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642" r:id="rId2"/>
  </p:sldMasterIdLst>
  <p:notesMasterIdLst>
    <p:notesMasterId r:id="rId16"/>
  </p:notesMasterIdLst>
  <p:handoutMasterIdLst>
    <p:handoutMasterId r:id="rId17"/>
  </p:handoutMasterIdLst>
  <p:sldIdLst>
    <p:sldId id="1720" r:id="rId3"/>
    <p:sldId id="8402" r:id="rId4"/>
    <p:sldId id="8416" r:id="rId5"/>
    <p:sldId id="8401" r:id="rId6"/>
    <p:sldId id="8397" r:id="rId7"/>
    <p:sldId id="1886" r:id="rId8"/>
    <p:sldId id="8413" r:id="rId9"/>
    <p:sldId id="8412" r:id="rId10"/>
    <p:sldId id="8403" r:id="rId11"/>
    <p:sldId id="8410" r:id="rId12"/>
    <p:sldId id="8420" r:id="rId13"/>
    <p:sldId id="8417" r:id="rId14"/>
    <p:sldId id="8421" r:id="rId1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20"/>
            <p14:sldId id="8402"/>
            <p14:sldId id="8416"/>
            <p14:sldId id="8401"/>
            <p14:sldId id="8397"/>
            <p14:sldId id="1886"/>
            <p14:sldId id="8413"/>
            <p14:sldId id="8412"/>
            <p14:sldId id="8403"/>
            <p14:sldId id="8410"/>
            <p14:sldId id="8420"/>
            <p14:sldId id="8417"/>
            <p14:sldId id="8421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C2D91"/>
    <a:srgbClr val="FFFFFF"/>
    <a:srgbClr val="0D0D0D"/>
    <a:srgbClr val="0078D4"/>
    <a:srgbClr val="000000"/>
    <a:srgbClr val="1A1A1A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B4E04-1203-407D-94C6-0B4E1D21775C}" v="264" dt="2019-05-03T14:48:32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5/3/2019 3:16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5/3/2019 3:16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5/3/2019 3:54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  <a:sym typeface="Segoe UI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Segoe UI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45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  <a:sym typeface="Segoe UI"/>
              </a:rPr>
              <a:pPr marL="0" marR="0" lvl="0" indent="0" algn="r" defTabSz="825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5/3/2019 3:16 PM</a:t>
            </a:fld>
            <a:endParaRPr kumimoji="0" lang="en-US" sz="45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45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  <a:sym typeface="Segoe UI"/>
              </a:rPr>
              <a:pPr marL="0" marR="0" lvl="0" indent="0" algn="r" defTabSz="825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5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0079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/>
                <a:sym typeface="Segoe UI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  <a:sym typeface="Segoe UI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/>
                <a:sym typeface="Segoe UI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5/3/2019 3:16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/>
              <a:sym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/>
                <a:sym typeface="Segoe UI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7686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22845-941E-7C42-8070-12AD873FCE1E}" type="slidenum">
              <a:rPr kumimoji="0" lang="en-US" sz="4500" b="1" i="0" u="none" strike="noStrike" kern="0" cap="none" spc="0" normalizeH="0" baseline="0" noProof="0" smtClean="0">
                <a:ln>
                  <a:noFill/>
                </a:ln>
                <a:solidFill>
                  <a:srgbClr val="3B99D4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pPr marL="0" marR="0" lvl="0" indent="0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4500" b="1" i="0" u="none" strike="noStrike" kern="0" cap="none" spc="0" normalizeH="0" baseline="0" noProof="0">
              <a:ln>
                <a:noFill/>
              </a:ln>
              <a:solidFill>
                <a:srgbClr val="3B99D4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0475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22845-941E-7C42-8070-12AD873FCE1E}" type="slidenum">
              <a:rPr kumimoji="0" lang="en-US" sz="4500" b="1" i="0" u="none" strike="noStrike" kern="0" cap="none" spc="0" normalizeH="0" baseline="0" noProof="0" smtClean="0">
                <a:ln>
                  <a:noFill/>
                </a:ln>
                <a:solidFill>
                  <a:srgbClr val="3B99D4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pPr marL="0" marR="0" lvl="0" indent="0" defTabSz="8255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4500" b="1" i="0" u="none" strike="noStrike" kern="0" cap="none" spc="0" normalizeH="0" baseline="0" noProof="0">
              <a:ln>
                <a:noFill/>
              </a:ln>
              <a:solidFill>
                <a:srgbClr val="3B99D4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8131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5/3/2019 3:22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276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85337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6140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9398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32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8477" y="286381"/>
            <a:ext cx="11653523" cy="9279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>
                <a:solidFill>
                  <a:srgbClr val="50505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05050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3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255271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55" indent="0">
              <a:buNone/>
              <a:tabLst/>
              <a:defRPr sz="1961"/>
            </a:lvl3pPr>
            <a:lvl4pPr marL="451200" indent="0">
              <a:buNone/>
              <a:defRPr/>
            </a:lvl4pPr>
            <a:lvl5pPr marL="6721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7"/>
            <a:ext cx="5378548" cy="255271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55" indent="0">
              <a:buNone/>
              <a:tabLst/>
              <a:defRPr sz="1961"/>
            </a:lvl3pPr>
            <a:lvl4pPr marL="451200" indent="0">
              <a:buNone/>
              <a:defRPr/>
            </a:lvl4pPr>
            <a:lvl5pPr marL="6721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443735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7B752-6712-424F-9CFE-039F113F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3F554-8FB8-44E8-B567-F6A15DF46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F6D72-A1FE-46E7-93FD-58185AF55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0635" y="1043610"/>
            <a:ext cx="8496512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4C529-745E-4B24-9F03-CF2DC7B48E9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0164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582E6-7B3B-4A9A-8B8E-69F14676ECA2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67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B0888E68-482F-4D77-A665-3E01FCCE8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5DD16-3F07-497C-BBBD-EA460C320CE1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18663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B642-A01F-4E74-A152-9627779FF545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6879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8" name="Picture 7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DFE27BE0-7945-403A-8126-82BC9F434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EE3F4-CDD5-4D6F-A288-277C900B3C0F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640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6AA254B-377B-433F-8002-0E2FE6473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AC1CF-1557-4BC0-9B01-188F44C765B6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6CAE47EF-E2BB-4144-A019-3C805D27E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2999-E509-4B76-A98B-D7D7AB9716D6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9899966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4500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9ACE7-174D-4E2F-BA6A-E787A6F83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8876F-9680-4EC8-AE1D-A0C1CC310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8E1-1103-4399-AF18-E5EF37112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054559F9-ECEE-4336-9665-21F6CDFCF6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3D8-577A-43D7-9775-EFE0C41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44B03-54ED-403A-8E9D-A10EB0234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28980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4615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44" r:id="rId2"/>
    <p:sldLayoutId id="2147484765" r:id="rId3"/>
    <p:sldLayoutId id="2147484741" r:id="rId4"/>
    <p:sldLayoutId id="2147484743" r:id="rId5"/>
    <p:sldLayoutId id="2147484742" r:id="rId6"/>
    <p:sldLayoutId id="2147484763" r:id="rId7"/>
    <p:sldLayoutId id="2147484755" r:id="rId8"/>
    <p:sldLayoutId id="2147484580" r:id="rId9"/>
    <p:sldLayoutId id="2147484745" r:id="rId10"/>
    <p:sldLayoutId id="2147484609" r:id="rId11"/>
    <p:sldLayoutId id="2147484748" r:id="rId12"/>
    <p:sldLayoutId id="2147484577" r:id="rId13"/>
    <p:sldLayoutId id="2147484610" r:id="rId14"/>
    <p:sldLayoutId id="2147484754" r:id="rId15"/>
    <p:sldLayoutId id="2147484240" r:id="rId16"/>
    <p:sldLayoutId id="2147484241" r:id="rId17"/>
    <p:sldLayoutId id="2147484474" r:id="rId18"/>
    <p:sldLayoutId id="2147484245" r:id="rId19"/>
    <p:sldLayoutId id="2147484247" r:id="rId20"/>
    <p:sldLayoutId id="2147484639" r:id="rId21"/>
    <p:sldLayoutId id="2147484603" r:id="rId22"/>
    <p:sldLayoutId id="2147484700" r:id="rId23"/>
    <p:sldLayoutId id="2147484701" r:id="rId24"/>
    <p:sldLayoutId id="2147484702" r:id="rId25"/>
    <p:sldLayoutId id="2147484640" r:id="rId26"/>
    <p:sldLayoutId id="2147484641" r:id="rId27"/>
    <p:sldLayoutId id="2147484583" r:id="rId28"/>
    <p:sldLayoutId id="2147484249" r:id="rId29"/>
    <p:sldLayoutId id="2147484582" r:id="rId30"/>
    <p:sldLayoutId id="2147484584" r:id="rId31"/>
    <p:sldLayoutId id="2147484256" r:id="rId32"/>
    <p:sldLayoutId id="2147484257" r:id="rId33"/>
    <p:sldLayoutId id="2147484585" r:id="rId34"/>
    <p:sldLayoutId id="2147484760" r:id="rId35"/>
    <p:sldLayoutId id="2147484761" r:id="rId36"/>
    <p:sldLayoutId id="2147484299" r:id="rId37"/>
    <p:sldLayoutId id="2147484263" r:id="rId38"/>
    <p:sldLayoutId id="2147484767" r:id="rId39"/>
    <p:sldLayoutId id="2147484770" r:id="rId40"/>
    <p:sldLayoutId id="2147484771" r:id="rId4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49" r:id="rId3"/>
    <p:sldLayoutId id="2147484750" r:id="rId4"/>
    <p:sldLayoutId id="2147484751" r:id="rId5"/>
    <p:sldLayoutId id="2147484752" r:id="rId6"/>
    <p:sldLayoutId id="2147484645" r:id="rId7"/>
    <p:sldLayoutId id="2147484646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738" r:id="rId16"/>
    <p:sldLayoutId id="2147484739" r:id="rId17"/>
    <p:sldLayoutId id="2147484740" r:id="rId18"/>
    <p:sldLayoutId id="2147484661" r:id="rId19"/>
    <p:sldLayoutId id="2147484663" r:id="rId20"/>
    <p:sldLayoutId id="2147484665" r:id="rId21"/>
    <p:sldLayoutId id="2147484756" r:id="rId22"/>
    <p:sldLayoutId id="2147484757" r:id="rId23"/>
    <p:sldLayoutId id="2147484758" r:id="rId24"/>
    <p:sldLayoutId id="2147484666" r:id="rId25"/>
    <p:sldLayoutId id="2147484667" r:id="rId26"/>
    <p:sldLayoutId id="2147484668" r:id="rId27"/>
    <p:sldLayoutId id="2147484669" r:id="rId28"/>
    <p:sldLayoutId id="2147484759" r:id="rId29"/>
    <p:sldLayoutId id="2147484670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1657650"/>
            <a:ext cx="6326398" cy="2215991"/>
          </a:xfrm>
        </p:spPr>
        <p:txBody>
          <a:bodyPr/>
          <a:lstStyle/>
          <a:p>
            <a:r>
              <a:rPr lang="es-ES" dirty="0"/>
              <a:t>Novedades en el desarrollo con </a:t>
            </a:r>
            <a:r>
              <a:rPr lang="es-ES" dirty="0" err="1"/>
              <a:t>Xamarin</a:t>
            </a:r>
            <a:r>
              <a:rPr lang="es-ES" dirty="0"/>
              <a:t>: Optimizaciones y librerías esenciales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923330"/>
          </a:xfrm>
        </p:spPr>
        <p:txBody>
          <a:bodyPr/>
          <a:lstStyle/>
          <a:p>
            <a:r>
              <a:rPr lang="en-US" dirty="0"/>
              <a:t>Sergio Castillo</a:t>
            </a:r>
          </a:p>
          <a:p>
            <a:r>
              <a:rPr lang="en-US" dirty="0" err="1"/>
              <a:t>Facilitador</a:t>
            </a:r>
            <a:r>
              <a:rPr lang="en-US" dirty="0"/>
              <a:t> </a:t>
            </a:r>
            <a:r>
              <a:rPr lang="en-US" dirty="0" err="1"/>
              <a:t>técnico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Pronet</a:t>
            </a:r>
            <a:r>
              <a:rPr lang="en-US" dirty="0"/>
              <a:t> I.S.E.</a:t>
            </a:r>
          </a:p>
          <a:p>
            <a:r>
              <a:rPr lang="en-US" dirty="0"/>
              <a:t>@</a:t>
            </a:r>
            <a:r>
              <a:rPr lang="en-US" dirty="0" err="1"/>
              <a:t>sergio_castillo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72B326-1D58-48E6-9E21-B0F01FEA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" y="0"/>
            <a:ext cx="2171383" cy="217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Xamarin.Forms: Cross-Platform Native UI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C8B635-FB17-44A6-97FC-FD89E8381341}"/>
              </a:ext>
            </a:extLst>
          </p:cNvPr>
          <p:cNvSpPr/>
          <p:nvPr/>
        </p:nvSpPr>
        <p:spPr bwMode="auto">
          <a:xfrm>
            <a:off x="2876296" y="2837593"/>
            <a:ext cx="2113099" cy="591407"/>
          </a:xfrm>
          <a:prstGeom prst="rect">
            <a:avLst/>
          </a:prstGeom>
          <a:solidFill>
            <a:srgbClr val="B455B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3" tIns="89643" rIns="33620" bIns="33620" rtlCol="0" anchor="b" anchorCtr="0"/>
          <a:lstStyle/>
          <a:p>
            <a:pPr marL="0" marR="0" lvl="0" indent="0" algn="ctr" defTabSz="914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F03950-5621-4AE4-B750-1D944D3F1C05}"/>
              </a:ext>
            </a:extLst>
          </p:cNvPr>
          <p:cNvSpPr/>
          <p:nvPr/>
        </p:nvSpPr>
        <p:spPr bwMode="auto">
          <a:xfrm>
            <a:off x="7242171" y="2837592"/>
            <a:ext cx="2117654" cy="591407"/>
          </a:xfrm>
          <a:prstGeom prst="rect">
            <a:avLst/>
          </a:prstGeom>
          <a:solidFill>
            <a:srgbClr val="512B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3" tIns="89643" rIns="33620" bIns="33620" rtlCol="0" anchor="b" anchorCtr="0"/>
          <a:lstStyle/>
          <a:p>
            <a:pPr marL="0" marR="0" lvl="0" indent="0" algn="ctr" defTabSz="914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DD7136-07DC-4B16-AD4E-5E4E59CFC5DC}"/>
              </a:ext>
            </a:extLst>
          </p:cNvPr>
          <p:cNvSpPr/>
          <p:nvPr/>
        </p:nvSpPr>
        <p:spPr bwMode="auto">
          <a:xfrm>
            <a:off x="5063746" y="2837593"/>
            <a:ext cx="2108631" cy="591407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3" tIns="89643" rIns="33620" bIns="33620" rtlCol="0" anchor="b" anchorCtr="0"/>
          <a:lstStyle/>
          <a:p>
            <a:pPr marL="0" marR="0" lvl="0" indent="0" algn="ctr" defTabSz="914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rPr>
              <a:t>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97DD9B-61F2-48A5-A62D-8913FD4AB0DE}"/>
              </a:ext>
            </a:extLst>
          </p:cNvPr>
          <p:cNvGrpSpPr/>
          <p:nvPr/>
        </p:nvGrpSpPr>
        <p:grpSpPr>
          <a:xfrm>
            <a:off x="5743328" y="1918259"/>
            <a:ext cx="787322" cy="787322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2997DD-6523-438F-BA08-41BA3D802A2E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marL="0" marR="0" lvl="0" indent="0" algn="ctr" defTabSz="914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12B1732-169B-4891-BE6C-73D1C6E43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E50683-1C21-400A-8EEE-AD2D279C6BCF}"/>
              </a:ext>
            </a:extLst>
          </p:cNvPr>
          <p:cNvGrpSpPr/>
          <p:nvPr/>
        </p:nvGrpSpPr>
        <p:grpSpPr>
          <a:xfrm>
            <a:off x="3534674" y="1906568"/>
            <a:ext cx="787322" cy="787322"/>
            <a:chOff x="3567813" y="1467990"/>
            <a:chExt cx="787322" cy="7873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A0CC03-ADA1-42ED-9C6A-D5A24EA88106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marL="0" marR="0" lvl="0" indent="0" algn="ctr" defTabSz="914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32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A74CD741-F189-4DBE-B58D-9CCD64220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BB468BE-4289-4A82-955D-25E99D23D543}"/>
              </a:ext>
            </a:extLst>
          </p:cNvPr>
          <p:cNvSpPr txBox="1"/>
          <p:nvPr/>
        </p:nvSpPr>
        <p:spPr>
          <a:xfrm>
            <a:off x="7907337" y="1929854"/>
            <a:ext cx="787322" cy="787322"/>
          </a:xfrm>
          <a:prstGeom prst="rect">
            <a:avLst/>
          </a:prstGeom>
          <a:solidFill>
            <a:srgbClr val="512BD4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55163-39CF-4A63-9AAA-4FD1F8046E70}"/>
              </a:ext>
            </a:extLst>
          </p:cNvPr>
          <p:cNvSpPr txBox="1"/>
          <p:nvPr/>
        </p:nvSpPr>
        <p:spPr>
          <a:xfrm>
            <a:off x="3580767" y="2841042"/>
            <a:ext cx="7412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749B34-916C-4F6F-9A97-1770D80584E7}"/>
              </a:ext>
            </a:extLst>
          </p:cNvPr>
          <p:cNvSpPr txBox="1"/>
          <p:nvPr/>
        </p:nvSpPr>
        <p:spPr>
          <a:xfrm>
            <a:off x="5789421" y="2841042"/>
            <a:ext cx="7412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C#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32423C-5731-4CC2-8176-164660271A1B}"/>
              </a:ext>
            </a:extLst>
          </p:cNvPr>
          <p:cNvGrpSpPr/>
          <p:nvPr/>
        </p:nvGrpSpPr>
        <p:grpSpPr>
          <a:xfrm>
            <a:off x="2876296" y="3480910"/>
            <a:ext cx="6526704" cy="2176307"/>
            <a:chOff x="2876296" y="3480910"/>
            <a:chExt cx="6526704" cy="217630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48FA2D-BDC6-49D5-A40E-8E1FF03FFC99}"/>
                </a:ext>
              </a:extLst>
            </p:cNvPr>
            <p:cNvGrpSpPr/>
            <p:nvPr/>
          </p:nvGrpSpPr>
          <p:grpSpPr>
            <a:xfrm>
              <a:off x="2881431" y="4239104"/>
              <a:ext cx="6521569" cy="1418113"/>
              <a:chOff x="2892371" y="3279586"/>
              <a:chExt cx="6448375" cy="17050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77A636B-0938-4185-B6A7-E4C447B48D7C}"/>
                  </a:ext>
                </a:extLst>
              </p:cNvPr>
              <p:cNvSpPr/>
              <p:nvPr/>
            </p:nvSpPr>
            <p:spPr bwMode="auto">
              <a:xfrm>
                <a:off x="2892372" y="3279586"/>
                <a:ext cx="6410140" cy="170502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3" tIns="89643" rIns="33620" bIns="33620" rtlCol="0" anchor="b" anchorCtr="0"/>
              <a:lstStyle/>
              <a:p>
                <a:pPr marL="0" marR="0" lvl="0" indent="0" algn="ctr" defTabSz="9140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84" b="1" i="0" u="none" strike="noStrike" kern="0" cap="none" spc="0" normalizeH="0" baseline="0" noProof="0">
                    <a:ln>
                      <a:noFill/>
                    </a:ln>
                    <a:solidFill>
                      <a:srgbClr val="3498DB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  <a:sym typeface="Segoe UI"/>
                  </a:rPr>
                  <a:t>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FCE0BC-7CBC-4CCA-AFA2-0AF4AC3E6E94}"/>
                  </a:ext>
                </a:extLst>
              </p:cNvPr>
              <p:cNvSpPr txBox="1"/>
              <p:nvPr/>
            </p:nvSpPr>
            <p:spPr>
              <a:xfrm>
                <a:off x="2892371" y="3393618"/>
                <a:ext cx="6448375" cy="1458393"/>
              </a:xfrm>
              <a:prstGeom prst="rect">
                <a:avLst/>
              </a:prstGeom>
              <a:noFill/>
            </p:spPr>
            <p:txBody>
              <a:bodyPr wrap="square" lIns="179286" tIns="143428" rIns="179286" bIns="143428" rtlCol="0">
                <a:spAutoFit/>
              </a:bodyPr>
              <a:lstStyle/>
              <a:p>
                <a:pPr marL="0" marR="0" lvl="0" indent="0" algn="ctr" defTabSz="9141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  <a:sym typeface="Segoe UI"/>
                  </a:rPr>
                  <a:t>Shared C#</a:t>
                </a:r>
              </a:p>
              <a:p>
                <a:pPr lvl="0" algn="ctr" defTabSz="914114"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  <a:sym typeface="Segoe UI"/>
                  </a:rPr>
                  <a:t>Business Logic 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6B372F-FCA5-4470-9674-CD5DCFF435DF}"/>
                </a:ext>
              </a:extLst>
            </p:cNvPr>
            <p:cNvSpPr/>
            <p:nvPr/>
          </p:nvSpPr>
          <p:spPr bwMode="auto">
            <a:xfrm>
              <a:off x="2876296" y="3480910"/>
              <a:ext cx="6483528" cy="706284"/>
            </a:xfrm>
            <a:prstGeom prst="rect">
              <a:avLst/>
            </a:prstGeom>
            <a:solidFill>
              <a:srgbClr val="3498D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47E029-EF86-43BF-9A6E-9B18A49DC224}"/>
                </a:ext>
              </a:extLst>
            </p:cNvPr>
            <p:cNvSpPr txBox="1"/>
            <p:nvPr/>
          </p:nvSpPr>
          <p:spPr>
            <a:xfrm>
              <a:off x="4924592" y="3518093"/>
              <a:ext cx="284597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>
                  <a:solidFill>
                    <a:schemeClr val="bg1"/>
                  </a:solidFill>
                </a:rPr>
                <a:t>Xamarin.Essentials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C839CFB-A129-4C78-B340-18878EADE409}"/>
              </a:ext>
            </a:extLst>
          </p:cNvPr>
          <p:cNvSpPr txBox="1"/>
          <p:nvPr/>
        </p:nvSpPr>
        <p:spPr>
          <a:xfrm>
            <a:off x="7973056" y="2853046"/>
            <a:ext cx="7412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81E052-09E1-466F-826A-2908871B1700}"/>
              </a:ext>
            </a:extLst>
          </p:cNvPr>
          <p:cNvSpPr/>
          <p:nvPr/>
        </p:nvSpPr>
        <p:spPr bwMode="auto">
          <a:xfrm>
            <a:off x="2876296" y="3468906"/>
            <a:ext cx="6483528" cy="706284"/>
          </a:xfrm>
          <a:prstGeom prst="rect">
            <a:avLst/>
          </a:prstGeom>
          <a:solidFill>
            <a:srgbClr val="3498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9BB08C-9247-48EA-A179-A91306E7C4C4}"/>
              </a:ext>
            </a:extLst>
          </p:cNvPr>
          <p:cNvSpPr txBox="1"/>
          <p:nvPr/>
        </p:nvSpPr>
        <p:spPr>
          <a:xfrm>
            <a:off x="4818707" y="3506089"/>
            <a:ext cx="29736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Xamarin.Forms - UI</a:t>
            </a:r>
          </a:p>
        </p:txBody>
      </p:sp>
    </p:spTree>
    <p:extLst>
      <p:ext uri="{BB962C8B-B14F-4D97-AF65-F5344CB8AC3E}">
        <p14:creationId xmlns:p14="http://schemas.microsoft.com/office/powerpoint/2010/main" val="34594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00039 0.1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CB7DD8C-F9A3-42A6-9688-F174E31C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0558"/>
            <a:ext cx="2397442" cy="23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BB10-D819-4CDD-9F71-D9C38EBB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DB14-545F-40DB-A9B2-55C8A789E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1460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Native iOS, Android, </a:t>
            </a:r>
            <a:r>
              <a:rPr lang="en-US" dirty="0" err="1"/>
              <a:t>watchOS</a:t>
            </a:r>
            <a:r>
              <a:rPr lang="en-US" dirty="0"/>
              <a:t>, </a:t>
            </a:r>
            <a:r>
              <a:rPr lang="en-US" dirty="0" err="1"/>
              <a:t>tvOS</a:t>
            </a:r>
            <a:r>
              <a:rPr lang="en-US" dirty="0"/>
              <a:t>, and macOS apps in C# &amp; Visual Studio 2019 &amp; Visual Studio 2019 for Mac with Xamarin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.NET Business Logic with Any App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Works with all your favorite libraries (JSON.NET, Refit, Polly,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Native APIs with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Xamarin.Essentials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Shared Native UI with </a:t>
            </a:r>
            <a:r>
              <a:rPr lang="en-US" dirty="0" err="1"/>
              <a:t>Xamarin.Forms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Compatible with Latest Visual Studio Features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Share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IntelliCode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Previewers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 Remote Simulator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87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16B4-187C-47FA-A33C-C7348E14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E3E22-285B-4875-B322-6EAD7529C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2457176"/>
            <a:ext cx="11018520" cy="4115803"/>
          </a:xfrm>
        </p:spPr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2019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Novedades en Visual Studio 2019 (Javier Vela)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Qué debes conocer de </a:t>
            </a:r>
            <a:r>
              <a:rPr lang="es-ES" sz="2400" dirty="0" err="1"/>
              <a:t>.Net</a:t>
            </a:r>
            <a:r>
              <a:rPr lang="es-ES" sz="2400" dirty="0"/>
              <a:t> Core 3.0. (Hugo </a:t>
            </a:r>
            <a:r>
              <a:rPr lang="es-ES" sz="2400" dirty="0" err="1"/>
              <a:t>Biarge</a:t>
            </a:r>
            <a:r>
              <a:rPr lang="es-E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Trabajo en equipo con GIT y </a:t>
            </a:r>
            <a:r>
              <a:rPr lang="es-ES" sz="2400" dirty="0" err="1"/>
              <a:t>Pull</a:t>
            </a:r>
            <a:r>
              <a:rPr lang="es-ES" sz="2400" dirty="0"/>
              <a:t> </a:t>
            </a:r>
            <a:r>
              <a:rPr lang="es-ES" sz="2400" dirty="0" err="1"/>
              <a:t>Requests</a:t>
            </a:r>
            <a:r>
              <a:rPr lang="es-ES" sz="2400" dirty="0"/>
              <a:t> (Roberto Sanz)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Novedades en el desarrollo con </a:t>
            </a:r>
            <a:r>
              <a:rPr lang="es-ES" sz="2400" dirty="0" err="1"/>
              <a:t>Xamarin</a:t>
            </a:r>
            <a:r>
              <a:rPr lang="es-ES" sz="2400" dirty="0"/>
              <a:t>: Optimizaciones y librerías esenciales (Sergio Castillo)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Machine </a:t>
            </a:r>
            <a:r>
              <a:rPr lang="es-ES" sz="2400" dirty="0" err="1"/>
              <a:t>Learning</a:t>
            </a:r>
            <a:r>
              <a:rPr lang="es-ES" sz="2400" dirty="0"/>
              <a:t> en VS2019 y, IA que estamos, ¡</a:t>
            </a:r>
            <a:r>
              <a:rPr lang="es-ES" sz="2400" dirty="0" err="1"/>
              <a:t>pair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 con Live Share! (Alejandro Giménez y Gabriel García)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951B43-2ECA-4561-B126-EA8C3633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8" y="346714"/>
            <a:ext cx="1999976" cy="19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63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038A-88C0-4A15-B883-6A6F9570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Xamarin?</a:t>
            </a: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EEBF0883-E55B-457A-A717-CAD74ED8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0558"/>
            <a:ext cx="2397442" cy="23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F13926-2CED-46D8-B8A0-AA531EFDAB01}"/>
              </a:ext>
            </a:extLst>
          </p:cNvPr>
          <p:cNvSpPr/>
          <p:nvPr/>
        </p:nvSpPr>
        <p:spPr>
          <a:xfrm>
            <a:off x="634999" y="2044144"/>
            <a:ext cx="10922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An </a:t>
            </a:r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open source </a:t>
            </a:r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app platform</a:t>
            </a:r>
          </a:p>
          <a:p>
            <a:pPr algn="ctr"/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from Microsoft for </a:t>
            </a:r>
          </a:p>
          <a:p>
            <a:pPr algn="ctr"/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building </a:t>
            </a:r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modern &amp; performant</a:t>
            </a:r>
            <a:endParaRPr lang="en-US" sz="3600" b="1" dirty="0">
              <a:solidFill>
                <a:srgbClr val="512BD4"/>
              </a:solidFill>
              <a:ea typeface="Segoe UI Symbol" panose="020B0502040204020203" pitchFamily="34" charset="0"/>
            </a:endParaRPr>
          </a:p>
          <a:p>
            <a:pPr algn="ctr"/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iOS, Android, macOS, </a:t>
            </a:r>
          </a:p>
          <a:p>
            <a:pPr algn="ctr"/>
            <a:r>
              <a:rPr lang="en-US" sz="4800" b="1" dirty="0" err="1">
                <a:solidFill>
                  <a:srgbClr val="512BD4"/>
                </a:solidFill>
                <a:ea typeface="Segoe UI Symbol" panose="020B0502040204020203" pitchFamily="34" charset="0"/>
              </a:rPr>
              <a:t>watchOS</a:t>
            </a:r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, &amp; </a:t>
            </a:r>
            <a:r>
              <a:rPr lang="en-US" sz="4800" b="1" dirty="0" err="1">
                <a:solidFill>
                  <a:srgbClr val="512BD4"/>
                </a:solidFill>
                <a:ea typeface="Segoe UI Symbol" panose="020B0502040204020203" pitchFamily="34" charset="0"/>
              </a:rPr>
              <a:t>tvOS</a:t>
            </a:r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 apps </a:t>
            </a:r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with .NET. 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ADE29367-6A55-441E-B3B1-92BFEB2B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63" y="0"/>
            <a:ext cx="4590473" cy="19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2871904" y="2139670"/>
            <a:ext cx="2113099" cy="591407"/>
          </a:xfrm>
          <a:prstGeom prst="rect">
            <a:avLst/>
          </a:prstGeom>
          <a:solidFill>
            <a:srgbClr val="B455B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3" tIns="89643" rIns="33620" bIns="33620" rtlCol="0" anchor="b" anchorCtr="0"/>
          <a:lstStyle/>
          <a:p>
            <a:pPr marL="0" marR="0" lvl="0" indent="0" algn="ctr" defTabSz="914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237779" y="2139669"/>
            <a:ext cx="2117654" cy="591407"/>
          </a:xfrm>
          <a:prstGeom prst="rect">
            <a:avLst/>
          </a:prstGeom>
          <a:solidFill>
            <a:srgbClr val="512B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3" tIns="89643" rIns="33620" bIns="33620" rtlCol="0" anchor="b" anchorCtr="0"/>
          <a:lstStyle/>
          <a:p>
            <a:pPr marL="0" marR="0" lvl="0" indent="0" algn="ctr" defTabSz="914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59354" y="2139670"/>
            <a:ext cx="2108631" cy="591407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3" tIns="89643" rIns="33620" bIns="33620" rtlCol="0" anchor="b" anchorCtr="0"/>
          <a:lstStyle/>
          <a:p>
            <a:pPr marL="0" marR="0" lvl="0" indent="0" algn="ctr" defTabSz="914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0436E6-50CB-4F89-8BAC-1FB6F85D9423}"/>
              </a:ext>
            </a:extLst>
          </p:cNvPr>
          <p:cNvGrpSpPr/>
          <p:nvPr/>
        </p:nvGrpSpPr>
        <p:grpSpPr>
          <a:xfrm>
            <a:off x="2871813" y="2782988"/>
            <a:ext cx="6521569" cy="2156154"/>
            <a:chOff x="2892372" y="3279586"/>
            <a:chExt cx="6448375" cy="170502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892372" y="3279586"/>
              <a:ext cx="6410140" cy="1705020"/>
            </a:xfrm>
            <a:prstGeom prst="rect">
              <a:avLst/>
            </a:prstGeom>
            <a:solidFill>
              <a:srgbClr val="3498D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marL="0" marR="0" lvl="0" indent="0" algn="ctr" defTabSz="914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4" b="1" i="0" u="none" strike="noStrike" kern="0" cap="none" spc="0" normalizeH="0" baseline="0" noProof="0">
                  <a:ln>
                    <a:noFill/>
                  </a:ln>
                  <a:solidFill>
                    <a:srgbClr val="3498DB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2372" y="3546314"/>
              <a:ext cx="6448375" cy="959193"/>
            </a:xfrm>
            <a:prstGeom prst="rect">
              <a:avLst/>
            </a:prstGeom>
            <a:noFill/>
          </p:spPr>
          <p:txBody>
            <a:bodyPr wrap="square" lIns="179286" tIns="143428" rIns="179286" bIns="143428" rtlCol="0">
              <a:spAutoFit/>
            </a:bodyPr>
            <a:lstStyle/>
            <a:p>
              <a:pPr marL="0" marR="0" lvl="0" indent="0" algn="ctr" defTabSz="914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  <a:sym typeface="Segoe UI"/>
                </a:rPr>
                <a:t>Shared C#</a:t>
              </a:r>
            </a:p>
            <a:p>
              <a:pPr lvl="0" algn="ctr" defTabSz="914114"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  <a:sym typeface="Segoe UI"/>
                </a:rPr>
                <a:t>Business Logic  </a:t>
              </a:r>
              <a:r>
                <a:rPr lang="en-US" sz="2000" b="1" kern="0">
                  <a:solidFill>
                    <a:schemeClr val="bg1"/>
                  </a:solidFill>
                  <a:latin typeface="Segoe UI Semibold" panose="020B0702040204020203" pitchFamily="34" charset="0"/>
                  <a:sym typeface="Segoe UI"/>
                </a:rPr>
                <a:t>•</a:t>
              </a:r>
              <a:r>
                <a:rPr lang="en-US" sz="2000" b="1" kern="0">
                  <a:solidFill>
                    <a:srgbClr val="505050"/>
                  </a:solidFill>
                  <a:latin typeface="Segoe UI Semibold" panose="020B0702040204020203" pitchFamily="34" charset="0"/>
                  <a:sym typeface="Segoe UI"/>
                </a:rPr>
                <a:t>  </a:t>
              </a:r>
              <a:r>
                <a:rPr lang="en-US" sz="2000" b="1" kern="0">
                  <a:solidFill>
                    <a:schemeClr val="bg1"/>
                  </a:solidFill>
                  <a:latin typeface="Segoe UI Semibold" panose="020B0702040204020203" pitchFamily="34" charset="0"/>
                  <a:sym typeface="Segoe UI"/>
                </a:rPr>
                <a:t>Platform APIs </a:t>
              </a:r>
              <a:r>
                <a:rPr lang="en-US" sz="2000" b="1" kern="0">
                  <a:solidFill>
                    <a:prstClr val="white"/>
                  </a:solidFill>
                  <a:latin typeface="Segoe UI Semibold" panose="020B0702040204020203" pitchFamily="34" charset="0"/>
                  <a:sym typeface="Segoe UI"/>
                </a:rPr>
                <a:t> </a:t>
              </a:r>
              <a:r>
                <a:rPr lang="en-US" sz="2000" b="1" kern="0">
                  <a:solidFill>
                    <a:schemeClr val="bg1"/>
                  </a:solidFill>
                  <a:latin typeface="Segoe UI Semibold" panose="020B0702040204020203" pitchFamily="34" charset="0"/>
                  <a:sym typeface="Segoe UI"/>
                </a:rPr>
                <a:t>•</a:t>
              </a:r>
              <a:r>
                <a:rPr lang="en-US" sz="2000" b="1" kern="0">
                  <a:solidFill>
                    <a:srgbClr val="505050"/>
                  </a:solidFill>
                  <a:latin typeface="Segoe UI Semibold" panose="020B0702040204020203" pitchFamily="34" charset="0"/>
                  <a:sym typeface="Segoe UI"/>
                </a:rPr>
                <a:t>  </a:t>
              </a:r>
              <a:r>
                <a:rPr lang="en-US" sz="2000" b="1" kern="0">
                  <a:solidFill>
                    <a:schemeClr val="bg1"/>
                  </a:solidFill>
                  <a:latin typeface="Segoe UI Semibold" panose="020B0702040204020203" pitchFamily="34" charset="0"/>
                  <a:sym typeface="Segoe UI"/>
                </a:rPr>
                <a:t>User Interface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  <a:sym typeface="Segoe UI"/>
                </a:rPr>
                <a:t> 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738936" y="1220336"/>
            <a:ext cx="787322" cy="787322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57" name="Oval 56"/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marL="0" marR="0" lvl="0" indent="0" algn="ctr" defTabSz="914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77" y="286381"/>
            <a:ext cx="11653523" cy="927940"/>
          </a:xfrm>
        </p:spPr>
        <p:txBody>
          <a:bodyPr/>
          <a:lstStyle/>
          <a:p>
            <a:r>
              <a:rPr lang="en-US"/>
              <a:t>Xamarin App Architecture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8643" y="5523943"/>
            <a:ext cx="11354715" cy="628212"/>
          </a:xfrm>
          <a:prstGeom prst="rect">
            <a:avLst/>
          </a:prstGeom>
          <a:noFill/>
        </p:spPr>
        <p:txBody>
          <a:bodyPr wrap="square" lIns="179286" tIns="143428" rIns="179286" bIns="143428" rtlCol="0">
            <a:spAutoFit/>
          </a:bodyPr>
          <a:lstStyle/>
          <a:p>
            <a:pPr marL="0" marR="0" lvl="0" indent="0" algn="ctr" defTabSz="914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  <a:sym typeface="Segoe UI"/>
              </a:rPr>
              <a:t>Shared C# codebase  •  100% native API access  •  High performance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5986036" y="420648"/>
            <a:ext cx="234786" cy="9846587"/>
          </a:xfrm>
          <a:prstGeom prst="leftBrace">
            <a:avLst>
              <a:gd name="adj1" fmla="val 56668"/>
              <a:gd name="adj2" fmla="val 50000"/>
            </a:avLst>
          </a:prstGeom>
          <a:ln w="38100" cap="rnd">
            <a:solidFill>
              <a:srgbClr val="50505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6" b="1" i="0" u="none" strike="noStrike" kern="0" cap="none" spc="0" normalizeH="0" baseline="0" noProof="0">
              <a:ln w="38100" cmpd="sng">
                <a:solidFill>
                  <a:srgbClr val="000000"/>
                </a:solidFill>
                <a:prstDash val="dash"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egoe U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C6C543-524B-4638-9030-DBEEE5D76BB0}"/>
              </a:ext>
            </a:extLst>
          </p:cNvPr>
          <p:cNvGrpSpPr/>
          <p:nvPr/>
        </p:nvGrpSpPr>
        <p:grpSpPr>
          <a:xfrm>
            <a:off x="3530282" y="1208645"/>
            <a:ext cx="787322" cy="787322"/>
            <a:chOff x="3567813" y="1467990"/>
            <a:chExt cx="787322" cy="787322"/>
          </a:xfrm>
        </p:grpSpPr>
        <p:sp>
          <p:nvSpPr>
            <p:cNvPr id="54" name="Oval 53"/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marL="0" marR="0" lvl="0" indent="0" algn="ctr" defTabSz="914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22" name="Picture 2" descr="http://www.freeiconspng.com/uploads/ios-7-logo-png-14.png"/>
            <p:cNvPicPr>
              <a:picLocks noChangeAspect="1" noChangeArrowheads="1"/>
            </p:cNvPicPr>
            <p:nvPr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4656176-7345-4EE1-A4CF-DE9A18C20195}"/>
              </a:ext>
            </a:extLst>
          </p:cNvPr>
          <p:cNvSpPr txBox="1"/>
          <p:nvPr/>
        </p:nvSpPr>
        <p:spPr>
          <a:xfrm>
            <a:off x="7902945" y="1231931"/>
            <a:ext cx="787322" cy="787322"/>
          </a:xfrm>
          <a:prstGeom prst="rect">
            <a:avLst/>
          </a:prstGeom>
          <a:solidFill>
            <a:srgbClr val="512BD4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8BAF0-78C1-4D30-AB95-B29184C25054}"/>
              </a:ext>
            </a:extLst>
          </p:cNvPr>
          <p:cNvSpPr txBox="1"/>
          <p:nvPr/>
        </p:nvSpPr>
        <p:spPr>
          <a:xfrm>
            <a:off x="3576375" y="2143119"/>
            <a:ext cx="7412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4B1CA-4B19-43E8-92DF-C3962EB3FF38}"/>
              </a:ext>
            </a:extLst>
          </p:cNvPr>
          <p:cNvSpPr txBox="1"/>
          <p:nvPr/>
        </p:nvSpPr>
        <p:spPr>
          <a:xfrm>
            <a:off x="5785029" y="2143119"/>
            <a:ext cx="7412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538DC-A1AC-4C61-A811-C4436DD3F2EC}"/>
              </a:ext>
            </a:extLst>
          </p:cNvPr>
          <p:cNvSpPr txBox="1"/>
          <p:nvPr/>
        </p:nvSpPr>
        <p:spPr>
          <a:xfrm>
            <a:off x="7968664" y="2155123"/>
            <a:ext cx="7412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34832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8" grpId="0" animBg="1"/>
      <p:bldP spid="30" grpId="0" animBg="1"/>
      <p:bldP spid="14" grpId="0"/>
      <p:bldP spid="20" grpId="0" animBg="1"/>
      <p:bldP spid="23" grpId="0" animBg="1"/>
      <p:bldP spid="8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B5C0-97D2-4908-8C46-05CA2CF4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API Access</a:t>
            </a:r>
          </a:p>
        </p:txBody>
      </p:sp>
      <p:sp>
        <p:nvSpPr>
          <p:cNvPr id="3" name="AutoShape 8" descr="Image result for bitrise logo">
            <a:extLst>
              <a:ext uri="{FF2B5EF4-FFF2-40B4-BE49-F238E27FC236}">
                <a16:creationId xmlns:a16="http://schemas.microsoft.com/office/drawing/2014/main" id="{87396977-ADB0-49ED-9360-D81FFAF4D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8915" y="37265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074" name="Picture 2" descr="Image result for google play services icon">
            <a:extLst>
              <a:ext uri="{FF2B5EF4-FFF2-40B4-BE49-F238E27FC236}">
                <a16:creationId xmlns:a16="http://schemas.microsoft.com/office/drawing/2014/main" id="{7C4BB8DD-25C0-4412-838E-061391663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35" y="1643158"/>
            <a:ext cx="1373673" cy="137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ouch id">
            <a:extLst>
              <a:ext uri="{FF2B5EF4-FFF2-40B4-BE49-F238E27FC236}">
                <a16:creationId xmlns:a16="http://schemas.microsoft.com/office/drawing/2014/main" id="{FB01E345-BCBE-4141-BC27-AA7884953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472" y="1860450"/>
            <a:ext cx="939089" cy="93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developer.apple.com/assets/elements/icons/sirikit/sirikit-64x64.png">
            <a:extLst>
              <a:ext uri="{FF2B5EF4-FFF2-40B4-BE49-F238E27FC236}">
                <a16:creationId xmlns:a16="http://schemas.microsoft.com/office/drawing/2014/main" id="{66E191B4-E8E0-41C2-9EDA-55EDF604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275" y="3468005"/>
            <a:ext cx="973516" cy="97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developer.apple.com/assets/elements/icons/core-ml/core-ml-64x64.png">
            <a:extLst>
              <a:ext uri="{FF2B5EF4-FFF2-40B4-BE49-F238E27FC236}">
                <a16:creationId xmlns:a16="http://schemas.microsoft.com/office/drawing/2014/main" id="{021CFFFC-E308-4B7B-AD44-7AE95B70D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472" y="5132336"/>
            <a:ext cx="1092788" cy="10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developer.apple.com/assets/elements/icons/arkit/arkit-64x64.png">
            <a:extLst>
              <a:ext uri="{FF2B5EF4-FFF2-40B4-BE49-F238E27FC236}">
                <a16:creationId xmlns:a16="http://schemas.microsoft.com/office/drawing/2014/main" id="{3FC86C70-4D82-456F-8735-26AD6B2FA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03" y="5132336"/>
            <a:ext cx="1092788" cy="10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developer.apple.com/assets/elements/icons/chiclet-notifications/chiclet-notifications-64x64.png">
            <a:extLst>
              <a:ext uri="{FF2B5EF4-FFF2-40B4-BE49-F238E27FC236}">
                <a16:creationId xmlns:a16="http://schemas.microsoft.com/office/drawing/2014/main" id="{E6693E05-4E43-4846-9244-D775E835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027" y="52215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developer.apple.com/assets/elements/icons/camera/camera-64x64.png">
            <a:extLst>
              <a:ext uri="{FF2B5EF4-FFF2-40B4-BE49-F238E27FC236}">
                <a16:creationId xmlns:a16="http://schemas.microsoft.com/office/drawing/2014/main" id="{C0C89C5F-FF5C-414C-9595-9DBD88D2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9" y="52215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web.archive.org/web/20170708231931im_/https:/developer.apple.com/assets/elements/icons/musickit/musickit-64x64.png">
            <a:extLst>
              <a:ext uri="{FF2B5EF4-FFF2-40B4-BE49-F238E27FC236}">
                <a16:creationId xmlns:a16="http://schemas.microsoft.com/office/drawing/2014/main" id="{FCA1600A-D2A5-4319-87C5-2E4FD8E06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05" y="1769309"/>
            <a:ext cx="1121371" cy="112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web.archive.org/web/20170709004654im_/https:/developer.apple.com/assets/elements/icons/files/files-64x64.png">
            <a:extLst>
              <a:ext uri="{FF2B5EF4-FFF2-40B4-BE49-F238E27FC236}">
                <a16:creationId xmlns:a16="http://schemas.microsoft.com/office/drawing/2014/main" id="{D08714A1-5276-4B8D-A1B3-C5B4E40AC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40" y="349756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web.archive.org/web/20170708235618im_/https:/developer.apple.com/assets/elements/icons/messages-chat/messages-64x64.png">
            <a:extLst>
              <a:ext uri="{FF2B5EF4-FFF2-40B4-BE49-F238E27FC236}">
                <a16:creationId xmlns:a16="http://schemas.microsoft.com/office/drawing/2014/main" id="{B8F7CF2A-CEF1-44DC-B01B-EEA83BC0D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26" y="349756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BA8FAC-AE20-423E-A9B9-D6F1251BF7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3689" y="3399149"/>
            <a:ext cx="1108614" cy="11112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399F1A-EE13-4BC0-A7C2-6C5EE2FA1F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7514" y="5343869"/>
            <a:ext cx="1868468" cy="6697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E4D9EB-BF52-4106-89E5-E59D478061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468" y="1812209"/>
            <a:ext cx="1035570" cy="10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/>
          </p:cNvSpPr>
          <p:nvPr/>
        </p:nvSpPr>
        <p:spPr>
          <a:xfrm>
            <a:off x="6483435" y="6372360"/>
            <a:ext cx="5707701" cy="514751"/>
          </a:xfrm>
          <a:prstGeom prst="rect">
            <a:avLst/>
          </a:prstGeom>
        </p:spPr>
        <p:txBody>
          <a:bodyPr vert="horz" wrap="square" lIns="146243" tIns="91401" rIns="146243" bIns="91401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r" defTabSz="91411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-98" normalizeH="0" baseline="0" noProof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  <a:sym typeface="Segoe UI"/>
              </a:rPr>
              <a:t>aka.ms/</a:t>
            </a:r>
            <a:r>
              <a:rPr kumimoji="0" lang="en-US" sz="1765" b="0" i="0" u="none" strike="noStrike" kern="1200" cap="none" spc="-98" normalizeH="0" baseline="0" noProof="0" err="1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  <a:sym typeface="Segoe UI"/>
              </a:rPr>
              <a:t>xamarinessentials</a:t>
            </a:r>
            <a:endParaRPr kumimoji="0" lang="en-US" sz="1765" b="0" i="0" u="none" strike="noStrike" kern="1200" cap="none" spc="-98" normalizeH="0" baseline="0" noProof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  <a:sym typeface="Segoe U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E0E5C-E4DA-4B91-B54C-7E83BC25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74" y="1833334"/>
            <a:ext cx="4427852" cy="4427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9AEEEB-2A17-4D7A-B72F-276AF61A342C}"/>
              </a:ext>
            </a:extLst>
          </p:cNvPr>
          <p:cNvSpPr txBox="1"/>
          <p:nvPr/>
        </p:nvSpPr>
        <p:spPr>
          <a:xfrm>
            <a:off x="387556" y="2270192"/>
            <a:ext cx="1584641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Flashlight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CA5A8-B20D-491F-85BA-B12C6FD226C5}"/>
              </a:ext>
            </a:extLst>
          </p:cNvPr>
          <p:cNvSpPr txBox="1"/>
          <p:nvPr/>
        </p:nvSpPr>
        <p:spPr>
          <a:xfrm>
            <a:off x="902781" y="3223615"/>
            <a:ext cx="1925655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Geolocation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1EB63-7BCB-41B8-A358-BDDA4893CE4A}"/>
              </a:ext>
            </a:extLst>
          </p:cNvPr>
          <p:cNvSpPr txBox="1"/>
          <p:nvPr/>
        </p:nvSpPr>
        <p:spPr>
          <a:xfrm>
            <a:off x="8152401" y="2104920"/>
            <a:ext cx="1862731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Preferences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E1D2-6585-4E09-848D-450D3A4D6060}"/>
              </a:ext>
            </a:extLst>
          </p:cNvPr>
          <p:cNvSpPr txBox="1"/>
          <p:nvPr/>
        </p:nvSpPr>
        <p:spPr>
          <a:xfrm>
            <a:off x="2192917" y="4280094"/>
            <a:ext cx="1810935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Device Info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E06419-3752-413F-9E7A-DFFA839031B5}"/>
              </a:ext>
            </a:extLst>
          </p:cNvPr>
          <p:cNvSpPr txBox="1"/>
          <p:nvPr/>
        </p:nvSpPr>
        <p:spPr>
          <a:xfrm>
            <a:off x="9083660" y="3736719"/>
            <a:ext cx="2824547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Device Display Info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CC4E26-088D-43C4-802D-FF5B3F4C807F}"/>
              </a:ext>
            </a:extLst>
          </p:cNvPr>
          <p:cNvSpPr txBox="1"/>
          <p:nvPr/>
        </p:nvSpPr>
        <p:spPr>
          <a:xfrm>
            <a:off x="1925423" y="1900929"/>
            <a:ext cx="2345997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Secure Settings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0E2C78-7FF5-47AC-83E9-04A44D317902}"/>
              </a:ext>
            </a:extLst>
          </p:cNvPr>
          <p:cNvSpPr txBox="1"/>
          <p:nvPr/>
        </p:nvSpPr>
        <p:spPr>
          <a:xfrm>
            <a:off x="398618" y="5122370"/>
            <a:ext cx="2238318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Accelerometer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025A12-095E-4400-9BC8-CE80E5172383}"/>
              </a:ext>
            </a:extLst>
          </p:cNvPr>
          <p:cNvSpPr txBox="1"/>
          <p:nvPr/>
        </p:nvSpPr>
        <p:spPr>
          <a:xfrm>
            <a:off x="8273867" y="4381123"/>
            <a:ext cx="1281594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Battery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0EB697-E641-4AE1-8C70-C9232B5EED5F}"/>
              </a:ext>
            </a:extLst>
          </p:cNvPr>
          <p:cNvSpPr txBox="1"/>
          <p:nvPr/>
        </p:nvSpPr>
        <p:spPr>
          <a:xfrm>
            <a:off x="2489750" y="2664117"/>
            <a:ext cx="1620722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Clipboard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F600F-A94C-4D90-9CB3-1CC0BB4AB759}"/>
              </a:ext>
            </a:extLst>
          </p:cNvPr>
          <p:cNvSpPr txBox="1"/>
          <p:nvPr/>
        </p:nvSpPr>
        <p:spPr>
          <a:xfrm>
            <a:off x="10095822" y="4779022"/>
            <a:ext cx="1541393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Compass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E098AB-81EB-4C5F-9C2D-C8B379982409}"/>
              </a:ext>
            </a:extLst>
          </p:cNvPr>
          <p:cNvSpPr txBox="1"/>
          <p:nvPr/>
        </p:nvSpPr>
        <p:spPr>
          <a:xfrm>
            <a:off x="7202545" y="5953469"/>
            <a:ext cx="1955512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Connectivity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8CBF0-2B5C-4780-A91C-579AE8BBC5AE}"/>
              </a:ext>
            </a:extLst>
          </p:cNvPr>
          <p:cNvSpPr txBox="1"/>
          <p:nvPr/>
        </p:nvSpPr>
        <p:spPr>
          <a:xfrm>
            <a:off x="2508517" y="5472912"/>
            <a:ext cx="2069163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Data Transfer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32610-40C1-41C4-A7F5-B681F2FB8D6C}"/>
              </a:ext>
            </a:extLst>
          </p:cNvPr>
          <p:cNvSpPr txBox="1"/>
          <p:nvPr/>
        </p:nvSpPr>
        <p:spPr>
          <a:xfrm>
            <a:off x="564196" y="4121827"/>
            <a:ext cx="1055048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Email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679D9-4745-4A7C-BC8C-0726650194FC}"/>
              </a:ext>
            </a:extLst>
          </p:cNvPr>
          <p:cNvSpPr txBox="1"/>
          <p:nvPr/>
        </p:nvSpPr>
        <p:spPr>
          <a:xfrm>
            <a:off x="5052891" y="6070480"/>
            <a:ext cx="1796918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File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C8D054-40C5-4A8F-B0A5-76100ECB7037}"/>
              </a:ext>
            </a:extLst>
          </p:cNvPr>
          <p:cNvSpPr txBox="1"/>
          <p:nvPr/>
        </p:nvSpPr>
        <p:spPr>
          <a:xfrm>
            <a:off x="263512" y="6020582"/>
            <a:ext cx="1784221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Geocoding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FB787B-3DFE-410C-B5A3-430436817873}"/>
              </a:ext>
            </a:extLst>
          </p:cNvPr>
          <p:cNvSpPr txBox="1"/>
          <p:nvPr/>
        </p:nvSpPr>
        <p:spPr>
          <a:xfrm>
            <a:off x="10256585" y="2733291"/>
            <a:ext cx="1735441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Gyroscope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D2FE98-37D4-4912-BA58-234F6491FCDF}"/>
              </a:ext>
            </a:extLst>
          </p:cNvPr>
          <p:cNvSpPr txBox="1"/>
          <p:nvPr/>
        </p:nvSpPr>
        <p:spPr>
          <a:xfrm>
            <a:off x="8122428" y="3073266"/>
            <a:ext cx="2296463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Magnetometer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C5E39-6D9C-4724-B504-ADC2A95106BE}"/>
              </a:ext>
            </a:extLst>
          </p:cNvPr>
          <p:cNvSpPr txBox="1"/>
          <p:nvPr/>
        </p:nvSpPr>
        <p:spPr>
          <a:xfrm>
            <a:off x="3011472" y="3533063"/>
            <a:ext cx="2024657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Phone Dialer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67C2C6-E79C-49B9-81C5-4691535A60AE}"/>
              </a:ext>
            </a:extLst>
          </p:cNvPr>
          <p:cNvSpPr txBox="1"/>
          <p:nvPr/>
        </p:nvSpPr>
        <p:spPr>
          <a:xfrm>
            <a:off x="7904560" y="5206003"/>
            <a:ext cx="1904408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Screen 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60AADB-C6C2-4814-B0BB-DBA6171745BC}"/>
              </a:ext>
            </a:extLst>
          </p:cNvPr>
          <p:cNvSpPr txBox="1"/>
          <p:nvPr/>
        </p:nvSpPr>
        <p:spPr>
          <a:xfrm>
            <a:off x="10578144" y="1833335"/>
            <a:ext cx="894756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Sms</a:t>
            </a:r>
            <a:endParaRPr kumimoji="0" lang="en-US" sz="2353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+mn-cs"/>
              <a:sym typeface="Segoe U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94D81-283B-4792-8AA2-3F9EE860B3F9}"/>
              </a:ext>
            </a:extLst>
          </p:cNvPr>
          <p:cNvSpPr txBox="1"/>
          <p:nvPr/>
        </p:nvSpPr>
        <p:spPr>
          <a:xfrm>
            <a:off x="9857172" y="5513719"/>
            <a:ext cx="2247307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Text to Speech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D44A25-2528-4F94-8892-ACCF164AFBBC}"/>
              </a:ext>
            </a:extLst>
          </p:cNvPr>
          <p:cNvSpPr txBox="1"/>
          <p:nvPr/>
        </p:nvSpPr>
        <p:spPr>
          <a:xfrm>
            <a:off x="3185774" y="6147519"/>
            <a:ext cx="1543782" cy="615480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91432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  <a:sym typeface="Segoe UI"/>
              </a:rPr>
              <a:t>Vibration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DFD470-018B-471D-AA3C-DFA797C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Xamarin.Essentials</a:t>
            </a:r>
          </a:p>
        </p:txBody>
      </p:sp>
    </p:spTree>
    <p:extLst>
      <p:ext uri="{BB962C8B-B14F-4D97-AF65-F5344CB8AC3E}">
        <p14:creationId xmlns:p14="http://schemas.microsoft.com/office/powerpoint/2010/main" val="294886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Xamarin.Essentials: Cross-Platform Native APIs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C8B635-FB17-44A6-97FC-FD89E8381341}"/>
              </a:ext>
            </a:extLst>
          </p:cNvPr>
          <p:cNvSpPr/>
          <p:nvPr/>
        </p:nvSpPr>
        <p:spPr bwMode="auto">
          <a:xfrm>
            <a:off x="2898621" y="2853047"/>
            <a:ext cx="2113099" cy="591407"/>
          </a:xfrm>
          <a:prstGeom prst="rect">
            <a:avLst/>
          </a:prstGeom>
          <a:solidFill>
            <a:srgbClr val="B455B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3" tIns="89643" rIns="33620" bIns="33620" rtlCol="0" anchor="b" anchorCtr="0"/>
          <a:lstStyle/>
          <a:p>
            <a:pPr marL="0" marR="0" lvl="0" indent="0" algn="ctr" defTabSz="914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F03950-5621-4AE4-B750-1D944D3F1C05}"/>
              </a:ext>
            </a:extLst>
          </p:cNvPr>
          <p:cNvSpPr/>
          <p:nvPr/>
        </p:nvSpPr>
        <p:spPr bwMode="auto">
          <a:xfrm>
            <a:off x="7264496" y="2853046"/>
            <a:ext cx="2117654" cy="591407"/>
          </a:xfrm>
          <a:prstGeom prst="rect">
            <a:avLst/>
          </a:prstGeom>
          <a:solidFill>
            <a:srgbClr val="512B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3" tIns="89643" rIns="33620" bIns="33620" rtlCol="0" anchor="b" anchorCtr="0"/>
          <a:lstStyle/>
          <a:p>
            <a:pPr marL="0" marR="0" lvl="0" indent="0" algn="ctr" defTabSz="914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DD7136-07DC-4B16-AD4E-5E4E59CFC5DC}"/>
              </a:ext>
            </a:extLst>
          </p:cNvPr>
          <p:cNvSpPr/>
          <p:nvPr/>
        </p:nvSpPr>
        <p:spPr bwMode="auto">
          <a:xfrm>
            <a:off x="5086071" y="2853047"/>
            <a:ext cx="2108631" cy="591407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3" tIns="89643" rIns="33620" bIns="33620" rtlCol="0" anchor="b" anchorCtr="0"/>
          <a:lstStyle/>
          <a:p>
            <a:pPr marL="0" marR="0" lvl="0" indent="0" algn="ctr" defTabSz="914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48FA2D-BDC6-49D5-A40E-8E1FF03FFC99}"/>
              </a:ext>
            </a:extLst>
          </p:cNvPr>
          <p:cNvGrpSpPr/>
          <p:nvPr/>
        </p:nvGrpSpPr>
        <p:grpSpPr>
          <a:xfrm>
            <a:off x="2899250" y="3496364"/>
            <a:ext cx="6521569" cy="1418113"/>
            <a:chOff x="2892372" y="3279586"/>
            <a:chExt cx="6448375" cy="17050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7A636B-0938-4185-B6A7-E4C447B48D7C}"/>
                </a:ext>
              </a:extLst>
            </p:cNvPr>
            <p:cNvSpPr/>
            <p:nvPr/>
          </p:nvSpPr>
          <p:spPr bwMode="auto">
            <a:xfrm>
              <a:off x="2892372" y="3279586"/>
              <a:ext cx="6410140" cy="1705020"/>
            </a:xfrm>
            <a:prstGeom prst="rect">
              <a:avLst/>
            </a:prstGeom>
            <a:solidFill>
              <a:srgbClr val="3498D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marL="0" marR="0" lvl="0" indent="0" algn="ctr" defTabSz="914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4" b="1" i="0" u="none" strike="noStrike" kern="0" cap="none" spc="0" normalizeH="0" baseline="0" noProof="0">
                  <a:ln>
                    <a:noFill/>
                  </a:ln>
                  <a:solidFill>
                    <a:srgbClr val="3498DB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  <a:sym typeface="Segoe UI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FCE0BC-7CBC-4CCA-AFA2-0AF4AC3E6E94}"/>
                </a:ext>
              </a:extLst>
            </p:cNvPr>
            <p:cNvSpPr txBox="1"/>
            <p:nvPr/>
          </p:nvSpPr>
          <p:spPr>
            <a:xfrm>
              <a:off x="2892372" y="3393620"/>
              <a:ext cx="6448375" cy="1458394"/>
            </a:xfrm>
            <a:prstGeom prst="rect">
              <a:avLst/>
            </a:prstGeom>
            <a:noFill/>
          </p:spPr>
          <p:txBody>
            <a:bodyPr wrap="square" lIns="179286" tIns="143428" rIns="179286" bIns="143428" rtlCol="0">
              <a:spAutoFit/>
            </a:bodyPr>
            <a:lstStyle/>
            <a:p>
              <a:pPr marL="0" marR="0" lvl="0" indent="0" algn="ctr" defTabSz="914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  <a:sym typeface="Segoe UI"/>
                </a:rPr>
                <a:t>Shared C#</a:t>
              </a:r>
            </a:p>
            <a:p>
              <a:pPr lvl="0" algn="ctr" defTabSz="914114"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  <a:sym typeface="Segoe UI"/>
                </a:rPr>
                <a:t>Business Logic  </a:t>
              </a:r>
              <a:r>
                <a:rPr lang="en-US" sz="2000" b="1" kern="0">
                  <a:solidFill>
                    <a:schemeClr val="bg1"/>
                  </a:solidFill>
                  <a:latin typeface="Segoe UI Semibold" panose="020B0702040204020203" pitchFamily="34" charset="0"/>
                  <a:sym typeface="Segoe UI"/>
                </a:rPr>
                <a:t>•</a:t>
              </a:r>
              <a:r>
                <a:rPr lang="en-US" sz="2000" b="1" kern="0">
                  <a:solidFill>
                    <a:srgbClr val="505050"/>
                  </a:solidFill>
                  <a:latin typeface="Segoe UI Semibold" panose="020B0702040204020203" pitchFamily="34" charset="0"/>
                  <a:sym typeface="Segoe UI"/>
                </a:rPr>
                <a:t>  </a:t>
              </a:r>
              <a:r>
                <a:rPr lang="en-US" sz="2000" b="1" kern="0">
                  <a:solidFill>
                    <a:schemeClr val="bg1"/>
                  </a:solidFill>
                  <a:latin typeface="Segoe UI Semibold" panose="020B0702040204020203" pitchFamily="34" charset="0"/>
                  <a:sym typeface="Segoe UI"/>
                </a:rPr>
                <a:t>User Interface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  <a:sym typeface="Segoe UI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97DD9B-61F2-48A5-A62D-8913FD4AB0DE}"/>
              </a:ext>
            </a:extLst>
          </p:cNvPr>
          <p:cNvGrpSpPr/>
          <p:nvPr/>
        </p:nvGrpSpPr>
        <p:grpSpPr>
          <a:xfrm>
            <a:off x="5765653" y="1933713"/>
            <a:ext cx="787322" cy="787322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2997DD-6523-438F-BA08-41BA3D802A2E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marL="0" marR="0" lvl="0" indent="0" algn="ctr" defTabSz="914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12B1732-169B-4891-BE6C-73D1C6E43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E50683-1C21-400A-8EEE-AD2D279C6BCF}"/>
              </a:ext>
            </a:extLst>
          </p:cNvPr>
          <p:cNvGrpSpPr/>
          <p:nvPr/>
        </p:nvGrpSpPr>
        <p:grpSpPr>
          <a:xfrm>
            <a:off x="3556999" y="1922022"/>
            <a:ext cx="787322" cy="787322"/>
            <a:chOff x="3567813" y="1467990"/>
            <a:chExt cx="787322" cy="7873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A0CC03-ADA1-42ED-9C6A-D5A24EA88106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3" tIns="89643" rIns="33620" bIns="33620" rtlCol="0" anchor="b" anchorCtr="0"/>
            <a:lstStyle/>
            <a:p>
              <a:pPr marL="0" marR="0" lvl="0" indent="0" algn="ctr" defTabSz="9140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4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32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A74CD741-F189-4DBE-B58D-9CCD64220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BB468BE-4289-4A82-955D-25E99D23D543}"/>
              </a:ext>
            </a:extLst>
          </p:cNvPr>
          <p:cNvSpPr txBox="1"/>
          <p:nvPr/>
        </p:nvSpPr>
        <p:spPr>
          <a:xfrm>
            <a:off x="7929662" y="1945308"/>
            <a:ext cx="787322" cy="787322"/>
          </a:xfrm>
          <a:prstGeom prst="rect">
            <a:avLst/>
          </a:prstGeom>
          <a:solidFill>
            <a:srgbClr val="512BD4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55163-39CF-4A63-9AAA-4FD1F8046E70}"/>
              </a:ext>
            </a:extLst>
          </p:cNvPr>
          <p:cNvSpPr txBox="1"/>
          <p:nvPr/>
        </p:nvSpPr>
        <p:spPr>
          <a:xfrm>
            <a:off x="3603092" y="2856496"/>
            <a:ext cx="7412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749B34-916C-4F6F-9A97-1770D80584E7}"/>
              </a:ext>
            </a:extLst>
          </p:cNvPr>
          <p:cNvSpPr txBox="1"/>
          <p:nvPr/>
        </p:nvSpPr>
        <p:spPr>
          <a:xfrm>
            <a:off x="5811746" y="2856496"/>
            <a:ext cx="7412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839CFB-A129-4C78-B340-18878EADE409}"/>
              </a:ext>
            </a:extLst>
          </p:cNvPr>
          <p:cNvSpPr txBox="1"/>
          <p:nvPr/>
        </p:nvSpPr>
        <p:spPr>
          <a:xfrm>
            <a:off x="7995381" y="2868500"/>
            <a:ext cx="7412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6B372F-FCA5-4470-9674-CD5DCFF435DF}"/>
              </a:ext>
            </a:extLst>
          </p:cNvPr>
          <p:cNvSpPr/>
          <p:nvPr/>
        </p:nvSpPr>
        <p:spPr bwMode="auto">
          <a:xfrm>
            <a:off x="2898621" y="3496364"/>
            <a:ext cx="6483528" cy="706284"/>
          </a:xfrm>
          <a:prstGeom prst="rect">
            <a:avLst/>
          </a:prstGeom>
          <a:solidFill>
            <a:srgbClr val="3498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7E029-EF86-43BF-9A6E-9B18A49DC224}"/>
              </a:ext>
            </a:extLst>
          </p:cNvPr>
          <p:cNvSpPr txBox="1"/>
          <p:nvPr/>
        </p:nvSpPr>
        <p:spPr>
          <a:xfrm>
            <a:off x="4759374" y="3544210"/>
            <a:ext cx="284597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Xamarin.Essentials</a:t>
            </a:r>
          </a:p>
        </p:txBody>
      </p:sp>
    </p:spTree>
    <p:extLst>
      <p:ext uri="{BB962C8B-B14F-4D97-AF65-F5344CB8AC3E}">
        <p14:creationId xmlns:p14="http://schemas.microsoft.com/office/powerpoint/2010/main" val="354885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4.44444E-6 L -0.0013 0.11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C2B2-F29E-41AC-93A7-4193660F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Xamarin.Forms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E4AF8-3D99-45EA-9C59-4A2F50108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4F2FE-3D42-4E84-B7BE-BBA291307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blog.xamarin.com/wp-content/uploads/2018/11/collage.jpg">
            <a:extLst>
              <a:ext uri="{FF2B5EF4-FFF2-40B4-BE49-F238E27FC236}">
                <a16:creationId xmlns:a16="http://schemas.microsoft.com/office/drawing/2014/main" id="{C65397D8-EA7C-49AC-A571-9E64D38E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1097280"/>
            <a:ext cx="1051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866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F13926-2CED-46D8-B8A0-AA531EFDAB01}"/>
              </a:ext>
            </a:extLst>
          </p:cNvPr>
          <p:cNvSpPr/>
          <p:nvPr/>
        </p:nvSpPr>
        <p:spPr>
          <a:xfrm>
            <a:off x="635000" y="1859339"/>
            <a:ext cx="10922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An </a:t>
            </a:r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open </a:t>
            </a:r>
            <a:r>
              <a:rPr lang="en-US" sz="4400" b="1" dirty="0">
                <a:solidFill>
                  <a:srgbClr val="512BD4"/>
                </a:solidFill>
                <a:ea typeface="Segoe UI Symbol" panose="020B0502040204020203" pitchFamily="34" charset="0"/>
              </a:rPr>
              <a:t>source</a:t>
            </a:r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 </a:t>
            </a:r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mobile UI framework</a:t>
            </a:r>
          </a:p>
          <a:p>
            <a:pPr algn="ctr"/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from Microsoft for building</a:t>
            </a:r>
          </a:p>
          <a:p>
            <a:pPr algn="ctr"/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 </a:t>
            </a:r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iOS, Android, &amp; Windows </a:t>
            </a:r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apps</a:t>
            </a:r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 </a:t>
            </a:r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with .NET </a:t>
            </a:r>
          </a:p>
          <a:p>
            <a:pPr algn="ctr"/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from a </a:t>
            </a:r>
            <a:r>
              <a:rPr lang="en-US" sz="4800" b="1" dirty="0">
                <a:solidFill>
                  <a:srgbClr val="512BD4"/>
                </a:solidFill>
                <a:ea typeface="Segoe UI Symbol" panose="020B0502040204020203" pitchFamily="34" charset="0"/>
              </a:rPr>
              <a:t>single shared codebase</a:t>
            </a:r>
            <a:r>
              <a:rPr lang="en-US" sz="3600" dirty="0">
                <a:solidFill>
                  <a:srgbClr val="512BD4"/>
                </a:solidFill>
                <a:ea typeface="Segoe UI Symbol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054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7E5F3317-8777-43BC-B5E4-569855CBE125}"/>
    </a:ext>
  </a:extLst>
</a:theme>
</file>

<file path=ppt/theme/theme2.xml><?xml version="1.0" encoding="utf-8"?>
<a:theme xmlns:a="http://schemas.openxmlformats.org/drawingml/2006/main" name="SOFT BLACK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A3FC0CA9-46DB-457B-B63A-17E7CF03E7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VisualStudio2019Launch_Template_V5</Template>
  <TotalTime>0</TotalTime>
  <Words>515</Words>
  <Application>Microsoft Office PowerPoint</Application>
  <PresentationFormat>Panorámica</PresentationFormat>
  <Paragraphs>112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Symbol</vt:lpstr>
      <vt:lpstr>Wingdings</vt:lpstr>
      <vt:lpstr>WHITE TEMPLATE</vt:lpstr>
      <vt:lpstr>SOFT BLACK TEMPLATE</vt:lpstr>
      <vt:lpstr>Novedades en el desarrollo con Xamarin: Optimizaciones y librerías esenciales</vt:lpstr>
      <vt:lpstr>What is Xamarin?</vt:lpstr>
      <vt:lpstr>Presentación de PowerPoint</vt:lpstr>
      <vt:lpstr>Xamarin App Architecture</vt:lpstr>
      <vt:lpstr>Native API Access</vt:lpstr>
      <vt:lpstr>Xamarin.Essentials</vt:lpstr>
      <vt:lpstr>Xamarin.Essentials: Cross-Platform Native APIs</vt:lpstr>
      <vt:lpstr>Xamarin.Forms</vt:lpstr>
      <vt:lpstr>Presentación de PowerPoint</vt:lpstr>
      <vt:lpstr>Xamarin.Forms: Cross-Platform Native UI</vt:lpstr>
      <vt:lpstr>Demo</vt:lpstr>
      <vt:lpstr>Recap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2019-04-02T19:09:59Z</dcterms:created>
  <dcterms:modified xsi:type="dcterms:W3CDTF">2019-05-03T14:48:32Z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jamont@microsoft.com</vt:lpwstr>
  </property>
  <property fmtid="{D5CDD505-2E9C-101B-9397-08002B2CF9AE}" pid="5" name="MSIP_Label_f42aa342-8706-4288-bd11-ebb85995028c_SetDate">
    <vt:lpwstr>2019-04-02T19:10:16.6555324Z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72442eee-6dc1-444f-8b32-6fbb10617359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