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lNHoDd7j9sOfZ92SLkQxARcn4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940EB5-EEFD-4843-93E0-42630CAAD647}">
  <a:tblStyle styleId="{A8940EB5-EEFD-4843-93E0-42630CAAD64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8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5" name="Google Shape;105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106" name="Google Shape;106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33" name="Google Shape;233;p1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234" name="Google Shape;234;p1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47" name="Google Shape;247;p1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248" name="Google Shape;248;p1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61" name="Google Shape;261;p1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262" name="Google Shape;262;p1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74" name="Google Shape;274;p1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275" name="Google Shape;275;p1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97" name="Google Shape;297;p1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298" name="Google Shape;298;p1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10" name="Google Shape;310;p1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311" name="Google Shape;311;p1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24" name="Google Shape;324;p1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325" name="Google Shape;325;p16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38" name="Google Shape;338;p1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339" name="Google Shape;339;p1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52" name="Google Shape;352;p1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353" name="Google Shape;353;p1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65" name="Google Shape;365;p1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366" name="Google Shape;366;p19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6" name="Google Shape;116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117" name="Google Shape;117;p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78" name="Google Shape;378;p2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379" name="Google Shape;379;p2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93" name="Google Shape;393;p2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394" name="Google Shape;394;p2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08" name="Google Shape;408;p2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409" name="Google Shape;409;p2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22" name="Google Shape;422;p2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423" name="Google Shape;423;p2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36" name="Google Shape;436;p2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437" name="Google Shape;437;p2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50" name="Google Shape;450;p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451" name="Google Shape;451;p2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9" name="Google Shape;139;p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140" name="Google Shape;140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52" name="Google Shape;152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153" name="Google Shape;153;p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66" name="Google Shape;166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167" name="Google Shape;167;p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80" name="Google Shape;180;p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181" name="Google Shape;181;p6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94" name="Google Shape;194;p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195" name="Google Shape;195;p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7" name="Google Shape;207;p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208" name="Google Shape;208;p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20" name="Google Shape;220;p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Sri Sairam Engineering College</a:t>
            </a:r>
            <a:endParaRPr/>
          </a:p>
        </p:txBody>
      </p:sp>
      <p:sp>
        <p:nvSpPr>
          <p:cNvPr id="221" name="Google Shape;221;p9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November 2020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7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3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2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3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4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5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6C3CF"/>
          </a:solid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6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6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1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2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3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6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4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5.pn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6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17.png" /><Relationship Id="rId4" Type="http://schemas.openxmlformats.org/officeDocument/2006/relationships/image" Target="../media/image16.pn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19.png" /><Relationship Id="rId4" Type="http://schemas.openxmlformats.org/officeDocument/2006/relationships/image" Target="../media/image18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20.png" /><Relationship Id="rId4" Type="http://schemas.openxmlformats.org/officeDocument/2006/relationships/image" Target="../media/image19.pn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21.png" /><Relationship Id="rId4" Type="http://schemas.openxmlformats.org/officeDocument/2006/relationships/image" Target="../media/image20.pn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21.png" /><Relationship Id="rId4" Type="http://schemas.openxmlformats.org/officeDocument/2006/relationships/image" Target="../media/image22.png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23.png" /><Relationship Id="rId4" Type="http://schemas.openxmlformats.org/officeDocument/2006/relationships/image" Target="../media/image2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6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7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8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9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ENGINEERING GRAPHICS </a:t>
            </a:r>
            <a:endParaRPr sz="1600" b="1"/>
          </a:p>
        </p:txBody>
      </p:sp>
      <p:sp>
        <p:nvSpPr>
          <p:cNvPr id="109" name="Google Shape;109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/>
          <p:nvPr/>
        </p:nvSpPr>
        <p:spPr>
          <a:xfrm>
            <a:off x="4331862" y="296116"/>
            <a:ext cx="208300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CONICS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DYNAMICS OF MACHINES</a:t>
            </a:r>
            <a:endParaRPr sz="1600" b="1"/>
          </a:p>
        </p:txBody>
      </p:sp>
      <p:sp>
        <p:nvSpPr>
          <p:cNvPr id="237" name="Google Shape;237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38" name="Google Shape;238;p10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0"/>
          <p:cNvSpPr/>
          <p:nvPr/>
        </p:nvSpPr>
        <p:spPr>
          <a:xfrm>
            <a:off x="210879" y="191644"/>
            <a:ext cx="1177341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Ellipse by Eccentricity Method</a:t>
            </a:r>
            <a:endParaRPr sz="48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7846613" y="3972512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1" name="Google Shape;241;p10"/>
          <p:cNvGraphicFramePr/>
          <p:nvPr/>
        </p:nvGraphicFramePr>
        <p:xfrm>
          <a:off x="8145193" y="13332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{A8940EB5-EEFD-4843-93E0-42630CAAD647}</a:tableStyleId>
              </a:tblPr>
              <a:tblGrid>
                <a:gridCol w="177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   Take Arc of Radius 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Put an Arc  with F as Centre 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 1- 1’</a:t>
                      </a:r>
                      <a:endParaRPr sz="1800" b="1" i="1" u="none" strike="noStrike" cap="none"/>
                    </a:p>
                  </a:txBody>
                  <a:tcPr marL="91450" marR="91450" marT="45725" marB="457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2- 2’</a:t>
                      </a:r>
                      <a:endParaRPr sz="1800" b="1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3- 3’ Condt’s</a:t>
                      </a:r>
                      <a:endParaRPr sz="1800" b="1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2" name="Google Shape;24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631" y="1022641"/>
            <a:ext cx="6787366" cy="529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DYNAMICS OF MACHINES</a:t>
            </a:r>
            <a:endParaRPr sz="1600" b="1"/>
          </a:p>
        </p:txBody>
      </p:sp>
      <p:sp>
        <p:nvSpPr>
          <p:cNvPr id="251" name="Google Shape;251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52" name="Google Shape;252;p11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1"/>
          <p:cNvSpPr/>
          <p:nvPr/>
        </p:nvSpPr>
        <p:spPr>
          <a:xfrm>
            <a:off x="210879" y="191644"/>
            <a:ext cx="1177341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Ellipse by Eccentricity Method</a:t>
            </a:r>
            <a:endParaRPr sz="48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1"/>
          <p:cNvSpPr/>
          <p:nvPr/>
        </p:nvSpPr>
        <p:spPr>
          <a:xfrm>
            <a:off x="7846613" y="3972512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5" name="Google Shape;255;p11"/>
          <p:cNvGraphicFramePr/>
          <p:nvPr/>
        </p:nvGraphicFramePr>
        <p:xfrm>
          <a:off x="8145193" y="133329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{A8940EB5-EEFD-4843-93E0-42630CAAD647}</a:tableStyleId>
              </a:tblPr>
              <a:tblGrid>
                <a:gridCol w="177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lt1"/>
                          </a:solidFill>
                        </a:rPr>
                        <a:t>   Take Arc of Radius 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Put an Arc  with F as Centre 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 cap="none"/>
                        <a:t> 1- 1’</a:t>
                      </a:r>
                      <a:endParaRPr sz="1800" b="1" i="1" u="none" strike="noStrike" cap="none"/>
                    </a:p>
                  </a:txBody>
                  <a:tcPr marL="91450" marR="91450" marT="45725" marB="457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2- 2’</a:t>
                      </a:r>
                      <a:endParaRPr sz="1800" b="1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3- 3’ Condt’s</a:t>
                      </a:r>
                      <a:endParaRPr sz="1800" b="1" i="1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56" name="Google Shape;25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234" y="1022641"/>
            <a:ext cx="6185316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DYNAMICS OF MACHINES</a:t>
            </a:r>
            <a:endParaRPr sz="1600" b="1"/>
          </a:p>
        </p:txBody>
      </p:sp>
      <p:sp>
        <p:nvSpPr>
          <p:cNvPr id="265" name="Google Shape;265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66" name="Google Shape;266;p12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2"/>
          <p:cNvSpPr/>
          <p:nvPr/>
        </p:nvSpPr>
        <p:spPr>
          <a:xfrm>
            <a:off x="210879" y="191644"/>
            <a:ext cx="1177341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Ellipse by Eccentricity Method</a:t>
            </a:r>
            <a:endParaRPr sz="48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7846613" y="3972512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701" y="1060643"/>
            <a:ext cx="6736096" cy="5154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ENGINEERING GRAPHICS 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/>
          <p:nvPr/>
        </p:nvSpPr>
        <p:spPr>
          <a:xfrm>
            <a:off x="602795" y="1367443"/>
            <a:ext cx="967918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Construct an Hyperbola when the distance of the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Focus from the directrix is equal to 50mm and eccentricity is 3/2</a:t>
            </a:r>
            <a:endParaRPr sz="2800" b="1" i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1026526" y="2618409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54145" y="212240"/>
            <a:ext cx="12263998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Hyperbola by Eccentricity Method</a:t>
            </a:r>
            <a:endParaRPr sz="46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2068710" y="2550162"/>
            <a:ext cx="31658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Eccentricity is 3/2 = 1.5 </a:t>
            </a:r>
            <a:endParaRPr sz="24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2068710" y="3701393"/>
            <a:ext cx="20817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e= 3/2 = VF/CV</a:t>
            </a:r>
            <a:endParaRPr sz="24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3"/>
          <p:cNvSpPr/>
          <p:nvPr/>
        </p:nvSpPr>
        <p:spPr>
          <a:xfrm>
            <a:off x="1026525" y="3769639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3"/>
          <p:cNvSpPr/>
          <p:nvPr/>
        </p:nvSpPr>
        <p:spPr>
          <a:xfrm>
            <a:off x="1026525" y="4849904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2068710" y="4781658"/>
            <a:ext cx="14606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F= 3+2 = 5</a:t>
            </a:r>
            <a:endParaRPr sz="24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88732" y="2943581"/>
            <a:ext cx="42862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3"/>
          <p:cNvSpPr/>
          <p:nvPr/>
        </p:nvSpPr>
        <p:spPr>
          <a:xfrm>
            <a:off x="6503425" y="2761973"/>
            <a:ext cx="3706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4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6503425" y="5068658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pic>
        <p:nvPicPr>
          <p:cNvPr id="291" name="Google Shape;29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86144" y="2638832"/>
            <a:ext cx="675071" cy="23096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3"/>
          <p:cNvSpPr/>
          <p:nvPr/>
        </p:nvSpPr>
        <p:spPr>
          <a:xfrm>
            <a:off x="5700340" y="4000472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ENGINEERING GRAPHICS </a:t>
            </a:r>
            <a:endParaRPr/>
          </a:p>
        </p:txBody>
      </p:sp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02" name="Google Shape;302;p14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4"/>
          <p:cNvSpPr/>
          <p:nvPr/>
        </p:nvSpPr>
        <p:spPr>
          <a:xfrm>
            <a:off x="0" y="154849"/>
            <a:ext cx="12263998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Hyperbola by Eccentricity Method</a:t>
            </a:r>
            <a:endParaRPr sz="46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3535" y="1811244"/>
            <a:ext cx="430530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4"/>
          <p:cNvSpPr/>
          <p:nvPr/>
        </p:nvSpPr>
        <p:spPr>
          <a:xfrm>
            <a:off x="762580" y="3101220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ENGINEERING GRAPHICS </a:t>
            </a:r>
            <a:endParaRPr/>
          </a:p>
        </p:txBody>
      </p:sp>
      <p:sp>
        <p:nvSpPr>
          <p:cNvPr id="314" name="Google Shape;314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315" name="Google Shape;315;p15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5"/>
          <p:cNvSpPr/>
          <p:nvPr/>
        </p:nvSpPr>
        <p:spPr>
          <a:xfrm>
            <a:off x="0" y="182695"/>
            <a:ext cx="12263998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Hyperbola by Eccentricity Method</a:t>
            </a:r>
            <a:endParaRPr sz="46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5"/>
          <p:cNvSpPr txBox="1"/>
          <p:nvPr/>
        </p:nvSpPr>
        <p:spPr>
          <a:xfrm>
            <a:off x="368350" y="1654664"/>
            <a:ext cx="4649036" cy="373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endParaRPr sz="3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endParaRPr sz="3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endParaRPr sz="3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endParaRPr sz="3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908" y="1482277"/>
            <a:ext cx="5489679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5"/>
          <p:cNvSpPr/>
          <p:nvPr/>
        </p:nvSpPr>
        <p:spPr>
          <a:xfrm>
            <a:off x="3089026" y="5274434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ENGINEERING GRAPHICS </a:t>
            </a:r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29" name="Google Shape;329;p16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6"/>
          <p:cNvSpPr/>
          <p:nvPr/>
        </p:nvSpPr>
        <p:spPr>
          <a:xfrm>
            <a:off x="0" y="178344"/>
            <a:ext cx="12263998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Hyperbola by Eccentricity Method</a:t>
            </a:r>
            <a:endParaRPr sz="46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7255" y="1307810"/>
            <a:ext cx="5348800" cy="393033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6"/>
          <p:cNvSpPr/>
          <p:nvPr/>
        </p:nvSpPr>
        <p:spPr>
          <a:xfrm>
            <a:off x="3089026" y="5274434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3278531" y="1396817"/>
            <a:ext cx="14606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F= 3+2 = 5</a:t>
            </a:r>
            <a:endParaRPr sz="24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ENGINEERING GRAPHICS 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43" name="Google Shape;343;p17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7"/>
          <p:cNvSpPr/>
          <p:nvPr/>
        </p:nvSpPr>
        <p:spPr>
          <a:xfrm>
            <a:off x="0" y="178344"/>
            <a:ext cx="12263998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Hyperbola by Eccentricity Method</a:t>
            </a:r>
            <a:endParaRPr sz="46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7"/>
          <p:cNvSpPr/>
          <p:nvPr/>
        </p:nvSpPr>
        <p:spPr>
          <a:xfrm>
            <a:off x="2339925" y="5682397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467" y="1052307"/>
            <a:ext cx="5289233" cy="442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7"/>
          <p:cNvSpPr/>
          <p:nvPr/>
        </p:nvSpPr>
        <p:spPr>
          <a:xfrm>
            <a:off x="2339925" y="1167951"/>
            <a:ext cx="20817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e= 3/2 = VF/CV</a:t>
            </a:r>
            <a:endParaRPr sz="24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ENGINEERING GRAPHICS 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57" name="Google Shape;357;p18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8"/>
          <p:cNvSpPr/>
          <p:nvPr/>
        </p:nvSpPr>
        <p:spPr>
          <a:xfrm>
            <a:off x="0" y="178344"/>
            <a:ext cx="12263998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Hyperbola by Eccentricity Method</a:t>
            </a:r>
            <a:endParaRPr sz="46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8"/>
          <p:cNvSpPr/>
          <p:nvPr/>
        </p:nvSpPr>
        <p:spPr>
          <a:xfrm>
            <a:off x="2339925" y="5682397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085" y="978563"/>
            <a:ext cx="3352749" cy="4527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ENGINEERING GRAPHICS </a:t>
            </a:r>
            <a:endParaRPr/>
          </a:p>
        </p:txBody>
      </p:sp>
      <p:sp>
        <p:nvSpPr>
          <p:cNvPr id="369" name="Google Shape;369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70" name="Google Shape;370;p19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9"/>
          <p:cNvSpPr/>
          <p:nvPr/>
        </p:nvSpPr>
        <p:spPr>
          <a:xfrm>
            <a:off x="0" y="178344"/>
            <a:ext cx="12263998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Hyperbola by Eccentricity Method</a:t>
            </a:r>
            <a:endParaRPr sz="46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9"/>
          <p:cNvSpPr/>
          <p:nvPr/>
        </p:nvSpPr>
        <p:spPr>
          <a:xfrm>
            <a:off x="2339925" y="5682397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2559" y="1019969"/>
            <a:ext cx="382905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ENGINEERING GRAPHICS </a:t>
            </a: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/>
          <p:nvPr/>
        </p:nvSpPr>
        <p:spPr>
          <a:xfrm>
            <a:off x="602795" y="1367443"/>
            <a:ext cx="967918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Construct an ellipse when the distance of the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Focus from the directrix is equal to 50mm and eccentricity is 2/3</a:t>
            </a:r>
            <a:endParaRPr sz="2800" b="1" i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1026526" y="2618409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210879" y="289643"/>
            <a:ext cx="1177341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Ellipse by Eccentricity Method</a:t>
            </a:r>
            <a:endParaRPr sz="48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2068710" y="2550162"/>
            <a:ext cx="34767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Eccentricity is 2/3 = 0.667 </a:t>
            </a:r>
            <a:endParaRPr sz="24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2068710" y="3701393"/>
            <a:ext cx="20817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e= 2/3 = VF/CV</a:t>
            </a:r>
            <a:endParaRPr sz="24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1026525" y="3769639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1026525" y="4849904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2068710" y="4781658"/>
            <a:ext cx="14606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F= 2+3 = 5</a:t>
            </a:r>
            <a:endParaRPr sz="24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88732" y="2943581"/>
            <a:ext cx="42862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"/>
          <p:cNvSpPr/>
          <p:nvPr/>
        </p:nvSpPr>
        <p:spPr>
          <a:xfrm>
            <a:off x="6503425" y="2761973"/>
            <a:ext cx="3706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4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6503425" y="5068658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pic>
        <p:nvPicPr>
          <p:cNvPr id="133" name="Google Shape;13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86144" y="2638832"/>
            <a:ext cx="675071" cy="2309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"/>
          <p:cNvSpPr/>
          <p:nvPr/>
        </p:nvSpPr>
        <p:spPr>
          <a:xfrm>
            <a:off x="5700340" y="4000472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ENGINEERING GRAPHICS </a:t>
            </a:r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83" name="Google Shape;383;p20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0"/>
          <p:cNvSpPr/>
          <p:nvPr/>
        </p:nvSpPr>
        <p:spPr>
          <a:xfrm>
            <a:off x="0" y="178344"/>
            <a:ext cx="12263998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Hyperbola by Eccentricity Method</a:t>
            </a:r>
            <a:endParaRPr sz="46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0"/>
          <p:cNvSpPr/>
          <p:nvPr/>
        </p:nvSpPr>
        <p:spPr>
          <a:xfrm>
            <a:off x="2339925" y="5682397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2559" y="978563"/>
            <a:ext cx="3829050" cy="44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32288" y="978563"/>
            <a:ext cx="3019425" cy="4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0"/>
          <p:cNvSpPr/>
          <p:nvPr/>
        </p:nvSpPr>
        <p:spPr>
          <a:xfrm>
            <a:off x="5500428" y="5682397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ENGINEERING GRAPHICS </a:t>
            </a:r>
            <a:endParaRPr/>
          </a:p>
        </p:txBody>
      </p:sp>
      <p:sp>
        <p:nvSpPr>
          <p:cNvPr id="397" name="Google Shape;397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98" name="Google Shape;398;p21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1"/>
          <p:cNvSpPr/>
          <p:nvPr/>
        </p:nvSpPr>
        <p:spPr>
          <a:xfrm>
            <a:off x="0" y="178344"/>
            <a:ext cx="12263998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Hyperbola by Eccentricity Method</a:t>
            </a:r>
            <a:endParaRPr sz="46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1"/>
          <p:cNvSpPr/>
          <p:nvPr/>
        </p:nvSpPr>
        <p:spPr>
          <a:xfrm>
            <a:off x="2339925" y="5682397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1"/>
          <p:cNvSpPr/>
          <p:nvPr/>
        </p:nvSpPr>
        <p:spPr>
          <a:xfrm>
            <a:off x="5856003" y="5678547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2" name="Google Shape;40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225" y="978564"/>
            <a:ext cx="3513246" cy="456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11557" y="1005682"/>
            <a:ext cx="268605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ENGINEERING GRAPHICS </a:t>
            </a:r>
            <a:endParaRPr/>
          </a:p>
        </p:txBody>
      </p:sp>
      <p:sp>
        <p:nvSpPr>
          <p:cNvPr id="412" name="Google Shape;412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413" name="Google Shape;413;p22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2"/>
          <p:cNvSpPr/>
          <p:nvPr/>
        </p:nvSpPr>
        <p:spPr>
          <a:xfrm>
            <a:off x="0" y="178344"/>
            <a:ext cx="12263998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Hyperbola by Eccentricity Method</a:t>
            </a:r>
            <a:endParaRPr sz="46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2"/>
          <p:cNvSpPr/>
          <p:nvPr/>
        </p:nvSpPr>
        <p:spPr>
          <a:xfrm>
            <a:off x="2339925" y="5682397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6" name="Google Shape;41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22939" y="780599"/>
            <a:ext cx="2686050" cy="45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3447" y="978563"/>
            <a:ext cx="2732955" cy="4434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ENGINEERING GRAPHICS </a:t>
            </a:r>
            <a:endParaRPr/>
          </a:p>
        </p:txBody>
      </p:sp>
      <p:sp>
        <p:nvSpPr>
          <p:cNvPr id="426" name="Google Shape;426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427" name="Google Shape;427;p23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3"/>
          <p:cNvSpPr/>
          <p:nvPr/>
        </p:nvSpPr>
        <p:spPr>
          <a:xfrm>
            <a:off x="0" y="178344"/>
            <a:ext cx="12263998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Hyperbola by Eccentricity Method</a:t>
            </a:r>
            <a:endParaRPr sz="46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3"/>
          <p:cNvSpPr/>
          <p:nvPr/>
        </p:nvSpPr>
        <p:spPr>
          <a:xfrm>
            <a:off x="2339925" y="5682397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8832" y="978563"/>
            <a:ext cx="2732955" cy="4434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3050" y="918501"/>
            <a:ext cx="333375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ENGINEERING GRAPHICS </a:t>
            </a:r>
            <a:endParaRPr/>
          </a:p>
        </p:txBody>
      </p:sp>
      <p:sp>
        <p:nvSpPr>
          <p:cNvPr id="440" name="Google Shape;440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441" name="Google Shape;441;p24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4"/>
          <p:cNvSpPr/>
          <p:nvPr/>
        </p:nvSpPr>
        <p:spPr>
          <a:xfrm>
            <a:off x="0" y="178344"/>
            <a:ext cx="12263998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Hyperbola by Eccentricity Method</a:t>
            </a:r>
            <a:endParaRPr sz="46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2339925" y="5682397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9711" y="778438"/>
            <a:ext cx="2880428" cy="4657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82675" y="1053247"/>
            <a:ext cx="333375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ENGINEERING GRAPHICS </a:t>
            </a:r>
            <a:endParaRPr/>
          </a:p>
        </p:txBody>
      </p:sp>
      <p:sp>
        <p:nvSpPr>
          <p:cNvPr id="454" name="Google Shape;454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455" name="Google Shape;455;p25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25"/>
          <p:cNvSpPr/>
          <p:nvPr/>
        </p:nvSpPr>
        <p:spPr>
          <a:xfrm>
            <a:off x="0" y="178344"/>
            <a:ext cx="12263998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Hyperbola by Eccentricity Method</a:t>
            </a:r>
            <a:endParaRPr sz="46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5"/>
          <p:cNvSpPr/>
          <p:nvPr/>
        </p:nvSpPr>
        <p:spPr>
          <a:xfrm>
            <a:off x="2339925" y="5682397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2861" y="890510"/>
            <a:ext cx="2880428" cy="4657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7427" y="937905"/>
            <a:ext cx="339090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ENGINEERING GRAPHICS </a:t>
            </a:r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44" name="Google Shape;144;p3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/>
          <p:nvPr/>
        </p:nvSpPr>
        <p:spPr>
          <a:xfrm>
            <a:off x="210879" y="148966"/>
            <a:ext cx="1177341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Ellipse by Eccentricity Method</a:t>
            </a:r>
            <a:endParaRPr sz="48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3535" y="1811244"/>
            <a:ext cx="430530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"/>
          <p:cNvSpPr/>
          <p:nvPr/>
        </p:nvSpPr>
        <p:spPr>
          <a:xfrm>
            <a:off x="762580" y="3101220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ENGINEERING GRAPHICS </a:t>
            </a:r>
            <a:endParaRPr/>
          </a:p>
        </p:txBody>
      </p:sp>
      <p:sp>
        <p:nvSpPr>
          <p:cNvPr id="156" name="Google Shape;156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57" name="Google Shape;157;p4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"/>
          <p:cNvSpPr/>
          <p:nvPr/>
        </p:nvSpPr>
        <p:spPr>
          <a:xfrm>
            <a:off x="210879" y="167306"/>
            <a:ext cx="1177341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Ellipse by Eccentricity Method</a:t>
            </a:r>
            <a:endParaRPr sz="48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368350" y="1654664"/>
            <a:ext cx="4649036" cy="373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endParaRPr sz="3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endParaRPr sz="3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endParaRPr sz="3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endParaRPr sz="3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908" y="1482277"/>
            <a:ext cx="5489679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"/>
          <p:cNvSpPr/>
          <p:nvPr/>
        </p:nvSpPr>
        <p:spPr>
          <a:xfrm>
            <a:off x="3089026" y="5274434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ENGINEERING GRAPHICS </a:t>
            </a:r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"/>
          <p:cNvSpPr/>
          <p:nvPr/>
        </p:nvSpPr>
        <p:spPr>
          <a:xfrm>
            <a:off x="210879" y="167306"/>
            <a:ext cx="1177341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Ellipse by Eccentricity Method</a:t>
            </a:r>
            <a:endParaRPr sz="48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7255" y="1307810"/>
            <a:ext cx="5348800" cy="393033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5"/>
          <p:cNvSpPr/>
          <p:nvPr/>
        </p:nvSpPr>
        <p:spPr>
          <a:xfrm>
            <a:off x="3089026" y="5274434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3278531" y="1396817"/>
            <a:ext cx="14606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F= 2+3 = 5</a:t>
            </a:r>
            <a:endParaRPr sz="24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DYNAMICS OF MACHINES</a:t>
            </a:r>
            <a:endParaRPr sz="1600" b="1"/>
          </a:p>
        </p:txBody>
      </p:sp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85" name="Google Shape;185;p6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/>
          <p:nvPr/>
        </p:nvSpPr>
        <p:spPr>
          <a:xfrm>
            <a:off x="210879" y="191644"/>
            <a:ext cx="1177341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Ellipse by Eccentricity Method</a:t>
            </a:r>
            <a:endParaRPr sz="48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557" y="1410958"/>
            <a:ext cx="59817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6"/>
          <p:cNvSpPr/>
          <p:nvPr/>
        </p:nvSpPr>
        <p:spPr>
          <a:xfrm>
            <a:off x="3089026" y="5274434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2856501" y="1332789"/>
            <a:ext cx="20817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e= 2/3 = VF/CV</a:t>
            </a:r>
            <a:endParaRPr sz="24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DYNAMICS OF MACHINES</a:t>
            </a:r>
            <a:endParaRPr sz="1600" b="1"/>
          </a:p>
        </p:txBody>
      </p:sp>
      <p:sp>
        <p:nvSpPr>
          <p:cNvPr id="198" name="Google Shape;198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99" name="Google Shape;199;p7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7"/>
          <p:cNvSpPr/>
          <p:nvPr/>
        </p:nvSpPr>
        <p:spPr>
          <a:xfrm>
            <a:off x="210879" y="191644"/>
            <a:ext cx="1177341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Ellipse by Eccentricity Method</a:t>
            </a:r>
            <a:endParaRPr sz="48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3089026" y="5274434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755" y="1320095"/>
            <a:ext cx="59817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DYNAMICS OF MACHINES</a:t>
            </a:r>
            <a:endParaRPr sz="1600" b="1"/>
          </a:p>
        </p:txBody>
      </p:sp>
      <p:sp>
        <p:nvSpPr>
          <p:cNvPr id="211" name="Google Shape;211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12" name="Google Shape;212;p8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/>
          <p:nvPr/>
        </p:nvSpPr>
        <p:spPr>
          <a:xfrm>
            <a:off x="210879" y="191644"/>
            <a:ext cx="1177341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Ellipse by Eccentricity Method</a:t>
            </a:r>
            <a:endParaRPr sz="48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2329371" y="5222479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310" y="1224845"/>
            <a:ext cx="5509431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DYNAMICS OF MACHINES</a:t>
            </a:r>
            <a:endParaRPr sz="1600" b="1"/>
          </a:p>
        </p:txBody>
      </p:sp>
      <p:sp>
        <p:nvSpPr>
          <p:cNvPr id="224" name="Google Shape;224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25" name="Google Shape;225;p9"/>
          <p:cNvPicPr preferRelativeResize="0"/>
          <p:nvPr/>
        </p:nvPicPr>
        <p:blipFill rotWithShape="1">
          <a:blip r:embed="rId3">
            <a:alphaModFix/>
          </a:blip>
          <a:srcRect l="33462" t="27879" r="41084" b="34949"/>
          <a:stretch/>
        </p:blipFill>
        <p:spPr>
          <a:xfrm>
            <a:off x="10566400" y="5547651"/>
            <a:ext cx="1625600" cy="13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9"/>
          <p:cNvSpPr/>
          <p:nvPr/>
        </p:nvSpPr>
        <p:spPr>
          <a:xfrm>
            <a:off x="210879" y="191644"/>
            <a:ext cx="1177341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Construct of an Ellipse by Eccentricity Method</a:t>
            </a:r>
            <a:endParaRPr sz="4800" b="1" i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2554454" y="5714848"/>
            <a:ext cx="597159" cy="325172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879" y="1022641"/>
            <a:ext cx="7279274" cy="4232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93F962E80C5540AD3FFEE6FDCE60A5" ma:contentTypeVersion="4" ma:contentTypeDescription="Create a new document." ma:contentTypeScope="" ma:versionID="f0a07ec5155817d2270a13b8d707bfea">
  <xsd:schema xmlns:xsd="http://www.w3.org/2001/XMLSchema" xmlns:xs="http://www.w3.org/2001/XMLSchema" xmlns:p="http://schemas.microsoft.com/office/2006/metadata/properties" xmlns:ns2="3707e074-1939-4cb8-a0a8-0247152f8f0f" targetNamespace="http://schemas.microsoft.com/office/2006/metadata/properties" ma:root="true" ma:fieldsID="231e204b0f30ebc46df02ed62c6d4b1c" ns2:_="">
    <xsd:import namespace="3707e074-1939-4cb8-a0a8-0247152f8f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7e074-1939-4cb8-a0a8-0247152f8f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4FED35-EF81-416F-A026-BF2958838AED}"/>
</file>

<file path=customXml/itemProps2.xml><?xml version="1.0" encoding="utf-8"?>
<ds:datastoreItem xmlns:ds="http://schemas.openxmlformats.org/officeDocument/2006/customXml" ds:itemID="{231F269C-3DAC-4E7A-9C03-5A1A447A1339}"/>
</file>

<file path=customXml/itemProps3.xml><?xml version="1.0" encoding="utf-8"?>
<ds:datastoreItem xmlns:ds="http://schemas.openxmlformats.org/officeDocument/2006/customXml" ds:itemID="{821E8D57-E75E-48D4-B98E-59CDBE759123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Raj kamal M D</cp:lastModifiedBy>
  <cp:revision>1</cp:revision>
  <dcterms:created xsi:type="dcterms:W3CDTF">2020-01-20T17:08:00Z</dcterms:created>
  <dcterms:modified xsi:type="dcterms:W3CDTF">2022-12-23T06:24:02Z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1033-11.2.0.9281</vt:lpwstr>
  </property>
  <property fmtid="{D5CDD505-2E9C-101B-9397-08002B2CF9AE}" pid="3" name="DLPManualFileClassification">
    <vt:lpwstr>{1A067545-A4E2-4FA1-8094-0D7902669705}</vt:lpwstr>
  </property>
  <property fmtid="{D5CDD505-2E9C-101B-9397-08002B2CF9AE}" pid="4" name="DLPManualFileClassificationLastModifiedBy">
    <vt:lpwstr>TECHMAHINDRA\MN00680878</vt:lpwstr>
  </property>
  <property fmtid="{D5CDD505-2E9C-101B-9397-08002B2CF9AE}" pid="5" name="DLPManualFileClassificationLastModificationDate">
    <vt:lpwstr>1604733740</vt:lpwstr>
  </property>
  <property fmtid="{D5CDD505-2E9C-101B-9397-08002B2CF9AE}" pid="6" name="DLPManualFileClassificationVersion">
    <vt:lpwstr>11.3.2.8</vt:lpwstr>
  </property>
  <property fmtid="{D5CDD505-2E9C-101B-9397-08002B2CF9AE}" pid="7" name="ContentTypeId">
    <vt:lpwstr>0x0101003593F962E80C5540AD3FFEE6FDCE60A5</vt:lpwstr>
  </property>
</Properties>
</file>