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4" r:id="rId7"/>
    <p:sldId id="269" r:id="rId8"/>
    <p:sldId id="270" r:id="rId9"/>
    <p:sldId id="265" r:id="rId10"/>
    <p:sldId id="262" r:id="rId11"/>
    <p:sldId id="271" r:id="rId12"/>
    <p:sldId id="272" r:id="rId13"/>
    <p:sldId id="263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9D344-F5DC-4147-9E0A-025341369F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46E9C3-D739-41AA-91A5-E8AA4E731CB7}">
      <dgm:prSet/>
      <dgm:spPr/>
      <dgm:t>
        <a:bodyPr/>
        <a:lstStyle/>
        <a:p>
          <a:r>
            <a:rPr lang="ru-RU"/>
            <a:t>Руслан Лаврентьев – обучение моделей</a:t>
          </a:r>
          <a:endParaRPr lang="en-US"/>
        </a:p>
      </dgm:t>
    </dgm:pt>
    <dgm:pt modelId="{0D3F1D35-E721-4A71-AA3D-78D6AB3F5606}" type="parTrans" cxnId="{7788181D-1C12-46D0-996F-9E34814EC0BE}">
      <dgm:prSet/>
      <dgm:spPr/>
      <dgm:t>
        <a:bodyPr/>
        <a:lstStyle/>
        <a:p>
          <a:endParaRPr lang="en-US"/>
        </a:p>
      </dgm:t>
    </dgm:pt>
    <dgm:pt modelId="{AAFA87C2-1C60-4220-80D8-B5F0052C504E}" type="sibTrans" cxnId="{7788181D-1C12-46D0-996F-9E34814EC0BE}">
      <dgm:prSet/>
      <dgm:spPr/>
      <dgm:t>
        <a:bodyPr/>
        <a:lstStyle/>
        <a:p>
          <a:endParaRPr lang="en-US"/>
        </a:p>
      </dgm:t>
    </dgm:pt>
    <dgm:pt modelId="{DFDCE641-AA77-435B-BD6D-7F8281D57727}">
      <dgm:prSet/>
      <dgm:spPr/>
      <dgm:t>
        <a:bodyPr/>
        <a:lstStyle/>
        <a:p>
          <a:r>
            <a:rPr lang="ru-RU"/>
            <a:t>Тимур Галаветдинов - подбор моделей</a:t>
          </a:r>
          <a:endParaRPr lang="en-US"/>
        </a:p>
      </dgm:t>
    </dgm:pt>
    <dgm:pt modelId="{E8BE9569-F9FF-40D7-B042-3B9DEA848DDA}" type="parTrans" cxnId="{754E211D-10AE-432A-86AC-43C9137552C6}">
      <dgm:prSet/>
      <dgm:spPr/>
      <dgm:t>
        <a:bodyPr/>
        <a:lstStyle/>
        <a:p>
          <a:endParaRPr lang="en-US"/>
        </a:p>
      </dgm:t>
    </dgm:pt>
    <dgm:pt modelId="{D68D8BE2-41F3-45FE-9809-E02F70CE5150}" type="sibTrans" cxnId="{754E211D-10AE-432A-86AC-43C9137552C6}">
      <dgm:prSet/>
      <dgm:spPr/>
      <dgm:t>
        <a:bodyPr/>
        <a:lstStyle/>
        <a:p>
          <a:endParaRPr lang="en-US"/>
        </a:p>
      </dgm:t>
    </dgm:pt>
    <dgm:pt modelId="{1FBA77CA-686F-4B2B-A1E6-E782E064F2D0}">
      <dgm:prSet/>
      <dgm:spPr/>
      <dgm:t>
        <a:bodyPr/>
        <a:lstStyle/>
        <a:p>
          <a:r>
            <a:rPr lang="ru-RU"/>
            <a:t>Артем Горелов – поиск датасета</a:t>
          </a:r>
          <a:endParaRPr lang="en-US"/>
        </a:p>
      </dgm:t>
    </dgm:pt>
    <dgm:pt modelId="{29129BF2-8C01-4BBE-A6A5-20F9BB373508}" type="parTrans" cxnId="{A29D2B9B-17E4-45D2-BD21-403D1128FB2B}">
      <dgm:prSet/>
      <dgm:spPr/>
      <dgm:t>
        <a:bodyPr/>
        <a:lstStyle/>
        <a:p>
          <a:endParaRPr lang="en-US"/>
        </a:p>
      </dgm:t>
    </dgm:pt>
    <dgm:pt modelId="{9FB0ECBC-2DEB-4524-AD7C-737E7AFCDCBC}" type="sibTrans" cxnId="{A29D2B9B-17E4-45D2-BD21-403D1128FB2B}">
      <dgm:prSet/>
      <dgm:spPr/>
      <dgm:t>
        <a:bodyPr/>
        <a:lstStyle/>
        <a:p>
          <a:endParaRPr lang="en-US"/>
        </a:p>
      </dgm:t>
    </dgm:pt>
    <dgm:pt modelId="{AF37BDAB-5C1A-4C4E-B150-7E82A08960C1}">
      <dgm:prSet/>
      <dgm:spPr/>
      <dgm:t>
        <a:bodyPr/>
        <a:lstStyle/>
        <a:p>
          <a:r>
            <a:rPr lang="ru-RU"/>
            <a:t>Арсений Чернышев – предобработка датасета</a:t>
          </a:r>
          <a:endParaRPr lang="en-US"/>
        </a:p>
      </dgm:t>
    </dgm:pt>
    <dgm:pt modelId="{A3E25FBF-DCDC-42A1-9966-CE15B4AE6E0C}" type="parTrans" cxnId="{1F9F95F1-EE5E-4D1F-9D17-0D1D14A9EBF4}">
      <dgm:prSet/>
      <dgm:spPr/>
      <dgm:t>
        <a:bodyPr/>
        <a:lstStyle/>
        <a:p>
          <a:endParaRPr lang="en-US"/>
        </a:p>
      </dgm:t>
    </dgm:pt>
    <dgm:pt modelId="{C9FF75EE-8822-4766-9F9F-7A0961BEAB2C}" type="sibTrans" cxnId="{1F9F95F1-EE5E-4D1F-9D17-0D1D14A9EBF4}">
      <dgm:prSet/>
      <dgm:spPr/>
      <dgm:t>
        <a:bodyPr/>
        <a:lstStyle/>
        <a:p>
          <a:endParaRPr lang="en-US"/>
        </a:p>
      </dgm:t>
    </dgm:pt>
    <dgm:pt modelId="{F79FDF4E-2ABD-4969-8837-FCAE550D7B0D}">
      <dgm:prSet/>
      <dgm:spPr/>
      <dgm:t>
        <a:bodyPr/>
        <a:lstStyle/>
        <a:p>
          <a:r>
            <a:rPr lang="ru-RU"/>
            <a:t>Дмитрий Суяров – подготовка датасета</a:t>
          </a:r>
          <a:endParaRPr lang="en-US"/>
        </a:p>
      </dgm:t>
    </dgm:pt>
    <dgm:pt modelId="{939E653F-D8E9-4F38-9363-00AF02B0E4C9}" type="parTrans" cxnId="{AD54B764-597D-41B2-BD2C-9A16DE3B1BB0}">
      <dgm:prSet/>
      <dgm:spPr/>
      <dgm:t>
        <a:bodyPr/>
        <a:lstStyle/>
        <a:p>
          <a:endParaRPr lang="en-US"/>
        </a:p>
      </dgm:t>
    </dgm:pt>
    <dgm:pt modelId="{0F865541-8EB8-431E-97F5-D4A47FF7EF1B}" type="sibTrans" cxnId="{AD54B764-597D-41B2-BD2C-9A16DE3B1BB0}">
      <dgm:prSet/>
      <dgm:spPr/>
      <dgm:t>
        <a:bodyPr/>
        <a:lstStyle/>
        <a:p>
          <a:endParaRPr lang="en-US"/>
        </a:p>
      </dgm:t>
    </dgm:pt>
    <dgm:pt modelId="{C8EB3B7C-5AE3-419B-8362-0530CA7E6ED9}" type="pres">
      <dgm:prSet presAssocID="{77C9D344-F5DC-4147-9E0A-025341369F15}" presName="linear" presStyleCnt="0">
        <dgm:presLayoutVars>
          <dgm:animLvl val="lvl"/>
          <dgm:resizeHandles val="exact"/>
        </dgm:presLayoutVars>
      </dgm:prSet>
      <dgm:spPr/>
    </dgm:pt>
    <dgm:pt modelId="{D843BA43-D889-4094-9C9E-ACF1B3F701E3}" type="pres">
      <dgm:prSet presAssocID="{8146E9C3-D739-41AA-91A5-E8AA4E731CB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A1BC477-7E34-4FFE-BEFF-AC0F43E858E2}" type="pres">
      <dgm:prSet presAssocID="{AAFA87C2-1C60-4220-80D8-B5F0052C504E}" presName="spacer" presStyleCnt="0"/>
      <dgm:spPr/>
    </dgm:pt>
    <dgm:pt modelId="{CE1A8C55-AEAE-43C2-8664-E72FAA68DF2D}" type="pres">
      <dgm:prSet presAssocID="{DFDCE641-AA77-435B-BD6D-7F8281D5772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24925C4-9FDD-425E-8489-BB3D501E4904}" type="pres">
      <dgm:prSet presAssocID="{D68D8BE2-41F3-45FE-9809-E02F70CE5150}" presName="spacer" presStyleCnt="0"/>
      <dgm:spPr/>
    </dgm:pt>
    <dgm:pt modelId="{3E364507-3877-4DE1-B6B3-E8A8BBF66290}" type="pres">
      <dgm:prSet presAssocID="{1FBA77CA-686F-4B2B-A1E6-E782E064F2D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B9ED41A-F350-4E32-9088-60A5E483EEB8}" type="pres">
      <dgm:prSet presAssocID="{9FB0ECBC-2DEB-4524-AD7C-737E7AFCDCBC}" presName="spacer" presStyleCnt="0"/>
      <dgm:spPr/>
    </dgm:pt>
    <dgm:pt modelId="{B7ADF608-090F-4842-91C8-A5BF3E3217A4}" type="pres">
      <dgm:prSet presAssocID="{AF37BDAB-5C1A-4C4E-B150-7E82A08960C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B096FE6-E4B6-4285-864E-0E7B1DD2B4EC}" type="pres">
      <dgm:prSet presAssocID="{C9FF75EE-8822-4766-9F9F-7A0961BEAB2C}" presName="spacer" presStyleCnt="0"/>
      <dgm:spPr/>
    </dgm:pt>
    <dgm:pt modelId="{3535F67C-1E59-44AC-8B51-29F8E50C9E24}" type="pres">
      <dgm:prSet presAssocID="{F79FDF4E-2ABD-4969-8837-FCAE550D7B0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788181D-1C12-46D0-996F-9E34814EC0BE}" srcId="{77C9D344-F5DC-4147-9E0A-025341369F15}" destId="{8146E9C3-D739-41AA-91A5-E8AA4E731CB7}" srcOrd="0" destOrd="0" parTransId="{0D3F1D35-E721-4A71-AA3D-78D6AB3F5606}" sibTransId="{AAFA87C2-1C60-4220-80D8-B5F0052C504E}"/>
    <dgm:cxn modelId="{754E211D-10AE-432A-86AC-43C9137552C6}" srcId="{77C9D344-F5DC-4147-9E0A-025341369F15}" destId="{DFDCE641-AA77-435B-BD6D-7F8281D57727}" srcOrd="1" destOrd="0" parTransId="{E8BE9569-F9FF-40D7-B042-3B9DEA848DDA}" sibTransId="{D68D8BE2-41F3-45FE-9809-E02F70CE5150}"/>
    <dgm:cxn modelId="{95EC9A27-0C1E-480D-ACB7-41ACD7D726B6}" type="presOf" srcId="{F79FDF4E-2ABD-4969-8837-FCAE550D7B0D}" destId="{3535F67C-1E59-44AC-8B51-29F8E50C9E24}" srcOrd="0" destOrd="0" presId="urn:microsoft.com/office/officeart/2005/8/layout/vList2"/>
    <dgm:cxn modelId="{D9A25338-BFDF-4B36-BAF0-D78C92B56503}" type="presOf" srcId="{DFDCE641-AA77-435B-BD6D-7F8281D57727}" destId="{CE1A8C55-AEAE-43C2-8664-E72FAA68DF2D}" srcOrd="0" destOrd="0" presId="urn:microsoft.com/office/officeart/2005/8/layout/vList2"/>
    <dgm:cxn modelId="{AD54B764-597D-41B2-BD2C-9A16DE3B1BB0}" srcId="{77C9D344-F5DC-4147-9E0A-025341369F15}" destId="{F79FDF4E-2ABD-4969-8837-FCAE550D7B0D}" srcOrd="4" destOrd="0" parTransId="{939E653F-D8E9-4F38-9363-00AF02B0E4C9}" sibTransId="{0F865541-8EB8-431E-97F5-D4A47FF7EF1B}"/>
    <dgm:cxn modelId="{A29D2B9B-17E4-45D2-BD21-403D1128FB2B}" srcId="{77C9D344-F5DC-4147-9E0A-025341369F15}" destId="{1FBA77CA-686F-4B2B-A1E6-E782E064F2D0}" srcOrd="2" destOrd="0" parTransId="{29129BF2-8C01-4BBE-A6A5-20F9BB373508}" sibTransId="{9FB0ECBC-2DEB-4524-AD7C-737E7AFCDCBC}"/>
    <dgm:cxn modelId="{F4BB67BC-DFB3-4BB5-8E14-AB1E596F7572}" type="presOf" srcId="{8146E9C3-D739-41AA-91A5-E8AA4E731CB7}" destId="{D843BA43-D889-4094-9C9E-ACF1B3F701E3}" srcOrd="0" destOrd="0" presId="urn:microsoft.com/office/officeart/2005/8/layout/vList2"/>
    <dgm:cxn modelId="{0C9745E9-7459-40AA-AFAF-1B313D1CAD45}" type="presOf" srcId="{AF37BDAB-5C1A-4C4E-B150-7E82A08960C1}" destId="{B7ADF608-090F-4842-91C8-A5BF3E3217A4}" srcOrd="0" destOrd="0" presId="urn:microsoft.com/office/officeart/2005/8/layout/vList2"/>
    <dgm:cxn modelId="{96983DEE-AC39-4CC6-9F6B-97130FB662D3}" type="presOf" srcId="{1FBA77CA-686F-4B2B-A1E6-E782E064F2D0}" destId="{3E364507-3877-4DE1-B6B3-E8A8BBF66290}" srcOrd="0" destOrd="0" presId="urn:microsoft.com/office/officeart/2005/8/layout/vList2"/>
    <dgm:cxn modelId="{1F9F95F1-EE5E-4D1F-9D17-0D1D14A9EBF4}" srcId="{77C9D344-F5DC-4147-9E0A-025341369F15}" destId="{AF37BDAB-5C1A-4C4E-B150-7E82A08960C1}" srcOrd="3" destOrd="0" parTransId="{A3E25FBF-DCDC-42A1-9966-CE15B4AE6E0C}" sibTransId="{C9FF75EE-8822-4766-9F9F-7A0961BEAB2C}"/>
    <dgm:cxn modelId="{8270A9F2-ADDA-483E-87E4-108688AF7808}" type="presOf" srcId="{77C9D344-F5DC-4147-9E0A-025341369F15}" destId="{C8EB3B7C-5AE3-419B-8362-0530CA7E6ED9}" srcOrd="0" destOrd="0" presId="urn:microsoft.com/office/officeart/2005/8/layout/vList2"/>
    <dgm:cxn modelId="{16B2932D-C5B2-46E4-ADC2-E105DC9960AD}" type="presParOf" srcId="{C8EB3B7C-5AE3-419B-8362-0530CA7E6ED9}" destId="{D843BA43-D889-4094-9C9E-ACF1B3F701E3}" srcOrd="0" destOrd="0" presId="urn:microsoft.com/office/officeart/2005/8/layout/vList2"/>
    <dgm:cxn modelId="{E2F63630-B594-47E2-851C-5D2C18D1AC55}" type="presParOf" srcId="{C8EB3B7C-5AE3-419B-8362-0530CA7E6ED9}" destId="{1A1BC477-7E34-4FFE-BEFF-AC0F43E858E2}" srcOrd="1" destOrd="0" presId="urn:microsoft.com/office/officeart/2005/8/layout/vList2"/>
    <dgm:cxn modelId="{E218E50A-0B4F-4B9D-82FE-D552FB43D022}" type="presParOf" srcId="{C8EB3B7C-5AE3-419B-8362-0530CA7E6ED9}" destId="{CE1A8C55-AEAE-43C2-8664-E72FAA68DF2D}" srcOrd="2" destOrd="0" presId="urn:microsoft.com/office/officeart/2005/8/layout/vList2"/>
    <dgm:cxn modelId="{15B65DC0-5222-4A98-B78B-84C5CFD8001E}" type="presParOf" srcId="{C8EB3B7C-5AE3-419B-8362-0530CA7E6ED9}" destId="{424925C4-9FDD-425E-8489-BB3D501E4904}" srcOrd="3" destOrd="0" presId="urn:microsoft.com/office/officeart/2005/8/layout/vList2"/>
    <dgm:cxn modelId="{D9D42D2B-C94D-44BE-9CC1-274780FC5EAE}" type="presParOf" srcId="{C8EB3B7C-5AE3-419B-8362-0530CA7E6ED9}" destId="{3E364507-3877-4DE1-B6B3-E8A8BBF66290}" srcOrd="4" destOrd="0" presId="urn:microsoft.com/office/officeart/2005/8/layout/vList2"/>
    <dgm:cxn modelId="{541DA417-00F7-4DD6-B860-B3AE9155A229}" type="presParOf" srcId="{C8EB3B7C-5AE3-419B-8362-0530CA7E6ED9}" destId="{0B9ED41A-F350-4E32-9088-60A5E483EEB8}" srcOrd="5" destOrd="0" presId="urn:microsoft.com/office/officeart/2005/8/layout/vList2"/>
    <dgm:cxn modelId="{7D5F3005-9E38-41D5-9175-2CCC8FB079C7}" type="presParOf" srcId="{C8EB3B7C-5AE3-419B-8362-0530CA7E6ED9}" destId="{B7ADF608-090F-4842-91C8-A5BF3E3217A4}" srcOrd="6" destOrd="0" presId="urn:microsoft.com/office/officeart/2005/8/layout/vList2"/>
    <dgm:cxn modelId="{3A9C381C-B46F-4460-866A-890A8C240558}" type="presParOf" srcId="{C8EB3B7C-5AE3-419B-8362-0530CA7E6ED9}" destId="{2B096FE6-E4B6-4285-864E-0E7B1DD2B4EC}" srcOrd="7" destOrd="0" presId="urn:microsoft.com/office/officeart/2005/8/layout/vList2"/>
    <dgm:cxn modelId="{7E029069-F820-45E7-86C3-D58AE6B6192E}" type="presParOf" srcId="{C8EB3B7C-5AE3-419B-8362-0530CA7E6ED9}" destId="{3535F67C-1E59-44AC-8B51-29F8E50C9E2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F0CEBE-6CF7-4845-ADCE-6763835F3B34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EC6B708-70EE-4614-8B04-7B5B65E8BDD6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Определить регрессию количества лайков на видео на основе метрик, таких как категория </a:t>
          </a:r>
          <a:r>
            <a:rPr lang="ru-RU" dirty="0" err="1"/>
            <a:t>айди</a:t>
          </a:r>
          <a:r>
            <a:rPr lang="ru-RU" dirty="0"/>
            <a:t>, время публикации, дни недели, первый тег, </a:t>
          </a:r>
          <a:r>
            <a:rPr lang="ru-RU" dirty="0" err="1"/>
            <a:t>дизлайки</a:t>
          </a:r>
          <a:r>
            <a:rPr lang="ru-RU" dirty="0"/>
            <a:t>, просмотры, количество комментариев.</a:t>
          </a:r>
          <a:endParaRPr lang="en-US" dirty="0"/>
        </a:p>
      </dgm:t>
    </dgm:pt>
    <dgm:pt modelId="{5D0B59E9-5CDC-412A-B0DE-FD89C7E7E6F5}" type="parTrans" cxnId="{A918753B-2818-4757-A816-21699E726A16}">
      <dgm:prSet/>
      <dgm:spPr/>
      <dgm:t>
        <a:bodyPr/>
        <a:lstStyle/>
        <a:p>
          <a:endParaRPr lang="en-US"/>
        </a:p>
      </dgm:t>
    </dgm:pt>
    <dgm:pt modelId="{0B79D73F-4205-42B3-BFA1-59BDA062C0E8}" type="sibTrans" cxnId="{A918753B-2818-4757-A816-21699E726A16}">
      <dgm:prSet/>
      <dgm:spPr/>
      <dgm:t>
        <a:bodyPr/>
        <a:lstStyle/>
        <a:p>
          <a:endParaRPr lang="en-US"/>
        </a:p>
      </dgm:t>
    </dgm:pt>
    <dgm:pt modelId="{6E484E6C-FBD1-4A1B-AF13-6DFA1A55B984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Для решения проблемы нужно рассмотреть различные модели регрессии и подобрать наилучшую, в которой будет наибольшее соответствие данным и наименьшая ошибка. </a:t>
          </a:r>
          <a:endParaRPr lang="en-US"/>
        </a:p>
      </dgm:t>
    </dgm:pt>
    <dgm:pt modelId="{C4F29979-3792-49AB-B8CD-A1BA4FA99C81}" type="parTrans" cxnId="{76AE19CD-6713-42A6-8B93-1959B62D277F}">
      <dgm:prSet/>
      <dgm:spPr/>
      <dgm:t>
        <a:bodyPr/>
        <a:lstStyle/>
        <a:p>
          <a:endParaRPr lang="en-US"/>
        </a:p>
      </dgm:t>
    </dgm:pt>
    <dgm:pt modelId="{361D01CB-3C84-4968-9D95-11086E6787A0}" type="sibTrans" cxnId="{76AE19CD-6713-42A6-8B93-1959B62D277F}">
      <dgm:prSet/>
      <dgm:spPr/>
      <dgm:t>
        <a:bodyPr/>
        <a:lstStyle/>
        <a:p>
          <a:endParaRPr lang="en-US"/>
        </a:p>
      </dgm:t>
    </dgm:pt>
    <dgm:pt modelId="{AA5D1AD2-58F9-412F-A3DF-9BF7D357E5D7}" type="pres">
      <dgm:prSet presAssocID="{A7F0CEBE-6CF7-4845-ADCE-6763835F3B34}" presName="outerComposite" presStyleCnt="0">
        <dgm:presLayoutVars>
          <dgm:chMax val="5"/>
          <dgm:dir/>
          <dgm:resizeHandles val="exact"/>
        </dgm:presLayoutVars>
      </dgm:prSet>
      <dgm:spPr/>
    </dgm:pt>
    <dgm:pt modelId="{DDC3D586-1E2A-489C-9D8D-FAE800A5D2E6}" type="pres">
      <dgm:prSet presAssocID="{A7F0CEBE-6CF7-4845-ADCE-6763835F3B34}" presName="dummyMaxCanvas" presStyleCnt="0">
        <dgm:presLayoutVars/>
      </dgm:prSet>
      <dgm:spPr/>
    </dgm:pt>
    <dgm:pt modelId="{C42DE6CE-9CC0-4D26-AC2B-D65542F5D93D}" type="pres">
      <dgm:prSet presAssocID="{A7F0CEBE-6CF7-4845-ADCE-6763835F3B34}" presName="TwoNodes_1" presStyleLbl="node1" presStyleIdx="0" presStyleCnt="2">
        <dgm:presLayoutVars>
          <dgm:bulletEnabled val="1"/>
        </dgm:presLayoutVars>
      </dgm:prSet>
      <dgm:spPr/>
    </dgm:pt>
    <dgm:pt modelId="{C8E1A45F-9BDB-4CC0-B267-F44AA237BA08}" type="pres">
      <dgm:prSet presAssocID="{A7F0CEBE-6CF7-4845-ADCE-6763835F3B34}" presName="TwoNodes_2" presStyleLbl="node1" presStyleIdx="1" presStyleCnt="2">
        <dgm:presLayoutVars>
          <dgm:bulletEnabled val="1"/>
        </dgm:presLayoutVars>
      </dgm:prSet>
      <dgm:spPr/>
    </dgm:pt>
    <dgm:pt modelId="{1E0D057C-E0D9-4C3A-BDC3-3EBBB3A7A706}" type="pres">
      <dgm:prSet presAssocID="{A7F0CEBE-6CF7-4845-ADCE-6763835F3B34}" presName="TwoConn_1-2" presStyleLbl="fgAccFollowNode1" presStyleIdx="0" presStyleCnt="1">
        <dgm:presLayoutVars>
          <dgm:bulletEnabled val="1"/>
        </dgm:presLayoutVars>
      </dgm:prSet>
      <dgm:spPr/>
    </dgm:pt>
    <dgm:pt modelId="{8C6D4555-EDC2-4C69-AE96-50700341AD89}" type="pres">
      <dgm:prSet presAssocID="{A7F0CEBE-6CF7-4845-ADCE-6763835F3B34}" presName="TwoNodes_1_text" presStyleLbl="node1" presStyleIdx="1" presStyleCnt="2">
        <dgm:presLayoutVars>
          <dgm:bulletEnabled val="1"/>
        </dgm:presLayoutVars>
      </dgm:prSet>
      <dgm:spPr/>
    </dgm:pt>
    <dgm:pt modelId="{D4DA51B8-C70B-495B-927D-40B1F44241F1}" type="pres">
      <dgm:prSet presAssocID="{A7F0CEBE-6CF7-4845-ADCE-6763835F3B3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93710815-1081-439D-998A-1122599CD371}" type="presOf" srcId="{9EC6B708-70EE-4614-8B04-7B5B65E8BDD6}" destId="{8C6D4555-EDC2-4C69-AE96-50700341AD89}" srcOrd="1" destOrd="0" presId="urn:microsoft.com/office/officeart/2005/8/layout/vProcess5"/>
    <dgm:cxn modelId="{A918753B-2818-4757-A816-21699E726A16}" srcId="{A7F0CEBE-6CF7-4845-ADCE-6763835F3B34}" destId="{9EC6B708-70EE-4614-8B04-7B5B65E8BDD6}" srcOrd="0" destOrd="0" parTransId="{5D0B59E9-5CDC-412A-B0DE-FD89C7E7E6F5}" sibTransId="{0B79D73F-4205-42B3-BFA1-59BDA062C0E8}"/>
    <dgm:cxn modelId="{04506547-75D5-49A8-AFB8-806969DDDBF3}" type="presOf" srcId="{A7F0CEBE-6CF7-4845-ADCE-6763835F3B34}" destId="{AA5D1AD2-58F9-412F-A3DF-9BF7D357E5D7}" srcOrd="0" destOrd="0" presId="urn:microsoft.com/office/officeart/2005/8/layout/vProcess5"/>
    <dgm:cxn modelId="{4148FE79-EC25-4715-B09B-4A473C2E04E0}" type="presOf" srcId="{9EC6B708-70EE-4614-8B04-7B5B65E8BDD6}" destId="{C42DE6CE-9CC0-4D26-AC2B-D65542F5D93D}" srcOrd="0" destOrd="0" presId="urn:microsoft.com/office/officeart/2005/8/layout/vProcess5"/>
    <dgm:cxn modelId="{8C85E996-0A78-4AF4-AC3F-8D642300415C}" type="presOf" srcId="{6E484E6C-FBD1-4A1B-AF13-6DFA1A55B984}" destId="{D4DA51B8-C70B-495B-927D-40B1F44241F1}" srcOrd="1" destOrd="0" presId="urn:microsoft.com/office/officeart/2005/8/layout/vProcess5"/>
    <dgm:cxn modelId="{ED0C43C5-32D8-4A55-9002-34671CED0B50}" type="presOf" srcId="{6E484E6C-FBD1-4A1B-AF13-6DFA1A55B984}" destId="{C8E1A45F-9BDB-4CC0-B267-F44AA237BA08}" srcOrd="0" destOrd="0" presId="urn:microsoft.com/office/officeart/2005/8/layout/vProcess5"/>
    <dgm:cxn modelId="{76AE19CD-6713-42A6-8B93-1959B62D277F}" srcId="{A7F0CEBE-6CF7-4845-ADCE-6763835F3B34}" destId="{6E484E6C-FBD1-4A1B-AF13-6DFA1A55B984}" srcOrd="1" destOrd="0" parTransId="{C4F29979-3792-49AB-B8CD-A1BA4FA99C81}" sibTransId="{361D01CB-3C84-4968-9D95-11086E6787A0}"/>
    <dgm:cxn modelId="{818970EB-6485-48D5-B4B1-673E03C89E58}" type="presOf" srcId="{0B79D73F-4205-42B3-BFA1-59BDA062C0E8}" destId="{1E0D057C-E0D9-4C3A-BDC3-3EBBB3A7A706}" srcOrd="0" destOrd="0" presId="urn:microsoft.com/office/officeart/2005/8/layout/vProcess5"/>
    <dgm:cxn modelId="{E483ABC4-6F79-46C3-B316-EB9B87917971}" type="presParOf" srcId="{AA5D1AD2-58F9-412F-A3DF-9BF7D357E5D7}" destId="{DDC3D586-1E2A-489C-9D8D-FAE800A5D2E6}" srcOrd="0" destOrd="0" presId="urn:microsoft.com/office/officeart/2005/8/layout/vProcess5"/>
    <dgm:cxn modelId="{FB4C9ABE-E724-464D-9723-EF16BFBF870E}" type="presParOf" srcId="{AA5D1AD2-58F9-412F-A3DF-9BF7D357E5D7}" destId="{C42DE6CE-9CC0-4D26-AC2B-D65542F5D93D}" srcOrd="1" destOrd="0" presId="urn:microsoft.com/office/officeart/2005/8/layout/vProcess5"/>
    <dgm:cxn modelId="{66F8CA6B-87B2-44E1-91C9-B518354687A0}" type="presParOf" srcId="{AA5D1AD2-58F9-412F-A3DF-9BF7D357E5D7}" destId="{C8E1A45F-9BDB-4CC0-B267-F44AA237BA08}" srcOrd="2" destOrd="0" presId="urn:microsoft.com/office/officeart/2005/8/layout/vProcess5"/>
    <dgm:cxn modelId="{29FDD333-2CC8-4722-AE2F-383CBD054B14}" type="presParOf" srcId="{AA5D1AD2-58F9-412F-A3DF-9BF7D357E5D7}" destId="{1E0D057C-E0D9-4C3A-BDC3-3EBBB3A7A706}" srcOrd="3" destOrd="0" presId="urn:microsoft.com/office/officeart/2005/8/layout/vProcess5"/>
    <dgm:cxn modelId="{3B552EAA-924B-4B38-B98C-1B7C519C27CE}" type="presParOf" srcId="{AA5D1AD2-58F9-412F-A3DF-9BF7D357E5D7}" destId="{8C6D4555-EDC2-4C69-AE96-50700341AD89}" srcOrd="4" destOrd="0" presId="urn:microsoft.com/office/officeart/2005/8/layout/vProcess5"/>
    <dgm:cxn modelId="{A4E4A288-07BA-493C-85F7-A164AAF65D33}" type="presParOf" srcId="{AA5D1AD2-58F9-412F-A3DF-9BF7D357E5D7}" destId="{D4DA51B8-C70B-495B-927D-40B1F44241F1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16AAFD-165D-4EA4-A2D3-0B0C0EDFF96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0927874-9DFD-4BBF-A277-9B39939A5041}">
      <dgm:prSet/>
      <dgm:spPr/>
      <dgm:t>
        <a:bodyPr/>
        <a:lstStyle/>
        <a:p>
          <a:pPr algn="ctr"/>
          <a:r>
            <a:rPr lang="ru-RU" dirty="0"/>
            <a:t>Наша команда использовала такие </a:t>
          </a:r>
          <a:r>
            <a:rPr lang="ru-RU" b="1" i="1" dirty="0"/>
            <a:t>модели</a:t>
          </a:r>
          <a:r>
            <a:rPr lang="en-US" dirty="0"/>
            <a:t>:</a:t>
          </a:r>
        </a:p>
        <a:p>
          <a:pPr algn="l"/>
          <a:r>
            <a:rPr lang="ru-RU" b="1" dirty="0"/>
            <a:t>линейная регрессия</a:t>
          </a:r>
          <a:r>
            <a:rPr lang="ru-RU" b="0" dirty="0"/>
            <a:t>,</a:t>
          </a:r>
          <a:endParaRPr lang="en-US" b="0" dirty="0"/>
        </a:p>
        <a:p>
          <a:pPr algn="l"/>
          <a:r>
            <a:rPr lang="en-US" b="1" dirty="0"/>
            <a:t>Ridge</a:t>
          </a:r>
          <a:r>
            <a:rPr lang="ru-RU" b="0" dirty="0"/>
            <a:t>,</a:t>
          </a:r>
          <a:endParaRPr lang="en-US" b="0" dirty="0"/>
        </a:p>
        <a:p>
          <a:pPr algn="l"/>
          <a:r>
            <a:rPr lang="ru-RU" b="1" dirty="0"/>
            <a:t>лассо</a:t>
          </a:r>
          <a:r>
            <a:rPr lang="ru-RU" b="0" dirty="0"/>
            <a:t>,</a:t>
          </a:r>
          <a:r>
            <a:rPr lang="en-US" b="0" dirty="0"/>
            <a:t> </a:t>
          </a:r>
        </a:p>
        <a:p>
          <a:pPr algn="l"/>
          <a:r>
            <a:rPr lang="en-US" b="1" dirty="0"/>
            <a:t>Elastic net</a:t>
          </a:r>
        </a:p>
      </dgm:t>
    </dgm:pt>
    <dgm:pt modelId="{93307772-EE71-48F6-8BEA-0A5BD47ADD6F}" type="parTrans" cxnId="{FD3FC888-8D9F-4640-962B-BFBEC9356E0D}">
      <dgm:prSet/>
      <dgm:spPr/>
      <dgm:t>
        <a:bodyPr/>
        <a:lstStyle/>
        <a:p>
          <a:endParaRPr lang="en-US"/>
        </a:p>
      </dgm:t>
    </dgm:pt>
    <dgm:pt modelId="{2E1D0DC8-ACEB-49D7-9F1B-2043A4A5ABC0}" type="sibTrans" cxnId="{FD3FC888-8D9F-4640-962B-BFBEC9356E0D}">
      <dgm:prSet/>
      <dgm:spPr/>
      <dgm:t>
        <a:bodyPr/>
        <a:lstStyle/>
        <a:p>
          <a:endParaRPr lang="en-US"/>
        </a:p>
      </dgm:t>
    </dgm:pt>
    <dgm:pt modelId="{F1792AFC-FD3B-47B0-A95E-BE84EF2C2280}">
      <dgm:prSet/>
      <dgm:spPr/>
      <dgm:t>
        <a:bodyPr/>
        <a:lstStyle/>
        <a:p>
          <a:pPr algn="ctr"/>
          <a:r>
            <a:rPr lang="ru-RU" dirty="0"/>
            <a:t>Наша команда использовала такие </a:t>
          </a:r>
          <a:r>
            <a:rPr lang="ru-RU" b="1" i="1" dirty="0"/>
            <a:t>библиотеки</a:t>
          </a:r>
          <a:r>
            <a:rPr lang="en-US" dirty="0"/>
            <a:t>:</a:t>
          </a:r>
        </a:p>
        <a:p>
          <a:pPr algn="l"/>
          <a:r>
            <a:rPr lang="en-US" b="1" dirty="0"/>
            <a:t>pandas</a:t>
          </a:r>
          <a:r>
            <a:rPr lang="en-US" b="0" dirty="0"/>
            <a:t>,</a:t>
          </a:r>
          <a:endParaRPr lang="ru-RU" b="0" dirty="0"/>
        </a:p>
        <a:p>
          <a:pPr algn="l"/>
          <a:r>
            <a:rPr lang="en-US" b="1" dirty="0"/>
            <a:t>seaborn</a:t>
          </a:r>
          <a:r>
            <a:rPr lang="en-US" b="0" dirty="0"/>
            <a:t>,</a:t>
          </a:r>
          <a:endParaRPr lang="ru-RU" b="0" dirty="0"/>
        </a:p>
        <a:p>
          <a:pPr algn="l"/>
          <a:r>
            <a:rPr lang="en-US" b="1" dirty="0" err="1"/>
            <a:t>sklearn</a:t>
          </a:r>
          <a:r>
            <a:rPr lang="en-US" b="1" dirty="0"/>
            <a:t> </a:t>
          </a:r>
          <a:r>
            <a:rPr lang="en-US" dirty="0"/>
            <a:t>( </a:t>
          </a:r>
          <a:r>
            <a:rPr lang="en-US" dirty="0" err="1"/>
            <a:t>model_selection</a:t>
          </a:r>
          <a:r>
            <a:rPr lang="en-US" dirty="0"/>
            <a:t> </a:t>
          </a:r>
          <a:r>
            <a:rPr lang="ru-RU" dirty="0"/>
            <a:t>для </a:t>
          </a:r>
          <a:r>
            <a:rPr lang="en-US" dirty="0" err="1"/>
            <a:t>test_split</a:t>
          </a:r>
          <a:r>
            <a:rPr lang="en-US" dirty="0"/>
            <a:t> ; preprocessing – </a:t>
          </a:r>
          <a:r>
            <a:rPr lang="en-US" dirty="0" err="1"/>
            <a:t>LabelEncoder</a:t>
          </a:r>
          <a:r>
            <a:rPr lang="en-US" dirty="0"/>
            <a:t>; metrics r2_score, </a:t>
          </a:r>
          <a:r>
            <a:rPr lang="en-US" dirty="0" err="1"/>
            <a:t>mean_absolute_error</a:t>
          </a:r>
          <a:r>
            <a:rPr lang="en-US" dirty="0"/>
            <a:t>; )</a:t>
          </a:r>
        </a:p>
      </dgm:t>
    </dgm:pt>
    <dgm:pt modelId="{B2A3487D-1826-47A7-B0CE-83666B1F422D}" type="parTrans" cxnId="{CDC917AE-E586-4326-A8B6-8B614D797047}">
      <dgm:prSet/>
      <dgm:spPr/>
      <dgm:t>
        <a:bodyPr/>
        <a:lstStyle/>
        <a:p>
          <a:endParaRPr lang="en-US"/>
        </a:p>
      </dgm:t>
    </dgm:pt>
    <dgm:pt modelId="{9B1F12C4-8561-48CE-92AF-E8B15DC87F11}" type="sibTrans" cxnId="{CDC917AE-E586-4326-A8B6-8B614D797047}">
      <dgm:prSet/>
      <dgm:spPr/>
      <dgm:t>
        <a:bodyPr/>
        <a:lstStyle/>
        <a:p>
          <a:endParaRPr lang="en-US"/>
        </a:p>
      </dgm:t>
    </dgm:pt>
    <dgm:pt modelId="{8A8B4393-BBA7-4321-821A-0687D0E1517F}" type="pres">
      <dgm:prSet presAssocID="{4616AAFD-165D-4EA4-A2D3-0B0C0EDFF96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794A54-C762-487B-8BF7-A6901DEAB0A4}" type="pres">
      <dgm:prSet presAssocID="{90927874-9DFD-4BBF-A277-9B39939A5041}" presName="hierRoot1" presStyleCnt="0"/>
      <dgm:spPr/>
    </dgm:pt>
    <dgm:pt modelId="{FB5E792A-3160-4F55-B3C7-CCCFAC1A5B4E}" type="pres">
      <dgm:prSet presAssocID="{90927874-9DFD-4BBF-A277-9B39939A5041}" presName="composite" presStyleCnt="0"/>
      <dgm:spPr/>
    </dgm:pt>
    <dgm:pt modelId="{1EA29443-0F92-43CC-9E26-E124AE86AB76}" type="pres">
      <dgm:prSet presAssocID="{90927874-9DFD-4BBF-A277-9B39939A5041}" presName="background" presStyleLbl="node0" presStyleIdx="0" presStyleCnt="2"/>
      <dgm:spPr/>
    </dgm:pt>
    <dgm:pt modelId="{8389F4DC-20E5-44BC-AC62-CC7309EDBDA4}" type="pres">
      <dgm:prSet presAssocID="{90927874-9DFD-4BBF-A277-9B39939A5041}" presName="text" presStyleLbl="fgAcc0" presStyleIdx="0" presStyleCnt="2">
        <dgm:presLayoutVars>
          <dgm:chPref val="3"/>
        </dgm:presLayoutVars>
      </dgm:prSet>
      <dgm:spPr/>
    </dgm:pt>
    <dgm:pt modelId="{4BBA7BD6-11D5-4620-8E9E-A4624D0E5BE8}" type="pres">
      <dgm:prSet presAssocID="{90927874-9DFD-4BBF-A277-9B39939A5041}" presName="hierChild2" presStyleCnt="0"/>
      <dgm:spPr/>
    </dgm:pt>
    <dgm:pt modelId="{FADA6E30-DD96-4AF7-98EB-2F6797225875}" type="pres">
      <dgm:prSet presAssocID="{F1792AFC-FD3B-47B0-A95E-BE84EF2C2280}" presName="hierRoot1" presStyleCnt="0"/>
      <dgm:spPr/>
    </dgm:pt>
    <dgm:pt modelId="{D6D78573-C3AA-4F37-983B-D34AD9CDA709}" type="pres">
      <dgm:prSet presAssocID="{F1792AFC-FD3B-47B0-A95E-BE84EF2C2280}" presName="composite" presStyleCnt="0"/>
      <dgm:spPr/>
    </dgm:pt>
    <dgm:pt modelId="{ADDF7E48-29A4-40D7-B0A8-494E6E24AFA5}" type="pres">
      <dgm:prSet presAssocID="{F1792AFC-FD3B-47B0-A95E-BE84EF2C2280}" presName="background" presStyleLbl="node0" presStyleIdx="1" presStyleCnt="2"/>
      <dgm:spPr/>
    </dgm:pt>
    <dgm:pt modelId="{87E89EC0-FD00-4736-BD61-138033AF5DFF}" type="pres">
      <dgm:prSet presAssocID="{F1792AFC-FD3B-47B0-A95E-BE84EF2C2280}" presName="text" presStyleLbl="fgAcc0" presStyleIdx="1" presStyleCnt="2">
        <dgm:presLayoutVars>
          <dgm:chPref val="3"/>
        </dgm:presLayoutVars>
      </dgm:prSet>
      <dgm:spPr/>
    </dgm:pt>
    <dgm:pt modelId="{928B821D-BA07-4D9A-9B1C-D7689B68FF71}" type="pres">
      <dgm:prSet presAssocID="{F1792AFC-FD3B-47B0-A95E-BE84EF2C2280}" presName="hierChild2" presStyleCnt="0"/>
      <dgm:spPr/>
    </dgm:pt>
  </dgm:ptLst>
  <dgm:cxnLst>
    <dgm:cxn modelId="{3544B71F-2A4D-4F7B-A176-D849F7CB9DF8}" type="presOf" srcId="{90927874-9DFD-4BBF-A277-9B39939A5041}" destId="{8389F4DC-20E5-44BC-AC62-CC7309EDBDA4}" srcOrd="0" destOrd="0" presId="urn:microsoft.com/office/officeart/2005/8/layout/hierarchy1"/>
    <dgm:cxn modelId="{FD3FC888-8D9F-4640-962B-BFBEC9356E0D}" srcId="{4616AAFD-165D-4EA4-A2D3-0B0C0EDFF969}" destId="{90927874-9DFD-4BBF-A277-9B39939A5041}" srcOrd="0" destOrd="0" parTransId="{93307772-EE71-48F6-8BEA-0A5BD47ADD6F}" sibTransId="{2E1D0DC8-ACEB-49D7-9F1B-2043A4A5ABC0}"/>
    <dgm:cxn modelId="{CDC917AE-E586-4326-A8B6-8B614D797047}" srcId="{4616AAFD-165D-4EA4-A2D3-0B0C0EDFF969}" destId="{F1792AFC-FD3B-47B0-A95E-BE84EF2C2280}" srcOrd="1" destOrd="0" parTransId="{B2A3487D-1826-47A7-B0CE-83666B1F422D}" sibTransId="{9B1F12C4-8561-48CE-92AF-E8B15DC87F11}"/>
    <dgm:cxn modelId="{4ADD3FBE-06E7-4FE3-9FB7-9B560CE63F14}" type="presOf" srcId="{F1792AFC-FD3B-47B0-A95E-BE84EF2C2280}" destId="{87E89EC0-FD00-4736-BD61-138033AF5DFF}" srcOrd="0" destOrd="0" presId="urn:microsoft.com/office/officeart/2005/8/layout/hierarchy1"/>
    <dgm:cxn modelId="{4FC799CD-EA03-493F-89E1-5E5FC65C565D}" type="presOf" srcId="{4616AAFD-165D-4EA4-A2D3-0B0C0EDFF969}" destId="{8A8B4393-BBA7-4321-821A-0687D0E1517F}" srcOrd="0" destOrd="0" presId="urn:microsoft.com/office/officeart/2005/8/layout/hierarchy1"/>
    <dgm:cxn modelId="{3DECA35A-9949-4B51-9596-43F3E3476F97}" type="presParOf" srcId="{8A8B4393-BBA7-4321-821A-0687D0E1517F}" destId="{F7794A54-C762-487B-8BF7-A6901DEAB0A4}" srcOrd="0" destOrd="0" presId="urn:microsoft.com/office/officeart/2005/8/layout/hierarchy1"/>
    <dgm:cxn modelId="{870757E2-E2B7-41D4-9103-50B8CA3E935C}" type="presParOf" srcId="{F7794A54-C762-487B-8BF7-A6901DEAB0A4}" destId="{FB5E792A-3160-4F55-B3C7-CCCFAC1A5B4E}" srcOrd="0" destOrd="0" presId="urn:microsoft.com/office/officeart/2005/8/layout/hierarchy1"/>
    <dgm:cxn modelId="{2FA27CFA-DAE5-454A-B541-54C1065A0BE0}" type="presParOf" srcId="{FB5E792A-3160-4F55-B3C7-CCCFAC1A5B4E}" destId="{1EA29443-0F92-43CC-9E26-E124AE86AB76}" srcOrd="0" destOrd="0" presId="urn:microsoft.com/office/officeart/2005/8/layout/hierarchy1"/>
    <dgm:cxn modelId="{CF1C38C2-35C9-4B3D-BE6E-96061B4DE84C}" type="presParOf" srcId="{FB5E792A-3160-4F55-B3C7-CCCFAC1A5B4E}" destId="{8389F4DC-20E5-44BC-AC62-CC7309EDBDA4}" srcOrd="1" destOrd="0" presId="urn:microsoft.com/office/officeart/2005/8/layout/hierarchy1"/>
    <dgm:cxn modelId="{B41EE285-88C0-43DA-B6B9-D35A51BA84C4}" type="presParOf" srcId="{F7794A54-C762-487B-8BF7-A6901DEAB0A4}" destId="{4BBA7BD6-11D5-4620-8E9E-A4624D0E5BE8}" srcOrd="1" destOrd="0" presId="urn:microsoft.com/office/officeart/2005/8/layout/hierarchy1"/>
    <dgm:cxn modelId="{DE8F8C92-3117-4E3F-87D0-C6EF12B0AFD4}" type="presParOf" srcId="{8A8B4393-BBA7-4321-821A-0687D0E1517F}" destId="{FADA6E30-DD96-4AF7-98EB-2F6797225875}" srcOrd="1" destOrd="0" presId="urn:microsoft.com/office/officeart/2005/8/layout/hierarchy1"/>
    <dgm:cxn modelId="{01B31EA4-1DE2-45E0-8120-71051F384AD4}" type="presParOf" srcId="{FADA6E30-DD96-4AF7-98EB-2F6797225875}" destId="{D6D78573-C3AA-4F37-983B-D34AD9CDA709}" srcOrd="0" destOrd="0" presId="urn:microsoft.com/office/officeart/2005/8/layout/hierarchy1"/>
    <dgm:cxn modelId="{E2FDC229-DDCA-4951-A3C5-07B94486879F}" type="presParOf" srcId="{D6D78573-C3AA-4F37-983B-D34AD9CDA709}" destId="{ADDF7E48-29A4-40D7-B0A8-494E6E24AFA5}" srcOrd="0" destOrd="0" presId="urn:microsoft.com/office/officeart/2005/8/layout/hierarchy1"/>
    <dgm:cxn modelId="{3EB3B4E2-C70D-4583-8449-96669B2B49AD}" type="presParOf" srcId="{D6D78573-C3AA-4F37-983B-D34AD9CDA709}" destId="{87E89EC0-FD00-4736-BD61-138033AF5DFF}" srcOrd="1" destOrd="0" presId="urn:microsoft.com/office/officeart/2005/8/layout/hierarchy1"/>
    <dgm:cxn modelId="{62AA2776-1C49-4CCB-8165-379B974B1B98}" type="presParOf" srcId="{FADA6E30-DD96-4AF7-98EB-2F6797225875}" destId="{928B821D-BA07-4D9A-9B1C-D7689B68FF7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3BA43-D889-4094-9C9E-ACF1B3F701E3}">
      <dsp:nvSpPr>
        <dsp:cNvPr id="0" name=""/>
        <dsp:cNvSpPr/>
      </dsp:nvSpPr>
      <dsp:spPr>
        <a:xfrm>
          <a:off x="0" y="433251"/>
          <a:ext cx="10381893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Руслан Лаврентьев – обучение моделей</a:t>
          </a:r>
          <a:endParaRPr lang="en-US" sz="3200" kern="1200"/>
        </a:p>
      </dsp:txBody>
      <dsp:txXfrm>
        <a:off x="37467" y="470718"/>
        <a:ext cx="10306959" cy="692586"/>
      </dsp:txXfrm>
    </dsp:sp>
    <dsp:sp modelId="{CE1A8C55-AEAE-43C2-8664-E72FAA68DF2D}">
      <dsp:nvSpPr>
        <dsp:cNvPr id="0" name=""/>
        <dsp:cNvSpPr/>
      </dsp:nvSpPr>
      <dsp:spPr>
        <a:xfrm>
          <a:off x="0" y="1292931"/>
          <a:ext cx="10381893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Тимур Галаветдинов - подбор моделей</a:t>
          </a:r>
          <a:endParaRPr lang="en-US" sz="3200" kern="1200"/>
        </a:p>
      </dsp:txBody>
      <dsp:txXfrm>
        <a:off x="37467" y="1330398"/>
        <a:ext cx="10306959" cy="692586"/>
      </dsp:txXfrm>
    </dsp:sp>
    <dsp:sp modelId="{3E364507-3877-4DE1-B6B3-E8A8BBF66290}">
      <dsp:nvSpPr>
        <dsp:cNvPr id="0" name=""/>
        <dsp:cNvSpPr/>
      </dsp:nvSpPr>
      <dsp:spPr>
        <a:xfrm>
          <a:off x="0" y="2152611"/>
          <a:ext cx="10381893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Артем Горелов – поиск датасета</a:t>
          </a:r>
          <a:endParaRPr lang="en-US" sz="3200" kern="1200"/>
        </a:p>
      </dsp:txBody>
      <dsp:txXfrm>
        <a:off x="37467" y="2190078"/>
        <a:ext cx="10306959" cy="692586"/>
      </dsp:txXfrm>
    </dsp:sp>
    <dsp:sp modelId="{B7ADF608-090F-4842-91C8-A5BF3E3217A4}">
      <dsp:nvSpPr>
        <dsp:cNvPr id="0" name=""/>
        <dsp:cNvSpPr/>
      </dsp:nvSpPr>
      <dsp:spPr>
        <a:xfrm>
          <a:off x="0" y="3012291"/>
          <a:ext cx="10381893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Арсений Чернышев – предобработка датасета</a:t>
          </a:r>
          <a:endParaRPr lang="en-US" sz="3200" kern="1200"/>
        </a:p>
      </dsp:txBody>
      <dsp:txXfrm>
        <a:off x="37467" y="3049758"/>
        <a:ext cx="10306959" cy="692586"/>
      </dsp:txXfrm>
    </dsp:sp>
    <dsp:sp modelId="{3535F67C-1E59-44AC-8B51-29F8E50C9E24}">
      <dsp:nvSpPr>
        <dsp:cNvPr id="0" name=""/>
        <dsp:cNvSpPr/>
      </dsp:nvSpPr>
      <dsp:spPr>
        <a:xfrm>
          <a:off x="0" y="3871971"/>
          <a:ext cx="10381893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Дмитрий Суяров – подготовка датасета</a:t>
          </a:r>
          <a:endParaRPr lang="en-US" sz="3200" kern="1200"/>
        </a:p>
      </dsp:txBody>
      <dsp:txXfrm>
        <a:off x="37467" y="3909438"/>
        <a:ext cx="10306959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DE6CE-9CC0-4D26-AC2B-D65542F5D93D}">
      <dsp:nvSpPr>
        <dsp:cNvPr id="0" name=""/>
        <dsp:cNvSpPr/>
      </dsp:nvSpPr>
      <dsp:spPr>
        <a:xfrm>
          <a:off x="0" y="0"/>
          <a:ext cx="10127912" cy="23723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Определить регрессию количества лайков на видео на основе метрик, таких как категория </a:t>
          </a:r>
          <a:r>
            <a:rPr lang="ru-RU" sz="2400" kern="1200" dirty="0" err="1"/>
            <a:t>айди</a:t>
          </a:r>
          <a:r>
            <a:rPr lang="ru-RU" sz="2400" kern="1200" dirty="0"/>
            <a:t>, время публикации, дни недели, первый тег, </a:t>
          </a:r>
          <a:r>
            <a:rPr lang="ru-RU" sz="2400" kern="1200" dirty="0" err="1"/>
            <a:t>дизлайки</a:t>
          </a:r>
          <a:r>
            <a:rPr lang="ru-RU" sz="2400" kern="1200" dirty="0"/>
            <a:t>, просмотры, количество комментариев.</a:t>
          </a:r>
          <a:endParaRPr lang="en-US" sz="2400" kern="1200" dirty="0"/>
        </a:p>
      </dsp:txBody>
      <dsp:txXfrm>
        <a:off x="69483" y="69483"/>
        <a:ext cx="7675945" cy="2233342"/>
      </dsp:txXfrm>
    </dsp:sp>
    <dsp:sp modelId="{C8E1A45F-9BDB-4CC0-B267-F44AA237BA08}">
      <dsp:nvSpPr>
        <dsp:cNvPr id="0" name=""/>
        <dsp:cNvSpPr/>
      </dsp:nvSpPr>
      <dsp:spPr>
        <a:xfrm>
          <a:off x="1787278" y="2899487"/>
          <a:ext cx="10127912" cy="2372308"/>
        </a:xfrm>
        <a:prstGeom prst="roundRect">
          <a:avLst>
            <a:gd name="adj" fmla="val 10000"/>
          </a:avLst>
        </a:prstGeom>
        <a:solidFill>
          <a:schemeClr val="accent5">
            <a:hueOff val="-675965"/>
            <a:satOff val="-18095"/>
            <a:lumOff val="-62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Для решения проблемы нужно рассмотреть различные модели регрессии и подобрать наилучшую, в которой будет наибольшее соответствие данным и наименьшая ошибка. </a:t>
          </a:r>
          <a:endParaRPr lang="en-US" sz="2400" kern="1200"/>
        </a:p>
      </dsp:txBody>
      <dsp:txXfrm>
        <a:off x="1856761" y="2968970"/>
        <a:ext cx="6659667" cy="2233342"/>
      </dsp:txXfrm>
    </dsp:sp>
    <dsp:sp modelId="{1E0D057C-E0D9-4C3A-BDC3-3EBBB3A7A706}">
      <dsp:nvSpPr>
        <dsp:cNvPr id="0" name=""/>
        <dsp:cNvSpPr/>
      </dsp:nvSpPr>
      <dsp:spPr>
        <a:xfrm>
          <a:off x="8585912" y="1864897"/>
          <a:ext cx="1542000" cy="154200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932862" y="1864897"/>
        <a:ext cx="848100" cy="1160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29443-0F92-43CC-9E26-E124AE86AB76}">
      <dsp:nvSpPr>
        <dsp:cNvPr id="0" name=""/>
        <dsp:cNvSpPr/>
      </dsp:nvSpPr>
      <dsp:spPr>
        <a:xfrm>
          <a:off x="1396" y="834482"/>
          <a:ext cx="4903080" cy="311345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9F4DC-20E5-44BC-AC62-CC7309EDBDA4}">
      <dsp:nvSpPr>
        <dsp:cNvPr id="0" name=""/>
        <dsp:cNvSpPr/>
      </dsp:nvSpPr>
      <dsp:spPr>
        <a:xfrm>
          <a:off x="546183" y="1352030"/>
          <a:ext cx="4903080" cy="311345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Наша команда использовала такие </a:t>
          </a:r>
          <a:r>
            <a:rPr lang="ru-RU" sz="2100" b="1" i="1" kern="1200" dirty="0"/>
            <a:t>модели</a:t>
          </a:r>
          <a:r>
            <a:rPr lang="en-US" sz="2100" kern="1200" dirty="0"/>
            <a:t>: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1" kern="1200" dirty="0"/>
            <a:t>линейная регрессия</a:t>
          </a:r>
          <a:r>
            <a:rPr lang="ru-RU" sz="2100" b="0" kern="1200" dirty="0"/>
            <a:t>,</a:t>
          </a:r>
          <a:endParaRPr lang="en-US" sz="2100" b="0" kern="1200" dirty="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Ridge</a:t>
          </a:r>
          <a:r>
            <a:rPr lang="ru-RU" sz="2100" b="0" kern="1200" dirty="0"/>
            <a:t>,</a:t>
          </a:r>
          <a:endParaRPr lang="en-US" sz="2100" b="0" kern="1200" dirty="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1" kern="1200" dirty="0"/>
            <a:t>лассо</a:t>
          </a:r>
          <a:r>
            <a:rPr lang="ru-RU" sz="2100" b="0" kern="1200" dirty="0"/>
            <a:t>,</a:t>
          </a:r>
          <a:r>
            <a:rPr lang="en-US" sz="2100" b="0" kern="1200" dirty="0"/>
            <a:t> 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Elastic net</a:t>
          </a:r>
        </a:p>
      </dsp:txBody>
      <dsp:txXfrm>
        <a:off x="637373" y="1443220"/>
        <a:ext cx="4720700" cy="2931076"/>
      </dsp:txXfrm>
    </dsp:sp>
    <dsp:sp modelId="{ADDF7E48-29A4-40D7-B0A8-494E6E24AFA5}">
      <dsp:nvSpPr>
        <dsp:cNvPr id="0" name=""/>
        <dsp:cNvSpPr/>
      </dsp:nvSpPr>
      <dsp:spPr>
        <a:xfrm>
          <a:off x="5994051" y="834482"/>
          <a:ext cx="4903080" cy="311345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89EC0-FD00-4736-BD61-138033AF5DFF}">
      <dsp:nvSpPr>
        <dsp:cNvPr id="0" name=""/>
        <dsp:cNvSpPr/>
      </dsp:nvSpPr>
      <dsp:spPr>
        <a:xfrm>
          <a:off x="6538838" y="1352030"/>
          <a:ext cx="4903080" cy="311345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Наша команда использовала такие </a:t>
          </a:r>
          <a:r>
            <a:rPr lang="ru-RU" sz="2100" b="1" i="1" kern="1200" dirty="0"/>
            <a:t>библиотеки</a:t>
          </a:r>
          <a:r>
            <a:rPr lang="en-US" sz="2100" kern="1200" dirty="0"/>
            <a:t>: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pandas</a:t>
          </a:r>
          <a:r>
            <a:rPr lang="en-US" sz="2100" b="0" kern="1200" dirty="0"/>
            <a:t>,</a:t>
          </a:r>
          <a:endParaRPr lang="ru-RU" sz="2100" b="0" kern="1200" dirty="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seaborn</a:t>
          </a:r>
          <a:r>
            <a:rPr lang="en-US" sz="2100" b="0" kern="1200" dirty="0"/>
            <a:t>,</a:t>
          </a:r>
          <a:endParaRPr lang="ru-RU" sz="2100" b="0" kern="1200" dirty="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sklearn</a:t>
          </a:r>
          <a:r>
            <a:rPr lang="en-US" sz="2100" b="1" kern="1200" dirty="0"/>
            <a:t> </a:t>
          </a:r>
          <a:r>
            <a:rPr lang="en-US" sz="2100" kern="1200" dirty="0"/>
            <a:t>( </a:t>
          </a:r>
          <a:r>
            <a:rPr lang="en-US" sz="2100" kern="1200" dirty="0" err="1"/>
            <a:t>model_selection</a:t>
          </a:r>
          <a:r>
            <a:rPr lang="en-US" sz="2100" kern="1200" dirty="0"/>
            <a:t> </a:t>
          </a:r>
          <a:r>
            <a:rPr lang="ru-RU" sz="2100" kern="1200" dirty="0"/>
            <a:t>для </a:t>
          </a:r>
          <a:r>
            <a:rPr lang="en-US" sz="2100" kern="1200" dirty="0" err="1"/>
            <a:t>test_split</a:t>
          </a:r>
          <a:r>
            <a:rPr lang="en-US" sz="2100" kern="1200" dirty="0"/>
            <a:t> ; preprocessing – </a:t>
          </a:r>
          <a:r>
            <a:rPr lang="en-US" sz="2100" kern="1200" dirty="0" err="1"/>
            <a:t>LabelEncoder</a:t>
          </a:r>
          <a:r>
            <a:rPr lang="en-US" sz="2100" kern="1200" dirty="0"/>
            <a:t>; metrics r2_score, </a:t>
          </a:r>
          <a:r>
            <a:rPr lang="en-US" sz="2100" kern="1200" dirty="0" err="1"/>
            <a:t>mean_absolute_error</a:t>
          </a:r>
          <a:r>
            <a:rPr lang="en-US" sz="2100" kern="1200" dirty="0"/>
            <a:t>; )</a:t>
          </a:r>
        </a:p>
      </dsp:txBody>
      <dsp:txXfrm>
        <a:off x="6630028" y="1443220"/>
        <a:ext cx="4720700" cy="2931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6376E-F4DB-478F-8B6B-0E295AF5D8D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7FCE1-89CA-4739-83DB-4FED9AF612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4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7FCE1-89CA-4739-83DB-4FED9AF6122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00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04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410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845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69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170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936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165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23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74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97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43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98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02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65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99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54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376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1030D-2E1D-EE6F-920C-23A63027A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9600" b="1" dirty="0"/>
              <a:t>Диплом</a:t>
            </a:r>
            <a:r>
              <a:rPr lang="ru-RU" sz="9600" dirty="0"/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986D96-EB86-F85C-CFEE-5A8BAE247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Анчоусы</a:t>
            </a:r>
          </a:p>
        </p:txBody>
      </p:sp>
    </p:spTree>
    <p:extLst>
      <p:ext uri="{BB962C8B-B14F-4D97-AF65-F5344CB8AC3E}">
        <p14:creationId xmlns:p14="http://schemas.microsoft.com/office/powerpoint/2010/main" val="929468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CAE92B-8B78-B282-795A-BBDDF534C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283"/>
            <a:ext cx="13047660" cy="23791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672260-3E6D-C0E3-80FB-CC65D09CD4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356" b="5756"/>
          <a:stretch/>
        </p:blipFill>
        <p:spPr>
          <a:xfrm>
            <a:off x="0" y="3285778"/>
            <a:ext cx="7942707" cy="55376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7A7105-8B04-8EAB-EC16-7B0EE91E8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30622"/>
            <a:ext cx="12200115" cy="139959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E4C54D2-BBC5-8728-3DF0-E5A44F4CA7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73" t="5989" b="1"/>
          <a:stretch/>
        </p:blipFill>
        <p:spPr>
          <a:xfrm>
            <a:off x="1597981" y="3839547"/>
            <a:ext cx="10850709" cy="48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46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3F0E42-6615-43B1-9954-C9AAECFB2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535" y="643467"/>
            <a:ext cx="7452930" cy="557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76FF24-7DC2-92CE-C91A-3E505C440F98}"/>
              </a:ext>
            </a:extLst>
          </p:cNvPr>
          <p:cNvSpPr txBox="1"/>
          <p:nvPr/>
        </p:nvSpPr>
        <p:spPr>
          <a:xfrm>
            <a:off x="7438679" y="2151727"/>
            <a:ext cx="40663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График рассеяния</a:t>
            </a:r>
          </a:p>
          <a:p>
            <a:r>
              <a:rPr lang="ru-RU" sz="3200" dirty="0">
                <a:solidFill>
                  <a:schemeClr val="bg1"/>
                </a:solidFill>
              </a:rPr>
              <a:t>в зависимости от просмотров и лайков</a:t>
            </a:r>
          </a:p>
        </p:txBody>
      </p:sp>
    </p:spTree>
    <p:extLst>
      <p:ext uri="{BB962C8B-B14F-4D97-AF65-F5344CB8AC3E}">
        <p14:creationId xmlns:p14="http://schemas.microsoft.com/office/powerpoint/2010/main" val="368482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E83A96-31AF-CA05-8B23-66D203094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0"/>
            <a:ext cx="1268083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B6A15D-1FF0-9C97-97E0-073239AD90F9}"/>
              </a:ext>
            </a:extLst>
          </p:cNvPr>
          <p:cNvSpPr txBox="1"/>
          <p:nvPr/>
        </p:nvSpPr>
        <p:spPr>
          <a:xfrm>
            <a:off x="8084913" y="0"/>
            <a:ext cx="4443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График рассеяния для столбцов </a:t>
            </a:r>
            <a:r>
              <a:rPr lang="en-US" sz="2400" dirty="0">
                <a:solidFill>
                  <a:schemeClr val="bg1"/>
                </a:solidFill>
              </a:rPr>
              <a:t>views </a:t>
            </a:r>
            <a:r>
              <a:rPr lang="ru-RU" sz="2400" dirty="0">
                <a:solidFill>
                  <a:schemeClr val="bg1"/>
                </a:solidFill>
              </a:rPr>
              <a:t>и </a:t>
            </a:r>
            <a:r>
              <a:rPr lang="en-US" sz="2400" dirty="0">
                <a:solidFill>
                  <a:schemeClr val="bg1"/>
                </a:solidFill>
              </a:rPr>
              <a:t>likes</a:t>
            </a:r>
            <a:r>
              <a:rPr lang="ru-RU" sz="2400" dirty="0">
                <a:solidFill>
                  <a:schemeClr val="bg1"/>
                </a:solidFill>
              </a:rPr>
              <a:t> на основе категорий</a:t>
            </a:r>
          </a:p>
        </p:txBody>
      </p:sp>
    </p:spTree>
    <p:extLst>
      <p:ext uri="{BB962C8B-B14F-4D97-AF65-F5344CB8AC3E}">
        <p14:creationId xmlns:p14="http://schemas.microsoft.com/office/powerpoint/2010/main" val="426395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6F17B-638C-2F0D-81F4-2515D0AF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174" y="0"/>
            <a:ext cx="7007290" cy="1258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/>
              <a:t>Обучение</a:t>
            </a:r>
            <a:r>
              <a:rPr lang="en-US" dirty="0"/>
              <a:t> </a:t>
            </a:r>
            <a:r>
              <a:rPr lang="en-US" sz="4800" b="1" dirty="0"/>
              <a:t>моделей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306467-CB65-53A6-C919-317027EC7647}"/>
              </a:ext>
            </a:extLst>
          </p:cNvPr>
          <p:cNvSpPr txBox="1"/>
          <p:nvPr/>
        </p:nvSpPr>
        <p:spPr>
          <a:xfrm>
            <a:off x="589206" y="1258724"/>
            <a:ext cx="11011226" cy="4167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2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Для обучения модели в X мы использовали такие метрики, как category_id, time, weekday ( 7 столбцов ) first_tag_encoded, ratings_disabled_encoded, dislikes,views , comment_count. В Y у нас количество лайков, что мы собственно и будем предсказывать.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4F0F9D-F2EC-F1F8-3739-EA7675895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0" y="3345563"/>
            <a:ext cx="12045820" cy="284063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202423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EB85F8D-0525-F5B9-348D-A87E55761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691" y="391885"/>
            <a:ext cx="10210617" cy="2104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Первая модель, модель регрессии. Модель соответствует данным на 86%. Средняя абсолютная ошибка составила 19206. По сравнению с данными, представленными трендовыми видео, в которых огромное количество видео содержит более миллиона лайков, ошибка является маленькой.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55A65B-4F4F-CE55-89B0-56F4072F3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94" y="2645535"/>
            <a:ext cx="10667634" cy="403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57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8B8286-A807-52ED-D86B-D463CEE41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9190" cy="246328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BC5936-1B89-683A-4962-A37FD8BA5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191" y="2463282"/>
            <a:ext cx="6472810" cy="222068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3EF930B-61E3-2BBA-7C14-1BD4D64CC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83966"/>
            <a:ext cx="5719190" cy="21740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7CB65D-ED48-688B-ADA4-008410A0965E}"/>
              </a:ext>
            </a:extLst>
          </p:cNvPr>
          <p:cNvSpPr txBox="1"/>
          <p:nvPr/>
        </p:nvSpPr>
        <p:spPr>
          <a:xfrm>
            <a:off x="5868140" y="374856"/>
            <a:ext cx="62587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Модель регрессии </a:t>
            </a:r>
            <a:r>
              <a:rPr lang="en-US" sz="4000" dirty="0"/>
              <a:t>Ridge</a:t>
            </a:r>
            <a:endParaRPr lang="ru-RU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E00BA8-229B-E5D1-14FE-A4A3D8424B1E}"/>
              </a:ext>
            </a:extLst>
          </p:cNvPr>
          <p:cNvSpPr txBox="1"/>
          <p:nvPr/>
        </p:nvSpPr>
        <p:spPr>
          <a:xfrm>
            <a:off x="1" y="2687216"/>
            <a:ext cx="5628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Модель регрессии лассо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E25F1-A00D-78C5-0DF9-6B95B4275D91}"/>
              </a:ext>
            </a:extLst>
          </p:cNvPr>
          <p:cNvSpPr txBox="1"/>
          <p:nvPr/>
        </p:nvSpPr>
        <p:spPr>
          <a:xfrm>
            <a:off x="5983550" y="4907902"/>
            <a:ext cx="6054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Модель регрессии </a:t>
            </a:r>
            <a:r>
              <a:rPr lang="en-US" sz="4000" dirty="0"/>
              <a:t>Elastic net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559358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0EF8982E-02F0-4D24-85CB-98DEBCC32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66290-FA72-701C-3BDE-87A9BF634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21298"/>
            <a:ext cx="4025609" cy="2393302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  <a:t>Для чего можно использовать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  <a:t>:</a:t>
            </a:r>
            <a:endParaRPr lang="ru-RU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1A10EE80-A02E-2903-BA50-23FFAAEC4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2018026"/>
            <a:ext cx="4231311" cy="4532064"/>
          </a:xfrm>
        </p:spPr>
        <p:txBody>
          <a:bodyPr anchor="t">
            <a:normAutofit lnSpcReduction="10000"/>
          </a:bodyPr>
          <a:lstStyle/>
          <a:p>
            <a:r>
              <a:rPr lang="ru-RU" sz="2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Владельцы каналов могут предугадывать количество лайков при попадании в тренды ютуба.</a:t>
            </a:r>
          </a:p>
          <a:p>
            <a:r>
              <a:rPr lang="ru-RU" sz="2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Смотреть, когда и при каких условиях лучше загружать свое видео на площадку</a:t>
            </a:r>
            <a:r>
              <a:rPr lang="en-US" sz="2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,</a:t>
            </a:r>
            <a:r>
              <a:rPr lang="ru-RU" sz="2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чтобы набрать больше лайков.</a:t>
            </a:r>
            <a:endParaRPr lang="en-US" sz="2800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4107" name="Rounded Rectangle 7">
            <a:extLst>
              <a:ext uri="{FF2B5EF4-FFF2-40B4-BE49-F238E27FC236}">
                <a16:creationId xmlns:a16="http://schemas.microsoft.com/office/drawing/2014/main" id="{2CB72970-2D5B-4516-9F76-B1220A77B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B02BE1F-20F1-D8E5-0184-9D478603F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0201" y="2018025"/>
            <a:ext cx="6072607" cy="253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170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B0BB8-54F7-2254-F644-5392F68B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165" y="2530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/>
              <a:t>Наша</a:t>
            </a:r>
            <a:r>
              <a:rPr lang="ru-RU" sz="4800" dirty="0"/>
              <a:t> </a:t>
            </a:r>
            <a:r>
              <a:rPr lang="ru-RU" sz="4800" b="1" dirty="0"/>
              <a:t>команда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FF104054-0A7B-7DED-CABC-CD8B66D027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5517" y="1324947"/>
          <a:ext cx="10381893" cy="507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506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86FC3-473B-1713-17FC-5382C3DC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6850"/>
            <a:ext cx="9905998" cy="1468582"/>
          </a:xfrm>
        </p:spPr>
        <p:txBody>
          <a:bodyPr>
            <a:normAutofit/>
          </a:bodyPr>
          <a:lstStyle/>
          <a:p>
            <a:pPr algn="ctr"/>
            <a:r>
              <a:rPr lang="ru-RU" sz="4800" b="1" i="0" dirty="0">
                <a:effectLst/>
                <a:latin typeface="-apple-system"/>
              </a:rPr>
              <a:t>Проблема</a:t>
            </a:r>
            <a:endParaRPr lang="ru-RU" sz="4800" b="1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075D341-C599-F5EE-C16E-2890DECE15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798384"/>
              </p:ext>
            </p:extLst>
          </p:nvPr>
        </p:nvGraphicFramePr>
        <p:xfrm>
          <a:off x="138404" y="1471126"/>
          <a:ext cx="11915191" cy="5271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869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87B55-0BE5-412F-5664-FB39549F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3472"/>
            <a:ext cx="9905998" cy="1468582"/>
          </a:xfrm>
        </p:spPr>
        <p:txBody>
          <a:bodyPr>
            <a:normAutofit/>
          </a:bodyPr>
          <a:lstStyle/>
          <a:p>
            <a:pPr algn="ctr"/>
            <a:r>
              <a:rPr lang="ru-RU" sz="4800" b="1" i="0" dirty="0">
                <a:effectLst/>
                <a:latin typeface="-apple-system"/>
              </a:rPr>
              <a:t>Решение</a:t>
            </a:r>
            <a:endParaRPr lang="ru-RU" sz="4800" b="1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ADBC58A9-B9BA-834D-D431-E3AA94F905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933659"/>
              </p:ext>
            </p:extLst>
          </p:nvPr>
        </p:nvGraphicFramePr>
        <p:xfrm>
          <a:off x="374342" y="1216241"/>
          <a:ext cx="11443316" cy="5299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854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8B6F5-C36E-B0A3-0D78-2C3CEFFB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187" y="-137676"/>
            <a:ext cx="5122606" cy="1398304"/>
          </a:xfrm>
        </p:spPr>
        <p:txBody>
          <a:bodyPr>
            <a:normAutofit/>
          </a:bodyPr>
          <a:lstStyle/>
          <a:p>
            <a:pPr algn="ctr"/>
            <a:r>
              <a:rPr lang="ru-RU" sz="4800" b="1" i="0" dirty="0">
                <a:effectLst/>
                <a:latin typeface="-apple-system"/>
              </a:rPr>
              <a:t>Данные</a:t>
            </a:r>
            <a:endParaRPr lang="ru-RU" sz="4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FF378C-762E-F4CB-BBA3-1445B402C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909" y="1045029"/>
            <a:ext cx="11223162" cy="483824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ru-RU" sz="2400" dirty="0"/>
              <a:t>Для поиска </a:t>
            </a:r>
            <a:r>
              <a:rPr lang="ru-RU" sz="2400" dirty="0" err="1"/>
              <a:t>датасета</a:t>
            </a:r>
            <a:r>
              <a:rPr lang="ru-RU" sz="2400" dirty="0"/>
              <a:t> мы использовали сайт </a:t>
            </a:r>
            <a:r>
              <a:rPr lang="ru-RU" sz="2400" dirty="0" err="1"/>
              <a:t>Kaggle</a:t>
            </a:r>
            <a:r>
              <a:rPr lang="ru-RU" sz="2400" dirty="0"/>
              <a:t> - онлайн-сообщество Data </a:t>
            </a:r>
            <a:r>
              <a:rPr lang="ru-RU" sz="2400" dirty="0" err="1"/>
              <a:t>Scientist'ов</a:t>
            </a:r>
            <a:r>
              <a:rPr lang="ru-RU" sz="2400" dirty="0"/>
              <a:t> и специалистов по машинному обучению. В общем доступе сайта хранятся множество </a:t>
            </a:r>
            <a:r>
              <a:rPr lang="ru-RU" sz="2400" dirty="0" err="1"/>
              <a:t>датасетов</a:t>
            </a:r>
            <a:r>
              <a:rPr lang="ru-RU" sz="2400" dirty="0"/>
              <a:t> на разные темы. На нем мы нашли </a:t>
            </a:r>
            <a:r>
              <a:rPr lang="ru-RU" sz="2400" dirty="0" err="1"/>
              <a:t>датасет</a:t>
            </a:r>
            <a:r>
              <a:rPr lang="ru-RU" sz="2400" dirty="0"/>
              <a:t> C</a:t>
            </a:r>
            <a:r>
              <a:rPr lang="en-US" sz="2400" dirty="0"/>
              <a:t>A</a:t>
            </a:r>
            <a:r>
              <a:rPr lang="ru-RU" sz="2400" dirty="0" err="1"/>
              <a:t>videos</a:t>
            </a:r>
            <a:r>
              <a:rPr lang="ru-RU" sz="2400" dirty="0"/>
              <a:t> и </a:t>
            </a:r>
            <a:r>
              <a:rPr lang="en-US" sz="2400" dirty="0" err="1"/>
              <a:t>RUvideos</a:t>
            </a:r>
            <a:r>
              <a:rPr lang="ru-RU" sz="2400" dirty="0"/>
              <a:t> из раздела </a:t>
            </a:r>
            <a:r>
              <a:rPr lang="ru-RU" sz="2400" dirty="0" err="1"/>
              <a:t>Trending</a:t>
            </a:r>
            <a:r>
              <a:rPr lang="ru-RU" sz="2400" dirty="0"/>
              <a:t> YouTube Video </a:t>
            </a:r>
            <a:r>
              <a:rPr lang="ru-RU" sz="2400" dirty="0" err="1"/>
              <a:t>Statistics</a:t>
            </a:r>
            <a:r>
              <a:rPr lang="ru-RU" sz="2400" dirty="0"/>
              <a:t>.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ru-RU" sz="2400" dirty="0"/>
              <a:t>Нами был выбран </a:t>
            </a:r>
            <a:r>
              <a:rPr lang="ru-RU" sz="2400" dirty="0" err="1"/>
              <a:t>датасет</a:t>
            </a:r>
            <a:r>
              <a:rPr lang="ru-RU" sz="2400" dirty="0"/>
              <a:t> C</a:t>
            </a:r>
            <a:r>
              <a:rPr lang="en-US" sz="2400" dirty="0"/>
              <a:t>A</a:t>
            </a:r>
            <a:r>
              <a:rPr lang="ru-RU" sz="2400" dirty="0" err="1"/>
              <a:t>videos</a:t>
            </a:r>
            <a:r>
              <a:rPr lang="ru-RU" sz="2400" dirty="0"/>
              <a:t>, так как были все необходимые нам метрики для решения задачи.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187311-7BCA-908E-CDAB-B0E4AC19C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157" y="3693111"/>
            <a:ext cx="5429686" cy="3054198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2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52E6F82-F87E-0C70-264D-36A8558F2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39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B0A608-AE9C-E1A2-5B4F-3F63C8A4D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77" y="140307"/>
            <a:ext cx="6114031" cy="65763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3D2734-D238-BF55-05E2-7A4851563F6B}"/>
              </a:ext>
            </a:extLst>
          </p:cNvPr>
          <p:cNvSpPr txBox="1"/>
          <p:nvPr/>
        </p:nvSpPr>
        <p:spPr>
          <a:xfrm>
            <a:off x="7882948" y="2009714"/>
            <a:ext cx="396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Данные, которые содержит </a:t>
            </a:r>
            <a:r>
              <a:rPr lang="ru-RU" sz="4000" dirty="0" err="1"/>
              <a:t>датасет</a:t>
            </a:r>
            <a:r>
              <a:rPr lang="ru-RU" sz="4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6815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C3764B-368E-8AF1-5E54-7805CAC81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13" y="344171"/>
            <a:ext cx="8109525" cy="61696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4D1535-281C-4F01-EF2B-1E8BFFA02604}"/>
              </a:ext>
            </a:extLst>
          </p:cNvPr>
          <p:cNvSpPr txBox="1"/>
          <p:nvPr/>
        </p:nvSpPr>
        <p:spPr>
          <a:xfrm>
            <a:off x="8307939" y="582066"/>
            <a:ext cx="38840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 </a:t>
            </a:r>
            <a:r>
              <a:rPr lang="ru-RU" sz="2800" dirty="0" err="1"/>
              <a:t>датасету</a:t>
            </a:r>
            <a:r>
              <a:rPr lang="ru-RU" sz="2800" dirty="0"/>
              <a:t> прилагался </a:t>
            </a:r>
            <a:r>
              <a:rPr lang="en-US" sz="2800" dirty="0" err="1"/>
              <a:t>json</a:t>
            </a:r>
            <a:r>
              <a:rPr lang="en-US" sz="2800" dirty="0"/>
              <a:t> </a:t>
            </a:r>
            <a:r>
              <a:rPr lang="ru-RU" sz="2800" dirty="0"/>
              <a:t>файл, в котором хранились категории видео под определенным </a:t>
            </a:r>
            <a:r>
              <a:rPr lang="en-US" sz="2800" dirty="0"/>
              <a:t>id</a:t>
            </a:r>
            <a:r>
              <a:rPr lang="ru-RU" sz="2800" dirty="0"/>
              <a:t>. Мы добавили столбик с названием категорий </a:t>
            </a:r>
            <a:r>
              <a:rPr lang="en-US" sz="2800" dirty="0"/>
              <a:t>“category” </a:t>
            </a:r>
            <a:r>
              <a:rPr lang="ru-RU" sz="2800" dirty="0"/>
              <a:t>в </a:t>
            </a:r>
            <a:r>
              <a:rPr lang="ru-RU" sz="2800" dirty="0" err="1"/>
              <a:t>датасет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505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0DD51-9D24-7A65-4CE0-68696D044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469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/>
              <a:t>Предобработка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D64432-233F-80A3-7FF7-06728A1D4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3844"/>
            <a:ext cx="12612357" cy="110040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24A662-2EB5-5EB9-D974-4B2A83DFA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8842"/>
            <a:ext cx="12409817" cy="152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48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206</TotalTime>
  <Words>400</Words>
  <Application>Microsoft Office PowerPoint</Application>
  <PresentationFormat>Широкоэкранный</PresentationFormat>
  <Paragraphs>40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Century Gothic</vt:lpstr>
      <vt:lpstr>Сетка</vt:lpstr>
      <vt:lpstr>Диплом </vt:lpstr>
      <vt:lpstr>Наша команда</vt:lpstr>
      <vt:lpstr>Проблема</vt:lpstr>
      <vt:lpstr>Решение</vt:lpstr>
      <vt:lpstr>Данные</vt:lpstr>
      <vt:lpstr>Презентация PowerPoint</vt:lpstr>
      <vt:lpstr>Презентация PowerPoint</vt:lpstr>
      <vt:lpstr>Презентация PowerPoint</vt:lpstr>
      <vt:lpstr>Предобработка</vt:lpstr>
      <vt:lpstr>Презентация PowerPoint</vt:lpstr>
      <vt:lpstr>Презентация PowerPoint</vt:lpstr>
      <vt:lpstr>Презентация PowerPoint</vt:lpstr>
      <vt:lpstr>Обучение моделей</vt:lpstr>
      <vt:lpstr>Презентация PowerPoint</vt:lpstr>
      <vt:lpstr>Презентация PowerPoint</vt:lpstr>
      <vt:lpstr>Для чего можно использовать: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 </dc:title>
  <dc:creator>Галаветдинов Тимур Альбертович</dc:creator>
  <cp:lastModifiedBy>Лаврентьев Руслан Васильевич</cp:lastModifiedBy>
  <cp:revision>8</cp:revision>
  <dcterms:created xsi:type="dcterms:W3CDTF">2023-06-01T19:10:54Z</dcterms:created>
  <dcterms:modified xsi:type="dcterms:W3CDTF">2023-06-06T13:09:05Z</dcterms:modified>
</cp:coreProperties>
</file>