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21383625" cy="30275213"/>
  <p:notesSz cx="6858000" cy="9144000"/>
  <p:embeddedFontLst>
    <p:embeddedFont>
      <p:font typeface="Libre Baskerville" panose="020B0604020202020204" charset="0"/>
      <p:bold r:id="rId3"/>
    </p:embeddedFont>
    <p:embeddedFont>
      <p:font typeface="Montserrat Light" panose="00000400000000000000" pitchFamily="2" charset="0"/>
      <p:regular r:id="rId4"/>
      <p:italic r:id="rId5"/>
    </p:embeddedFont>
  </p:embeddedFontLst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1pPr>
    <a:lvl2pPr marL="307428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2pPr>
    <a:lvl3pPr marL="614856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3pPr>
    <a:lvl4pPr marL="922284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4pPr>
    <a:lvl5pPr marL="1229712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5pPr>
    <a:lvl6pPr marL="1537140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6pPr>
    <a:lvl7pPr marL="1844568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7pPr>
    <a:lvl8pPr marL="2151996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8pPr>
    <a:lvl9pPr marL="2459423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273"/>
    <a:srgbClr val="4999CB"/>
    <a:srgbClr val="CBE2F0"/>
    <a:srgbClr val="D4EDF4"/>
    <a:srgbClr val="CDE5F1"/>
    <a:srgbClr val="E37273"/>
    <a:srgbClr val="E88573"/>
    <a:srgbClr val="FAB4B6"/>
    <a:srgbClr val="7AB6BC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2945" y="34"/>
      </p:cViewPr>
      <p:guideLst>
        <p:guide orient="horz" pos="9536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82" y="9405524"/>
            <a:ext cx="18175463" cy="648838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390" y="17155372"/>
            <a:ext cx="14968847" cy="7738167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222748" indent="0" algn="ctr">
              <a:buNone/>
              <a:defRPr/>
            </a:lvl2pPr>
            <a:lvl3pPr marL="445496" indent="0" algn="ctr">
              <a:buNone/>
              <a:defRPr/>
            </a:lvl3pPr>
            <a:lvl4pPr marL="668244" indent="0" algn="ctr">
              <a:buNone/>
              <a:defRPr/>
            </a:lvl4pPr>
            <a:lvl5pPr marL="890991" indent="0" algn="ctr">
              <a:buNone/>
              <a:defRPr/>
            </a:lvl5pPr>
            <a:lvl6pPr marL="1113739" indent="0" algn="ctr">
              <a:buNone/>
              <a:defRPr/>
            </a:lvl6pPr>
            <a:lvl7pPr marL="1336487" indent="0" algn="ctr">
              <a:buNone/>
              <a:defRPr/>
            </a:lvl7pPr>
            <a:lvl8pPr marL="1559235" indent="0" algn="ctr">
              <a:buNone/>
              <a:defRPr/>
            </a:lvl8pPr>
            <a:lvl9pPr marL="178198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8DF5FCE-FDEA-4465-BCF6-C7F63911A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1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E3CA81D-4204-48B1-A4D7-36EFD127B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09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284" y="1211827"/>
            <a:ext cx="4811470" cy="2583379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872" y="1211827"/>
            <a:ext cx="14360162" cy="2583379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1D08C6D-384C-4677-A8CE-0D580832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97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73" y="1211827"/>
            <a:ext cx="19245881" cy="5045869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8872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8938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947A3F5-B070-47AF-A223-F33332FE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9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43242BF-F4C0-49CF-80EA-38D6C064D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8" y="19454921"/>
            <a:ext cx="18176236" cy="6012409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94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58" y="12832217"/>
            <a:ext cx="18176236" cy="662270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74"/>
            </a:lvl1pPr>
            <a:lvl2pPr marL="222748" indent="0">
              <a:buNone/>
              <a:defRPr sz="877"/>
            </a:lvl2pPr>
            <a:lvl3pPr marL="445496" indent="0">
              <a:buNone/>
              <a:defRPr sz="780"/>
            </a:lvl3pPr>
            <a:lvl4pPr marL="668244" indent="0">
              <a:buNone/>
              <a:defRPr sz="682"/>
            </a:lvl4pPr>
            <a:lvl5pPr marL="890991" indent="0">
              <a:buNone/>
              <a:defRPr sz="682"/>
            </a:lvl5pPr>
            <a:lvl6pPr marL="1113739" indent="0">
              <a:buNone/>
              <a:defRPr sz="682"/>
            </a:lvl6pPr>
            <a:lvl7pPr marL="1336487" indent="0">
              <a:buNone/>
              <a:defRPr sz="682"/>
            </a:lvl7pPr>
            <a:lvl8pPr marL="1559235" indent="0">
              <a:buNone/>
              <a:defRPr sz="682"/>
            </a:lvl8pPr>
            <a:lvl9pPr marL="1781983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9423EF-61E0-492B-A58A-8462960B8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20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872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  <a:lvl1pPr>
              <a:defRPr sz="1364"/>
            </a:lvl1pPr>
            <a:lvl2pPr>
              <a:defRPr sz="1169"/>
            </a:lvl2pPr>
            <a:lvl3pPr>
              <a:defRPr sz="974"/>
            </a:lvl3pPr>
            <a:lvl4pPr>
              <a:defRPr sz="877"/>
            </a:lvl4pPr>
            <a:lvl5pPr>
              <a:defRPr sz="877"/>
            </a:lvl5pPr>
            <a:lvl6pPr>
              <a:defRPr sz="877"/>
            </a:lvl6pPr>
            <a:lvl7pPr>
              <a:defRPr sz="877"/>
            </a:lvl7pPr>
            <a:lvl8pPr>
              <a:defRPr sz="877"/>
            </a:lvl8pPr>
            <a:lvl9pPr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8938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  <a:lvl1pPr>
              <a:defRPr sz="1364"/>
            </a:lvl1pPr>
            <a:lvl2pPr>
              <a:defRPr sz="1169"/>
            </a:lvl2pPr>
            <a:lvl3pPr>
              <a:defRPr sz="974"/>
            </a:lvl3pPr>
            <a:lvl4pPr>
              <a:defRPr sz="877"/>
            </a:lvl4pPr>
            <a:lvl5pPr>
              <a:defRPr sz="877"/>
            </a:lvl5pPr>
            <a:lvl6pPr>
              <a:defRPr sz="877"/>
            </a:lvl6pPr>
            <a:lvl7pPr>
              <a:defRPr sz="877"/>
            </a:lvl7pPr>
            <a:lvl8pPr>
              <a:defRPr sz="877"/>
            </a:lvl8pPr>
            <a:lvl9pPr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0F45B66-FD4B-43D3-97DD-29BBADAFE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44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873" y="6777468"/>
            <a:ext cx="9448147" cy="282370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8873" y="9601167"/>
            <a:ext cx="9448147" cy="17442996"/>
          </a:xfrm>
        </p:spPr>
        <p:txBody>
          <a:bodyPr/>
          <a:lstStyle>
            <a:defPPr>
              <a:defRPr kern="1200" smtId="4294967295"/>
            </a:defPPr>
            <a:lvl1pPr>
              <a:defRPr sz="1169"/>
            </a:lvl1pPr>
            <a:lvl2pPr>
              <a:defRPr sz="974"/>
            </a:lvl2pPr>
            <a:lvl3pPr>
              <a:defRPr sz="877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739" y="6777468"/>
            <a:ext cx="9452015" cy="282370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739" y="9601167"/>
            <a:ext cx="9452015" cy="17442996"/>
          </a:xfrm>
        </p:spPr>
        <p:txBody>
          <a:bodyPr/>
          <a:lstStyle>
            <a:defPPr>
              <a:defRPr kern="1200" smtId="4294967295"/>
            </a:defPPr>
            <a:lvl1pPr>
              <a:defRPr sz="1169"/>
            </a:lvl1pPr>
            <a:lvl2pPr>
              <a:defRPr sz="974"/>
            </a:lvl2pPr>
            <a:lvl3pPr>
              <a:defRPr sz="877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34DC469-4A79-40F8-9FD1-29BC04AA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8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7ED9D9-385C-4EF3-825C-DD7EC451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4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D843B82-F4E2-4569-B1E8-B9E053E8F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20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72" y="1205988"/>
            <a:ext cx="7035064" cy="5129091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713" y="1205986"/>
            <a:ext cx="11954040" cy="25838177"/>
          </a:xfrm>
        </p:spPr>
        <p:txBody>
          <a:bodyPr/>
          <a:lstStyle>
            <a:defPPr>
              <a:defRPr kern="1200" smtId="4294967295"/>
            </a:defPPr>
            <a:lvl1pPr>
              <a:defRPr sz="1559"/>
            </a:lvl1pPr>
            <a:lvl2pPr>
              <a:defRPr sz="1364"/>
            </a:lvl2pPr>
            <a:lvl3pPr>
              <a:defRPr sz="1169"/>
            </a:lvl3pPr>
            <a:lvl4pPr>
              <a:defRPr sz="974"/>
            </a:lvl4pPr>
            <a:lvl5pPr>
              <a:defRPr sz="974"/>
            </a:lvl5pPr>
            <a:lvl6pPr>
              <a:defRPr sz="974"/>
            </a:lvl6pPr>
            <a:lvl7pPr>
              <a:defRPr sz="974"/>
            </a:lvl7pPr>
            <a:lvl8pPr>
              <a:defRPr sz="974"/>
            </a:lvl8pPr>
            <a:lvl9pPr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8872" y="6335077"/>
            <a:ext cx="7035064" cy="207090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82"/>
            </a:lvl1pPr>
            <a:lvl2pPr marL="222748" indent="0">
              <a:buNone/>
              <a:defRPr sz="585"/>
            </a:lvl2pPr>
            <a:lvl3pPr marL="445496" indent="0">
              <a:buNone/>
              <a:defRPr sz="487"/>
            </a:lvl3pPr>
            <a:lvl4pPr marL="668244" indent="0">
              <a:buNone/>
              <a:defRPr sz="438"/>
            </a:lvl4pPr>
            <a:lvl5pPr marL="890991" indent="0">
              <a:buNone/>
              <a:defRPr sz="438"/>
            </a:lvl5pPr>
            <a:lvl6pPr marL="1113739" indent="0">
              <a:buNone/>
              <a:defRPr sz="438"/>
            </a:lvl6pPr>
            <a:lvl7pPr marL="1336487" indent="0">
              <a:buNone/>
              <a:defRPr sz="438"/>
            </a:lvl7pPr>
            <a:lvl8pPr marL="1559235" indent="0">
              <a:buNone/>
              <a:defRPr sz="438"/>
            </a:lvl8pPr>
            <a:lvl9pPr marL="1781983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D2E94D-57D8-45DE-BBE8-59CBB7A5E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5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184" y="21192358"/>
            <a:ext cx="12830331" cy="2502494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184" y="2705439"/>
            <a:ext cx="12830331" cy="1816425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59"/>
            </a:lvl1pPr>
            <a:lvl2pPr marL="222748" indent="0">
              <a:buNone/>
              <a:defRPr sz="1364"/>
            </a:lvl2pPr>
            <a:lvl3pPr marL="445496" indent="0">
              <a:buNone/>
              <a:defRPr sz="1169"/>
            </a:lvl3pPr>
            <a:lvl4pPr marL="668244" indent="0">
              <a:buNone/>
              <a:defRPr sz="974"/>
            </a:lvl4pPr>
            <a:lvl5pPr marL="890991" indent="0">
              <a:buNone/>
              <a:defRPr sz="974"/>
            </a:lvl5pPr>
            <a:lvl6pPr marL="1113739" indent="0">
              <a:buNone/>
              <a:defRPr sz="974"/>
            </a:lvl6pPr>
            <a:lvl7pPr marL="1336487" indent="0">
              <a:buNone/>
              <a:defRPr sz="974"/>
            </a:lvl7pPr>
            <a:lvl8pPr marL="1559235" indent="0">
              <a:buNone/>
              <a:defRPr sz="974"/>
            </a:lvl8pPr>
            <a:lvl9pPr marL="1781983" indent="0">
              <a:buNone/>
              <a:defRPr sz="97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184" y="23694853"/>
            <a:ext cx="12830331" cy="3552256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82"/>
            </a:lvl1pPr>
            <a:lvl2pPr marL="222748" indent="0">
              <a:buNone/>
              <a:defRPr sz="585"/>
            </a:lvl2pPr>
            <a:lvl3pPr marL="445496" indent="0">
              <a:buNone/>
              <a:defRPr sz="487"/>
            </a:lvl3pPr>
            <a:lvl4pPr marL="668244" indent="0">
              <a:buNone/>
              <a:defRPr sz="438"/>
            </a:lvl4pPr>
            <a:lvl5pPr marL="890991" indent="0">
              <a:buNone/>
              <a:defRPr sz="438"/>
            </a:lvl5pPr>
            <a:lvl6pPr marL="1113739" indent="0">
              <a:buNone/>
              <a:defRPr sz="438"/>
            </a:lvl6pPr>
            <a:lvl7pPr marL="1336487" indent="0">
              <a:buNone/>
              <a:defRPr sz="438"/>
            </a:lvl7pPr>
            <a:lvl8pPr marL="1559235" indent="0">
              <a:buNone/>
              <a:defRPr sz="438"/>
            </a:lvl8pPr>
            <a:lvl9pPr marL="1781983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1FD068A-1390-4726-BE45-AB18C473B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89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DE5F1"/>
            </a:gs>
            <a:gs pos="100000">
              <a:srgbClr val="D4EDF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8873" y="1211827"/>
            <a:ext cx="19245881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8873" y="7063633"/>
            <a:ext cx="19245881" cy="1998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8872" y="27571235"/>
            <a:ext cx="4990132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5763" y="27571235"/>
            <a:ext cx="6772100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4622" y="27571235"/>
            <a:ext cx="4990132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fld id="{D74CA0E6-19C8-4E24-ACA2-24DF946E6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7761176" y="15225384"/>
            <a:ext cx="9846452" cy="283795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19298349" y="15225384"/>
            <a:ext cx="9846452" cy="283795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956984" y="30625621"/>
            <a:ext cx="19469659" cy="1068743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956984" y="31019830"/>
            <a:ext cx="10691813" cy="876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3170">
                <a:solidFill>
                  <a:srgbClr val="808080"/>
                </a:solidFill>
              </a:rPr>
              <a:t>Template ID: intellectualsage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+mj-lt"/>
          <a:ea typeface="+mj-ea"/>
          <a:cs typeface="+mj-cs"/>
        </a:defRPr>
      </a:lvl1pPr>
      <a:lvl2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2pPr>
      <a:lvl3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3pPr>
      <a:lvl4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4pPr>
      <a:lvl5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5pPr>
      <a:lvl6pPr marL="222748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6pPr>
      <a:lvl7pPr marL="445496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7pPr>
      <a:lvl8pPr marL="668244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8pPr>
      <a:lvl9pPr marL="890991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858507" indent="-858507" algn="l" defTabSz="2291673" rtl="0" eaLnBrk="0" fontAlgn="base" hangingPunct="0">
        <a:spcBef>
          <a:spcPct val="20000"/>
        </a:spcBef>
        <a:spcAft>
          <a:spcPct val="0"/>
        </a:spcAft>
        <a:buChar char="•"/>
        <a:defRPr sz="8039">
          <a:solidFill>
            <a:schemeClr val="tx1"/>
          </a:solidFill>
          <a:latin typeface="+mn-lt"/>
          <a:ea typeface="+mn-ea"/>
          <a:cs typeface="+mn-cs"/>
        </a:defRPr>
      </a:lvl1pPr>
      <a:lvl2pPr marL="1862419" indent="-716970" algn="l" defTabSz="2291673" rtl="0" eaLnBrk="0" fontAlgn="base" hangingPunct="0">
        <a:spcBef>
          <a:spcPct val="20000"/>
        </a:spcBef>
        <a:spcAft>
          <a:spcPct val="0"/>
        </a:spcAft>
        <a:buChar char="–"/>
        <a:defRPr sz="7016">
          <a:solidFill>
            <a:schemeClr val="tx1"/>
          </a:solidFill>
          <a:latin typeface="+mn-lt"/>
        </a:defRPr>
      </a:lvl2pPr>
      <a:lvl3pPr marL="2864012" indent="-572339" algn="l" defTabSz="2291673" rtl="0" eaLnBrk="0" fontAlgn="base" hangingPunct="0">
        <a:spcBef>
          <a:spcPct val="20000"/>
        </a:spcBef>
        <a:spcAft>
          <a:spcPct val="0"/>
        </a:spcAft>
        <a:buChar char="•"/>
        <a:defRPr sz="6041">
          <a:solidFill>
            <a:schemeClr val="tx1"/>
          </a:solidFill>
          <a:latin typeface="+mn-lt"/>
        </a:defRPr>
      </a:lvl3pPr>
      <a:lvl4pPr marL="4009461" indent="-572339" algn="l" defTabSz="2291673" rtl="0" eaLnBrk="0" fontAlgn="base" hangingPunct="0">
        <a:spcBef>
          <a:spcPct val="20000"/>
        </a:spcBef>
        <a:spcAft>
          <a:spcPct val="0"/>
        </a:spcAft>
        <a:buChar char="–"/>
        <a:defRPr sz="5018">
          <a:solidFill>
            <a:schemeClr val="tx1"/>
          </a:solidFill>
          <a:latin typeface="+mn-lt"/>
        </a:defRPr>
      </a:lvl4pPr>
      <a:lvl5pPr marL="5155684" indent="-573112" algn="l" defTabSz="2291673" rtl="0" eaLnBrk="0" fontAlgn="base" hangingPunct="0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5pPr>
      <a:lvl6pPr marL="5378432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6pPr>
      <a:lvl7pPr marL="5601180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7pPr>
      <a:lvl8pPr marL="5823928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8pPr>
      <a:lvl9pPr marL="6046676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2pPr>
      <a:lvl3pPr marL="445496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3pPr>
      <a:lvl4pPr marL="668244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4pPr>
      <a:lvl5pPr marL="890991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5pPr>
      <a:lvl6pPr marL="1113739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6pPr>
      <a:lvl7pPr marL="1336487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7pPr>
      <a:lvl8pPr marL="1559235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8pPr>
      <a:lvl9pPr marL="1781983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9">
            <a:extLst>
              <a:ext uri="{FF2B5EF4-FFF2-40B4-BE49-F238E27FC236}">
                <a16:creationId xmlns:a16="http://schemas.microsoft.com/office/drawing/2014/main" id="{33A929B9-4AE7-4535-8E25-5C0801DF2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26" y="4241006"/>
            <a:ext cx="20715386" cy="190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8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8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8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r>
              <a:rPr lang="en-US" sz="28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</a:t>
            </a:r>
            <a:endParaRPr lang="en-US" sz="28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5" y="3631406"/>
            <a:ext cx="20715387" cy="487937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چکیده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3FE036FB-16E9-46D2-B9F8-6123C06C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2931" y="7104389"/>
            <a:ext cx="9946743" cy="85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890D59-6889-4C3D-A919-6271E715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034" y="6494789"/>
            <a:ext cx="10041716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مقدمه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AB977F4A-3819-4599-9A46-B6D55E7B5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26700603"/>
            <a:ext cx="9999818" cy="306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(1) 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A.R. Ashrafi, On Non-Rigid Group Theory for some Molecules, MATCH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Commun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Math.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Comput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Chem., 53(1)(2005), 161–174.</a:t>
            </a:r>
          </a:p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(2)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W. Burnside, Theory of groups of finite order, The University Press, Cambridge, 1897.</a:t>
            </a:r>
          </a:p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(3)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S. El-Basil, Prolegomenon on Theory and Applications of Tables of Marks, MATCH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Commun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Math.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Comput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Chem. 46(2002) 7-23.</a:t>
            </a:r>
          </a:p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(4)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S. Fujita,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Markaracter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Tables and Q-conjugacy Character Tables for Cyclic Groups. An Application to Combinatorial Enumeration, Bull. Chem. Soc.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Jpn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71(1998) 1587-1596. </a:t>
            </a:r>
          </a:p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(5)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G. James and M. Liebeck, Representations and Characters of Groups, Cambridge University Press, 1993.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0CBE28-C937-4EF0-AFC4-339A1CC0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" y="26066420"/>
            <a:ext cx="10218055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مراجع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sp>
        <p:nvSpPr>
          <p:cNvPr id="63" name="TextBox 19">
            <a:extLst>
              <a:ext uri="{FF2B5EF4-FFF2-40B4-BE49-F238E27FC236}">
                <a16:creationId xmlns:a16="http://schemas.microsoft.com/office/drawing/2014/main" id="{CAC665E3-4C9A-40E2-92E1-937BE2E2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5" y="7149567"/>
            <a:ext cx="10187770" cy="85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6A91C6-A0AA-4492-B7E4-FA97E8D0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18" y="6527006"/>
            <a:ext cx="10224547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نتایج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D1484-4D3F-4453-BEBE-CD30039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797" y="15137603"/>
            <a:ext cx="30" cy="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2E0D09E-7733-4381-80F0-0F57F045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296" y="15986538"/>
            <a:ext cx="10041716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 err="1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روش‌ها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2400431E-70A2-4A20-A36B-81FB0B87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3296" y="16751982"/>
            <a:ext cx="9946743" cy="130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BF2272-C693-4C83-86C1-CC1ED7C2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8"/>
            <a:ext cx="21383625" cy="3453614"/>
          </a:xfrm>
          <a:prstGeom prst="rect">
            <a:avLst/>
          </a:prstGeom>
        </p:spPr>
      </p:pic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3BC6F404-4CFD-43E2-AAC2-09712CE232D3}"/>
              </a:ext>
            </a:extLst>
          </p:cNvPr>
          <p:cNvSpPr txBox="1"/>
          <p:nvPr/>
        </p:nvSpPr>
        <p:spPr>
          <a:xfrm>
            <a:off x="298978" y="1067184"/>
            <a:ext cx="20047148" cy="2030822"/>
          </a:xfrm>
          <a:prstGeom prst="rect">
            <a:avLst/>
          </a:prstGeom>
        </p:spPr>
        <p:txBody>
          <a:bodyPr lIns="62369" tIns="31184" rIns="62369" bIns="31184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5400" b="1" dirty="0">
                <a:solidFill>
                  <a:schemeClr val="bg1"/>
                </a:solidFill>
                <a:latin typeface="Montserrat Light" panose="00000400000000000000" pitchFamily="50" charset="0"/>
                <a:cs typeface="B Nazanin" panose="00000400000000000000" pitchFamily="2" charset="-78"/>
              </a:rPr>
              <a:t>عنوان پوستر</a:t>
            </a:r>
            <a:endParaRPr lang="en-US" sz="2000" b="1" dirty="0">
              <a:solidFill>
                <a:srgbClr val="FFFF00"/>
              </a:solidFill>
              <a:latin typeface="Montserrat Light" panose="00000400000000000000" pitchFamily="50" charset="0"/>
              <a:cs typeface="B Nazanin" panose="00000400000000000000" pitchFamily="2" charset="-78"/>
            </a:endParaRPr>
          </a:p>
          <a:p>
            <a:pPr algn="ctr"/>
            <a:r>
              <a:rPr lang="fa-IR" sz="2400" b="1" dirty="0">
                <a:solidFill>
                  <a:srgbClr val="FFFF00"/>
                </a:solidFill>
                <a:latin typeface="Montserrat Light" panose="00000400000000000000" pitchFamily="50" charset="0"/>
                <a:cs typeface="B Nazanin" panose="00000400000000000000" pitchFamily="2" charset="-78"/>
              </a:rPr>
              <a:t>نام و نام خانوادگی، علی رضا </a:t>
            </a:r>
            <a:r>
              <a:rPr lang="fa-IR" sz="2400" b="1" dirty="0" err="1">
                <a:solidFill>
                  <a:srgbClr val="FFFF00"/>
                </a:solidFill>
                <a:latin typeface="Montserrat Light" panose="00000400000000000000" pitchFamily="50" charset="0"/>
                <a:cs typeface="B Nazanin" panose="00000400000000000000" pitchFamily="2" charset="-78"/>
              </a:rPr>
              <a:t>اشرفی</a:t>
            </a:r>
            <a:endParaRPr lang="en-US" sz="2400" b="1" dirty="0">
              <a:solidFill>
                <a:srgbClr val="FFFF00"/>
              </a:solidFill>
              <a:latin typeface="Montserrat Light" panose="00000400000000000000" pitchFamily="50" charset="0"/>
              <a:cs typeface="B Nazanin" panose="00000400000000000000" pitchFamily="2" charset="-78"/>
            </a:endParaRPr>
          </a:p>
          <a:p>
            <a:pPr algn="ctr"/>
            <a:r>
              <a:rPr lang="fa-IR" sz="1800" dirty="0">
                <a:solidFill>
                  <a:srgbClr val="FFFF00"/>
                </a:solidFill>
                <a:latin typeface="Montserrat Light" panose="00000400000000000000" pitchFamily="50" charset="0"/>
                <a:cs typeface="B Nazanin" panose="00000400000000000000" pitchFamily="2" charset="-78"/>
              </a:rPr>
              <a:t>گروه ریاضی محض، دانشکده علوم ریاضی، دانشگاه کاشان، کاشان، ایران</a:t>
            </a:r>
            <a:endParaRPr lang="en-US" sz="1800" dirty="0">
              <a:solidFill>
                <a:srgbClr val="FFFF00"/>
              </a:solidFill>
              <a:latin typeface="Montserrat Light" panose="00000400000000000000" pitchFamily="50" charset="0"/>
              <a:cs typeface="B Nazanin" panose="00000400000000000000" pitchFamily="2" charset="-78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FE201F5-0811-4309-917D-8ACCFF28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13" y="16598367"/>
            <a:ext cx="10187770" cy="935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8483-CD5A-4B65-B271-6ECB3064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" y="15975806"/>
            <a:ext cx="10224547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نتیجه گیری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ellectualsage|09-2018"/>
</p:tagLst>
</file>

<file path=ppt/theme/theme1.xml><?xml version="1.0" encoding="utf-8"?>
<a:theme xmlns:a="http://schemas.openxmlformats.org/drawingml/2006/main" name="Default Desig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268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Light</vt:lpstr>
      <vt:lpstr>Libre Baskerville</vt:lpstr>
      <vt:lpstr>Arial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Max Base</cp:lastModifiedBy>
  <cp:revision>185</cp:revision>
  <dcterms:modified xsi:type="dcterms:W3CDTF">2023-06-25T12:00:20Z</dcterms:modified>
  <cp:category>templates for scientific poster</cp:category>
</cp:coreProperties>
</file>