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6" roundtripDataSignature="AMtx7mg+WSCYjYtoGDKpdOkeliQZ3/To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9339DE-ABB5-4894-A490-B8E12BCA0FDA}">
  <a:tblStyle styleId="{9B9339DE-ABB5-4894-A490-B8E12BCA0FD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1792288" y="612775"/>
            <a:ext cx="5486400" cy="4114800"/>
          </a:xfrm>
          <a:prstGeom prst="rect">
            <a:avLst/>
          </a:prstGeom>
          <a:noFill/>
          <a:ln>
            <a:noFill/>
          </a:ln>
        </p:spPr>
      </p:sp>
      <p:sp>
        <p:nvSpPr>
          <p:cNvPr id="64" name="Google Shape;64;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CA9DB"/>
        </a:solidFill>
      </p:bgPr>
    </p:bg>
    <p:spTree>
      <p:nvGrpSpPr>
        <p:cNvPr id="83" name="Shape 83"/>
        <p:cNvGrpSpPr/>
        <p:nvPr/>
      </p:nvGrpSpPr>
      <p:grpSpPr>
        <a:xfrm>
          <a:off x="0" y="0"/>
          <a:ext cx="0" cy="0"/>
          <a:chOff x="0" y="0"/>
          <a:chExt cx="0" cy="0"/>
        </a:xfrm>
      </p:grpSpPr>
      <p:grpSp>
        <p:nvGrpSpPr>
          <p:cNvPr id="84" name="Google Shape;84;p1"/>
          <p:cNvGrpSpPr/>
          <p:nvPr/>
        </p:nvGrpSpPr>
        <p:grpSpPr>
          <a:xfrm rot="4612635">
            <a:off x="4845117" y="2186737"/>
            <a:ext cx="17046696" cy="14915859"/>
            <a:chOff x="0" y="0"/>
            <a:chExt cx="812800" cy="711200"/>
          </a:xfrm>
        </p:grpSpPr>
        <p:sp>
          <p:nvSpPr>
            <p:cNvPr id="85" name="Google Shape;85;p1"/>
            <p:cNvSpPr/>
            <p:nvPr/>
          </p:nvSpPr>
          <p:spPr>
            <a:xfrm>
              <a:off x="0" y="0"/>
              <a:ext cx="812800" cy="711200"/>
            </a:xfrm>
            <a:custGeom>
              <a:rect b="b" l="l" r="r" t="t"/>
              <a:pathLst>
                <a:path extrusionOk="0" h="711200" w="812800">
                  <a:moveTo>
                    <a:pt x="406400" y="711200"/>
                  </a:moveTo>
                  <a:lnTo>
                    <a:pt x="812800" y="0"/>
                  </a:lnTo>
                  <a:lnTo>
                    <a:pt x="0" y="0"/>
                  </a:lnTo>
                  <a:lnTo>
                    <a:pt x="406400" y="711200"/>
                  </a:lnTo>
                  <a:close/>
                </a:path>
              </a:pathLst>
            </a:custGeom>
            <a:solidFill>
              <a:srgbClr val="4F7FD1"/>
            </a:solidFill>
            <a:ln>
              <a:noFill/>
            </a:ln>
          </p:spPr>
        </p:sp>
        <p:sp>
          <p:nvSpPr>
            <p:cNvPr id="86" name="Google Shape;86;p1"/>
            <p:cNvSpPr txBox="1"/>
            <p:nvPr/>
          </p:nvSpPr>
          <p:spPr>
            <a:xfrm>
              <a:off x="127000" y="12700"/>
              <a:ext cx="558800" cy="368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7" name="Google Shape;87;p1"/>
          <p:cNvGrpSpPr/>
          <p:nvPr/>
        </p:nvGrpSpPr>
        <p:grpSpPr>
          <a:xfrm>
            <a:off x="1028700" y="884039"/>
            <a:ext cx="16230600" cy="8553167"/>
            <a:chOff x="0" y="-38100"/>
            <a:chExt cx="4274726" cy="2252686"/>
          </a:xfrm>
        </p:grpSpPr>
        <p:sp>
          <p:nvSpPr>
            <p:cNvPr id="88" name="Google Shape;88;p1"/>
            <p:cNvSpPr/>
            <p:nvPr/>
          </p:nvSpPr>
          <p:spPr>
            <a:xfrm>
              <a:off x="0" y="0"/>
              <a:ext cx="4274726" cy="2214586"/>
            </a:xfrm>
            <a:custGeom>
              <a:rect b="b" l="l" r="r" t="t"/>
              <a:pathLst>
                <a:path extrusionOk="0" h="2214586" w="4274726">
                  <a:moveTo>
                    <a:pt x="0" y="0"/>
                  </a:moveTo>
                  <a:lnTo>
                    <a:pt x="4274726" y="0"/>
                  </a:lnTo>
                  <a:lnTo>
                    <a:pt x="4274726" y="2214586"/>
                  </a:lnTo>
                  <a:lnTo>
                    <a:pt x="0" y="2214586"/>
                  </a:lnTo>
                  <a:close/>
                </a:path>
              </a:pathLst>
            </a:custGeom>
            <a:solidFill>
              <a:srgbClr val="000000">
                <a:alpha val="0"/>
              </a:srgbClr>
            </a:solidFill>
            <a:ln cap="sq" cmpd="sng" w="95250">
              <a:solidFill>
                <a:srgbClr val="000000"/>
              </a:solidFill>
              <a:prstDash val="solid"/>
              <a:miter lim="8000"/>
              <a:headEnd len="sm" w="sm" type="none"/>
              <a:tailEnd len="sm" w="sm" type="none"/>
            </a:ln>
          </p:spPr>
        </p:sp>
        <p:sp>
          <p:nvSpPr>
            <p:cNvPr id="89" name="Google Shape;89;p1"/>
            <p:cNvSpPr txBox="1"/>
            <p:nvPr/>
          </p:nvSpPr>
          <p:spPr>
            <a:xfrm>
              <a:off x="0" y="-38100"/>
              <a:ext cx="4274726" cy="225268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0" name="Google Shape;90;p1"/>
          <p:cNvSpPr/>
          <p:nvPr/>
        </p:nvSpPr>
        <p:spPr>
          <a:xfrm>
            <a:off x="12003609" y="2953958"/>
            <a:ext cx="4790776" cy="4790776"/>
          </a:xfrm>
          <a:custGeom>
            <a:rect b="b" l="l" r="r" t="t"/>
            <a:pathLst>
              <a:path extrusionOk="0" h="4790776" w="4790776">
                <a:moveTo>
                  <a:pt x="0" y="0"/>
                </a:moveTo>
                <a:lnTo>
                  <a:pt x="4790776" y="0"/>
                </a:lnTo>
                <a:lnTo>
                  <a:pt x="4790776" y="4790776"/>
                </a:lnTo>
                <a:lnTo>
                  <a:pt x="0" y="4790776"/>
                </a:lnTo>
                <a:lnTo>
                  <a:pt x="0" y="0"/>
                </a:lnTo>
                <a:close/>
              </a:path>
            </a:pathLst>
          </a:custGeom>
          <a:blipFill rotWithShape="1">
            <a:blip r:embed="rId3">
              <a:alphaModFix/>
            </a:blip>
            <a:stretch>
              <a:fillRect b="0" l="0" r="0" t="0"/>
            </a:stretch>
          </a:blipFill>
          <a:ln>
            <a:noFill/>
          </a:ln>
        </p:spPr>
      </p:sp>
      <p:sp>
        <p:nvSpPr>
          <p:cNvPr id="91" name="Google Shape;91;p1"/>
          <p:cNvSpPr txBox="1"/>
          <p:nvPr/>
        </p:nvSpPr>
        <p:spPr>
          <a:xfrm>
            <a:off x="1701613" y="2783931"/>
            <a:ext cx="9319119" cy="4873655"/>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en-US" sz="13998" u="none" cap="none" strike="noStrike">
                <a:solidFill>
                  <a:srgbClr val="022054"/>
                </a:solidFill>
                <a:latin typeface="Arial"/>
                <a:ea typeface="Arial"/>
                <a:cs typeface="Arial"/>
                <a:sym typeface="Arial"/>
              </a:rPr>
              <a:t>MIT APP INVENTOR</a:t>
            </a:r>
            <a:endParaRPr/>
          </a:p>
        </p:txBody>
      </p:sp>
      <p:sp>
        <p:nvSpPr>
          <p:cNvPr id="92" name="Google Shape;92;p1"/>
          <p:cNvSpPr txBox="1"/>
          <p:nvPr/>
        </p:nvSpPr>
        <p:spPr>
          <a:xfrm>
            <a:off x="9938043" y="7926237"/>
            <a:ext cx="7529981" cy="1332063"/>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0" i="0" lang="en-US" sz="3806" u="none" cap="none" strike="noStrike">
                <a:solidFill>
                  <a:srgbClr val="022054"/>
                </a:solidFill>
                <a:latin typeface="Arial"/>
                <a:ea typeface="Arial"/>
                <a:cs typeface="Arial"/>
                <a:sym typeface="Arial"/>
              </a:rPr>
              <a:t>Group Members: Sahiba Laljee</a:t>
            </a:r>
            <a:endParaRPr/>
          </a:p>
          <a:p>
            <a:pPr indent="0" lvl="0" marL="0" marR="0" rtl="0" algn="l">
              <a:lnSpc>
                <a:spcPct val="140015"/>
              </a:lnSpc>
              <a:spcBef>
                <a:spcPts val="0"/>
              </a:spcBef>
              <a:spcAft>
                <a:spcPts val="0"/>
              </a:spcAft>
              <a:buNone/>
            </a:pPr>
            <a:r>
              <a:rPr b="0" i="0" lang="en-US" sz="3806" u="none" cap="none" strike="noStrike">
                <a:solidFill>
                  <a:srgbClr val="022054"/>
                </a:solidFill>
                <a:latin typeface="Arial"/>
                <a:ea typeface="Arial"/>
                <a:cs typeface="Arial"/>
                <a:sym typeface="Arial"/>
              </a:rPr>
              <a:t>Uswa Safdar and Amna Kazi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96" name="Shape 96"/>
        <p:cNvGrpSpPr/>
        <p:nvPr/>
      </p:nvGrpSpPr>
      <p:grpSpPr>
        <a:xfrm>
          <a:off x="0" y="0"/>
          <a:ext cx="0" cy="0"/>
          <a:chOff x="0" y="0"/>
          <a:chExt cx="0" cy="0"/>
        </a:xfrm>
      </p:grpSpPr>
      <p:sp>
        <p:nvSpPr>
          <p:cNvPr id="97" name="Google Shape;97;p2"/>
          <p:cNvSpPr txBox="1"/>
          <p:nvPr/>
        </p:nvSpPr>
        <p:spPr>
          <a:xfrm>
            <a:off x="6078215" y="440453"/>
            <a:ext cx="6131570" cy="157606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FF914D"/>
                </a:solidFill>
                <a:latin typeface="Arial"/>
                <a:ea typeface="Arial"/>
                <a:cs typeface="Arial"/>
                <a:sym typeface="Arial"/>
              </a:rPr>
              <a:t>Introduction:</a:t>
            </a:r>
            <a:endParaRPr/>
          </a:p>
        </p:txBody>
      </p:sp>
      <p:sp>
        <p:nvSpPr>
          <p:cNvPr id="98" name="Google Shape;98;p2"/>
          <p:cNvSpPr txBox="1"/>
          <p:nvPr/>
        </p:nvSpPr>
        <p:spPr>
          <a:xfrm>
            <a:off x="5352827" y="2285030"/>
            <a:ext cx="7582346"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FFFFF"/>
                </a:solidFill>
                <a:latin typeface="Arial"/>
                <a:ea typeface="Arial"/>
                <a:cs typeface="Arial"/>
                <a:sym typeface="Arial"/>
              </a:rPr>
              <a:t>What the tool is about?</a:t>
            </a:r>
            <a:endParaRPr/>
          </a:p>
        </p:txBody>
      </p:sp>
      <p:sp>
        <p:nvSpPr>
          <p:cNvPr id="99" name="Google Shape;99;p2"/>
          <p:cNvSpPr txBox="1"/>
          <p:nvPr/>
        </p:nvSpPr>
        <p:spPr>
          <a:xfrm>
            <a:off x="2772874" y="3469207"/>
            <a:ext cx="13268104" cy="588772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699" u="none" cap="none" strike="noStrike">
                <a:solidFill>
                  <a:srgbClr val="FFFFFF"/>
                </a:solidFill>
                <a:latin typeface="Arial"/>
                <a:ea typeface="Arial"/>
                <a:cs typeface="Arial"/>
                <a:sym typeface="Arial"/>
              </a:rPr>
              <a:t>MIT App Inventor is a web-based visual development environment that facilitates the creation of mobile applications for Android devices. Originally developed by Google and later adopted by the Massachusetts Institute of Technology (MIT), the platform is designed to make app development accessible to individuals with varying levels of programming experience. The platform is particularly well-suited for educators, students, and those new to programming.</a:t>
            </a:r>
            <a:endParaRP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03" name="Shape 103"/>
        <p:cNvGrpSpPr/>
        <p:nvPr/>
      </p:nvGrpSpPr>
      <p:grpSpPr>
        <a:xfrm>
          <a:off x="0" y="0"/>
          <a:ext cx="0" cy="0"/>
          <a:chOff x="0" y="0"/>
          <a:chExt cx="0" cy="0"/>
        </a:xfrm>
      </p:grpSpPr>
      <p:sp>
        <p:nvSpPr>
          <p:cNvPr id="104" name="Google Shape;104;p3"/>
          <p:cNvSpPr txBox="1"/>
          <p:nvPr/>
        </p:nvSpPr>
        <p:spPr>
          <a:xfrm>
            <a:off x="1028700" y="2257025"/>
            <a:ext cx="5958600" cy="1416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94DDDE"/>
                </a:solidFill>
                <a:latin typeface="Arial"/>
                <a:ea typeface="Arial"/>
                <a:cs typeface="Arial"/>
                <a:sym typeface="Arial"/>
              </a:rPr>
              <a:t>PURPOSE</a:t>
            </a:r>
            <a:endParaRPr/>
          </a:p>
        </p:txBody>
      </p:sp>
      <p:sp>
        <p:nvSpPr>
          <p:cNvPr id="105" name="Google Shape;105;p3"/>
          <p:cNvSpPr txBox="1"/>
          <p:nvPr/>
        </p:nvSpPr>
        <p:spPr>
          <a:xfrm>
            <a:off x="1028700" y="3976392"/>
            <a:ext cx="6291347" cy="365887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5199" u="none" cap="none" strike="noStrike">
                <a:solidFill>
                  <a:srgbClr val="F0ABC1"/>
                </a:solidFill>
                <a:latin typeface="Arial"/>
                <a:ea typeface="Arial"/>
                <a:cs typeface="Arial"/>
                <a:sym typeface="Arial"/>
              </a:rPr>
              <a:t>Key purposes of the MIT App Inventor website include:</a:t>
            </a:r>
            <a:endParaRPr/>
          </a:p>
        </p:txBody>
      </p:sp>
      <p:sp>
        <p:nvSpPr>
          <p:cNvPr id="106" name="Google Shape;106;p3"/>
          <p:cNvSpPr txBox="1"/>
          <p:nvPr/>
        </p:nvSpPr>
        <p:spPr>
          <a:xfrm>
            <a:off x="6987209" y="1231265"/>
            <a:ext cx="10898261" cy="8027035"/>
          </a:xfrm>
          <a:prstGeom prst="rect">
            <a:avLst/>
          </a:prstGeom>
          <a:noFill/>
          <a:ln>
            <a:noFill/>
          </a:ln>
        </p:spPr>
        <p:txBody>
          <a:bodyPr anchorCtr="0" anchor="t" bIns="0" lIns="0" spcFirstLastPara="1" rIns="0" wrap="square" tIns="0">
            <a:spAutoFit/>
          </a:bodyPr>
          <a:lstStyle/>
          <a:p>
            <a:pPr indent="-453388" lvl="1" marL="906775" marR="0" rtl="0" algn="l">
              <a:lnSpc>
                <a:spcPct val="140009"/>
              </a:lnSpc>
              <a:spcBef>
                <a:spcPts val="0"/>
              </a:spcBef>
              <a:spcAft>
                <a:spcPts val="0"/>
              </a:spcAft>
              <a:buClr>
                <a:srgbClr val="FFFFFF"/>
              </a:buClr>
              <a:buSzPts val="4199"/>
              <a:buFont typeface="Arial"/>
              <a:buChar char="•"/>
            </a:pPr>
            <a:r>
              <a:rPr b="0" i="0" lang="en-US" sz="4199" u="none" cap="none" strike="noStrike">
                <a:solidFill>
                  <a:srgbClr val="FFFFFF"/>
                </a:solidFill>
                <a:latin typeface="Arial"/>
                <a:ea typeface="Arial"/>
                <a:cs typeface="Arial"/>
                <a:sym typeface="Arial"/>
              </a:rPr>
              <a:t>The platform aims to make app development accessible to a wide audience, including those with little or no coding experience. </a:t>
            </a:r>
            <a:endParaRPr/>
          </a:p>
          <a:p>
            <a:pPr indent="-453388" lvl="1" marL="906775" marR="0" rtl="0" algn="l">
              <a:lnSpc>
                <a:spcPct val="140009"/>
              </a:lnSpc>
              <a:spcBef>
                <a:spcPts val="0"/>
              </a:spcBef>
              <a:spcAft>
                <a:spcPts val="0"/>
              </a:spcAft>
              <a:buClr>
                <a:srgbClr val="FFFFFF"/>
              </a:buClr>
              <a:buSzPts val="4199"/>
              <a:buFont typeface="Arial"/>
              <a:buChar char="•"/>
            </a:pPr>
            <a:r>
              <a:rPr b="0" i="0" lang="en-US" sz="4199" u="none" cap="none" strike="noStrike">
                <a:solidFill>
                  <a:srgbClr val="FFFFFF"/>
                </a:solidFill>
                <a:latin typeface="Arial"/>
                <a:ea typeface="Arial"/>
                <a:cs typeface="Arial"/>
                <a:sym typeface="Arial"/>
              </a:rPr>
              <a:t>MIT App Inventor facilitates the rapid prototyping of mobile applications. Users can quickly experiment with ideas, design interfaces, and test functionality without the need for extensive coding.</a:t>
            </a:r>
            <a:endParaRPr/>
          </a:p>
          <a:p>
            <a:pPr indent="0" lvl="0" marL="0" marR="0" rtl="0" algn="ctr">
              <a:lnSpc>
                <a:spcPct val="116670"/>
              </a:lnSpc>
              <a:spcBef>
                <a:spcPts val="0"/>
              </a:spcBef>
              <a:spcAft>
                <a:spcPts val="0"/>
              </a:spcAft>
              <a:buNone/>
            </a:pPr>
            <a:r>
              <a:t/>
            </a:r>
            <a:endParaRPr b="0" i="0" sz="4199" u="none" cap="none" strike="noStrike">
              <a:solidFill>
                <a:srgbClr val="FFFFFF"/>
              </a:solidFill>
              <a:latin typeface="Arial"/>
              <a:ea typeface="Arial"/>
              <a:cs typeface="Arial"/>
              <a:sym typeface="Arial"/>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10" name="Shape 110"/>
        <p:cNvGrpSpPr/>
        <p:nvPr/>
      </p:nvGrpSpPr>
      <p:grpSpPr>
        <a:xfrm>
          <a:off x="0" y="0"/>
          <a:ext cx="0" cy="0"/>
          <a:chOff x="0" y="0"/>
          <a:chExt cx="0" cy="0"/>
        </a:xfrm>
      </p:grpSpPr>
      <p:graphicFrame>
        <p:nvGraphicFramePr>
          <p:cNvPr id="111" name="Google Shape;111;p4"/>
          <p:cNvGraphicFramePr/>
          <p:nvPr/>
        </p:nvGraphicFramePr>
        <p:xfrm>
          <a:off x="8238554" y="414338"/>
          <a:ext cx="3000000" cy="3000000"/>
        </p:xfrm>
        <a:graphic>
          <a:graphicData uri="http://schemas.openxmlformats.org/drawingml/2006/table">
            <a:tbl>
              <a:tblPr>
                <a:noFill/>
                <a:tableStyleId>{9B9339DE-ABB5-4894-A490-B8E12BCA0FDA}</a:tableStyleId>
              </a:tblPr>
              <a:tblGrid>
                <a:gridCol w="9485675"/>
              </a:tblGrid>
              <a:tr h="1318900">
                <a:tc>
                  <a:txBody>
                    <a:bodyPr/>
                    <a:lstStyle/>
                    <a:p>
                      <a:pPr indent="0" lvl="0" marL="0" marR="0" rtl="0" algn="l">
                        <a:lnSpc>
                          <a:spcPct val="140009"/>
                        </a:lnSpc>
                        <a:spcBef>
                          <a:spcPts val="0"/>
                        </a:spcBef>
                        <a:spcAft>
                          <a:spcPts val="0"/>
                        </a:spcAft>
                        <a:buNone/>
                      </a:pPr>
                      <a:r>
                        <a:rPr lang="en-US" sz="4399" u="none" cap="none" strike="noStrike">
                          <a:solidFill>
                            <a:srgbClr val="F7B4A7"/>
                          </a:solidFill>
                          <a:latin typeface="Arial"/>
                          <a:ea typeface="Arial"/>
                          <a:cs typeface="Arial"/>
                          <a:sym typeface="Arial"/>
                        </a:rPr>
                        <a:t>Accessiblity for Beginners:</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47625">
                      <a:solidFill>
                        <a:srgbClr val="2B4B82"/>
                      </a:solidFill>
                      <a:prstDash val="solid"/>
                      <a:round/>
                      <a:headEnd len="sm" w="sm" type="none"/>
                      <a:tailEnd len="sm" w="sm" type="none"/>
                    </a:lnB>
                  </a:tcPr>
                </a:tc>
              </a:tr>
              <a:tr h="3708225">
                <a:tc>
                  <a:txBody>
                    <a:bodyPr/>
                    <a:lstStyle/>
                    <a:p>
                      <a:pPr indent="0" lvl="0" marL="0" marR="0" rtl="0" algn="l">
                        <a:lnSpc>
                          <a:spcPct val="140011"/>
                        </a:lnSpc>
                        <a:spcBef>
                          <a:spcPts val="0"/>
                        </a:spcBef>
                        <a:spcAft>
                          <a:spcPts val="0"/>
                        </a:spcAft>
                        <a:buNone/>
                      </a:pPr>
                      <a:r>
                        <a:rPr lang="en-US" sz="3599" u="none" cap="none" strike="noStrike">
                          <a:solidFill>
                            <a:srgbClr val="FEFEFE"/>
                          </a:solidFill>
                          <a:latin typeface="Arial"/>
                          <a:ea typeface="Arial"/>
                          <a:cs typeface="Arial"/>
                          <a:sym typeface="Arial"/>
                        </a:rPr>
                        <a:t>MIT App Inventor's visual blocks-based programming language eliminates the need for traditional coding syntax, making it accessible to individuals with little to no programming experience</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19050">
                      <a:solidFill>
                        <a:srgbClr val="FEFEFE"/>
                      </a:solidFill>
                      <a:prstDash val="solid"/>
                      <a:round/>
                      <a:headEnd len="sm" w="sm" type="none"/>
                      <a:tailEnd len="sm" w="sm" type="none"/>
                    </a:lnB>
                  </a:tcPr>
                </a:tc>
              </a:tr>
              <a:tr h="1338025">
                <a:tc>
                  <a:txBody>
                    <a:bodyPr/>
                    <a:lstStyle/>
                    <a:p>
                      <a:pPr indent="0" lvl="0" marL="0" marR="0" rtl="0" algn="l">
                        <a:lnSpc>
                          <a:spcPct val="140008"/>
                        </a:lnSpc>
                        <a:spcBef>
                          <a:spcPts val="0"/>
                        </a:spcBef>
                        <a:spcAft>
                          <a:spcPts val="0"/>
                        </a:spcAft>
                        <a:buNone/>
                      </a:pPr>
                      <a:r>
                        <a:rPr lang="en-US" sz="4599" u="none" cap="none" strike="noStrike">
                          <a:solidFill>
                            <a:srgbClr val="F7B4A7"/>
                          </a:solidFill>
                          <a:latin typeface="Arial"/>
                          <a:ea typeface="Arial"/>
                          <a:cs typeface="Arial"/>
                          <a:sym typeface="Arial"/>
                        </a:rPr>
                        <a:t>Drag-and-Drop Interface</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19050">
                      <a:solidFill>
                        <a:srgbClr val="FEFEFE"/>
                      </a:solidFill>
                      <a:prstDash val="solid"/>
                      <a:round/>
                      <a:headEnd len="sm" w="sm" type="none"/>
                      <a:tailEnd len="sm" w="sm" type="none"/>
                    </a:lnT>
                    <a:lnB cap="flat" cmpd="sng" w="47625">
                      <a:solidFill>
                        <a:srgbClr val="2B4B82"/>
                      </a:solidFill>
                      <a:prstDash val="solid"/>
                      <a:round/>
                      <a:headEnd len="sm" w="sm" type="none"/>
                      <a:tailEnd len="sm" w="sm" type="none"/>
                    </a:lnB>
                  </a:tcPr>
                </a:tc>
              </a:tr>
              <a:tr h="3507525">
                <a:tc>
                  <a:txBody>
                    <a:bodyPr/>
                    <a:lstStyle/>
                    <a:p>
                      <a:pPr indent="0" lvl="0" marL="0" marR="0" rtl="0" algn="l">
                        <a:lnSpc>
                          <a:spcPct val="140011"/>
                        </a:lnSpc>
                        <a:spcBef>
                          <a:spcPts val="0"/>
                        </a:spcBef>
                        <a:spcAft>
                          <a:spcPts val="0"/>
                        </a:spcAft>
                        <a:buNone/>
                      </a:pPr>
                      <a:r>
                        <a:rPr lang="en-US" sz="3399" u="none" cap="none" strike="noStrike">
                          <a:solidFill>
                            <a:srgbClr val="FEFEFE"/>
                          </a:solidFill>
                          <a:latin typeface="Arial"/>
                          <a:ea typeface="Arial"/>
                          <a:cs typeface="Arial"/>
                          <a:sym typeface="Arial"/>
                        </a:rPr>
                        <a:t>The platform features a drag-and-drop interface, enabling users to easily add and arrange components such as buttons, text fields, and images, simplifying the creation of the user interface.</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19050">
                      <a:solidFill>
                        <a:srgbClr val="FEFEFE"/>
                      </a:solidFill>
                      <a:prstDash val="solid"/>
                      <a:round/>
                      <a:headEnd len="sm" w="sm" type="none"/>
                      <a:tailEnd len="sm" w="sm" type="none"/>
                    </a:lnB>
                  </a:tcPr>
                </a:tc>
              </a:tr>
            </a:tbl>
          </a:graphicData>
        </a:graphic>
      </p:graphicFrame>
      <p:grpSp>
        <p:nvGrpSpPr>
          <p:cNvPr id="112" name="Google Shape;112;p4"/>
          <p:cNvGrpSpPr/>
          <p:nvPr/>
        </p:nvGrpSpPr>
        <p:grpSpPr>
          <a:xfrm>
            <a:off x="1028700" y="2071376"/>
            <a:ext cx="6865606" cy="5717465"/>
            <a:chOff x="0" y="133350"/>
            <a:chExt cx="9154142" cy="7623286"/>
          </a:xfrm>
        </p:grpSpPr>
        <p:sp>
          <p:nvSpPr>
            <p:cNvPr id="113" name="Google Shape;113;p4"/>
            <p:cNvSpPr txBox="1"/>
            <p:nvPr/>
          </p:nvSpPr>
          <p:spPr>
            <a:xfrm>
              <a:off x="0" y="133350"/>
              <a:ext cx="9154142" cy="5332574"/>
            </a:xfrm>
            <a:prstGeom prst="rect">
              <a:avLst/>
            </a:prstGeom>
            <a:noFill/>
            <a:ln>
              <a:noFill/>
            </a:ln>
          </p:spPr>
          <p:txBody>
            <a:bodyPr anchorCtr="0" anchor="t" bIns="0" lIns="0" spcFirstLastPara="1" rIns="0" wrap="square" tIns="0">
              <a:spAutoFit/>
            </a:bodyPr>
            <a:lstStyle/>
            <a:p>
              <a:pPr indent="0" lvl="0" marL="0" marR="0" rtl="0" algn="l">
                <a:lnSpc>
                  <a:spcPct val="105002"/>
                </a:lnSpc>
                <a:spcBef>
                  <a:spcPts val="0"/>
                </a:spcBef>
                <a:spcAft>
                  <a:spcPts val="0"/>
                </a:spcAft>
                <a:buNone/>
              </a:pPr>
              <a:r>
                <a:rPr b="0" i="0" lang="en-US" sz="9795" u="none" cap="none" strike="noStrike">
                  <a:solidFill>
                    <a:srgbClr val="94DDDE"/>
                  </a:solidFill>
                  <a:latin typeface="Arial"/>
                  <a:ea typeface="Arial"/>
                  <a:cs typeface="Arial"/>
                  <a:sym typeface="Arial"/>
                </a:rPr>
                <a:t>Advantages of MIT App inventor</a:t>
              </a:r>
              <a:endParaRPr/>
            </a:p>
          </p:txBody>
        </p:sp>
        <p:sp>
          <p:nvSpPr>
            <p:cNvPr id="114" name="Google Shape;114;p4"/>
            <p:cNvSpPr txBox="1"/>
            <p:nvPr/>
          </p:nvSpPr>
          <p:spPr>
            <a:xfrm>
              <a:off x="0" y="5808401"/>
              <a:ext cx="7103433" cy="194823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0" i="0" lang="en-US" sz="4254" u="none" cap="none" strike="noStrike">
                  <a:solidFill>
                    <a:srgbClr val="94DDDE"/>
                  </a:solidFill>
                  <a:latin typeface="Arial"/>
                  <a:ea typeface="Arial"/>
                  <a:cs typeface="Arial"/>
                  <a:sym typeface="Arial"/>
                </a:rPr>
                <a:t>HOW MIT HELPS TO LEARN?</a:t>
              </a:r>
              <a:endParaRPr/>
            </a:p>
          </p:txBody>
        </p:sp>
      </p:gr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18" name="Shape 118"/>
        <p:cNvGrpSpPr/>
        <p:nvPr/>
      </p:nvGrpSpPr>
      <p:grpSpPr>
        <a:xfrm>
          <a:off x="0" y="0"/>
          <a:ext cx="0" cy="0"/>
          <a:chOff x="0" y="0"/>
          <a:chExt cx="0" cy="0"/>
        </a:xfrm>
      </p:grpSpPr>
      <p:graphicFrame>
        <p:nvGraphicFramePr>
          <p:cNvPr id="119" name="Google Shape;119;p5"/>
          <p:cNvGraphicFramePr/>
          <p:nvPr/>
        </p:nvGraphicFramePr>
        <p:xfrm>
          <a:off x="7982347" y="304800"/>
          <a:ext cx="3000000" cy="3000000"/>
        </p:xfrm>
        <a:graphic>
          <a:graphicData uri="http://schemas.openxmlformats.org/drawingml/2006/table">
            <a:tbl>
              <a:tblPr>
                <a:noFill/>
                <a:tableStyleId>{9B9339DE-ABB5-4894-A490-B8E12BCA0FDA}</a:tableStyleId>
              </a:tblPr>
              <a:tblGrid>
                <a:gridCol w="9485675"/>
              </a:tblGrid>
              <a:tr h="1378325">
                <a:tc>
                  <a:txBody>
                    <a:bodyPr/>
                    <a:lstStyle/>
                    <a:p>
                      <a:pPr indent="0" lvl="0" marL="0" marR="0" rtl="0" algn="l">
                        <a:lnSpc>
                          <a:spcPct val="140008"/>
                        </a:lnSpc>
                        <a:spcBef>
                          <a:spcPts val="0"/>
                        </a:spcBef>
                        <a:spcAft>
                          <a:spcPts val="0"/>
                        </a:spcAft>
                        <a:buNone/>
                      </a:pPr>
                      <a:r>
                        <a:rPr lang="en-US" sz="4699" u="none" cap="none" strike="noStrike">
                          <a:solidFill>
                            <a:srgbClr val="F7B4A7"/>
                          </a:solidFill>
                          <a:latin typeface="Arial"/>
                          <a:ea typeface="Arial"/>
                          <a:cs typeface="Arial"/>
                          <a:sym typeface="Arial"/>
                        </a:rPr>
                        <a:t>Built-in Components:</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47625">
                      <a:solidFill>
                        <a:srgbClr val="2B4B82"/>
                      </a:solidFill>
                      <a:prstDash val="solid"/>
                      <a:round/>
                      <a:headEnd len="sm" w="sm" type="none"/>
                      <a:tailEnd len="sm" w="sm" type="none"/>
                    </a:lnB>
                  </a:tcPr>
                </a:tc>
              </a:tr>
              <a:tr h="3512800">
                <a:tc>
                  <a:txBody>
                    <a:bodyPr/>
                    <a:lstStyle/>
                    <a:p>
                      <a:pPr indent="0" lvl="0" marL="0" marR="0" rtl="0" algn="l">
                        <a:lnSpc>
                          <a:spcPct val="140011"/>
                        </a:lnSpc>
                        <a:spcBef>
                          <a:spcPts val="0"/>
                        </a:spcBef>
                        <a:spcAft>
                          <a:spcPts val="0"/>
                        </a:spcAft>
                        <a:buNone/>
                      </a:pPr>
                      <a:r>
                        <a:rPr lang="en-US" sz="3399" u="none" cap="none" strike="noStrike">
                          <a:solidFill>
                            <a:srgbClr val="FEFEFE"/>
                          </a:solidFill>
                          <a:latin typeface="Arial"/>
                          <a:ea typeface="Arial"/>
                          <a:cs typeface="Arial"/>
                          <a:sym typeface="Arial"/>
                        </a:rPr>
                        <a:t>MIT App Inventor includes a variety of built-in components and features, such as sensors, databases, and media functionalities, reducing the need for users to write complex code for common app functionalities.</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19050">
                      <a:solidFill>
                        <a:srgbClr val="FEFEFE"/>
                      </a:solidFill>
                      <a:prstDash val="solid"/>
                      <a:round/>
                      <a:headEnd len="sm" w="sm" type="none"/>
                      <a:tailEnd len="sm" w="sm" type="none"/>
                    </a:lnB>
                  </a:tcPr>
                </a:tc>
              </a:tr>
              <a:tr h="1340025">
                <a:tc>
                  <a:txBody>
                    <a:bodyPr/>
                    <a:lstStyle/>
                    <a:p>
                      <a:pPr indent="0" lvl="0" marL="0" marR="0" rtl="0" algn="l">
                        <a:lnSpc>
                          <a:spcPct val="140008"/>
                        </a:lnSpc>
                        <a:spcBef>
                          <a:spcPts val="0"/>
                        </a:spcBef>
                        <a:spcAft>
                          <a:spcPts val="0"/>
                        </a:spcAft>
                        <a:buNone/>
                      </a:pPr>
                      <a:r>
                        <a:rPr lang="en-US" sz="4599" u="none" cap="none" strike="noStrike">
                          <a:solidFill>
                            <a:srgbClr val="F7B4A7"/>
                          </a:solidFill>
                          <a:latin typeface="Arial"/>
                          <a:ea typeface="Arial"/>
                          <a:cs typeface="Arial"/>
                          <a:sym typeface="Arial"/>
                        </a:rPr>
                        <a:t>Rapid Prototyping:</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19050">
                      <a:solidFill>
                        <a:srgbClr val="FEFEFE"/>
                      </a:solidFill>
                      <a:prstDash val="solid"/>
                      <a:round/>
                      <a:headEnd len="sm" w="sm" type="none"/>
                      <a:tailEnd len="sm" w="sm" type="none"/>
                    </a:lnT>
                    <a:lnB cap="flat" cmpd="sng" w="47625">
                      <a:solidFill>
                        <a:srgbClr val="2B4B82"/>
                      </a:solidFill>
                      <a:prstDash val="solid"/>
                      <a:round/>
                      <a:headEnd len="sm" w="sm" type="none"/>
                      <a:tailEnd len="sm" w="sm" type="none"/>
                    </a:lnB>
                  </a:tcPr>
                </a:tc>
              </a:tr>
              <a:tr h="3531950">
                <a:tc>
                  <a:txBody>
                    <a:bodyPr/>
                    <a:lstStyle/>
                    <a:p>
                      <a:pPr indent="0" lvl="0" marL="0" marR="0" rtl="0" algn="l">
                        <a:lnSpc>
                          <a:spcPct val="140011"/>
                        </a:lnSpc>
                        <a:spcBef>
                          <a:spcPts val="0"/>
                        </a:spcBef>
                        <a:spcAft>
                          <a:spcPts val="0"/>
                        </a:spcAft>
                        <a:buNone/>
                      </a:pPr>
                      <a:r>
                        <a:rPr lang="en-US" sz="3399" u="none" cap="none" strike="noStrike">
                          <a:solidFill>
                            <a:srgbClr val="FEFEFE"/>
                          </a:solidFill>
                          <a:latin typeface="Arial"/>
                          <a:ea typeface="Arial"/>
                          <a:cs typeface="Arial"/>
                          <a:sym typeface="Arial"/>
                        </a:rPr>
                        <a:t>MIT App Inventor allows for the quick prototyping of app ideas, enabling users to turn concepts into functional applications without the steep learning curve associated with traditional programming languages.</a:t>
                      </a:r>
                      <a:endParaRPr sz="1100" u="none" cap="none" strike="noStrike"/>
                    </a:p>
                  </a:txBody>
                  <a:tcPr marT="190500" marB="190500" marR="190500" marL="190500" anchor="ctr">
                    <a:lnL cap="flat" cmpd="sng" w="47625">
                      <a:solidFill>
                        <a:srgbClr val="2B4B82"/>
                      </a:solidFill>
                      <a:prstDash val="solid"/>
                      <a:round/>
                      <a:headEnd len="sm" w="sm" type="none"/>
                      <a:tailEnd len="sm" w="sm" type="none"/>
                    </a:lnL>
                    <a:lnR cap="flat" cmpd="sng" w="47625">
                      <a:solidFill>
                        <a:srgbClr val="2B4B82"/>
                      </a:solidFill>
                      <a:prstDash val="solid"/>
                      <a:round/>
                      <a:headEnd len="sm" w="sm" type="none"/>
                      <a:tailEnd len="sm" w="sm" type="none"/>
                    </a:lnR>
                    <a:lnT cap="flat" cmpd="sng" w="47625">
                      <a:solidFill>
                        <a:srgbClr val="2B4B82"/>
                      </a:solidFill>
                      <a:prstDash val="solid"/>
                      <a:round/>
                      <a:headEnd len="sm" w="sm" type="none"/>
                      <a:tailEnd len="sm" w="sm" type="none"/>
                    </a:lnT>
                    <a:lnB cap="flat" cmpd="sng" w="47625">
                      <a:solidFill>
                        <a:srgbClr val="2B4B82"/>
                      </a:solidFill>
                      <a:prstDash val="solid"/>
                      <a:round/>
                      <a:headEnd len="sm" w="sm" type="none"/>
                      <a:tailEnd len="sm" w="sm" type="none"/>
                    </a:lnB>
                  </a:tcPr>
                </a:tc>
              </a:tr>
            </a:tbl>
          </a:graphicData>
        </a:graphic>
      </p:graphicFrame>
      <p:grpSp>
        <p:nvGrpSpPr>
          <p:cNvPr id="120" name="Google Shape;120;p5"/>
          <p:cNvGrpSpPr/>
          <p:nvPr/>
        </p:nvGrpSpPr>
        <p:grpSpPr>
          <a:xfrm>
            <a:off x="1028700" y="2091113"/>
            <a:ext cx="6875843" cy="5703347"/>
            <a:chOff x="0" y="133350"/>
            <a:chExt cx="9167791" cy="7604462"/>
          </a:xfrm>
        </p:grpSpPr>
        <p:sp>
          <p:nvSpPr>
            <p:cNvPr id="121" name="Google Shape;121;p5"/>
            <p:cNvSpPr txBox="1"/>
            <p:nvPr/>
          </p:nvSpPr>
          <p:spPr>
            <a:xfrm>
              <a:off x="0" y="133350"/>
              <a:ext cx="9167791" cy="5335271"/>
            </a:xfrm>
            <a:prstGeom prst="rect">
              <a:avLst/>
            </a:prstGeom>
            <a:noFill/>
            <a:ln>
              <a:noFill/>
            </a:ln>
          </p:spPr>
          <p:txBody>
            <a:bodyPr anchorCtr="0" anchor="t" bIns="0" lIns="0" spcFirstLastPara="1" rIns="0" wrap="square" tIns="0">
              <a:spAutoFit/>
            </a:bodyPr>
            <a:lstStyle/>
            <a:p>
              <a:pPr indent="0" lvl="0" marL="0" marR="0" rtl="0" algn="l">
                <a:lnSpc>
                  <a:spcPct val="104999"/>
                </a:lnSpc>
                <a:spcBef>
                  <a:spcPts val="0"/>
                </a:spcBef>
                <a:spcAft>
                  <a:spcPts val="0"/>
                </a:spcAft>
                <a:buNone/>
              </a:pPr>
              <a:r>
                <a:rPr b="0" i="0" lang="en-US" sz="9800" u="none" cap="none" strike="noStrike">
                  <a:solidFill>
                    <a:srgbClr val="94DDDE"/>
                  </a:solidFill>
                  <a:latin typeface="Arial"/>
                  <a:ea typeface="Arial"/>
                  <a:cs typeface="Arial"/>
                  <a:sym typeface="Arial"/>
                </a:rPr>
                <a:t>Advantages of MIT App Inventor</a:t>
              </a:r>
              <a:endParaRPr/>
            </a:p>
          </p:txBody>
        </p:sp>
        <p:sp>
          <p:nvSpPr>
            <p:cNvPr id="122" name="Google Shape;122;p5"/>
            <p:cNvSpPr txBox="1"/>
            <p:nvPr/>
          </p:nvSpPr>
          <p:spPr>
            <a:xfrm>
              <a:off x="0" y="5789420"/>
              <a:ext cx="7114024" cy="19483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4250" u="none" cap="none" strike="noStrike">
                  <a:solidFill>
                    <a:srgbClr val="94DDDE"/>
                  </a:solidFill>
                  <a:latin typeface="Arial"/>
                  <a:ea typeface="Arial"/>
                  <a:cs typeface="Arial"/>
                  <a:sym typeface="Arial"/>
                </a:rPr>
                <a:t>HOW MIT HELPS TO LEARN?</a:t>
              </a:r>
              <a:endParaRPr/>
            </a:p>
          </p:txBody>
        </p:sp>
      </p:gr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26" name="Shape 126"/>
        <p:cNvGrpSpPr/>
        <p:nvPr/>
      </p:nvGrpSpPr>
      <p:grpSpPr>
        <a:xfrm>
          <a:off x="0" y="0"/>
          <a:ext cx="0" cy="0"/>
          <a:chOff x="0" y="0"/>
          <a:chExt cx="0" cy="0"/>
        </a:xfrm>
      </p:grpSpPr>
      <p:sp>
        <p:nvSpPr>
          <p:cNvPr id="127" name="Google Shape;127;p6"/>
          <p:cNvSpPr txBox="1"/>
          <p:nvPr/>
        </p:nvSpPr>
        <p:spPr>
          <a:xfrm>
            <a:off x="-1279592" y="3244173"/>
            <a:ext cx="9993561" cy="157606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F7B4A7"/>
                </a:solidFill>
                <a:latin typeface="Arial"/>
                <a:ea typeface="Arial"/>
                <a:cs typeface="Arial"/>
                <a:sym typeface="Arial"/>
              </a:rPr>
              <a:t>Limitations </a:t>
            </a:r>
            <a:endParaRPr/>
          </a:p>
        </p:txBody>
      </p:sp>
      <p:sp>
        <p:nvSpPr>
          <p:cNvPr id="128" name="Google Shape;128;p6"/>
          <p:cNvSpPr txBox="1"/>
          <p:nvPr/>
        </p:nvSpPr>
        <p:spPr>
          <a:xfrm>
            <a:off x="7497491" y="-1079809"/>
            <a:ext cx="10138470" cy="14089433"/>
          </a:xfrm>
          <a:prstGeom prst="rect">
            <a:avLst/>
          </a:prstGeom>
          <a:noFill/>
          <a:ln>
            <a:noFill/>
          </a:ln>
        </p:spPr>
        <p:txBody>
          <a:bodyPr anchorCtr="0" anchor="t" bIns="0" lIns="0" spcFirstLastPara="1" rIns="0" wrap="square" tIns="0">
            <a:spAutoFit/>
          </a:bodyPr>
          <a:lstStyle/>
          <a:p>
            <a:pPr indent="0" lvl="0" marL="0" marR="0" rtl="0" algn="l">
              <a:lnSpc>
                <a:spcPct val="334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349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0026"/>
              </a:lnSpc>
              <a:spcBef>
                <a:spcPts val="0"/>
              </a:spcBef>
              <a:spcAft>
                <a:spcPts val="0"/>
              </a:spcAft>
              <a:buNone/>
            </a:pPr>
            <a:r>
              <a:rPr b="0" i="0" lang="en-US" sz="4497" u="none" cap="none" strike="noStrike">
                <a:solidFill>
                  <a:srgbClr val="5CE1E6"/>
                </a:solidFill>
                <a:latin typeface="Arial"/>
                <a:ea typeface="Arial"/>
                <a:cs typeface="Arial"/>
                <a:sym typeface="Arial"/>
              </a:rPr>
              <a:t>Simplicity vs. Complexity: </a:t>
            </a:r>
            <a:endParaRPr/>
          </a:p>
          <a:p>
            <a:pPr indent="0" lvl="0" marL="0" marR="0" rtl="0" algn="l">
              <a:lnSpc>
                <a:spcPct val="140030"/>
              </a:lnSpc>
              <a:spcBef>
                <a:spcPts val="0"/>
              </a:spcBef>
              <a:spcAft>
                <a:spcPts val="0"/>
              </a:spcAft>
              <a:buNone/>
            </a:pPr>
            <a:r>
              <a:rPr b="0" i="0" lang="en-US" sz="3997" u="none" cap="none" strike="noStrike">
                <a:solidFill>
                  <a:srgbClr val="FEFEFE"/>
                </a:solidFill>
                <a:latin typeface="Arial"/>
                <a:ea typeface="Arial"/>
                <a:cs typeface="Arial"/>
                <a:sym typeface="Arial"/>
              </a:rPr>
              <a:t>This is a visual block-based programming </a:t>
            </a:r>
            <a:endParaRPr/>
          </a:p>
          <a:p>
            <a:pPr indent="0" lvl="0" marL="0" marR="0" rtl="0" algn="l">
              <a:lnSpc>
                <a:spcPct val="140030"/>
              </a:lnSpc>
              <a:spcBef>
                <a:spcPts val="0"/>
              </a:spcBef>
              <a:spcAft>
                <a:spcPts val="0"/>
              </a:spcAft>
              <a:buNone/>
            </a:pPr>
            <a:r>
              <a:rPr b="0" i="0" lang="en-US" sz="3997" u="none" cap="none" strike="noStrike">
                <a:solidFill>
                  <a:srgbClr val="FEFEFE"/>
                </a:solidFill>
                <a:latin typeface="Arial"/>
                <a:ea typeface="Arial"/>
                <a:cs typeface="Arial"/>
                <a:sym typeface="Arial"/>
              </a:rPr>
              <a:t>which is great for beginners, but it might </a:t>
            </a:r>
            <a:endParaRPr/>
          </a:p>
          <a:p>
            <a:pPr indent="0" lvl="0" marL="0" marR="0" rtl="0" algn="l">
              <a:lnSpc>
                <a:spcPct val="140030"/>
              </a:lnSpc>
              <a:spcBef>
                <a:spcPts val="0"/>
              </a:spcBef>
              <a:spcAft>
                <a:spcPts val="0"/>
              </a:spcAft>
              <a:buNone/>
            </a:pPr>
            <a:r>
              <a:rPr b="0" i="0" lang="en-US" sz="3997" u="none" cap="none" strike="noStrike">
                <a:solidFill>
                  <a:srgbClr val="FEFEFE"/>
                </a:solidFill>
                <a:latin typeface="Arial"/>
                <a:ea typeface="Arial"/>
                <a:cs typeface="Arial"/>
                <a:sym typeface="Arial"/>
              </a:rPr>
              <a:t>become limiting for users who want to </a:t>
            </a:r>
            <a:endParaRPr/>
          </a:p>
          <a:p>
            <a:pPr indent="0" lvl="0" marL="0" marR="0" rtl="0" algn="l">
              <a:lnSpc>
                <a:spcPct val="140030"/>
              </a:lnSpc>
              <a:spcBef>
                <a:spcPts val="0"/>
              </a:spcBef>
              <a:spcAft>
                <a:spcPts val="0"/>
              </a:spcAft>
              <a:buNone/>
            </a:pPr>
            <a:r>
              <a:rPr b="0" i="0" lang="en-US" sz="3997" u="none" cap="none" strike="noStrike">
                <a:solidFill>
                  <a:srgbClr val="FEFEFE"/>
                </a:solidFill>
                <a:latin typeface="Arial"/>
                <a:ea typeface="Arial"/>
                <a:cs typeface="Arial"/>
                <a:sym typeface="Arial"/>
              </a:rPr>
              <a:t>create more complex and sophisticated </a:t>
            </a:r>
            <a:endParaRPr/>
          </a:p>
          <a:p>
            <a:pPr indent="0" lvl="0" marL="0" marR="0" rtl="0" algn="l">
              <a:lnSpc>
                <a:spcPct val="140030"/>
              </a:lnSpc>
              <a:spcBef>
                <a:spcPts val="0"/>
              </a:spcBef>
              <a:spcAft>
                <a:spcPts val="0"/>
              </a:spcAft>
              <a:buNone/>
            </a:pPr>
            <a:r>
              <a:rPr b="0" i="0" lang="en-US" sz="3997" u="none" cap="none" strike="noStrike">
                <a:solidFill>
                  <a:srgbClr val="FEFEFE"/>
                </a:solidFill>
                <a:latin typeface="Arial"/>
                <a:ea typeface="Arial"/>
                <a:cs typeface="Arial"/>
                <a:sym typeface="Arial"/>
              </a:rPr>
              <a:t>applications.</a:t>
            </a:r>
            <a:endParaRPr/>
          </a:p>
          <a:p>
            <a:pPr indent="0" lvl="0" marL="0" marR="0" rtl="0" algn="l">
              <a:lnSpc>
                <a:spcPct val="133024"/>
              </a:lnSpc>
              <a:spcBef>
                <a:spcPts val="0"/>
              </a:spcBef>
              <a:spcAft>
                <a:spcPts val="0"/>
              </a:spcAft>
              <a:buNone/>
            </a:pPr>
            <a:r>
              <a:t/>
            </a:r>
            <a:endParaRPr b="0" i="0" sz="3997" u="none" cap="none" strike="noStrike">
              <a:solidFill>
                <a:srgbClr val="FEFEFE"/>
              </a:solidFill>
              <a:latin typeface="Arial"/>
              <a:ea typeface="Arial"/>
              <a:cs typeface="Arial"/>
              <a:sym typeface="Arial"/>
            </a:endParaRPr>
          </a:p>
          <a:p>
            <a:pPr indent="0" lvl="0" marL="0" marR="0" rtl="0" algn="l">
              <a:lnSpc>
                <a:spcPct val="140008"/>
              </a:lnSpc>
              <a:spcBef>
                <a:spcPts val="0"/>
              </a:spcBef>
              <a:spcAft>
                <a:spcPts val="0"/>
              </a:spcAft>
              <a:buNone/>
            </a:pPr>
            <a:r>
              <a:rPr b="0" i="0" lang="en-US" sz="4599" u="none" cap="none" strike="noStrike">
                <a:solidFill>
                  <a:srgbClr val="5CE1E6"/>
                </a:solidFill>
                <a:latin typeface="Arial"/>
                <a:ea typeface="Arial"/>
                <a:cs typeface="Arial"/>
                <a:sym typeface="Arial"/>
              </a:rPr>
              <a:t>Platform Specific: </a:t>
            </a:r>
            <a:endParaRPr/>
          </a:p>
          <a:p>
            <a:pPr indent="0" lvl="0" marL="0" marR="0" rtl="0" algn="l">
              <a:lnSpc>
                <a:spcPct val="140031"/>
              </a:lnSpc>
              <a:spcBef>
                <a:spcPts val="0"/>
              </a:spcBef>
              <a:spcAft>
                <a:spcPts val="0"/>
              </a:spcAft>
              <a:buNone/>
            </a:pPr>
            <a:r>
              <a:rPr b="0" i="0" lang="en-US" sz="3797" u="none" cap="none" strike="noStrike">
                <a:solidFill>
                  <a:srgbClr val="FEFEFE"/>
                </a:solidFill>
                <a:latin typeface="Arial"/>
                <a:ea typeface="Arial"/>
                <a:cs typeface="Arial"/>
                <a:sym typeface="Arial"/>
              </a:rPr>
              <a:t>MIT App Inventor primarily targets Android </a:t>
            </a:r>
            <a:endParaRPr/>
          </a:p>
          <a:p>
            <a:pPr indent="0" lvl="0" marL="0" marR="0" rtl="0" algn="l">
              <a:lnSpc>
                <a:spcPct val="140031"/>
              </a:lnSpc>
              <a:spcBef>
                <a:spcPts val="0"/>
              </a:spcBef>
              <a:spcAft>
                <a:spcPts val="0"/>
              </a:spcAft>
              <a:buNone/>
            </a:pPr>
            <a:r>
              <a:rPr b="0" i="0" lang="en-US" sz="3797" u="none" cap="none" strike="noStrike">
                <a:solidFill>
                  <a:srgbClr val="FEFEFE"/>
                </a:solidFill>
                <a:latin typeface="Arial"/>
                <a:ea typeface="Arial"/>
                <a:cs typeface="Arial"/>
                <a:sym typeface="Arial"/>
              </a:rPr>
              <a:t>app development. If you want to develop </a:t>
            </a:r>
            <a:endParaRPr/>
          </a:p>
          <a:p>
            <a:pPr indent="0" lvl="0" marL="0" marR="0" rtl="0" algn="l">
              <a:lnSpc>
                <a:spcPct val="140031"/>
              </a:lnSpc>
              <a:spcBef>
                <a:spcPts val="0"/>
              </a:spcBef>
              <a:spcAft>
                <a:spcPts val="0"/>
              </a:spcAft>
              <a:buNone/>
            </a:pPr>
            <a:r>
              <a:rPr b="0" i="0" lang="en-US" sz="3797" u="none" cap="none" strike="noStrike">
                <a:solidFill>
                  <a:srgbClr val="FEFEFE"/>
                </a:solidFill>
                <a:latin typeface="Arial"/>
                <a:ea typeface="Arial"/>
                <a:cs typeface="Arial"/>
                <a:sym typeface="Arial"/>
              </a:rPr>
              <a:t>apps for other platforms (such as iOS), </a:t>
            </a:r>
            <a:endParaRPr/>
          </a:p>
          <a:p>
            <a:pPr indent="0" lvl="0" marL="0" marR="0" rtl="0" algn="l">
              <a:lnSpc>
                <a:spcPct val="140031"/>
              </a:lnSpc>
              <a:spcBef>
                <a:spcPts val="0"/>
              </a:spcBef>
              <a:spcAft>
                <a:spcPts val="0"/>
              </a:spcAft>
              <a:buNone/>
            </a:pPr>
            <a:r>
              <a:rPr b="0" i="0" lang="en-US" sz="3797" u="none" cap="none" strike="noStrike">
                <a:solidFill>
                  <a:srgbClr val="FEFEFE"/>
                </a:solidFill>
                <a:latin typeface="Arial"/>
                <a:ea typeface="Arial"/>
                <a:cs typeface="Arial"/>
                <a:sym typeface="Arial"/>
              </a:rPr>
              <a:t>you'll need to use a different tool or learn a </a:t>
            </a:r>
            <a:endParaRPr/>
          </a:p>
          <a:p>
            <a:pPr indent="0" lvl="0" marL="0" marR="0" rtl="0" algn="l">
              <a:lnSpc>
                <a:spcPct val="140031"/>
              </a:lnSpc>
              <a:spcBef>
                <a:spcPts val="0"/>
              </a:spcBef>
              <a:spcAft>
                <a:spcPts val="0"/>
              </a:spcAft>
              <a:buNone/>
            </a:pPr>
            <a:r>
              <a:rPr b="0" i="0" lang="en-US" sz="3797" u="none" cap="none" strike="noStrike">
                <a:solidFill>
                  <a:srgbClr val="FEFEFE"/>
                </a:solidFill>
                <a:latin typeface="Arial"/>
                <a:ea typeface="Arial"/>
                <a:cs typeface="Arial"/>
                <a:sym typeface="Arial"/>
              </a:rPr>
              <a:t>different programming language.</a:t>
            </a:r>
            <a:endParaRPr/>
          </a:p>
          <a:p>
            <a:pPr indent="0" lvl="0" marL="0" marR="0" rtl="0" algn="l">
              <a:lnSpc>
                <a:spcPct val="140031"/>
              </a:lnSpc>
              <a:spcBef>
                <a:spcPts val="0"/>
              </a:spcBef>
              <a:spcAft>
                <a:spcPts val="0"/>
              </a:spcAft>
              <a:buNone/>
            </a:pPr>
            <a:r>
              <a:t/>
            </a:r>
            <a:endParaRPr b="0" i="0" sz="3797" u="none" cap="none" strike="noStrike">
              <a:solidFill>
                <a:srgbClr val="FEFEFE"/>
              </a:solidFill>
              <a:latin typeface="Arial"/>
              <a:ea typeface="Arial"/>
              <a:cs typeface="Arial"/>
              <a:sym typeface="Arial"/>
            </a:endParaRPr>
          </a:p>
          <a:p>
            <a:pPr indent="0" lvl="0" marL="0" marR="0" rtl="0" algn="l">
              <a:lnSpc>
                <a:spcPct val="158467"/>
              </a:lnSpc>
              <a:spcBef>
                <a:spcPts val="0"/>
              </a:spcBef>
              <a:spcAft>
                <a:spcPts val="0"/>
              </a:spcAft>
              <a:buNone/>
            </a:pPr>
            <a:r>
              <a:t/>
            </a:r>
            <a:endParaRPr b="0" i="0" sz="3797" u="none" cap="none" strike="noStrike">
              <a:solidFill>
                <a:srgbClr val="FEFEFE"/>
              </a:solidFill>
              <a:latin typeface="Arial"/>
              <a:ea typeface="Arial"/>
              <a:cs typeface="Arial"/>
              <a:sym typeface="Arial"/>
            </a:endParaRPr>
          </a:p>
          <a:p>
            <a:pPr indent="0" lvl="0" marL="0" marR="0" rtl="0" algn="l">
              <a:lnSpc>
                <a:spcPct val="140031"/>
              </a:lnSpc>
              <a:spcBef>
                <a:spcPts val="0"/>
              </a:spcBef>
              <a:spcAft>
                <a:spcPts val="0"/>
              </a:spcAft>
              <a:buNone/>
            </a:pPr>
            <a:r>
              <a:t/>
            </a:r>
            <a:endParaRPr b="0" i="0" sz="3797" u="none" cap="none" strike="noStrike">
              <a:solidFill>
                <a:srgbClr val="FEFEFE"/>
              </a:solidFill>
              <a:latin typeface="Arial"/>
              <a:ea typeface="Arial"/>
              <a:cs typeface="Arial"/>
              <a:sym typeface="Arial"/>
            </a:endParaRPr>
          </a:p>
          <a:p>
            <a:pPr indent="0" lvl="0" marL="0" marR="0" rtl="0" algn="l">
              <a:lnSpc>
                <a:spcPct val="140031"/>
              </a:lnSpc>
              <a:spcBef>
                <a:spcPts val="0"/>
              </a:spcBef>
              <a:spcAft>
                <a:spcPts val="0"/>
              </a:spcAft>
              <a:buNone/>
            </a:pPr>
            <a:r>
              <a:t/>
            </a:r>
            <a:endParaRPr b="0" i="0" sz="3797" u="none" cap="none" strike="noStrike">
              <a:solidFill>
                <a:srgbClr val="FEFEFE"/>
              </a:solidFill>
              <a:latin typeface="Arial"/>
              <a:ea typeface="Arial"/>
              <a:cs typeface="Arial"/>
              <a:sym typeface="Arial"/>
            </a:endParaRPr>
          </a:p>
          <a:p>
            <a:pPr indent="0" lvl="0" marL="0" marR="0" rtl="0" algn="l">
              <a:lnSpc>
                <a:spcPct val="140031"/>
              </a:lnSpc>
              <a:spcBef>
                <a:spcPts val="0"/>
              </a:spcBef>
              <a:spcAft>
                <a:spcPts val="0"/>
              </a:spcAft>
              <a:buNone/>
            </a:pPr>
            <a:r>
              <a:t/>
            </a:r>
            <a:endParaRPr b="0" i="0" sz="3797" u="none" cap="none" strike="noStrike">
              <a:solidFill>
                <a:srgbClr val="FEFEFE"/>
              </a:solidFill>
              <a:latin typeface="Arial"/>
              <a:ea typeface="Arial"/>
              <a:cs typeface="Arial"/>
              <a:sym typeface="Aria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32" name="Shape 132"/>
        <p:cNvGrpSpPr/>
        <p:nvPr/>
      </p:nvGrpSpPr>
      <p:grpSpPr>
        <a:xfrm>
          <a:off x="0" y="0"/>
          <a:ext cx="0" cy="0"/>
          <a:chOff x="0" y="0"/>
          <a:chExt cx="0" cy="0"/>
        </a:xfrm>
      </p:grpSpPr>
      <p:sp>
        <p:nvSpPr>
          <p:cNvPr id="133" name="Google Shape;133;p7"/>
          <p:cNvSpPr txBox="1"/>
          <p:nvPr/>
        </p:nvSpPr>
        <p:spPr>
          <a:xfrm>
            <a:off x="371133" y="2347159"/>
            <a:ext cx="5958780" cy="1602105"/>
          </a:xfrm>
          <a:prstGeom prst="rect">
            <a:avLst/>
          </a:prstGeom>
          <a:noFill/>
          <a:ln>
            <a:noFill/>
          </a:ln>
        </p:spPr>
        <p:txBody>
          <a:bodyPr anchorCtr="0" anchor="t" bIns="0" lIns="0" spcFirstLastPara="1" rIns="0" wrap="square" tIns="0">
            <a:spAutoFit/>
          </a:bodyPr>
          <a:lstStyle/>
          <a:p>
            <a:pPr indent="0" lvl="0" marL="0" marR="0" rtl="0" algn="ctr">
              <a:lnSpc>
                <a:spcPct val="139989"/>
              </a:lnSpc>
              <a:spcBef>
                <a:spcPts val="0"/>
              </a:spcBef>
              <a:spcAft>
                <a:spcPts val="0"/>
              </a:spcAft>
              <a:buNone/>
            </a:pPr>
            <a:r>
              <a:rPr b="0" i="0" lang="en-US" sz="9300" u="none" cap="none" strike="noStrike">
                <a:solidFill>
                  <a:srgbClr val="FF914D"/>
                </a:solidFill>
                <a:latin typeface="Arial"/>
                <a:ea typeface="Arial"/>
                <a:cs typeface="Arial"/>
                <a:sym typeface="Arial"/>
              </a:rPr>
              <a:t>Applications</a:t>
            </a:r>
            <a:endParaRPr/>
          </a:p>
        </p:txBody>
      </p:sp>
      <p:sp>
        <p:nvSpPr>
          <p:cNvPr id="134" name="Google Shape;134;p7"/>
          <p:cNvSpPr txBox="1"/>
          <p:nvPr/>
        </p:nvSpPr>
        <p:spPr>
          <a:xfrm>
            <a:off x="371133" y="4106322"/>
            <a:ext cx="6654705" cy="2825115"/>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5399" u="none" cap="none" strike="noStrike">
                <a:solidFill>
                  <a:srgbClr val="F0ABC1"/>
                </a:solidFill>
                <a:latin typeface="Arial"/>
                <a:ea typeface="Arial"/>
                <a:cs typeface="Arial"/>
                <a:sym typeface="Arial"/>
              </a:rPr>
              <a:t>MIT App Inventor has various applications:</a:t>
            </a:r>
            <a:endParaRPr/>
          </a:p>
        </p:txBody>
      </p:sp>
      <p:sp>
        <p:nvSpPr>
          <p:cNvPr id="135" name="Google Shape;135;p7"/>
          <p:cNvSpPr txBox="1"/>
          <p:nvPr/>
        </p:nvSpPr>
        <p:spPr>
          <a:xfrm>
            <a:off x="6329913" y="315047"/>
            <a:ext cx="11621550" cy="11082762"/>
          </a:xfrm>
          <a:prstGeom prst="rect">
            <a:avLst/>
          </a:prstGeom>
          <a:noFill/>
          <a:ln>
            <a:noFill/>
          </a:ln>
        </p:spPr>
        <p:txBody>
          <a:bodyPr anchorCtr="0" anchor="t" bIns="0" lIns="0" spcFirstLastPara="1" rIns="0" wrap="square" tIns="0">
            <a:spAutoFit/>
          </a:bodyPr>
          <a:lstStyle/>
          <a:p>
            <a:pPr indent="-425252" lvl="1" marL="850503" marR="0" rtl="0" algn="l">
              <a:lnSpc>
                <a:spcPct val="140010"/>
              </a:lnSpc>
              <a:spcBef>
                <a:spcPts val="0"/>
              </a:spcBef>
              <a:spcAft>
                <a:spcPts val="0"/>
              </a:spcAft>
              <a:buClr>
                <a:srgbClr val="FFFFFF"/>
              </a:buClr>
              <a:buSzPts val="3939"/>
              <a:buFont typeface="Arial"/>
              <a:buChar char="•"/>
            </a:pPr>
            <a:r>
              <a:rPr b="0" i="0" lang="en-US" sz="3939" u="none" cap="none" strike="noStrike">
                <a:solidFill>
                  <a:srgbClr val="FFFFFF"/>
                </a:solidFill>
                <a:latin typeface="Arial"/>
                <a:ea typeface="Arial"/>
                <a:cs typeface="Arial"/>
                <a:sym typeface="Arial"/>
              </a:rPr>
              <a:t> MIT App Inventor is widely used as an educational tool to introduce students and beginners to the fundamentals of programming and app development. </a:t>
            </a:r>
            <a:endParaRPr/>
          </a:p>
          <a:p>
            <a:pPr indent="0" lvl="0" marL="0" marR="0" rtl="0" algn="l">
              <a:lnSpc>
                <a:spcPct val="140010"/>
              </a:lnSpc>
              <a:spcBef>
                <a:spcPts val="0"/>
              </a:spcBef>
              <a:spcAft>
                <a:spcPts val="0"/>
              </a:spcAft>
              <a:buNone/>
            </a:pPr>
            <a:r>
              <a:t/>
            </a:r>
            <a:endParaRPr b="0" i="0" sz="3939" u="none" cap="none" strike="noStrike">
              <a:solidFill>
                <a:srgbClr val="FFFFFF"/>
              </a:solidFill>
              <a:latin typeface="Arial"/>
              <a:ea typeface="Arial"/>
              <a:cs typeface="Arial"/>
              <a:sym typeface="Arial"/>
            </a:endParaRPr>
          </a:p>
          <a:p>
            <a:pPr indent="-425252" lvl="1" marL="850503" marR="0" rtl="0" algn="l">
              <a:lnSpc>
                <a:spcPct val="140010"/>
              </a:lnSpc>
              <a:spcBef>
                <a:spcPts val="0"/>
              </a:spcBef>
              <a:spcAft>
                <a:spcPts val="0"/>
              </a:spcAft>
              <a:buClr>
                <a:srgbClr val="FFFFFF"/>
              </a:buClr>
              <a:buSzPts val="3939"/>
              <a:buFont typeface="Arial"/>
              <a:buChar char="•"/>
            </a:pPr>
            <a:r>
              <a:rPr b="0" i="0" lang="en-US" sz="3939" u="none" cap="none" strike="noStrike">
                <a:solidFill>
                  <a:srgbClr val="FFFFFF"/>
                </a:solidFill>
                <a:latin typeface="Arial"/>
                <a:ea typeface="Arial"/>
                <a:cs typeface="Arial"/>
                <a:sym typeface="Arial"/>
              </a:rPr>
              <a:t>For individuals and businesses looking to quickly prototype and test app ideas, MIT App Inventor provides a user-friendly environment for creating functional prototypes.</a:t>
            </a:r>
            <a:endParaRPr/>
          </a:p>
          <a:p>
            <a:pPr indent="0" lvl="0" marL="0" marR="0" rtl="0" algn="l">
              <a:lnSpc>
                <a:spcPct val="140010"/>
              </a:lnSpc>
              <a:spcBef>
                <a:spcPts val="0"/>
              </a:spcBef>
              <a:spcAft>
                <a:spcPts val="0"/>
              </a:spcAft>
              <a:buNone/>
            </a:pPr>
            <a:r>
              <a:t/>
            </a:r>
            <a:endParaRPr b="0" i="0" sz="3939" u="none" cap="none" strike="noStrike">
              <a:solidFill>
                <a:srgbClr val="FFFFFF"/>
              </a:solidFill>
              <a:latin typeface="Arial"/>
              <a:ea typeface="Arial"/>
              <a:cs typeface="Arial"/>
              <a:sym typeface="Arial"/>
            </a:endParaRPr>
          </a:p>
          <a:p>
            <a:pPr indent="-425252" lvl="1" marL="850503" marR="0" rtl="0" algn="l">
              <a:lnSpc>
                <a:spcPct val="140010"/>
              </a:lnSpc>
              <a:spcBef>
                <a:spcPts val="0"/>
              </a:spcBef>
              <a:spcAft>
                <a:spcPts val="0"/>
              </a:spcAft>
              <a:buClr>
                <a:srgbClr val="FFFFFF"/>
              </a:buClr>
              <a:buSzPts val="3939"/>
              <a:buFont typeface="Arial"/>
              <a:buChar char="•"/>
            </a:pPr>
            <a:r>
              <a:rPr b="0" i="0" lang="en-US" sz="3939" u="none" cap="none" strike="noStrike">
                <a:solidFill>
                  <a:srgbClr val="FFFFFF"/>
                </a:solidFill>
                <a:latin typeface="Arial"/>
                <a:ea typeface="Arial"/>
                <a:cs typeface="Arial"/>
                <a:sym typeface="Arial"/>
              </a:rPr>
              <a:t>Examples of some fun apps you can make are : Calculator, Unit App Converter, Joke Generator, even your own Talking Tom!!</a:t>
            </a:r>
            <a:endParaRPr/>
          </a:p>
          <a:p>
            <a:pPr indent="0" lvl="0" marL="0" marR="0" rtl="0" algn="l">
              <a:lnSpc>
                <a:spcPct val="140010"/>
              </a:lnSpc>
              <a:spcBef>
                <a:spcPts val="0"/>
              </a:spcBef>
              <a:spcAft>
                <a:spcPts val="0"/>
              </a:spcAft>
              <a:buNone/>
            </a:pPr>
            <a:r>
              <a:t/>
            </a:r>
            <a:endParaRPr b="0" i="0" sz="3939" u="none" cap="none" strike="noStrike">
              <a:solidFill>
                <a:srgbClr val="FFFFFF"/>
              </a:solidFill>
              <a:latin typeface="Arial"/>
              <a:ea typeface="Arial"/>
              <a:cs typeface="Arial"/>
              <a:sym typeface="Arial"/>
            </a:endParaRPr>
          </a:p>
          <a:p>
            <a:pPr indent="0" lvl="0" marL="0" marR="0" rtl="0" algn="l">
              <a:lnSpc>
                <a:spcPct val="140010"/>
              </a:lnSpc>
              <a:spcBef>
                <a:spcPts val="0"/>
              </a:spcBef>
              <a:spcAft>
                <a:spcPts val="0"/>
              </a:spcAft>
              <a:buNone/>
            </a:pPr>
            <a:r>
              <a:t/>
            </a:r>
            <a:endParaRPr b="0" i="0" sz="3939" u="none" cap="none" strike="noStrike">
              <a:solidFill>
                <a:srgbClr val="FFFFFF"/>
              </a:solidFill>
              <a:latin typeface="Arial"/>
              <a:ea typeface="Arial"/>
              <a:cs typeface="Arial"/>
              <a:sym typeface="Aria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39" name="Shape 139"/>
        <p:cNvGrpSpPr/>
        <p:nvPr/>
      </p:nvGrpSpPr>
      <p:grpSpPr>
        <a:xfrm>
          <a:off x="0" y="0"/>
          <a:ext cx="0" cy="0"/>
          <a:chOff x="0" y="0"/>
          <a:chExt cx="0" cy="0"/>
        </a:xfrm>
      </p:grpSpPr>
      <p:sp>
        <p:nvSpPr>
          <p:cNvPr id="140" name="Google Shape;140;p8"/>
          <p:cNvSpPr txBox="1"/>
          <p:nvPr/>
        </p:nvSpPr>
        <p:spPr>
          <a:xfrm>
            <a:off x="4155798" y="664800"/>
            <a:ext cx="9976404" cy="12573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8299" u="none" cap="none" strike="noStrike">
                <a:solidFill>
                  <a:srgbClr val="CB6CE6"/>
                </a:solidFill>
                <a:latin typeface="Arial"/>
                <a:ea typeface="Arial"/>
                <a:cs typeface="Arial"/>
                <a:sym typeface="Arial"/>
              </a:rPr>
              <a:t>How It Works?</a:t>
            </a:r>
            <a:endParaRPr/>
          </a:p>
        </p:txBody>
      </p:sp>
      <p:sp>
        <p:nvSpPr>
          <p:cNvPr id="141" name="Google Shape;141;p8"/>
          <p:cNvSpPr/>
          <p:nvPr/>
        </p:nvSpPr>
        <p:spPr>
          <a:xfrm>
            <a:off x="12812653" y="2322150"/>
            <a:ext cx="3662625" cy="5642699"/>
          </a:xfrm>
          <a:custGeom>
            <a:rect b="b" l="l" r="r" t="t"/>
            <a:pathLst>
              <a:path extrusionOk="0" h="5642699" w="3662625">
                <a:moveTo>
                  <a:pt x="0" y="0"/>
                </a:moveTo>
                <a:lnTo>
                  <a:pt x="3662625" y="0"/>
                </a:lnTo>
                <a:lnTo>
                  <a:pt x="3662625" y="5642700"/>
                </a:lnTo>
                <a:lnTo>
                  <a:pt x="0" y="5642700"/>
                </a:lnTo>
                <a:lnTo>
                  <a:pt x="0" y="0"/>
                </a:lnTo>
                <a:close/>
              </a:path>
            </a:pathLst>
          </a:custGeom>
          <a:blipFill rotWithShape="1">
            <a:blip r:embed="rId3">
              <a:alphaModFix/>
            </a:blip>
            <a:stretch>
              <a:fillRect b="0" l="0" r="0" t="0"/>
            </a:stretch>
          </a:blipFill>
          <a:ln>
            <a:noFill/>
          </a:ln>
        </p:spPr>
      </p:sp>
      <p:sp>
        <p:nvSpPr>
          <p:cNvPr id="142" name="Google Shape;142;p8"/>
          <p:cNvSpPr txBox="1"/>
          <p:nvPr/>
        </p:nvSpPr>
        <p:spPr>
          <a:xfrm>
            <a:off x="1142330" y="5920423"/>
            <a:ext cx="8083153"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FFFFF"/>
                </a:solidFill>
                <a:latin typeface="Arial"/>
                <a:ea typeface="Arial"/>
                <a:cs typeface="Arial"/>
                <a:sym typeface="Arial"/>
              </a:rPr>
              <a:t>Design the user interface</a:t>
            </a:r>
            <a:endParaRPr/>
          </a:p>
        </p:txBody>
      </p:sp>
      <p:sp>
        <p:nvSpPr>
          <p:cNvPr id="143" name="Google Shape;143;p8"/>
          <p:cNvSpPr txBox="1"/>
          <p:nvPr/>
        </p:nvSpPr>
        <p:spPr>
          <a:xfrm>
            <a:off x="1199555" y="7188518"/>
            <a:ext cx="9457432"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FFFFF"/>
                </a:solidFill>
                <a:latin typeface="Arial"/>
                <a:ea typeface="Arial"/>
                <a:cs typeface="Arial"/>
                <a:sym typeface="Arial"/>
              </a:rPr>
              <a:t>Add functionality with blocks</a:t>
            </a:r>
            <a:endParaRPr/>
          </a:p>
        </p:txBody>
      </p:sp>
      <p:sp>
        <p:nvSpPr>
          <p:cNvPr id="144" name="Google Shape;144;p8"/>
          <p:cNvSpPr txBox="1"/>
          <p:nvPr/>
        </p:nvSpPr>
        <p:spPr>
          <a:xfrm>
            <a:off x="1028700" y="2231462"/>
            <a:ext cx="8165455"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FFFFF"/>
                </a:solidFill>
                <a:latin typeface="Arial"/>
                <a:ea typeface="Arial"/>
                <a:cs typeface="Arial"/>
                <a:sym typeface="Arial"/>
              </a:rPr>
              <a:t>Search MIT App Inventor </a:t>
            </a:r>
            <a:endParaRPr/>
          </a:p>
        </p:txBody>
      </p:sp>
      <p:sp>
        <p:nvSpPr>
          <p:cNvPr id="145" name="Google Shape;145;p8"/>
          <p:cNvSpPr txBox="1"/>
          <p:nvPr/>
        </p:nvSpPr>
        <p:spPr>
          <a:xfrm>
            <a:off x="1028700" y="3385257"/>
            <a:ext cx="6588919"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FFFFF"/>
                </a:solidFill>
                <a:latin typeface="Arial"/>
                <a:ea typeface="Arial"/>
                <a:cs typeface="Arial"/>
                <a:sym typeface="Arial"/>
              </a:rPr>
              <a:t>Create your account</a:t>
            </a:r>
            <a:endParaRPr/>
          </a:p>
        </p:txBody>
      </p:sp>
      <p:sp>
        <p:nvSpPr>
          <p:cNvPr id="146" name="Google Shape;146;p8"/>
          <p:cNvSpPr txBox="1"/>
          <p:nvPr/>
        </p:nvSpPr>
        <p:spPr>
          <a:xfrm>
            <a:off x="1118815" y="4652327"/>
            <a:ext cx="5518398"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FFFFF"/>
                </a:solidFill>
                <a:latin typeface="Arial"/>
                <a:ea typeface="Arial"/>
                <a:cs typeface="Arial"/>
                <a:sym typeface="Arial"/>
              </a:rPr>
              <a:t>Click create apps</a:t>
            </a:r>
            <a:endParaRPr/>
          </a:p>
        </p:txBody>
      </p:sp>
      <p:sp>
        <p:nvSpPr>
          <p:cNvPr id="147" name="Google Shape;147;p8"/>
          <p:cNvSpPr txBox="1"/>
          <p:nvPr/>
        </p:nvSpPr>
        <p:spPr>
          <a:xfrm>
            <a:off x="1118815" y="8456613"/>
            <a:ext cx="10138446" cy="887095"/>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5199" u="none" cap="none" strike="noStrike">
                <a:solidFill>
                  <a:srgbClr val="FFFFFF"/>
                </a:solidFill>
                <a:latin typeface="Arial"/>
                <a:ea typeface="Arial"/>
                <a:cs typeface="Arial"/>
                <a:sym typeface="Arial"/>
              </a:rPr>
              <a:t>Connect to devices for testing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51" name="Shape 151"/>
        <p:cNvGrpSpPr/>
        <p:nvPr/>
      </p:nvGrpSpPr>
      <p:grpSpPr>
        <a:xfrm>
          <a:off x="0" y="0"/>
          <a:ext cx="0" cy="0"/>
          <a:chOff x="0" y="0"/>
          <a:chExt cx="0" cy="0"/>
        </a:xfrm>
      </p:grpSpPr>
      <p:sp>
        <p:nvSpPr>
          <p:cNvPr id="152" name="Google Shape;152;p9"/>
          <p:cNvSpPr/>
          <p:nvPr/>
        </p:nvSpPr>
        <p:spPr>
          <a:xfrm>
            <a:off x="2049517" y="0"/>
            <a:ext cx="14188966" cy="10287000"/>
          </a:xfrm>
          <a:custGeom>
            <a:rect b="b" l="l" r="r" t="t"/>
            <a:pathLst>
              <a:path extrusionOk="0" h="10287000" w="14188966">
                <a:moveTo>
                  <a:pt x="0" y="0"/>
                </a:moveTo>
                <a:lnTo>
                  <a:pt x="14188966" y="0"/>
                </a:lnTo>
                <a:lnTo>
                  <a:pt x="14188966" y="10287000"/>
                </a:lnTo>
                <a:lnTo>
                  <a:pt x="0" y="10287000"/>
                </a:lnTo>
                <a:lnTo>
                  <a:pt x="0" y="0"/>
                </a:lnTo>
                <a:close/>
              </a:path>
            </a:pathLst>
          </a:custGeom>
          <a:blipFill rotWithShape="1">
            <a:blip r:embed="rId3">
              <a:alphaModFix/>
            </a:blip>
            <a:stretch>
              <a:fillRect b="0" l="0" r="0" t="0"/>
            </a:stretch>
          </a:blipFill>
          <a:ln>
            <a:noFill/>
          </a:ln>
        </p:spPr>
      </p:sp>
    </p:spTree>
  </p:cSld>
  <p:clrMapOvr>
    <a:masterClrMapping/>
  </p:clrMapOvr>
  <p:transition>
    <p:push/>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