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handoutMasterIdLst>
    <p:handoutMasterId r:id="rId34"/>
  </p:handoutMasterIdLst>
  <p:sldIdLst>
    <p:sldId id="284" r:id="rId2"/>
    <p:sldId id="311" r:id="rId3"/>
    <p:sldId id="312" r:id="rId4"/>
    <p:sldId id="313" r:id="rId5"/>
    <p:sldId id="337" r:id="rId6"/>
    <p:sldId id="314" r:id="rId7"/>
    <p:sldId id="315" r:id="rId8"/>
    <p:sldId id="316" r:id="rId9"/>
    <p:sldId id="317" r:id="rId10"/>
    <p:sldId id="338" r:id="rId11"/>
    <p:sldId id="339" r:id="rId12"/>
    <p:sldId id="340" r:id="rId13"/>
    <p:sldId id="318" r:id="rId14"/>
    <p:sldId id="326" r:id="rId15"/>
    <p:sldId id="319" r:id="rId16"/>
    <p:sldId id="327" r:id="rId17"/>
    <p:sldId id="328" r:id="rId18"/>
    <p:sldId id="320" r:id="rId19"/>
    <p:sldId id="321" r:id="rId20"/>
    <p:sldId id="322" r:id="rId21"/>
    <p:sldId id="323" r:id="rId22"/>
    <p:sldId id="324" r:id="rId23"/>
    <p:sldId id="325" r:id="rId24"/>
    <p:sldId id="329" r:id="rId25"/>
    <p:sldId id="330" r:id="rId26"/>
    <p:sldId id="331" r:id="rId27"/>
    <p:sldId id="332" r:id="rId28"/>
    <p:sldId id="333" r:id="rId29"/>
    <p:sldId id="334" r:id="rId30"/>
    <p:sldId id="335" r:id="rId31"/>
    <p:sldId id="33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311"/>
            <p14:sldId id="312"/>
            <p14:sldId id="313"/>
            <p14:sldId id="337"/>
            <p14:sldId id="314"/>
            <p14:sldId id="315"/>
            <p14:sldId id="316"/>
            <p14:sldId id="317"/>
            <p14:sldId id="338"/>
            <p14:sldId id="339"/>
            <p14:sldId id="340"/>
            <p14:sldId id="318"/>
            <p14:sldId id="326"/>
            <p14:sldId id="319"/>
            <p14:sldId id="327"/>
            <p14:sldId id="328"/>
            <p14:sldId id="320"/>
            <p14:sldId id="321"/>
            <p14:sldId id="322"/>
            <p14:sldId id="323"/>
            <p14:sldId id="324"/>
            <p14:sldId id="325"/>
            <p14:sldId id="329"/>
            <p14:sldId id="330"/>
            <p14:sldId id="331"/>
            <p14:sldId id="332"/>
            <p14:sldId id="333"/>
            <p14:sldId id="334"/>
            <p14:sldId id="33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3" autoAdjust="0"/>
    <p:restoredTop sz="81113" autoAdjust="0"/>
  </p:normalViewPr>
  <p:slideViewPr>
    <p:cSldViewPr snapToGrid="0">
      <p:cViewPr varScale="1">
        <p:scale>
          <a:sx n="55" d="100"/>
          <a:sy n="55" d="100"/>
        </p:scale>
        <p:origin x="7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5/4/2024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May 4,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May 4,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May 4,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May 4,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May 4,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May 4,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May 4,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May 4,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May 4,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May 4,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May 4,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deniel-service-preven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145399" y="2453833"/>
            <a:ext cx="9827896" cy="849400"/>
          </a:xfrm>
        </p:spPr>
        <p:txBody>
          <a:bodyPr>
            <a:normAutofit/>
          </a:bodyPr>
          <a:lstStyle/>
          <a:p>
            <a:r>
              <a:rPr lang="en-US" b="1" dirty="0"/>
              <a:t>Organizing Computer </a:t>
            </a:r>
            <a:r>
              <a:rPr lang="en-US" b="1" dirty="0" smtClean="0"/>
              <a:t>Facility</a:t>
            </a:r>
            <a:endParaRPr lang="en-US" b="1" dirty="0"/>
          </a:p>
        </p:txBody>
      </p:sp>
      <p:sp>
        <p:nvSpPr>
          <p:cNvPr id="3" name="TextBox 2"/>
          <p:cNvSpPr txBox="1"/>
          <p:nvPr/>
        </p:nvSpPr>
        <p:spPr>
          <a:xfrm>
            <a:off x="1840375" y="3453703"/>
            <a:ext cx="8437944" cy="461665"/>
          </a:xfrm>
          <a:prstGeom prst="rect">
            <a:avLst/>
          </a:prstGeom>
          <a:noFill/>
        </p:spPr>
        <p:txBody>
          <a:bodyPr wrap="square" rtlCol="0">
            <a:spAutoFit/>
          </a:bodyPr>
          <a:lstStyle/>
          <a:p>
            <a:r>
              <a:rPr lang="en-US" sz="2400" b="1" dirty="0"/>
              <a:t>Centralized, Distributed, and Decentralized Computing Facilities</a:t>
            </a:r>
            <a:endParaRPr lang="en-US" sz="2400"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Limitations of Centralized </a:t>
            </a:r>
            <a:r>
              <a:rPr lang="en-US" b="1" dirty="0" smtClean="0"/>
              <a:t>System</a:t>
            </a:r>
            <a:endParaRPr lang="en-US" dirty="0"/>
          </a:p>
        </p:txBody>
      </p:sp>
      <p:sp>
        <p:nvSpPr>
          <p:cNvPr id="3" name="Content Placeholder 2"/>
          <p:cNvSpPr>
            <a:spLocks noGrp="1"/>
          </p:cNvSpPr>
          <p:nvPr>
            <p:ph idx="1"/>
          </p:nvPr>
        </p:nvSpPr>
        <p:spPr/>
        <p:txBody>
          <a:bodyPr/>
          <a:lstStyle/>
          <a:p>
            <a:pPr fontAlgn="base"/>
            <a:r>
              <a:rPr lang="en-US" dirty="0" smtClean="0"/>
              <a:t>Can’t </a:t>
            </a:r>
            <a:r>
              <a:rPr lang="en-US" dirty="0"/>
              <a:t>scale up vertically after a certain limit – After a limit, even if you increase the hardware and software capabilities of the server node, the performance will not increase appreciably leading to a cost/benefit ratio &lt; 1. </a:t>
            </a:r>
            <a:br>
              <a:rPr lang="en-US" dirty="0"/>
            </a:br>
            <a:r>
              <a:rPr lang="en-US" dirty="0"/>
              <a:t> </a:t>
            </a:r>
          </a:p>
          <a:p>
            <a:pPr fontAlgn="base"/>
            <a:r>
              <a:rPr lang="en-US" dirty="0"/>
              <a:t>Bottlenecks can appear when the traffic spikes – as the server can only have a finite number of open ports to which can listen to connections from client nodes. So, when high traffic occurs like a shopping sale, the server can essentially suffer a </a:t>
            </a:r>
            <a:r>
              <a:rPr lang="en-US" u="sng" dirty="0">
                <a:hlinkClick r:id="rId2"/>
              </a:rPr>
              <a:t>Denial-of-Service</a:t>
            </a:r>
            <a:r>
              <a:rPr lang="en-US" dirty="0"/>
              <a:t> attack or Distributed Denial-of-Service attack.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425464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Centralized Systems</a:t>
            </a:r>
            <a:endParaRPr lang="en-US" dirty="0"/>
          </a:p>
        </p:txBody>
      </p:sp>
      <p:sp>
        <p:nvSpPr>
          <p:cNvPr id="3" name="Content Placeholder 2"/>
          <p:cNvSpPr>
            <a:spLocks noGrp="1"/>
          </p:cNvSpPr>
          <p:nvPr>
            <p:ph idx="1"/>
          </p:nvPr>
        </p:nvSpPr>
        <p:spPr>
          <a:xfrm>
            <a:off x="965199" y="1307939"/>
            <a:ext cx="10388601" cy="5298211"/>
          </a:xfrm>
        </p:spPr>
        <p:txBody>
          <a:bodyPr>
            <a:normAutofit fontScale="62500" lnSpcReduction="20000"/>
          </a:bodyPr>
          <a:lstStyle/>
          <a:p>
            <a:pPr fontAlgn="base"/>
            <a:r>
              <a:rPr lang="en-US" dirty="0"/>
              <a:t>Highly dependent on the network connectivity – The system can fail if the nodes lose connectivity as there is only one central node.</a:t>
            </a:r>
          </a:p>
          <a:p>
            <a:pPr fontAlgn="base"/>
            <a:r>
              <a:rPr lang="en-US" dirty="0"/>
              <a:t>No graceful degradation of the system – abrupt failure of the entire system</a:t>
            </a:r>
          </a:p>
          <a:p>
            <a:pPr fontAlgn="base"/>
            <a:r>
              <a:rPr lang="en-US" dirty="0"/>
              <a:t>Less possibility of data backup. If the server node fails and there is no backup, you lose the data straight away</a:t>
            </a:r>
          </a:p>
          <a:p>
            <a:pPr fontAlgn="base"/>
            <a:r>
              <a:rPr lang="en-US" dirty="0"/>
              <a:t>Difficult server maintenance – There is only one server node and due to availability reasons, it is inefficient and unprofessional to take the server down for maintenance. So, updates have to be done on-the-fly(hot updates) which is difficult and the system could break.</a:t>
            </a:r>
          </a:p>
          <a:p>
            <a:pPr fontAlgn="base"/>
            <a:r>
              <a:rPr lang="en-US" dirty="0"/>
              <a:t>Single point of failure: Centralized systems have a single point of failure, which can cause the entire system to fail if the central node goes down.</a:t>
            </a:r>
          </a:p>
          <a:p>
            <a:pPr fontAlgn="base"/>
            <a:r>
              <a:rPr lang="en-US" dirty="0"/>
              <a:t>Lack of transparency: Centralized systems lack transparency as the central authority has complete control over the system, which can lead to issues like censorship and bias.</a:t>
            </a:r>
          </a:p>
          <a:p>
            <a:pPr fontAlgn="base"/>
            <a:r>
              <a:rPr lang="en-US" dirty="0"/>
              <a:t>Security risks: Centralized systems are more vulnerable to security risks as the central authority has complete access to all the data.</a:t>
            </a:r>
          </a:p>
          <a:p>
            <a:pPr fontAlgn="base"/>
            <a:r>
              <a:rPr lang="en-US" dirty="0"/>
              <a:t>Limited scalability: Centralized systems have limited scalability as the central node can only handle a limited number of clients at a time.</a:t>
            </a:r>
          </a:p>
          <a:p>
            <a:pPr fontAlgn="base"/>
            <a:r>
              <a:rPr lang="en-US" dirty="0"/>
              <a:t>Limited innovation: Centralized systems can stifle innovation as the central authority has complete control over the system, which can limit the scope for experimentation and creativity.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45245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Centralized System –</a:t>
            </a:r>
            <a:r>
              <a:rPr lang="en-US" dirty="0"/>
              <a:t> </a:t>
            </a:r>
          </a:p>
        </p:txBody>
      </p:sp>
      <p:sp>
        <p:nvSpPr>
          <p:cNvPr id="3" name="Content Placeholder 2"/>
          <p:cNvSpPr>
            <a:spLocks noGrp="1"/>
          </p:cNvSpPr>
          <p:nvPr>
            <p:ph idx="1"/>
          </p:nvPr>
        </p:nvSpPr>
        <p:spPr/>
        <p:txBody>
          <a:bodyPr>
            <a:normAutofit fontScale="77500" lnSpcReduction="20000"/>
          </a:bodyPr>
          <a:lstStyle/>
          <a:p>
            <a:pPr fontAlgn="base"/>
            <a:r>
              <a:rPr lang="en-US" b="1" dirty="0" smtClean="0"/>
              <a:t>Application </a:t>
            </a:r>
            <a:r>
              <a:rPr lang="en-US" b="1" dirty="0"/>
              <a:t>development </a:t>
            </a:r>
            <a:r>
              <a:rPr lang="en-US" dirty="0"/>
              <a:t>– Very easy to set up a central server and send client requests. Modern technology these days do come with default test servers which can be launched with a couple of commands. For example, Express server, Django server.</a:t>
            </a:r>
          </a:p>
          <a:p>
            <a:pPr fontAlgn="base"/>
            <a:r>
              <a:rPr lang="en-US" b="1" dirty="0"/>
              <a:t>Data analysis </a:t>
            </a:r>
            <a:r>
              <a:rPr lang="en-US" dirty="0"/>
              <a:t>– Easy to do data analysis when all the data is in one place and available for analysis</a:t>
            </a:r>
          </a:p>
          <a:p>
            <a:pPr fontAlgn="base"/>
            <a:r>
              <a:rPr lang="en-US" dirty="0"/>
              <a:t>Personal </a:t>
            </a:r>
            <a:r>
              <a:rPr lang="en-US" dirty="0" smtClean="0"/>
              <a:t>computing</a:t>
            </a:r>
          </a:p>
          <a:p>
            <a:pPr fontAlgn="base"/>
            <a:r>
              <a:rPr lang="en-US" b="1" dirty="0"/>
              <a:t>Use Cases –</a:t>
            </a:r>
            <a:r>
              <a:rPr lang="en-US" dirty="0"/>
              <a:t> </a:t>
            </a:r>
          </a:p>
          <a:p>
            <a:pPr fontAlgn="base"/>
            <a:r>
              <a:rPr lang="en-US" dirty="0"/>
              <a:t>Centralized databases – all the data in one server for use.</a:t>
            </a:r>
          </a:p>
          <a:p>
            <a:pPr fontAlgn="base"/>
            <a:r>
              <a:rPr lang="en-US" dirty="0"/>
              <a:t>Single-player games like Need For Speed, GTA Vice City – an entire game in one system(commonly, a Personal Computer)</a:t>
            </a:r>
          </a:p>
          <a:p>
            <a:pPr fontAlgn="base"/>
            <a:r>
              <a:rPr lang="en-US" dirty="0"/>
              <a:t>Application development by deploying test servers leading to easy debugging, easy deployment, easy simulation</a:t>
            </a:r>
          </a:p>
          <a:p>
            <a:pPr fontAlgn="base"/>
            <a:r>
              <a:rPr lang="en-US" dirty="0"/>
              <a:t>Personal Computers</a:t>
            </a:r>
          </a:p>
          <a:p>
            <a:pPr fontAlgn="base"/>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01444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centralized computing</a:t>
            </a:r>
            <a:endParaRPr lang="en-US" dirty="0"/>
          </a:p>
        </p:txBody>
      </p:sp>
      <p:sp>
        <p:nvSpPr>
          <p:cNvPr id="3" name="Content Placeholder 2"/>
          <p:cNvSpPr>
            <a:spLocks noGrp="1"/>
          </p:cNvSpPr>
          <p:nvPr>
            <p:ph idx="1"/>
          </p:nvPr>
        </p:nvSpPr>
        <p:spPr/>
        <p:txBody>
          <a:bodyPr/>
          <a:lstStyle/>
          <a:p>
            <a:r>
              <a:rPr lang="en-US" dirty="0"/>
              <a:t>Although the pitfalls, centralized systems are good options for many applications. Currently, there are several off-the-shelf servers, such as web servers, </a:t>
            </a:r>
            <a:r>
              <a:rPr lang="en-US" dirty="0" err="1"/>
              <a:t>launchable</a:t>
            </a:r>
            <a:r>
              <a:rPr lang="en-US" dirty="0"/>
              <a:t> with few commands, making the deployment of new services easy.</a:t>
            </a:r>
          </a:p>
          <a:p>
            <a:r>
              <a:rPr lang="en-US" dirty="0"/>
              <a:t>Furthermore, we have multiple open-source data analysis tools for centralized services. These tools enable the owners of the servers to track what is happening with the provided services.</a:t>
            </a:r>
          </a:p>
          <a:p>
            <a:r>
              <a:rPr lang="en-US" dirty="0"/>
              <a:t>With the described scenario, we have the following examples of services that typically benefit from centralized systems: centralized databases, single-player games, and debugging sandboxes.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78446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Computing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Distributed computing is a model in which components of a software system are shared among multiple computers to improve efficiency and </a:t>
            </a:r>
            <a:r>
              <a:rPr lang="en-US" dirty="0" smtClean="0"/>
              <a:t>performance.</a:t>
            </a:r>
          </a:p>
          <a:p>
            <a:r>
              <a:rPr lang="en-US" dirty="0"/>
              <a:t>A</a:t>
            </a:r>
            <a:r>
              <a:rPr lang="en-US" dirty="0" smtClean="0"/>
              <a:t>ccording </a:t>
            </a:r>
            <a:r>
              <a:rPr lang="en-US" dirty="0"/>
              <a:t>to the principles of distributed computing, systems should be scalable and able to handle increased loads effortlessly, by merely adding more machines to the network</a:t>
            </a:r>
            <a:r>
              <a:rPr lang="en-US" dirty="0" smtClean="0"/>
              <a:t>.</a:t>
            </a:r>
          </a:p>
          <a:p>
            <a:r>
              <a:rPr lang="en-US" dirty="0"/>
              <a:t>Distributed computing involves the simultaneous execution of a single task on multiple computers. </a:t>
            </a:r>
            <a:endParaRPr lang="en-US" dirty="0" smtClean="0"/>
          </a:p>
          <a:p>
            <a:r>
              <a:rPr lang="en-US" dirty="0" smtClean="0"/>
              <a:t>It </a:t>
            </a:r>
            <a:r>
              <a:rPr lang="en-US" dirty="0"/>
              <a:t>distributes the load of processing across several nodes, thereby minimizing the chances of any single system becoming a bottleneck. </a:t>
            </a:r>
            <a:endParaRPr lang="en-US" dirty="0" smtClean="0"/>
          </a:p>
          <a:p>
            <a:r>
              <a:rPr lang="en-US" dirty="0" smtClean="0"/>
              <a:t>This </a:t>
            </a:r>
            <a:r>
              <a:rPr lang="en-US" dirty="0"/>
              <a:t>model is especially effective for tasks that require a large amount of computational resources, or in environments where massive amounts of data need to be processed in a short time.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414076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Distributed Computing</a:t>
            </a:r>
            <a:endParaRPr lang="en-US" dirty="0"/>
          </a:p>
        </p:txBody>
      </p:sp>
      <p:sp>
        <p:nvSpPr>
          <p:cNvPr id="3" name="Content Placeholder 2"/>
          <p:cNvSpPr>
            <a:spLocks noGrp="1"/>
          </p:cNvSpPr>
          <p:nvPr>
            <p:ph idx="1"/>
          </p:nvPr>
        </p:nvSpPr>
        <p:spPr/>
        <p:txBody>
          <a:bodyPr>
            <a:normAutofit lnSpcReduction="10000"/>
          </a:bodyPr>
          <a:lstStyle/>
          <a:p>
            <a:r>
              <a:rPr lang="en-US" b="1" dirty="0"/>
              <a:t>Distributed computing refers to having multiple components providing a </a:t>
            </a:r>
            <a:r>
              <a:rPr lang="en-US" b="1" dirty="0" smtClean="0"/>
              <a:t>service.</a:t>
            </a:r>
          </a:p>
          <a:p>
            <a:r>
              <a:rPr lang="en-US" dirty="0" smtClean="0"/>
              <a:t>The </a:t>
            </a:r>
            <a:r>
              <a:rPr lang="en-US" dirty="0"/>
              <a:t>components in a distributed system, in turn, must intercommunicate to exchange information and data. </a:t>
            </a:r>
            <a:endParaRPr lang="en-US" dirty="0" smtClean="0"/>
          </a:p>
          <a:p>
            <a:endParaRPr lang="en-US" dirty="0" smtClean="0"/>
          </a:p>
          <a:p>
            <a:r>
              <a:rPr lang="en-US" dirty="0" smtClean="0"/>
              <a:t>This </a:t>
            </a:r>
            <a:r>
              <a:rPr lang="en-US" dirty="0"/>
              <a:t>communication typically occurs by sending messages through a network</a:t>
            </a:r>
            <a:r>
              <a:rPr lang="en-US" dirty="0" smtClean="0"/>
              <a:t>.</a:t>
            </a:r>
          </a:p>
          <a:p>
            <a:endParaRPr lang="en-US" dirty="0"/>
          </a:p>
          <a:p>
            <a:pPr algn="just"/>
            <a:r>
              <a:rPr lang="en-US" b="1" dirty="0"/>
              <a:t>It is relevant to highlight that when distributed entities make decisions on their own, the system is </a:t>
            </a:r>
            <a:r>
              <a:rPr lang="en-US" b="1" dirty="0">
                <a:solidFill>
                  <a:srgbClr val="FF0000"/>
                </a:solidFill>
              </a:rPr>
              <a:t>decentralized</a:t>
            </a:r>
            <a:r>
              <a:rPr lang="en-US" b="1" dirty="0"/>
              <a:t>. However, when the entities coordinate in some way to make decisions, the system is a </a:t>
            </a:r>
            <a:r>
              <a:rPr lang="en-US" b="1" dirty="0">
                <a:solidFill>
                  <a:srgbClr val="FF0000"/>
                </a:solidFill>
              </a:rPr>
              <a:t>distributed system</a:t>
            </a:r>
            <a:r>
              <a:rPr lang="en-US" b="1" dirty="0"/>
              <a: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4002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distributed computing</a:t>
            </a:r>
            <a:br>
              <a:rPr lang="en-US" b="1" dirty="0" smtClean="0"/>
            </a:br>
            <a:r>
              <a:rPr lang="en-US" b="1" dirty="0" smtClean="0"/>
              <a:t>1. N-Tier architecture</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N-tier </a:t>
            </a:r>
            <a:r>
              <a:rPr lang="en-US" dirty="0"/>
              <a:t>architecture in distributed computing refers to a multi-layered setup where application processing is separated into distinct layers or tiers, each potentially running on different physical servers. This architecture allows for more efficient distribution and scaling of tasks.</a:t>
            </a:r>
          </a:p>
          <a:p>
            <a:pPr algn="just"/>
            <a:r>
              <a:rPr lang="en-US" dirty="0"/>
              <a:t>In a typical n-tier application, there might be a presentation tier (handling user interaction), an application logic tier (for processing data), and a data storage tier. This separation allows for load balancing and scaling each tier independently according to the computational needs. </a:t>
            </a:r>
            <a:endParaRPr lang="en-US" dirty="0" smtClean="0"/>
          </a:p>
          <a:p>
            <a:pPr algn="just"/>
            <a:r>
              <a:rPr lang="en-US" dirty="0" smtClean="0"/>
              <a:t>For </a:t>
            </a:r>
            <a:r>
              <a:rPr lang="en-US" dirty="0"/>
              <a:t>example, in an </a:t>
            </a:r>
            <a:r>
              <a:rPr lang="en-US" dirty="0" err="1"/>
              <a:t>eCommerce</a:t>
            </a:r>
            <a:r>
              <a:rPr lang="en-US" dirty="0"/>
              <a:t> platform, the application logic tier processes transactions and manages inventory, while the data storage tier handles database operations. </a:t>
            </a:r>
            <a:endParaRPr lang="en-US" dirty="0" smtClean="0"/>
          </a:p>
          <a:p>
            <a:pPr algn="just"/>
            <a:r>
              <a:rPr lang="en-US" dirty="0" smtClean="0"/>
              <a:t>This </a:t>
            </a:r>
            <a:r>
              <a:rPr lang="en-US" dirty="0"/>
              <a:t>distribution of tasks across multiple tiers and servers enhances performance and scalability, making it ideal for complex, large-scale distributed applications.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24571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distributed computing</a:t>
            </a:r>
            <a:br>
              <a:rPr lang="en-US" b="1" dirty="0"/>
            </a:br>
            <a:r>
              <a:rPr lang="en-US" b="1" dirty="0" smtClean="0"/>
              <a:t>2. </a:t>
            </a:r>
            <a:r>
              <a:rPr lang="en-US" dirty="0" smtClean="0"/>
              <a:t>Peer-to-Peer Architecture</a:t>
            </a:r>
            <a:endParaRPr lang="en-US" dirty="0"/>
          </a:p>
        </p:txBody>
      </p:sp>
      <p:sp>
        <p:nvSpPr>
          <p:cNvPr id="3" name="Content Placeholder 2"/>
          <p:cNvSpPr>
            <a:spLocks noGrp="1"/>
          </p:cNvSpPr>
          <p:nvPr>
            <p:ph idx="1"/>
          </p:nvPr>
        </p:nvSpPr>
        <p:spPr>
          <a:xfrm>
            <a:off x="965199" y="1226916"/>
            <a:ext cx="10388601" cy="5218997"/>
          </a:xfrm>
        </p:spPr>
        <p:txBody>
          <a:bodyPr>
            <a:normAutofit fontScale="92500" lnSpcReduction="10000"/>
          </a:bodyPr>
          <a:lstStyle/>
          <a:p>
            <a:r>
              <a:rPr lang="en-US" dirty="0"/>
              <a:t>In peer-to-peer (P2P) architecture within distributed computing, each node (or peer) in the network acts both as a client and a server, sharing resources and </a:t>
            </a:r>
            <a:r>
              <a:rPr lang="en-US" dirty="0" smtClean="0"/>
              <a:t>responsibilities.</a:t>
            </a:r>
          </a:p>
          <a:p>
            <a:r>
              <a:rPr lang="en-US" dirty="0" smtClean="0"/>
              <a:t>This </a:t>
            </a:r>
            <a:r>
              <a:rPr lang="en-US" dirty="0"/>
              <a:t>architecture is decentralized, meaning that tasks and data are distributed among all peers without a central coordinating server.</a:t>
            </a:r>
          </a:p>
          <a:p>
            <a:r>
              <a:rPr lang="en-US" dirty="0"/>
              <a:t>P2P is widely used in scenarios where data sharing and collaborative tasks are </a:t>
            </a:r>
            <a:r>
              <a:rPr lang="en-US" dirty="0" smtClean="0"/>
              <a:t>essential.</a:t>
            </a:r>
          </a:p>
          <a:p>
            <a:r>
              <a:rPr lang="en-US" dirty="0" smtClean="0"/>
              <a:t>For </a:t>
            </a:r>
            <a:r>
              <a:rPr lang="en-US" dirty="0"/>
              <a:t>instance, in file-sharing networks, each peer contributes by sharing files and also benefits by downloading from others. </a:t>
            </a:r>
            <a:endParaRPr lang="en-US" dirty="0" smtClean="0"/>
          </a:p>
          <a:p>
            <a:r>
              <a:rPr lang="en-US" dirty="0" smtClean="0"/>
              <a:t>In </a:t>
            </a:r>
            <a:r>
              <a:rPr lang="en-US" dirty="0"/>
              <a:t>distributed computing, this model is advantageous for tasks like distributed data processing or collaborative scientific computations, where each node contributes processing power or data storage. P2P architecture provides robustness and scalability, as the system can easily adapt to the addition or removal of nodes, and there's no single point of failure, unlike client-server systems.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88718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Computing</a:t>
            </a:r>
            <a:endParaRPr lang="en-US" dirty="0"/>
          </a:p>
        </p:txBody>
      </p:sp>
      <p:sp>
        <p:nvSpPr>
          <p:cNvPr id="3" name="Content Placeholder 2"/>
          <p:cNvSpPr>
            <a:spLocks noGrp="1"/>
          </p:cNvSpPr>
          <p:nvPr>
            <p:ph idx="1"/>
          </p:nvPr>
        </p:nvSpPr>
        <p:spPr>
          <a:xfrm>
            <a:off x="965199" y="1284790"/>
            <a:ext cx="10388601" cy="5161123"/>
          </a:xfrm>
        </p:spPr>
        <p:txBody>
          <a:bodyPr>
            <a:normAutofit fontScale="92500" lnSpcReduction="10000"/>
          </a:bodyPr>
          <a:lstStyle/>
          <a:p>
            <a:r>
              <a:rPr lang="en-US" b="1" dirty="0"/>
              <a:t>There exist different models of distributed </a:t>
            </a:r>
            <a:r>
              <a:rPr lang="en-US" b="1" dirty="0" smtClean="0"/>
              <a:t>computing.</a:t>
            </a:r>
          </a:p>
          <a:p>
            <a:r>
              <a:rPr lang="en-US" dirty="0" smtClean="0"/>
              <a:t>For </a:t>
            </a:r>
            <a:r>
              <a:rPr lang="en-US" dirty="0"/>
              <a:t>example, we can see the World Wide Web itself as a distributed system </a:t>
            </a:r>
            <a:r>
              <a:rPr lang="en-US" dirty="0" smtClean="0"/>
              <a:t>model.</a:t>
            </a:r>
          </a:p>
          <a:p>
            <a:r>
              <a:rPr lang="en-US" dirty="0"/>
              <a:t>H</a:t>
            </a:r>
            <a:r>
              <a:rPr lang="en-US" dirty="0" smtClean="0"/>
              <a:t>owever</a:t>
            </a:r>
            <a:r>
              <a:rPr lang="en-US" dirty="0"/>
              <a:t>, the </a:t>
            </a:r>
            <a:r>
              <a:rPr lang="en-US" b="1" dirty="0">
                <a:solidFill>
                  <a:srgbClr val="FF0000"/>
                </a:solidFill>
              </a:rPr>
              <a:t>peer-to-peer model is an excellent one to explore the specific characteristics of distributed systems</a:t>
            </a:r>
            <a:r>
              <a:rPr lang="en-US" dirty="0"/>
              <a:t>.</a:t>
            </a:r>
          </a:p>
          <a:p>
            <a:r>
              <a:rPr lang="en-US" dirty="0"/>
              <a:t>The peer-to-peer model consists of a collection of independent computers connected via a network. Each peer has enough capacity to process data and communicate with other peers, collaborating with a provided service.</a:t>
            </a:r>
          </a:p>
          <a:p>
            <a:r>
              <a:rPr lang="en-US" dirty="0"/>
              <a:t>In general, someone who wants to access the service communicates with one or more peers to get it. In particular cases, entities requesting the service also become peers providing the service. </a:t>
            </a:r>
            <a:endParaRPr lang="en-US" dirty="0" smtClean="0"/>
          </a:p>
          <a:p>
            <a:r>
              <a:rPr lang="en-US" b="1" dirty="0" smtClean="0"/>
              <a:t>So</a:t>
            </a:r>
            <a:r>
              <a:rPr lang="en-US" b="1" dirty="0"/>
              <a:t>, the service organically grows: as bigger the number of entities requesting the service, the greater the service becomes.</a:t>
            </a:r>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4104439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Computing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image below exemplifies the presented characteristics of distributed computing in the peer-to-peer model</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a:t>Although distributed computing is a promising architecture in multiple aspects, it includes several challenges. Examples of such challenges are the coordination and the agreement of the distributed entities. Due to these challenges, distributed systems become a specific area in computer science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pic>
        <p:nvPicPr>
          <p:cNvPr id="2050" name="Picture 2" descr="Peer to Pe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961" y="1899655"/>
            <a:ext cx="47910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4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Before the arising of the networks, we employed big data centers to process several batches of work in a centralized way. </a:t>
            </a:r>
            <a:endParaRPr lang="en-US" dirty="0" smtClean="0"/>
          </a:p>
          <a:p>
            <a:r>
              <a:rPr lang="en-US" dirty="0" smtClean="0"/>
              <a:t>In </a:t>
            </a:r>
            <a:r>
              <a:rPr lang="en-US" dirty="0"/>
              <a:t>this scenario, operators manually make the machines ready to execute each work batch.</a:t>
            </a:r>
          </a:p>
          <a:p>
            <a:r>
              <a:rPr lang="en-US" dirty="0"/>
              <a:t>As the networks and the Internet got popular, we expanded the manners to provide computational services for the users. </a:t>
            </a:r>
            <a:endParaRPr lang="en-US" dirty="0" smtClean="0"/>
          </a:p>
          <a:p>
            <a:r>
              <a:rPr lang="en-US" dirty="0" smtClean="0"/>
              <a:t>Now</a:t>
            </a:r>
            <a:r>
              <a:rPr lang="en-US" dirty="0"/>
              <a:t>, the client-server model is the most attractive option for implementing centralized computing</a:t>
            </a:r>
            <a:r>
              <a:rPr lang="en-US" dirty="0" smtClean="0"/>
              <a:t>. </a:t>
            </a:r>
          </a:p>
          <a:p>
            <a:r>
              <a:rPr lang="en-US" dirty="0" smtClean="0"/>
              <a:t>Furthermore</a:t>
            </a:r>
            <a:r>
              <a:rPr lang="en-US" dirty="0"/>
              <a:t>, distributed computing became a reality.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173098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a:t>
            </a:r>
            <a:r>
              <a:rPr lang="en-US" b="1" dirty="0" smtClean="0"/>
              <a:t>of </a:t>
            </a:r>
            <a:r>
              <a:rPr lang="en-US" b="1" dirty="0"/>
              <a:t>Distributed </a:t>
            </a:r>
            <a:r>
              <a:rPr lang="en-US" b="1" dirty="0" smtClean="0"/>
              <a:t>Systems</a:t>
            </a:r>
            <a:endParaRPr lang="en-US" dirty="0"/>
          </a:p>
        </p:txBody>
      </p:sp>
      <p:sp>
        <p:nvSpPr>
          <p:cNvPr id="3" name="Content Placeholder 2"/>
          <p:cNvSpPr>
            <a:spLocks noGrp="1"/>
          </p:cNvSpPr>
          <p:nvPr>
            <p:ph idx="1"/>
          </p:nvPr>
        </p:nvSpPr>
        <p:spPr/>
        <p:txBody>
          <a:bodyPr/>
          <a:lstStyle/>
          <a:p>
            <a:r>
              <a:rPr lang="en-US" b="1" dirty="0"/>
              <a:t>One great benefit of adopting a distributed system is eliminating the single point of failure of centralized computing. </a:t>
            </a:r>
            <a:endParaRPr lang="en-US" b="1" dirty="0" smtClean="0"/>
          </a:p>
          <a:p>
            <a:r>
              <a:rPr lang="en-US" dirty="0" smtClean="0"/>
              <a:t>In </a:t>
            </a:r>
            <a:r>
              <a:rPr lang="en-US" dirty="0"/>
              <a:t>distributed systems, a peer can fail and the service still available.</a:t>
            </a:r>
          </a:p>
          <a:p>
            <a:r>
              <a:rPr lang="en-US" dirty="0"/>
              <a:t>It means that other peers can assume the tasks of the peer that failed or, at least, properly inform the requesting entities that a particular peer failed. </a:t>
            </a:r>
            <a:endParaRPr lang="en-US" dirty="0" smtClean="0"/>
          </a:p>
          <a:p>
            <a:r>
              <a:rPr lang="en-US" dirty="0" smtClean="0"/>
              <a:t>In </a:t>
            </a:r>
            <a:r>
              <a:rPr lang="en-US" dirty="0"/>
              <a:t>this way, we can understand a well-designed distributed system as a robust system.</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2537038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Distributed Systems</a:t>
            </a:r>
            <a:endParaRPr lang="en-US" dirty="0"/>
          </a:p>
        </p:txBody>
      </p:sp>
      <p:sp>
        <p:nvSpPr>
          <p:cNvPr id="3" name="Content Placeholder 2"/>
          <p:cNvSpPr>
            <a:spLocks noGrp="1"/>
          </p:cNvSpPr>
          <p:nvPr>
            <p:ph idx="1"/>
          </p:nvPr>
        </p:nvSpPr>
        <p:spPr/>
        <p:txBody>
          <a:bodyPr/>
          <a:lstStyle/>
          <a:p>
            <a:r>
              <a:rPr lang="en-US" b="1" dirty="0"/>
              <a:t>Another benefit of adopting distributed system consists of the scaling up and out processes.</a:t>
            </a:r>
            <a:r>
              <a:rPr lang="en-US" dirty="0"/>
              <a:t> </a:t>
            </a:r>
            <a:endParaRPr lang="en-US" dirty="0" smtClean="0"/>
          </a:p>
          <a:p>
            <a:r>
              <a:rPr lang="en-US" dirty="0" smtClean="0"/>
              <a:t>So</a:t>
            </a:r>
            <a:r>
              <a:rPr lang="en-US" dirty="0"/>
              <a:t>, we can add extra computational resources to the entities in the system (scaling-up). However, we can also add new entities to provide a service in the system (scaling out).</a:t>
            </a:r>
          </a:p>
          <a:p>
            <a:r>
              <a:rPr lang="en-US" dirty="0"/>
              <a:t>The possibility of adding new entities in the system enables the service providers to tackle specific necessities of particular geographical regions in different ways. For example, localities with a high density of service users can have several close providing entities.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39051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disAdvantages</a:t>
            </a:r>
            <a:r>
              <a:rPr lang="en-US" b="1" dirty="0" smtClean="0"/>
              <a:t> </a:t>
            </a:r>
            <a:r>
              <a:rPr lang="en-US" b="1" dirty="0"/>
              <a:t>of Distributed Systems</a:t>
            </a:r>
            <a:endParaRPr lang="en-US" dirty="0"/>
          </a:p>
        </p:txBody>
      </p:sp>
      <p:sp>
        <p:nvSpPr>
          <p:cNvPr id="3" name="Content Placeholder 2"/>
          <p:cNvSpPr>
            <a:spLocks noGrp="1"/>
          </p:cNvSpPr>
          <p:nvPr>
            <p:ph idx="1"/>
          </p:nvPr>
        </p:nvSpPr>
        <p:spPr/>
        <p:txBody>
          <a:bodyPr/>
          <a:lstStyle/>
          <a:p>
            <a:r>
              <a:rPr lang="en-US" b="1" dirty="0"/>
              <a:t>A relevant difficulty is the management of distributed systems.</a:t>
            </a:r>
            <a:r>
              <a:rPr lang="en-US" dirty="0"/>
              <a:t> </a:t>
            </a:r>
            <a:endParaRPr lang="en-US" dirty="0" smtClean="0"/>
          </a:p>
          <a:p>
            <a:r>
              <a:rPr lang="en-US" dirty="0" smtClean="0"/>
              <a:t>As </a:t>
            </a:r>
            <a:r>
              <a:rPr lang="en-US" dirty="0"/>
              <a:t>we have autonomous entities working together, it is hard to track and monitor each one.</a:t>
            </a:r>
          </a:p>
          <a:p>
            <a:r>
              <a:rPr lang="en-US" dirty="0"/>
              <a:t>Moreover, we must spread general updates to every entity providing the service, which requires a complex strategy. For instance, we need an update strategy to send and install patches in multiple destinations at a scheduled time.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83025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disAdvantages</a:t>
            </a:r>
            <a:r>
              <a:rPr lang="en-US" b="1" dirty="0" smtClean="0"/>
              <a:t> </a:t>
            </a:r>
            <a:r>
              <a:rPr lang="en-US" b="1" dirty="0"/>
              <a:t>of Distributed Systems</a:t>
            </a:r>
            <a:endParaRPr lang="en-US" dirty="0"/>
          </a:p>
        </p:txBody>
      </p:sp>
      <p:sp>
        <p:nvSpPr>
          <p:cNvPr id="3" name="Content Placeholder 2"/>
          <p:cNvSpPr>
            <a:spLocks noGrp="1"/>
          </p:cNvSpPr>
          <p:nvPr>
            <p:ph idx="1"/>
          </p:nvPr>
        </p:nvSpPr>
        <p:spPr/>
        <p:txBody>
          <a:bodyPr/>
          <a:lstStyle/>
          <a:p>
            <a:r>
              <a:rPr lang="en-US" b="1" dirty="0"/>
              <a:t>The different capacities and clocks of the entities in the system are another </a:t>
            </a:r>
            <a:r>
              <a:rPr lang="en-US" b="1" dirty="0" smtClean="0"/>
              <a:t>challenge.</a:t>
            </a:r>
          </a:p>
          <a:p>
            <a:r>
              <a:rPr lang="en-US" dirty="0" smtClean="0"/>
              <a:t>Actually</a:t>
            </a:r>
            <a:r>
              <a:rPr lang="en-US" dirty="0"/>
              <a:t>, it is not precisely a problem but a characteristic. However, the providers must balance the entities’ capacities, avoiding bottlenecks and underuse scenarios.</a:t>
            </a:r>
          </a:p>
          <a:p>
            <a:r>
              <a:rPr lang="en-US" dirty="0"/>
              <a:t>Regardless of the challenges, distributed systems have many different uses. For example:</a:t>
            </a:r>
          </a:p>
          <a:p>
            <a:r>
              <a:rPr lang="en-US" b="1" dirty="0" err="1"/>
              <a:t>BitTorrent</a:t>
            </a:r>
            <a:r>
              <a:rPr lang="en-US" b="1" dirty="0"/>
              <a:t> Networks</a:t>
            </a:r>
            <a:r>
              <a:rPr lang="en-US" dirty="0"/>
              <a:t>: distributed peer-to-peer networks to share data</a:t>
            </a:r>
          </a:p>
          <a:p>
            <a:r>
              <a:rPr lang="en-US" b="1" dirty="0" err="1"/>
              <a:t>Blockchain</a:t>
            </a:r>
            <a:r>
              <a:rPr lang="en-US" dirty="0"/>
              <a:t>: decentralized and distributed databases where data is safely maintained by several entities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718692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distributed computing</a:t>
            </a:r>
            <a:br>
              <a:rPr lang="en-US" dirty="0" smtClean="0"/>
            </a:br>
            <a:r>
              <a:rPr lang="en-US" dirty="0"/>
              <a:t>1. </a:t>
            </a:r>
            <a:r>
              <a:rPr lang="en-US" sz="2700" dirty="0"/>
              <a:t>Artificial Intelligence and Machine </a:t>
            </a:r>
            <a:r>
              <a:rPr lang="en-US" sz="2700" dirty="0" smtClean="0"/>
              <a:t>Learning</a:t>
            </a:r>
            <a:endParaRPr lang="en-US" dirty="0"/>
          </a:p>
        </p:txBody>
      </p:sp>
      <p:sp>
        <p:nvSpPr>
          <p:cNvPr id="3" name="Content Placeholder 2"/>
          <p:cNvSpPr>
            <a:spLocks noGrp="1"/>
          </p:cNvSpPr>
          <p:nvPr>
            <p:ph idx="1"/>
          </p:nvPr>
        </p:nvSpPr>
        <p:spPr>
          <a:xfrm>
            <a:off x="965199" y="1238491"/>
            <a:ext cx="10388601" cy="5556251"/>
          </a:xfrm>
        </p:spPr>
        <p:txBody>
          <a:bodyPr>
            <a:normAutofit fontScale="85000" lnSpcReduction="10000"/>
          </a:bodyPr>
          <a:lstStyle/>
          <a:p>
            <a:r>
              <a:rPr lang="en-US" dirty="0" smtClean="0"/>
              <a:t>Artificial </a:t>
            </a:r>
            <a:r>
              <a:rPr lang="en-US" dirty="0"/>
              <a:t>Intelligence (AI) and Machine Learning (ML) are two of the most exciting and rapidly developing fields in technology today. They are also among the most notable use cases for distributed computing.</a:t>
            </a:r>
          </a:p>
          <a:p>
            <a:r>
              <a:rPr lang="en-US" b="1" dirty="0"/>
              <a:t>AI and ML algorithms require enormous amounts of data to train their models. </a:t>
            </a:r>
            <a:r>
              <a:rPr lang="en-US" dirty="0"/>
              <a:t>Dealing with such vast amounts of data and performing complex computations is not feasible using traditional computing models. Therefore, distributed computing is used extensively in these fields.</a:t>
            </a:r>
          </a:p>
          <a:p>
            <a:r>
              <a:rPr lang="en-US" b="1" dirty="0"/>
              <a:t>One specific example of distributed computing in AI and ML is in training neural networks. </a:t>
            </a:r>
            <a:r>
              <a:rPr lang="en-US" dirty="0"/>
              <a:t>Neural networks are a type of machine learning model that is inspired by the human brain. Training these networks involves processing vast amounts of data, which is distributed across multiple machines for faster computation. This distributed approach to machine learning is what makes it possible for us to train complex AI models in a reasonable amount of time.</a:t>
            </a:r>
          </a:p>
          <a:p>
            <a:r>
              <a:rPr lang="en-US" b="1" dirty="0" smtClean="0"/>
              <a:t>Recommendation </a:t>
            </a:r>
            <a:r>
              <a:rPr lang="en-US" b="1" dirty="0"/>
              <a:t>algorithms used by companies like Netflix and Amazon are deployed on distributed computing platforms. </a:t>
            </a:r>
            <a:r>
              <a:rPr lang="en-US" dirty="0"/>
              <a:t>This allows these models to process millions of requests per second, providing personalized recommendations to users in real-time.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0278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distributed computing</a:t>
            </a:r>
            <a:br>
              <a:rPr lang="en-US" dirty="0"/>
            </a:br>
            <a:r>
              <a:rPr lang="en-US" sz="2700" dirty="0"/>
              <a:t>2. Scientific Research and High-Performance Computing (HPC</a:t>
            </a:r>
            <a:r>
              <a:rPr lang="en-US" sz="2700" dirty="0" smtClean="0"/>
              <a:t>)</a:t>
            </a:r>
            <a:endParaRPr lang="en-US" dirty="0"/>
          </a:p>
        </p:txBody>
      </p:sp>
      <p:sp>
        <p:nvSpPr>
          <p:cNvPr id="3" name="Content Placeholder 2"/>
          <p:cNvSpPr>
            <a:spLocks noGrp="1"/>
          </p:cNvSpPr>
          <p:nvPr>
            <p:ph idx="1"/>
          </p:nvPr>
        </p:nvSpPr>
        <p:spPr>
          <a:xfrm>
            <a:off x="965199" y="1319514"/>
            <a:ext cx="10439412" cy="5126399"/>
          </a:xfrm>
        </p:spPr>
        <p:txBody>
          <a:bodyPr>
            <a:normAutofit fontScale="85000" lnSpcReduction="20000"/>
          </a:bodyPr>
          <a:lstStyle/>
          <a:p>
            <a:r>
              <a:rPr lang="en-US" dirty="0"/>
              <a:t>Another area where distributed is used extensively is scientific research and high-performance computing (HPC). In these fields, distributed computing is used to solve complex scientific problems that require enormous computational resources.</a:t>
            </a:r>
          </a:p>
          <a:p>
            <a:r>
              <a:rPr lang="en-US" dirty="0"/>
              <a:t>For instance, </a:t>
            </a:r>
            <a:r>
              <a:rPr lang="en-US" b="1" dirty="0"/>
              <a:t>distributed computing is used in the field of genomics to analyze large-scale DNA sequences</a:t>
            </a:r>
            <a:r>
              <a:rPr lang="en-US" dirty="0"/>
              <a:t>. The Human Genome Project, which mapped the entire human genome, is a prime example of this. The project involved processing and analyzing vast amounts of genetic data, which was distributed across multiple machines for faster computation.</a:t>
            </a:r>
          </a:p>
          <a:p>
            <a:r>
              <a:rPr lang="en-US" dirty="0"/>
              <a:t>Similarly, </a:t>
            </a:r>
            <a:r>
              <a:rPr lang="en-US" b="1" dirty="0"/>
              <a:t>distributed computing is used in climate modeling and weather forecasting</a:t>
            </a:r>
            <a:r>
              <a:rPr lang="en-US" dirty="0"/>
              <a:t>. These simulations require processing massive amounts of data to make accurate predictions. This is achieved by distributing the data and computations across multiple machines, which allows for faster and more accurate modeling.</a:t>
            </a:r>
          </a:p>
          <a:p>
            <a:r>
              <a:rPr lang="en-US" b="1" dirty="0"/>
              <a:t>In the field of physics, distributed computing is used to simulate particle collisions in high-energy physics experiments</a:t>
            </a:r>
            <a:r>
              <a:rPr lang="en-US" dirty="0"/>
              <a:t>. The Large Hadron Collider, the world's largest and most powerful particle accelerator, relies on distributed computing to process the vast amounts of data generated by its experiments.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400181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distributed computing</a:t>
            </a:r>
            <a:br>
              <a:rPr lang="en-US" dirty="0"/>
            </a:br>
            <a:r>
              <a:rPr lang="en-US" dirty="0"/>
              <a:t>3. Financial </a:t>
            </a:r>
            <a:r>
              <a:rPr lang="en-US" dirty="0" smtClean="0"/>
              <a:t>Services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 </a:t>
            </a:r>
            <a:r>
              <a:rPr lang="en-US" dirty="0"/>
              <a:t>the financial services sector, distributed computing examples are plenty. Financial institutions deal with vast amounts of data, from customer transactions to market data. Processing and analyzing this data in real-time is critical to making informed decisions.</a:t>
            </a:r>
          </a:p>
          <a:p>
            <a:pPr algn="just"/>
            <a:r>
              <a:rPr lang="en-US" dirty="0"/>
              <a:t>One notable example of distributed computing in financial services is in </a:t>
            </a:r>
            <a:r>
              <a:rPr lang="en-US" b="1" dirty="0"/>
              <a:t>risk management</a:t>
            </a:r>
            <a:r>
              <a:rPr lang="en-US" dirty="0"/>
              <a:t>. Financial institutions use distributed computing to analyze market data and calculate risk in real-time. This allows them to make informed decisions about investments and trading.</a:t>
            </a:r>
          </a:p>
          <a:p>
            <a:pPr algn="just"/>
            <a:r>
              <a:rPr lang="en-US" dirty="0"/>
              <a:t>Additionally, distributed computing is used in </a:t>
            </a:r>
            <a:r>
              <a:rPr lang="en-US" b="1" dirty="0"/>
              <a:t>fraud detection</a:t>
            </a:r>
            <a:r>
              <a:rPr lang="en-US" dirty="0"/>
              <a:t>. By distributing data and computations across multiple machines, financial institutions can analyze transaction patterns in real-time and identify suspicious activity. This allows them to detect and prevent fraud more effectively.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64508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distributed computing</a:t>
            </a:r>
            <a:br>
              <a:rPr lang="en-US" dirty="0" smtClean="0"/>
            </a:br>
            <a:r>
              <a:rPr lang="en-US" dirty="0"/>
              <a:t>4. Energy and </a:t>
            </a:r>
            <a:r>
              <a:rPr lang="en-US" dirty="0" smtClean="0"/>
              <a:t>Environment</a:t>
            </a:r>
            <a:endParaRPr lang="en-US" dirty="0"/>
          </a:p>
        </p:txBody>
      </p:sp>
      <p:sp>
        <p:nvSpPr>
          <p:cNvPr id="3" name="Content Placeholder 2"/>
          <p:cNvSpPr>
            <a:spLocks noGrp="1"/>
          </p:cNvSpPr>
          <p:nvPr>
            <p:ph idx="1"/>
          </p:nvPr>
        </p:nvSpPr>
        <p:spPr>
          <a:xfrm>
            <a:off x="965199" y="1342664"/>
            <a:ext cx="10388601" cy="5103250"/>
          </a:xfrm>
        </p:spPr>
        <p:txBody>
          <a:bodyPr>
            <a:normAutofit fontScale="92500" lnSpcReduction="10000"/>
          </a:bodyPr>
          <a:lstStyle/>
          <a:p>
            <a:r>
              <a:rPr lang="en-US" dirty="0" smtClean="0"/>
              <a:t>Distributed </a:t>
            </a:r>
            <a:r>
              <a:rPr lang="en-US" dirty="0"/>
              <a:t>computing is also used in the energy and environment </a:t>
            </a:r>
            <a:r>
              <a:rPr lang="en-US" dirty="0" smtClean="0"/>
              <a:t>sectors.</a:t>
            </a:r>
          </a:p>
          <a:p>
            <a:r>
              <a:rPr lang="en-US" dirty="0" smtClean="0"/>
              <a:t>For </a:t>
            </a:r>
            <a:r>
              <a:rPr lang="en-US" dirty="0"/>
              <a:t>example</a:t>
            </a:r>
            <a:r>
              <a:rPr lang="en-US" b="1" dirty="0"/>
              <a:t>, it is used in smart grid technology to manage and optimize energy consumption</a:t>
            </a:r>
            <a:r>
              <a:rPr lang="en-US" dirty="0"/>
              <a:t>.</a:t>
            </a:r>
          </a:p>
          <a:p>
            <a:r>
              <a:rPr lang="en-US" dirty="0"/>
              <a:t>Smart grids use distributed computing to collect data from various sources, such as smart meters and sensors. This data is then analyzed in real-time to optimize energy distribution and consumption. This not only improves energy efficiency but also enables the integration of renewable energy sources into the grid.</a:t>
            </a:r>
          </a:p>
          <a:p>
            <a:r>
              <a:rPr lang="en-US" b="1" dirty="0"/>
              <a:t>In the environmental sector, distributed computing is used in climate modeling and environmental monitoring</a:t>
            </a:r>
            <a:r>
              <a:rPr lang="en-US" dirty="0"/>
              <a:t>. For instance, it is used to analyze satellite data to monitor environmental changes, such as deforestation and sea-level rise. By distributing these computations across multiple machines, scientists can process and analyze data more quickly and accurately.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83762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distributed </a:t>
            </a:r>
            <a:r>
              <a:rPr lang="en-US" dirty="0" smtClean="0"/>
              <a:t>computing</a:t>
            </a:r>
            <a:br>
              <a:rPr lang="en-US" dirty="0" smtClean="0"/>
            </a:br>
            <a:r>
              <a:rPr lang="en-US" dirty="0"/>
              <a:t>5. Internet of Things (</a:t>
            </a:r>
            <a:r>
              <a:rPr lang="en-US" dirty="0" err="1"/>
              <a:t>IoT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Internet of Things (</a:t>
            </a:r>
            <a:r>
              <a:rPr lang="en-US" dirty="0" err="1"/>
              <a:t>IoT</a:t>
            </a:r>
            <a:r>
              <a:rPr lang="en-US" dirty="0"/>
              <a:t>) is another area where distributed computing is utilized. </a:t>
            </a:r>
            <a:r>
              <a:rPr lang="en-US" dirty="0" err="1"/>
              <a:t>IoT</a:t>
            </a:r>
            <a:r>
              <a:rPr lang="en-US" dirty="0"/>
              <a:t> devices generate vast amounts of data, which need to be processed and analyzed in real-time.</a:t>
            </a:r>
          </a:p>
          <a:p>
            <a:r>
              <a:rPr lang="en-US" dirty="0"/>
              <a:t>Distributed computing is used in </a:t>
            </a:r>
            <a:r>
              <a:rPr lang="en-US" dirty="0" err="1"/>
              <a:t>IoT</a:t>
            </a:r>
            <a:r>
              <a:rPr lang="en-US" dirty="0"/>
              <a:t> to manage and process this data. </a:t>
            </a:r>
            <a:endParaRPr lang="en-US" dirty="0" smtClean="0"/>
          </a:p>
          <a:p>
            <a:r>
              <a:rPr lang="en-US" dirty="0" smtClean="0"/>
              <a:t>For </a:t>
            </a:r>
            <a:r>
              <a:rPr lang="en-US" dirty="0"/>
              <a:t>instance, it is used in smart home systems to control and monitor various devices, such as thermostats and security systems. By distributing data and computations across multiple devices, these systems can operate more efficiently and effectively.</a:t>
            </a:r>
          </a:p>
          <a:p>
            <a:r>
              <a:rPr lang="en-US" dirty="0"/>
              <a:t>Moreover, distributed computing is used in industrial </a:t>
            </a:r>
            <a:r>
              <a:rPr lang="en-US" dirty="0" err="1"/>
              <a:t>IoT</a:t>
            </a:r>
            <a:r>
              <a:rPr lang="en-US" dirty="0"/>
              <a:t> applications, such as manufacturing and logistics. By distributing data and computations across various machines and sensors, companies can monitor and optimize their operations in real-time.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539442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distributed computing</a:t>
            </a:r>
            <a:br>
              <a:rPr lang="en-US" dirty="0"/>
            </a:br>
            <a:r>
              <a:rPr lang="en-US" dirty="0"/>
              <a:t>6. </a:t>
            </a:r>
            <a:r>
              <a:rPr lang="en-US" dirty="0" err="1"/>
              <a:t>Blockchain</a:t>
            </a:r>
            <a:r>
              <a:rPr lang="en-US" dirty="0"/>
              <a:t> and </a:t>
            </a:r>
            <a:r>
              <a:rPr lang="en-US" dirty="0" smtClean="0"/>
              <a:t>Cryptocurrencies</a:t>
            </a:r>
            <a:endParaRPr lang="en-US" dirty="0"/>
          </a:p>
        </p:txBody>
      </p:sp>
      <p:sp>
        <p:nvSpPr>
          <p:cNvPr id="3" name="Content Placeholder 2"/>
          <p:cNvSpPr>
            <a:spLocks noGrp="1"/>
          </p:cNvSpPr>
          <p:nvPr>
            <p:ph idx="1"/>
          </p:nvPr>
        </p:nvSpPr>
        <p:spPr/>
        <p:txBody>
          <a:bodyPr>
            <a:normAutofit lnSpcReduction="10000"/>
          </a:bodyPr>
          <a:lstStyle/>
          <a:p>
            <a:r>
              <a:rPr lang="en-US" dirty="0" smtClean="0"/>
              <a:t>Finally</a:t>
            </a:r>
            <a:r>
              <a:rPr lang="en-US" dirty="0"/>
              <a:t>, one of the most prominent distributed computing examples is </a:t>
            </a:r>
            <a:r>
              <a:rPr lang="en-US" dirty="0" err="1"/>
              <a:t>blockchain</a:t>
            </a:r>
            <a:r>
              <a:rPr lang="en-US" dirty="0"/>
              <a:t> and cryptocurrencies, two technologies that rely on distributed computing to operate.</a:t>
            </a:r>
          </a:p>
          <a:p>
            <a:r>
              <a:rPr lang="en-US" dirty="0"/>
              <a:t>In a </a:t>
            </a:r>
            <a:r>
              <a:rPr lang="en-US" dirty="0" err="1"/>
              <a:t>blockchain</a:t>
            </a:r>
            <a:r>
              <a:rPr lang="en-US" dirty="0"/>
              <a:t>, data is stored across a network of computers, each of which maintains a copy of the entire </a:t>
            </a:r>
            <a:r>
              <a:rPr lang="en-US" dirty="0" err="1"/>
              <a:t>blockchain</a:t>
            </a:r>
            <a:r>
              <a:rPr lang="en-US" dirty="0"/>
              <a:t>. This ensures that the data is secure and resistant to tampering.</a:t>
            </a:r>
          </a:p>
          <a:p>
            <a:r>
              <a:rPr lang="en-US" dirty="0"/>
              <a:t>In cryptocurrencies like Bitcoin, distributed computing is used to process transactions and maintain the </a:t>
            </a:r>
            <a:r>
              <a:rPr lang="en-US" dirty="0" err="1"/>
              <a:t>blockchain</a:t>
            </a:r>
            <a:r>
              <a:rPr lang="en-US" dirty="0"/>
              <a:t>. This involves solving complex mathematical problems, which are distributed across a network of computers. This distributed approach ensures that the system is secure and can handle a large volume of transactions.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96786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Centralized </a:t>
            </a:r>
            <a:r>
              <a:rPr lang="en-US" b="1" dirty="0" smtClean="0"/>
              <a:t>Computing</a:t>
            </a:r>
            <a:endParaRPr lang="en-US" dirty="0"/>
          </a:p>
        </p:txBody>
      </p:sp>
      <p:sp>
        <p:nvSpPr>
          <p:cNvPr id="3" name="Content Placeholder 2"/>
          <p:cNvSpPr>
            <a:spLocks noGrp="1"/>
          </p:cNvSpPr>
          <p:nvPr>
            <p:ph idx="1"/>
          </p:nvPr>
        </p:nvSpPr>
        <p:spPr>
          <a:xfrm>
            <a:off x="965199" y="1261642"/>
            <a:ext cx="10439412" cy="5327946"/>
          </a:xfrm>
        </p:spPr>
        <p:txBody>
          <a:bodyPr>
            <a:normAutofit fontScale="85000" lnSpcReduction="10000"/>
          </a:bodyPr>
          <a:lstStyle/>
          <a:p>
            <a:r>
              <a:rPr lang="en-US" b="1" dirty="0"/>
              <a:t>Currently, the most used model of centralized computing is </a:t>
            </a:r>
            <a:r>
              <a:rPr lang="en-US" b="1" dirty="0" smtClean="0"/>
              <a:t>the </a:t>
            </a:r>
            <a:r>
              <a:rPr lang="en-US" b="1" u="sng" dirty="0" smtClean="0">
                <a:solidFill>
                  <a:srgbClr val="FF0000"/>
                </a:solidFill>
              </a:rPr>
              <a:t>client-server model</a:t>
            </a:r>
            <a:r>
              <a:rPr lang="en-US" b="1" dirty="0" smtClean="0"/>
              <a:t>.</a:t>
            </a:r>
          </a:p>
          <a:p>
            <a:r>
              <a:rPr lang="en-US" dirty="0" smtClean="0"/>
              <a:t>This </a:t>
            </a:r>
            <a:r>
              <a:rPr lang="en-US" dirty="0"/>
              <a:t>model considers the existence of a server with large computational capabilities. This server, in turn, is the entity responsible for receiving requests and providing services for several users.</a:t>
            </a:r>
          </a:p>
          <a:p>
            <a:r>
              <a:rPr lang="en-US" dirty="0"/>
              <a:t>In other words, multiple clients share the same computational resources provided by a centralized server. </a:t>
            </a:r>
            <a:endParaRPr lang="en-US" dirty="0" smtClean="0"/>
          </a:p>
          <a:p>
            <a:r>
              <a:rPr lang="en-US" dirty="0" smtClean="0"/>
              <a:t>The </a:t>
            </a:r>
            <a:r>
              <a:rPr lang="en-US" dirty="0"/>
              <a:t>number of clients answered in a certain period can be estimated through the total of computational resources available</a:t>
            </a:r>
            <a:r>
              <a:rPr lang="en-US" dirty="0" smtClean="0"/>
              <a:t>.</a:t>
            </a:r>
          </a:p>
          <a:p>
            <a:r>
              <a:rPr lang="en-US" dirty="0"/>
              <a:t>However, other operational characteristics of centralized systems are also important. Examples are their resource allocation and schedule algorithms. </a:t>
            </a:r>
            <a:r>
              <a:rPr lang="en-US" b="1" dirty="0"/>
              <a:t>These algorithms define how and when to respond to specific requests</a:t>
            </a:r>
            <a:r>
              <a:rPr lang="en-US" b="1" dirty="0" smtClean="0"/>
              <a:t>.</a:t>
            </a:r>
          </a:p>
          <a:p>
            <a:r>
              <a:rPr lang="en-US" dirty="0" smtClean="0"/>
              <a:t>We </a:t>
            </a:r>
            <a:r>
              <a:rPr lang="en-US" dirty="0"/>
              <a:t>can have, for example, database servers that only save information periodically collected and do not interact with other systems.</a:t>
            </a:r>
            <a:br>
              <a:rPr lang="en-US"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137623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computing from </a:t>
            </a:r>
            <a:r>
              <a:rPr lang="en-US" dirty="0" err="1" smtClean="0"/>
              <a:t>wikipedia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Distributed computing is a field of computer science that studies distributed systems, defined as computer systems whose inter-communicating components are located on different networked computers</a:t>
            </a:r>
            <a:r>
              <a:rPr lang="en-US" dirty="0" smtClean="0"/>
              <a:t>.</a:t>
            </a:r>
            <a:endParaRPr lang="en-US" dirty="0"/>
          </a:p>
          <a:p>
            <a:pPr algn="just"/>
            <a:r>
              <a:rPr lang="en-US" dirty="0" smtClean="0"/>
              <a:t>The </a:t>
            </a:r>
            <a:r>
              <a:rPr lang="en-US" dirty="0"/>
              <a:t>components of a distributed system communicate and coordinate their actions by passing messages to one another in order to achieve a common </a:t>
            </a:r>
            <a:r>
              <a:rPr lang="en-US" dirty="0" smtClean="0"/>
              <a:t>goal.</a:t>
            </a:r>
          </a:p>
          <a:p>
            <a:pPr algn="just"/>
            <a:r>
              <a:rPr lang="en-US" dirty="0" smtClean="0"/>
              <a:t>Three </a:t>
            </a:r>
            <a:r>
              <a:rPr lang="en-US" dirty="0"/>
              <a:t>significant challenges of distributed systems are: maintaining concurrency of components, overcoming the lack of a global clock, and managing the independent failure of </a:t>
            </a:r>
            <a:r>
              <a:rPr lang="en-US" dirty="0" smtClean="0"/>
              <a:t>components.</a:t>
            </a:r>
          </a:p>
          <a:p>
            <a:pPr algn="just"/>
            <a:r>
              <a:rPr lang="en-US" dirty="0" smtClean="0"/>
              <a:t>When </a:t>
            </a:r>
            <a:r>
              <a:rPr lang="en-US" dirty="0"/>
              <a:t>a component of one system fails, the entire system does not fail</a:t>
            </a:r>
            <a:r>
              <a:rPr lang="en-US" dirty="0" smtClean="0"/>
              <a:t>.</a:t>
            </a:r>
          </a:p>
          <a:p>
            <a:pPr algn="just"/>
            <a:r>
              <a:rPr lang="en-US" dirty="0" smtClean="0"/>
              <a:t> </a:t>
            </a:r>
            <a:r>
              <a:rPr lang="en-US" dirty="0"/>
              <a:t>Examples of distributed systems vary from SOA-based systems to massively multiplayer online games to peer-to-peer applications.</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662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 vs distributed computing</a:t>
            </a:r>
            <a:endParaRPr lang="en-US" dirty="0"/>
          </a:p>
        </p:txBody>
      </p:sp>
      <p:sp>
        <p:nvSpPr>
          <p:cNvPr id="3" name="Content Placeholder 2"/>
          <p:cNvSpPr>
            <a:spLocks noGrp="1"/>
          </p:cNvSpPr>
          <p:nvPr>
            <p:ph idx="1"/>
          </p:nvPr>
        </p:nvSpPr>
        <p:spPr>
          <a:xfrm>
            <a:off x="791580" y="1259622"/>
            <a:ext cx="7576916" cy="5186291"/>
          </a:xfrm>
        </p:spPr>
        <p:txBody>
          <a:bodyPr>
            <a:normAutofit fontScale="92500" lnSpcReduction="20000"/>
          </a:bodyPr>
          <a:lstStyle/>
          <a:p>
            <a:pPr algn="just"/>
            <a:r>
              <a:rPr lang="en-US" dirty="0"/>
              <a:t>Distributed systems are groups of networked computers which share a common goal for their work. The terms "concurrent computing", "parallel computing", and "distributed computing" have much overlap, and no clear distinction exists between them.</a:t>
            </a:r>
          </a:p>
          <a:p>
            <a:pPr algn="just"/>
            <a:r>
              <a:rPr lang="en-US" dirty="0"/>
              <a:t>Parallel computing may be seen as a particularly tightly coupled form of distributed </a:t>
            </a:r>
            <a:r>
              <a:rPr lang="en-US" dirty="0" smtClean="0"/>
              <a:t>computing which is considered loosely coupled.</a:t>
            </a:r>
          </a:p>
          <a:p>
            <a:pPr algn="just"/>
            <a:r>
              <a:rPr lang="en-US" b="1" i="1" dirty="0"/>
              <a:t>In parallel computing, all processors may have access to a shared memory to exchange information between </a:t>
            </a:r>
            <a:r>
              <a:rPr lang="en-US" b="1" i="1" dirty="0" smtClean="0"/>
              <a:t>processors</a:t>
            </a:r>
            <a:r>
              <a:rPr lang="en-US" b="1" i="1" dirty="0"/>
              <a:t>.</a:t>
            </a:r>
          </a:p>
          <a:p>
            <a:pPr algn="just"/>
            <a:r>
              <a:rPr lang="en-US" b="1" i="1" dirty="0"/>
              <a:t>In distributed computing, each processor has its own private memory (distributed memory). Information is exchanged by passing messages between the processors.</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pic>
        <p:nvPicPr>
          <p:cNvPr id="3074" name="Picture 2" descr="https://upload.wikimedia.org/wikipedia/commons/thumb/c/c6/Distributed-parallel.svg/300px-Distributed-parall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8496" y="1375369"/>
            <a:ext cx="3476263" cy="47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3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Centralized Computing</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pic>
        <p:nvPicPr>
          <p:cNvPr id="1026" name="Picture 2" descr="Client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9395" y="2202365"/>
            <a:ext cx="4772025"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65199" y="1335990"/>
            <a:ext cx="10439412" cy="830997"/>
          </a:xfrm>
          <a:prstGeom prst="rect">
            <a:avLst/>
          </a:prstGeom>
        </p:spPr>
        <p:txBody>
          <a:bodyPr wrap="square">
            <a:spAutoFit/>
          </a:bodyPr>
          <a:lstStyle/>
          <a:p>
            <a:r>
              <a:rPr lang="en-US" sz="2400" dirty="0">
                <a:solidFill>
                  <a:srgbClr val="000000"/>
                </a:solidFill>
                <a:latin typeface="Raleway"/>
              </a:rPr>
              <a:t>The image below shows a sketch example of a centralized system developed according to the client-server model</a:t>
            </a:r>
            <a:endParaRPr lang="en-US" sz="2400" dirty="0"/>
          </a:p>
        </p:txBody>
      </p:sp>
    </p:spTree>
    <p:extLst>
      <p:ext uri="{BB962C8B-B14F-4D97-AF65-F5344CB8AC3E}">
        <p14:creationId xmlns:p14="http://schemas.microsoft.com/office/powerpoint/2010/main" val="123108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Centralized </a:t>
            </a:r>
            <a:r>
              <a:rPr lang="en-US" dirty="0" smtClean="0"/>
              <a:t>System</a:t>
            </a:r>
            <a:endParaRPr lang="en-US" dirty="0"/>
          </a:p>
        </p:txBody>
      </p:sp>
      <p:sp>
        <p:nvSpPr>
          <p:cNvPr id="3" name="Content Placeholder 2"/>
          <p:cNvSpPr>
            <a:spLocks noGrp="1"/>
          </p:cNvSpPr>
          <p:nvPr>
            <p:ph idx="1"/>
          </p:nvPr>
        </p:nvSpPr>
        <p:spPr/>
        <p:txBody>
          <a:bodyPr/>
          <a:lstStyle/>
          <a:p>
            <a:r>
              <a:rPr lang="en-US" dirty="0" smtClean="0"/>
              <a:t>Node </a:t>
            </a:r>
            <a:r>
              <a:rPr lang="en-US" dirty="0"/>
              <a:t>(Computer, Mobile, etc.). </a:t>
            </a:r>
          </a:p>
          <a:p>
            <a:r>
              <a:rPr lang="en-US" dirty="0"/>
              <a:t>Server. </a:t>
            </a:r>
          </a:p>
          <a:p>
            <a:r>
              <a:rPr lang="en-US" dirty="0"/>
              <a:t>Communication link (Cables, Wi-Fi, etc.).</a:t>
            </a:r>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02605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Advantages </a:t>
            </a:r>
            <a:r>
              <a:rPr lang="en-US" sz="2800" b="1" dirty="0" smtClean="0"/>
              <a:t>of </a:t>
            </a:r>
            <a:r>
              <a:rPr lang="en-US" sz="2800" b="1" dirty="0"/>
              <a:t>Centralized </a:t>
            </a:r>
            <a:r>
              <a:rPr lang="en-US" sz="2800" b="1" dirty="0" smtClean="0"/>
              <a:t>Systems</a:t>
            </a:r>
            <a:endParaRPr lang="en-US" sz="2800" dirty="0"/>
          </a:p>
        </p:txBody>
      </p:sp>
      <p:sp>
        <p:nvSpPr>
          <p:cNvPr id="3" name="Content Placeholder 2"/>
          <p:cNvSpPr>
            <a:spLocks noGrp="1"/>
          </p:cNvSpPr>
          <p:nvPr>
            <p:ph idx="1"/>
          </p:nvPr>
        </p:nvSpPr>
        <p:spPr/>
        <p:txBody>
          <a:bodyPr/>
          <a:lstStyle/>
          <a:p>
            <a:pPr algn="just"/>
            <a:r>
              <a:rPr lang="en-US" b="1" dirty="0"/>
              <a:t>The most interesting thing about centralized systems is the clear separation between servers and clients.</a:t>
            </a:r>
            <a:r>
              <a:rPr lang="en-US" dirty="0"/>
              <a:t> </a:t>
            </a:r>
            <a:endParaRPr lang="en-US" dirty="0" smtClean="0"/>
          </a:p>
          <a:p>
            <a:pPr algn="just"/>
            <a:r>
              <a:rPr lang="en-US" dirty="0" smtClean="0"/>
              <a:t>These </a:t>
            </a:r>
            <a:r>
              <a:rPr lang="en-US" dirty="0"/>
              <a:t>entities are loosely coupled. In such a way, we can change the server without necessarily modifying the clients. </a:t>
            </a:r>
            <a:endParaRPr lang="en-US" dirty="0" smtClean="0"/>
          </a:p>
          <a:p>
            <a:pPr algn="just"/>
            <a:r>
              <a:rPr lang="en-US" dirty="0" smtClean="0"/>
              <a:t>Furthermore, </a:t>
            </a:r>
            <a:r>
              <a:rPr lang="en-US" dirty="0"/>
              <a:t>we can have different clients accessing the same server</a:t>
            </a:r>
            <a:r>
              <a:rPr lang="en-US" dirty="0" smtClean="0"/>
              <a:t>.</a:t>
            </a:r>
          </a:p>
          <a:p>
            <a:pPr algn="just"/>
            <a:r>
              <a:rPr lang="en-US" dirty="0"/>
              <a:t>For example, the companies hosting servers can scale computational resources (such as memory or processing power) and make other types of maintenance in the server without modifications in the clients.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18796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Advantages </a:t>
            </a:r>
            <a:r>
              <a:rPr lang="en-US" sz="2800" b="1" dirty="0" smtClean="0"/>
              <a:t>of </a:t>
            </a:r>
            <a:r>
              <a:rPr lang="en-US" sz="2800" b="1" dirty="0"/>
              <a:t>Centralized Systems</a:t>
            </a:r>
            <a:endParaRPr lang="en-US" sz="2800" dirty="0"/>
          </a:p>
        </p:txBody>
      </p:sp>
      <p:sp>
        <p:nvSpPr>
          <p:cNvPr id="3" name="Content Placeholder 2"/>
          <p:cNvSpPr>
            <a:spLocks noGrp="1"/>
          </p:cNvSpPr>
          <p:nvPr>
            <p:ph idx="1"/>
          </p:nvPr>
        </p:nvSpPr>
        <p:spPr/>
        <p:txBody>
          <a:bodyPr/>
          <a:lstStyle/>
          <a:p>
            <a:r>
              <a:rPr lang="en-US" b="1" dirty="0"/>
              <a:t>Another interesting property is the client detaching from the server.</a:t>
            </a:r>
            <a:r>
              <a:rPr lang="en-US" dirty="0"/>
              <a:t> </a:t>
            </a:r>
            <a:endParaRPr lang="en-US" dirty="0" smtClean="0"/>
          </a:p>
          <a:p>
            <a:r>
              <a:rPr lang="en-US" dirty="0" smtClean="0"/>
              <a:t>As </a:t>
            </a:r>
            <a:r>
              <a:rPr lang="en-US" dirty="0"/>
              <a:t>a unique server provides all the services, detaching a particular client from them is easy: kill the client’s connection and block new ones through a firewall, for instance.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47662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Centralized Systems</a:t>
            </a:r>
            <a:endParaRPr lang="en-US" dirty="0"/>
          </a:p>
        </p:txBody>
      </p:sp>
      <p:sp>
        <p:nvSpPr>
          <p:cNvPr id="3" name="Content Placeholder 2"/>
          <p:cNvSpPr>
            <a:spLocks noGrp="1"/>
          </p:cNvSpPr>
          <p:nvPr>
            <p:ph idx="1"/>
          </p:nvPr>
        </p:nvSpPr>
        <p:spPr/>
        <p:txBody>
          <a:bodyPr/>
          <a:lstStyle/>
          <a:p>
            <a:r>
              <a:rPr lang="en-US" b="1" dirty="0"/>
              <a:t>The first potential problem is the limitation of the scaling-up process.</a:t>
            </a:r>
            <a:r>
              <a:rPr lang="en-US" dirty="0"/>
              <a:t> </a:t>
            </a:r>
            <a:endParaRPr lang="en-US" dirty="0" smtClean="0"/>
          </a:p>
          <a:p>
            <a:r>
              <a:rPr lang="en-US" dirty="0" smtClean="0"/>
              <a:t>At </a:t>
            </a:r>
            <a:r>
              <a:rPr lang="en-US" dirty="0"/>
              <a:t>some moment, only providing more resources for the server just doesn’t get its performance better. </a:t>
            </a:r>
            <a:endParaRPr lang="en-US" dirty="0" smtClean="0"/>
          </a:p>
          <a:p>
            <a:r>
              <a:rPr lang="en-US" dirty="0" smtClean="0"/>
              <a:t>There </a:t>
            </a:r>
            <a:r>
              <a:rPr lang="en-US" dirty="0"/>
              <a:t>are other limitations, such as OS or network features, we can not resolve with extra computational resources.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402154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Centralized Systems</a:t>
            </a:r>
            <a:endParaRPr lang="en-US" dirty="0"/>
          </a:p>
        </p:txBody>
      </p:sp>
      <p:sp>
        <p:nvSpPr>
          <p:cNvPr id="3" name="Content Placeholder 2"/>
          <p:cNvSpPr>
            <a:spLocks noGrp="1"/>
          </p:cNvSpPr>
          <p:nvPr>
            <p:ph idx="1"/>
          </p:nvPr>
        </p:nvSpPr>
        <p:spPr/>
        <p:txBody>
          <a:bodyPr/>
          <a:lstStyle/>
          <a:p>
            <a:r>
              <a:rPr lang="en-US" b="1" dirty="0"/>
              <a:t>Another pitfall is that the server is a single point of failure. </a:t>
            </a:r>
            <a:endParaRPr lang="en-US" b="1" dirty="0" smtClean="0"/>
          </a:p>
          <a:p>
            <a:r>
              <a:rPr lang="en-US" dirty="0" smtClean="0"/>
              <a:t>In </a:t>
            </a:r>
            <a:r>
              <a:rPr lang="en-US" dirty="0"/>
              <a:t>this way, if the server gets unavailable, the entire service downs even if all the clients are operational. </a:t>
            </a:r>
            <a:endParaRPr lang="en-US" dirty="0" smtClean="0"/>
          </a:p>
          <a:p>
            <a:r>
              <a:rPr lang="en-US" dirty="0" smtClean="0"/>
              <a:t>So</a:t>
            </a:r>
            <a:r>
              <a:rPr lang="en-US" dirty="0"/>
              <a:t>, exploits, attacks, or any failure are potentially catastrophic.</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May 4, 2024</a:t>
            </a:fld>
            <a:endParaRPr lang="en-US" dirty="0"/>
          </a:p>
        </p:txBody>
      </p:sp>
    </p:spTree>
    <p:extLst>
      <p:ext uri="{BB962C8B-B14F-4D97-AF65-F5344CB8AC3E}">
        <p14:creationId xmlns:p14="http://schemas.microsoft.com/office/powerpoint/2010/main" val="3920810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678</TotalTime>
  <Words>3421</Words>
  <Application>Microsoft Office PowerPoint</Application>
  <PresentationFormat>Widescreen</PresentationFormat>
  <Paragraphs>223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Raleway</vt:lpstr>
      <vt:lpstr>Segoe Print</vt:lpstr>
      <vt:lpstr>Trebuchet MS</vt:lpstr>
      <vt:lpstr>Tw Cen MT</vt:lpstr>
      <vt:lpstr>Circuit</vt:lpstr>
      <vt:lpstr>Organizing Computer Facility</vt:lpstr>
      <vt:lpstr>Introduction</vt:lpstr>
      <vt:lpstr>Centralized Computing</vt:lpstr>
      <vt:lpstr>Centralized Computing</vt:lpstr>
      <vt:lpstr>Components of Centralized System</vt:lpstr>
      <vt:lpstr>Advantages of Centralized Systems</vt:lpstr>
      <vt:lpstr>Advantages of Centralized Systems</vt:lpstr>
      <vt:lpstr>Disadvantages of Centralized Systems</vt:lpstr>
      <vt:lpstr>Disadvantages of Centralized Systems</vt:lpstr>
      <vt:lpstr>Limitations of Centralized System</vt:lpstr>
      <vt:lpstr>Disadvantages of Centralized Systems</vt:lpstr>
      <vt:lpstr>Applications of Centralized System – </vt:lpstr>
      <vt:lpstr>Applications of centralized computing</vt:lpstr>
      <vt:lpstr>Distributed Computing</vt:lpstr>
      <vt:lpstr>Distributed Computing</vt:lpstr>
      <vt:lpstr>Types of distributed computing 1. N-Tier architecture</vt:lpstr>
      <vt:lpstr>Types of distributed computing 2. Peer-to-Peer Architecture</vt:lpstr>
      <vt:lpstr>Distributed Computing</vt:lpstr>
      <vt:lpstr>Distributed Computing</vt:lpstr>
      <vt:lpstr>Advantages of Distributed Systems</vt:lpstr>
      <vt:lpstr>Advantages of Distributed Systems</vt:lpstr>
      <vt:lpstr>disAdvantages of Distributed Systems</vt:lpstr>
      <vt:lpstr>disAdvantages of Distributed Systems</vt:lpstr>
      <vt:lpstr>Applications of distributed computing 1. Artificial Intelligence and Machine Learning</vt:lpstr>
      <vt:lpstr>Applications of distributed computing 2. Scientific Research and High-Performance Computing (HPC)</vt:lpstr>
      <vt:lpstr>Applications of distributed computing 3. Financial Services</vt:lpstr>
      <vt:lpstr>Applications of distributed computing 4. Energy and Environment</vt:lpstr>
      <vt:lpstr>Applications of distributed computing 5. Internet of Things (IoT)</vt:lpstr>
      <vt:lpstr>Applications of distributed computing 6. Blockchain and Cryptocurrencies</vt:lpstr>
      <vt:lpstr>Distributed computing from wikipedia</vt:lpstr>
      <vt:lpstr>Parallel computing vs distributed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72</cp:revision>
  <dcterms:created xsi:type="dcterms:W3CDTF">2023-01-24T07:09:11Z</dcterms:created>
  <dcterms:modified xsi:type="dcterms:W3CDTF">2024-05-04T04:43:13Z</dcterms:modified>
</cp:coreProperties>
</file>