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handoutMasterIdLst>
    <p:handoutMasterId r:id="rId17"/>
  </p:handoutMasterIdLst>
  <p:sldIdLst>
    <p:sldId id="284" r:id="rId2"/>
    <p:sldId id="285" r:id="rId3"/>
    <p:sldId id="286" r:id="rId4"/>
    <p:sldId id="296" r:id="rId5"/>
    <p:sldId id="287" r:id="rId6"/>
    <p:sldId id="288" r:id="rId7"/>
    <p:sldId id="289" r:id="rId8"/>
    <p:sldId id="290" r:id="rId9"/>
    <p:sldId id="291" r:id="rId10"/>
    <p:sldId id="292" r:id="rId11"/>
    <p:sldId id="293" r:id="rId12"/>
    <p:sldId id="294" r:id="rId13"/>
    <p:sldId id="297"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285"/>
            <p14:sldId id="286"/>
            <p14:sldId id="296"/>
            <p14:sldId id="287"/>
            <p14:sldId id="288"/>
            <p14:sldId id="289"/>
            <p14:sldId id="290"/>
            <p14:sldId id="291"/>
            <p14:sldId id="292"/>
            <p14:sldId id="293"/>
            <p14:sldId id="294"/>
            <p14:sldId id="297"/>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3" autoAdjust="0"/>
    <p:restoredTop sz="81113" autoAdjust="0"/>
  </p:normalViewPr>
  <p:slideViewPr>
    <p:cSldViewPr snapToGrid="0">
      <p:cViewPr varScale="1">
        <p:scale>
          <a:sx n="55" d="100"/>
          <a:sy n="55" d="100"/>
        </p:scale>
        <p:origin x="7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4/27/2024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April 27,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April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April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April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April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April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April 27,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April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April 27,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April 27,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epressure.com/library/technology/raid#raid-1" TargetMode="External"/><Relationship Id="rId2" Type="http://schemas.openxmlformats.org/officeDocument/2006/relationships/hyperlink" Target="https://www.prepressure.com/library/technology/raid#raid-0" TargetMode="External"/><Relationship Id="rId1" Type="http://schemas.openxmlformats.org/officeDocument/2006/relationships/slideLayout" Target="../slideLayouts/slideLayout2.xml"/><Relationship Id="rId6" Type="http://schemas.openxmlformats.org/officeDocument/2006/relationships/hyperlink" Target="https://www.prepressure.com/library/technology/raid#raid-10" TargetMode="External"/><Relationship Id="rId5" Type="http://schemas.openxmlformats.org/officeDocument/2006/relationships/hyperlink" Target="https://www.prepressure.com/library/technology/raid#raid-6" TargetMode="External"/><Relationship Id="rId4" Type="http://schemas.openxmlformats.org/officeDocument/2006/relationships/hyperlink" Target="https://www.prepressure.com/library/technology/raid#raid-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ault_tolerance" TargetMode="External"/><Relationship Id="rId2" Type="http://schemas.openxmlformats.org/officeDocument/2006/relationships/hyperlink" Target="https://en.wikipedia.org/wiki/Mean_time_between_failur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alvagedata.com/what-is-raid-10-and-its-advantag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782156" y="1809946"/>
            <a:ext cx="9827896" cy="1470138"/>
          </a:xfrm>
        </p:spPr>
        <p:txBody>
          <a:bodyPr/>
          <a:lstStyle/>
          <a:p>
            <a:r>
              <a:rPr lang="en-US" dirty="0" smtClean="0"/>
              <a:t>Raid and its levels</a:t>
            </a:r>
            <a:endParaRPr lang="en-US"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RAID 5</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Applies</a:t>
            </a:r>
            <a:r>
              <a:rPr lang="en-US" dirty="0"/>
              <a:t> </a:t>
            </a:r>
            <a:r>
              <a:rPr lang="en-US" i="1" dirty="0"/>
              <a:t>striping with parity technique</a:t>
            </a:r>
            <a:r>
              <a:rPr lang="en-US" dirty="0"/>
              <a:t>. RAID 5 is currently the most common and widely accepted as one of the most secure configurations. </a:t>
            </a:r>
          </a:p>
          <a:p>
            <a:r>
              <a:rPr lang="en-US" b="1" dirty="0"/>
              <a:t>RAID 5</a:t>
            </a:r>
            <a:r>
              <a:rPr lang="en-US" dirty="0"/>
              <a:t> requires at least three drives. However, it offers both speed (as data is accessed from multiple disks) and great reliability, since it is capable of calculating the data from one of the other data blocks, should they no longer be available. </a:t>
            </a:r>
          </a:p>
          <a:p>
            <a:r>
              <a:rPr lang="en-US" dirty="0"/>
              <a:t>Therefore, this RAID level can withstand a single drive failure without losing data or access to it. </a:t>
            </a:r>
          </a:p>
          <a:p>
            <a:r>
              <a:rPr lang="en-US" b="1" dirty="0"/>
              <a:t>Best used for file and application servers that have a limited number of data drives.</a:t>
            </a:r>
            <a:endParaRPr lang="en-US" dirty="0"/>
          </a:p>
          <a:p>
            <a:r>
              <a:rPr lang="en-US" b="1" dirty="0"/>
              <a:t>Pros</a:t>
            </a:r>
            <a:r>
              <a:rPr lang="en-US" dirty="0"/>
              <a:t>: Fault tolerance and increased performance of read operations (writing is somewhat slower due to the calculation processes).</a:t>
            </a:r>
          </a:p>
          <a:p>
            <a:r>
              <a:rPr lang="en-US" b="1" dirty="0"/>
              <a:t>Cons</a:t>
            </a:r>
            <a:r>
              <a:rPr lang="en-US" dirty="0"/>
              <a:t>: Drive failures may affect data throughput; the complexity of technology.</a:t>
            </a:r>
          </a:p>
          <a:p>
            <a:r>
              <a:rPr lang="en-US" b="1" dirty="0"/>
              <a:t>Suitable for</a:t>
            </a:r>
            <a:r>
              <a:rPr lang="en-US" dirty="0"/>
              <a:t>: File storage servers, application servers.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85971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RAID 6</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Applies</a:t>
            </a:r>
            <a:r>
              <a:rPr lang="en-US" dirty="0"/>
              <a:t> </a:t>
            </a:r>
            <a:r>
              <a:rPr lang="en-US" i="1" dirty="0"/>
              <a:t>striping with double parity technique</a:t>
            </a:r>
            <a:r>
              <a:rPr lang="en-US" dirty="0"/>
              <a:t>. RAID 6 requires at least 4 drives.  </a:t>
            </a:r>
          </a:p>
          <a:p>
            <a:r>
              <a:rPr lang="en-US" dirty="0"/>
              <a:t>It is nearly identical in setup to RAID 5, however, RAID 6 provides increased reliability by utilizing one more parity block. This allows the whole array to withstand two drives dying simultaneously and have an operational system to remain accessible.</a:t>
            </a:r>
          </a:p>
          <a:p>
            <a:r>
              <a:rPr lang="en-US" b="1" dirty="0"/>
              <a:t>Pros</a:t>
            </a:r>
            <a:r>
              <a:rPr lang="en-US" dirty="0"/>
              <a:t>: Higher redundancy than RAID 5, great reliability; increased read performance.</a:t>
            </a:r>
          </a:p>
          <a:p>
            <a:r>
              <a:rPr lang="en-US" b="1" dirty="0"/>
              <a:t>Cons</a:t>
            </a:r>
            <a:r>
              <a:rPr lang="en-US" dirty="0"/>
              <a:t>: Slower write performance than in RAID 5; drive failures may affect data throughput; the complexity of technology.</a:t>
            </a:r>
          </a:p>
          <a:p>
            <a:r>
              <a:rPr lang="en-US" b="1" dirty="0"/>
              <a:t>Suitable for</a:t>
            </a:r>
            <a:r>
              <a:rPr lang="en-US" dirty="0"/>
              <a:t>: Large file storage servers and application servers.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98097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RAID 10 (0+1</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Applies</a:t>
            </a:r>
            <a:r>
              <a:rPr lang="en-US" dirty="0"/>
              <a:t> </a:t>
            </a:r>
            <a:r>
              <a:rPr lang="en-US" i="1" dirty="0"/>
              <a:t>striping and mirroring techniques</a:t>
            </a:r>
            <a:r>
              <a:rPr lang="en-US" dirty="0"/>
              <a:t>. This level combines the redundancy of RAID 1 with the increased performance of RAID 0. </a:t>
            </a:r>
          </a:p>
          <a:p>
            <a:r>
              <a:rPr lang="en-US" dirty="0"/>
              <a:t>It provides security by mirroring all data on secondary drives while using striping across each set of drives to speed up data transfers. </a:t>
            </a:r>
          </a:p>
          <a:p>
            <a:r>
              <a:rPr lang="en-US" b="1" dirty="0"/>
              <a:t>RAID 10 is best suitable for environments where both high performance and security are required.</a:t>
            </a:r>
            <a:endParaRPr lang="en-US" dirty="0"/>
          </a:p>
          <a:p>
            <a:r>
              <a:rPr lang="en-US" b="1" dirty="0"/>
              <a:t>Pros</a:t>
            </a:r>
            <a:r>
              <a:rPr lang="en-US" dirty="0"/>
              <a:t>: Fault tolerance; extremely high performance.</a:t>
            </a:r>
          </a:p>
          <a:p>
            <a:r>
              <a:rPr lang="en-US" b="1" dirty="0"/>
              <a:t>Cons</a:t>
            </a:r>
            <a:r>
              <a:rPr lang="en-US" dirty="0"/>
              <a:t>: Much higher cost (since half of the storage capacity is involved in mirroring).</a:t>
            </a:r>
          </a:p>
          <a:p>
            <a:r>
              <a:rPr lang="en-US" b="1" dirty="0"/>
              <a:t>Suitable for</a:t>
            </a:r>
            <a:r>
              <a:rPr lang="en-US" dirty="0"/>
              <a:t>: Highly used database servers and those performing a lot of write operations.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64891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pic>
        <p:nvPicPr>
          <p:cNvPr id="5122" name="Picture 2" descr="basics of data organization and recovery on different raid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337" y="1988756"/>
            <a:ext cx="11290121" cy="390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6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Less Common RAID </a:t>
            </a:r>
            <a:r>
              <a:rPr lang="en-US" b="1" dirty="0" smtClean="0"/>
              <a:t>Configurations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RAID 2</a:t>
            </a:r>
          </a:p>
          <a:p>
            <a:r>
              <a:rPr lang="en-US" dirty="0"/>
              <a:t>Rarely used, this method strips data at the bit rather than block-level and uses a Hamming code for error correction.</a:t>
            </a:r>
          </a:p>
          <a:p>
            <a:r>
              <a:rPr lang="en-US" b="1" dirty="0"/>
              <a:t>RAID 3</a:t>
            </a:r>
          </a:p>
          <a:p>
            <a:r>
              <a:rPr lang="en-US" dirty="0"/>
              <a:t>Also rarely used, RAID 3 uses byte-level striping with a dedicated parity disk. This setup is unable to service multiple requests at the same time.</a:t>
            </a:r>
          </a:p>
          <a:p>
            <a:r>
              <a:rPr lang="en-US" b="1" dirty="0"/>
              <a:t>RAID 4</a:t>
            </a:r>
          </a:p>
          <a:p>
            <a:r>
              <a:rPr lang="en-US" dirty="0"/>
              <a:t>This configuration consists of block-level striping and a dedicated parity disk. It allows the system quick read speed, but generally, slower write speed.</a:t>
            </a:r>
          </a:p>
          <a:p>
            <a:r>
              <a:rPr lang="en-US" b="1" dirty="0"/>
              <a:t>RAID 5E</a:t>
            </a:r>
          </a:p>
          <a:p>
            <a:r>
              <a:rPr lang="en-US" dirty="0"/>
              <a:t>This is a layout variation of RAID 5 in which a designated spare space allows rebuilding a failed array right away. This space is always left empty in the case of a failure.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31804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RAID </a:t>
            </a:r>
            <a:r>
              <a:rPr lang="en-US" b="1" dirty="0" smtClean="0"/>
              <a:t>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actual</a:t>
            </a:r>
            <a:r>
              <a:rPr lang="en-US" b="1" dirty="0"/>
              <a:t> </a:t>
            </a:r>
            <a:r>
              <a:rPr lang="en-US" dirty="0"/>
              <a:t>meaning of </a:t>
            </a:r>
            <a:r>
              <a:rPr lang="en-US" b="1" dirty="0"/>
              <a:t>RAID</a:t>
            </a:r>
            <a:r>
              <a:rPr lang="en-US" dirty="0"/>
              <a:t> is </a:t>
            </a:r>
            <a:r>
              <a:rPr lang="en-US" i="1" dirty="0"/>
              <a:t>Redundant Array of Independent Disks </a:t>
            </a:r>
            <a:r>
              <a:rPr lang="en-US" dirty="0"/>
              <a:t>(originally Redundant Array of</a:t>
            </a:r>
            <a:r>
              <a:rPr lang="en-US" i="1" dirty="0"/>
              <a:t> Inexpensive </a:t>
            </a:r>
            <a:r>
              <a:rPr lang="en-US" dirty="0"/>
              <a:t>Disks</a:t>
            </a:r>
            <a:r>
              <a:rPr lang="en-US" dirty="0" smtClean="0"/>
              <a:t>).</a:t>
            </a:r>
          </a:p>
          <a:p>
            <a:r>
              <a:rPr lang="en-US" dirty="0"/>
              <a:t>RAID is a technology used to increase the performance and reliability of data storage by combining multiple smaller disks into a single, more capable, device.</a:t>
            </a:r>
          </a:p>
          <a:p>
            <a:r>
              <a:rPr lang="en-US" dirty="0"/>
              <a:t>The term itself was coined by David Patterson, Garth Gibson, and Randy Katz. RAID was first mentioned in 1988 in their technical report named </a:t>
            </a:r>
            <a:r>
              <a:rPr lang="en-US" i="1" dirty="0"/>
              <a:t>“A Case for Redundant Arrays of Inexpensive Disks (RAID)”. </a:t>
            </a:r>
            <a:endParaRPr lang="en-US" i="1" dirty="0" smtClean="0"/>
          </a:p>
          <a:p>
            <a:r>
              <a:rPr lang="en-US" dirty="0"/>
              <a:t>There comes a time when you run out of space and your computer will work frustratingly slow. </a:t>
            </a:r>
            <a:endParaRPr lang="en-US" dirty="0" smtClean="0"/>
          </a:p>
          <a:p>
            <a:r>
              <a:rPr lang="en-US" b="1" dirty="0"/>
              <a:t>That’s when you need a RAID solution that offers redundancy, which is when you go from a single disk to multiple ones.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420985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RAID Benefits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RAID arrays grant numerous advantages, and they vary depending on the chosen RAID configuration. </a:t>
            </a:r>
          </a:p>
          <a:p>
            <a:r>
              <a:rPr lang="en-US" dirty="0"/>
              <a:t>In general, RAID helps with:</a:t>
            </a:r>
          </a:p>
          <a:p>
            <a:r>
              <a:rPr lang="en-US" b="1" dirty="0"/>
              <a:t>Increasing</a:t>
            </a:r>
            <a:r>
              <a:rPr lang="en-US" dirty="0"/>
              <a:t> fault tolerance, or ability to function after one or several disk failures.</a:t>
            </a:r>
          </a:p>
          <a:p>
            <a:r>
              <a:rPr lang="en-US" b="1" dirty="0"/>
              <a:t>Boosting</a:t>
            </a:r>
            <a:r>
              <a:rPr lang="en-US" dirty="0"/>
              <a:t> read and write (I/O) speeds.</a:t>
            </a:r>
          </a:p>
          <a:p>
            <a:r>
              <a:rPr lang="en-US" b="1" dirty="0"/>
              <a:t>Enlarging </a:t>
            </a:r>
            <a:r>
              <a:rPr lang="en-US" dirty="0"/>
              <a:t>storage capacity to hold all your data.</a:t>
            </a:r>
          </a:p>
          <a:p>
            <a:r>
              <a:rPr lang="en-US" b="1" dirty="0"/>
              <a:t>Improving</a:t>
            </a:r>
            <a:r>
              <a:rPr lang="en-US" dirty="0"/>
              <a:t> data security.</a:t>
            </a:r>
          </a:p>
          <a:p>
            <a:r>
              <a:rPr lang="en-US" b="1" dirty="0"/>
              <a:t>Ensuring</a:t>
            </a:r>
            <a:r>
              <a:rPr lang="en-US" dirty="0"/>
              <a:t> data reliability.</a:t>
            </a:r>
          </a:p>
          <a:p>
            <a:r>
              <a:rPr lang="en-US" b="1" dirty="0"/>
              <a:t>Keeping</a:t>
            </a:r>
            <a:r>
              <a:rPr lang="en-US" dirty="0"/>
              <a:t> the system running in case one of the disks fails to allow time for a replacement, thus ensuring no downtime.</a:t>
            </a:r>
          </a:p>
          <a:p>
            <a:r>
              <a:rPr lang="en-US" b="1" dirty="0"/>
              <a:t>Warning</a:t>
            </a:r>
            <a:r>
              <a:rPr lang="en-US" dirty="0"/>
              <a:t> users of potential crashes using the Parity Check function.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20095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RAID</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RAID is a technology that is used to increase the performance and/or reliability of data storage. The abbreviation stands for either </a:t>
            </a:r>
            <a:r>
              <a:rPr lang="en-US" i="1" dirty="0"/>
              <a:t>Redundant Array of Independent Drives</a:t>
            </a:r>
            <a:r>
              <a:rPr lang="en-US" dirty="0"/>
              <a:t> or </a:t>
            </a:r>
            <a:r>
              <a:rPr lang="en-US" i="1" dirty="0"/>
              <a:t>Redundant Array of Inexpensive Disks</a:t>
            </a:r>
            <a:r>
              <a:rPr lang="en-US" dirty="0"/>
              <a:t>, which is older and less used. A RAID system consists of two or more drives working in parallel. These can be hard discs, but there is a trend to also use the technology for SSD (Solid State Drives). There are different RAID levels, each optimized for a specific situation</a:t>
            </a:r>
            <a:r>
              <a:rPr lang="en-US" dirty="0" smtClean="0"/>
              <a:t>.</a:t>
            </a:r>
          </a:p>
          <a:p>
            <a:r>
              <a:rPr lang="en-US" b="1" dirty="0">
                <a:hlinkClick r:id="rId2"/>
              </a:rPr>
              <a:t>RAID 0</a:t>
            </a:r>
            <a:r>
              <a:rPr lang="en-US" dirty="0"/>
              <a:t> – striping</a:t>
            </a:r>
          </a:p>
          <a:p>
            <a:r>
              <a:rPr lang="en-US" b="1" dirty="0">
                <a:hlinkClick r:id="rId3"/>
              </a:rPr>
              <a:t>RAID 1</a:t>
            </a:r>
            <a:r>
              <a:rPr lang="en-US" dirty="0"/>
              <a:t> – mirroring</a:t>
            </a:r>
          </a:p>
          <a:p>
            <a:r>
              <a:rPr lang="en-US" b="1" dirty="0">
                <a:hlinkClick r:id="rId4"/>
              </a:rPr>
              <a:t>RAID 5</a:t>
            </a:r>
            <a:r>
              <a:rPr lang="en-US" dirty="0"/>
              <a:t> – striping with parity</a:t>
            </a:r>
          </a:p>
          <a:p>
            <a:r>
              <a:rPr lang="en-US" b="1" dirty="0">
                <a:hlinkClick r:id="rId5"/>
              </a:rPr>
              <a:t>RAID 6</a:t>
            </a:r>
            <a:r>
              <a:rPr lang="en-US" dirty="0"/>
              <a:t> – striping with double parity</a:t>
            </a:r>
          </a:p>
          <a:p>
            <a:r>
              <a:rPr lang="en-US" b="1" dirty="0">
                <a:hlinkClick r:id="rId6"/>
              </a:rPr>
              <a:t>RAID 10</a:t>
            </a:r>
            <a:r>
              <a:rPr lang="en-US" dirty="0"/>
              <a:t> – combining mirroring and striping</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01355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RAID Used For</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RAID improves performance by placing data on multiple disks and thereby allowing input/output operations to overlap in a balanced way. </a:t>
            </a:r>
            <a:endParaRPr lang="en-US" dirty="0" smtClean="0"/>
          </a:p>
          <a:p>
            <a:r>
              <a:rPr lang="en-US" dirty="0"/>
              <a:t>On the other hand, as the use of multiple disks increases the </a:t>
            </a:r>
            <a:r>
              <a:rPr lang="en-US" i="1" dirty="0">
                <a:hlinkClick r:id="rId2"/>
              </a:rPr>
              <a:t>mean time between failures</a:t>
            </a:r>
            <a:r>
              <a:rPr lang="en-US" dirty="0"/>
              <a:t> (MTBF), setting up a RAID array also remarkably enhances </a:t>
            </a:r>
            <a:r>
              <a:rPr lang="en-US" i="1" dirty="0">
                <a:hlinkClick r:id="rId3"/>
              </a:rPr>
              <a:t>fault tolerance</a:t>
            </a:r>
            <a:r>
              <a:rPr lang="en-US" dirty="0"/>
              <a:t>.</a:t>
            </a:r>
          </a:p>
          <a:p>
            <a:r>
              <a:rPr lang="en-US" dirty="0"/>
              <a:t>Although RAID can be used to back up data from other disks (or arrays) for the purpose of increasing the performance and reliability of the storage, it is NOT meant to be an alternative or substitute for backing up data. </a:t>
            </a:r>
          </a:p>
          <a:p>
            <a:r>
              <a:rPr lang="en-US" dirty="0"/>
              <a:t>Data still might get damaged or erased without harm to the disk it’s stored on. </a:t>
            </a:r>
          </a:p>
          <a:p>
            <a:r>
              <a:rPr lang="en-US" dirty="0"/>
              <a:t>For instance, part of the data may be overwritten as a result of a system malfunction, or the file can become damaged due to an unintentional (or malicious) user action.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70680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RAID Redundancy is Achieved</a:t>
            </a:r>
            <a:br>
              <a:rPr lang="en-US" b="1" dirty="0"/>
            </a:br>
            <a:endParaRPr lang="en-US" dirty="0"/>
          </a:p>
        </p:txBody>
      </p:sp>
      <p:sp>
        <p:nvSpPr>
          <p:cNvPr id="3" name="Content Placeholder 2"/>
          <p:cNvSpPr>
            <a:spLocks noGrp="1"/>
          </p:cNvSpPr>
          <p:nvPr>
            <p:ph idx="1"/>
          </p:nvPr>
        </p:nvSpPr>
        <p:spPr>
          <a:xfrm>
            <a:off x="965199" y="1296366"/>
            <a:ext cx="10388601" cy="5149548"/>
          </a:xfrm>
        </p:spPr>
        <p:txBody>
          <a:bodyPr>
            <a:normAutofit fontScale="77500" lnSpcReduction="20000"/>
          </a:bodyPr>
          <a:lstStyle/>
          <a:p>
            <a:r>
              <a:rPr lang="en-US" dirty="0"/>
              <a:t>There are various </a:t>
            </a:r>
            <a:r>
              <a:rPr lang="en-US" b="1" dirty="0"/>
              <a:t>RAID configurations</a:t>
            </a:r>
            <a:r>
              <a:rPr lang="en-US" dirty="0"/>
              <a:t> (or RAID levels) each of which applies different techniques to operate the stored data. </a:t>
            </a:r>
          </a:p>
          <a:p>
            <a:r>
              <a:rPr lang="en-US" dirty="0"/>
              <a:t>The distribution of data among available disks can be managed either by software or hardware, known as RAID Controller. </a:t>
            </a:r>
          </a:p>
          <a:p>
            <a:r>
              <a:rPr lang="en-US" dirty="0"/>
              <a:t>The main RAID techniques for data storage are:</a:t>
            </a:r>
          </a:p>
          <a:p>
            <a:r>
              <a:rPr lang="en-US" b="1" dirty="0"/>
              <a:t>Spanning: </a:t>
            </a:r>
            <a:r>
              <a:rPr lang="en-US" dirty="0"/>
              <a:t>it only writes data to the first physical drive until full capacity before writing on the next disk;</a:t>
            </a:r>
          </a:p>
          <a:p>
            <a:r>
              <a:rPr lang="en-US" b="1" dirty="0"/>
              <a:t>Striping:</a:t>
            </a:r>
            <a:r>
              <a:rPr lang="en-US" dirty="0"/>
              <a:t> divides data into blocks, splitting its flow between the drives;</a:t>
            </a:r>
          </a:p>
          <a:p>
            <a:r>
              <a:rPr lang="en-US" b="1" dirty="0"/>
              <a:t>Mirroring:</a:t>
            </a:r>
            <a:r>
              <a:rPr lang="en-US" dirty="0"/>
              <a:t> stores identical copies of data simultaneously in different blocks.</a:t>
            </a:r>
          </a:p>
          <a:p>
            <a:r>
              <a:rPr lang="en-US" b="1" dirty="0"/>
              <a:t>Parity (or Check Bit):</a:t>
            </a:r>
            <a:r>
              <a:rPr lang="en-US" dirty="0"/>
              <a:t> calculates the missing block to prevent the system from going down in the case of a failed drive or missing data.</a:t>
            </a:r>
          </a:p>
          <a:p>
            <a:r>
              <a:rPr lang="en-US" dirty="0"/>
              <a:t>Each technique suits a purpose and provides a different benefit. Depending on the RAID configuration (RAID 0, RAID 1, RAID 5, RAID 6, or </a:t>
            </a:r>
            <a:r>
              <a:rPr lang="en-US" dirty="0">
                <a:hlinkClick r:id="rId2"/>
              </a:rPr>
              <a:t>RAID 10</a:t>
            </a:r>
            <a:r>
              <a:rPr lang="en-US" dirty="0"/>
              <a:t>), you can use one alone or combine more than one technique.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3624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RAID </a:t>
            </a:r>
            <a:r>
              <a:rPr lang="en-US" b="1" dirty="0" smtClean="0"/>
              <a:t>Configurations</a:t>
            </a:r>
            <a:endParaRPr lang="en-US" dirty="0"/>
          </a:p>
        </p:txBody>
      </p:sp>
      <p:sp>
        <p:nvSpPr>
          <p:cNvPr id="3" name="Content Placeholder 2"/>
          <p:cNvSpPr>
            <a:spLocks noGrp="1"/>
          </p:cNvSpPr>
          <p:nvPr>
            <p:ph idx="1"/>
          </p:nvPr>
        </p:nvSpPr>
        <p:spPr/>
        <p:txBody>
          <a:bodyPr/>
          <a:lstStyle/>
          <a:p>
            <a:r>
              <a:rPr lang="en-US" dirty="0"/>
              <a:t>Below are the most popular </a:t>
            </a:r>
            <a:r>
              <a:rPr lang="en-US" b="1" dirty="0"/>
              <a:t>RAID levels and how each data distribution technique is applied</a:t>
            </a:r>
            <a:r>
              <a:rPr lang="en-US" dirty="0"/>
              <a:t> (or combinations of them) to suit different needs. </a:t>
            </a:r>
          </a:p>
          <a:p>
            <a:r>
              <a:rPr lang="en-US" dirty="0"/>
              <a:t>You can see which RAID configuration level provides increased performance, storage capacity, security, and reliability. </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pic>
        <p:nvPicPr>
          <p:cNvPr id="2050" name="Picture 2" descr="RAID Configuration, RAID Levels, RAID Array, RAID 0, RAID 1, RAID 5, RAID 6, RAID 10"/>
          <p:cNvPicPr>
            <a:picLocks noChangeAspect="1" noChangeArrowheads="1"/>
          </p:cNvPicPr>
          <p:nvPr/>
        </p:nvPicPr>
        <p:blipFill rotWithShape="1">
          <a:blip r:embed="rId2">
            <a:extLst>
              <a:ext uri="{28A0092B-C50C-407E-A947-70E740481C1C}">
                <a14:useLocalDpi xmlns:a14="http://schemas.microsoft.com/office/drawing/2010/main" val="0"/>
              </a:ext>
            </a:extLst>
          </a:blip>
          <a:srcRect b="17818"/>
          <a:stretch/>
        </p:blipFill>
        <p:spPr bwMode="auto">
          <a:xfrm>
            <a:off x="2377311" y="3357545"/>
            <a:ext cx="7180825" cy="308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RAID </a:t>
            </a:r>
            <a:r>
              <a:rPr lang="en-US" b="1" dirty="0" smtClean="0"/>
              <a:t>0</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Applies </a:t>
            </a:r>
            <a:r>
              <a:rPr lang="en-US" i="1" dirty="0"/>
              <a:t>striping technique</a:t>
            </a:r>
            <a:r>
              <a:rPr lang="en-US" dirty="0"/>
              <a:t>. Splits data across two or more disks, with no parity, redundancy, or fault tolerance.  </a:t>
            </a:r>
          </a:p>
          <a:p>
            <a:r>
              <a:rPr lang="en-US" dirty="0"/>
              <a:t>If one of the drives fails, all data in the </a:t>
            </a:r>
            <a:r>
              <a:rPr lang="en-US" b="1" dirty="0"/>
              <a:t>RAID 0</a:t>
            </a:r>
            <a:r>
              <a:rPr lang="en-US" dirty="0"/>
              <a:t> array is lost and the whole system is unable to function. </a:t>
            </a:r>
          </a:p>
          <a:p>
            <a:r>
              <a:rPr lang="en-US" b="1" dirty="0"/>
              <a:t>Best used for non-critical data storing purposes such as caching live streams. When speed is important and reliability is secondary, this is why you might want to use a RAID 0 Configuration.</a:t>
            </a:r>
            <a:endParaRPr lang="en-US" dirty="0"/>
          </a:p>
          <a:p>
            <a:r>
              <a:rPr lang="en-US" b="1" dirty="0"/>
              <a:t>Pros</a:t>
            </a:r>
            <a:r>
              <a:rPr lang="en-US" dirty="0"/>
              <a:t>: Great performance (read and write operations); all storage capacity is used, no overhead related to parity controls; easy to implement.</a:t>
            </a:r>
          </a:p>
          <a:p>
            <a:r>
              <a:rPr lang="en-US" b="1" dirty="0"/>
              <a:t>Cons</a:t>
            </a:r>
            <a:r>
              <a:rPr lang="en-US" dirty="0"/>
              <a:t>: No redundancy of data; no fault tolerance.</a:t>
            </a:r>
          </a:p>
          <a:p>
            <a:r>
              <a:rPr lang="en-US" b="1" dirty="0"/>
              <a:t>Suitable for</a:t>
            </a:r>
            <a:r>
              <a:rPr lang="en-US" dirty="0"/>
              <a:t>: Live streaming, IPTV, VOD Edge Server</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
        <p:nvSpPr>
          <p:cNvPr id="6" name="AutoShape 2" descr="Disk storage using RAID 0 strip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58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RAID </a:t>
            </a:r>
            <a:r>
              <a:rPr lang="en-US" b="1" dirty="0" smtClean="0"/>
              <a:t>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Applies</a:t>
            </a:r>
            <a:r>
              <a:rPr lang="en-US" dirty="0"/>
              <a:t> </a:t>
            </a:r>
            <a:r>
              <a:rPr lang="en-US" i="1" dirty="0"/>
              <a:t>mirroring technique</a:t>
            </a:r>
            <a:r>
              <a:rPr lang="en-US" dirty="0"/>
              <a:t>. In comparison with the previous level, RAID 0 vs RAID 1, the latter duplicates data by writing identical information to pairs of drives. </a:t>
            </a:r>
          </a:p>
          <a:p>
            <a:r>
              <a:rPr lang="en-US" dirty="0"/>
              <a:t>This method doesn’t offer increased write speed, yet is a great way to create failover storage. If any of the elements in the array fails, the system can still access data from the remaining disks. </a:t>
            </a:r>
          </a:p>
          <a:p>
            <a:r>
              <a:rPr lang="en-US" dirty="0"/>
              <a:t>As soon as the faulty disk is replaced with a new one, the data is copied to it from the functioning disk(s) to rebuild the array. </a:t>
            </a:r>
            <a:endParaRPr lang="en-US" dirty="0" smtClean="0"/>
          </a:p>
          <a:p>
            <a:r>
              <a:rPr lang="en-US" b="1" dirty="0"/>
              <a:t>Best used for application servers where data redundancy and reliability are crucial.</a:t>
            </a:r>
            <a:endParaRPr lang="en-US" dirty="0"/>
          </a:p>
          <a:p>
            <a:r>
              <a:rPr lang="en-US" b="1" dirty="0"/>
              <a:t>Pros</a:t>
            </a:r>
            <a:r>
              <a:rPr lang="en-US" dirty="0"/>
              <a:t>: Fault tolerance; increased read performance; data recovery is extremely easy.</a:t>
            </a:r>
          </a:p>
          <a:p>
            <a:r>
              <a:rPr lang="en-US" b="1" dirty="0"/>
              <a:t>Cons</a:t>
            </a:r>
            <a:r>
              <a:rPr lang="en-US" dirty="0"/>
              <a:t>: Lower usable storage capacity (only half of the total drive volume since all data is written twice</a:t>
            </a:r>
            <a:r>
              <a:rPr lang="en-US" dirty="0" smtClean="0"/>
              <a:t>).</a:t>
            </a:r>
          </a:p>
          <a:p>
            <a:r>
              <a:rPr lang="en-US" b="1" dirty="0"/>
              <a:t>Suitable for</a:t>
            </a:r>
            <a:r>
              <a:rPr lang="en-US" dirty="0"/>
              <a:t>: Accounting systems, inventory management, etc.</a:t>
            </a:r>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616488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690</TotalTime>
  <Words>1623</Words>
  <Application>Microsoft Office PowerPoint</Application>
  <PresentationFormat>Widescreen</PresentationFormat>
  <Paragraphs>115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Print</vt:lpstr>
      <vt:lpstr>Trebuchet MS</vt:lpstr>
      <vt:lpstr>Tw Cen MT</vt:lpstr>
      <vt:lpstr>Circuit</vt:lpstr>
      <vt:lpstr>Raid and its levels</vt:lpstr>
      <vt:lpstr>RAID Definition</vt:lpstr>
      <vt:lpstr>RAID Benefits </vt:lpstr>
      <vt:lpstr>RAID</vt:lpstr>
      <vt:lpstr>What is RAID Used For </vt:lpstr>
      <vt:lpstr>How RAID Redundancy is Achieved </vt:lpstr>
      <vt:lpstr>Common RAID Configurations</vt:lpstr>
      <vt:lpstr>RAID 0</vt:lpstr>
      <vt:lpstr>RAID 1</vt:lpstr>
      <vt:lpstr>RAID 5 </vt:lpstr>
      <vt:lpstr>RAID 6 </vt:lpstr>
      <vt:lpstr>RAID 10 (0+1)</vt:lpstr>
      <vt:lpstr>PowerPoint Presentation</vt:lpstr>
      <vt:lpstr>Less Common RAID Configurations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63</cp:revision>
  <dcterms:created xsi:type="dcterms:W3CDTF">2023-01-24T07:09:11Z</dcterms:created>
  <dcterms:modified xsi:type="dcterms:W3CDTF">2024-04-27T06:23:42Z</dcterms:modified>
</cp:coreProperties>
</file>