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</p:sldIdLst>
  <p:sldSz cx="9144000" cy="6858000" type="overhead"/>
  <p:notesSz cx="10058400" cy="7772400"/>
  <p:defaultTextStyle>
    <a:defPPr>
      <a:defRPr lang="en-US"/>
    </a:defPPr>
    <a:lvl1pPr marL="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10291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20583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30874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41165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51456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61748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72039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82330" algn="l" defTabSz="410291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9861" autoAdjust="0"/>
  </p:normalViewPr>
  <p:slideViewPr>
    <p:cSldViewPr>
      <p:cViewPr varScale="1">
        <p:scale>
          <a:sx n="106" d="100"/>
          <a:sy n="106" d="100"/>
        </p:scale>
        <p:origin x="-512" y="-112"/>
      </p:cViewPr>
      <p:guideLst>
        <p:guide orient="horz" pos="2541"/>
        <p:guide pos="19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2000" y="6320118"/>
            <a:ext cx="415636" cy="336176"/>
          </a:xfrm>
        </p:spPr>
        <p:txBody>
          <a:bodyPr lIns="0" tIns="0" rIns="0" bIns="0"/>
          <a:lstStyle/>
          <a:p>
            <a:pPr marL="22794"/>
            <a:fld id="{81D60167-4931-47E6-BA6A-407CBD079E47}" type="slidenum">
              <a:rPr lang="en-US" sz="1100" smtClean="0">
                <a:latin typeface="Times New Roman"/>
                <a:cs typeface="Times New Roman"/>
              </a:rPr>
              <a:pPr marL="22794"/>
              <a:t>‹#›</a:t>
            </a:fld>
            <a:endParaRPr lang="en-US"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2794"/>
            <a:fld id="{81D60167-4931-47E6-BA6A-407CBD079E47}" type="slidenum">
              <a:rPr lang="en-US" sz="1100" smtClean="0">
                <a:latin typeface="Times New Roman"/>
                <a:cs typeface="Times New Roman"/>
              </a:rPr>
              <a:pPr marL="22794"/>
              <a:t>‹#›</a:t>
            </a:fld>
            <a:endParaRPr lang="en-US"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2794"/>
            <a:fld id="{81D60167-4931-47E6-BA6A-407CBD079E47}" type="slidenum">
              <a:rPr lang="en-US" sz="1100" smtClean="0">
                <a:latin typeface="Times New Roman"/>
                <a:cs typeface="Times New Roman"/>
              </a:rPr>
              <a:pPr marL="22794"/>
              <a:t>‹#›</a:t>
            </a:fld>
            <a:endParaRPr lang="en-US"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2794"/>
            <a:fld id="{81D60167-4931-47E6-BA6A-407CBD079E47}" type="slidenum">
              <a:rPr lang="en-US" sz="1100" smtClean="0">
                <a:latin typeface="Times New Roman"/>
                <a:cs typeface="Times New Roman"/>
              </a:rPr>
              <a:pPr marL="22794"/>
              <a:t>‹#›</a:t>
            </a:fld>
            <a:endParaRPr lang="en-US"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2794"/>
            <a:fld id="{81D60167-4931-47E6-BA6A-407CBD079E47}" type="slidenum">
              <a:rPr lang="en-US" sz="1100" smtClean="0">
                <a:latin typeface="Times New Roman"/>
                <a:cs typeface="Times New Roman"/>
              </a:rPr>
              <a:pPr marL="22794"/>
              <a:t>‹#›</a:t>
            </a:fld>
            <a:endParaRPr lang="en-US"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097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577340"/>
            <a:ext cx="8229600" cy="452628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82001" y="6320118"/>
            <a:ext cx="339837" cy="3121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2794"/>
            <a:fld id="{81D60167-4931-47E6-BA6A-407CBD079E47}" type="slidenum">
              <a:rPr lang="en-US" sz="1100" smtClean="0">
                <a:latin typeface="Times New Roman"/>
                <a:cs typeface="Times New Roman"/>
              </a:rPr>
              <a:pPr marL="22794"/>
              <a:t>‹#›</a:t>
            </a:fld>
            <a:endParaRPr lang="en-US" sz="1100">
              <a:latin typeface="Times New Roman"/>
              <a:cs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4" Type="http://schemas.openxmlformats.org/officeDocument/2006/relationships/image" Target="../media/image10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emf"/><Relationship Id="rId3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818" y="3563471"/>
            <a:ext cx="2008909" cy="184665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31273" y="1277470"/>
            <a:ext cx="7620000" cy="1670141"/>
          </a:xfrm>
          <a:prstGeom prst="rect">
            <a:avLst/>
          </a:prstGeom>
        </p:spPr>
        <p:txBody>
          <a:bodyPr wrap="square" lIns="82058" tIns="41029" rIns="82058" bIns="41029">
            <a:spAutoFit/>
          </a:bodyPr>
          <a:lstStyle/>
          <a:p>
            <a:pPr marL="68382" algn="ctr"/>
            <a:r>
              <a:rPr lang="en-US" sz="4800" b="1" spc="-9" dirty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CHAPTE</a:t>
            </a:r>
            <a:r>
              <a:rPr lang="en-US" sz="4800" b="1" spc="-13" dirty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R</a:t>
            </a:r>
            <a:r>
              <a:rPr lang="en-US" sz="4800" b="1" spc="4" dirty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 </a:t>
            </a:r>
            <a:r>
              <a:rPr lang="en-US" sz="4800" b="1" spc="-9" dirty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7</a:t>
            </a:r>
            <a:endParaRPr lang="en-US" sz="4800" dirty="0"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  <a:p>
            <a:pPr marL="68952" algn="ctr">
              <a:lnSpc>
                <a:spcPct val="120000"/>
              </a:lnSpc>
            </a:pPr>
            <a:r>
              <a:rPr lang="en-US" sz="4800" b="1" dirty="0">
                <a:effectLst>
                  <a:innerShdw blurRad="114300">
                    <a:prstClr val="black"/>
                  </a:innerShdw>
                </a:effectLst>
                <a:latin typeface="Times New Roman"/>
                <a:cs typeface="Times New Roman"/>
              </a:rPr>
              <a:t>Transmission Media</a:t>
            </a:r>
            <a:endParaRPr lang="en-US" sz="4800" dirty="0">
              <a:effectLst>
                <a:innerShdw blurRad="114300">
                  <a:prstClr val="black"/>
                </a:innerShdw>
              </a:effectLst>
              <a:latin typeface="Times New Roman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378" y="403412"/>
            <a:ext cx="7142232" cy="529135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pPr algn="ctr"/>
            <a:r>
              <a:rPr lang="en-US" sz="2900" b="1" dirty="0"/>
              <a:t>CECS 474 Computer Network Interoperability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6185647"/>
            <a:ext cx="5744169" cy="298303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1400" dirty="0"/>
              <a:t>Notes for Douglas E. Comer, </a:t>
            </a:r>
            <a:r>
              <a:rPr lang="en-US" sz="1400" b="1" dirty="0"/>
              <a:t>Computer Networks and Internets (5</a:t>
            </a:r>
            <a:r>
              <a:rPr lang="en-US" sz="1400" b="1" baseline="30000" dirty="0"/>
              <a:t>th</a:t>
            </a:r>
            <a:r>
              <a:rPr lang="en-US" sz="1400" b="1" dirty="0"/>
              <a:t> Edition) </a:t>
            </a:r>
            <a:endParaRPr lang="en-US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4437529"/>
            <a:ext cx="5140438" cy="1144688"/>
          </a:xfrm>
          <a:prstGeom prst="rect">
            <a:avLst/>
          </a:prstGeom>
          <a:noFill/>
        </p:spPr>
        <p:txBody>
          <a:bodyPr wrap="none" lIns="82058" tIns="41029" rIns="82058" bIns="41029" rtlCol="0">
            <a:spAutoFit/>
          </a:bodyPr>
          <a:lstStyle/>
          <a:p>
            <a:r>
              <a:rPr lang="en-US" sz="2500" b="1" dirty="0"/>
              <a:t>Tracy Bradley Maples, Ph.D.</a:t>
            </a:r>
          </a:p>
          <a:p>
            <a:r>
              <a:rPr lang="en-US" sz="2200" dirty="0"/>
              <a:t>Computer Engineering &amp; Computer Science</a:t>
            </a:r>
          </a:p>
          <a:p>
            <a:r>
              <a:rPr lang="en-US" sz="2200" dirty="0"/>
              <a:t>Cal </a:t>
            </a:r>
            <a:r>
              <a:rPr lang="en-US" sz="2200" dirty="0" err="1"/>
              <a:t>ifornia</a:t>
            </a:r>
            <a:r>
              <a:rPr lang="en-US" sz="2200" dirty="0"/>
              <a:t> State University, Long Beach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3916293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229600" cy="607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Glass Fibers (or Optical Fibers)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Times New Roman"/>
                <a:cs typeface="Times New Roman"/>
              </a:rPr>
              <a:t>Optical fiber: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carries the transmitted information as a fluctuating beam of light</a:t>
            </a:r>
          </a:p>
          <a:p>
            <a:pPr marL="342900" lvl="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is immune to electromagnetic interference and crosstalk</a:t>
            </a:r>
          </a:p>
          <a:p>
            <a:pPr marL="342900" lvl="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is good for security, because it is difficult to tap an optical fiber cable</a:t>
            </a:r>
          </a:p>
          <a:p>
            <a:pPr marL="342900" lvl="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supports transmission rates of hundreds of megabits per second over several kilometers.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Times New Roman"/>
                <a:cs typeface="Times New Roman"/>
              </a:rPr>
              <a:t>Components: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Single </a:t>
            </a:r>
            <a:r>
              <a:rPr lang="en-US" sz="2000" dirty="0">
                <a:latin typeface="Times New Roman"/>
                <a:cs typeface="Times New Roman"/>
              </a:rPr>
              <a:t>glass fiber for each signal</a:t>
            </a:r>
          </a:p>
          <a:p>
            <a:pPr marL="342900" lvl="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Optical transmitter (light-emitting diode (LED) or injection diode (ILD)) converts from electrical signals to a light signal</a:t>
            </a:r>
          </a:p>
          <a:p>
            <a:pPr marL="342900" lvl="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Optical Receiver (photodiode or photo transistor) converts from light signals to electrical</a:t>
            </a:r>
          </a:p>
        </p:txBody>
      </p:sp>
    </p:spTree>
    <p:extLst>
      <p:ext uri="{BB962C8B-B14F-4D97-AF65-F5344CB8AC3E}">
        <p14:creationId xmlns:p14="http://schemas.microsoft.com/office/powerpoint/2010/main" val="3061394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52400"/>
            <a:ext cx="38862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latin typeface="Times New Roman"/>
                <a:cs typeface="Times New Roman"/>
              </a:rPr>
              <a:t>Types of Optical Fiber 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i="1" u="sng" dirty="0">
                <a:latin typeface="Times New Roman"/>
                <a:cs typeface="Times New Roman"/>
              </a:rPr>
              <a:t>Multimode stepped index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Cladding and core each have a different but uniform refractive index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Signal has a wider pulse width =&gt; modest bit rates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i="1" u="sng" dirty="0">
                <a:latin typeface="Times New Roman"/>
                <a:cs typeface="Times New Roman"/>
              </a:rPr>
              <a:t>Multimode graded index</a:t>
            </a:r>
            <a:endParaRPr lang="en-US" sz="2000" b="1" u="sng" dirty="0">
              <a:latin typeface="Times New Roman"/>
              <a:cs typeface="Times New Roman"/>
            </a:endParaRPr>
          </a:p>
          <a:p>
            <a:pPr marL="342900" lvl="0" indent="-342900" hangingPunct="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Core material has a variable refractive index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Light is refracted by an increasing amount as it moves away from the core =&gt; narrows pulse width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i="1" u="sng" dirty="0" err="1">
                <a:latin typeface="Times New Roman"/>
                <a:cs typeface="Times New Roman"/>
              </a:rPr>
              <a:t>Monomode</a:t>
            </a:r>
            <a:endParaRPr lang="en-US" sz="2000" b="1" u="sng" dirty="0">
              <a:latin typeface="Times New Roman"/>
              <a:cs typeface="Times New Roman"/>
            </a:endParaRPr>
          </a:p>
          <a:p>
            <a:pPr marL="342900" lvl="0" indent="-342900" hangingPunct="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Reduces core diameter to that of a single wavelength (3-10 micrometers)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1800" dirty="0">
                <a:latin typeface="Times New Roman"/>
                <a:cs typeface="Times New Roman"/>
              </a:rPr>
              <a:t>Light propagates along a single path =&gt; width of output signal = width of input signal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744"/>
          <a:stretch/>
        </p:blipFill>
        <p:spPr>
          <a:xfrm>
            <a:off x="4003924" y="457200"/>
            <a:ext cx="5137576" cy="61722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581400" y="990600"/>
            <a:ext cx="762000" cy="16764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10000" y="4953000"/>
            <a:ext cx="685800" cy="68580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2971800"/>
            <a:ext cx="762000" cy="1447800"/>
          </a:xfrm>
          <a:prstGeom prst="straightConnector1">
            <a:avLst/>
          </a:prstGeom>
          <a:ln>
            <a:solidFill>
              <a:schemeClr val="accent5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048000" y="990600"/>
            <a:ext cx="5334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971800" y="2971800"/>
            <a:ext cx="7620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4953000"/>
            <a:ext cx="2133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666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457200"/>
            <a:ext cx="51219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2400" b="1" dirty="0">
                <a:latin typeface="Times New Roman"/>
                <a:cs typeface="Times New Roman"/>
              </a:rPr>
              <a:t>Comparing Copper Wiring and Fiber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8981092"/>
              </p:ext>
            </p:extLst>
          </p:nvPr>
        </p:nvGraphicFramePr>
        <p:xfrm>
          <a:off x="152400" y="1295400"/>
          <a:ext cx="8991600" cy="4775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Document" r:id="rId3" imgW="6337300" imgH="3365500" progId="Word.Document.12">
                  <p:embed/>
                </p:oleObj>
              </mc:Choice>
              <mc:Fallback>
                <p:oleObj name="Document" r:id="rId3" imgW="6337300" imgH="3365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" y="1295400"/>
                        <a:ext cx="8991600" cy="47750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182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Radio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A network that uses electromagnetic radio waves is said to operate at radio frequency. The transmissions are referred to as RF transmissions.</a:t>
            </a:r>
          </a:p>
          <a:p>
            <a:pPr hangingPunct="0">
              <a:spcAft>
                <a:spcPts val="600"/>
              </a:spcAft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lower frequency radio transmission can be used to replace fixed wire links.</a:t>
            </a:r>
          </a:p>
          <a:p>
            <a:pPr hangingPunct="0">
              <a:spcAft>
                <a:spcPts val="600"/>
              </a:spcAft>
            </a:pPr>
            <a:r>
              <a:rPr lang="en-US" sz="2000" dirty="0" smtClean="0">
                <a:latin typeface="Times New Roman"/>
                <a:cs typeface="Times New Roman"/>
              </a:rPr>
              <a:t>Data </a:t>
            </a:r>
            <a:r>
              <a:rPr lang="en-US" sz="2000" dirty="0">
                <a:latin typeface="Times New Roman"/>
                <a:cs typeface="Times New Roman"/>
              </a:rPr>
              <a:t>rates are typically in the tens of kbps to hundreds of Mbps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hangingPunct="0">
              <a:lnSpc>
                <a:spcPct val="70000"/>
              </a:lnSpc>
              <a:spcAft>
                <a:spcPts val="600"/>
              </a:spcAft>
            </a:pPr>
            <a:endParaRPr lang="en-US" sz="2000" dirty="0">
              <a:latin typeface="Times New Roman"/>
              <a:cs typeface="Times New Roman"/>
            </a:endParaRPr>
          </a:p>
          <a:p>
            <a:pPr hangingPunct="0">
              <a:spcAft>
                <a:spcPts val="6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Electromagnetic </a:t>
            </a:r>
            <a:r>
              <a:rPr lang="en-US" sz="2000" b="1" dirty="0">
                <a:latin typeface="Times New Roman"/>
                <a:cs typeface="Times New Roman"/>
              </a:rPr>
              <a:t>(Radio) </a:t>
            </a:r>
            <a:r>
              <a:rPr lang="en-US" sz="2000" b="1" dirty="0" smtClean="0">
                <a:latin typeface="Times New Roman"/>
                <a:cs typeface="Times New Roman"/>
              </a:rPr>
              <a:t>Spectrum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hangingPunct="0">
              <a:spcAft>
                <a:spcPts val="600"/>
              </a:spcAft>
            </a:pPr>
            <a:r>
              <a:rPr lang="en-US" sz="2000" i="1" dirty="0">
                <a:latin typeface="Times New Roman"/>
                <a:cs typeface="Times New Roman"/>
              </a:rPr>
              <a:t>As the </a:t>
            </a:r>
            <a:r>
              <a:rPr lang="en-US" sz="2000" i="1" dirty="0" smtClean="0">
                <a:latin typeface="Times New Roman"/>
                <a:cs typeface="Times New Roman"/>
              </a:rPr>
              <a:t>figure below </a:t>
            </a:r>
            <a:r>
              <a:rPr lang="en-US" sz="2000" i="1" dirty="0">
                <a:latin typeface="Times New Roman"/>
                <a:cs typeface="Times New Roman"/>
              </a:rPr>
              <a:t>shows: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one part of the spectrum corresponds to infrared light described above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spectrum used for RF communications spans frequencies from approximately 3 KHz to 300 GHz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it includes frequencies allocated to radio and television broadcast as well as satellite and microwave </a:t>
            </a:r>
            <a:r>
              <a:rPr lang="en-US" sz="2000" dirty="0" smtClean="0">
                <a:latin typeface="Times New Roman"/>
                <a:cs typeface="Times New Roman"/>
              </a:rPr>
              <a:t>communications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7720" b="15232"/>
          <a:stretch/>
        </p:blipFill>
        <p:spPr>
          <a:xfrm>
            <a:off x="1066800" y="5334000"/>
            <a:ext cx="712081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82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05800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Satellites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Satellites transmit data as electromagnetic (radio) waves through free space.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satellite contains a transponder that consists of a radio receiver and transmitter.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>
                <a:latin typeface="Times New Roman"/>
                <a:cs typeface="Times New Roman"/>
              </a:rPr>
              <a:t>transponder (covering a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particular </a:t>
            </a:r>
            <a:r>
              <a:rPr lang="en-US" sz="2000" dirty="0">
                <a:latin typeface="Times New Roman"/>
                <a:cs typeface="Times New Roman"/>
              </a:rPr>
              <a:t>range of frequencies)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receives </a:t>
            </a:r>
            <a:r>
              <a:rPr lang="en-US" sz="2000" dirty="0">
                <a:latin typeface="Times New Roman"/>
                <a:cs typeface="Times New Roman"/>
              </a:rPr>
              <a:t>the signal and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retransmits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 single satellite usually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contains 6</a:t>
            </a:r>
            <a:r>
              <a:rPr lang="en-US" sz="2000" dirty="0">
                <a:latin typeface="Times New Roman"/>
                <a:cs typeface="Times New Roman"/>
              </a:rPr>
              <a:t>-12 transponders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that operate independently</a:t>
            </a:r>
            <a:r>
              <a:rPr lang="en-US" sz="2000" dirty="0">
                <a:latin typeface="Times New Roman"/>
                <a:cs typeface="Times New Roman"/>
              </a:rPr>
              <a:t>. 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Each transponder uses a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different </a:t>
            </a:r>
            <a:r>
              <a:rPr lang="en-US" sz="2000" dirty="0">
                <a:latin typeface="Times New Roman"/>
                <a:cs typeface="Times New Roman"/>
              </a:rPr>
              <a:t>frequency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(</a:t>
            </a:r>
            <a:r>
              <a:rPr lang="en-US" sz="2000" dirty="0">
                <a:latin typeface="Times New Roman"/>
                <a:cs typeface="Times New Roman"/>
              </a:rPr>
              <a:t>or channel).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012" t="7026" r="6230" b="21634"/>
          <a:stretch/>
        </p:blipFill>
        <p:spPr>
          <a:xfrm>
            <a:off x="4114800" y="2819400"/>
            <a:ext cx="4828867" cy="369750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4250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3058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Geosynchronous (or Geostationary) Satellites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Geosynchronous (or geostationary) satellites are placed in an orbit that is synchronized with the earth’s rotation. 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From Geostationary Earth Orbit (GEO) a satellite appears to remain in exactly the same point in the sky.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GEO is approximately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 hangingPunct="0"/>
            <a:r>
              <a:rPr lang="en-US" sz="2000" dirty="0" smtClean="0">
                <a:latin typeface="Times New Roman"/>
                <a:cs typeface="Times New Roman"/>
              </a:rPr>
              <a:t>36,000 </a:t>
            </a:r>
            <a:r>
              <a:rPr lang="en-US" sz="2000" dirty="0">
                <a:latin typeface="Times New Roman"/>
                <a:cs typeface="Times New Roman"/>
              </a:rPr>
              <a:t>kilometers or 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lvl="1" hangingPunct="0"/>
            <a:r>
              <a:rPr lang="en-US" sz="2000" dirty="0" smtClean="0">
                <a:latin typeface="Times New Roman"/>
                <a:cs typeface="Times New Roman"/>
              </a:rPr>
              <a:t>20,000 </a:t>
            </a:r>
            <a:r>
              <a:rPr lang="en-US" sz="2000" dirty="0">
                <a:latin typeface="Times New Roman"/>
                <a:cs typeface="Times New Roman"/>
              </a:rPr>
              <a:t>miles from earth.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GEO satellites are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sometimes </a:t>
            </a:r>
            <a:r>
              <a:rPr lang="en-US" sz="2000" dirty="0">
                <a:latin typeface="Times New Roman"/>
                <a:cs typeface="Times New Roman"/>
              </a:rPr>
              <a:t>called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“</a:t>
            </a:r>
            <a:r>
              <a:rPr lang="en-US" sz="2000" dirty="0">
                <a:latin typeface="Times New Roman"/>
                <a:cs typeface="Times New Roman"/>
              </a:rPr>
              <a:t>high earth orbit” </a:t>
            </a:r>
            <a:r>
              <a:rPr lang="en-US" sz="2000" dirty="0" smtClean="0">
                <a:latin typeface="Times New Roman"/>
                <a:cs typeface="Times New Roman"/>
              </a:rPr>
              <a:t>satellites.</a:t>
            </a:r>
            <a:br>
              <a:rPr lang="en-US" sz="2000" dirty="0" smtClean="0">
                <a:latin typeface="Times New Roman"/>
                <a:cs typeface="Times New Roman"/>
              </a:rPr>
            </a:br>
            <a:endParaRPr lang="en-US" sz="2000" dirty="0" smtClean="0">
              <a:latin typeface="Times New Roman"/>
              <a:cs typeface="Times New Roman"/>
            </a:endParaRP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>
                <a:latin typeface="Times New Roman"/>
                <a:cs typeface="Times New Roman"/>
              </a:rPr>
              <a:t>maximum of 45-90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satellites </a:t>
            </a:r>
            <a:r>
              <a:rPr lang="en-US" sz="2000" dirty="0">
                <a:latin typeface="Times New Roman"/>
                <a:cs typeface="Times New Roman"/>
              </a:rPr>
              <a:t>can be in GEO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to </a:t>
            </a:r>
            <a:r>
              <a:rPr lang="en-US" sz="2000" dirty="0">
                <a:latin typeface="Times New Roman"/>
                <a:cs typeface="Times New Roman"/>
              </a:rPr>
              <a:t>avoid interference with </a:t>
            </a:r>
            <a:r>
              <a:rPr lang="en-US" sz="2000" dirty="0" smtClean="0">
                <a:latin typeface="Times New Roman"/>
                <a:cs typeface="Times New Roman"/>
              </a:rPr>
              <a:t/>
            </a:r>
            <a:br>
              <a:rPr lang="en-US" sz="2000" dirty="0" smtClean="0">
                <a:latin typeface="Times New Roman"/>
                <a:cs typeface="Times New Roman"/>
              </a:rPr>
            </a:br>
            <a:r>
              <a:rPr lang="en-US" sz="2000" dirty="0" smtClean="0">
                <a:latin typeface="Times New Roman"/>
                <a:cs typeface="Times New Roman"/>
              </a:rPr>
              <a:t>each </a:t>
            </a:r>
            <a:r>
              <a:rPr lang="en-US" sz="2000" dirty="0">
                <a:latin typeface="Times New Roman"/>
                <a:cs typeface="Times New Roman"/>
              </a:rPr>
              <a:t>other.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590800"/>
            <a:ext cx="5041900" cy="3987800"/>
          </a:xfrm>
          <a:prstGeom prst="rect">
            <a:avLst/>
          </a:prstGeom>
          <a:ln>
            <a:solidFill>
              <a:srgbClr val="4F81BD"/>
            </a:solidFill>
          </a:ln>
        </p:spPr>
      </p:pic>
    </p:spTree>
    <p:extLst>
      <p:ext uri="{BB962C8B-B14F-4D97-AF65-F5344CB8AC3E}">
        <p14:creationId xmlns:p14="http://schemas.microsoft.com/office/powerpoint/2010/main" val="127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28600"/>
            <a:ext cx="85344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Geosynchronous (or Geostationary) Satellites (cont’d)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How many GEO communication satellites are possible?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There is a limited amount of “space” available in the geosynchronous orbit above the </a:t>
            </a:r>
            <a:r>
              <a:rPr lang="en-US" sz="2000" dirty="0" smtClean="0">
                <a:latin typeface="Times New Roman"/>
                <a:cs typeface="Times New Roman"/>
              </a:rPr>
              <a:t>equator…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Because </a:t>
            </a:r>
            <a:r>
              <a:rPr lang="en-US" sz="2000" dirty="0">
                <a:latin typeface="Times New Roman"/>
                <a:cs typeface="Times New Roman"/>
              </a:rPr>
              <a:t>communication satellites using a given frequency must be separated from one another to avoid </a:t>
            </a:r>
            <a:r>
              <a:rPr lang="en-US" sz="2000" dirty="0" smtClean="0">
                <a:latin typeface="Times New Roman"/>
                <a:cs typeface="Times New Roman"/>
              </a:rPr>
              <a:t>interference.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dirty="0">
                <a:latin typeface="Times New Roman"/>
                <a:cs typeface="Times New Roman"/>
              </a:rPr>
              <a:t>minimum separation depends on the power of the transmitters (but may require an angular separation of between 4 and 8 degrees</a:t>
            </a:r>
            <a:r>
              <a:rPr lang="en-US" sz="2000" dirty="0" smtClean="0">
                <a:latin typeface="Times New Roman"/>
                <a:cs typeface="Times New Roman"/>
              </a:rPr>
              <a:t>).</a:t>
            </a:r>
            <a:endParaRPr lang="en-US" sz="2000" dirty="0">
              <a:latin typeface="Times New Roman"/>
              <a:cs typeface="Times New Roman"/>
            </a:endParaRP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As technology evolves, it is </a:t>
            </a:r>
            <a:r>
              <a:rPr lang="en-US" sz="2000" dirty="0">
                <a:latin typeface="Times New Roman"/>
                <a:cs typeface="Times New Roman"/>
              </a:rPr>
              <a:t>possible to allocate more satellites in </a:t>
            </a:r>
            <a:r>
              <a:rPr lang="en-US" sz="2000" dirty="0" smtClean="0">
                <a:latin typeface="Times New Roman"/>
                <a:cs typeface="Times New Roman"/>
              </a:rPr>
              <a:t>orbit.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1800" b="1" dirty="0">
                <a:latin typeface="Times New Roman"/>
                <a:cs typeface="Times New Roman"/>
              </a:rPr>
              <a:t>What is the minimum number </a:t>
            </a:r>
            <a:r>
              <a:rPr lang="en-US" sz="1800" b="1" dirty="0" smtClean="0">
                <a:latin typeface="Times New Roman"/>
                <a:cs typeface="Times New Roman"/>
              </a:rPr>
              <a:t>of </a:t>
            </a:r>
            <a:r>
              <a:rPr lang="en-US" sz="1800" b="1" dirty="0">
                <a:latin typeface="Times New Roman"/>
                <a:cs typeface="Times New Roman"/>
              </a:rPr>
              <a:t>satellites </a:t>
            </a:r>
            <a:endParaRPr lang="en-US" sz="1800" b="1" dirty="0" smtClean="0">
              <a:latin typeface="Times New Roman"/>
              <a:cs typeface="Times New Roman"/>
            </a:endParaRPr>
          </a:p>
          <a:p>
            <a:pPr hangingPunct="0"/>
            <a:r>
              <a:rPr lang="en-US" sz="1800" b="1" dirty="0" smtClean="0">
                <a:latin typeface="Times New Roman"/>
                <a:cs typeface="Times New Roman"/>
              </a:rPr>
              <a:t>needed to </a:t>
            </a:r>
            <a:r>
              <a:rPr lang="en-US" sz="1800" b="1" dirty="0">
                <a:latin typeface="Times New Roman"/>
                <a:cs typeface="Times New Roman"/>
              </a:rPr>
              <a:t>cover the earth?</a:t>
            </a:r>
            <a:r>
              <a:rPr lang="en-US" sz="1800" b="1" i="1" dirty="0">
                <a:latin typeface="Times New Roman"/>
                <a:cs typeface="Times New Roman"/>
              </a:rPr>
              <a:t>  Three</a:t>
            </a:r>
            <a:endParaRPr lang="en-US" sz="1800" dirty="0">
              <a:latin typeface="Times New Roman"/>
              <a:cs typeface="Times New Roman"/>
            </a:endParaRP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Consider the figure, which illustrates 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three GEO satellites positioned around 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the equator with 120 degree separation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In the figure, the size of the earth 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and the distance of the satellites are 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drawn to scale</a:t>
            </a:r>
          </a:p>
        </p:txBody>
      </p:sp>
      <p:pic>
        <p:nvPicPr>
          <p:cNvPr id="20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8" t="4942" r="11671" b="24867"/>
          <a:stretch>
            <a:fillRect/>
          </a:stretch>
        </p:blipFill>
        <p:spPr bwMode="auto">
          <a:xfrm>
            <a:off x="5105400" y="3733800"/>
            <a:ext cx="3848100" cy="2932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24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304800"/>
            <a:ext cx="8534400" cy="6447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Low Earth Orbit Satellites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Low Earth Orbit (LEO) satellites orbit at 200-400 miles above earth.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Their period of rotation is very fast (e.g., an orbit can be completed in ~1.5 hours).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dirty="0" smtClean="0">
                <a:latin typeface="Times New Roman"/>
                <a:cs typeface="Times New Roman"/>
              </a:rPr>
              <a:t>A </a:t>
            </a:r>
            <a:r>
              <a:rPr lang="en-US" sz="2000" dirty="0">
                <a:latin typeface="Times New Roman"/>
                <a:cs typeface="Times New Roman"/>
              </a:rPr>
              <a:t>LEO satellite can only be used by ground stations when its orbit passes overhead.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Ground stations must continually be changed to point at the satellite.</a:t>
            </a:r>
          </a:p>
          <a:p>
            <a:pPr marL="342900" lvl="0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These satellites are cheaper but they wear out more quickly (run out of fuel).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Low Earth Orbit Satellite Arrays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In this scheme, a set of satellites is arranged so that each point on the ground has at least one satellite overhead at all times.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This requires sophisticated communication between the satellites.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66 </a:t>
            </a:r>
            <a:r>
              <a:rPr lang="en-US" sz="2000" dirty="0">
                <a:latin typeface="Times New Roman"/>
                <a:cs typeface="Times New Roman"/>
              </a:rPr>
              <a:t>satellites are required to provide service over the entire earth.</a:t>
            </a:r>
          </a:p>
          <a:p>
            <a:pPr hangingPunct="0"/>
            <a:r>
              <a:rPr lang="en-US" sz="2000" b="1" u="sng" dirty="0" smtClean="0">
                <a:latin typeface="Times New Roman"/>
                <a:cs typeface="Times New Roman"/>
              </a:rPr>
              <a:t>Example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 The failed Iridium Project</a:t>
            </a:r>
          </a:p>
        </p:txBody>
      </p:sp>
    </p:spTree>
    <p:extLst>
      <p:ext uri="{BB962C8B-B14F-4D97-AF65-F5344CB8AC3E}">
        <p14:creationId xmlns:p14="http://schemas.microsoft.com/office/powerpoint/2010/main" val="2597895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8440615" cy="381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276600" y="457200"/>
            <a:ext cx="26212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Times New Roman"/>
                <a:cs typeface="Times New Roman"/>
              </a:rPr>
              <a:t>Satellite Summary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314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3058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Microwave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Microwave transmissions are electromagnetic radiation beyond the frequency range (i.e., a higher range) used for radio and TV.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Microwaves can be aimed in a single direction.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helps prevent interception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can not go through metal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can carry more information than lower frequency </a:t>
            </a:r>
            <a:r>
              <a:rPr lang="en-US" sz="2000" dirty="0" smtClean="0">
                <a:latin typeface="Times New Roman"/>
                <a:cs typeface="Times New Roman"/>
              </a:rPr>
              <a:t>RF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Infrared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u="sng" dirty="0">
                <a:latin typeface="Times New Roman"/>
                <a:cs typeface="Times New Roman"/>
              </a:rPr>
              <a:t>Example</a:t>
            </a:r>
            <a:r>
              <a:rPr lang="en-US" sz="2000" b="1" dirty="0">
                <a:latin typeface="Times New Roman"/>
                <a:cs typeface="Times New Roman"/>
              </a:rPr>
              <a:t>: </a:t>
            </a:r>
            <a:r>
              <a:rPr lang="en-US" sz="2000" dirty="0">
                <a:latin typeface="Times New Roman"/>
                <a:cs typeface="Times New Roman"/>
              </a:rPr>
              <a:t>Remote controls for TVs, VCRs, etc.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Infrared communication: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is good for a single room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must point at the receiver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is cheap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needs no antennae</a:t>
            </a:r>
          </a:p>
          <a:p>
            <a:pPr marL="753191" lvl="1" indent="-342900" hangingPunct="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can be used to set-up a computer network in a single room</a:t>
            </a:r>
          </a:p>
        </p:txBody>
      </p:sp>
    </p:spTree>
    <p:extLst>
      <p:ext uri="{BB962C8B-B14F-4D97-AF65-F5344CB8AC3E}">
        <p14:creationId xmlns:p14="http://schemas.microsoft.com/office/powerpoint/2010/main" val="3815717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290708"/>
            <a:ext cx="8305800" cy="6114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400" b="1" dirty="0" smtClean="0">
                <a:latin typeface="Times New Roman"/>
                <a:cs typeface="Times New Roman"/>
              </a:rPr>
              <a:t>Transmission </a:t>
            </a:r>
            <a:r>
              <a:rPr lang="en-US" sz="2400" b="1" dirty="0">
                <a:latin typeface="Times New Roman"/>
                <a:cs typeface="Times New Roman"/>
              </a:rPr>
              <a:t>Media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All computer communication involves encoding data in a form of energy, and sending the energy across a transmission medium (i.e., the network links).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Guided and Unguided </a:t>
            </a:r>
            <a:r>
              <a:rPr lang="en-US" sz="2000" b="1" dirty="0" smtClean="0">
                <a:latin typeface="Times New Roman"/>
                <a:cs typeface="Times New Roman"/>
              </a:rPr>
              <a:t>Media</a:t>
            </a:r>
          </a:p>
          <a:p>
            <a:pPr hangingPunct="0"/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Links can be categorized by the type of path used</a:t>
            </a:r>
            <a:r>
              <a:rPr lang="en-US" sz="2000" dirty="0" smtClean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753191" lvl="1" indent="-342900" hangingPunct="0">
              <a:lnSpc>
                <a:spcPct val="120000"/>
              </a:lnSpc>
              <a:buFont typeface="Arial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Guided Media: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communication </a:t>
            </a:r>
            <a:r>
              <a:rPr lang="en-US" sz="2000" dirty="0">
                <a:latin typeface="Times New Roman"/>
                <a:cs typeface="Times New Roman"/>
              </a:rPr>
              <a:t>follows an exact path (such as a wire)</a:t>
            </a:r>
          </a:p>
          <a:p>
            <a:pPr marL="753191" lvl="1" indent="-342900" hangingPunct="0">
              <a:lnSpc>
                <a:spcPct val="120000"/>
              </a:lnSpc>
              <a:buFont typeface="Arial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Unguided Media: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communication </a:t>
            </a:r>
            <a:r>
              <a:rPr lang="en-US" sz="2000" dirty="0">
                <a:latin typeface="Times New Roman"/>
                <a:cs typeface="Times New Roman"/>
              </a:rPr>
              <a:t>follows no specific path (such as a radio transmission)</a:t>
            </a: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Forms of Energy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>
              <a:lnSpc>
                <a:spcPct val="120000"/>
              </a:lnSpc>
            </a:pPr>
            <a:r>
              <a:rPr lang="en-US" sz="2000" dirty="0">
                <a:latin typeface="Times New Roman"/>
                <a:cs typeface="Times New Roman"/>
              </a:rPr>
              <a:t>Links can be categorized by the type of energy used for transmission:</a:t>
            </a:r>
          </a:p>
          <a:p>
            <a:pPr marL="753191" lvl="1" indent="-342900" hangingPunct="0">
              <a:lnSpc>
                <a:spcPct val="120000"/>
              </a:lnSpc>
              <a:buFont typeface="Arial"/>
              <a:buChar char="•"/>
            </a:pPr>
            <a:r>
              <a:rPr lang="en-US" sz="2000" b="1" i="1" dirty="0" smtClean="0">
                <a:latin typeface="Times New Roman"/>
                <a:cs typeface="Times New Roman"/>
              </a:rPr>
              <a:t>Electrical </a:t>
            </a:r>
            <a:r>
              <a:rPr lang="en-US" sz="2000" b="1" i="1" dirty="0">
                <a:latin typeface="Times New Roman"/>
                <a:cs typeface="Times New Roman"/>
              </a:rPr>
              <a:t>Energy</a:t>
            </a:r>
            <a:r>
              <a:rPr lang="en-US" sz="2000" dirty="0">
                <a:latin typeface="Times New Roman"/>
                <a:cs typeface="Times New Roman"/>
              </a:rPr>
              <a:t> is used on wires</a:t>
            </a:r>
          </a:p>
          <a:p>
            <a:pPr marL="753191" lvl="1" indent="-342900" hangingPunct="0">
              <a:lnSpc>
                <a:spcPct val="120000"/>
              </a:lnSpc>
              <a:buFont typeface="Arial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Radio Frequency Transmission</a:t>
            </a:r>
            <a:r>
              <a:rPr lang="en-US" sz="2000" dirty="0">
                <a:latin typeface="Times New Roman"/>
                <a:cs typeface="Times New Roman"/>
              </a:rPr>
              <a:t> is used for wireless</a:t>
            </a:r>
          </a:p>
          <a:p>
            <a:pPr marL="753191" lvl="1" indent="-342900" hangingPunct="0">
              <a:lnSpc>
                <a:spcPct val="120000"/>
              </a:lnSpc>
              <a:buFont typeface="Arial"/>
              <a:buChar char="•"/>
            </a:pPr>
            <a:r>
              <a:rPr lang="en-US" sz="2000" b="1" i="1" dirty="0">
                <a:latin typeface="Times New Roman"/>
                <a:cs typeface="Times New Roman"/>
              </a:rPr>
              <a:t>Light</a:t>
            </a:r>
            <a:r>
              <a:rPr lang="en-US" sz="2000" dirty="0">
                <a:latin typeface="Times New Roman"/>
                <a:cs typeface="Times New Roman"/>
              </a:rPr>
              <a:t> is used for optical fibers and </a:t>
            </a:r>
            <a:r>
              <a:rPr lang="en-US" sz="2000" dirty="0" err="1">
                <a:latin typeface="Times New Roman"/>
                <a:cs typeface="Times New Roman"/>
              </a:rPr>
              <a:t>lazers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8207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81000"/>
            <a:ext cx="8229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Light from a Laser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Light from a laser can be transmitted through the air (not just through fiber optics) to send information.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The laser beam must be sent in a straight line between the transmitter and the receiver (e.g., point-to-point).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Laser beams cannot penetrate snow, fog, vegetation, etc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</a:p>
          <a:p>
            <a:pPr hangingPunct="0"/>
            <a:endParaRPr lang="en-US" sz="2400" dirty="0" smtClean="0">
              <a:latin typeface="Times New Roman"/>
              <a:cs typeface="Times New Roman"/>
            </a:endParaRPr>
          </a:p>
          <a:p>
            <a:pPr hangingPunct="0"/>
            <a:endParaRPr lang="en-US" sz="2400" dirty="0">
              <a:latin typeface="Times New Roman"/>
              <a:cs typeface="Times New Roman"/>
            </a:endParaRPr>
          </a:p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Our Goal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In networking, we are interested in the number of bits we can successfully transmit per second (or </a:t>
            </a:r>
            <a:r>
              <a:rPr lang="en-US" sz="2000" b="1" dirty="0">
                <a:latin typeface="Times New Roman"/>
                <a:cs typeface="Times New Roman"/>
              </a:rPr>
              <a:t>bps</a:t>
            </a:r>
            <a:r>
              <a:rPr lang="en-US" sz="2000" dirty="0">
                <a:latin typeface="Times New Roman"/>
                <a:cs typeface="Times New Roman"/>
              </a:rPr>
              <a:t>) across the network.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		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b="1" dirty="0">
                <a:latin typeface="Times New Roman"/>
                <a:cs typeface="Times New Roman"/>
              </a:rPr>
              <a:t>bps</a:t>
            </a:r>
            <a:r>
              <a:rPr lang="en-US" sz="2000" dirty="0">
                <a:latin typeface="Times New Roman"/>
                <a:cs typeface="Times New Roman"/>
              </a:rPr>
              <a:t> is dependent on the type of transmission medium used.</a:t>
            </a:r>
          </a:p>
          <a:p>
            <a:pPr hangingPunct="0"/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2213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28600"/>
            <a:ext cx="8305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Digital Throughput vs. Bandwidth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The relationship between digital throughput and bandwidth is given by: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u="sng" dirty="0" err="1">
                <a:latin typeface="Times New Roman"/>
                <a:cs typeface="Times New Roman"/>
              </a:rPr>
              <a:t>Nyquist's</a:t>
            </a:r>
            <a:r>
              <a:rPr lang="en-US" sz="2000" b="1" u="sng" dirty="0">
                <a:latin typeface="Times New Roman"/>
                <a:cs typeface="Times New Roman"/>
              </a:rPr>
              <a:t> Theorem</a:t>
            </a:r>
            <a:r>
              <a:rPr lang="en-US" sz="2000" b="1" u="sng" dirty="0" smtClean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algn="ctr" hangingPunct="0"/>
            <a:r>
              <a:rPr lang="en-US" sz="2000" b="1" dirty="0">
                <a:latin typeface="Times New Roman"/>
                <a:cs typeface="Times New Roman"/>
              </a:rPr>
              <a:t>D = 2 B log</a:t>
            </a:r>
            <a:r>
              <a:rPr lang="en-US" sz="2000" b="1" baseline="-25000" dirty="0">
                <a:latin typeface="Times New Roman"/>
                <a:cs typeface="Times New Roman"/>
              </a:rPr>
              <a:t>2 </a:t>
            </a:r>
            <a:r>
              <a:rPr lang="en-US" sz="2000" b="1" dirty="0" smtClean="0">
                <a:latin typeface="Times New Roman"/>
                <a:cs typeface="Times New Roman"/>
              </a:rPr>
              <a:t>K</a:t>
            </a:r>
            <a:endParaRPr lang="en-US" sz="2000" dirty="0">
              <a:latin typeface="Times New Roman"/>
              <a:cs typeface="Times New Roman"/>
            </a:endParaRPr>
          </a:p>
          <a:p>
            <a:pPr lvl="1" hangingPunct="0"/>
            <a:r>
              <a:rPr lang="en-US" sz="2000" dirty="0">
                <a:latin typeface="Times New Roman"/>
                <a:cs typeface="Times New Roman"/>
              </a:rPr>
              <a:t>where:</a:t>
            </a:r>
          </a:p>
          <a:p>
            <a:pPr marL="1984065" lvl="4" indent="-34290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D</a:t>
            </a:r>
            <a:r>
              <a:rPr lang="en-US" sz="2000" dirty="0">
                <a:latin typeface="Times New Roman"/>
                <a:cs typeface="Times New Roman"/>
              </a:rPr>
              <a:t> is the maximum data rate</a:t>
            </a:r>
          </a:p>
          <a:p>
            <a:pPr marL="1984065" lvl="4" indent="-34290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 is the hardware bandwidth</a:t>
            </a:r>
          </a:p>
          <a:p>
            <a:pPr marL="1984065" lvl="4" indent="-342900"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K</a:t>
            </a:r>
            <a:r>
              <a:rPr lang="en-US" sz="2000" dirty="0">
                <a:latin typeface="Times New Roman"/>
                <a:cs typeface="Times New Roman"/>
              </a:rPr>
              <a:t> is the number of values used to encode the </a:t>
            </a:r>
            <a:r>
              <a:rPr lang="en-US" sz="2000" dirty="0" smtClean="0">
                <a:latin typeface="Times New Roman"/>
                <a:cs typeface="Times New Roman"/>
              </a:rPr>
              <a:t>data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u="sng" dirty="0">
                <a:latin typeface="Times New Roman"/>
                <a:cs typeface="Times New Roman"/>
              </a:rPr>
              <a:t>Example 1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RS-232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2" hangingPunct="0"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K = 2, because RS-232 only uses two values, +15 or -15 volts.</a:t>
            </a:r>
          </a:p>
          <a:p>
            <a:pPr lvl="2" hangingPunct="0"/>
            <a:r>
              <a:rPr lang="da-DK" sz="2000" dirty="0">
                <a:latin typeface="Times New Roman"/>
                <a:cs typeface="Times New Roman"/>
              </a:rPr>
              <a:t>D = 2 B log</a:t>
            </a:r>
            <a:r>
              <a:rPr lang="da-DK" sz="2000" baseline="-25000" dirty="0">
                <a:latin typeface="Times New Roman"/>
                <a:cs typeface="Times New Roman"/>
              </a:rPr>
              <a:t>2 </a:t>
            </a:r>
            <a:r>
              <a:rPr lang="da-DK" sz="2000" dirty="0">
                <a:latin typeface="Times New Roman"/>
                <a:cs typeface="Times New Roman"/>
              </a:rPr>
              <a:t>2 = 2 B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da-DK" sz="2000" dirty="0">
                <a:latin typeface="Times New Roman"/>
                <a:cs typeface="Times New Roman"/>
              </a:rPr>
              <a:t> 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b="1" u="sng" dirty="0">
                <a:latin typeface="Times New Roman"/>
                <a:cs typeface="Times New Roman"/>
              </a:rPr>
              <a:t>Example 2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Phase-shift Encoding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2" hangingPunct="0"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Suppose K = 8 (the number of possible shifts)</a:t>
            </a:r>
          </a:p>
          <a:p>
            <a:pPr lvl="2" hangingPunct="0"/>
            <a:r>
              <a:rPr lang="pl-PL" sz="2000" dirty="0">
                <a:latin typeface="Times New Roman"/>
                <a:cs typeface="Times New Roman"/>
              </a:rPr>
              <a:t>D = 2 B log</a:t>
            </a:r>
            <a:r>
              <a:rPr lang="pl-PL" sz="2000" baseline="-25000" dirty="0">
                <a:latin typeface="Times New Roman"/>
                <a:cs typeface="Times New Roman"/>
              </a:rPr>
              <a:t>2 </a:t>
            </a:r>
            <a:r>
              <a:rPr lang="pl-PL" sz="2000" dirty="0">
                <a:latin typeface="Times New Roman"/>
                <a:cs typeface="Times New Roman"/>
              </a:rPr>
              <a:t>8 = 2 B * 3 = 6 B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54580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57200"/>
            <a:ext cx="80010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The </a:t>
            </a:r>
            <a:r>
              <a:rPr lang="en-US" sz="2400" b="1" dirty="0" smtClean="0">
                <a:latin typeface="Times New Roman"/>
                <a:cs typeface="Times New Roman"/>
              </a:rPr>
              <a:t>Reality of </a:t>
            </a:r>
            <a:r>
              <a:rPr lang="en-US" sz="2400" b="1" dirty="0" err="1" smtClean="0">
                <a:latin typeface="Times New Roman"/>
                <a:cs typeface="Times New Roman"/>
              </a:rPr>
              <a:t>Nyquist’s</a:t>
            </a:r>
            <a:r>
              <a:rPr lang="en-US" sz="2400" b="1" dirty="0" smtClean="0">
                <a:latin typeface="Times New Roman"/>
                <a:cs typeface="Times New Roman"/>
              </a:rPr>
              <a:t> Theorem</a:t>
            </a:r>
            <a:endParaRPr lang="en-US" sz="2400" dirty="0">
              <a:latin typeface="Times New Roman"/>
              <a:cs typeface="Times New Roman"/>
            </a:endParaRPr>
          </a:p>
          <a:p>
            <a:pPr algn="ctr" hangingPunct="0"/>
            <a:r>
              <a:rPr lang="en-US" sz="24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Physics tells us that real systems emit and absorb energy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1"/>
            <a:r>
              <a:rPr lang="en-US" sz="2000" dirty="0" smtClean="0">
                <a:latin typeface="Times New Roman"/>
                <a:cs typeface="Times New Roman"/>
              </a:rPr>
              <a:t>any unwanted energy is called </a:t>
            </a:r>
            <a:r>
              <a:rPr lang="en-US" sz="2000" b="1" i="1" dirty="0" smtClean="0">
                <a:latin typeface="Times New Roman"/>
                <a:cs typeface="Times New Roman"/>
              </a:rPr>
              <a:t>noise.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In </a:t>
            </a:r>
            <a:r>
              <a:rPr lang="en-US" sz="2000" dirty="0" err="1">
                <a:latin typeface="Times New Roman"/>
                <a:cs typeface="Times New Roman"/>
              </a:rPr>
              <a:t>Nyquist's</a:t>
            </a:r>
            <a:r>
              <a:rPr lang="en-US" sz="2000" dirty="0">
                <a:latin typeface="Times New Roman"/>
                <a:cs typeface="Times New Roman"/>
              </a:rPr>
              <a:t> Theorem, </a:t>
            </a:r>
            <a:r>
              <a:rPr lang="en-US" sz="2000" b="1" i="1" dirty="0">
                <a:latin typeface="Times New Roman"/>
                <a:cs typeface="Times New Roman"/>
              </a:rPr>
              <a:t>a noise-free system is assumed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1"/>
            <a:r>
              <a:rPr lang="en-US" sz="2000" dirty="0" err="1">
                <a:latin typeface="Times New Roman"/>
                <a:cs typeface="Times New Roman"/>
              </a:rPr>
              <a:t>Nyquist's</a:t>
            </a:r>
            <a:r>
              <a:rPr lang="en-US" sz="2000" dirty="0">
                <a:latin typeface="Times New Roman"/>
                <a:cs typeface="Times New Roman"/>
              </a:rPr>
              <a:t> Theorem only works in theory.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dirty="0">
                <a:latin typeface="Times New Roman"/>
                <a:cs typeface="Times New Roman"/>
              </a:rPr>
              <a:t>We turn to </a:t>
            </a:r>
            <a:r>
              <a:rPr lang="en-US" sz="2000" b="1" i="1" dirty="0">
                <a:latin typeface="Times New Roman"/>
                <a:cs typeface="Times New Roman"/>
              </a:rPr>
              <a:t>Shannon's </a:t>
            </a:r>
            <a:r>
              <a:rPr lang="en-US" sz="2000" b="1" i="1" dirty="0" smtClean="0">
                <a:latin typeface="Times New Roman"/>
                <a:cs typeface="Times New Roman"/>
              </a:rPr>
              <a:t>Theorem </a:t>
            </a:r>
            <a:r>
              <a:rPr lang="en-US" sz="2000" dirty="0">
                <a:latin typeface="Times New Roman"/>
                <a:cs typeface="Times New Roman"/>
              </a:rPr>
              <a:t>to correct for noise.</a:t>
            </a:r>
          </a:p>
        </p:txBody>
      </p:sp>
    </p:spTree>
    <p:extLst>
      <p:ext uri="{BB962C8B-B14F-4D97-AF65-F5344CB8AC3E}">
        <p14:creationId xmlns:p14="http://schemas.microsoft.com/office/powerpoint/2010/main" val="51678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506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Digital Throughput vs. Bandwidth (Again)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The </a:t>
            </a:r>
            <a:r>
              <a:rPr lang="en-US" sz="2000" u="sng" dirty="0">
                <a:latin typeface="Times New Roman"/>
                <a:cs typeface="Times New Roman"/>
              </a:rPr>
              <a:t>real</a:t>
            </a:r>
            <a:r>
              <a:rPr lang="en-US" sz="2000" dirty="0">
                <a:latin typeface="Times New Roman"/>
                <a:cs typeface="Times New Roman"/>
              </a:rPr>
              <a:t> relationship </a:t>
            </a:r>
            <a:r>
              <a:rPr lang="en-US" sz="2000" dirty="0" smtClean="0">
                <a:latin typeface="Times New Roman"/>
                <a:cs typeface="Times New Roman"/>
              </a:rPr>
              <a:t>(with noise accounted for) between </a:t>
            </a:r>
            <a:r>
              <a:rPr lang="en-US" sz="2000" dirty="0">
                <a:latin typeface="Times New Roman"/>
                <a:cs typeface="Times New Roman"/>
              </a:rPr>
              <a:t>digital throughput and bandwidth is given by: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u="sng" dirty="0">
                <a:latin typeface="Times New Roman"/>
                <a:cs typeface="Times New Roman"/>
              </a:rPr>
              <a:t>Shannon's Theorem: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algn="ctr" hangingPunct="0"/>
            <a:r>
              <a:rPr lang="en-US" sz="2000" b="1" dirty="0">
                <a:latin typeface="Times New Roman"/>
                <a:cs typeface="Times New Roman"/>
              </a:rPr>
              <a:t>C = B log</a:t>
            </a:r>
            <a:r>
              <a:rPr lang="en-US" sz="2000" b="1" baseline="-25000" dirty="0">
                <a:latin typeface="Times New Roman"/>
                <a:cs typeface="Times New Roman"/>
              </a:rPr>
              <a:t>2 </a:t>
            </a:r>
            <a:r>
              <a:rPr lang="en-US" sz="2000" b="1" dirty="0">
                <a:latin typeface="Times New Roman"/>
                <a:cs typeface="Times New Roman"/>
              </a:rPr>
              <a:t>(1 + S/N)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2" hangingPunct="0"/>
            <a:r>
              <a:rPr lang="en-US" sz="2000" dirty="0">
                <a:latin typeface="Times New Roman"/>
                <a:cs typeface="Times New Roman"/>
              </a:rPr>
              <a:t>where:</a:t>
            </a:r>
          </a:p>
          <a:p>
            <a:pPr marL="1984065" lvl="4" indent="-342900">
              <a:lnSpc>
                <a:spcPct val="120000"/>
              </a:lnSpc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C</a:t>
            </a:r>
            <a:r>
              <a:rPr lang="en-US" sz="2000" dirty="0">
                <a:latin typeface="Times New Roman"/>
                <a:cs typeface="Times New Roman"/>
              </a:rPr>
              <a:t> is the effective channel capacity in bits per second</a:t>
            </a:r>
          </a:p>
          <a:p>
            <a:pPr marL="1984065" lvl="4" indent="-342900">
              <a:lnSpc>
                <a:spcPct val="120000"/>
              </a:lnSpc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B</a:t>
            </a:r>
            <a:r>
              <a:rPr lang="en-US" sz="2000" dirty="0">
                <a:latin typeface="Times New Roman"/>
                <a:cs typeface="Times New Roman"/>
              </a:rPr>
              <a:t> is the hardware bandwidth</a:t>
            </a:r>
          </a:p>
          <a:p>
            <a:pPr marL="1984065" lvl="4" indent="-342900">
              <a:lnSpc>
                <a:spcPct val="120000"/>
              </a:lnSpc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S</a:t>
            </a:r>
            <a:r>
              <a:rPr lang="en-US" sz="2000" dirty="0">
                <a:latin typeface="Times New Roman"/>
                <a:cs typeface="Times New Roman"/>
              </a:rPr>
              <a:t> is the average power (signal)</a:t>
            </a:r>
          </a:p>
          <a:p>
            <a:pPr marL="1984065" lvl="4" indent="-342900">
              <a:lnSpc>
                <a:spcPct val="120000"/>
              </a:lnSpc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N </a:t>
            </a:r>
            <a:r>
              <a:rPr lang="en-US" sz="2000" dirty="0">
                <a:latin typeface="Times New Roman"/>
                <a:cs typeface="Times New Roman"/>
              </a:rPr>
              <a:t>is the noise</a:t>
            </a:r>
          </a:p>
          <a:p>
            <a:pPr marL="1984065" lvl="4" indent="-342900">
              <a:lnSpc>
                <a:spcPct val="120000"/>
              </a:lnSpc>
              <a:buFont typeface="Arial"/>
              <a:buChar char="•"/>
            </a:pPr>
            <a:r>
              <a:rPr lang="en-US" sz="2000" b="1" dirty="0">
                <a:latin typeface="Times New Roman"/>
                <a:cs typeface="Times New Roman"/>
              </a:rPr>
              <a:t>S/N </a:t>
            </a:r>
            <a:r>
              <a:rPr lang="en-US" sz="2000" dirty="0">
                <a:latin typeface="Times New Roman"/>
                <a:cs typeface="Times New Roman"/>
              </a:rPr>
              <a:t>is the signal-to-noise ratio</a:t>
            </a:r>
          </a:p>
        </p:txBody>
      </p:sp>
    </p:spTree>
    <p:extLst>
      <p:ext uri="{BB962C8B-B14F-4D97-AF65-F5344CB8AC3E}">
        <p14:creationId xmlns:p14="http://schemas.microsoft.com/office/powerpoint/2010/main" val="384652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8305800" cy="5770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u="sng" dirty="0">
                <a:latin typeface="Times New Roman"/>
                <a:cs typeface="Times New Roman"/>
              </a:rPr>
              <a:t>Example</a:t>
            </a:r>
            <a:r>
              <a:rPr lang="en-US" sz="2400" b="1" dirty="0">
                <a:latin typeface="Times New Roman"/>
                <a:cs typeface="Times New Roman"/>
              </a:rPr>
              <a:t>:</a:t>
            </a:r>
            <a:r>
              <a:rPr lang="en-US" sz="2400" dirty="0">
                <a:latin typeface="Times New Roman"/>
                <a:cs typeface="Times New Roman"/>
              </a:rPr>
              <a:t> Conventional Telephone System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Engineered for voice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Bandwidth is 3000 Hz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Signal-to-noise ratio is approximately 1000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Effective capacity =</a:t>
            </a:r>
          </a:p>
          <a:p>
            <a:pPr algn="ctr"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Times New Roman"/>
                <a:cs typeface="Times New Roman"/>
              </a:rPr>
              <a:t>3000 log</a:t>
            </a:r>
            <a:r>
              <a:rPr lang="en-US" sz="2000" b="1" baseline="-25000" dirty="0">
                <a:latin typeface="Times New Roman"/>
                <a:cs typeface="Times New Roman"/>
              </a:rPr>
              <a:t>2 </a:t>
            </a:r>
            <a:r>
              <a:rPr lang="en-US" sz="2000" b="1" dirty="0">
                <a:latin typeface="Times New Roman"/>
                <a:cs typeface="Times New Roman"/>
              </a:rPr>
              <a:t>(1 + 1000) = ~ 30,000 bps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endParaRPr lang="en-US" sz="2000" b="1" dirty="0" smtClean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 smtClean="0">
                <a:latin typeface="Times New Roman"/>
                <a:cs typeface="Times New Roman"/>
              </a:rPr>
              <a:t>Thus, based on Shannon’s Theorem</a:t>
            </a:r>
            <a:r>
              <a:rPr lang="en-US" sz="2000" i="1" dirty="0" smtClean="0">
                <a:latin typeface="Times New Roman"/>
                <a:cs typeface="Times New Roman"/>
              </a:rPr>
              <a:t>: </a:t>
            </a:r>
          </a:p>
          <a:p>
            <a:pPr algn="ctr"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Times New Roman"/>
                <a:cs typeface="Times New Roman"/>
              </a:rPr>
              <a:t>Dialup </a:t>
            </a:r>
            <a:r>
              <a:rPr lang="en-US" sz="2000" dirty="0">
                <a:latin typeface="Times New Roman"/>
                <a:cs typeface="Times New Roman"/>
              </a:rPr>
              <a:t>modems have little hope of exceeding 28.8 </a:t>
            </a:r>
            <a:r>
              <a:rPr lang="en-US" sz="2000" dirty="0" smtClean="0">
                <a:latin typeface="Times New Roman"/>
                <a:cs typeface="Times New Roman"/>
              </a:rPr>
              <a:t>Kbps</a:t>
            </a: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endParaRPr lang="en-US" sz="2000" dirty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u="sng" dirty="0" smtClean="0">
                <a:latin typeface="Times New Roman"/>
                <a:cs typeface="Times New Roman"/>
              </a:rPr>
              <a:t>But???</a:t>
            </a:r>
            <a:r>
              <a:rPr lang="en-US" sz="2000" b="1" dirty="0" smtClean="0">
                <a:latin typeface="Times New Roman"/>
                <a:cs typeface="Times New Roman"/>
              </a:rPr>
              <a:t>: </a:t>
            </a:r>
          </a:p>
          <a:p>
            <a:pPr algn="ctr"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b="1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late 1990’s 56 </a:t>
            </a:r>
            <a:r>
              <a:rPr lang="en-US" sz="2000" dirty="0" err="1" smtClean="0">
                <a:latin typeface="Times New Roman"/>
                <a:cs typeface="Times New Roman"/>
              </a:rPr>
              <a:t>kbit</a:t>
            </a:r>
            <a:r>
              <a:rPr lang="en-US" sz="2000" dirty="0" smtClean="0">
                <a:latin typeface="Times New Roman"/>
                <a:cs typeface="Times New Roman"/>
              </a:rPr>
              <a:t> modems were created.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61503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381000"/>
            <a:ext cx="792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Conclusions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2000" i="1" dirty="0">
              <a:latin typeface="Times New Roman"/>
              <a:cs typeface="Times New Roman"/>
            </a:endParaRPr>
          </a:p>
          <a:p>
            <a:pPr lvl="0"/>
            <a:r>
              <a:rPr lang="en-US" sz="2000" b="1" i="1" dirty="0" err="1">
                <a:latin typeface="Times New Roman"/>
                <a:cs typeface="Times New Roman"/>
              </a:rPr>
              <a:t>Nyquist's</a:t>
            </a:r>
            <a:r>
              <a:rPr lang="en-US" sz="2000" b="1" i="1" dirty="0">
                <a:latin typeface="Times New Roman"/>
                <a:cs typeface="Times New Roman"/>
              </a:rPr>
              <a:t> Theorem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means that finding a way to encode more bits per cycle improves the data rate.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lvl="0"/>
            <a:r>
              <a:rPr lang="en-US" sz="2000" b="1" i="1" dirty="0">
                <a:latin typeface="Times New Roman"/>
                <a:cs typeface="Times New Roman"/>
              </a:rPr>
              <a:t>Shannon's Theorem</a:t>
            </a:r>
            <a:r>
              <a:rPr lang="en-US" sz="2000" i="1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means that no amount of clever engineering can overcome the fundamental physical limits of a real transmission system.</a:t>
            </a:r>
          </a:p>
        </p:txBody>
      </p:sp>
    </p:spTree>
    <p:extLst>
      <p:ext uri="{BB962C8B-B14F-4D97-AF65-F5344CB8AC3E}">
        <p14:creationId xmlns:p14="http://schemas.microsoft.com/office/powerpoint/2010/main" val="1104655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381000"/>
            <a:ext cx="4262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2400" b="1" dirty="0" smtClean="0">
                <a:latin typeface="Times New Roman"/>
                <a:cs typeface="Times New Roman"/>
              </a:rPr>
              <a:t>Taxonomy by Forms of Energy</a:t>
            </a:r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43000"/>
            <a:ext cx="630101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54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229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Characteristics of links</a:t>
            </a:r>
          </a:p>
          <a:p>
            <a:pPr hangingPunct="0">
              <a:lnSpc>
                <a:spcPct val="70000"/>
              </a:lnSpc>
            </a:pPr>
            <a:r>
              <a:rPr lang="en-US" sz="2000" dirty="0">
                <a:latin typeface="Times New Roman"/>
                <a:cs typeface="Times New Roman"/>
              </a:rPr>
              <a:t> </a:t>
            </a:r>
            <a:endParaRPr lang="en-US" sz="1000" dirty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Links can be implemented on a variety of different physical media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Links propagate </a:t>
            </a:r>
            <a:r>
              <a:rPr lang="en-US" sz="2000" u="sng" dirty="0">
                <a:latin typeface="Times New Roman"/>
                <a:cs typeface="Times New Roman"/>
              </a:rPr>
              <a:t>signals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When transmitting electrical signals over a transmission line, </a:t>
            </a:r>
            <a:r>
              <a:rPr lang="en-US" sz="2000" b="1" i="1" dirty="0">
                <a:latin typeface="Times New Roman"/>
                <a:cs typeface="Times New Roman"/>
              </a:rPr>
              <a:t>attenuation</a:t>
            </a:r>
            <a:r>
              <a:rPr lang="en-US" sz="2000" dirty="0">
                <a:latin typeface="Times New Roman"/>
                <a:cs typeface="Times New Roman"/>
              </a:rPr>
              <a:t> (the signals get smaller) and </a:t>
            </a:r>
            <a:r>
              <a:rPr lang="en-US" sz="2000" b="1" i="1" dirty="0">
                <a:latin typeface="Times New Roman"/>
                <a:cs typeface="Times New Roman"/>
              </a:rPr>
              <a:t>distortion</a:t>
            </a:r>
            <a:r>
              <a:rPr lang="en-US" sz="2000" dirty="0">
                <a:latin typeface="Times New Roman"/>
                <a:cs typeface="Times New Roman"/>
              </a:rPr>
              <a:t> (the signals get misshapen) occur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The extent of attenuation and distortion  is based on:</a:t>
            </a:r>
          </a:p>
          <a:p>
            <a:pPr marL="753191" lvl="1" indent="-342900" hangingPunct="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type of transmission medium</a:t>
            </a:r>
          </a:p>
          <a:p>
            <a:pPr marL="753191" lvl="1" indent="-342900" hangingPunct="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bit rate of the data being transmitted</a:t>
            </a:r>
          </a:p>
          <a:p>
            <a:pPr marL="753191" lvl="1" indent="-342900" hangingPunct="0">
              <a:spcBef>
                <a:spcPts val="6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distance between the two transmitting </a:t>
            </a:r>
            <a:r>
              <a:rPr lang="en-US" sz="2000" dirty="0" smtClean="0">
                <a:latin typeface="Times New Roman"/>
                <a:cs typeface="Times New Roman"/>
              </a:rPr>
              <a:t>devices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Electrical energy always flows along a complete circuit so two wires are needed.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879"/>
          <a:stretch/>
        </p:blipFill>
        <p:spPr>
          <a:xfrm>
            <a:off x="685800" y="4902869"/>
            <a:ext cx="8181855" cy="19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80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Background Radiation and Electrical Noise</a:t>
            </a:r>
          </a:p>
          <a:p>
            <a:pPr hangingPunct="0"/>
            <a:r>
              <a:rPr lang="en-US" sz="18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i="1" dirty="0">
                <a:latin typeface="Times New Roman"/>
                <a:cs typeface="Times New Roman"/>
              </a:rPr>
              <a:t>Three important facts about wiring: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457200" indent="-457200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Noise (also called random electromagnetic radiation) permeates the </a:t>
            </a:r>
            <a:r>
              <a:rPr lang="en-US" sz="2000" dirty="0" smtClean="0">
                <a:latin typeface="Times New Roman"/>
                <a:cs typeface="Times New Roman"/>
              </a:rPr>
              <a:t>environment.</a:t>
            </a:r>
            <a:endParaRPr lang="en-US" sz="2000" dirty="0">
              <a:latin typeface="Times New Roman"/>
              <a:cs typeface="Times New Roman"/>
            </a:endParaRPr>
          </a:p>
          <a:p>
            <a:pPr marL="867491" lvl="1" indent="-4572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Even communication systems generate minor amounts of electrical noise  as a side-effect of normal </a:t>
            </a:r>
            <a:r>
              <a:rPr lang="en-US" sz="2000" dirty="0" smtClean="0">
                <a:latin typeface="Times New Roman"/>
                <a:cs typeface="Times New Roman"/>
              </a:rPr>
              <a:t>operation.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Noise can interfere with signals used for communication</a:t>
            </a:r>
          </a:p>
          <a:p>
            <a:pPr marL="867491" lvl="1" indent="-4572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When it hits metal, electromagnetic radiation produces a small </a:t>
            </a:r>
            <a:r>
              <a:rPr lang="en-US" sz="2000" dirty="0" smtClean="0">
                <a:latin typeface="Times New Roman"/>
                <a:cs typeface="Times New Roman"/>
              </a:rPr>
              <a:t>signal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lvl="0" indent="-457200" hangingPunct="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Times New Roman"/>
                <a:cs typeface="Times New Roman"/>
              </a:rPr>
              <a:t>Because it absorbs radiation, metal acts as a shield preventing noise from reaching the wiring</a:t>
            </a:r>
          </a:p>
          <a:p>
            <a:pPr marL="867491" lvl="1" indent="-4572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Thus, placing enough metal between a source of noise and a communication medium can prevent noise from interfering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72211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dirty="0">
                <a:latin typeface="Times New Roman"/>
                <a:cs typeface="Times New Roman"/>
              </a:rPr>
              <a:t>Copper Wire</a:t>
            </a:r>
            <a:endParaRPr lang="en-US" sz="2400" dirty="0">
              <a:latin typeface="Times New Roman"/>
              <a:cs typeface="Times New Roman"/>
            </a:endParaRPr>
          </a:p>
          <a:p>
            <a:pPr hangingPunct="0"/>
            <a:endParaRPr lang="en-US" sz="2000" b="1" i="1" dirty="0" smtClean="0">
              <a:latin typeface="Times New Roman"/>
              <a:cs typeface="Times New Roman"/>
            </a:endParaRPr>
          </a:p>
          <a:p>
            <a:pPr hangingPunct="0"/>
            <a:r>
              <a:rPr lang="en-US" sz="2000" b="1" i="1" dirty="0" smtClean="0">
                <a:latin typeface="Times New Roman"/>
                <a:cs typeface="Times New Roman"/>
              </a:rPr>
              <a:t>Example </a:t>
            </a:r>
            <a:r>
              <a:rPr lang="en-US" sz="2000" b="1" i="1" dirty="0">
                <a:latin typeface="Times New Roman"/>
                <a:cs typeface="Times New Roman"/>
              </a:rPr>
              <a:t>1: Twisted pair lines</a:t>
            </a:r>
            <a:endParaRPr lang="en-US" sz="2000" b="1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>
              <a:lnSpc>
                <a:spcPct val="130000"/>
              </a:lnSpc>
            </a:pPr>
            <a:r>
              <a:rPr lang="en-US" sz="2000" dirty="0">
                <a:latin typeface="Times New Roman"/>
                <a:cs typeface="Times New Roman"/>
              </a:rPr>
              <a:t>A pair of wires are twisted together (signal wire and ground reference wire</a:t>
            </a:r>
            <a:r>
              <a:rPr lang="en-US" sz="2000" dirty="0" smtClean="0">
                <a:latin typeface="Times New Roman"/>
                <a:cs typeface="Times New Roman"/>
              </a:rPr>
              <a:t>).</a:t>
            </a:r>
            <a:endParaRPr lang="en-US" sz="2000" dirty="0">
              <a:latin typeface="Times New Roman"/>
              <a:cs typeface="Times New Roman"/>
            </a:endParaRPr>
          </a:p>
          <a:p>
            <a:pPr hangingPunct="0">
              <a:lnSpc>
                <a:spcPct val="130000"/>
              </a:lnSpc>
            </a:pPr>
            <a:r>
              <a:rPr lang="en-US" sz="2000" dirty="0">
                <a:latin typeface="Times New Roman"/>
                <a:cs typeface="Times New Roman"/>
              </a:rPr>
              <a:t>Multiple twisted pairs can be enclosed within the same </a:t>
            </a:r>
            <a:r>
              <a:rPr lang="en-US" sz="2000" dirty="0" smtClean="0">
                <a:latin typeface="Times New Roman"/>
                <a:cs typeface="Times New Roman"/>
              </a:rPr>
              <a:t>cable.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50661"/>
          <a:stretch/>
        </p:blipFill>
        <p:spPr>
          <a:xfrm>
            <a:off x="1905000" y="2590800"/>
            <a:ext cx="5270500" cy="60154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81000" y="3429000"/>
            <a:ext cx="8382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dirty="0">
                <a:latin typeface="Times New Roman"/>
                <a:cs typeface="Times New Roman"/>
              </a:rPr>
              <a:t>Shielded twisted pairs (STP) are also used to reduce the effects of interference.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Cat-5 is suitable for 10 - 100 Mbps for short distances (&lt; 100m)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telephone networks, unshielded twisted pairs (UTP) are extensively used with sophisticated driver and receiver circuits yielding higher bps over longer distances </a:t>
            </a:r>
          </a:p>
          <a:p>
            <a:pPr marL="342900" indent="-342900" hangingPunct="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Suffer from "skin effect" (i.e., the current of the wires flows only on the outer surface of the wire).  Result: Increases electrical resistance at higher frequencies</a:t>
            </a:r>
          </a:p>
        </p:txBody>
      </p:sp>
    </p:spTree>
    <p:extLst>
      <p:ext uri="{BB962C8B-B14F-4D97-AF65-F5344CB8AC3E}">
        <p14:creationId xmlns:p14="http://schemas.microsoft.com/office/powerpoint/2010/main" val="955655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838200"/>
            <a:ext cx="39624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  <a:r>
              <a:rPr lang="en-US" sz="2000" b="1" i="1" dirty="0" smtClean="0">
                <a:latin typeface="Times New Roman"/>
                <a:cs typeface="Times New Roman"/>
              </a:rPr>
              <a:t>When </a:t>
            </a:r>
            <a:r>
              <a:rPr lang="en-US" sz="2000" b="1" i="1" dirty="0">
                <a:latin typeface="Times New Roman"/>
                <a:cs typeface="Times New Roman"/>
              </a:rPr>
              <a:t>two wires run in parallel:</a:t>
            </a:r>
          </a:p>
          <a:p>
            <a:pPr marL="34290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there is a high probability that one of them is closer to the source of electromagnetic radiation than the other</a:t>
            </a:r>
          </a:p>
          <a:p>
            <a:pPr marL="34290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one wire tends to act as a shield that absorbs some of the electromagnetic radiation</a:t>
            </a:r>
          </a:p>
          <a:p>
            <a:pPr marL="342900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 smtClean="0">
                <a:latin typeface="Times New Roman"/>
                <a:cs typeface="Times New Roman"/>
              </a:rPr>
              <a:t>thus</a:t>
            </a:r>
            <a:r>
              <a:rPr lang="en-US" sz="2000" dirty="0">
                <a:latin typeface="Times New Roman"/>
                <a:cs typeface="Times New Roman"/>
              </a:rPr>
              <a:t>, the second wire receives less </a:t>
            </a:r>
            <a:r>
              <a:rPr lang="en-US" sz="2000" dirty="0" smtClean="0">
                <a:latin typeface="Times New Roman"/>
                <a:cs typeface="Times New Roman"/>
              </a:rPr>
              <a:t>energy.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95400"/>
            <a:ext cx="4948788" cy="27432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4800" y="4648200"/>
            <a:ext cx="8610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u="sng" dirty="0" smtClean="0">
                <a:latin typeface="Times New Roman"/>
                <a:cs typeface="Times New Roman"/>
              </a:rPr>
              <a:t>Example</a:t>
            </a:r>
            <a:r>
              <a:rPr lang="en-US" sz="2000" dirty="0" smtClean="0">
                <a:latin typeface="Times New Roman"/>
                <a:cs typeface="Times New Roman"/>
              </a:rPr>
              <a:t>: In </a:t>
            </a:r>
            <a:r>
              <a:rPr lang="en-US" sz="2000" dirty="0">
                <a:latin typeface="Times New Roman"/>
                <a:cs typeface="Times New Roman"/>
              </a:rPr>
              <a:t>the figure, a total of 32 units of radiation strikes </a:t>
            </a:r>
            <a:r>
              <a:rPr lang="en-US" sz="2000" dirty="0" smtClean="0">
                <a:latin typeface="Times New Roman"/>
                <a:cs typeface="Times New Roman"/>
              </a:rPr>
              <a:t>in each case. </a:t>
            </a: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In (</a:t>
            </a:r>
            <a:r>
              <a:rPr lang="en-US" sz="2000" b="1" dirty="0">
                <a:latin typeface="Times New Roman"/>
                <a:cs typeface="Times New Roman"/>
              </a:rPr>
              <a:t>a</a:t>
            </a:r>
            <a:r>
              <a:rPr lang="en-US" sz="2000" b="1" dirty="0" smtClean="0">
                <a:latin typeface="Times New Roman"/>
                <a:cs typeface="Times New Roman"/>
              </a:rPr>
              <a:t>):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top wire absorbs 20 units, and the bottom wire absorbs 12, producing a difference of 8</a:t>
            </a: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In (</a:t>
            </a:r>
            <a:r>
              <a:rPr lang="en-US" sz="2000" b="1" dirty="0">
                <a:latin typeface="Times New Roman"/>
                <a:cs typeface="Times New Roman"/>
              </a:rPr>
              <a:t>b</a:t>
            </a:r>
            <a:r>
              <a:rPr lang="en-US" sz="2000" b="1" dirty="0" smtClean="0">
                <a:latin typeface="Times New Roman"/>
                <a:cs typeface="Times New Roman"/>
              </a:rPr>
              <a:t>):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each of the two wires is on top one-half of the time, which means that each wire absorbs the same amount of radiation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228600"/>
            <a:ext cx="43185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hangingPunct="0"/>
            <a:r>
              <a:rPr lang="en-US" sz="2400" b="1" dirty="0">
                <a:latin typeface="Times New Roman"/>
                <a:cs typeface="Times New Roman"/>
              </a:rPr>
              <a:t>Why is Twisted Pair “twisted”?</a:t>
            </a:r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001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04800"/>
            <a:ext cx="8382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latin typeface="Times New Roman"/>
                <a:cs typeface="Times New Roman"/>
              </a:rPr>
              <a:t>Types of Twisted Pair</a:t>
            </a:r>
          </a:p>
          <a:p>
            <a:pPr hangingPunct="0"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imes New Roman"/>
                <a:cs typeface="Times New Roman"/>
              </a:rPr>
              <a:t>One variation is known as </a:t>
            </a:r>
            <a:r>
              <a:rPr lang="en-US" sz="2000" b="1" dirty="0">
                <a:latin typeface="Times New Roman"/>
                <a:cs typeface="Times New Roman"/>
              </a:rPr>
              <a:t>shielded twisted pair (STP)</a:t>
            </a:r>
          </a:p>
          <a:p>
            <a:pPr marL="753191" lvl="1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cable has a thinner, more flexible metal shield surrounding one or more twisted pairs of </a:t>
            </a:r>
            <a:r>
              <a:rPr lang="en-US" sz="2000" dirty="0" smtClean="0">
                <a:latin typeface="Times New Roman"/>
                <a:cs typeface="Times New Roman"/>
              </a:rPr>
              <a:t>wires.</a:t>
            </a:r>
            <a:endParaRPr lang="en-US" sz="2000" b="1" dirty="0">
              <a:latin typeface="Times New Roman"/>
              <a:cs typeface="Times New Roman"/>
            </a:endParaRPr>
          </a:p>
          <a:p>
            <a:pPr marL="753191" lvl="1" indent="-342900" hangingPunct="0">
              <a:spcBef>
                <a:spcPts val="600"/>
              </a:spcBef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 most versions of STP cable, the shield consists of metal foil, similar to the aluminum foil used in a </a:t>
            </a:r>
            <a:r>
              <a:rPr lang="en-US" sz="2000" dirty="0" smtClean="0">
                <a:latin typeface="Times New Roman"/>
                <a:cs typeface="Times New Roman"/>
              </a:rPr>
              <a:t>kitchen.</a:t>
            </a:r>
            <a:endParaRPr lang="en-US" sz="2000" b="1" dirty="0"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22584"/>
          <a:stretch/>
        </p:blipFill>
        <p:spPr>
          <a:xfrm>
            <a:off x="762000" y="2971800"/>
            <a:ext cx="7533740" cy="36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99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7200" y="304800"/>
            <a:ext cx="82296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hangingPunct="0"/>
            <a:r>
              <a:rPr lang="en-US" sz="2400" b="1" i="1" dirty="0">
                <a:latin typeface="Times New Roman"/>
                <a:cs typeface="Times New Roman"/>
              </a:rPr>
              <a:t>Example 2: Coaxial cable</a:t>
            </a:r>
            <a:endParaRPr lang="en-US" sz="2400" b="1" dirty="0">
              <a:latin typeface="Times New Roman"/>
              <a:cs typeface="Times New Roman"/>
            </a:endParaRP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r>
              <a:rPr lang="en-US" sz="2000" dirty="0">
                <a:latin typeface="Times New Roman"/>
                <a:cs typeface="Times New Roman"/>
              </a:rPr>
              <a:t>Coaxial cable reduces "skin </a:t>
            </a:r>
            <a:r>
              <a:rPr lang="en-US" sz="2000" dirty="0" smtClean="0">
                <a:latin typeface="Times New Roman"/>
                <a:cs typeface="Times New Roman"/>
              </a:rPr>
              <a:t>effect”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lvl="0" hangingPunct="0"/>
            <a:r>
              <a:rPr lang="en-US" sz="2000" dirty="0">
                <a:latin typeface="Times New Roman"/>
                <a:cs typeface="Times New Roman"/>
              </a:rPr>
              <a:t>The shield in a coaxial cable forms a flexible cylinder around the inner wire </a:t>
            </a:r>
          </a:p>
          <a:p>
            <a:pPr lvl="0" hangingPunct="0"/>
            <a:r>
              <a:rPr lang="en-US" sz="2000" dirty="0">
                <a:latin typeface="Times New Roman"/>
                <a:cs typeface="Times New Roman"/>
              </a:rPr>
              <a:t>that provides a barrier to electromagnetic radiation from any direction</a:t>
            </a:r>
          </a:p>
          <a:p>
            <a:pPr lvl="0" hangingPunct="0"/>
            <a:r>
              <a:rPr lang="en-US" sz="2000" dirty="0">
                <a:latin typeface="Times New Roman"/>
                <a:cs typeface="Times New Roman"/>
              </a:rPr>
              <a:t>The barrier also prevents signals on the inner wire from radiating electromagnetic energy </a:t>
            </a:r>
          </a:p>
          <a:p>
            <a:pPr hangingPunct="0"/>
            <a:r>
              <a:rPr lang="en-US" sz="2000" dirty="0">
                <a:latin typeface="Times New Roman"/>
                <a:cs typeface="Times New Roman"/>
              </a:rPr>
              <a:t> </a:t>
            </a:r>
          </a:p>
          <a:p>
            <a:pPr hangingPunct="0"/>
            <a:r>
              <a:rPr lang="en-US" sz="2000" b="1" dirty="0" err="1">
                <a:latin typeface="Times New Roman"/>
                <a:cs typeface="Times New Roman"/>
              </a:rPr>
              <a:t>ThinNet</a:t>
            </a:r>
            <a:r>
              <a:rPr lang="en-US" sz="2000" b="1" dirty="0"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 	Supports 10-100 Mbps over ~200 meters</a:t>
            </a:r>
          </a:p>
          <a:p>
            <a:pPr hangingPunct="0"/>
            <a:r>
              <a:rPr lang="en-US" sz="2000" b="1" dirty="0" err="1">
                <a:latin typeface="Times New Roman"/>
                <a:cs typeface="Times New Roman"/>
              </a:rPr>
              <a:t>ThickNet</a:t>
            </a:r>
            <a:r>
              <a:rPr lang="en-US" sz="2000" b="1" dirty="0">
                <a:latin typeface="Times New Roman"/>
                <a:cs typeface="Times New Roman"/>
              </a:rPr>
              <a:t>:	</a:t>
            </a:r>
            <a:r>
              <a:rPr lang="en-US" sz="2000" dirty="0">
                <a:latin typeface="Times New Roman"/>
                <a:cs typeface="Times New Roman"/>
              </a:rPr>
              <a:t>Supports 10-100 Mbps over ~500 meters</a:t>
            </a:r>
          </a:p>
          <a:p>
            <a:r>
              <a:rPr lang="en-US" sz="2000" dirty="0" smtClean="0">
                <a:latin typeface="Times New Roman"/>
                <a:cs typeface="Times New Roman"/>
              </a:rPr>
              <a:t> 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0162" b="27025"/>
          <a:stretch/>
        </p:blipFill>
        <p:spPr>
          <a:xfrm>
            <a:off x="152400" y="4392601"/>
            <a:ext cx="5638800" cy="2026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476" r="17435"/>
          <a:stretch/>
        </p:blipFill>
        <p:spPr>
          <a:xfrm>
            <a:off x="5638800" y="4495800"/>
            <a:ext cx="3373448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6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291</Words>
  <Application>Microsoft Macintosh PowerPoint</Application>
  <PresentationFormat>Overhead</PresentationFormat>
  <Paragraphs>268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Microsoft Word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Tracy Maples</cp:lastModifiedBy>
  <cp:revision>49</cp:revision>
  <dcterms:created xsi:type="dcterms:W3CDTF">2013-07-30T09:49:45Z</dcterms:created>
  <dcterms:modified xsi:type="dcterms:W3CDTF">2013-11-04T04:35:51Z</dcterms:modified>
</cp:coreProperties>
</file>