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269658-8F1F-417C-9D1E-95B7B87FC43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38479-7441-4E81-A3AB-26D71FF10550}" type="slidenum">
              <a:rPr lang="en-US" smtClean="0"/>
              <a:t>‹#›</a:t>
            </a:fld>
            <a:endParaRPr lang="en-US"/>
          </a:p>
        </p:txBody>
      </p:sp>
    </p:spTree>
    <p:extLst>
      <p:ext uri="{BB962C8B-B14F-4D97-AF65-F5344CB8AC3E}">
        <p14:creationId xmlns:p14="http://schemas.microsoft.com/office/powerpoint/2010/main" val="239338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69658-8F1F-417C-9D1E-95B7B87FC43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38479-7441-4E81-A3AB-26D71FF10550}" type="slidenum">
              <a:rPr lang="en-US" smtClean="0"/>
              <a:t>‹#›</a:t>
            </a:fld>
            <a:endParaRPr lang="en-US"/>
          </a:p>
        </p:txBody>
      </p:sp>
    </p:spTree>
    <p:extLst>
      <p:ext uri="{BB962C8B-B14F-4D97-AF65-F5344CB8AC3E}">
        <p14:creationId xmlns:p14="http://schemas.microsoft.com/office/powerpoint/2010/main" val="2998179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69658-8F1F-417C-9D1E-95B7B87FC43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38479-7441-4E81-A3AB-26D71FF10550}" type="slidenum">
              <a:rPr lang="en-US" smtClean="0"/>
              <a:t>‹#›</a:t>
            </a:fld>
            <a:endParaRPr lang="en-US"/>
          </a:p>
        </p:txBody>
      </p:sp>
    </p:spTree>
    <p:extLst>
      <p:ext uri="{BB962C8B-B14F-4D97-AF65-F5344CB8AC3E}">
        <p14:creationId xmlns:p14="http://schemas.microsoft.com/office/powerpoint/2010/main" val="295045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269658-8F1F-417C-9D1E-95B7B87FC43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38479-7441-4E81-A3AB-26D71FF10550}" type="slidenum">
              <a:rPr lang="en-US" smtClean="0"/>
              <a:t>‹#›</a:t>
            </a:fld>
            <a:endParaRPr lang="en-US"/>
          </a:p>
        </p:txBody>
      </p:sp>
    </p:spTree>
    <p:extLst>
      <p:ext uri="{BB962C8B-B14F-4D97-AF65-F5344CB8AC3E}">
        <p14:creationId xmlns:p14="http://schemas.microsoft.com/office/powerpoint/2010/main" val="1124717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F269658-8F1F-417C-9D1E-95B7B87FC43F}"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D38479-7441-4E81-A3AB-26D71FF10550}" type="slidenum">
              <a:rPr lang="en-US" smtClean="0"/>
              <a:t>‹#›</a:t>
            </a:fld>
            <a:endParaRPr lang="en-US"/>
          </a:p>
        </p:txBody>
      </p:sp>
    </p:spTree>
    <p:extLst>
      <p:ext uri="{BB962C8B-B14F-4D97-AF65-F5344CB8AC3E}">
        <p14:creationId xmlns:p14="http://schemas.microsoft.com/office/powerpoint/2010/main" val="341454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269658-8F1F-417C-9D1E-95B7B87FC43F}"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D38479-7441-4E81-A3AB-26D71FF10550}" type="slidenum">
              <a:rPr lang="en-US" smtClean="0"/>
              <a:t>‹#›</a:t>
            </a:fld>
            <a:endParaRPr lang="en-US"/>
          </a:p>
        </p:txBody>
      </p:sp>
    </p:spTree>
    <p:extLst>
      <p:ext uri="{BB962C8B-B14F-4D97-AF65-F5344CB8AC3E}">
        <p14:creationId xmlns:p14="http://schemas.microsoft.com/office/powerpoint/2010/main" val="1921485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269658-8F1F-417C-9D1E-95B7B87FC43F}"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D38479-7441-4E81-A3AB-26D71FF10550}" type="slidenum">
              <a:rPr lang="en-US" smtClean="0"/>
              <a:t>‹#›</a:t>
            </a:fld>
            <a:endParaRPr lang="en-US"/>
          </a:p>
        </p:txBody>
      </p:sp>
    </p:spTree>
    <p:extLst>
      <p:ext uri="{BB962C8B-B14F-4D97-AF65-F5344CB8AC3E}">
        <p14:creationId xmlns:p14="http://schemas.microsoft.com/office/powerpoint/2010/main" val="617153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269658-8F1F-417C-9D1E-95B7B87FC43F}"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D38479-7441-4E81-A3AB-26D71FF10550}" type="slidenum">
              <a:rPr lang="en-US" smtClean="0"/>
              <a:t>‹#›</a:t>
            </a:fld>
            <a:endParaRPr lang="en-US"/>
          </a:p>
        </p:txBody>
      </p:sp>
    </p:spTree>
    <p:extLst>
      <p:ext uri="{BB962C8B-B14F-4D97-AF65-F5344CB8AC3E}">
        <p14:creationId xmlns:p14="http://schemas.microsoft.com/office/powerpoint/2010/main" val="3923570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69658-8F1F-417C-9D1E-95B7B87FC43F}"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D38479-7441-4E81-A3AB-26D71FF10550}" type="slidenum">
              <a:rPr lang="en-US" smtClean="0"/>
              <a:t>‹#›</a:t>
            </a:fld>
            <a:endParaRPr lang="en-US"/>
          </a:p>
        </p:txBody>
      </p:sp>
    </p:spTree>
    <p:extLst>
      <p:ext uri="{BB962C8B-B14F-4D97-AF65-F5344CB8AC3E}">
        <p14:creationId xmlns:p14="http://schemas.microsoft.com/office/powerpoint/2010/main" val="239790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269658-8F1F-417C-9D1E-95B7B87FC43F}"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D38479-7441-4E81-A3AB-26D71FF10550}" type="slidenum">
              <a:rPr lang="en-US" smtClean="0"/>
              <a:t>‹#›</a:t>
            </a:fld>
            <a:endParaRPr lang="en-US"/>
          </a:p>
        </p:txBody>
      </p:sp>
    </p:spTree>
    <p:extLst>
      <p:ext uri="{BB962C8B-B14F-4D97-AF65-F5344CB8AC3E}">
        <p14:creationId xmlns:p14="http://schemas.microsoft.com/office/powerpoint/2010/main" val="198339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269658-8F1F-417C-9D1E-95B7B87FC43F}"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D38479-7441-4E81-A3AB-26D71FF10550}" type="slidenum">
              <a:rPr lang="en-US" smtClean="0"/>
              <a:t>‹#›</a:t>
            </a:fld>
            <a:endParaRPr lang="en-US"/>
          </a:p>
        </p:txBody>
      </p:sp>
    </p:spTree>
    <p:extLst>
      <p:ext uri="{BB962C8B-B14F-4D97-AF65-F5344CB8AC3E}">
        <p14:creationId xmlns:p14="http://schemas.microsoft.com/office/powerpoint/2010/main" val="911456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269658-8F1F-417C-9D1E-95B7B87FC43F}" type="datetimeFigureOut">
              <a:rPr lang="en-US" smtClean="0"/>
              <a:t>12/4/2019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38479-7441-4E81-A3AB-26D71FF10550}" type="slidenum">
              <a:rPr lang="en-US" smtClean="0"/>
              <a:t>‹#›</a:t>
            </a:fld>
            <a:endParaRPr lang="en-US"/>
          </a:p>
        </p:txBody>
      </p:sp>
    </p:spTree>
    <p:extLst>
      <p:ext uri="{BB962C8B-B14F-4D97-AF65-F5344CB8AC3E}">
        <p14:creationId xmlns:p14="http://schemas.microsoft.com/office/powerpoint/2010/main" val="2287941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1191491"/>
            <a:ext cx="9144000" cy="4066309"/>
          </a:xfrm>
        </p:spPr>
        <p:txBody>
          <a:bodyPr>
            <a:normAutofit/>
          </a:bodyPr>
          <a:lstStyle/>
          <a:p>
            <a:pPr algn="l"/>
            <a:r>
              <a:rPr lang="en-US" sz="3200" b="1" dirty="0"/>
              <a:t>Transmission Link :- </a:t>
            </a:r>
            <a:endParaRPr lang="en-US" sz="3200" dirty="0"/>
          </a:p>
          <a:p>
            <a:pPr marL="457200" indent="-457200" algn="l">
              <a:buFontTx/>
              <a:buChar char="-"/>
            </a:pPr>
            <a:r>
              <a:rPr lang="en-US" sz="3200" b="1" dirty="0" smtClean="0"/>
              <a:t>Point-to-point </a:t>
            </a:r>
            <a:r>
              <a:rPr lang="en-US" sz="3200" b="1" dirty="0"/>
              <a:t>link:- </a:t>
            </a:r>
            <a:r>
              <a:rPr lang="en-US" sz="3200" dirty="0"/>
              <a:t>in this link , there will be peer-to-peer connection in which only two devices are present , that share the communication channel . </a:t>
            </a:r>
            <a:endParaRPr lang="ar-JO" sz="3200" dirty="0" smtClean="0"/>
          </a:p>
          <a:p>
            <a:endParaRPr lang="en-US" dirty="0"/>
          </a:p>
          <a:p>
            <a:r>
              <a:rPr lang="en-US" b="1" dirty="0"/>
              <a:t>- Multipoint Link</a:t>
            </a:r>
            <a:r>
              <a:rPr lang="en-US" sz="3200" dirty="0"/>
              <a:t>:- in this link , there will be more than two devices that shares the communication channel. </a:t>
            </a:r>
          </a:p>
          <a:p>
            <a:pPr marL="457200" indent="-457200" algn="l">
              <a:buFontTx/>
              <a:buChar char="-"/>
            </a:pPr>
            <a:endParaRPr lang="en-US" sz="3200" dirty="0"/>
          </a:p>
          <a:p>
            <a:pPr algn="l"/>
            <a:endParaRPr lang="en-US" sz="3200" dirty="0"/>
          </a:p>
        </p:txBody>
      </p:sp>
    </p:spTree>
    <p:extLst>
      <p:ext uri="{BB962C8B-B14F-4D97-AF65-F5344CB8AC3E}">
        <p14:creationId xmlns:p14="http://schemas.microsoft.com/office/powerpoint/2010/main" val="1686036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14362"/>
            <a:ext cx="10515600" cy="1325563"/>
          </a:xfrm>
        </p:spPr>
        <p:txBody>
          <a:bodyPr>
            <a:normAutofit/>
          </a:bodyPr>
          <a:lstStyle/>
          <a:p>
            <a:pPr algn="ctr"/>
            <a:r>
              <a:rPr lang="en-US" sz="6600" dirty="0" smtClean="0"/>
              <a:t>Any question</a:t>
            </a:r>
            <a:endParaRPr lang="en-US" sz="6600" dirty="0"/>
          </a:p>
        </p:txBody>
      </p:sp>
    </p:spTree>
    <p:extLst>
      <p:ext uri="{BB962C8B-B14F-4D97-AF65-F5344CB8AC3E}">
        <p14:creationId xmlns:p14="http://schemas.microsoft.com/office/powerpoint/2010/main" val="457708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Transmission Media :- </a:t>
            </a:r>
            <a:endParaRPr lang="en-US" dirty="0"/>
          </a:p>
          <a:p>
            <a:pPr marL="0" indent="0">
              <a:buNone/>
            </a:pPr>
            <a:r>
              <a:rPr lang="en-US" dirty="0"/>
              <a:t>It can be broadly classified into two types </a:t>
            </a:r>
          </a:p>
          <a:p>
            <a:pPr marL="0" indent="0">
              <a:buNone/>
            </a:pPr>
            <a:r>
              <a:rPr lang="en-US" b="1" dirty="0"/>
              <a:t>- Guided Transmission Media:- </a:t>
            </a:r>
            <a:r>
              <a:rPr lang="en-US" dirty="0"/>
              <a:t>in this type of media , a physical path is established between source and destination. The signal or electrical impulse uses this path for transmission which is in the form of electromagnetic waves. Different types of guided Transmission Media are twisted pair, coaxial cable, optical fiber. </a:t>
            </a:r>
          </a:p>
        </p:txBody>
      </p:sp>
    </p:spTree>
    <p:extLst>
      <p:ext uri="{BB962C8B-B14F-4D97-AF65-F5344CB8AC3E}">
        <p14:creationId xmlns:p14="http://schemas.microsoft.com/office/powerpoint/2010/main" val="253682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 </a:t>
            </a:r>
            <a:r>
              <a:rPr lang="en-US" b="1" dirty="0"/>
              <a:t>Unguided Transmission Media:- </a:t>
            </a:r>
            <a:r>
              <a:rPr lang="en-US" dirty="0"/>
              <a:t>in this type of media , there is no physical path between source and destination. this media is also known as wireless Transmission Media which does not guide the waves but provides a method or a way for transmitting them. Waves are propagated through air, vacuum, atmosphere. Different types of unguided Transmission Media are satellite microwave transmission, terrestrial microwave transmission, radio waves transmission and infrared waves. </a:t>
            </a:r>
          </a:p>
          <a:p>
            <a:endParaRPr lang="en-US" dirty="0"/>
          </a:p>
        </p:txBody>
      </p:sp>
    </p:spTree>
    <p:extLst>
      <p:ext uri="{BB962C8B-B14F-4D97-AF65-F5344CB8AC3E}">
        <p14:creationId xmlns:p14="http://schemas.microsoft.com/office/powerpoint/2010/main" val="240913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Types of Guided Transmission Media:- </a:t>
            </a:r>
            <a:endParaRPr lang="en-US" dirty="0"/>
          </a:p>
          <a:p>
            <a:pPr marL="0" indent="0">
              <a:buNone/>
            </a:pPr>
            <a:r>
              <a:rPr lang="en-US" b="1" dirty="0"/>
              <a:t>1- Twisted Pair Cable:- </a:t>
            </a:r>
            <a:endParaRPr lang="en-US" dirty="0"/>
          </a:p>
          <a:p>
            <a:endParaRPr lang="en-US" dirty="0"/>
          </a:p>
          <a:p>
            <a:pPr marL="0" indent="0">
              <a:buNone/>
            </a:pPr>
            <a:r>
              <a:rPr lang="en-US" dirty="0"/>
              <a:t>Twisted Pair Cables are most commonly used guided transmission media. In twisted pair cable, two ordinary copper wires which acts as conductors are twisted around one another, so as to reduce the disturbance caused by electromagnetic waves or due to crosstalk between two adjacent circuits. </a:t>
            </a:r>
          </a:p>
        </p:txBody>
      </p:sp>
    </p:spTree>
    <p:extLst>
      <p:ext uri="{BB962C8B-B14F-4D97-AF65-F5344CB8AC3E}">
        <p14:creationId xmlns:p14="http://schemas.microsoft.com/office/powerpoint/2010/main" val="74519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Usage of </a:t>
            </a:r>
            <a:r>
              <a:rPr lang="en-US" b="1" dirty="0"/>
              <a:t>Twisted Pair Cable:- </a:t>
            </a:r>
            <a:endParaRPr lang="en-US" dirty="0"/>
          </a:p>
          <a:p>
            <a:pPr marL="0" indent="0">
              <a:buNone/>
            </a:pPr>
            <a:r>
              <a:rPr lang="en-US" b="1" dirty="0"/>
              <a:t>1- </a:t>
            </a:r>
            <a:r>
              <a:rPr lang="en-US" dirty="0"/>
              <a:t>Twisted Pair Cables are used both for analog and digital signals transmission. </a:t>
            </a:r>
          </a:p>
          <a:p>
            <a:pPr marL="0" indent="0">
              <a:buNone/>
            </a:pPr>
            <a:r>
              <a:rPr lang="en-US" b="1" dirty="0"/>
              <a:t>2- </a:t>
            </a:r>
            <a:r>
              <a:rPr lang="en-US" dirty="0"/>
              <a:t>They are generally used in homes and business computers for connecting them to telephone exchange network. </a:t>
            </a:r>
          </a:p>
          <a:p>
            <a:pPr marL="0" indent="0">
              <a:buNone/>
            </a:pPr>
            <a:r>
              <a:rPr lang="en-US" b="1" dirty="0"/>
              <a:t>3- </a:t>
            </a:r>
            <a:r>
              <a:rPr lang="en-US" dirty="0"/>
              <a:t>Higher grade of twisted wire is used for horizontal wiring in LAN installation. </a:t>
            </a:r>
          </a:p>
          <a:p>
            <a:pPr marL="0" indent="0">
              <a:buNone/>
            </a:pPr>
            <a:r>
              <a:rPr lang="en-US" b="1" dirty="0"/>
              <a:t>4- </a:t>
            </a:r>
            <a:r>
              <a:rPr lang="en-US" dirty="0"/>
              <a:t>Twisted Pair Cables are used for supporting voice data that is transmitted using analog signals. </a:t>
            </a:r>
          </a:p>
        </p:txBody>
      </p:sp>
    </p:spTree>
    <p:extLst>
      <p:ext uri="{BB962C8B-B14F-4D97-AF65-F5344CB8AC3E}">
        <p14:creationId xmlns:p14="http://schemas.microsoft.com/office/powerpoint/2010/main" val="724143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1842"/>
            <a:ext cx="10515600" cy="5780521"/>
          </a:xfrm>
        </p:spPr>
        <p:txBody>
          <a:bodyPr>
            <a:normAutofit lnSpcReduction="10000"/>
          </a:bodyPr>
          <a:lstStyle/>
          <a:p>
            <a:pPr marL="0" indent="0">
              <a:buNone/>
            </a:pPr>
            <a:r>
              <a:rPr lang="en-US" dirty="0"/>
              <a:t>Twisted Pair Cables are less expensive than coaxial cable and fiber optics. </a:t>
            </a:r>
            <a:endParaRPr lang="ar-JO" dirty="0" smtClean="0"/>
          </a:p>
          <a:p>
            <a:pPr marL="0" indent="0">
              <a:buNone/>
            </a:pPr>
            <a:r>
              <a:rPr lang="en-US" b="1" dirty="0" smtClean="0"/>
              <a:t>There </a:t>
            </a:r>
            <a:r>
              <a:rPr lang="en-US" b="1" dirty="0"/>
              <a:t>are two types of twisted pair cables. </a:t>
            </a:r>
            <a:endParaRPr lang="en-US" dirty="0"/>
          </a:p>
          <a:p>
            <a:pPr marL="0" indent="0">
              <a:buNone/>
            </a:pPr>
            <a:r>
              <a:rPr lang="en-US" b="1" dirty="0" smtClean="0"/>
              <a:t>Unshielded </a:t>
            </a:r>
            <a:r>
              <a:rPr lang="en-US" b="1" dirty="0"/>
              <a:t>Twisted Pair (UTP)Cable :- </a:t>
            </a:r>
            <a:r>
              <a:rPr lang="en-US" dirty="0"/>
              <a:t>In UTP , there is no shielding around the twisted </a:t>
            </a:r>
            <a:r>
              <a:rPr lang="en-US" dirty="0" err="1"/>
              <a:t>pair.UTP</a:t>
            </a:r>
            <a:r>
              <a:rPr lang="en-US" dirty="0"/>
              <a:t> are generally used In telephone companies and for computer networking. </a:t>
            </a:r>
          </a:p>
          <a:p>
            <a:endParaRPr lang="en-US" dirty="0"/>
          </a:p>
          <a:p>
            <a:pPr marL="0" indent="0">
              <a:buNone/>
            </a:pPr>
            <a:r>
              <a:rPr lang="en-US" b="1" dirty="0"/>
              <a:t>Advantages of UTP:- </a:t>
            </a:r>
            <a:endParaRPr lang="en-US" dirty="0"/>
          </a:p>
          <a:p>
            <a:r>
              <a:rPr lang="en-US" dirty="0" smtClean="0"/>
              <a:t> </a:t>
            </a:r>
            <a:r>
              <a:rPr lang="en-US" dirty="0"/>
              <a:t>It is very easier to work. </a:t>
            </a:r>
          </a:p>
          <a:p>
            <a:r>
              <a:rPr lang="en-US" dirty="0" smtClean="0"/>
              <a:t> </a:t>
            </a:r>
            <a:r>
              <a:rPr lang="en-US" dirty="0"/>
              <a:t>Installation procedure is easy</a:t>
            </a:r>
            <a:r>
              <a:rPr lang="en-US" dirty="0" smtClean="0"/>
              <a:t>.</a:t>
            </a:r>
            <a:endParaRPr lang="ar-JO" dirty="0" smtClean="0"/>
          </a:p>
          <a:p>
            <a:r>
              <a:rPr lang="en-US" b="1" dirty="0"/>
              <a:t>Disadvantage of UTP:- </a:t>
            </a:r>
            <a:endParaRPr lang="en-US" dirty="0"/>
          </a:p>
          <a:p>
            <a:pPr marL="0" indent="0">
              <a:buNone/>
            </a:pPr>
            <a:r>
              <a:rPr lang="en-US" dirty="0"/>
              <a:t>Due to lack of shield UTP is highly susceptible to the electromagnetic interference. </a:t>
            </a:r>
            <a:r>
              <a:rPr lang="en-US" dirty="0" smtClean="0"/>
              <a:t> </a:t>
            </a:r>
            <a:endParaRPr lang="en-US" dirty="0"/>
          </a:p>
          <a:p>
            <a:endParaRPr lang="en-US" dirty="0"/>
          </a:p>
        </p:txBody>
      </p:sp>
    </p:spTree>
    <p:extLst>
      <p:ext uri="{BB962C8B-B14F-4D97-AF65-F5344CB8AC3E}">
        <p14:creationId xmlns:p14="http://schemas.microsoft.com/office/powerpoint/2010/main" val="404250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Shielded </a:t>
            </a:r>
            <a:r>
              <a:rPr lang="en-US" b="1" dirty="0"/>
              <a:t>Twisted Pair (STP)Cable :- </a:t>
            </a:r>
            <a:r>
              <a:rPr lang="en-US" dirty="0"/>
              <a:t>In STP there is a tough protected shield over each pair of copper wire that is used to reduce the electromagnetic interference that occurs during transmission. </a:t>
            </a:r>
          </a:p>
          <a:p>
            <a:pPr marL="0" indent="0">
              <a:buNone/>
            </a:pPr>
            <a:r>
              <a:rPr lang="en-US" b="1" dirty="0"/>
              <a:t>Advantages of STP:- </a:t>
            </a:r>
            <a:endParaRPr lang="en-US" dirty="0"/>
          </a:p>
          <a:p>
            <a:pPr marL="0" indent="0">
              <a:buNone/>
            </a:pPr>
            <a:r>
              <a:rPr lang="en-US" dirty="0"/>
              <a:t>Reduces the external interferences. </a:t>
            </a:r>
          </a:p>
          <a:p>
            <a:pPr marL="0" indent="0">
              <a:buNone/>
            </a:pPr>
            <a:r>
              <a:rPr lang="en-US" b="1" dirty="0"/>
              <a:t>Disadvantages of STP:- </a:t>
            </a:r>
            <a:endParaRPr lang="en-US" dirty="0"/>
          </a:p>
          <a:p>
            <a:r>
              <a:rPr lang="en-US" dirty="0" smtClean="0"/>
              <a:t> </a:t>
            </a:r>
            <a:r>
              <a:rPr lang="en-US" dirty="0"/>
              <a:t>Harder to work. </a:t>
            </a:r>
          </a:p>
          <a:p>
            <a:r>
              <a:rPr lang="en-US" dirty="0" smtClean="0"/>
              <a:t>Expensive </a:t>
            </a:r>
            <a:r>
              <a:rPr lang="en-US" dirty="0"/>
              <a:t>when compared to UTP. </a:t>
            </a:r>
          </a:p>
          <a:p>
            <a:endParaRPr lang="en-US" dirty="0"/>
          </a:p>
        </p:txBody>
      </p:sp>
    </p:spTree>
    <p:extLst>
      <p:ext uri="{BB962C8B-B14F-4D97-AF65-F5344CB8AC3E}">
        <p14:creationId xmlns:p14="http://schemas.microsoft.com/office/powerpoint/2010/main" val="3206535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2- Coaxial Cable:- </a:t>
            </a:r>
            <a:endParaRPr lang="en-US" dirty="0"/>
          </a:p>
          <a:p>
            <a:pPr marL="0" indent="0">
              <a:buNone/>
            </a:pPr>
            <a:r>
              <a:rPr lang="en-US" dirty="0"/>
              <a:t>It is most preferred guided transmission media for transmitting signals. It comprises of two conductors. </a:t>
            </a:r>
          </a:p>
          <a:p>
            <a:r>
              <a:rPr lang="en-US" dirty="0" smtClean="0"/>
              <a:t> </a:t>
            </a:r>
            <a:r>
              <a:rPr lang="en-US" dirty="0"/>
              <a:t>Inner conductor which is surrounded by dielectric system. </a:t>
            </a:r>
          </a:p>
          <a:p>
            <a:r>
              <a:rPr lang="en-US" dirty="0" smtClean="0"/>
              <a:t> </a:t>
            </a:r>
            <a:r>
              <a:rPr lang="en-US" dirty="0"/>
              <a:t>Outer conductor which surrounds the dielectric system. </a:t>
            </a:r>
          </a:p>
          <a:p>
            <a:endParaRPr lang="en-US" dirty="0"/>
          </a:p>
          <a:p>
            <a:pPr marL="0" indent="0">
              <a:buNone/>
            </a:pPr>
            <a:r>
              <a:rPr lang="en-US" dirty="0"/>
              <a:t>Outer conductor is covered by protective shield called jacket. </a:t>
            </a:r>
          </a:p>
        </p:txBody>
      </p:sp>
    </p:spTree>
    <p:extLst>
      <p:ext uri="{BB962C8B-B14F-4D97-AF65-F5344CB8AC3E}">
        <p14:creationId xmlns:p14="http://schemas.microsoft.com/office/powerpoint/2010/main" val="307230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0436"/>
            <a:ext cx="10515600" cy="5456527"/>
          </a:xfrm>
        </p:spPr>
        <p:txBody>
          <a:bodyPr>
            <a:normAutofit/>
          </a:bodyPr>
          <a:lstStyle/>
          <a:p>
            <a:pPr marL="0" indent="0">
              <a:buNone/>
            </a:pPr>
            <a:r>
              <a:rPr lang="en-US" b="1" dirty="0"/>
              <a:t>Types of Coaxial Cable:- </a:t>
            </a:r>
            <a:endParaRPr lang="en-US" dirty="0"/>
          </a:p>
          <a:p>
            <a:pPr marL="0" indent="0">
              <a:buNone/>
            </a:pPr>
            <a:r>
              <a:rPr lang="en-US" dirty="0"/>
              <a:t>1- Flexible coaxial cable. </a:t>
            </a:r>
          </a:p>
          <a:p>
            <a:pPr marL="0" indent="0">
              <a:buNone/>
            </a:pPr>
            <a:r>
              <a:rPr lang="en-US" dirty="0"/>
              <a:t>2- Rigid coaxial cable. </a:t>
            </a:r>
          </a:p>
          <a:p>
            <a:endParaRPr lang="en-US" dirty="0"/>
          </a:p>
          <a:p>
            <a:pPr marL="0" indent="0">
              <a:buNone/>
            </a:pPr>
            <a:r>
              <a:rPr lang="en-US" dirty="0"/>
              <a:t>Flexible coaxial cable is most widely used coaxial cable. </a:t>
            </a:r>
          </a:p>
          <a:p>
            <a:pPr marL="0" indent="0">
              <a:buNone/>
            </a:pPr>
            <a:r>
              <a:rPr lang="en-US" b="1" dirty="0"/>
              <a:t>Usage of Coaxial Cable:- </a:t>
            </a:r>
            <a:endParaRPr lang="en-US" dirty="0"/>
          </a:p>
          <a:p>
            <a:r>
              <a:rPr lang="en-US" dirty="0" smtClean="0"/>
              <a:t> </a:t>
            </a:r>
            <a:r>
              <a:rPr lang="en-US" dirty="0"/>
              <a:t>Coaxial cables can be used for both long and short distance transmissions. In longer distance it used for connecting television and radio networks. </a:t>
            </a:r>
          </a:p>
          <a:p>
            <a:r>
              <a:rPr lang="en-US" dirty="0" smtClean="0"/>
              <a:t> </a:t>
            </a:r>
            <a:r>
              <a:rPr lang="en-US" dirty="0"/>
              <a:t>Coaxial cables are used in telephone companies. </a:t>
            </a:r>
          </a:p>
          <a:p>
            <a:r>
              <a:rPr lang="en-US" dirty="0" smtClean="0"/>
              <a:t> </a:t>
            </a:r>
            <a:r>
              <a:rPr lang="en-US" dirty="0"/>
              <a:t>They are used in business, installing Ethernet and other type of LAN. </a:t>
            </a:r>
          </a:p>
          <a:p>
            <a:endParaRPr lang="en-US" dirty="0"/>
          </a:p>
        </p:txBody>
      </p:sp>
    </p:spTree>
    <p:extLst>
      <p:ext uri="{BB962C8B-B14F-4D97-AF65-F5344CB8AC3E}">
        <p14:creationId xmlns:p14="http://schemas.microsoft.com/office/powerpoint/2010/main" val="4249478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601</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vt:lpstr>
    </vt:vector>
  </TitlesOfParts>
  <Company>Microsoft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mohsin</dc:creator>
  <cp:lastModifiedBy>mohsin</cp:lastModifiedBy>
  <cp:revision>1</cp:revision>
  <dcterms:created xsi:type="dcterms:W3CDTF">2019-12-03T21:22:29Z</dcterms:created>
  <dcterms:modified xsi:type="dcterms:W3CDTF">2019-12-03T21:28:00Z</dcterms:modified>
</cp:coreProperties>
</file>