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5" Type="http://schemas.microsoft.com/office/2020/02/relationships/classificationlabels" Target="docMetadata/LabelInfo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20"/>
  </p:notesMasterIdLst>
  <p:sldIdLst>
    <p:sldId id="256" r:id="rId5"/>
    <p:sldId id="257" r:id="rId6"/>
    <p:sldId id="279" r:id="rId7"/>
    <p:sldId id="267" r:id="rId8"/>
    <p:sldId id="258" r:id="rId9"/>
    <p:sldId id="259" r:id="rId10"/>
    <p:sldId id="277" r:id="rId11"/>
    <p:sldId id="278" r:id="rId12"/>
    <p:sldId id="280" r:id="rId13"/>
    <p:sldId id="281" r:id="rId14"/>
    <p:sldId id="282" r:id="rId15"/>
    <p:sldId id="283" r:id="rId16"/>
    <p:sldId id="284" r:id="rId17"/>
    <p:sldId id="285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43"/>
    <p:restoredTop sz="94718"/>
  </p:normalViewPr>
  <p:slideViewPr>
    <p:cSldViewPr snapToGrid="0">
      <p:cViewPr varScale="1">
        <p:scale>
          <a:sx n="66" d="100"/>
          <a:sy n="66" d="100"/>
        </p:scale>
        <p:origin x="9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microsoft.com/office/2018/10/relationships/authors" Target="authors.xml" /><Relationship Id="rId3" Type="http://schemas.openxmlformats.org/officeDocument/2006/relationships/customXml" Target="../customXml/item3.xml" /><Relationship Id="rId21" Type="http://schemas.openxmlformats.org/officeDocument/2006/relationships/commentAuthors" Target="commentAuthor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tableStyles" Target="tableStyle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notesMaster" Target="notesMasters/notesMaster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theme" Target="theme/theme1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viewProps" Target="viewProp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64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3077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71542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97837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99994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14025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96452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1977405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3811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53386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6588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37808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61249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730675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7449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6023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0883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6530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0766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4542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3684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6916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65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9.xml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8.xml" /><Relationship Id="rId5" Type="http://schemas.openxmlformats.org/officeDocument/2006/relationships/image" Target="../media/image10.png" /><Relationship Id="rId4" Type="http://schemas.openxmlformats.org/officeDocument/2006/relationships/image" Target="../media/image9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734" y="2451275"/>
            <a:ext cx="4604643" cy="882569"/>
          </a:xfrm>
        </p:spPr>
        <p:txBody>
          <a:bodyPr>
            <a:noAutofit/>
          </a:bodyPr>
          <a:lstStyle/>
          <a:p>
            <a:r>
              <a:rPr lang="en-US" i="1" dirty="0">
                <a:solidFill>
                  <a:srgbClr val="FFFFFF"/>
                </a:solidFill>
                <a:latin typeface="Georgia Pro Black"/>
              </a:rPr>
              <a:t>BOOTSTRAP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14739" y="5437553"/>
            <a:ext cx="3761559" cy="155917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-</a:t>
            </a:r>
            <a:r>
              <a:rPr lang="en-US" sz="2000" dirty="0">
                <a:solidFill>
                  <a:srgbClr val="FFFFFF"/>
                </a:solidFill>
              </a:rPr>
              <a:t>Waniya(Leader)(0014)</a:t>
            </a:r>
            <a:endParaRPr lang="en-US" sz="2000">
              <a:solidFill>
                <a:srgbClr val="FFFFFF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-Maheen Fatima(3024)</a:t>
            </a:r>
            <a:endParaRPr lang="en-US" sz="2000">
              <a:solidFill>
                <a:srgbClr val="FFFFFF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-Ghina Durrani(3020)</a:t>
            </a:r>
            <a:endParaRPr lang="en-US" sz="2000" dirty="0">
              <a:solidFill>
                <a:srgbClr val="FFFFFF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endParaRPr lang="en-US" sz="1050" dirty="0">
              <a:solidFill>
                <a:srgbClr val="FFFFFF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endParaRPr lang="en-US" sz="1000">
              <a:solidFill>
                <a:srgbClr val="FFFFFF"/>
              </a:solidFill>
            </a:endParaRPr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group of colorful logos&#10;&#10;Description automatically generated">
            <a:extLst>
              <a:ext uri="{FF2B5EF4-FFF2-40B4-BE49-F238E27FC236}">
                <a16:creationId xmlns:a16="http://schemas.microsoft.com/office/drawing/2014/main" id="{BD0A7347-A799-3EF8-EDA8-442686A79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679" y="2449430"/>
            <a:ext cx="5124328" cy="31801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3186F1-A057-FF7C-6215-20CD19B48E5D}"/>
              </a:ext>
            </a:extLst>
          </p:cNvPr>
          <p:cNvSpPr txBox="1"/>
          <p:nvPr/>
        </p:nvSpPr>
        <p:spPr>
          <a:xfrm>
            <a:off x="2680585" y="3105466"/>
            <a:ext cx="37070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  <a:latin typeface="Sitka Text Semibold"/>
              </a:rPr>
              <a:t>(framework)</a:t>
            </a:r>
            <a:endParaRPr lang="en-US" sz="2400" i="1">
              <a:solidFill>
                <a:schemeClr val="bg1"/>
              </a:solidFill>
              <a:latin typeface="Sitka Text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9EB18-A174-6799-0D09-6DB730768D5B}"/>
              </a:ext>
            </a:extLst>
          </p:cNvPr>
          <p:cNvSpPr txBox="1"/>
          <p:nvPr/>
        </p:nvSpPr>
        <p:spPr>
          <a:xfrm>
            <a:off x="6641757" y="1359243"/>
            <a:ext cx="2641256" cy="1590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D684-289F-8EB7-AA76-605FD757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/>
                <a:cs typeface="Calibri Light"/>
              </a:rPr>
              <a:t>Head part</a:t>
            </a:r>
            <a:endParaRPr lang="en-US" sz="4400" dirty="0">
              <a:latin typeface="Times New Roman"/>
            </a:endParaRPr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AA8F301-498D-9871-CB26-86965DAAD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666033"/>
            <a:ext cx="10131425" cy="2601200"/>
          </a:xfrm>
        </p:spPr>
      </p:pic>
    </p:spTree>
    <p:extLst>
      <p:ext uri="{BB962C8B-B14F-4D97-AF65-F5344CB8AC3E}">
        <p14:creationId xmlns:p14="http://schemas.microsoft.com/office/powerpoint/2010/main" val="187892160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83F5-ADD3-A420-6D70-A1733F0B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/>
                <a:cs typeface="Calibri Light"/>
              </a:rPr>
              <a:t>Body part</a:t>
            </a:r>
            <a:endParaRPr lang="en-US" sz="4400" dirty="0">
              <a:latin typeface="Times New Roman"/>
            </a:endParaRPr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7D7CB81-914C-5598-7246-943BAE886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452" y="1713442"/>
            <a:ext cx="7459123" cy="4851662"/>
          </a:xfrm>
        </p:spPr>
      </p:pic>
    </p:spTree>
    <p:extLst>
      <p:ext uri="{BB962C8B-B14F-4D97-AF65-F5344CB8AC3E}">
        <p14:creationId xmlns:p14="http://schemas.microsoft.com/office/powerpoint/2010/main" val="360778724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C599-A2EF-19B2-D0AB-E9234FD7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/>
                <a:cs typeface="Calibri Light"/>
              </a:rPr>
              <a:t>Script part</a:t>
            </a:r>
            <a:endParaRPr lang="en-US" sz="4400" dirty="0">
              <a:latin typeface="Times New Roman"/>
            </a:endParaRPr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5523E10-49CA-799E-47B5-63567404F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137" y="1808693"/>
            <a:ext cx="7180001" cy="4554007"/>
          </a:xfrm>
        </p:spPr>
      </p:pic>
    </p:spTree>
    <p:extLst>
      <p:ext uri="{BB962C8B-B14F-4D97-AF65-F5344CB8AC3E}">
        <p14:creationId xmlns:p14="http://schemas.microsoft.com/office/powerpoint/2010/main" val="265476190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8064-808F-3D54-4998-ADACA602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OUTPUT</a:t>
            </a:r>
            <a:endParaRPr lang="en-US" dirty="0">
              <a:cs typeface="Calibri Light" panose="020F0302020204030204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616C2A9-DF8A-5AB1-7E08-53494CF69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829" y="1856317"/>
            <a:ext cx="6241367" cy="4351601"/>
          </a:xfrm>
        </p:spPr>
      </p:pic>
    </p:spTree>
    <p:extLst>
      <p:ext uri="{BB962C8B-B14F-4D97-AF65-F5344CB8AC3E}">
        <p14:creationId xmlns:p14="http://schemas.microsoft.com/office/powerpoint/2010/main" val="156587259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E3AD0A-0E93-A71E-692C-939AEF5349C6}"/>
              </a:ext>
            </a:extLst>
          </p:cNvPr>
          <p:cNvSpPr txBox="1"/>
          <p:nvPr/>
        </p:nvSpPr>
        <p:spPr>
          <a:xfrm>
            <a:off x="773905" y="1470421"/>
            <a:ext cx="10412015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800" b="1" dirty="0">
                <a:latin typeface="Times New Roman"/>
                <a:cs typeface="Calibri"/>
              </a:rPr>
              <a:t>ANY</a:t>
            </a:r>
          </a:p>
          <a:p>
            <a:pPr algn="ctr"/>
            <a:r>
              <a:rPr lang="en-US" sz="8800" b="1" dirty="0">
                <a:latin typeface="Times New Roman"/>
                <a:cs typeface="Calibri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1676813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6336" y="1666611"/>
            <a:ext cx="9721849" cy="2957244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>
                <a:latin typeface="Times New Roman"/>
                <a:cs typeface="Times New Roman"/>
              </a:rPr>
              <a:t>Thank </a:t>
            </a:r>
            <a:br>
              <a:rPr lang="en-US" sz="8800" b="1" dirty="0">
                <a:latin typeface="Times New Roman"/>
                <a:cs typeface="Times New Roman"/>
              </a:rPr>
            </a:br>
            <a:r>
              <a:rPr lang="en-US" sz="8800" b="1" dirty="0">
                <a:latin typeface="Times New Roman"/>
                <a:cs typeface="Times New Roman"/>
              </a:rPr>
              <a:t>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itting on a computer&#10;&#10;Description automatically generated">
            <a:extLst>
              <a:ext uri="{FF2B5EF4-FFF2-40B4-BE49-F238E27FC236}">
                <a16:creationId xmlns:a16="http://schemas.microsoft.com/office/drawing/2014/main" id="{A7CB9A61-72E1-2A40-7D12-B19D874625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21" t="-5304" r="-2856" b="17787"/>
          <a:stretch/>
        </p:blipFill>
        <p:spPr>
          <a:xfrm>
            <a:off x="-74935" y="-433596"/>
            <a:ext cx="12579244" cy="72768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8B7D16-051E-4562-B872-ABF369C4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264" y="1437806"/>
            <a:ext cx="4959809" cy="158992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mbria"/>
                <a:ea typeface="Cambria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913" y="1645139"/>
            <a:ext cx="9161858" cy="35491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Bootstrap is a front-end framework known for its responsive grid system, pre-styled components, and easy customization, making it ideal for creating mobile-friendly and visually appealing web pages</a:t>
            </a:r>
            <a:endParaRPr lang="en-US" sz="2800">
              <a:cs typeface="Calibri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AEFAB-E6F4-5E89-30D0-FCB66033B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670" y="419448"/>
            <a:ext cx="7798243" cy="626229"/>
          </a:xfrm>
        </p:spPr>
        <p:txBody>
          <a:bodyPr/>
          <a:lstStyle/>
          <a:p>
            <a:r>
              <a:rPr lang="en-US" sz="4400" b="1" dirty="0">
                <a:latin typeface="Times New Roman"/>
                <a:cs typeface="Calibri"/>
              </a:rPr>
              <a:t>Why bootstrap is useful</a:t>
            </a:r>
            <a:endParaRPr lang="en-US" sz="4400" dirty="0">
              <a:latin typeface="Calibri" panose="020F0502020204030204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6ED4E-D60A-2C45-68F8-41AB41C1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1171316"/>
            <a:ext cx="10814250" cy="4905477"/>
          </a:xfrm>
        </p:spPr>
        <p:txBody>
          <a:bodyPr/>
          <a:lstStyle/>
          <a:p>
            <a:pPr>
              <a:buFont typeface="Wingdings"/>
              <a:buChar char="Ø"/>
            </a:pPr>
            <a:r>
              <a:rPr lang="en-US" sz="3200" dirty="0">
                <a:ea typeface="+mn-lt"/>
                <a:cs typeface="+mn-lt"/>
              </a:rPr>
              <a:t>Rapid Development:</a:t>
            </a:r>
            <a:r>
              <a:rPr lang="en-US" sz="2800" dirty="0">
                <a:ea typeface="+mn-lt"/>
                <a:cs typeface="+mn-lt"/>
              </a:rPr>
              <a:t> Speeds up the development process with ready-made components.</a:t>
            </a:r>
            <a:endParaRPr lang="en-US" sz="2800" dirty="0">
              <a:cs typeface="Calibri" panose="020F0502020204030204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n-US" sz="3200" dirty="0">
                <a:ea typeface="+mn-lt"/>
                <a:cs typeface="+mn-lt"/>
              </a:rPr>
              <a:t>Consistency:</a:t>
            </a:r>
            <a:r>
              <a:rPr lang="en-US" sz="2800" dirty="0">
                <a:ea typeface="+mn-lt"/>
                <a:cs typeface="+mn-lt"/>
              </a:rPr>
              <a:t> Ensures a consistent look and feel across different browsers.</a:t>
            </a:r>
            <a:endParaRPr lang="en-US" sz="2800" dirty="0">
              <a:cs typeface="Calibri" panose="020F0502020204030204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n-US" sz="3200" dirty="0">
                <a:ea typeface="+mn-lt"/>
                <a:cs typeface="+mn-lt"/>
              </a:rPr>
              <a:t>Responsive Design: </a:t>
            </a:r>
            <a:r>
              <a:rPr lang="en-US" sz="2800" dirty="0">
                <a:ea typeface="+mn-lt"/>
                <a:cs typeface="+mn-lt"/>
              </a:rPr>
              <a:t>Easily create websites that adapt to various screen sizes.</a:t>
            </a:r>
            <a:endParaRPr lang="en-US" sz="2800" dirty="0">
              <a:cs typeface="Calibri" panose="020F0502020204030204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n-US" sz="3200" dirty="0">
                <a:ea typeface="+mn-lt"/>
                <a:cs typeface="+mn-lt"/>
              </a:rPr>
              <a:t>Community Support:</a:t>
            </a:r>
            <a:r>
              <a:rPr lang="en-US" sz="2800" dirty="0">
                <a:ea typeface="+mn-lt"/>
                <a:cs typeface="+mn-lt"/>
              </a:rPr>
              <a:t> Large community and documentation for problem-solving.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341246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F5A3578-0589-2BC7-7C73-07125CE9F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85400"/>
              </p:ext>
            </p:extLst>
          </p:nvPr>
        </p:nvGraphicFramePr>
        <p:xfrm>
          <a:off x="337279" y="2385934"/>
          <a:ext cx="10314901" cy="974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4901">
                  <a:extLst>
                    <a:ext uri="{9D8B030D-6E8A-4147-A177-3AD203B41FA5}">
                      <a16:colId xmlns:a16="http://schemas.microsoft.com/office/drawing/2014/main" val="1737829009"/>
                    </a:ext>
                  </a:extLst>
                </a:gridCol>
              </a:tblGrid>
              <a:tr h="9742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3302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07" y="-1747"/>
            <a:ext cx="10131427" cy="1468800"/>
          </a:xfrm>
        </p:spPr>
        <p:txBody>
          <a:bodyPr/>
          <a:lstStyle/>
          <a:p>
            <a:r>
              <a:rPr lang="en-US" dirty="0">
                <a:latin typeface="Times New Roman"/>
                <a:cs typeface="Calibri Light"/>
              </a:rPr>
              <a:t>WAYs TO APPLY BOOTSTRAP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50E3ED-FA2D-2939-5830-7803B4696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980" y="1841808"/>
            <a:ext cx="10131428" cy="6855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800" dirty="0">
                <a:cs typeface="Calibri"/>
              </a:rPr>
              <a:t>CDN</a:t>
            </a:r>
          </a:p>
          <a:p>
            <a:pPr>
              <a:buClr>
                <a:srgbClr val="FFFFFF"/>
              </a:buClr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alibri"/>
              </a:rPr>
              <a:t> </a:t>
            </a:r>
            <a:r>
              <a:rPr lang="en-US" sz="1800" dirty="0">
                <a:solidFill>
                  <a:srgbClr val="800000"/>
                </a:solidFill>
                <a:latin typeface="Consolas"/>
                <a:cs typeface="Calibri"/>
              </a:rPr>
              <a:t>&lt;link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alibri"/>
              </a:rPr>
              <a:t> </a:t>
            </a:r>
            <a:r>
              <a:rPr lang="en-US" sz="1800" dirty="0" err="1">
                <a:solidFill>
                  <a:srgbClr val="E50000"/>
                </a:solidFill>
                <a:latin typeface="Consolas"/>
                <a:cs typeface="Calibri"/>
              </a:rPr>
              <a:t>rel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alibri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/>
                <a:cs typeface="Calibri"/>
              </a:rPr>
              <a:t>"stylesheet"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alibri"/>
              </a:rPr>
              <a:t> </a:t>
            </a:r>
            <a:r>
              <a:rPr lang="en-US" sz="1800" dirty="0" err="1">
                <a:solidFill>
                  <a:srgbClr val="E50000"/>
                </a:solidFill>
                <a:latin typeface="Consolas"/>
                <a:cs typeface="Calibri"/>
              </a:rPr>
              <a:t>href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alibri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/>
                <a:cs typeface="Calibri"/>
              </a:rPr>
              <a:t>"https://stackpath.bootstrapcdn.com/bootstrap/4.5.2/</a:t>
            </a:r>
            <a:r>
              <a:rPr lang="en-US" sz="1800" dirty="0" err="1">
                <a:solidFill>
                  <a:srgbClr val="0000FF"/>
                </a:solidFill>
                <a:latin typeface="Consolas"/>
                <a:cs typeface="Calibri"/>
              </a:rPr>
              <a:t>css</a:t>
            </a:r>
            <a:r>
              <a:rPr lang="en-US" sz="1800" dirty="0">
                <a:solidFill>
                  <a:srgbClr val="0000FF"/>
                </a:solidFill>
                <a:latin typeface="Consolas"/>
                <a:cs typeface="Calibri"/>
              </a:rPr>
              <a:t>/bootstrap.min.css</a:t>
            </a:r>
            <a:r>
              <a:rPr lang="en-US" sz="1800" dirty="0">
                <a:solidFill>
                  <a:srgbClr val="800000"/>
                </a:solidFill>
                <a:latin typeface="Consolas"/>
                <a:cs typeface="Calibri"/>
              </a:rPr>
              <a:t>&gt;</a:t>
            </a:r>
            <a:endParaRPr lang="en-US" sz="1800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pPr marL="342900" indent="-342900">
              <a:buClr>
                <a:srgbClr val="FFFFFF"/>
              </a:buClr>
              <a:buFont typeface="Wingdings"/>
              <a:buChar char="Ø"/>
            </a:pPr>
            <a:r>
              <a:rPr lang="en-US" sz="2800" dirty="0">
                <a:cs typeface="Calibri"/>
              </a:rPr>
              <a:t>DOWNLOAD AND ATTACH</a:t>
            </a:r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706" y="830911"/>
            <a:ext cx="10131427" cy="756767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Times New Roman"/>
                <a:cs typeface="Calibri Light"/>
              </a:rPr>
              <a:t>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897" y="2035041"/>
            <a:ext cx="10131428" cy="31963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 indent="-742950">
              <a:buFont typeface="Wingdings"/>
              <a:buChar char="Ø"/>
            </a:pPr>
            <a:r>
              <a:rPr lang="en-US" sz="4000" dirty="0">
                <a:latin typeface="Times New Roman"/>
                <a:cs typeface="Calibri"/>
              </a:rPr>
              <a:t>GRID SYSTEM</a:t>
            </a:r>
          </a:p>
          <a:p>
            <a:pPr marL="742950" indent="-742950">
              <a:buFont typeface="Wingdings"/>
              <a:buChar char="Ø"/>
            </a:pPr>
            <a:r>
              <a:rPr lang="en-US" sz="4000" dirty="0">
                <a:latin typeface="Times New Roman"/>
                <a:cs typeface="Calibri"/>
              </a:rPr>
              <a:t>COMPONENTS</a:t>
            </a:r>
          </a:p>
          <a:p>
            <a:pPr marL="742950" indent="-742950">
              <a:buFont typeface="Wingdings"/>
              <a:buChar char="Ø"/>
            </a:pPr>
            <a:r>
              <a:rPr lang="en-US" sz="4000" dirty="0">
                <a:latin typeface="Times New Roman"/>
                <a:cs typeface="Calibri"/>
              </a:rPr>
              <a:t>UTILITIES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663E7BCA-E0FA-4E55-B6F9-296548775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1D6E130B-775E-4AE3-971F-4765BB84A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087" y="776506"/>
            <a:ext cx="4802169" cy="9359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Calibri Light"/>
              </a:rPr>
              <a:t>GRID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" y="2074748"/>
            <a:ext cx="4813437" cy="1838087"/>
          </a:xfr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Grid System: Helps in creating responsive layouts.</a:t>
            </a:r>
            <a:endParaRPr lang="en-US" sz="2400" dirty="0">
              <a:solidFill>
                <a:srgbClr val="FFFFFF"/>
              </a:solidFill>
              <a:cs typeface="Calibri" panose="020F0502020204030204"/>
            </a:endParaRPr>
          </a:p>
          <a:p>
            <a:pPr lvl="1"/>
            <a:endParaRPr lang="en-US">
              <a:solidFill>
                <a:srgbClr val="FFFFFF"/>
              </a:solidFill>
              <a:cs typeface="Calibri" panose="020F0502020204030204"/>
            </a:endParaRPr>
          </a:p>
        </p:txBody>
      </p:sp>
      <p:sp useBgFill="1">
        <p:nvSpPr>
          <p:cNvPr id="103" name="Rounded Rectangle 3">
            <a:extLst>
              <a:ext uri="{FF2B5EF4-FFF2-40B4-BE49-F238E27FC236}">
                <a16:creationId xmlns:a16="http://schemas.microsoft.com/office/drawing/2014/main" id="{47D1B3D9-1F1B-468B-AC82-D0DD90D05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2379" y="639097"/>
            <a:ext cx="5471927" cy="5575439"/>
          </a:xfrm>
          <a:prstGeom prst="roundRect">
            <a:avLst>
              <a:gd name="adj" fmla="val 531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pic>
        <p:nvPicPr>
          <p:cNvPr id="5" name="Picture 4" descr="A white background with text and symbols&#10;&#10;Description automatically generated">
            <a:extLst>
              <a:ext uri="{FF2B5EF4-FFF2-40B4-BE49-F238E27FC236}">
                <a16:creationId xmlns:a16="http://schemas.microsoft.com/office/drawing/2014/main" id="{7301FEB3-A25C-FE7E-5CEB-89122B562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840" y="2072928"/>
            <a:ext cx="5384957" cy="269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97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00EBDD-15DA-9D34-ACC4-2A2DABC3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8028" y="1160834"/>
            <a:ext cx="5076230" cy="7555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800" b="1" dirty="0">
                <a:latin typeface="Times New Roman"/>
                <a:cs typeface="Times New Roman"/>
              </a:rPr>
              <a:t>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E86C1-71AC-5215-4AC7-5A12FEAA3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0190" y="1928284"/>
            <a:ext cx="5076230" cy="9144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cap="all" dirty="0"/>
              <a:t>Pre-built elements like buttons, forms, and navigation bars</a:t>
            </a:r>
            <a:r>
              <a:rPr lang="en-US" cap="all" dirty="0"/>
              <a:t>.</a:t>
            </a:r>
            <a:endParaRPr lang="en-US" dirty="0"/>
          </a:p>
        </p:txBody>
      </p:sp>
      <p:pic>
        <p:nvPicPr>
          <p:cNvPr id="6" name="Picture 5" descr="A computer code with text&#10;&#10;Description automatically generated">
            <a:extLst>
              <a:ext uri="{FF2B5EF4-FFF2-40B4-BE49-F238E27FC236}">
                <a16:creationId xmlns:a16="http://schemas.microsoft.com/office/drawing/2014/main" id="{053A6F35-9C2F-24D1-BC05-809ED518B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1" y="799039"/>
            <a:ext cx="5454122" cy="237254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grey rectangular sign with white text&#10;&#10;Description automatically generated">
            <a:extLst>
              <a:ext uri="{FF2B5EF4-FFF2-40B4-BE49-F238E27FC236}">
                <a16:creationId xmlns:a16="http://schemas.microsoft.com/office/drawing/2014/main" id="{0628EFD3-354D-625E-C0CF-1E1DDB36FE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65" t="-236" r="437" b="730"/>
          <a:stretch/>
        </p:blipFill>
        <p:spPr>
          <a:xfrm>
            <a:off x="6237286" y="4086743"/>
            <a:ext cx="5323137" cy="1618866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FF294E-0575-39FC-70B1-C98A5C91FCFD}"/>
              </a:ext>
            </a:extLst>
          </p:cNvPr>
          <p:cNvSpPr txBox="1"/>
          <p:nvPr/>
        </p:nvSpPr>
        <p:spPr>
          <a:xfrm>
            <a:off x="8142704" y="4084819"/>
            <a:ext cx="3222885" cy="24171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09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388343-0FA7-0555-1693-D91C153F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36862" y="831754"/>
            <a:ext cx="5076230" cy="11519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latin typeface="Times New Roman"/>
                <a:cs typeface="Times New Roman"/>
              </a:rPr>
              <a:t>UTILITIES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EDFFE-F7C4-84EA-08AE-9A5D2E3CF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926" y="2420929"/>
            <a:ext cx="5076230" cy="9144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cap="all" dirty="0"/>
              <a:t>Handy classes for quick styling and layout adjustments.</a:t>
            </a:r>
            <a:endParaRPr lang="en-US" sz="2400" dirty="0"/>
          </a:p>
        </p:txBody>
      </p:sp>
      <p:sp>
        <p:nvSpPr>
          <p:cNvPr id="13" name="Rounded Rectangle 34">
            <a:extLst>
              <a:ext uri="{FF2B5EF4-FFF2-40B4-BE49-F238E27FC236}">
                <a16:creationId xmlns:a16="http://schemas.microsoft.com/office/drawing/2014/main" id="{34A918FF-5290-4B4B-83A9-D73C8CA8E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37">
            <a:extLst>
              <a:ext uri="{FF2B5EF4-FFF2-40B4-BE49-F238E27FC236}">
                <a16:creationId xmlns:a16="http://schemas.microsoft.com/office/drawing/2014/main" id="{35BB87D9-C656-40D9-982C-E5C527908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D3D7DC1-EEEE-4330-C161-29AD757F9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09" y="1193656"/>
            <a:ext cx="5204358" cy="1574318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5" name="Content Placeholder 4" descr="A white sign with black text&#10;&#10;Description automatically generated">
            <a:extLst>
              <a:ext uri="{FF2B5EF4-FFF2-40B4-BE49-F238E27FC236}">
                <a16:creationId xmlns:a16="http://schemas.microsoft.com/office/drawing/2014/main" id="{B8704260-B68B-4A5E-3F74-6D2B03D26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208709" y="4042367"/>
            <a:ext cx="5204358" cy="1665394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34599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A68A-1821-A14D-DED1-E43D49E5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38" y="919162"/>
            <a:ext cx="9297988" cy="908580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/>
                <a:cs typeface="Calibri Light"/>
              </a:rPr>
              <a:t>CODE CAMPARSION</a:t>
            </a:r>
            <a:endParaRPr lang="en-US" sz="4400" dirty="0">
              <a:cs typeface="Calibri Light" panose="020F0302020204030204"/>
            </a:endParaRPr>
          </a:p>
        </p:txBody>
      </p:sp>
      <p:pic>
        <p:nvPicPr>
          <p:cNvPr id="5" name="Content Placeholder 4" descr="A close up of a text&#10;&#10;Description automatically generated">
            <a:extLst>
              <a:ext uri="{FF2B5EF4-FFF2-40B4-BE49-F238E27FC236}">
                <a16:creationId xmlns:a16="http://schemas.microsoft.com/office/drawing/2014/main" id="{86C5DE8D-CCF5-195F-35EE-596DAC2292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-470" t="-8197" r="587" b="8197"/>
          <a:stretch/>
        </p:blipFill>
        <p:spPr>
          <a:xfrm>
            <a:off x="685803" y="2617117"/>
            <a:ext cx="10126941" cy="722596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467579-2E83-3B0B-BC9C-01BE3B18FC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/>
          <a:stretch/>
        </p:blipFill>
        <p:spPr>
          <a:xfrm>
            <a:off x="688845" y="4109508"/>
            <a:ext cx="10248899" cy="7143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0DA01A-8A77-2793-28B7-4F0907FB863D}"/>
              </a:ext>
            </a:extLst>
          </p:cNvPr>
          <p:cNvSpPr txBox="1"/>
          <p:nvPr/>
        </p:nvSpPr>
        <p:spPr>
          <a:xfrm>
            <a:off x="750094" y="2149078"/>
            <a:ext cx="53459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CSS CODE FOR BUTTON:</a:t>
            </a:r>
            <a:endParaRPr lang="en-US" sz="2400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52EAC-3AF9-BC6C-2991-2DE62D29CD87}"/>
              </a:ext>
            </a:extLst>
          </p:cNvPr>
          <p:cNvSpPr txBox="1"/>
          <p:nvPr/>
        </p:nvSpPr>
        <p:spPr>
          <a:xfrm>
            <a:off x="684610" y="3643312"/>
            <a:ext cx="39826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BOOTSTRAP CODE:</a:t>
            </a:r>
            <a:endParaRPr lang="en-US" sz="2400" dirty="0"/>
          </a:p>
        </p:txBody>
      </p:sp>
      <p:pic>
        <p:nvPicPr>
          <p:cNvPr id="10" name="Picture 9" descr="A blue rectangle with white text&#10;&#10;Description automatically generated">
            <a:extLst>
              <a:ext uri="{FF2B5EF4-FFF2-40B4-BE49-F238E27FC236}">
                <a16:creationId xmlns:a16="http://schemas.microsoft.com/office/drawing/2014/main" id="{D781646E-B1E4-6BDF-44AD-A3FE6DC08C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0548" t="-7474" r="-12785" b="-15541"/>
          <a:stretch/>
        </p:blipFill>
        <p:spPr>
          <a:xfrm>
            <a:off x="4256151" y="5015945"/>
            <a:ext cx="2728914" cy="169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340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166</Words>
  <Application>Microsoft Office PowerPoint</Application>
  <PresentationFormat>Widescreen</PresentationFormat>
  <Paragraphs>40</Paragraphs>
  <Slides>15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Celestial</vt:lpstr>
      <vt:lpstr>BOOTSTRAP</vt:lpstr>
      <vt:lpstr>INTRODUCTION</vt:lpstr>
      <vt:lpstr>PowerPoint Presentation</vt:lpstr>
      <vt:lpstr>WAYs TO APPLY BOOTSTRAP</vt:lpstr>
      <vt:lpstr>FUNCTIONS:</vt:lpstr>
      <vt:lpstr>GRID SYSTEM</vt:lpstr>
      <vt:lpstr>Components</vt:lpstr>
      <vt:lpstr>UTILITIES</vt:lpstr>
      <vt:lpstr>CODE CAMPARSION</vt:lpstr>
      <vt:lpstr>Head part</vt:lpstr>
      <vt:lpstr>Body part</vt:lpstr>
      <vt:lpstr>Script part</vt:lpstr>
      <vt:lpstr>OUTPUT</vt:lpstr>
      <vt:lpstr>PowerPoint Presentation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Dell</dc:creator>
  <cp:lastModifiedBy>maheen shaikh</cp:lastModifiedBy>
  <cp:revision>537</cp:revision>
  <dcterms:created xsi:type="dcterms:W3CDTF">2023-11-28T09:18:55Z</dcterms:created>
  <dcterms:modified xsi:type="dcterms:W3CDTF">2023-12-06T03:33:23Z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