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9"/>
  </p:notesMasterIdLst>
  <p:sldIdLst>
    <p:sldId id="256" r:id="rId2"/>
    <p:sldId id="257" r:id="rId3"/>
    <p:sldId id="259" r:id="rId4"/>
    <p:sldId id="264" r:id="rId5"/>
    <p:sldId id="285" r:id="rId6"/>
    <p:sldId id="286" r:id="rId7"/>
    <p:sldId id="265" r:id="rId8"/>
    <p:sldId id="266" r:id="rId9"/>
    <p:sldId id="267" r:id="rId10"/>
    <p:sldId id="268" r:id="rId11"/>
    <p:sldId id="260" r:id="rId12"/>
    <p:sldId id="261" r:id="rId13"/>
    <p:sldId id="258" r:id="rId14"/>
    <p:sldId id="262" r:id="rId15"/>
    <p:sldId id="263"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6A6054-83E6-40D6-ACB1-654186C3A69D}">
          <p14:sldIdLst>
            <p14:sldId id="256"/>
            <p14:sldId id="257"/>
            <p14:sldId id="259"/>
            <p14:sldId id="264"/>
            <p14:sldId id="285"/>
            <p14:sldId id="286"/>
            <p14:sldId id="265"/>
            <p14:sldId id="266"/>
            <p14:sldId id="267"/>
            <p14:sldId id="268"/>
            <p14:sldId id="260"/>
            <p14:sldId id="261"/>
            <p14:sldId id="258"/>
            <p14:sldId id="262"/>
            <p14:sldId id="263"/>
            <p14:sldId id="269"/>
            <p14:sldId id="270"/>
            <p14:sldId id="271"/>
            <p14:sldId id="272"/>
            <p14:sldId id="273"/>
            <p14:sldId id="274"/>
            <p14:sldId id="275"/>
            <p14:sldId id="276"/>
            <p14:sldId id="277"/>
            <p14:sldId id="278"/>
            <p14:sldId id="279"/>
            <p14:sldId id="280"/>
            <p14:sldId id="281"/>
            <p14:sldId id="282"/>
            <p14:sldId id="283"/>
            <p14:sldId id="284"/>
            <p14:sldId id="287"/>
            <p14:sldId id="288"/>
            <p14:sldId id="289"/>
            <p14:sldId id="290"/>
            <p14:sldId id="291"/>
            <p14:sldId id="2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47" autoAdjust="0"/>
    <p:restoredTop sz="67879" autoAdjust="0"/>
  </p:normalViewPr>
  <p:slideViewPr>
    <p:cSldViewPr snapToGrid="0">
      <p:cViewPr varScale="1">
        <p:scale>
          <a:sx n="68" d="100"/>
          <a:sy n="68" d="100"/>
        </p:scale>
        <p:origin x="6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201F7-FE14-4227-BFBA-2FC7551F7A10}" type="datetimeFigureOut">
              <a:rPr lang="en-US" smtClean="0"/>
              <a:t>3/30/2024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0AF02-BB36-476D-B51D-A6B323F693B0}" type="slidenum">
              <a:rPr lang="en-US" smtClean="0"/>
              <a:t>‹#›</a:t>
            </a:fld>
            <a:endParaRPr lang="en-US"/>
          </a:p>
        </p:txBody>
      </p:sp>
    </p:spTree>
    <p:extLst>
      <p:ext uri="{BB962C8B-B14F-4D97-AF65-F5344CB8AC3E}">
        <p14:creationId xmlns:p14="http://schemas.microsoft.com/office/powerpoint/2010/main" val="1536973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30AF02-BB36-476D-B51D-A6B323F693B0}" type="slidenum">
              <a:rPr lang="en-US" smtClean="0"/>
              <a:t>1</a:t>
            </a:fld>
            <a:endParaRPr lang="en-US"/>
          </a:p>
        </p:txBody>
      </p:sp>
    </p:spTree>
    <p:extLst>
      <p:ext uri="{BB962C8B-B14F-4D97-AF65-F5344CB8AC3E}">
        <p14:creationId xmlns:p14="http://schemas.microsoft.com/office/powerpoint/2010/main" val="38580435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5F6E3B4-A214-4E58-BEE4-1DE5815DCEED}" type="datetime4">
              <a:rPr lang="en-US" smtClean="0"/>
              <a:t>March 30, 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16706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248774-032E-4E0D-A95D-1D9D2957C820}" type="datetime4">
              <a:rPr lang="en-US" smtClean="0"/>
              <a:t>March 30,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2190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0D7EDC0-2E04-4D08-82BD-63727FC3DCC3}" type="datetime4">
              <a:rPr lang="en-US" smtClean="0"/>
              <a:t>March 30,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930386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3EC184-510B-4890-82EF-698874E75DF9}" type="datetime4">
              <a:rPr lang="en-US" smtClean="0"/>
              <a:t>March 30,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7429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C63A98-ECC5-4E94-9370-82233F316F45}" type="datetime4">
              <a:rPr lang="en-US" smtClean="0"/>
              <a:t>March 30,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395448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C942152-EC67-464B-8C67-F2528BBE3B01}" type="datetime4">
              <a:rPr lang="en-US" smtClean="0"/>
              <a:t>March 30,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204301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EEA5E3B-2905-4D56-9991-73CFCAD199FF}" type="datetime4">
              <a:rPr lang="en-US" smtClean="0"/>
              <a:t>March 30,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49618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C12BE9-FB94-4AC7-B71C-3B343A371AD0}" type="datetime4">
              <a:rPr lang="en-US" smtClean="0"/>
              <a:t>March 30,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655036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FE456A-A42A-47A7-9565-CEC4733F87C7}" type="datetime4">
              <a:rPr lang="en-US" smtClean="0"/>
              <a:t>March 30,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8568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BAB406-A234-44FF-8E91-A3F2A3EF3DCC}"/>
              </a:ext>
            </a:extLst>
          </p:cNvPr>
          <p:cNvSpPr/>
          <p:nvPr userDrawn="1"/>
        </p:nvSpPr>
        <p:spPr>
          <a:xfrm>
            <a:off x="9636369" y="6618848"/>
            <a:ext cx="1136409" cy="18287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endParaRPr lang="en-US" sz="1100" dirty="0">
              <a:solidFill>
                <a:schemeClr val="bg1"/>
              </a:solidFill>
              <a:latin typeface="Segoe Print" panose="02000600000000000000" pitchFamily="2" charset="0"/>
            </a:endParaRPr>
          </a:p>
        </p:txBody>
      </p:sp>
      <p:sp>
        <p:nvSpPr>
          <p:cNvPr id="8" name="Rectangle 7">
            <a:extLst>
              <a:ext uri="{FF2B5EF4-FFF2-40B4-BE49-F238E27FC236}">
                <a16:creationId xmlns:a16="http://schemas.microsoft.com/office/drawing/2014/main" id="{937B540E-9168-4A67-8D0C-CDA34F024DB9}"/>
              </a:ext>
            </a:extLst>
          </p:cNvPr>
          <p:cNvSpPr/>
          <p:nvPr userDrawn="1"/>
        </p:nvSpPr>
        <p:spPr>
          <a:xfrm>
            <a:off x="1005839" y="6618848"/>
            <a:ext cx="858832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r>
              <a:rPr lang="en-US" sz="1100" b="1" spc="100" baseline="0" dirty="0">
                <a:solidFill>
                  <a:schemeClr val="bg1"/>
                </a:solidFill>
                <a:latin typeface="Segoe Print" panose="02000600000000000000" pitchFamily="2" charset="0"/>
              </a:rPr>
              <a:t>Mukesh Kumar Rathi, Department of Computer Science, University of Karachi</a:t>
            </a:r>
          </a:p>
        </p:txBody>
      </p:sp>
      <p:sp>
        <p:nvSpPr>
          <p:cNvPr id="9" name="Rectangle 8">
            <a:extLst>
              <a:ext uri="{FF2B5EF4-FFF2-40B4-BE49-F238E27FC236}">
                <a16:creationId xmlns:a16="http://schemas.microsoft.com/office/drawing/2014/main" id="{7F69BCD9-D5C3-40FC-BE25-F0BDCDF59DB5}"/>
              </a:ext>
            </a:extLst>
          </p:cNvPr>
          <p:cNvSpPr/>
          <p:nvPr userDrawn="1"/>
        </p:nvSpPr>
        <p:spPr>
          <a:xfrm>
            <a:off x="10816089" y="6618848"/>
            <a:ext cx="56038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dirty="0">
              <a:solidFill>
                <a:schemeClr val="bg1"/>
              </a:solidFill>
              <a:latin typeface="Consolas" panose="020B0609020204030204" pitchFamily="49" charset="0"/>
            </a:endParaRPr>
          </a:p>
        </p:txBody>
      </p:sp>
      <p:sp>
        <p:nvSpPr>
          <p:cNvPr id="2" name="Title 1"/>
          <p:cNvSpPr>
            <a:spLocks noGrp="1"/>
          </p:cNvSpPr>
          <p:nvPr>
            <p:ph type="title"/>
          </p:nvPr>
        </p:nvSpPr>
        <p:spPr>
          <a:xfrm>
            <a:off x="965199" y="69218"/>
            <a:ext cx="10388601" cy="1046729"/>
          </a:xfrm>
        </p:spPr>
        <p:txBody>
          <a:bodyPr/>
          <a:lstStyle>
            <a:lvl1pPr algn="ctr">
              <a:defRPr>
                <a:solidFill>
                  <a:srgbClr val="002060"/>
                </a:solidFill>
              </a:defRPr>
            </a:lvl1pPr>
          </a:lstStyle>
          <a:p>
            <a:r>
              <a:rPr lang="en-US" dirty="0"/>
              <a:t>Click to edit Master title style</a:t>
            </a:r>
          </a:p>
        </p:txBody>
      </p:sp>
      <p:sp>
        <p:nvSpPr>
          <p:cNvPr id="3" name="Content Placeholder 2"/>
          <p:cNvSpPr>
            <a:spLocks noGrp="1"/>
          </p:cNvSpPr>
          <p:nvPr>
            <p:ph idx="1"/>
          </p:nvPr>
        </p:nvSpPr>
        <p:spPr>
          <a:xfrm>
            <a:off x="965199" y="1505596"/>
            <a:ext cx="10388601" cy="4940317"/>
          </a:xfrm>
        </p:spPr>
        <p:txBody>
          <a:bodyPr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0844225" y="6606151"/>
            <a:ext cx="560386" cy="188592"/>
          </a:xfrm>
        </p:spPr>
        <p:txBody>
          <a:bodyPr lIns="0" tIns="0" rIns="0" bIns="0" anchor="ctr" anchorCtr="1"/>
          <a:lstStyle>
            <a:lvl1pPr algn="ctr">
              <a:defRPr sz="1200" b="0">
                <a:solidFill>
                  <a:schemeClr val="bg1"/>
                </a:solidFill>
                <a:latin typeface="Calibri" panose="020F0502020204030204" pitchFamily="34" charset="0"/>
                <a:cs typeface="Calibri" panose="020F0502020204030204" pitchFamily="34" charset="0"/>
              </a:defRPr>
            </a:lvl1pPr>
          </a:lstStyle>
          <a:p>
            <a:fld id="{8330CF0F-2992-4812-A2BD-C038BC9AA5D1}" type="slidenum">
              <a:rPr lang="en-US" smtClean="0"/>
              <a:pPr/>
              <a:t>‹#›</a:t>
            </a:fld>
            <a:endParaRPr lang="en-US" dirty="0"/>
          </a:p>
        </p:txBody>
      </p:sp>
      <p:cxnSp>
        <p:nvCxnSpPr>
          <p:cNvPr id="7" name="Straight Connector 6">
            <a:extLst>
              <a:ext uri="{FF2B5EF4-FFF2-40B4-BE49-F238E27FC236}">
                <a16:creationId xmlns:a16="http://schemas.microsoft.com/office/drawing/2014/main" id="{79B37B94-E3C2-4E89-B607-B52CCD4EDFC6}"/>
              </a:ext>
            </a:extLst>
          </p:cNvPr>
          <p:cNvCxnSpPr>
            <a:cxnSpLocks/>
          </p:cNvCxnSpPr>
          <p:nvPr userDrawn="1"/>
        </p:nvCxnSpPr>
        <p:spPr>
          <a:xfrm>
            <a:off x="965199" y="1240431"/>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8BFC23E-5290-483E-A30D-57BCE011E5D6}"/>
              </a:ext>
            </a:extLst>
          </p:cNvPr>
          <p:cNvCxnSpPr>
            <a:cxnSpLocks/>
          </p:cNvCxnSpPr>
          <p:nvPr userDrawn="1"/>
        </p:nvCxnSpPr>
        <p:spPr>
          <a:xfrm>
            <a:off x="1001942" y="6558749"/>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751A8997-16F0-4426-8147-7679904BA574}"/>
              </a:ext>
            </a:extLst>
          </p:cNvPr>
          <p:cNvSpPr>
            <a:spLocks noGrp="1"/>
          </p:cNvSpPr>
          <p:nvPr>
            <p:ph type="dt" sz="half" idx="10"/>
          </p:nvPr>
        </p:nvSpPr>
        <p:spPr>
          <a:xfrm>
            <a:off x="9681692" y="6589588"/>
            <a:ext cx="1018735" cy="241398"/>
          </a:xfrm>
        </p:spPr>
        <p:txBody>
          <a:bodyPr lIns="0" tIns="0" rIns="0" bIns="0" anchor="ctr" anchorCtr="1"/>
          <a:lstStyle>
            <a:lvl1pPr>
              <a:defRPr sz="1200">
                <a:solidFill>
                  <a:schemeClr val="bg1"/>
                </a:solidFill>
                <a:latin typeface="Calibri" panose="020F0502020204030204" pitchFamily="34" charset="0"/>
                <a:cs typeface="Calibri" panose="020F0502020204030204" pitchFamily="34" charset="0"/>
              </a:defRPr>
            </a:lvl1p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281383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9B3965-B268-408B-B15C-A16FE6EF618D}" type="datetime4">
              <a:rPr lang="en-US" smtClean="0"/>
              <a:t>March 30,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68449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D0D77D-FAC8-4700-A5AA-8F1C39EE1C2B}" type="datetime4">
              <a:rPr lang="en-US" smtClean="0"/>
              <a:t>March 30,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5518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997135-7DFC-4FFE-AC42-9574AF0A58E8}" type="datetime4">
              <a:rPr lang="en-US" smtClean="0"/>
              <a:t>March 30,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2426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B7E2E3-9200-4637-A3AD-31600B5067D2}" type="datetime4">
              <a:rPr lang="en-US" smtClean="0"/>
              <a:t>March 30,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9738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1460C-76F2-4CEF-BC7B-7B5832C2CCC1}" type="datetime4">
              <a:rPr lang="en-US" smtClean="0"/>
              <a:t>March 30,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2733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C836F33-1393-43B2-BD43-D1C87BF2CA99}" type="datetime4">
              <a:rPr lang="en-US" smtClean="0"/>
              <a:t>March 30,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71805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010DED-CA7D-4381-A556-62466C07BF48}" type="datetime4">
              <a:rPr lang="en-US" smtClean="0"/>
              <a:t>March 30,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44210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5000">
              <a:srgbClr val="F3F3F3"/>
            </a:gs>
            <a:gs pos="75000">
              <a:schemeClr val="bg1">
                <a:tint val="98000"/>
                <a:hueMod val="94000"/>
                <a:satMod val="148000"/>
                <a:lumMod val="150000"/>
              </a:schemeClr>
            </a:gs>
            <a:gs pos="1782">
              <a:srgbClr val="D8D8D8"/>
            </a:gs>
            <a:gs pos="0">
              <a:srgbClr val="D7D7D7"/>
            </a:gs>
            <a:gs pos="100000">
              <a:schemeClr val="bg1">
                <a:shade val="92000"/>
                <a:hueMod val="104000"/>
                <a:satMod val="140000"/>
                <a:lumMod val="68000"/>
              </a:schemeClr>
            </a:gs>
          </a:gsLst>
          <a:lin ang="1620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ADFA39-91C1-441F-A425-34037C2472F9}" type="datetime4">
              <a:rPr lang="en-US" smtClean="0"/>
              <a:t>March 30, 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DE0FBF-DAC6-4C39-8D3F-4B17C837AFA4}" type="slidenum">
              <a:rPr lang="en-US" smtClean="0"/>
              <a:t>‹#›</a:t>
            </a:fld>
            <a:endParaRPr lang="en-US"/>
          </a:p>
        </p:txBody>
      </p:sp>
    </p:spTree>
    <p:extLst>
      <p:ext uri="{BB962C8B-B14F-4D97-AF65-F5344CB8AC3E}">
        <p14:creationId xmlns:p14="http://schemas.microsoft.com/office/powerpoint/2010/main" val="5029631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meritus.org/in/learn/what-is-information-technology/"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techtarget.com/searchdatabackup/tip/Top-10-tips-to-effectively-manage-the-data-backup-process" TargetMode="External"/><Relationship Id="rId2" Type="http://schemas.openxmlformats.org/officeDocument/2006/relationships/hyperlink" Target="https://www.techtarget.com/searchdatamanagement/definition/data-management" TargetMode="External"/><Relationship Id="rId1" Type="http://schemas.openxmlformats.org/officeDocument/2006/relationships/slideLayout" Target="../slideLayouts/slideLayout2.xml"/><Relationship Id="rId4" Type="http://schemas.openxmlformats.org/officeDocument/2006/relationships/hyperlink" Target="https://www.techtarget.com/searchsecurity/feature/The-importance-of-data-security-in-the-enterprise" TargetMode="External"/></Relationships>
</file>

<file path=ppt/slides/_rels/slide35.xml.rels><?xml version="1.0" encoding="UTF-8" standalone="yes"?>
<Relationships xmlns="http://schemas.openxmlformats.org/package/2006/relationships"><Relationship Id="rId2" Type="http://schemas.openxmlformats.org/officeDocument/2006/relationships/hyperlink" Target="https://www.techtarget.com/searchnetworking/definition/network-management"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www.techtarget.com/searchenterprisedesktop/definition/patch-management"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techtarget.com/searchcustomerexperience/definition/help-des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echtarget.com/searchstorage/definition/storag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www.techtarget.com/whatis/definition/software-package" TargetMode="External"/><Relationship Id="rId3" Type="http://schemas.openxmlformats.org/officeDocument/2006/relationships/hyperlink" Target="https://www.techtarget.com/whatis/definition/server" TargetMode="External"/><Relationship Id="rId7" Type="http://schemas.openxmlformats.org/officeDocument/2006/relationships/hyperlink" Target="https://www.techtarget.com/whatis/definition/operating-system-OS" TargetMode="External"/><Relationship Id="rId12" Type="http://schemas.openxmlformats.org/officeDocument/2006/relationships/hyperlink" Target="https://www.techtarget.com/searchdatabackup/tip/Data-backup-plan-template-A-free-download-and-guide" TargetMode="External"/><Relationship Id="rId2" Type="http://schemas.openxmlformats.org/officeDocument/2006/relationships/hyperlink" Target="https://www.techtarget.com/searchnetworking/definition/hardware" TargetMode="External"/><Relationship Id="rId1" Type="http://schemas.openxmlformats.org/officeDocument/2006/relationships/slideLayout" Target="../slideLayouts/slideLayout2.xml"/><Relationship Id="rId6" Type="http://schemas.openxmlformats.org/officeDocument/2006/relationships/hyperlink" Target="https://www.techtarget.com/searchnetworking/tip/An-introduction-to-cloud-network-architecture" TargetMode="External"/><Relationship Id="rId11" Type="http://schemas.openxmlformats.org/officeDocument/2006/relationships/hyperlink" Target="https://www.techtarget.com/searchbusinessanalytics/definition/unstructured-data" TargetMode="External"/><Relationship Id="rId5" Type="http://schemas.openxmlformats.org/officeDocument/2006/relationships/hyperlink" Target="https://www.techtarget.com/searchnetworking/definition/WAN-wide-area-network" TargetMode="External"/><Relationship Id="rId10" Type="http://schemas.openxmlformats.org/officeDocument/2006/relationships/hyperlink" Target="https://www.techtarget.com/searchdatamanagement/definition/database" TargetMode="External"/><Relationship Id="rId4" Type="http://schemas.openxmlformats.org/officeDocument/2006/relationships/hyperlink" Target="https://www.techtarget.com/searchnetworking/answer/What-is-a-LAN-and-how-does-it-work" TargetMode="External"/><Relationship Id="rId9" Type="http://schemas.openxmlformats.org/officeDocument/2006/relationships/hyperlink" Target="https://www.techtarget.com/whatis/definition/structured-dat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7953-6730-4444-9AE5-A37B0EBF208D}"/>
              </a:ext>
            </a:extLst>
          </p:cNvPr>
          <p:cNvSpPr>
            <a:spLocks noGrp="1"/>
          </p:cNvSpPr>
          <p:nvPr>
            <p:ph type="ctrTitle"/>
          </p:nvPr>
        </p:nvSpPr>
        <p:spPr>
          <a:xfrm>
            <a:off x="1524001" y="2377671"/>
            <a:ext cx="10150261" cy="1655763"/>
          </a:xfrm>
        </p:spPr>
        <p:txBody>
          <a:bodyPr>
            <a:normAutofit/>
          </a:bodyPr>
          <a:lstStyle/>
          <a:p>
            <a:r>
              <a:rPr lang="en-AU" sz="4400" b="1" dirty="0" smtClean="0">
                <a:solidFill>
                  <a:srgbClr val="000000"/>
                </a:solidFill>
                <a:latin typeface="Utopia" pitchFamily="34"/>
                <a:cs typeface="Times New Roman" pitchFamily="2"/>
              </a:rPr>
              <a:t>Computer based information systems</a:t>
            </a:r>
            <a:endParaRPr lang="en-US" sz="4400" dirty="0"/>
          </a:p>
        </p:txBody>
      </p:sp>
    </p:spTree>
    <p:extLst>
      <p:ext uri="{BB962C8B-B14F-4D97-AF65-F5344CB8AC3E}">
        <p14:creationId xmlns:p14="http://schemas.microsoft.com/office/powerpoint/2010/main" val="3429603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Process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A </a:t>
            </a:r>
            <a:r>
              <a:rPr lang="en-US" dirty="0"/>
              <a:t>process is a series of steps undertaken to achieve a desired outcome or goal. </a:t>
            </a:r>
            <a:endParaRPr lang="en-US" dirty="0" smtClean="0"/>
          </a:p>
          <a:p>
            <a:r>
              <a:rPr lang="en-US" dirty="0" err="1" smtClean="0"/>
              <a:t>nformation</a:t>
            </a:r>
            <a:r>
              <a:rPr lang="en-US" dirty="0" smtClean="0"/>
              <a:t> </a:t>
            </a:r>
            <a:r>
              <a:rPr lang="en-US" dirty="0"/>
              <a:t>systems are becoming more and more integrated with organizational processes, bringing more productivity and better control to those processes. </a:t>
            </a:r>
            <a:endParaRPr lang="en-US" dirty="0" smtClean="0"/>
          </a:p>
          <a:p>
            <a:r>
              <a:rPr lang="en-US" dirty="0" smtClean="0"/>
              <a:t>But </a:t>
            </a:r>
            <a:r>
              <a:rPr lang="en-US" dirty="0"/>
              <a:t>simply automating activities using technology is not enough – businesses looking to effectively utilize information systems do more. </a:t>
            </a:r>
            <a:endParaRPr lang="en-US" dirty="0" smtClean="0"/>
          </a:p>
          <a:p>
            <a:r>
              <a:rPr lang="en-US" dirty="0" smtClean="0"/>
              <a:t>Using </a:t>
            </a:r>
            <a:r>
              <a:rPr lang="en-US" dirty="0"/>
              <a:t>technology to manage and improve processes, both within a company and externally with suppliers and customers, is the ultimate goal. Technology buzzwords such as “business process reengineering,” “business process management,” and “enterprise resource planning” all have to do with the continued improvement of these business procedures and the integration of technology with them</a:t>
            </a:r>
            <a:r>
              <a:rPr lang="en-US" dirty="0" smtClean="0"/>
              <a:t>.</a:t>
            </a:r>
          </a:p>
          <a:p>
            <a:r>
              <a:rPr lang="en-US" dirty="0" smtClean="0"/>
              <a:t>Businesses </a:t>
            </a:r>
            <a:r>
              <a:rPr lang="en-US" dirty="0"/>
              <a:t>hoping to gain an advantage over their competitors are highly focused on this component of information systems.</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1585026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Typical components of information </a:t>
            </a:r>
            <a:r>
              <a:rPr lang="en-US" dirty="0" smtClean="0"/>
              <a:t>systems</a:t>
            </a:r>
            <a:endParaRPr lang="en-US" dirty="0"/>
          </a:p>
        </p:txBody>
      </p:sp>
      <p:sp>
        <p:nvSpPr>
          <p:cNvPr id="3" name="Content Placeholder 2"/>
          <p:cNvSpPr>
            <a:spLocks noGrp="1"/>
          </p:cNvSpPr>
          <p:nvPr>
            <p:ph idx="1"/>
          </p:nvPr>
        </p:nvSpPr>
        <p:spPr/>
        <p:txBody>
          <a:bodyPr>
            <a:normAutofit fontScale="70000" lnSpcReduction="20000"/>
          </a:bodyPr>
          <a:lstStyle/>
          <a:p>
            <a:r>
              <a:rPr lang="en-US" dirty="0"/>
              <a:t>It has five components – hardware, software, data, and telecommunications</a:t>
            </a:r>
            <a:r>
              <a:rPr lang="en-US" dirty="0" smtClean="0"/>
              <a:t>.</a:t>
            </a:r>
          </a:p>
          <a:p>
            <a:pPr marL="457200" indent="-457200">
              <a:buAutoNum type="arabicPeriod"/>
            </a:pPr>
            <a:r>
              <a:rPr lang="en-US" sz="2600" b="1" dirty="0" smtClean="0"/>
              <a:t>Hardware</a:t>
            </a:r>
            <a:r>
              <a:rPr lang="en-US" sz="2600" dirty="0"/>
              <a:t> – </a:t>
            </a:r>
            <a:r>
              <a:rPr lang="en-US" sz="2600" dirty="0" smtClean="0"/>
              <a:t>This </a:t>
            </a:r>
            <a:r>
              <a:rPr lang="en-US" sz="2600" dirty="0"/>
              <a:t>is the physical component of the technology. It includes computers, hard disks, keyboards, iPads, etc. </a:t>
            </a:r>
            <a:r>
              <a:rPr lang="en-US" sz="2600" dirty="0" smtClean="0"/>
              <a:t>The </a:t>
            </a:r>
            <a:r>
              <a:rPr lang="en-US" sz="2600" dirty="0"/>
              <a:t>hardware cost has decreased rapidly while its speed and storage capacity has increased significantly. However, the impact of the use of hardware on the environment is a huge concern today. Nowadays, storage services are offered from the cloud, which can be accessed from telecommunications </a:t>
            </a:r>
            <a:r>
              <a:rPr lang="en-US" sz="2600" dirty="0" smtClean="0"/>
              <a:t>networks.</a:t>
            </a:r>
          </a:p>
          <a:p>
            <a:pPr marL="457200" indent="-457200">
              <a:buAutoNum type="arabicPeriod"/>
            </a:pPr>
            <a:r>
              <a:rPr lang="en-US" sz="2600" b="1" dirty="0" smtClean="0"/>
              <a:t>Software</a:t>
            </a:r>
            <a:r>
              <a:rPr lang="en-US" sz="2600" dirty="0"/>
              <a:t> – Software can be of two types, system software and application software. The system software is an operating system that manages the hardware, program files, and other resources while offering the user to control the PC using GUI. Application software is designed to manage particular tasks by the users. In short, system software makes the hardware usable while application software handles specific tasks.</a:t>
            </a:r>
            <a:br>
              <a:rPr lang="en-US" sz="2600" dirty="0"/>
            </a:br>
            <a:r>
              <a:rPr lang="en-US" sz="2600" dirty="0"/>
              <a:t>An example of system software is Microsoft windows, and an example of application software is Microsoft Excel.</a:t>
            </a:r>
            <a:br>
              <a:rPr lang="en-US" sz="2600" dirty="0"/>
            </a:br>
            <a:r>
              <a:rPr lang="en-US" sz="2600" dirty="0"/>
              <a:t>Large companies may use licensed applications which are developed and managed by software development companies to handle their specific needs. The software can be proprietary and open source, available on the web for free use.</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1508458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components of information systems</a:t>
            </a:r>
          </a:p>
        </p:txBody>
      </p:sp>
      <p:sp>
        <p:nvSpPr>
          <p:cNvPr id="3" name="Content Placeholder 2"/>
          <p:cNvSpPr>
            <a:spLocks noGrp="1"/>
          </p:cNvSpPr>
          <p:nvPr>
            <p:ph idx="1"/>
          </p:nvPr>
        </p:nvSpPr>
        <p:spPr/>
        <p:txBody>
          <a:bodyPr/>
          <a:lstStyle/>
          <a:p>
            <a:r>
              <a:rPr lang="en-US" b="1" dirty="0"/>
              <a:t>3. Data</a:t>
            </a:r>
            <a:r>
              <a:rPr lang="en-US" dirty="0"/>
              <a:t> – Data is a collection of facts and is useless by themselves, but when collected and </a:t>
            </a:r>
            <a:r>
              <a:rPr lang="en-US" dirty="0" err="1"/>
              <a:t>organised</a:t>
            </a:r>
            <a:r>
              <a:rPr lang="en-US" dirty="0"/>
              <a:t> together, it can be very powerful for business operations. Businesses collect all the data and use it to make decisions that can be </a:t>
            </a:r>
            <a:r>
              <a:rPr lang="en-US" dirty="0" err="1"/>
              <a:t>analysed</a:t>
            </a:r>
            <a:r>
              <a:rPr lang="en-US" dirty="0"/>
              <a:t> for the effectiveness of the business operations.</a:t>
            </a:r>
          </a:p>
          <a:p>
            <a:r>
              <a:rPr lang="en-US" b="1" dirty="0"/>
              <a:t>4. Telecommunications</a:t>
            </a:r>
            <a:r>
              <a:rPr lang="en-US" dirty="0"/>
              <a:t> – Telecommunication is used to connect with the computer system or other devices to disseminate information. The network can be established using wired or wireless modes. Wired technologies include fiber optics and coaxial cable, while wireless technologies include radio waves and microwaves.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372887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Types of information systems</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Information systems can improve nearly any business operation, but here are a few valuable ways you can put them to work</a:t>
            </a:r>
            <a:r>
              <a:rPr lang="en-US" dirty="0" smtClean="0"/>
              <a:t>.</a:t>
            </a:r>
          </a:p>
          <a:p>
            <a:r>
              <a:rPr lang="en-US" b="1" dirty="0">
                <a:solidFill>
                  <a:schemeClr val="accent3">
                    <a:lumMod val="75000"/>
                  </a:schemeClr>
                </a:solidFill>
              </a:rPr>
              <a:t>Operations support systems </a:t>
            </a:r>
            <a:r>
              <a:rPr lang="en-US" dirty="0"/>
              <a:t>– The first type of information system is the operation support system. Such type of information system mainly supports a specific type of operation in a business. An example is the </a:t>
            </a:r>
            <a:r>
              <a:rPr lang="en-US" b="1" i="1" dirty="0"/>
              <a:t>transaction processing system used in all banks worldwide</a:t>
            </a:r>
            <a:r>
              <a:rPr lang="en-US" dirty="0"/>
              <a:t>. This type of information system enables the service provider to assess a specific process of business.</a:t>
            </a:r>
          </a:p>
          <a:p>
            <a:r>
              <a:rPr lang="en-US" b="1" dirty="0">
                <a:solidFill>
                  <a:schemeClr val="accent3">
                    <a:lumMod val="75000"/>
                  </a:schemeClr>
                </a:solidFill>
              </a:rPr>
              <a:t>Management information systems </a:t>
            </a:r>
            <a:r>
              <a:rPr lang="en-US" dirty="0"/>
              <a:t>– This is the second category of information systems, consisting of hardware and software integration allowing the </a:t>
            </a:r>
            <a:r>
              <a:rPr lang="en-US" dirty="0" err="1"/>
              <a:t>organisation</a:t>
            </a:r>
            <a:r>
              <a:rPr lang="en-US" dirty="0"/>
              <a:t> to perform its core functions. They help in obtaining data from various online systems. The data thus obtained is not stored by the system; rather, it is </a:t>
            </a:r>
            <a:r>
              <a:rPr lang="en-US" b="1" dirty="0" err="1"/>
              <a:t>analysed</a:t>
            </a:r>
            <a:r>
              <a:rPr lang="en-US" b="1" dirty="0"/>
              <a:t> in a productive manner to help in the management of an </a:t>
            </a:r>
            <a:r>
              <a:rPr lang="en-US" b="1" dirty="0" err="1"/>
              <a:t>organisation</a:t>
            </a:r>
            <a:r>
              <a:rPr lang="en-US" dirty="0"/>
              <a:t>.</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1386838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information systems</a:t>
            </a:r>
            <a:endParaRPr lang="en-US" dirty="0"/>
          </a:p>
        </p:txBody>
      </p:sp>
      <p:sp>
        <p:nvSpPr>
          <p:cNvPr id="3" name="Content Placeholder 2"/>
          <p:cNvSpPr>
            <a:spLocks noGrp="1"/>
          </p:cNvSpPr>
          <p:nvPr>
            <p:ph idx="1"/>
          </p:nvPr>
        </p:nvSpPr>
        <p:spPr/>
        <p:txBody>
          <a:bodyPr>
            <a:normAutofit/>
          </a:bodyPr>
          <a:lstStyle/>
          <a:p>
            <a:r>
              <a:rPr lang="en-US" dirty="0" smtClean="0"/>
              <a:t>Decision support systems – An </a:t>
            </a:r>
            <a:r>
              <a:rPr lang="en-US" dirty="0" err="1" smtClean="0"/>
              <a:t>organisation</a:t>
            </a:r>
            <a:r>
              <a:rPr lang="en-US" dirty="0" smtClean="0"/>
              <a:t> can make an informed decision about its operations using decision support systems. It analyses the rapidly changing information that cannot be determined in advance. It can be used in completely automated systems and human-operated systems. However, for maximum efficiency combination of human and computer-operated systems is recommended.</a:t>
            </a:r>
          </a:p>
          <a:p>
            <a:r>
              <a:rPr lang="en-US" dirty="0" smtClean="0"/>
              <a:t>Executive information systems – EIS or executive support system is the last category that serves as management support systems. They help in making senior-level decisions for an </a:t>
            </a:r>
            <a:r>
              <a:rPr lang="en-US" dirty="0" err="1" smtClean="0"/>
              <a:t>organisation</a:t>
            </a:r>
            <a:r>
              <a:rPr lang="en-US" dirty="0" smtClean="0"/>
              <a:t>.</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360410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information systems</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Necessary </a:t>
            </a:r>
            <a:r>
              <a:rPr lang="en-US" b="1" dirty="0"/>
              <a:t>for businesses to grow</a:t>
            </a:r>
            <a:r>
              <a:rPr lang="en-US" dirty="0"/>
              <a:t/>
            </a:r>
            <a:br>
              <a:rPr lang="en-US" dirty="0"/>
            </a:br>
            <a:r>
              <a:rPr lang="en-US" dirty="0"/>
              <a:t>Every </a:t>
            </a:r>
            <a:r>
              <a:rPr lang="en-US" dirty="0" err="1"/>
              <a:t>organisation</a:t>
            </a:r>
            <a:r>
              <a:rPr lang="en-US" dirty="0"/>
              <a:t> has computer-related operations that are critical to getting the job done. In a business, there may be a need for computer software, implementation of network architecture to achieve the company’s objectives or designing apps, websites, or games. So, any company that is looking to secure its future needs to integrate a well-designed information system.</a:t>
            </a:r>
          </a:p>
          <a:p>
            <a:r>
              <a:rPr lang="en-US" b="1" dirty="0" smtClean="0"/>
              <a:t>Better </a:t>
            </a:r>
            <a:r>
              <a:rPr lang="en-US" b="1" dirty="0"/>
              <a:t>data storage and access</a:t>
            </a:r>
            <a:r>
              <a:rPr lang="en-US" dirty="0"/>
              <a:t/>
            </a:r>
            <a:br>
              <a:rPr lang="en-US" dirty="0"/>
            </a:br>
            <a:r>
              <a:rPr lang="en-US" dirty="0"/>
              <a:t>Such a system is also useful for storing operational data, documents, communication records, and histories. As manual data may cost a lot of time, information systems can be very helpful in it. Information system stores data in a sophisticated manner, making the process of finding the data much easier.</a:t>
            </a:r>
          </a:p>
          <a:p>
            <a:r>
              <a:rPr lang="en-US" b="1" dirty="0" smtClean="0"/>
              <a:t>Better </a:t>
            </a:r>
            <a:r>
              <a:rPr lang="en-US" b="1" dirty="0"/>
              <a:t>decision making</a:t>
            </a:r>
            <a:r>
              <a:rPr lang="en-US" dirty="0"/>
              <a:t/>
            </a:r>
            <a:br>
              <a:rPr lang="en-US" dirty="0"/>
            </a:br>
            <a:r>
              <a:rPr lang="en-US" dirty="0"/>
              <a:t>Information system helps a business in its decision-making process. With an information system, delivering all the important information is easier to make better decisions. In addition, an information system allows employees to communicate effectively. As the documents are stored in folders, it is easier to share and access them with the employees.</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3398261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Role of Information </a:t>
            </a:r>
            <a:r>
              <a:rPr lang="en-US" b="1" dirty="0" smtClean="0"/>
              <a:t>Systems</a:t>
            </a:r>
            <a:endParaRPr lang="en-US" dirty="0"/>
          </a:p>
        </p:txBody>
      </p:sp>
      <p:sp>
        <p:nvSpPr>
          <p:cNvPr id="3" name="Content Placeholder 2"/>
          <p:cNvSpPr>
            <a:spLocks noGrp="1"/>
          </p:cNvSpPr>
          <p:nvPr>
            <p:ph idx="1"/>
          </p:nvPr>
        </p:nvSpPr>
        <p:spPr/>
        <p:txBody>
          <a:bodyPr/>
          <a:lstStyle/>
          <a:p>
            <a:r>
              <a:rPr lang="en-US" dirty="0" smtClean="0"/>
              <a:t>We </a:t>
            </a:r>
            <a:r>
              <a:rPr lang="en-US" dirty="0"/>
              <a:t>might say that one of the roles of information systems is to take data and turn it into information, and then transform that into organizational knowledge. </a:t>
            </a:r>
            <a:endParaRPr lang="en-US" dirty="0" smtClean="0"/>
          </a:p>
          <a:p>
            <a:r>
              <a:rPr lang="en-US" dirty="0" smtClean="0"/>
              <a:t>As </a:t>
            </a:r>
            <a:r>
              <a:rPr lang="en-US" dirty="0"/>
              <a:t>technology has developed, this role has evolved into the backbone of the organization.</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3288216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Mainframe </a:t>
            </a:r>
            <a:r>
              <a:rPr lang="en-US" b="1" dirty="0" smtClean="0"/>
              <a:t>Era</a:t>
            </a:r>
            <a:endParaRPr lang="en-US" dirty="0"/>
          </a:p>
        </p:txBody>
      </p:sp>
      <p:sp>
        <p:nvSpPr>
          <p:cNvPr id="3" name="Content Placeholder 2"/>
          <p:cNvSpPr>
            <a:spLocks noGrp="1"/>
          </p:cNvSpPr>
          <p:nvPr>
            <p:ph idx="1"/>
          </p:nvPr>
        </p:nvSpPr>
        <p:spPr/>
        <p:txBody>
          <a:bodyPr>
            <a:normAutofit fontScale="92500" lnSpcReduction="20000"/>
          </a:bodyPr>
          <a:lstStyle/>
          <a:p>
            <a:r>
              <a:rPr lang="en-US" dirty="0"/>
              <a:t>From the late 1950s through the 1960s, computers were seen as a way to more efficiently do </a:t>
            </a:r>
            <a:r>
              <a:rPr lang="en-US" dirty="0" smtClean="0"/>
              <a:t>calculations.</a:t>
            </a:r>
          </a:p>
          <a:p>
            <a:r>
              <a:rPr lang="en-US" dirty="0" smtClean="0"/>
              <a:t>These </a:t>
            </a:r>
            <a:r>
              <a:rPr lang="en-US" dirty="0"/>
              <a:t>first business computers were room-sized monsters, with several refrigerator-sized machines linked together. </a:t>
            </a:r>
            <a:endParaRPr lang="en-US" dirty="0" smtClean="0"/>
          </a:p>
          <a:p>
            <a:r>
              <a:rPr lang="en-US" b="1" dirty="0" smtClean="0"/>
              <a:t>The </a:t>
            </a:r>
            <a:r>
              <a:rPr lang="en-US" b="1" dirty="0"/>
              <a:t>primary work of these devices was to organize and store large volumes of information that were tedious to manage by hand</a:t>
            </a:r>
            <a:r>
              <a:rPr lang="en-US" dirty="0"/>
              <a:t>. </a:t>
            </a:r>
            <a:endParaRPr lang="en-US" dirty="0" smtClean="0"/>
          </a:p>
          <a:p>
            <a:r>
              <a:rPr lang="en-US" dirty="0" smtClean="0"/>
              <a:t>Only </a:t>
            </a:r>
            <a:r>
              <a:rPr lang="en-US" dirty="0"/>
              <a:t>large businesses, universities, and government agencies could afford them, and they took a crew of specialized personnel and specialized facilities to maintain. </a:t>
            </a:r>
            <a:endParaRPr lang="en-US" dirty="0" smtClean="0"/>
          </a:p>
          <a:p>
            <a:r>
              <a:rPr lang="en-US" dirty="0" smtClean="0"/>
              <a:t>These </a:t>
            </a:r>
            <a:r>
              <a:rPr lang="en-US" dirty="0"/>
              <a:t>devices served dozens to hundreds of users at a time through a process called time-sharing. </a:t>
            </a:r>
            <a:endParaRPr lang="en-US" dirty="0" smtClean="0"/>
          </a:p>
          <a:p>
            <a:r>
              <a:rPr lang="en-US" b="1" dirty="0" smtClean="0"/>
              <a:t>Typical </a:t>
            </a:r>
            <a:r>
              <a:rPr lang="en-US" b="1" dirty="0"/>
              <a:t>functions included scientific calculations and accounting, under the broader umbrella of “data processing.”</a:t>
            </a:r>
            <a:endParaRPr lang="en-US" b="1"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1762572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Mainframe Era</a:t>
            </a:r>
            <a:endParaRPr lang="en-US" dirty="0"/>
          </a:p>
        </p:txBody>
      </p:sp>
      <p:sp>
        <p:nvSpPr>
          <p:cNvPr id="3" name="Content Placeholder 2"/>
          <p:cNvSpPr>
            <a:spLocks noGrp="1"/>
          </p:cNvSpPr>
          <p:nvPr>
            <p:ph idx="1"/>
          </p:nvPr>
        </p:nvSpPr>
        <p:spPr/>
        <p:txBody>
          <a:bodyPr>
            <a:normAutofit fontScale="92500" lnSpcReduction="10000"/>
          </a:bodyPr>
          <a:lstStyle/>
          <a:p>
            <a:r>
              <a:rPr lang="en-US" dirty="0"/>
              <a:t>In the late 1960s, the Manufacturing Resources Planning (MRP) systems were introduced. </a:t>
            </a:r>
            <a:endParaRPr lang="en-US" dirty="0" smtClean="0"/>
          </a:p>
          <a:p>
            <a:r>
              <a:rPr lang="en-US" dirty="0" smtClean="0"/>
              <a:t>This </a:t>
            </a:r>
            <a:r>
              <a:rPr lang="en-US" dirty="0"/>
              <a:t>software, running on a mainframe computer, gave companies the ability to manage the manufacturing process, making it more efficient. </a:t>
            </a:r>
            <a:endParaRPr lang="en-US" dirty="0" smtClean="0"/>
          </a:p>
          <a:p>
            <a:r>
              <a:rPr lang="en-US" dirty="0" smtClean="0"/>
              <a:t>From </a:t>
            </a:r>
            <a:r>
              <a:rPr lang="en-US" dirty="0"/>
              <a:t>tracking inventory to creating bills of materials to scheduling production, the MRP systems (and later the MRP II systems) gave more businesses a reason to want to integrate computing into their processes. </a:t>
            </a:r>
            <a:endParaRPr lang="en-US" dirty="0" smtClean="0"/>
          </a:p>
          <a:p>
            <a:r>
              <a:rPr lang="en-US" dirty="0" smtClean="0"/>
              <a:t>IBM </a:t>
            </a:r>
            <a:r>
              <a:rPr lang="en-US" dirty="0"/>
              <a:t>became the dominant mainframe company. Nicknamed “Big Blue,” the company became synonymous with business computing. </a:t>
            </a:r>
            <a:endParaRPr lang="en-US" dirty="0" smtClean="0"/>
          </a:p>
          <a:p>
            <a:r>
              <a:rPr lang="en-US" dirty="0" smtClean="0"/>
              <a:t>Continued </a:t>
            </a:r>
            <a:r>
              <a:rPr lang="en-US" dirty="0"/>
              <a:t>improvement in software and the availability of cheaper hardware eventually brought mainframe computers (and their little sibling, the minicomputer) into most large businesses.</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2344603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PC </a:t>
            </a:r>
            <a:r>
              <a:rPr lang="en-US" b="1" dirty="0" smtClean="0"/>
              <a:t>Revolution</a:t>
            </a:r>
            <a:endParaRPr lang="en-US" dirty="0"/>
          </a:p>
        </p:txBody>
      </p:sp>
      <p:sp>
        <p:nvSpPr>
          <p:cNvPr id="3" name="Content Placeholder 2"/>
          <p:cNvSpPr>
            <a:spLocks noGrp="1"/>
          </p:cNvSpPr>
          <p:nvPr>
            <p:ph idx="1"/>
          </p:nvPr>
        </p:nvSpPr>
        <p:spPr>
          <a:xfrm>
            <a:off x="965199" y="1282046"/>
            <a:ext cx="10388601" cy="5231876"/>
          </a:xfrm>
        </p:spPr>
        <p:txBody>
          <a:bodyPr>
            <a:normAutofit fontScale="77500" lnSpcReduction="20000"/>
          </a:bodyPr>
          <a:lstStyle/>
          <a:p>
            <a:r>
              <a:rPr lang="en-US" dirty="0"/>
              <a:t>The most prominent of these early personal computer makers was a little company known as </a:t>
            </a:r>
            <a:r>
              <a:rPr lang="en-US" b="1" dirty="0"/>
              <a:t>Apple Computer</a:t>
            </a:r>
            <a:r>
              <a:rPr lang="en-US" dirty="0"/>
              <a:t>, </a:t>
            </a:r>
            <a:r>
              <a:rPr lang="en-US" b="1" dirty="0"/>
              <a:t>headed by Steve Jobs and Steve Wozniak, with the hugely successful “Apple II</a:t>
            </a:r>
            <a:r>
              <a:rPr lang="en-US" b="1" dirty="0" smtClean="0"/>
              <a:t>.”</a:t>
            </a:r>
          </a:p>
          <a:p>
            <a:r>
              <a:rPr lang="en-US" b="1" dirty="0" smtClean="0"/>
              <a:t>Not </a:t>
            </a:r>
            <a:r>
              <a:rPr lang="en-US" b="1" dirty="0"/>
              <a:t>wanting to be left out of the revolution, in 1981 IBM (teaming with a little company called Microsoft for their operating-system software) hurriedly released their own version of the personal computer, simply called the “PC.” </a:t>
            </a:r>
            <a:endParaRPr lang="en-US" b="1" dirty="0" smtClean="0"/>
          </a:p>
          <a:p>
            <a:r>
              <a:rPr lang="en-US" dirty="0" smtClean="0"/>
              <a:t>Businesses</a:t>
            </a:r>
            <a:r>
              <a:rPr lang="en-US" dirty="0"/>
              <a:t>, who had used IBM mainframes for years to run their businesses, finally had the permission they needed to bring personal computers into their companies, and the IBM PC took off. The IBM PC was named </a:t>
            </a:r>
            <a:r>
              <a:rPr lang="en-US" i="1" dirty="0"/>
              <a:t>Time</a:t>
            </a:r>
            <a:r>
              <a:rPr lang="en-US" dirty="0"/>
              <a:t> magazine’s “Man of the Year” for 1982.</a:t>
            </a:r>
          </a:p>
          <a:p>
            <a:r>
              <a:rPr lang="en-US" dirty="0"/>
              <a:t>Because of the IBM PC’s open architecture, it was easy for other companies to copy, or “clone” it. </a:t>
            </a:r>
            <a:endParaRPr lang="en-US" dirty="0" smtClean="0"/>
          </a:p>
          <a:p>
            <a:r>
              <a:rPr lang="en-US" dirty="0" smtClean="0"/>
              <a:t>During </a:t>
            </a:r>
            <a:r>
              <a:rPr lang="en-US" dirty="0"/>
              <a:t>the 1980s, many new computer companies sprang up, offering less expensive versions of the PC. This drove prices down and spurred innovation. </a:t>
            </a:r>
            <a:endParaRPr lang="en-US" dirty="0" smtClean="0"/>
          </a:p>
          <a:p>
            <a:r>
              <a:rPr lang="en-US" dirty="0" smtClean="0"/>
              <a:t>Microsoft </a:t>
            </a:r>
            <a:r>
              <a:rPr lang="en-US" dirty="0"/>
              <a:t>developed its Windows operating system and made the PC even easier to use. </a:t>
            </a:r>
            <a:endParaRPr lang="en-US" dirty="0" smtClean="0"/>
          </a:p>
          <a:p>
            <a:r>
              <a:rPr lang="en-US" dirty="0" smtClean="0"/>
              <a:t>Common </a:t>
            </a:r>
            <a:r>
              <a:rPr lang="en-US" dirty="0"/>
              <a:t>uses for the PC during this period included </a:t>
            </a:r>
            <a:r>
              <a:rPr lang="en-US" b="1" dirty="0"/>
              <a:t>word processing, spreadsheets, and databases</a:t>
            </a:r>
            <a:r>
              <a:rPr lang="en-US" dirty="0"/>
              <a:t>. </a:t>
            </a:r>
            <a:r>
              <a:rPr lang="en-US" b="1" dirty="0"/>
              <a:t>These early PCs </a:t>
            </a:r>
            <a:r>
              <a:rPr lang="en-US" b="1" dirty="0" smtClean="0"/>
              <a:t>were not connected to any sort of network</a:t>
            </a:r>
            <a:r>
              <a:rPr lang="en-US" dirty="0"/>
              <a:t>; for the most part they stood alone as islands of innovation within the larger organization.</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1180654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information systems</a:t>
            </a:r>
            <a:r>
              <a:rPr lang="en-US" b="1" dirty="0" smtClean="0"/>
              <a:t>?</a:t>
            </a:r>
            <a:endParaRPr lang="en-US" dirty="0"/>
          </a:p>
        </p:txBody>
      </p:sp>
      <p:sp>
        <p:nvSpPr>
          <p:cNvPr id="3" name="Content Placeholder 2"/>
          <p:cNvSpPr>
            <a:spLocks noGrp="1"/>
          </p:cNvSpPr>
          <p:nvPr>
            <p:ph idx="1"/>
          </p:nvPr>
        </p:nvSpPr>
        <p:spPr/>
        <p:txBody>
          <a:bodyPr/>
          <a:lstStyle/>
          <a:p>
            <a:pPr algn="just"/>
            <a:r>
              <a:rPr lang="en-US" dirty="0"/>
              <a:t>Information systems encompasses the </a:t>
            </a:r>
            <a:r>
              <a:rPr lang="en-US" b="1" i="1" dirty="0"/>
              <a:t>tools that organizations use to collect, manage, and analyze data</a:t>
            </a:r>
            <a:r>
              <a:rPr lang="en-US" dirty="0"/>
              <a:t>. This </a:t>
            </a:r>
            <a:r>
              <a:rPr lang="en-US" b="1" i="1" dirty="0"/>
              <a:t>data </a:t>
            </a:r>
            <a:r>
              <a:rPr lang="en-US" b="1" i="1" dirty="0" smtClean="0"/>
              <a:t>guides decision-making</a:t>
            </a:r>
            <a:r>
              <a:rPr lang="en-US" b="1" i="1" dirty="0"/>
              <a:t> to improve efficiency and profitability</a:t>
            </a:r>
            <a:r>
              <a:rPr lang="en-US" dirty="0" smtClean="0"/>
              <a:t>.</a:t>
            </a:r>
          </a:p>
          <a:p>
            <a:pPr marL="0" indent="0" algn="just">
              <a:buNone/>
            </a:pPr>
            <a:endParaRPr lang="en-US" dirty="0"/>
          </a:p>
          <a:p>
            <a:pPr algn="just"/>
            <a:r>
              <a:rPr lang="en-US" dirty="0"/>
              <a:t>Every decision an organization makes should be data-driven, so </a:t>
            </a:r>
            <a:r>
              <a:rPr lang="en-US" b="1" i="1" dirty="0"/>
              <a:t>the uses of information systems are practically limitless</a:t>
            </a:r>
            <a:r>
              <a:rPr lang="en-US" dirty="0" smtClean="0"/>
              <a:t>— </a:t>
            </a:r>
            <a:r>
              <a:rPr lang="en-US" b="1" i="1" dirty="0" smtClean="0">
                <a:solidFill>
                  <a:srgbClr val="00B0F0"/>
                </a:solidFill>
              </a:rPr>
              <a:t>human </a:t>
            </a:r>
            <a:r>
              <a:rPr lang="en-US" b="1" i="1" dirty="0">
                <a:solidFill>
                  <a:srgbClr val="00B0F0"/>
                </a:solidFill>
              </a:rPr>
              <a:t>resource management</a:t>
            </a:r>
            <a:r>
              <a:rPr lang="en-US" dirty="0"/>
              <a:t>, </a:t>
            </a:r>
            <a:r>
              <a:rPr lang="en-US" dirty="0">
                <a:solidFill>
                  <a:srgbClr val="FF0000"/>
                </a:solidFill>
              </a:rPr>
              <a:t>financial account management</a:t>
            </a:r>
            <a:r>
              <a:rPr lang="en-US" dirty="0"/>
              <a:t>, </a:t>
            </a:r>
            <a:r>
              <a:rPr lang="en-US" dirty="0">
                <a:solidFill>
                  <a:srgbClr val="FFC000"/>
                </a:solidFill>
              </a:rPr>
              <a:t>customer outreach and advertising</a:t>
            </a:r>
            <a:r>
              <a:rPr lang="en-US" dirty="0"/>
              <a:t>, </a:t>
            </a:r>
            <a:r>
              <a:rPr lang="en-US" dirty="0">
                <a:solidFill>
                  <a:schemeClr val="accent3">
                    <a:lumMod val="75000"/>
                  </a:schemeClr>
                </a:solidFill>
              </a:rPr>
              <a:t>competitive landscape analysis</a:t>
            </a:r>
            <a:r>
              <a:rPr lang="en-US" dirty="0"/>
              <a:t>, you name it.</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1807520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Client-Server</a:t>
            </a:r>
            <a:endParaRPr lang="en-US" dirty="0"/>
          </a:p>
        </p:txBody>
      </p:sp>
      <p:sp>
        <p:nvSpPr>
          <p:cNvPr id="3" name="Content Placeholder 2"/>
          <p:cNvSpPr>
            <a:spLocks noGrp="1"/>
          </p:cNvSpPr>
          <p:nvPr>
            <p:ph idx="1"/>
          </p:nvPr>
        </p:nvSpPr>
        <p:spPr/>
        <p:txBody>
          <a:bodyPr>
            <a:normAutofit lnSpcReduction="10000"/>
          </a:bodyPr>
          <a:lstStyle/>
          <a:p>
            <a:r>
              <a:rPr lang="en-US" dirty="0"/>
              <a:t>In the mid-1980s, businesses began to see the need to connect their computers together as a way to collaborate and share resources</a:t>
            </a:r>
            <a:r>
              <a:rPr lang="en-US" dirty="0" smtClean="0"/>
              <a:t>.</a:t>
            </a:r>
          </a:p>
          <a:p>
            <a:r>
              <a:rPr lang="en-US" dirty="0" smtClean="0"/>
              <a:t>This </a:t>
            </a:r>
            <a:r>
              <a:rPr lang="en-US" dirty="0"/>
              <a:t>networking architecture was referred to as “client-server” because users would log in to the local area network (LAN) from their PC (the “client”) by connecting to a powerful computer called a “server,” which would then grant them rights to different resources on the network (such as shared file areas and a printer). </a:t>
            </a:r>
            <a:endParaRPr lang="en-US" dirty="0" smtClean="0"/>
          </a:p>
          <a:p>
            <a:r>
              <a:rPr lang="en-US" dirty="0" smtClean="0"/>
              <a:t>Software </a:t>
            </a:r>
            <a:r>
              <a:rPr lang="en-US" dirty="0"/>
              <a:t>companies began developing applications that allowed multiple users to access the same data at the same time. This evolved into software applications for communicating, with the first real popular use of electronic mail appearing at this time.</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26626959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Client-Server</a:t>
            </a:r>
            <a:endParaRPr lang="en-US" dirty="0"/>
          </a:p>
        </p:txBody>
      </p:sp>
      <p:sp>
        <p:nvSpPr>
          <p:cNvPr id="3" name="Content Placeholder 2"/>
          <p:cNvSpPr>
            <a:spLocks noGrp="1"/>
          </p:cNvSpPr>
          <p:nvPr>
            <p:ph idx="1"/>
          </p:nvPr>
        </p:nvSpPr>
        <p:spPr>
          <a:xfrm>
            <a:off x="965199" y="1234912"/>
            <a:ext cx="10388601" cy="5260156"/>
          </a:xfrm>
        </p:spPr>
        <p:txBody>
          <a:bodyPr>
            <a:normAutofit fontScale="85000" lnSpcReduction="20000"/>
          </a:bodyPr>
          <a:lstStyle/>
          <a:p>
            <a:r>
              <a:rPr lang="en-US" dirty="0"/>
              <a:t>This networking and data sharing all stayed within the confines of each business, for the most part. </a:t>
            </a:r>
            <a:endParaRPr lang="en-US" dirty="0" smtClean="0"/>
          </a:p>
          <a:p>
            <a:r>
              <a:rPr lang="en-US" dirty="0" smtClean="0"/>
              <a:t>While </a:t>
            </a:r>
            <a:r>
              <a:rPr lang="en-US" dirty="0"/>
              <a:t>there was sharing of electronic data between companies, this was a very specialized function. </a:t>
            </a:r>
            <a:endParaRPr lang="en-US" dirty="0" smtClean="0"/>
          </a:p>
          <a:p>
            <a:r>
              <a:rPr lang="en-US" dirty="0" smtClean="0"/>
              <a:t>Computers </a:t>
            </a:r>
            <a:r>
              <a:rPr lang="en-US" dirty="0"/>
              <a:t>were now seen as tools to collaborate internally, within an organization. </a:t>
            </a:r>
            <a:endParaRPr lang="en-US" dirty="0" smtClean="0"/>
          </a:p>
          <a:p>
            <a:r>
              <a:rPr lang="en-US" dirty="0" smtClean="0"/>
              <a:t>In </a:t>
            </a:r>
            <a:r>
              <a:rPr lang="en-US" dirty="0"/>
              <a:t>fact, these networks of computers were becoming so powerful that they were </a:t>
            </a:r>
            <a:r>
              <a:rPr lang="en-US" b="1" dirty="0"/>
              <a:t>replacing many of the functions previously performed by the larger mainframe computers at a fraction of the cost. </a:t>
            </a:r>
            <a:endParaRPr lang="en-US" b="1" dirty="0" smtClean="0"/>
          </a:p>
          <a:p>
            <a:r>
              <a:rPr lang="en-US" dirty="0" smtClean="0"/>
              <a:t>It </a:t>
            </a:r>
            <a:r>
              <a:rPr lang="en-US" dirty="0"/>
              <a:t>was during this era that the </a:t>
            </a:r>
            <a:r>
              <a:rPr lang="en-US" b="1" dirty="0"/>
              <a:t>first Enterprise Resource Planning (ERP) systems were developed </a:t>
            </a:r>
            <a:r>
              <a:rPr lang="en-US" dirty="0"/>
              <a:t>and run on the client-server architecture. </a:t>
            </a:r>
            <a:endParaRPr lang="en-US" dirty="0" smtClean="0"/>
          </a:p>
          <a:p>
            <a:r>
              <a:rPr lang="en-US" b="1" dirty="0" smtClean="0"/>
              <a:t>An </a:t>
            </a:r>
            <a:r>
              <a:rPr lang="en-US" b="1" dirty="0"/>
              <a:t>ERP system is a software application with a centralized database that can be used to run a company’s entire business</a:t>
            </a:r>
            <a:r>
              <a:rPr lang="en-US" dirty="0"/>
              <a:t>. </a:t>
            </a:r>
            <a:endParaRPr lang="en-US" dirty="0" smtClean="0"/>
          </a:p>
          <a:p>
            <a:r>
              <a:rPr lang="en-US" dirty="0" smtClean="0"/>
              <a:t>With </a:t>
            </a:r>
            <a:r>
              <a:rPr lang="en-US" dirty="0"/>
              <a:t>separate modules for accounting, finance, inventory, human resources, and many, many more, ERP systems, with </a:t>
            </a:r>
            <a:r>
              <a:rPr lang="en-US" b="1" dirty="0"/>
              <a:t>Germany’s SAP leading the way</a:t>
            </a:r>
            <a:r>
              <a:rPr lang="en-US" dirty="0"/>
              <a:t>, represented the state of the art in information systems integration. </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2098206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internet</a:t>
            </a:r>
            <a:endParaRPr lang="en-US" dirty="0"/>
          </a:p>
        </p:txBody>
      </p:sp>
      <p:sp>
        <p:nvSpPr>
          <p:cNvPr id="3" name="Content Placeholder 2"/>
          <p:cNvSpPr>
            <a:spLocks noGrp="1"/>
          </p:cNvSpPr>
          <p:nvPr>
            <p:ph idx="1"/>
          </p:nvPr>
        </p:nvSpPr>
        <p:spPr/>
        <p:txBody>
          <a:bodyPr>
            <a:normAutofit fontScale="85000" lnSpcReduction="10000"/>
          </a:bodyPr>
          <a:lstStyle/>
          <a:p>
            <a:pPr algn="just"/>
            <a:r>
              <a:rPr lang="en-US" dirty="0"/>
              <a:t>First invented in 1969, the Internet was confined to use by universities, government agencies, and researchers for many years. </a:t>
            </a:r>
            <a:endParaRPr lang="en-US" dirty="0" smtClean="0"/>
          </a:p>
          <a:p>
            <a:pPr algn="just"/>
            <a:r>
              <a:rPr lang="en-US" dirty="0" smtClean="0"/>
              <a:t>Its </a:t>
            </a:r>
            <a:r>
              <a:rPr lang="en-US" dirty="0"/>
              <a:t>rather arcane commands and user applications made it unsuitable for mainstream use in business. </a:t>
            </a:r>
            <a:endParaRPr lang="en-US" dirty="0" smtClean="0"/>
          </a:p>
          <a:p>
            <a:pPr algn="just"/>
            <a:r>
              <a:rPr lang="en-US" dirty="0" smtClean="0"/>
              <a:t>One </a:t>
            </a:r>
            <a:r>
              <a:rPr lang="en-US" dirty="0"/>
              <a:t>exception to this was the ability to expand electronic mail outside the confines of a single organization. </a:t>
            </a:r>
            <a:endParaRPr lang="en-US" dirty="0" smtClean="0"/>
          </a:p>
          <a:p>
            <a:pPr algn="just"/>
            <a:r>
              <a:rPr lang="en-US" dirty="0" smtClean="0"/>
              <a:t>While </a:t>
            </a:r>
            <a:r>
              <a:rPr lang="en-US" dirty="0"/>
              <a:t>the first e-mail messages on the Internet were sent in the early 1970s, companies who wanted to expand their LAN-based e-mail started hooking up to the Internet in the 1980s. </a:t>
            </a:r>
            <a:endParaRPr lang="en-US" dirty="0" smtClean="0"/>
          </a:p>
          <a:p>
            <a:pPr algn="just"/>
            <a:r>
              <a:rPr lang="en-US" dirty="0" smtClean="0"/>
              <a:t>Companies </a:t>
            </a:r>
            <a:r>
              <a:rPr lang="en-US" dirty="0"/>
              <a:t>began connecting their internal networks to the Internet in order to allow communication between their employees and employees at other companies. It was with these early Internet connections that the computer truly began to evolve from a computational device to a communications device.</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35527191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World Wide Web and E-Commerce</a:t>
            </a:r>
            <a:endParaRPr lang="en-US" dirty="0"/>
          </a:p>
        </p:txBody>
      </p:sp>
      <p:sp>
        <p:nvSpPr>
          <p:cNvPr id="3" name="Content Placeholder 2"/>
          <p:cNvSpPr>
            <a:spLocks noGrp="1"/>
          </p:cNvSpPr>
          <p:nvPr>
            <p:ph idx="1"/>
          </p:nvPr>
        </p:nvSpPr>
        <p:spPr/>
        <p:txBody>
          <a:bodyPr/>
          <a:lstStyle/>
          <a:p>
            <a:r>
              <a:rPr lang="en-US" b="1" dirty="0"/>
              <a:t>In 1989, Tim Berners-Lee developed a simpler way for researchers to share information over the network at CERN laboratories, a concept he called the World Wide Web</a:t>
            </a:r>
            <a:r>
              <a:rPr lang="en-US" b="1" dirty="0" smtClean="0"/>
              <a:t>.</a:t>
            </a:r>
            <a:endParaRPr lang="en-US" b="1" u="sng" baseline="30000" dirty="0"/>
          </a:p>
          <a:p>
            <a:r>
              <a:rPr lang="en-US" dirty="0" smtClean="0"/>
              <a:t>This </a:t>
            </a:r>
            <a:r>
              <a:rPr lang="en-US" dirty="0"/>
              <a:t>invention became the launching point of the growth of the Internet as a way for businesses to share information about themselves. </a:t>
            </a:r>
            <a:endParaRPr lang="en-US" dirty="0" smtClean="0"/>
          </a:p>
          <a:p>
            <a:r>
              <a:rPr lang="en-US" dirty="0" smtClean="0"/>
              <a:t>As </a:t>
            </a:r>
            <a:r>
              <a:rPr lang="en-US" dirty="0"/>
              <a:t>web browsers and Internet connections became the norm, </a:t>
            </a:r>
            <a:r>
              <a:rPr lang="en-US" b="1" dirty="0"/>
              <a:t>companies rushed to grab domain names and create websites</a:t>
            </a:r>
            <a:r>
              <a:rPr lang="en-US" b="1" dirty="0" smtClean="0"/>
              <a:t>.</a:t>
            </a:r>
          </a:p>
          <a:p>
            <a:r>
              <a:rPr lang="en-US" b="1" dirty="0"/>
              <a:t>In 1991, the National Science Foundation, which governed how the Internet was used, lifted restrictions on its commercial use.</a:t>
            </a:r>
            <a:r>
              <a:rPr lang="en-US" dirty="0"/>
              <a:t> </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3222294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ecommerce</a:t>
            </a:r>
            <a:endParaRPr lang="en-US" dirty="0"/>
          </a:p>
        </p:txBody>
      </p:sp>
      <p:sp>
        <p:nvSpPr>
          <p:cNvPr id="3" name="Content Placeholder 2"/>
          <p:cNvSpPr>
            <a:spLocks noGrp="1"/>
          </p:cNvSpPr>
          <p:nvPr>
            <p:ph idx="1"/>
          </p:nvPr>
        </p:nvSpPr>
        <p:spPr/>
        <p:txBody>
          <a:bodyPr/>
          <a:lstStyle/>
          <a:p>
            <a:r>
              <a:rPr lang="en-US" dirty="0"/>
              <a:t>The year 1994 saw the establishment of both eBay and Amazon.com, two true pioneers in the use of the new digital marketplace. A mad rush of investment in Internet-based businesses led to the dot-com boom through the late 1990s, and then the dot-com bust in 2000.</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3062560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information security</a:t>
            </a:r>
            <a:endParaRPr lang="en-US" dirty="0"/>
          </a:p>
        </p:txBody>
      </p:sp>
      <p:sp>
        <p:nvSpPr>
          <p:cNvPr id="3" name="Content Placeholder 2"/>
          <p:cNvSpPr>
            <a:spLocks noGrp="1"/>
          </p:cNvSpPr>
          <p:nvPr>
            <p:ph idx="1"/>
          </p:nvPr>
        </p:nvSpPr>
        <p:spPr/>
        <p:txBody>
          <a:bodyPr/>
          <a:lstStyle/>
          <a:p>
            <a:r>
              <a:rPr lang="en-US" dirty="0"/>
              <a:t>As it became more expected for companies to be connected to the Internet, the digital world also became a more dangerous place. </a:t>
            </a:r>
            <a:endParaRPr lang="en-US" dirty="0" smtClean="0"/>
          </a:p>
          <a:p>
            <a:r>
              <a:rPr lang="en-US" dirty="0" smtClean="0"/>
              <a:t>Computer </a:t>
            </a:r>
            <a:r>
              <a:rPr lang="en-US" dirty="0"/>
              <a:t>viruses and worms, once slowly propagated through the sharing of computer disks, could now grow with tremendous speed via the Internet. Software written for a disconnected world found it very difficult to defend against these sorts of threats. </a:t>
            </a:r>
            <a:endParaRPr lang="en-US" dirty="0" smtClean="0"/>
          </a:p>
          <a:p>
            <a:r>
              <a:rPr lang="en-US" dirty="0" smtClean="0"/>
              <a:t>A </a:t>
            </a:r>
            <a:r>
              <a:rPr lang="en-US" dirty="0"/>
              <a:t>whole new industry of computer and Internet security arose. </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20100411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Web </a:t>
            </a:r>
            <a:r>
              <a:rPr lang="en-US" b="1" dirty="0" smtClean="0"/>
              <a:t>2.0</a:t>
            </a:r>
            <a:endParaRPr lang="en-US" dirty="0"/>
          </a:p>
        </p:txBody>
      </p:sp>
      <p:sp>
        <p:nvSpPr>
          <p:cNvPr id="3" name="Content Placeholder 2"/>
          <p:cNvSpPr>
            <a:spLocks noGrp="1"/>
          </p:cNvSpPr>
          <p:nvPr>
            <p:ph idx="1"/>
          </p:nvPr>
        </p:nvSpPr>
        <p:spPr/>
        <p:txBody>
          <a:bodyPr>
            <a:normAutofit fontScale="85000" lnSpcReduction="20000"/>
          </a:bodyPr>
          <a:lstStyle/>
          <a:p>
            <a:r>
              <a:rPr lang="en-US" dirty="0"/>
              <a:t>As the world recovered from the dot-com bust, the use of technology in business continued to evolve at a frantic pace. </a:t>
            </a:r>
            <a:endParaRPr lang="en-US" dirty="0" smtClean="0"/>
          </a:p>
          <a:p>
            <a:r>
              <a:rPr lang="en-US" dirty="0" smtClean="0"/>
              <a:t>Websites </a:t>
            </a:r>
            <a:r>
              <a:rPr lang="en-US" dirty="0"/>
              <a:t>became interactive; instead of just visiting a site to find out about a business and purchase its products, customers wanted to be able to customize their experience and interact with the business</a:t>
            </a:r>
            <a:r>
              <a:rPr lang="en-US" dirty="0" smtClean="0"/>
              <a:t>.</a:t>
            </a:r>
          </a:p>
          <a:p>
            <a:r>
              <a:rPr lang="en-US" dirty="0" smtClean="0"/>
              <a:t>This </a:t>
            </a:r>
            <a:r>
              <a:rPr lang="en-US" dirty="0"/>
              <a:t>new type of interactive website, where you did not have to know how to create a web page or do any programming in order to put information online, became known as web 2.0. Web 2.0 is exemplified by blogging, social networking, and interactive comments being available on many websites. This new web-2.0 world, in which online interaction became expected, had a big impact on many businesses and even whole industries. </a:t>
            </a:r>
            <a:endParaRPr lang="en-US" dirty="0" smtClean="0"/>
          </a:p>
          <a:p>
            <a:r>
              <a:rPr lang="en-US" dirty="0" smtClean="0"/>
              <a:t>Some </a:t>
            </a:r>
            <a:r>
              <a:rPr lang="en-US" dirty="0"/>
              <a:t>industries, such as bookstores, found themselves relegated to a niche status. </a:t>
            </a:r>
            <a:r>
              <a:rPr lang="en-US" dirty="0" smtClean="0"/>
              <a:t>Others</a:t>
            </a:r>
            <a:r>
              <a:rPr lang="en-US" dirty="0"/>
              <a:t>, such as video rental chains and travel agencies, simply began going out of business as they were replaced by online technologies. This process of technology replacing a middleman in a transaction is called disintermediation.</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4171663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issues</a:t>
            </a:r>
            <a:endParaRPr lang="en-US" dirty="0"/>
          </a:p>
        </p:txBody>
      </p:sp>
      <p:sp>
        <p:nvSpPr>
          <p:cNvPr id="3" name="Content Placeholder 2"/>
          <p:cNvSpPr>
            <a:spLocks noGrp="1"/>
          </p:cNvSpPr>
          <p:nvPr>
            <p:ph idx="1"/>
          </p:nvPr>
        </p:nvSpPr>
        <p:spPr/>
        <p:txBody>
          <a:bodyPr/>
          <a:lstStyle/>
          <a:p>
            <a:r>
              <a:rPr lang="en-US" dirty="0"/>
              <a:t>As the world became more connected, new questions arose. </a:t>
            </a:r>
            <a:endParaRPr lang="en-US" dirty="0" smtClean="0"/>
          </a:p>
          <a:p>
            <a:r>
              <a:rPr lang="en-US" dirty="0" smtClean="0"/>
              <a:t>Should </a:t>
            </a:r>
            <a:r>
              <a:rPr lang="en-US" dirty="0"/>
              <a:t>access to the Internet be considered a right? </a:t>
            </a:r>
            <a:endParaRPr lang="en-US" dirty="0" smtClean="0"/>
          </a:p>
          <a:p>
            <a:r>
              <a:rPr lang="en-US" dirty="0" smtClean="0"/>
              <a:t>Can </a:t>
            </a:r>
            <a:r>
              <a:rPr lang="en-US" dirty="0"/>
              <a:t>I copy a song that I downloaded from the Internet? </a:t>
            </a:r>
            <a:endParaRPr lang="en-US" dirty="0" smtClean="0"/>
          </a:p>
          <a:p>
            <a:r>
              <a:rPr lang="en-US" dirty="0" smtClean="0"/>
              <a:t>How </a:t>
            </a:r>
            <a:r>
              <a:rPr lang="en-US" dirty="0"/>
              <a:t>can I keep information that I have put on a website private? </a:t>
            </a:r>
            <a:endParaRPr lang="en-US" dirty="0" smtClean="0"/>
          </a:p>
          <a:p>
            <a:r>
              <a:rPr lang="en-US" dirty="0" smtClean="0"/>
              <a:t>What </a:t>
            </a:r>
            <a:r>
              <a:rPr lang="en-US" dirty="0"/>
              <a:t>information is acceptable to collect from children? </a:t>
            </a:r>
            <a:endParaRPr lang="en-US" dirty="0" smtClean="0"/>
          </a:p>
          <a:p>
            <a:r>
              <a:rPr lang="en-US" b="1" dirty="0" smtClean="0"/>
              <a:t>Technology </a:t>
            </a:r>
            <a:r>
              <a:rPr lang="en-US" b="1" dirty="0"/>
              <a:t>moved so fast that policymakers did not have enough time to enact appropriate laws, making for a Wild West–type atmosphere. </a:t>
            </a:r>
            <a:endParaRPr lang="en-US" b="1"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1674183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Post-PC </a:t>
            </a:r>
            <a:r>
              <a:rPr lang="en-US" b="1" dirty="0" smtClean="0"/>
              <a:t>World</a:t>
            </a:r>
            <a:endParaRPr lang="en-US" dirty="0"/>
          </a:p>
        </p:txBody>
      </p:sp>
      <p:sp>
        <p:nvSpPr>
          <p:cNvPr id="3" name="Content Placeholder 2"/>
          <p:cNvSpPr>
            <a:spLocks noGrp="1"/>
          </p:cNvSpPr>
          <p:nvPr>
            <p:ph idx="1"/>
          </p:nvPr>
        </p:nvSpPr>
        <p:spPr/>
        <p:txBody>
          <a:bodyPr/>
          <a:lstStyle/>
          <a:p>
            <a:pPr algn="just"/>
            <a:r>
              <a:rPr lang="en-US" dirty="0"/>
              <a:t>After thirty years as the primary computing device used in most businesses, sales of the PC are now beginning to decline as sales of tablets and smartphones are taking off. </a:t>
            </a:r>
            <a:endParaRPr lang="en-US" dirty="0" smtClean="0"/>
          </a:p>
          <a:p>
            <a:pPr algn="just"/>
            <a:r>
              <a:rPr lang="en-US" dirty="0" smtClean="0"/>
              <a:t>Just </a:t>
            </a:r>
            <a:r>
              <a:rPr lang="en-US" dirty="0"/>
              <a:t>as the mainframe before it, the PC will continue to play a key role in business, but will no longer be the primary way that people interact and do business. </a:t>
            </a:r>
            <a:endParaRPr lang="en-US" dirty="0" smtClean="0"/>
          </a:p>
          <a:p>
            <a:pPr algn="just"/>
            <a:r>
              <a:rPr lang="en-US" dirty="0" smtClean="0"/>
              <a:t>The </a:t>
            </a:r>
            <a:r>
              <a:rPr lang="en-US" dirty="0"/>
              <a:t>limited storage and processing power of these devices is being offset by a move to “cloud” computing, which allows for storage, sharing, and backup of information on a massive scale. </a:t>
            </a:r>
            <a:endParaRPr lang="en-US" dirty="0" smtClean="0"/>
          </a:p>
          <a:p>
            <a:pPr algn="just"/>
            <a:r>
              <a:rPr lang="en-US" dirty="0" smtClean="0"/>
              <a:t>This </a:t>
            </a:r>
            <a:r>
              <a:rPr lang="en-US" dirty="0"/>
              <a:t>will require new rounds of thinking and innovation on the part of businesses as technology continues to advance.</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25261947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Eras of Business Computing </a:t>
            </a:r>
            <a:endParaRPr lang="en-US" dirty="0"/>
          </a:p>
        </p:txBody>
      </p:sp>
      <p:pic>
        <p:nvPicPr>
          <p:cNvPr id="6" name="Content Placeholder 5"/>
          <p:cNvPicPr>
            <a:picLocks noGrp="1" noChangeAspect="1"/>
          </p:cNvPicPr>
          <p:nvPr>
            <p:ph idx="1"/>
          </p:nvPr>
        </p:nvPicPr>
        <p:blipFill>
          <a:blip r:embed="rId2"/>
          <a:stretch>
            <a:fillRect/>
          </a:stretch>
        </p:blipFill>
        <p:spPr>
          <a:xfrm>
            <a:off x="2654466" y="1334666"/>
            <a:ext cx="7010066" cy="5052766"/>
          </a:xfrm>
          <a:prstGeom prst="rect">
            <a:avLst/>
          </a:prstGeom>
        </p:spPr>
      </p:pic>
      <p:sp>
        <p:nvSpPr>
          <p:cNvPr id="4" name="Slide Number Placeholder 3"/>
          <p:cNvSpPr>
            <a:spLocks noGrp="1"/>
          </p:cNvSpPr>
          <p:nvPr>
            <p:ph type="sldNum" sz="quarter" idx="12"/>
          </p:nvPr>
        </p:nvSpPr>
        <p:spPr/>
        <p:txBody>
          <a:bodyPr/>
          <a:lstStyle/>
          <a:p>
            <a:fld id="{8330CF0F-2992-4812-A2BD-C038BC9AA5D1}" type="slidenum">
              <a:rPr lang="en-US" smtClean="0"/>
              <a:pPr/>
              <a:t>29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40458543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information systems?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sz="2800" dirty="0"/>
              <a:t>An information system is a combination of software, hardware, and telecommunication networks to collect useful data, especially in an </a:t>
            </a:r>
            <a:r>
              <a:rPr lang="en-US" sz="2800" dirty="0" smtClean="0"/>
              <a:t>organization.</a:t>
            </a:r>
          </a:p>
          <a:p>
            <a:pPr marL="0" indent="0" algn="just">
              <a:buNone/>
            </a:pPr>
            <a:endParaRPr lang="en-US" sz="2800" dirty="0" smtClean="0"/>
          </a:p>
          <a:p>
            <a:pPr algn="just"/>
            <a:r>
              <a:rPr lang="en-US" sz="2800" dirty="0" smtClean="0"/>
              <a:t> </a:t>
            </a:r>
            <a:r>
              <a:rPr lang="en-US" sz="2800" dirty="0"/>
              <a:t>Many businesses use information technology to complete and manage their operations, interact with their consumers, and stay ahead of their competition</a:t>
            </a:r>
            <a:r>
              <a:rPr lang="en-US" sz="2800" dirty="0" smtClean="0"/>
              <a:t>.</a:t>
            </a:r>
          </a:p>
          <a:p>
            <a:pPr marL="0" indent="0" algn="just">
              <a:buNone/>
            </a:pPr>
            <a:endParaRPr lang="en-US" sz="2800" dirty="0" smtClean="0"/>
          </a:p>
          <a:p>
            <a:pPr algn="just"/>
            <a:r>
              <a:rPr lang="en-US" sz="2800" dirty="0" smtClean="0"/>
              <a:t> </a:t>
            </a:r>
            <a:r>
              <a:rPr lang="en-US" sz="2800" dirty="0"/>
              <a:t>Some companies today are completely built on </a:t>
            </a:r>
            <a:r>
              <a:rPr lang="en-US" sz="2800" b="1" u="sng" dirty="0">
                <a:hlinkClick r:id="rId2"/>
              </a:rPr>
              <a:t>information technology</a:t>
            </a:r>
            <a:r>
              <a:rPr lang="en-US" sz="2800" dirty="0"/>
              <a:t>, like eBay, Amazon, Alibaba, and Google.</a:t>
            </a:r>
            <a:endParaRPr lang="en-US" sz="2800"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4216246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Can Information Systems Bring Competitive Advantage</a:t>
            </a:r>
            <a:r>
              <a:rPr lang="en-US" b="1"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a:t>It has always been the assumption that the implementation of information systems will, in and of itself, bring a business competitive advantage. </a:t>
            </a:r>
            <a:endParaRPr lang="en-US" dirty="0" smtClean="0"/>
          </a:p>
          <a:p>
            <a:r>
              <a:rPr lang="en-US" dirty="0" smtClean="0"/>
              <a:t>After </a:t>
            </a:r>
            <a:r>
              <a:rPr lang="en-US" dirty="0"/>
              <a:t>all, if installing one computer to manage inventory can make a company more efficient, won’t installing several computers to handle even more of the business continue to improve it?</a:t>
            </a:r>
          </a:p>
          <a:p>
            <a:r>
              <a:rPr lang="en-US" dirty="0"/>
              <a:t>In 2003, Nicholas </a:t>
            </a:r>
            <a:r>
              <a:rPr lang="en-US" dirty="0" err="1"/>
              <a:t>Carr</a:t>
            </a:r>
            <a:r>
              <a:rPr lang="en-US" dirty="0"/>
              <a:t> wrote an article in the </a:t>
            </a:r>
            <a:r>
              <a:rPr lang="en-US" i="1" dirty="0"/>
              <a:t>Harvard Business Review</a:t>
            </a:r>
            <a:r>
              <a:rPr lang="en-US" dirty="0"/>
              <a:t> that questioned this assumption. The article, entitled “</a:t>
            </a:r>
            <a:r>
              <a:rPr lang="en-US" b="1" dirty="0">
                <a:solidFill>
                  <a:schemeClr val="accent3">
                    <a:lumMod val="75000"/>
                  </a:schemeClr>
                </a:solidFill>
              </a:rPr>
              <a:t>IT Doesn’t Matter</a:t>
            </a:r>
            <a:r>
              <a:rPr lang="en-US" dirty="0"/>
              <a:t>,” raised the idea that information technology has become just a commodity. </a:t>
            </a:r>
            <a:endParaRPr lang="en-US" dirty="0" smtClean="0"/>
          </a:p>
          <a:p>
            <a:r>
              <a:rPr lang="en-US" dirty="0" smtClean="0"/>
              <a:t>Instead </a:t>
            </a:r>
            <a:r>
              <a:rPr lang="en-US" dirty="0"/>
              <a:t>of viewing technology as an investment that will make a company stand out, it should be seen as something like electricity: It should be managed to reduce costs, ensure that it is always running, and be as risk-free as possible.</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3030339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Sidebar: Walmart Uses Information Systems to Become the World’s Leading </a:t>
            </a:r>
            <a:r>
              <a:rPr lang="en-US" b="1" dirty="0" smtClean="0"/>
              <a:t>Retailer</a:t>
            </a:r>
            <a:endParaRPr lang="en-US" dirty="0"/>
          </a:p>
        </p:txBody>
      </p:sp>
      <p:sp>
        <p:nvSpPr>
          <p:cNvPr id="3" name="Content Placeholder 2"/>
          <p:cNvSpPr>
            <a:spLocks noGrp="1"/>
          </p:cNvSpPr>
          <p:nvPr>
            <p:ph idx="1"/>
          </p:nvPr>
        </p:nvSpPr>
        <p:spPr>
          <a:xfrm>
            <a:off x="965199" y="1272619"/>
            <a:ext cx="10388601" cy="5401558"/>
          </a:xfrm>
        </p:spPr>
        <p:txBody>
          <a:bodyPr>
            <a:normAutofit fontScale="77500" lnSpcReduction="20000"/>
          </a:bodyPr>
          <a:lstStyle/>
          <a:p>
            <a:r>
              <a:rPr lang="en-US" dirty="0"/>
              <a:t>One of the keys to this success was the implementation of Retail Link, a supply-chain management system. </a:t>
            </a:r>
            <a:endParaRPr lang="en-US" dirty="0" smtClean="0"/>
          </a:p>
          <a:p>
            <a:r>
              <a:rPr lang="en-US" dirty="0" smtClean="0"/>
              <a:t>This </a:t>
            </a:r>
            <a:r>
              <a:rPr lang="en-US" dirty="0"/>
              <a:t>system, unique when initially implemented in the mid-1980s, allowed Walmart’s suppliers to directly access the inventory levels and sales information of their products at any of Walmart’s more than ten thousand stores. </a:t>
            </a:r>
            <a:endParaRPr lang="en-US" dirty="0" smtClean="0"/>
          </a:p>
          <a:p>
            <a:r>
              <a:rPr lang="en-US" dirty="0" smtClean="0"/>
              <a:t>Using </a:t>
            </a:r>
            <a:r>
              <a:rPr lang="en-US" dirty="0"/>
              <a:t>Retail Link, suppliers can analyze how well their products are selling at one or more Walmart stores, with a range of reporting options. Further, Walmart requires the suppliers to use Retail Link to manage their own inventory levels. </a:t>
            </a:r>
            <a:endParaRPr lang="en-US" dirty="0" smtClean="0"/>
          </a:p>
          <a:p>
            <a:r>
              <a:rPr lang="en-US" dirty="0" smtClean="0"/>
              <a:t>If </a:t>
            </a:r>
            <a:r>
              <a:rPr lang="en-US" dirty="0"/>
              <a:t>a supplier feels that their products are selling out too quickly, they can use Retail Link to petition Walmart to raise the levels of inventory for their products. This has essentially allowed Walmart to “hire” thousands of product managers, all of whom have a vested interest in the products they are managing. This revolutionary approach to managing inventory has allowed Walmart to continue to drive prices down and respond to market forces quickly.</a:t>
            </a:r>
          </a:p>
          <a:p>
            <a:r>
              <a:rPr lang="en-US" dirty="0"/>
              <a:t>Today, Walmart continues to innovate with information technology. Using its tremendous market presence, any technology that Walmart requires its suppliers to implement immediately becomes a business standard.</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3498333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Managing information </a:t>
            </a:r>
            <a:r>
              <a:rPr lang="en-US" b="1" dirty="0" smtClean="0"/>
              <a:t>systems</a:t>
            </a:r>
            <a:endParaRPr lang="en-US" dirty="0"/>
          </a:p>
        </p:txBody>
      </p:sp>
      <p:sp>
        <p:nvSpPr>
          <p:cNvPr id="3" name="Content Placeholder 2"/>
          <p:cNvSpPr>
            <a:spLocks noGrp="1"/>
          </p:cNvSpPr>
          <p:nvPr>
            <p:ph idx="1"/>
          </p:nvPr>
        </p:nvSpPr>
        <p:spPr/>
        <p:txBody>
          <a:bodyPr/>
          <a:lstStyle/>
          <a:p>
            <a:r>
              <a:rPr lang="en-US" dirty="0"/>
              <a:t>Effective management and maintenance of an IS requires a deep understanding of the system's capabilities, as well as the needs and requirements of the users who rely on it. Professionals working in IS must become experts in the existing system and adapt to changing technologies and business needs. In order to run the system effectively, they must understand the disciplines included in managing the IS, and often hire specialists for each area</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1506234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System </a:t>
            </a:r>
            <a:r>
              <a:rPr lang="en-US" b="1" dirty="0" smtClean="0"/>
              <a:t>security</a:t>
            </a:r>
            <a:endParaRPr lang="en-US" dirty="0"/>
          </a:p>
        </p:txBody>
      </p:sp>
      <p:sp>
        <p:nvSpPr>
          <p:cNvPr id="3" name="Content Placeholder 2"/>
          <p:cNvSpPr>
            <a:spLocks noGrp="1"/>
          </p:cNvSpPr>
          <p:nvPr>
            <p:ph idx="1"/>
          </p:nvPr>
        </p:nvSpPr>
        <p:spPr/>
        <p:txBody>
          <a:bodyPr/>
          <a:lstStyle/>
          <a:p>
            <a:r>
              <a:rPr lang="en-US" dirty="0" smtClean="0"/>
              <a:t>Security is </a:t>
            </a:r>
            <a:r>
              <a:rPr lang="en-US" dirty="0"/>
              <a:t>critical for an IS because it is vulnerable to threats such as hacking, viruses, malware and unauthorized access. IS administrators must implement and maintain a wide range of tools and measures, including access control, firewalls, intrusion detection and prevention systems, antivirus software and data encryption. They must also make sure they apply security patches and updates promptly to fix any vulnerabilities in the system. Regular security audits and vulnerability assessments should also be conducted to identify and mitigate any potential security risks.</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6786658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Data </a:t>
            </a:r>
            <a:r>
              <a:rPr lang="en-US" b="1" dirty="0" smtClean="0"/>
              <a:t>management</a:t>
            </a:r>
            <a:endParaRPr lang="en-US" dirty="0"/>
          </a:p>
        </p:txBody>
      </p:sp>
      <p:sp>
        <p:nvSpPr>
          <p:cNvPr id="3" name="Content Placeholder 2"/>
          <p:cNvSpPr>
            <a:spLocks noGrp="1"/>
          </p:cNvSpPr>
          <p:nvPr>
            <p:ph idx="1"/>
          </p:nvPr>
        </p:nvSpPr>
        <p:spPr/>
        <p:txBody>
          <a:bodyPr/>
          <a:lstStyle/>
          <a:p>
            <a:r>
              <a:rPr lang="en-US" u="sng" dirty="0" smtClean="0">
                <a:hlinkClick r:id="rId2"/>
              </a:rPr>
              <a:t>Data </a:t>
            </a:r>
            <a:r>
              <a:rPr lang="en-US" u="sng" dirty="0">
                <a:hlinkClick r:id="rId2"/>
              </a:rPr>
              <a:t>management</a:t>
            </a:r>
            <a:r>
              <a:rPr lang="en-US" dirty="0"/>
              <a:t> involves maintaining the accuracy, consistency and integrity of the data stored in the system. </a:t>
            </a:r>
            <a:endParaRPr lang="en-US" dirty="0" smtClean="0"/>
          </a:p>
          <a:p>
            <a:r>
              <a:rPr lang="en-US" dirty="0" smtClean="0"/>
              <a:t>IS </a:t>
            </a:r>
            <a:r>
              <a:rPr lang="en-US" dirty="0"/>
              <a:t>administrators must develop and implement </a:t>
            </a:r>
            <a:r>
              <a:rPr lang="en-US" u="sng" dirty="0">
                <a:hlinkClick r:id="rId3"/>
              </a:rPr>
              <a:t>data backup processes</a:t>
            </a:r>
            <a:r>
              <a:rPr lang="en-US" dirty="0"/>
              <a:t> to prevent data loss in case of system failures or disasters. </a:t>
            </a:r>
            <a:endParaRPr lang="en-US" dirty="0" smtClean="0"/>
          </a:p>
          <a:p>
            <a:r>
              <a:rPr lang="en-US" dirty="0" smtClean="0"/>
              <a:t>They </a:t>
            </a:r>
            <a:r>
              <a:rPr lang="en-US" dirty="0"/>
              <a:t>must also ensure that data is stored in a structured and organized manner so that it can be easily accessed and analyzed. </a:t>
            </a:r>
            <a:endParaRPr lang="en-US" dirty="0" smtClean="0"/>
          </a:p>
          <a:p>
            <a:r>
              <a:rPr lang="en-US" u="sng" dirty="0" smtClean="0">
                <a:hlinkClick r:id="rId4"/>
              </a:rPr>
              <a:t>Data </a:t>
            </a:r>
            <a:r>
              <a:rPr lang="en-US" u="sng" dirty="0">
                <a:hlinkClick r:id="rId4"/>
              </a:rPr>
              <a:t>security is another key aspect of data management</a:t>
            </a:r>
            <a:r>
              <a:rPr lang="en-US" dirty="0"/>
              <a:t>, and administrators must ensure that data access controls and encryption mechanisms are in place to prevent unauthorized access and data breaches.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658072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Network </a:t>
            </a:r>
            <a:r>
              <a:rPr lang="en-US" b="1" dirty="0" smtClean="0"/>
              <a:t>management</a:t>
            </a:r>
            <a:endParaRPr lang="en-US" dirty="0"/>
          </a:p>
        </p:txBody>
      </p:sp>
      <p:sp>
        <p:nvSpPr>
          <p:cNvPr id="3" name="Content Placeholder 2"/>
          <p:cNvSpPr>
            <a:spLocks noGrp="1"/>
          </p:cNvSpPr>
          <p:nvPr>
            <p:ph idx="1"/>
          </p:nvPr>
        </p:nvSpPr>
        <p:spPr/>
        <p:txBody>
          <a:bodyPr/>
          <a:lstStyle/>
          <a:p>
            <a:r>
              <a:rPr lang="en-US" u="sng" dirty="0" smtClean="0">
                <a:hlinkClick r:id="rId2"/>
              </a:rPr>
              <a:t>Network </a:t>
            </a:r>
            <a:r>
              <a:rPr lang="en-US" u="sng" dirty="0">
                <a:hlinkClick r:id="rId2"/>
              </a:rPr>
              <a:t>management</a:t>
            </a:r>
            <a:r>
              <a:rPr lang="en-US" dirty="0"/>
              <a:t> involves monitoring and maintaining the network infrastructure to keep it functioning correctly. IS administrators must ensure that network devices such as routers, switches and servers are correctly configured and the network is working at optimal performance levels. They must also troubleshoot network issues as they arise and manage traffic to avoid congestion and delays. In addition, network management involves implementing network security devices and measures, such as firewalls and intrusion detection and prevention systems, to prevent unauthorized access and attacks.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3562397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System </a:t>
            </a:r>
            <a:r>
              <a:rPr lang="en-US" b="1" dirty="0" smtClean="0"/>
              <a:t>maintenance</a:t>
            </a:r>
            <a:endParaRPr lang="en-US" dirty="0"/>
          </a:p>
        </p:txBody>
      </p:sp>
      <p:sp>
        <p:nvSpPr>
          <p:cNvPr id="3" name="Content Placeholder 2"/>
          <p:cNvSpPr>
            <a:spLocks noGrp="1"/>
          </p:cNvSpPr>
          <p:nvPr>
            <p:ph idx="1"/>
          </p:nvPr>
        </p:nvSpPr>
        <p:spPr/>
        <p:txBody>
          <a:bodyPr/>
          <a:lstStyle/>
          <a:p>
            <a:r>
              <a:rPr lang="en-US" dirty="0" smtClean="0"/>
              <a:t>IS </a:t>
            </a:r>
            <a:r>
              <a:rPr lang="en-US" dirty="0"/>
              <a:t>administrators must make sure that the system is running smoothly by performing regular maintenance tasks such as system updates and hardware upgrades, as well as implementing a </a:t>
            </a:r>
            <a:r>
              <a:rPr lang="en-US" u="sng" dirty="0">
                <a:hlinkClick r:id="rId2"/>
              </a:rPr>
              <a:t>patch management</a:t>
            </a:r>
            <a:r>
              <a:rPr lang="en-US" dirty="0"/>
              <a:t> process. They must also monitor system performance metrics, such as CPU and memory usage, to identify and troubleshoot performance issues.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2798464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User support</a:t>
            </a:r>
            <a:br>
              <a:rPr lang="en-US" b="1" dirty="0"/>
            </a:br>
            <a:endParaRPr lang="en-US" dirty="0"/>
          </a:p>
        </p:txBody>
      </p:sp>
      <p:sp>
        <p:nvSpPr>
          <p:cNvPr id="3" name="Content Placeholder 2"/>
          <p:cNvSpPr>
            <a:spLocks noGrp="1"/>
          </p:cNvSpPr>
          <p:nvPr>
            <p:ph idx="1"/>
          </p:nvPr>
        </p:nvSpPr>
        <p:spPr/>
        <p:txBody>
          <a:bodyPr/>
          <a:lstStyle/>
          <a:p>
            <a:r>
              <a:rPr lang="en-US" dirty="0" smtClean="0"/>
              <a:t>Users </a:t>
            </a:r>
            <a:r>
              <a:rPr lang="en-US" dirty="0"/>
              <a:t>rely on the IS to perform their jobs successfully; therefore, administrators must provide users with the necessary training and support to enable them to use the system effectively. They must also offer </a:t>
            </a:r>
            <a:r>
              <a:rPr lang="en-US" u="sng" dirty="0">
                <a:hlinkClick r:id="rId2"/>
              </a:rPr>
              <a:t>help desk</a:t>
            </a:r>
            <a:r>
              <a:rPr lang="en-US" dirty="0"/>
              <a:t> support to assist users with any problems they encounter while using the system. Administrators must also ensure that users have access to job-appropriate data, while also maintaining access control to protect sensitive information.</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3460176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information systems?</a:t>
            </a:r>
            <a:endParaRPr lang="en-US" dirty="0"/>
          </a:p>
        </p:txBody>
      </p:sp>
      <p:sp>
        <p:nvSpPr>
          <p:cNvPr id="3" name="Content Placeholder 2"/>
          <p:cNvSpPr>
            <a:spLocks noGrp="1"/>
          </p:cNvSpPr>
          <p:nvPr>
            <p:ph idx="1"/>
          </p:nvPr>
        </p:nvSpPr>
        <p:spPr/>
        <p:txBody>
          <a:bodyPr/>
          <a:lstStyle/>
          <a:p>
            <a:r>
              <a:rPr lang="en-US" dirty="0"/>
              <a:t>“Information systems are interrelated components working together to collect, process, store, and disseminate information to support decision making, coordination, control, analysis, and </a:t>
            </a:r>
            <a:r>
              <a:rPr lang="en-US" dirty="0" err="1"/>
              <a:t>viualization</a:t>
            </a:r>
            <a:r>
              <a:rPr lang="en-US" dirty="0"/>
              <a:t> in an organization</a:t>
            </a:r>
            <a:r>
              <a:rPr lang="en-US" dirty="0" smtClean="0"/>
              <a:t>.”</a:t>
            </a:r>
          </a:p>
          <a:p>
            <a:endParaRPr lang="en-US" dirty="0"/>
          </a:p>
          <a:p>
            <a:r>
              <a:rPr lang="en-US" dirty="0"/>
              <a:t>As you can see, these definitions focus on two different ways of describing information systems: the </a:t>
            </a:r>
            <a:r>
              <a:rPr lang="en-US" i="1" dirty="0"/>
              <a:t>components</a:t>
            </a:r>
            <a:r>
              <a:rPr lang="en-US" dirty="0"/>
              <a:t> that make up an information system and the </a:t>
            </a:r>
            <a:r>
              <a:rPr lang="en-US" i="1" dirty="0"/>
              <a:t>role</a:t>
            </a:r>
            <a:r>
              <a:rPr lang="en-US" dirty="0"/>
              <a:t> that those components play in an organization. Let’s take a look at each of these.</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3785210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process of is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basic process an IS follows includes the following steps:</a:t>
            </a:r>
          </a:p>
          <a:p>
            <a:r>
              <a:rPr lang="en-US" b="1" dirty="0"/>
              <a:t>Input.</a:t>
            </a:r>
            <a:r>
              <a:rPr lang="en-US" dirty="0"/>
              <a:t> The system collects data and information from various sources, such as sensors, keyboards, scanners or databases.</a:t>
            </a:r>
          </a:p>
          <a:p>
            <a:r>
              <a:rPr lang="en-US" b="1" dirty="0"/>
              <a:t>Processing.</a:t>
            </a:r>
            <a:r>
              <a:rPr lang="en-US" dirty="0"/>
              <a:t> The system transforms the raw data into meaningful information by applying various operations, such as sorting, classifying, calculating, analyzing or synthesizing.</a:t>
            </a:r>
          </a:p>
          <a:p>
            <a:r>
              <a:rPr lang="en-US" b="1" dirty="0"/>
              <a:t>Storage.</a:t>
            </a:r>
            <a:r>
              <a:rPr lang="en-US" dirty="0"/>
              <a:t> The system stores the processed information in a structured and secure way, such as in a database, a file system or in cloud </a:t>
            </a:r>
            <a:r>
              <a:rPr lang="en-US" u="sng" dirty="0">
                <a:hlinkClick r:id="rId2"/>
              </a:rPr>
              <a:t>storage</a:t>
            </a:r>
            <a:r>
              <a:rPr lang="en-US" dirty="0"/>
              <a:t>.</a:t>
            </a:r>
          </a:p>
          <a:p>
            <a:r>
              <a:rPr lang="en-US" b="1" dirty="0"/>
              <a:t>Output.</a:t>
            </a:r>
            <a:r>
              <a:rPr lang="en-US" dirty="0"/>
              <a:t> The system presents the information to the users in a usable format, such as reports, graphs, charts or dashboards.</a:t>
            </a:r>
          </a:p>
          <a:p>
            <a:r>
              <a:rPr lang="en-US" b="1" dirty="0"/>
              <a:t>Feedback.</a:t>
            </a:r>
            <a:r>
              <a:rPr lang="en-US" dirty="0"/>
              <a:t> The system collects feedback from users and other stakeholders to evaluate its performance and improve its design and functionality.</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1583418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Typical components of information </a:t>
            </a:r>
            <a:r>
              <a:rPr lang="en-US" b="1" dirty="0" smtClean="0"/>
              <a:t>systems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Hardware </a:t>
            </a:r>
            <a:r>
              <a:rPr lang="en-US" dirty="0"/>
              <a:t>for an IS includes computers and servers. </a:t>
            </a:r>
            <a:r>
              <a:rPr lang="en-US" u="sng" dirty="0">
                <a:hlinkClick r:id="rId2"/>
              </a:rPr>
              <a:t>Computer hardware</a:t>
            </a:r>
            <a:r>
              <a:rPr lang="en-US" dirty="0"/>
              <a:t> is essential for providing users with access to the system, while </a:t>
            </a:r>
            <a:r>
              <a:rPr lang="en-US" u="sng" dirty="0">
                <a:hlinkClick r:id="rId3"/>
              </a:rPr>
              <a:t>servers</a:t>
            </a:r>
            <a:r>
              <a:rPr lang="en-US" dirty="0"/>
              <a:t> provide storage space for data, programs and applications that make up the system.</a:t>
            </a:r>
          </a:p>
          <a:p>
            <a:r>
              <a:rPr lang="en-US" b="1" dirty="0"/>
              <a:t>Networks </a:t>
            </a:r>
            <a:r>
              <a:rPr lang="en-US" dirty="0"/>
              <a:t>such as local area networks (</a:t>
            </a:r>
            <a:r>
              <a:rPr lang="en-US" u="sng" dirty="0">
                <a:hlinkClick r:id="rId4"/>
              </a:rPr>
              <a:t>LANs</a:t>
            </a:r>
            <a:r>
              <a:rPr lang="en-US" dirty="0"/>
              <a:t>), wide area networks (</a:t>
            </a:r>
            <a:r>
              <a:rPr lang="en-US" u="sng" dirty="0">
                <a:hlinkClick r:id="rId5"/>
              </a:rPr>
              <a:t>WANs</a:t>
            </a:r>
            <a:r>
              <a:rPr lang="en-US" dirty="0"/>
              <a:t>), intranets and </a:t>
            </a:r>
            <a:r>
              <a:rPr lang="en-US" u="sng" dirty="0">
                <a:hlinkClick r:id="rId6"/>
              </a:rPr>
              <a:t>cloud networks</a:t>
            </a:r>
            <a:r>
              <a:rPr lang="en-US" dirty="0"/>
              <a:t> are important for interconnecting different components and allowing user access from anywhere in an organization.</a:t>
            </a:r>
          </a:p>
          <a:p>
            <a:r>
              <a:rPr lang="en-US" b="1" dirty="0"/>
              <a:t>Software </a:t>
            </a:r>
            <a:r>
              <a:rPr lang="en-US" dirty="0"/>
              <a:t>is an integral part of an IS. </a:t>
            </a:r>
            <a:r>
              <a:rPr lang="en-US" u="sng" dirty="0">
                <a:hlinkClick r:id="rId7"/>
              </a:rPr>
              <a:t>Operating systems</a:t>
            </a:r>
            <a:r>
              <a:rPr lang="en-US" dirty="0"/>
              <a:t> such as Windows or Linux provide underlying platforms, while databases allow users to store and retrieve large amounts of data. An enterprise may run on hundreds of different software applications, as well as large </a:t>
            </a:r>
            <a:r>
              <a:rPr lang="en-US" u="sng" dirty="0">
                <a:hlinkClick r:id="rId8"/>
              </a:rPr>
              <a:t>software packages</a:t>
            </a:r>
            <a:r>
              <a:rPr lang="en-US" dirty="0"/>
              <a:t> that integrate multiple applications.</a:t>
            </a:r>
          </a:p>
          <a:p>
            <a:r>
              <a:rPr lang="en-US" b="1" dirty="0"/>
              <a:t>Data </a:t>
            </a:r>
            <a:r>
              <a:rPr lang="en-US" dirty="0"/>
              <a:t>is another important component. This includes </a:t>
            </a:r>
            <a:r>
              <a:rPr lang="en-US" u="sng" dirty="0">
                <a:hlinkClick r:id="rId9"/>
              </a:rPr>
              <a:t>structured data</a:t>
            </a:r>
            <a:r>
              <a:rPr lang="en-US" dirty="0"/>
              <a:t> stored in </a:t>
            </a:r>
            <a:r>
              <a:rPr lang="en-US" u="sng" dirty="0">
                <a:hlinkClick r:id="rId10"/>
              </a:rPr>
              <a:t>databases</a:t>
            </a:r>
            <a:r>
              <a:rPr lang="en-US" dirty="0"/>
              <a:t>, as well as </a:t>
            </a:r>
            <a:r>
              <a:rPr lang="en-US" u="sng" dirty="0">
                <a:hlinkClick r:id="rId11"/>
              </a:rPr>
              <a:t>unstructured data</a:t>
            </a:r>
            <a:r>
              <a:rPr lang="en-US" dirty="0"/>
              <a:t> such as text documents, images or audio files. Users can access this data through various applications within the system for reporting or analysis purposes.</a:t>
            </a:r>
          </a:p>
          <a:p>
            <a:r>
              <a:rPr lang="en-US" b="1" dirty="0"/>
              <a:t>People </a:t>
            </a:r>
            <a:r>
              <a:rPr lang="en-US" dirty="0"/>
              <a:t>play a key role in any IS, from administrators who manage the system itself to users who interact with it daily. Administrators must understand how to configure hardware and software and troubleshoot issues. Meanwhile, end users must become familiar with interfaces and learn to perform tasks within the system to get work done.</a:t>
            </a:r>
          </a:p>
          <a:p>
            <a:r>
              <a:rPr lang="en-US" b="1" dirty="0"/>
              <a:t>Processes</a:t>
            </a:r>
            <a:r>
              <a:rPr lang="en-US" dirty="0"/>
              <a:t> governing how components work together within an IS are critical. IT leaders must define procedures for everything from setting up secure user accounts to creating emergency </a:t>
            </a:r>
            <a:r>
              <a:rPr lang="en-US" u="sng" dirty="0">
                <a:hlinkClick r:id="rId12"/>
              </a:rPr>
              <a:t>backup plans</a:t>
            </a:r>
            <a:r>
              <a:rPr lang="en-US" dirty="0"/>
              <a:t>. Understanding how all these pieces fit together is essential for an IS to meet a company's needs effectively.</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3271322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Components of Information Systems</a:t>
            </a:r>
            <a:br>
              <a:rPr lang="en-US" b="1" dirty="0"/>
            </a:br>
            <a:endParaRPr lang="en-US" dirty="0"/>
          </a:p>
        </p:txBody>
      </p:sp>
      <p:sp>
        <p:nvSpPr>
          <p:cNvPr id="3" name="Content Placeholder 2"/>
          <p:cNvSpPr>
            <a:spLocks noGrp="1"/>
          </p:cNvSpPr>
          <p:nvPr>
            <p:ph idx="1"/>
          </p:nvPr>
        </p:nvSpPr>
        <p:spPr/>
        <p:txBody>
          <a:bodyPr>
            <a:normAutofit/>
          </a:bodyPr>
          <a:lstStyle/>
          <a:p>
            <a:r>
              <a:rPr lang="en-US" dirty="0" smtClean="0"/>
              <a:t>information </a:t>
            </a:r>
            <a:r>
              <a:rPr lang="en-US" dirty="0"/>
              <a:t>systems </a:t>
            </a:r>
            <a:r>
              <a:rPr lang="en-US" dirty="0" smtClean="0"/>
              <a:t>are </a:t>
            </a:r>
            <a:r>
              <a:rPr lang="en-US" dirty="0"/>
              <a:t>made up of </a:t>
            </a:r>
            <a:r>
              <a:rPr lang="en-US" b="1" dirty="0"/>
              <a:t>five components: hardware, software, data, people, and process</a:t>
            </a:r>
            <a:r>
              <a:rPr lang="en-US" dirty="0"/>
              <a:t>. </a:t>
            </a:r>
            <a:endParaRPr lang="en-US" dirty="0" smtClean="0"/>
          </a:p>
          <a:p>
            <a:r>
              <a:rPr lang="en-US" dirty="0" smtClean="0"/>
              <a:t>The </a:t>
            </a:r>
            <a:r>
              <a:rPr lang="en-US" dirty="0"/>
              <a:t>first three, fitting under the technology category, are generally what most students think of when asked to define information systems. </a:t>
            </a:r>
            <a:endParaRPr lang="en-US" dirty="0" smtClean="0"/>
          </a:p>
          <a:p>
            <a:r>
              <a:rPr lang="en-US" dirty="0" smtClean="0"/>
              <a:t>But </a:t>
            </a:r>
            <a:r>
              <a:rPr lang="en-US" dirty="0"/>
              <a:t>the last two, people and process, are really what separate the idea of information systems from </a:t>
            </a:r>
            <a:r>
              <a:rPr lang="en-US" dirty="0" smtClean="0"/>
              <a:t>terms like Information Technology. </a:t>
            </a:r>
          </a:p>
          <a:p>
            <a:r>
              <a:rPr lang="en-US" dirty="0" smtClean="0"/>
              <a:t>In </a:t>
            </a:r>
            <a:r>
              <a:rPr lang="en-US" dirty="0"/>
              <a:t>order to fully understand information systems, students must understand how all of these components work together to bring value to an organization.</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3323815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Technology</a:t>
            </a:r>
            <a:endParaRPr lang="en-US" dirty="0"/>
          </a:p>
        </p:txBody>
      </p:sp>
      <p:sp>
        <p:nvSpPr>
          <p:cNvPr id="3" name="Content Placeholder 2"/>
          <p:cNvSpPr>
            <a:spLocks noGrp="1"/>
          </p:cNvSpPr>
          <p:nvPr>
            <p:ph idx="1"/>
          </p:nvPr>
        </p:nvSpPr>
        <p:spPr/>
        <p:txBody>
          <a:bodyPr/>
          <a:lstStyle/>
          <a:p>
            <a:r>
              <a:rPr lang="en-US" dirty="0" smtClean="0"/>
              <a:t>Hardware</a:t>
            </a:r>
          </a:p>
          <a:p>
            <a:r>
              <a:rPr lang="en-US" dirty="0" smtClean="0"/>
              <a:t>Software</a:t>
            </a:r>
          </a:p>
          <a:p>
            <a:r>
              <a:rPr lang="en-US" dirty="0" smtClean="0"/>
              <a:t>Data </a:t>
            </a:r>
          </a:p>
          <a:p>
            <a:r>
              <a:rPr lang="en-US" dirty="0"/>
              <a:t>Networking Communication: A Fourth Technology Piece?</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12479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People</a:t>
            </a:r>
            <a:endParaRPr lang="en-US" dirty="0"/>
          </a:p>
        </p:txBody>
      </p:sp>
      <p:sp>
        <p:nvSpPr>
          <p:cNvPr id="3" name="Content Placeholder 2"/>
          <p:cNvSpPr>
            <a:spLocks noGrp="1"/>
          </p:cNvSpPr>
          <p:nvPr>
            <p:ph idx="1"/>
          </p:nvPr>
        </p:nvSpPr>
        <p:spPr/>
        <p:txBody>
          <a:bodyPr/>
          <a:lstStyle/>
          <a:p>
            <a:r>
              <a:rPr lang="en-US" dirty="0" smtClean="0"/>
              <a:t>From </a:t>
            </a:r>
            <a:r>
              <a:rPr lang="en-US" dirty="0"/>
              <a:t>the front-line help-desk workers, to systems analysts, to programmers, all the way up to the chief information officer (CIO), the people involved with information systems are an essential element that must not be overlooked.</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March 30, 2024</a:t>
            </a:fld>
            <a:endParaRPr lang="en-US" dirty="0"/>
          </a:p>
        </p:txBody>
      </p:sp>
    </p:spTree>
    <p:extLst>
      <p:ext uri="{BB962C8B-B14F-4D97-AF65-F5344CB8AC3E}">
        <p14:creationId xmlns:p14="http://schemas.microsoft.com/office/powerpoint/2010/main" val="2275158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7">
      <a:dk1>
        <a:sysClr val="windowText" lastClr="000000"/>
      </a:dk1>
      <a:lt1>
        <a:sysClr val="window" lastClr="FFFFFF"/>
      </a:lt1>
      <a:dk2>
        <a:srgbClr val="255172"/>
      </a:dk2>
      <a:lt2>
        <a:srgbClr val="003760"/>
      </a:lt2>
      <a:accent1>
        <a:srgbClr val="9ACD4C"/>
      </a:accent1>
      <a:accent2>
        <a:srgbClr val="FAA93A"/>
      </a:accent2>
      <a:accent3>
        <a:srgbClr val="D35940"/>
      </a:accent3>
      <a:accent4>
        <a:srgbClr val="B258D3"/>
      </a:accent4>
      <a:accent5>
        <a:srgbClr val="004E89"/>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spDef>
      <a:spPr>
        <a:solidFill>
          <a:schemeClr val="accent5">
            <a:lumMod val="50000"/>
          </a:schemeClr>
        </a:solidFill>
        <a:ln>
          <a:noFill/>
        </a:ln>
      </a:spPr>
      <a:bodyPr rtlCol="0" anchor="ctr"/>
      <a:lstStyle>
        <a:defPPr algn="ctr">
          <a:defRPr sz="1400" dirty="0" err="1" smtClean="0">
            <a:solidFill>
              <a:schemeClr val="bg1"/>
            </a:solidFill>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solidFill>
            <a:srgbClr val="00206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5665</TotalTime>
  <Words>4374</Words>
  <Application>Microsoft Office PowerPoint</Application>
  <PresentationFormat>Widescreen</PresentationFormat>
  <Paragraphs>235</Paragraphs>
  <Slides>37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Consolas</vt:lpstr>
      <vt:lpstr>Segoe Print</vt:lpstr>
      <vt:lpstr>Times New Roman</vt:lpstr>
      <vt:lpstr>Trebuchet MS</vt:lpstr>
      <vt:lpstr>Tw Cen MT</vt:lpstr>
      <vt:lpstr>Utopia</vt:lpstr>
      <vt:lpstr>Circuit</vt:lpstr>
      <vt:lpstr>Computer based information systems</vt:lpstr>
      <vt:lpstr>What is information systems?</vt:lpstr>
      <vt:lpstr>What is information systems?</vt:lpstr>
      <vt:lpstr>What is information systems?</vt:lpstr>
      <vt:lpstr>Basic process of is</vt:lpstr>
      <vt:lpstr>Typical components of information systems</vt:lpstr>
      <vt:lpstr>The Components of Information Systems </vt:lpstr>
      <vt:lpstr>Technology</vt:lpstr>
      <vt:lpstr>People</vt:lpstr>
      <vt:lpstr>Process</vt:lpstr>
      <vt:lpstr>Typical components of information systems</vt:lpstr>
      <vt:lpstr>Typical components of information systems</vt:lpstr>
      <vt:lpstr>Types of information systems</vt:lpstr>
      <vt:lpstr>Types of information systems</vt:lpstr>
      <vt:lpstr>Benefits of information systems</vt:lpstr>
      <vt:lpstr>The Role of Information Systems</vt:lpstr>
      <vt:lpstr>The Mainframe Era</vt:lpstr>
      <vt:lpstr>The Mainframe Era</vt:lpstr>
      <vt:lpstr>The PC Revolution</vt:lpstr>
      <vt:lpstr>Client-Server</vt:lpstr>
      <vt:lpstr>Client-Server</vt:lpstr>
      <vt:lpstr>internet</vt:lpstr>
      <vt:lpstr>The World Wide Web and E-Commerce</vt:lpstr>
      <vt:lpstr>ecommerce</vt:lpstr>
      <vt:lpstr>information security</vt:lpstr>
      <vt:lpstr>Web 2.0</vt:lpstr>
      <vt:lpstr>Ethical issues</vt:lpstr>
      <vt:lpstr>The Post-PC World</vt:lpstr>
      <vt:lpstr>The Eras of Business Computing </vt:lpstr>
      <vt:lpstr>Can Information Systems Bring Competitive Advantage?</vt:lpstr>
      <vt:lpstr>Sidebar: Walmart Uses Information Systems to Become the World’s Leading Retailer</vt:lpstr>
      <vt:lpstr>Managing information systems</vt:lpstr>
      <vt:lpstr>System security</vt:lpstr>
      <vt:lpstr>Data management</vt:lpstr>
      <vt:lpstr>Network management</vt:lpstr>
      <vt:lpstr>System maintenance</vt:lpstr>
      <vt:lpstr>User support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Aakash</dc:creator>
  <cp:lastModifiedBy>Mukesh Rathi</cp:lastModifiedBy>
  <cp:revision>351</cp:revision>
  <dcterms:created xsi:type="dcterms:W3CDTF">2020-04-05T14:16:21Z</dcterms:created>
  <dcterms:modified xsi:type="dcterms:W3CDTF">2024-03-30T04:07:25Z</dcterms:modified>
</cp:coreProperties>
</file>