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48"/>
  </p:notesMasterIdLst>
  <p:handoutMasterIdLst>
    <p:handoutMasterId r:id="rId49"/>
  </p:handoutMasterIdLst>
  <p:sldIdLst>
    <p:sldId id="284" r:id="rId2"/>
    <p:sldId id="406" r:id="rId3"/>
    <p:sldId id="404" r:id="rId4"/>
    <p:sldId id="400" r:id="rId5"/>
    <p:sldId id="420" r:id="rId6"/>
    <p:sldId id="396" r:id="rId7"/>
    <p:sldId id="397" r:id="rId8"/>
    <p:sldId id="399" r:id="rId9"/>
    <p:sldId id="437" r:id="rId10"/>
    <p:sldId id="401" r:id="rId11"/>
    <p:sldId id="440" r:id="rId12"/>
    <p:sldId id="402" r:id="rId13"/>
    <p:sldId id="407" r:id="rId14"/>
    <p:sldId id="408" r:id="rId15"/>
    <p:sldId id="409" r:id="rId16"/>
    <p:sldId id="438" r:id="rId17"/>
    <p:sldId id="421" r:id="rId18"/>
    <p:sldId id="439" r:id="rId19"/>
    <p:sldId id="431" r:id="rId20"/>
    <p:sldId id="411" r:id="rId21"/>
    <p:sldId id="412" r:id="rId22"/>
    <p:sldId id="422" r:id="rId23"/>
    <p:sldId id="441" r:id="rId24"/>
    <p:sldId id="442" r:id="rId25"/>
    <p:sldId id="443" r:id="rId26"/>
    <p:sldId id="413" r:id="rId27"/>
    <p:sldId id="414" r:id="rId28"/>
    <p:sldId id="423" r:id="rId29"/>
    <p:sldId id="416" r:id="rId30"/>
    <p:sldId id="424" r:id="rId31"/>
    <p:sldId id="432" r:id="rId32"/>
    <p:sldId id="425" r:id="rId33"/>
    <p:sldId id="426" r:id="rId34"/>
    <p:sldId id="427" r:id="rId35"/>
    <p:sldId id="428" r:id="rId36"/>
    <p:sldId id="429" r:id="rId37"/>
    <p:sldId id="418" r:id="rId38"/>
    <p:sldId id="444" r:id="rId39"/>
    <p:sldId id="419" r:id="rId40"/>
    <p:sldId id="445" r:id="rId41"/>
    <p:sldId id="430" r:id="rId42"/>
    <p:sldId id="446" r:id="rId43"/>
    <p:sldId id="433" r:id="rId44"/>
    <p:sldId id="434" r:id="rId45"/>
    <p:sldId id="435" r:id="rId46"/>
    <p:sldId id="436" r:id="rId4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66A6054-83E6-40D6-ACB1-654186C3A69D}">
          <p14:sldIdLst>
            <p14:sldId id="284"/>
            <p14:sldId id="406"/>
            <p14:sldId id="404"/>
            <p14:sldId id="400"/>
            <p14:sldId id="420"/>
            <p14:sldId id="396"/>
            <p14:sldId id="397"/>
            <p14:sldId id="399"/>
            <p14:sldId id="437"/>
            <p14:sldId id="401"/>
            <p14:sldId id="440"/>
            <p14:sldId id="402"/>
            <p14:sldId id="407"/>
            <p14:sldId id="408"/>
            <p14:sldId id="409"/>
            <p14:sldId id="438"/>
            <p14:sldId id="421"/>
            <p14:sldId id="439"/>
            <p14:sldId id="431"/>
            <p14:sldId id="411"/>
            <p14:sldId id="412"/>
            <p14:sldId id="422"/>
            <p14:sldId id="441"/>
            <p14:sldId id="442"/>
            <p14:sldId id="443"/>
            <p14:sldId id="413"/>
            <p14:sldId id="414"/>
            <p14:sldId id="423"/>
            <p14:sldId id="416"/>
            <p14:sldId id="424"/>
            <p14:sldId id="432"/>
            <p14:sldId id="425"/>
            <p14:sldId id="426"/>
            <p14:sldId id="427"/>
            <p14:sldId id="428"/>
            <p14:sldId id="429"/>
            <p14:sldId id="418"/>
            <p14:sldId id="444"/>
            <p14:sldId id="419"/>
            <p14:sldId id="445"/>
            <p14:sldId id="430"/>
            <p14:sldId id="446"/>
            <p14:sldId id="433"/>
            <p14:sldId id="434"/>
            <p14:sldId id="435"/>
            <p14:sldId id="43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EA4"/>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013" autoAdjust="0"/>
    <p:restoredTop sz="81113" autoAdjust="0"/>
  </p:normalViewPr>
  <p:slideViewPr>
    <p:cSldViewPr snapToGrid="0">
      <p:cViewPr varScale="1">
        <p:scale>
          <a:sx n="55" d="100"/>
          <a:sy n="55" d="100"/>
        </p:scale>
        <p:origin x="792" y="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BCB4EE4-500C-4297-8B7E-BAFCBEB28B5A}" type="datetimeFigureOut">
              <a:rPr lang="en-US" smtClean="0"/>
              <a:t>2/17/2024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E819771-2DD1-49B9-AD4F-51190EC9CA3B}" type="slidenum">
              <a:rPr lang="en-US" smtClean="0"/>
              <a:t>‹#›</a:t>
            </a:fld>
            <a:endParaRPr lang="en-US"/>
          </a:p>
        </p:txBody>
      </p:sp>
    </p:spTree>
    <p:extLst>
      <p:ext uri="{BB962C8B-B14F-4D97-AF65-F5344CB8AC3E}">
        <p14:creationId xmlns:p14="http://schemas.microsoft.com/office/powerpoint/2010/main" val="42034945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3201F7-FE14-4227-BFBA-2FC7551F7A10}" type="datetimeFigureOut">
              <a:rPr lang="en-US" smtClean="0"/>
              <a:t>2/17/2024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30AF02-BB36-476D-B51D-A6B323F693B0}" type="slidenum">
              <a:rPr lang="en-US" smtClean="0"/>
              <a:t>‹#›</a:t>
            </a:fld>
            <a:endParaRPr lang="en-US"/>
          </a:p>
        </p:txBody>
      </p:sp>
    </p:spTree>
    <p:extLst>
      <p:ext uri="{BB962C8B-B14F-4D97-AF65-F5344CB8AC3E}">
        <p14:creationId xmlns:p14="http://schemas.microsoft.com/office/powerpoint/2010/main" val="15369734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30AF02-BB36-476D-B51D-A6B323F693B0}" type="slidenum">
              <a:rPr lang="en-US" smtClean="0"/>
              <a:t>1</a:t>
            </a:fld>
            <a:endParaRPr lang="en-US"/>
          </a:p>
        </p:txBody>
      </p:sp>
    </p:spTree>
    <p:extLst>
      <p:ext uri="{BB962C8B-B14F-4D97-AF65-F5344CB8AC3E}">
        <p14:creationId xmlns:p14="http://schemas.microsoft.com/office/powerpoint/2010/main" val="419880109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F5F6E3B4-A214-4E58-BEE4-1DE5815DCEED}" type="datetime4">
              <a:rPr lang="en-US" smtClean="0"/>
              <a:t>February 17, 2024</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DFDE0FBF-DAC6-4C39-8D3F-4B17C837AFA4}" type="slidenum">
              <a:rPr lang="en-US" smtClean="0"/>
              <a:t>‹#›</a:t>
            </a:fld>
            <a:endParaRPr lang="en-US"/>
          </a:p>
        </p:txBody>
      </p:sp>
    </p:spTree>
    <p:extLst>
      <p:ext uri="{BB962C8B-B14F-4D97-AF65-F5344CB8AC3E}">
        <p14:creationId xmlns:p14="http://schemas.microsoft.com/office/powerpoint/2010/main" val="2167062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F0248774-032E-4E0D-A95D-1D9D2957C820}" type="datetime4">
              <a:rPr lang="en-US" smtClean="0"/>
              <a:t>February 17, 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DE0FBF-DAC6-4C39-8D3F-4B17C837AFA4}" type="slidenum">
              <a:rPr lang="en-US" smtClean="0"/>
              <a:t>‹#›</a:t>
            </a:fld>
            <a:endParaRPr lang="en-US"/>
          </a:p>
        </p:txBody>
      </p:sp>
    </p:spTree>
    <p:extLst>
      <p:ext uri="{BB962C8B-B14F-4D97-AF65-F5344CB8AC3E}">
        <p14:creationId xmlns:p14="http://schemas.microsoft.com/office/powerpoint/2010/main" val="27219003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E0D7EDC0-2E04-4D08-82BD-63727FC3DCC3}" type="datetime4">
              <a:rPr lang="en-US" smtClean="0"/>
              <a:t>February 17, 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DE0FBF-DAC6-4C39-8D3F-4B17C837AFA4}" type="slidenum">
              <a:rPr lang="en-US" smtClean="0"/>
              <a:t>‹#›</a:t>
            </a:fld>
            <a:endParaRPr lang="en-US"/>
          </a:p>
        </p:txBody>
      </p:sp>
    </p:spTree>
    <p:extLst>
      <p:ext uri="{BB962C8B-B14F-4D97-AF65-F5344CB8AC3E}">
        <p14:creationId xmlns:p14="http://schemas.microsoft.com/office/powerpoint/2010/main" val="39303861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23EC184-510B-4890-82EF-698874E75DF9}" type="datetime4">
              <a:rPr lang="en-US" smtClean="0"/>
              <a:t>February 17, 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DE0FBF-DAC6-4C39-8D3F-4B17C837AFA4}"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5474299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BC63A98-ECC5-4E94-9370-82233F316F45}" type="datetime4">
              <a:rPr lang="en-US" smtClean="0"/>
              <a:t>February 17, 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DE0FBF-DAC6-4C39-8D3F-4B17C837AFA4}" type="slidenum">
              <a:rPr lang="en-US" smtClean="0"/>
              <a:t>‹#›</a:t>
            </a:fld>
            <a:endParaRPr lang="en-US"/>
          </a:p>
        </p:txBody>
      </p:sp>
    </p:spTree>
    <p:extLst>
      <p:ext uri="{BB962C8B-B14F-4D97-AF65-F5344CB8AC3E}">
        <p14:creationId xmlns:p14="http://schemas.microsoft.com/office/powerpoint/2010/main" val="33954484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AC942152-EC67-464B-8C67-F2528BBE3B01}" type="datetime4">
              <a:rPr lang="en-US" smtClean="0"/>
              <a:t>February 17, 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DE0FBF-DAC6-4C39-8D3F-4B17C837AFA4}" type="slidenum">
              <a:rPr lang="en-US" smtClean="0"/>
              <a:t>‹#›</a:t>
            </a:fld>
            <a:endParaRPr lang="en-US"/>
          </a:p>
        </p:txBody>
      </p:sp>
    </p:spTree>
    <p:extLst>
      <p:ext uri="{BB962C8B-B14F-4D97-AF65-F5344CB8AC3E}">
        <p14:creationId xmlns:p14="http://schemas.microsoft.com/office/powerpoint/2010/main" val="32043014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6EEA5E3B-2905-4D56-9991-73CFCAD199FF}" type="datetime4">
              <a:rPr lang="en-US" smtClean="0"/>
              <a:t>February 17, 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DE0FBF-DAC6-4C39-8D3F-4B17C837AFA4}" type="slidenum">
              <a:rPr lang="en-US" smtClean="0"/>
              <a:t>‹#›</a:t>
            </a:fld>
            <a:endParaRPr lang="en-US"/>
          </a:p>
        </p:txBody>
      </p:sp>
    </p:spTree>
    <p:extLst>
      <p:ext uri="{BB962C8B-B14F-4D97-AF65-F5344CB8AC3E}">
        <p14:creationId xmlns:p14="http://schemas.microsoft.com/office/powerpoint/2010/main" val="34961897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BC12BE9-FB94-4AC7-B71C-3B343A371AD0}" type="datetime4">
              <a:rPr lang="en-US" smtClean="0"/>
              <a:t>February 17, 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DE0FBF-DAC6-4C39-8D3F-4B17C837AFA4}" type="slidenum">
              <a:rPr lang="en-US" smtClean="0"/>
              <a:t>‹#›</a:t>
            </a:fld>
            <a:endParaRPr lang="en-US"/>
          </a:p>
        </p:txBody>
      </p:sp>
    </p:spTree>
    <p:extLst>
      <p:ext uri="{BB962C8B-B14F-4D97-AF65-F5344CB8AC3E}">
        <p14:creationId xmlns:p14="http://schemas.microsoft.com/office/powerpoint/2010/main" val="16550363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FFE456A-A42A-47A7-9565-CEC4733F87C7}" type="datetime4">
              <a:rPr lang="en-US" smtClean="0"/>
              <a:t>February 17, 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DE0FBF-DAC6-4C39-8D3F-4B17C837AFA4}" type="slidenum">
              <a:rPr lang="en-US" smtClean="0"/>
              <a:t>‹#›</a:t>
            </a:fld>
            <a:endParaRPr lang="en-US"/>
          </a:p>
        </p:txBody>
      </p:sp>
    </p:spTree>
    <p:extLst>
      <p:ext uri="{BB962C8B-B14F-4D97-AF65-F5344CB8AC3E}">
        <p14:creationId xmlns:p14="http://schemas.microsoft.com/office/powerpoint/2010/main" val="2785682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CBAB406-A234-44FF-8E91-A3F2A3EF3DCC}"/>
              </a:ext>
            </a:extLst>
          </p:cNvPr>
          <p:cNvSpPr/>
          <p:nvPr userDrawn="1"/>
        </p:nvSpPr>
        <p:spPr>
          <a:xfrm>
            <a:off x="9636369" y="6618848"/>
            <a:ext cx="1136409" cy="182878"/>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b" anchorCtr="0"/>
          <a:lstStyle/>
          <a:p>
            <a:endParaRPr lang="en-US" sz="1100" dirty="0">
              <a:solidFill>
                <a:schemeClr val="bg1"/>
              </a:solidFill>
              <a:latin typeface="Segoe Print" panose="02000600000000000000" pitchFamily="2" charset="0"/>
            </a:endParaRPr>
          </a:p>
        </p:txBody>
      </p:sp>
      <p:sp>
        <p:nvSpPr>
          <p:cNvPr id="8" name="Rectangle 7">
            <a:extLst>
              <a:ext uri="{FF2B5EF4-FFF2-40B4-BE49-F238E27FC236}">
                <a16:creationId xmlns:a16="http://schemas.microsoft.com/office/drawing/2014/main" id="{937B540E-9168-4A67-8D0C-CDA34F024DB9}"/>
              </a:ext>
            </a:extLst>
          </p:cNvPr>
          <p:cNvSpPr/>
          <p:nvPr userDrawn="1"/>
        </p:nvSpPr>
        <p:spPr>
          <a:xfrm>
            <a:off x="1005839" y="6618848"/>
            <a:ext cx="8588326" cy="18288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b" anchorCtr="0"/>
          <a:lstStyle/>
          <a:p>
            <a:r>
              <a:rPr lang="en-US" sz="1100" b="1" spc="100" baseline="0" dirty="0">
                <a:solidFill>
                  <a:schemeClr val="bg1"/>
                </a:solidFill>
                <a:latin typeface="Segoe Print" panose="02000600000000000000" pitchFamily="2" charset="0"/>
              </a:rPr>
              <a:t>Mukesh Kumar Rathi, Department of Computer Science, University of Karachi</a:t>
            </a:r>
          </a:p>
        </p:txBody>
      </p:sp>
      <p:sp>
        <p:nvSpPr>
          <p:cNvPr id="9" name="Rectangle 8">
            <a:extLst>
              <a:ext uri="{FF2B5EF4-FFF2-40B4-BE49-F238E27FC236}">
                <a16:creationId xmlns:a16="http://schemas.microsoft.com/office/drawing/2014/main" id="{7F69BCD9-D5C3-40FC-BE25-F0BDCDF59DB5}"/>
              </a:ext>
            </a:extLst>
          </p:cNvPr>
          <p:cNvSpPr/>
          <p:nvPr userDrawn="1"/>
        </p:nvSpPr>
        <p:spPr>
          <a:xfrm>
            <a:off x="10816089" y="6618848"/>
            <a:ext cx="560386" cy="18288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400" dirty="0">
              <a:solidFill>
                <a:schemeClr val="bg1"/>
              </a:solidFill>
              <a:latin typeface="Consolas" panose="020B0609020204030204" pitchFamily="49" charset="0"/>
            </a:endParaRPr>
          </a:p>
        </p:txBody>
      </p:sp>
      <p:sp>
        <p:nvSpPr>
          <p:cNvPr id="2" name="Title 1"/>
          <p:cNvSpPr>
            <a:spLocks noGrp="1"/>
          </p:cNvSpPr>
          <p:nvPr>
            <p:ph type="title"/>
          </p:nvPr>
        </p:nvSpPr>
        <p:spPr>
          <a:xfrm>
            <a:off x="965199" y="69218"/>
            <a:ext cx="10388601" cy="1046729"/>
          </a:xfrm>
        </p:spPr>
        <p:txBody>
          <a:bodyPr/>
          <a:lstStyle>
            <a:lvl1pPr algn="ctr">
              <a:defRPr>
                <a:solidFill>
                  <a:schemeClr val="accent5">
                    <a:lumMod val="7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965199" y="1505596"/>
            <a:ext cx="10388601" cy="4940317"/>
          </a:xfrm>
        </p:spPr>
        <p:txBody>
          <a:bodyPr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Slide Number Placeholder 5"/>
          <p:cNvSpPr>
            <a:spLocks noGrp="1"/>
          </p:cNvSpPr>
          <p:nvPr>
            <p:ph type="sldNum" sz="quarter" idx="12"/>
          </p:nvPr>
        </p:nvSpPr>
        <p:spPr>
          <a:xfrm>
            <a:off x="10844225" y="6606151"/>
            <a:ext cx="560386" cy="188592"/>
          </a:xfrm>
        </p:spPr>
        <p:txBody>
          <a:bodyPr lIns="0" tIns="0" rIns="0" bIns="0" anchor="ctr" anchorCtr="1"/>
          <a:lstStyle>
            <a:lvl1pPr algn="ctr">
              <a:defRPr sz="1200" b="0">
                <a:solidFill>
                  <a:schemeClr val="bg1"/>
                </a:solidFill>
                <a:latin typeface="Calibri" panose="020F0502020204030204" pitchFamily="34" charset="0"/>
                <a:cs typeface="Calibri" panose="020F0502020204030204" pitchFamily="34" charset="0"/>
              </a:defRPr>
            </a:lvl1pPr>
          </a:lstStyle>
          <a:p>
            <a:fld id="{8330CF0F-2992-4812-A2BD-C038BC9AA5D1}" type="slidenum">
              <a:rPr lang="en-US" smtClean="0"/>
              <a:pPr/>
              <a:t>‹#›</a:t>
            </a:fld>
            <a:endParaRPr lang="en-US" dirty="0"/>
          </a:p>
        </p:txBody>
      </p:sp>
      <p:cxnSp>
        <p:nvCxnSpPr>
          <p:cNvPr id="7" name="Straight Connector 6">
            <a:extLst>
              <a:ext uri="{FF2B5EF4-FFF2-40B4-BE49-F238E27FC236}">
                <a16:creationId xmlns:a16="http://schemas.microsoft.com/office/drawing/2014/main" id="{79B37B94-E3C2-4E89-B607-B52CCD4EDFC6}"/>
              </a:ext>
            </a:extLst>
          </p:cNvPr>
          <p:cNvCxnSpPr>
            <a:cxnSpLocks/>
          </p:cNvCxnSpPr>
          <p:nvPr userDrawn="1"/>
        </p:nvCxnSpPr>
        <p:spPr>
          <a:xfrm>
            <a:off x="965199" y="1240431"/>
            <a:ext cx="10388601" cy="0"/>
          </a:xfrm>
          <a:prstGeom prst="line">
            <a:avLst/>
          </a:prstGeom>
          <a:ln w="50800">
            <a:solidFill>
              <a:srgbClr val="00206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8BFC23E-5290-483E-A30D-57BCE011E5D6}"/>
              </a:ext>
            </a:extLst>
          </p:cNvPr>
          <p:cNvCxnSpPr>
            <a:cxnSpLocks/>
          </p:cNvCxnSpPr>
          <p:nvPr userDrawn="1"/>
        </p:nvCxnSpPr>
        <p:spPr>
          <a:xfrm>
            <a:off x="1001942" y="6558749"/>
            <a:ext cx="10388601" cy="0"/>
          </a:xfrm>
          <a:prstGeom prst="line">
            <a:avLst/>
          </a:prstGeom>
          <a:ln w="50800">
            <a:solidFill>
              <a:srgbClr val="002060"/>
            </a:solidFill>
          </a:ln>
        </p:spPr>
        <p:style>
          <a:lnRef idx="1">
            <a:schemeClr val="accent1"/>
          </a:lnRef>
          <a:fillRef idx="0">
            <a:schemeClr val="accent1"/>
          </a:fillRef>
          <a:effectRef idx="0">
            <a:schemeClr val="accent1"/>
          </a:effectRef>
          <a:fontRef idx="minor">
            <a:schemeClr val="tx1"/>
          </a:fontRef>
        </p:style>
      </p:cxnSp>
      <p:sp>
        <p:nvSpPr>
          <p:cNvPr id="12" name="Date Placeholder 3">
            <a:extLst>
              <a:ext uri="{FF2B5EF4-FFF2-40B4-BE49-F238E27FC236}">
                <a16:creationId xmlns:a16="http://schemas.microsoft.com/office/drawing/2014/main" id="{751A8997-16F0-4426-8147-7679904BA574}"/>
              </a:ext>
            </a:extLst>
          </p:cNvPr>
          <p:cNvSpPr>
            <a:spLocks noGrp="1"/>
          </p:cNvSpPr>
          <p:nvPr>
            <p:ph type="dt" sz="half" idx="10"/>
          </p:nvPr>
        </p:nvSpPr>
        <p:spPr>
          <a:xfrm>
            <a:off x="9644574" y="6589588"/>
            <a:ext cx="1107369" cy="205155"/>
          </a:xfrm>
        </p:spPr>
        <p:txBody>
          <a:bodyPr lIns="0" tIns="0" rIns="0" bIns="0" anchor="ctr" anchorCtr="1"/>
          <a:lstStyle>
            <a:lvl1pPr>
              <a:defRPr sz="1200">
                <a:solidFill>
                  <a:schemeClr val="bg1"/>
                </a:solidFill>
                <a:latin typeface="Calibri" panose="020F0502020204030204" pitchFamily="34" charset="0"/>
                <a:cs typeface="Calibri" panose="020F0502020204030204" pitchFamily="34" charset="0"/>
              </a:defRPr>
            </a:lvl1pPr>
          </a:lstStyle>
          <a:p>
            <a:fld id="{6526A4C5-F4C6-44F0-80FA-7D7F363485F3}" type="datetime4">
              <a:rPr lang="en-US" smtClean="0"/>
              <a:t>February 17, 2024</a:t>
            </a:fld>
            <a:endParaRPr lang="en-US" dirty="0"/>
          </a:p>
        </p:txBody>
      </p:sp>
    </p:spTree>
    <p:extLst>
      <p:ext uri="{BB962C8B-B14F-4D97-AF65-F5344CB8AC3E}">
        <p14:creationId xmlns:p14="http://schemas.microsoft.com/office/powerpoint/2010/main" val="28138371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09B3965-B268-408B-B15C-A16FE6EF618D}" type="datetime4">
              <a:rPr lang="en-US" smtClean="0"/>
              <a:t>February 17, 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DE0FBF-DAC6-4C39-8D3F-4B17C837AFA4}" type="slidenum">
              <a:rPr lang="en-US" smtClean="0"/>
              <a:t>‹#›</a:t>
            </a:fld>
            <a:endParaRPr lang="en-US"/>
          </a:p>
        </p:txBody>
      </p:sp>
    </p:spTree>
    <p:extLst>
      <p:ext uri="{BB962C8B-B14F-4D97-AF65-F5344CB8AC3E}">
        <p14:creationId xmlns:p14="http://schemas.microsoft.com/office/powerpoint/2010/main" val="2684494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AD0D77D-FAC8-4700-A5AA-8F1C39EE1C2B}" type="datetime4">
              <a:rPr lang="en-US" smtClean="0"/>
              <a:t>February 17, 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DE0FBF-DAC6-4C39-8D3F-4B17C837AFA4}" type="slidenum">
              <a:rPr lang="en-US" smtClean="0"/>
              <a:t>‹#›</a:t>
            </a:fld>
            <a:endParaRPr lang="en-US"/>
          </a:p>
        </p:txBody>
      </p:sp>
    </p:spTree>
    <p:extLst>
      <p:ext uri="{BB962C8B-B14F-4D97-AF65-F5344CB8AC3E}">
        <p14:creationId xmlns:p14="http://schemas.microsoft.com/office/powerpoint/2010/main" val="15518091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B997135-7DFC-4FFE-AC42-9574AF0A58E8}" type="datetime4">
              <a:rPr lang="en-US" smtClean="0"/>
              <a:t>February 17, 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DE0FBF-DAC6-4C39-8D3F-4B17C837AFA4}" type="slidenum">
              <a:rPr lang="en-US" smtClean="0"/>
              <a:t>‹#›</a:t>
            </a:fld>
            <a:endParaRPr lang="en-US"/>
          </a:p>
        </p:txBody>
      </p:sp>
    </p:spTree>
    <p:extLst>
      <p:ext uri="{BB962C8B-B14F-4D97-AF65-F5344CB8AC3E}">
        <p14:creationId xmlns:p14="http://schemas.microsoft.com/office/powerpoint/2010/main" val="1242620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3B7E2E3-9200-4637-A3AD-31600B5067D2}" type="datetime4">
              <a:rPr lang="en-US" smtClean="0"/>
              <a:t>February 17, 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DE0FBF-DAC6-4C39-8D3F-4B17C837AFA4}" type="slidenum">
              <a:rPr lang="en-US" smtClean="0"/>
              <a:t>‹#›</a:t>
            </a:fld>
            <a:endParaRPr lang="en-US"/>
          </a:p>
        </p:txBody>
      </p:sp>
    </p:spTree>
    <p:extLst>
      <p:ext uri="{BB962C8B-B14F-4D97-AF65-F5344CB8AC3E}">
        <p14:creationId xmlns:p14="http://schemas.microsoft.com/office/powerpoint/2010/main" val="18697384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B31460C-76F2-4CEF-BC7B-7B5832C2CCC1}" type="datetime4">
              <a:rPr lang="en-US" smtClean="0"/>
              <a:t>February 17, 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DE0FBF-DAC6-4C39-8D3F-4B17C837AFA4}" type="slidenum">
              <a:rPr lang="en-US" smtClean="0"/>
              <a:t>‹#›</a:t>
            </a:fld>
            <a:endParaRPr lang="en-US"/>
          </a:p>
        </p:txBody>
      </p:sp>
    </p:spTree>
    <p:extLst>
      <p:ext uri="{BB962C8B-B14F-4D97-AF65-F5344CB8AC3E}">
        <p14:creationId xmlns:p14="http://schemas.microsoft.com/office/powerpoint/2010/main" val="18627337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3C836F33-1393-43B2-BD43-D1C87BF2CA99}" type="datetime4">
              <a:rPr lang="en-US" smtClean="0"/>
              <a:t>February 17, 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DE0FBF-DAC6-4C39-8D3F-4B17C837AFA4}" type="slidenum">
              <a:rPr lang="en-US" smtClean="0"/>
              <a:t>‹#›</a:t>
            </a:fld>
            <a:endParaRPr lang="en-US"/>
          </a:p>
        </p:txBody>
      </p:sp>
    </p:spTree>
    <p:extLst>
      <p:ext uri="{BB962C8B-B14F-4D97-AF65-F5344CB8AC3E}">
        <p14:creationId xmlns:p14="http://schemas.microsoft.com/office/powerpoint/2010/main" val="17180594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9010DED-CA7D-4381-A556-62466C07BF48}" type="datetime4">
              <a:rPr lang="en-US" smtClean="0"/>
              <a:t>February 17, 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DE0FBF-DAC6-4C39-8D3F-4B17C837AFA4}" type="slidenum">
              <a:rPr lang="en-US" smtClean="0"/>
              <a:t>‹#›</a:t>
            </a:fld>
            <a:endParaRPr lang="en-US"/>
          </a:p>
        </p:txBody>
      </p:sp>
    </p:spTree>
    <p:extLst>
      <p:ext uri="{BB962C8B-B14F-4D97-AF65-F5344CB8AC3E}">
        <p14:creationId xmlns:p14="http://schemas.microsoft.com/office/powerpoint/2010/main" val="4421002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15000">
              <a:srgbClr val="F3F3F3"/>
            </a:gs>
            <a:gs pos="75000">
              <a:schemeClr val="bg1">
                <a:tint val="98000"/>
                <a:hueMod val="94000"/>
                <a:satMod val="148000"/>
                <a:lumMod val="150000"/>
              </a:schemeClr>
            </a:gs>
            <a:gs pos="1782">
              <a:srgbClr val="D8D8D8"/>
            </a:gs>
            <a:gs pos="0">
              <a:srgbClr val="D7D7D7"/>
            </a:gs>
            <a:gs pos="100000">
              <a:schemeClr val="bg1">
                <a:shade val="92000"/>
                <a:hueMod val="104000"/>
                <a:satMod val="140000"/>
                <a:lumMod val="68000"/>
              </a:schemeClr>
            </a:gs>
          </a:gsLst>
          <a:lin ang="16200000" scaled="0"/>
          <a:tileRect/>
        </a:gradFill>
        <a:effectLst/>
      </p:bgPr>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9ADFA39-91C1-441F-A425-34037C2472F9}" type="datetime4">
              <a:rPr lang="en-US" smtClean="0"/>
              <a:t>February 17, 2024</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DFDE0FBF-DAC6-4C39-8D3F-4B17C837AFA4}" type="slidenum">
              <a:rPr lang="en-US" smtClean="0"/>
              <a:t>‹#›</a:t>
            </a:fld>
            <a:endParaRPr lang="en-US"/>
          </a:p>
        </p:txBody>
      </p:sp>
    </p:spTree>
    <p:extLst>
      <p:ext uri="{BB962C8B-B14F-4D97-AF65-F5344CB8AC3E}">
        <p14:creationId xmlns:p14="http://schemas.microsoft.com/office/powerpoint/2010/main" val="502963104"/>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hf hdr="0" ftr="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enterprisestorageforum.com/hardware/ram-vs-rom/"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www.geeksforgeeks.org/read-only-memory-rom/"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www.geeksforgeeks.org/eprom-full-form/"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www.enterprisestorageforum.com/hardware/hdd/"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s://www.enterprisestorageforum.com/hardware/new-trends-in-tape-storage/" TargetMode="Externa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s://www.techtarget.com/searchstorage/definition/bus"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techtarget.com/searchstorage/definition/SSD-solid-state-drive"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8" Type="http://schemas.openxmlformats.org/officeDocument/2006/relationships/hyperlink" Target="https://www.merriam-webster.com/dictionary/caches" TargetMode="External"/><Relationship Id="rId3" Type="http://schemas.openxmlformats.org/officeDocument/2006/relationships/hyperlink" Target="https://www.britannica.com/technology/central-processing-unit" TargetMode="External"/><Relationship Id="rId7" Type="http://schemas.openxmlformats.org/officeDocument/2006/relationships/hyperlink" Target="https://www.britannica.com/technology/hard-disk" TargetMode="External"/><Relationship Id="rId2" Type="http://schemas.openxmlformats.org/officeDocument/2006/relationships/hyperlink" Target="https://www.merriam-webster.com/dictionary/hierarchy" TargetMode="External"/><Relationship Id="rId1" Type="http://schemas.openxmlformats.org/officeDocument/2006/relationships/slideLayout" Target="../slideLayouts/slideLayout2.xml"/><Relationship Id="rId6" Type="http://schemas.openxmlformats.org/officeDocument/2006/relationships/hyperlink" Target="https://www.britannica.com/technology/RAM-computing" TargetMode="External"/><Relationship Id="rId5" Type="http://schemas.openxmlformats.org/officeDocument/2006/relationships/hyperlink" Target="https://www.britannica.com/technology/virtual-memory" TargetMode="External"/><Relationship Id="rId4" Type="http://schemas.openxmlformats.org/officeDocument/2006/relationships/hyperlink" Target="https://www.britannica.com/technology/cache-memory" TargetMode="External"/><Relationship Id="rId9" Type="http://schemas.openxmlformats.org/officeDocument/2006/relationships/hyperlink" Target="https://www.merriam-webster.com/dictionary/feasible" TargetMode="External"/></Relationships>
</file>

<file path=ppt/slides/_rels/slide4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techtarget.com/searchstorage/definition/gigabyte"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C7953-6730-4444-9AE5-A37B0EBF208D}"/>
              </a:ext>
            </a:extLst>
          </p:cNvPr>
          <p:cNvSpPr>
            <a:spLocks noGrp="1"/>
          </p:cNvSpPr>
          <p:nvPr>
            <p:ph type="ctrTitle"/>
          </p:nvPr>
        </p:nvSpPr>
        <p:spPr>
          <a:xfrm>
            <a:off x="1955937" y="1957284"/>
            <a:ext cx="9827896" cy="1689318"/>
          </a:xfrm>
        </p:spPr>
        <p:txBody>
          <a:bodyPr/>
          <a:lstStyle/>
          <a:p>
            <a:r>
              <a:rPr lang="en-US" dirty="0" smtClean="0"/>
              <a:t>Computer Memory</a:t>
            </a:r>
            <a:endParaRPr lang="en-US" dirty="0"/>
          </a:p>
        </p:txBody>
      </p:sp>
      <p:sp>
        <p:nvSpPr>
          <p:cNvPr id="3" name="Subtitle 2">
            <a:extLst>
              <a:ext uri="{FF2B5EF4-FFF2-40B4-BE49-F238E27FC236}">
                <a16:creationId xmlns:a16="http://schemas.microsoft.com/office/drawing/2014/main" id="{FAAE7089-3677-43A1-8942-C304E61891E1}"/>
              </a:ext>
            </a:extLst>
          </p:cNvPr>
          <p:cNvSpPr>
            <a:spLocks noGrp="1"/>
          </p:cNvSpPr>
          <p:nvPr>
            <p:ph type="subTitle" idx="1"/>
          </p:nvPr>
        </p:nvSpPr>
        <p:spPr>
          <a:xfrm>
            <a:off x="1876424" y="1877741"/>
            <a:ext cx="8791575" cy="1655762"/>
          </a:xfrm>
        </p:spPr>
        <p:txBody>
          <a:bodyPr/>
          <a:lstStyle/>
          <a:p>
            <a:r>
              <a:rPr lang="en-US" dirty="0" smtClean="0"/>
              <a:t>Lecture # </a:t>
            </a:r>
            <a:r>
              <a:rPr lang="en-US" dirty="0" smtClean="0"/>
              <a:t>3</a:t>
            </a:r>
            <a:endParaRPr lang="en-US" dirty="0"/>
          </a:p>
        </p:txBody>
      </p:sp>
      <p:sp>
        <p:nvSpPr>
          <p:cNvPr id="4" name="TextBox 3"/>
          <p:cNvSpPr txBox="1"/>
          <p:nvPr/>
        </p:nvSpPr>
        <p:spPr>
          <a:xfrm>
            <a:off x="5525234" y="3759701"/>
            <a:ext cx="1909236" cy="461665"/>
          </a:xfrm>
          <a:prstGeom prst="rect">
            <a:avLst/>
          </a:prstGeom>
          <a:noFill/>
        </p:spPr>
        <p:txBody>
          <a:bodyPr wrap="square" rtlCol="0">
            <a:spAutoFit/>
          </a:bodyPr>
          <a:lstStyle/>
          <a:p>
            <a:r>
              <a:rPr lang="en-US" sz="2400" dirty="0" smtClean="0"/>
              <a:t>And its types</a:t>
            </a:r>
            <a:endParaRPr lang="en-US" sz="2400" dirty="0"/>
          </a:p>
        </p:txBody>
      </p:sp>
    </p:spTree>
    <p:extLst>
      <p:ext uri="{BB962C8B-B14F-4D97-AF65-F5344CB8AC3E}">
        <p14:creationId xmlns:p14="http://schemas.microsoft.com/office/powerpoint/2010/main" val="179080741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Types of computer </a:t>
            </a:r>
            <a:r>
              <a:rPr lang="en-US" b="1" dirty="0" smtClean="0"/>
              <a:t>memory</a:t>
            </a:r>
            <a:endParaRPr lang="en-US" dirty="0"/>
          </a:p>
        </p:txBody>
      </p:sp>
      <p:sp>
        <p:nvSpPr>
          <p:cNvPr id="3" name="Content Placeholder 2"/>
          <p:cNvSpPr>
            <a:spLocks noGrp="1"/>
          </p:cNvSpPr>
          <p:nvPr>
            <p:ph idx="1"/>
          </p:nvPr>
        </p:nvSpPr>
        <p:spPr/>
        <p:txBody>
          <a:bodyPr/>
          <a:lstStyle/>
          <a:p>
            <a:pPr marL="0" indent="0">
              <a:buNone/>
            </a:pPr>
            <a:r>
              <a:rPr lang="en-US" dirty="0"/>
              <a:t>In general, memory can be divided into </a:t>
            </a:r>
            <a:r>
              <a:rPr lang="en-US" b="1" i="1" dirty="0"/>
              <a:t>primary and secondary memory</a:t>
            </a:r>
            <a:r>
              <a:rPr lang="en-US" dirty="0"/>
              <a:t>; moreover, there are numerous types of memory when discussing just primary memory. Some types of primary memory include the following</a:t>
            </a:r>
            <a:endParaRPr lang="en-US" b="1" dirty="0" smtClean="0">
              <a:solidFill>
                <a:srgbClr val="FF0000"/>
              </a:solidFill>
            </a:endParaRPr>
          </a:p>
          <a:p>
            <a:pPr marL="0" indent="0">
              <a:buNone/>
            </a:pPr>
            <a:r>
              <a:rPr lang="en-US" b="1" dirty="0" smtClean="0">
                <a:solidFill>
                  <a:srgbClr val="FF0000"/>
                </a:solidFill>
              </a:rPr>
              <a:t>Note: </a:t>
            </a:r>
            <a:r>
              <a:rPr lang="en-US" dirty="0" smtClean="0"/>
              <a:t>Here we mean Internal Memories, Primary Memories, Memories that CPU can access directly.</a:t>
            </a:r>
          </a:p>
        </p:txBody>
      </p:sp>
      <p:sp>
        <p:nvSpPr>
          <p:cNvPr id="4" name="Slide Number Placeholder 3"/>
          <p:cNvSpPr>
            <a:spLocks noGrp="1"/>
          </p:cNvSpPr>
          <p:nvPr>
            <p:ph type="sldNum" sz="quarter" idx="12"/>
          </p:nvPr>
        </p:nvSpPr>
        <p:spPr/>
        <p:txBody>
          <a:bodyPr/>
          <a:lstStyle/>
          <a:p>
            <a:fld id="{8330CF0F-2992-4812-A2BD-C038BC9AA5D1}" type="slidenum">
              <a:rPr lang="en-US" smtClean="0"/>
              <a:pPr/>
              <a:t>10</a:t>
            </a:fld>
            <a:endParaRPr lang="en-US" dirty="0"/>
          </a:p>
        </p:txBody>
      </p:sp>
      <p:sp>
        <p:nvSpPr>
          <p:cNvPr id="5" name="Date Placeholder 4"/>
          <p:cNvSpPr>
            <a:spLocks noGrp="1"/>
          </p:cNvSpPr>
          <p:nvPr>
            <p:ph type="dt" sz="half" idx="10"/>
          </p:nvPr>
        </p:nvSpPr>
        <p:spPr/>
        <p:txBody>
          <a:bodyPr/>
          <a:lstStyle/>
          <a:p>
            <a:fld id="{6526A4C5-F4C6-44F0-80FA-7D7F363485F3}" type="datetime4">
              <a:rPr lang="en-US" smtClean="0"/>
              <a:t>February 17, 2024</a:t>
            </a:fld>
            <a:endParaRPr lang="en-US" dirty="0"/>
          </a:p>
        </p:txBody>
      </p:sp>
    </p:spTree>
    <p:extLst>
      <p:ext uri="{BB962C8B-B14F-4D97-AF65-F5344CB8AC3E}">
        <p14:creationId xmlns:p14="http://schemas.microsoft.com/office/powerpoint/2010/main" val="35422569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RAM</a:t>
            </a:r>
            <a:endParaRPr lang="en-US" dirty="0"/>
          </a:p>
        </p:txBody>
      </p:sp>
      <p:sp>
        <p:nvSpPr>
          <p:cNvPr id="3" name="Content Placeholder 2"/>
          <p:cNvSpPr>
            <a:spLocks noGrp="1"/>
          </p:cNvSpPr>
          <p:nvPr>
            <p:ph idx="1"/>
          </p:nvPr>
        </p:nvSpPr>
        <p:spPr/>
        <p:txBody>
          <a:bodyPr/>
          <a:lstStyle/>
          <a:p>
            <a:endParaRPr lang="en-US"/>
          </a:p>
        </p:txBody>
      </p:sp>
      <p:sp>
        <p:nvSpPr>
          <p:cNvPr id="4" name="Slide Number Placeholder 3"/>
          <p:cNvSpPr>
            <a:spLocks noGrp="1"/>
          </p:cNvSpPr>
          <p:nvPr>
            <p:ph type="sldNum" sz="quarter" idx="12"/>
          </p:nvPr>
        </p:nvSpPr>
        <p:spPr/>
        <p:txBody>
          <a:bodyPr/>
          <a:lstStyle/>
          <a:p>
            <a:fld id="{8330CF0F-2992-4812-A2BD-C038BC9AA5D1}" type="slidenum">
              <a:rPr lang="en-US" smtClean="0"/>
              <a:pPr/>
              <a:t>11</a:t>
            </a:fld>
            <a:endParaRPr lang="en-US" dirty="0"/>
          </a:p>
        </p:txBody>
      </p:sp>
      <p:sp>
        <p:nvSpPr>
          <p:cNvPr id="5" name="Date Placeholder 4"/>
          <p:cNvSpPr>
            <a:spLocks noGrp="1"/>
          </p:cNvSpPr>
          <p:nvPr>
            <p:ph type="dt" sz="half" idx="10"/>
          </p:nvPr>
        </p:nvSpPr>
        <p:spPr/>
        <p:txBody>
          <a:bodyPr/>
          <a:lstStyle/>
          <a:p>
            <a:fld id="{6526A4C5-F4C6-44F0-80FA-7D7F363485F3}" type="datetime4">
              <a:rPr lang="en-US" smtClean="0"/>
              <a:t>February 17, 2024</a:t>
            </a:fld>
            <a:endParaRPr lang="en-US" dirty="0"/>
          </a:p>
        </p:txBody>
      </p:sp>
      <p:pic>
        <p:nvPicPr>
          <p:cNvPr id="9218" name="Picture 2" descr="Classification of Memor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20726" y="1777416"/>
            <a:ext cx="7064380" cy="44034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73007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Primary Memory Types</a:t>
            </a:r>
          </a:p>
        </p:txBody>
      </p:sp>
      <p:sp>
        <p:nvSpPr>
          <p:cNvPr id="3" name="Content Placeholder 2"/>
          <p:cNvSpPr>
            <a:spLocks noGrp="1"/>
          </p:cNvSpPr>
          <p:nvPr>
            <p:ph idx="1"/>
          </p:nvPr>
        </p:nvSpPr>
        <p:spPr/>
        <p:txBody>
          <a:bodyPr>
            <a:normAutofit fontScale="85000" lnSpcReduction="10000"/>
          </a:bodyPr>
          <a:lstStyle/>
          <a:p>
            <a:r>
              <a:rPr lang="en-US" dirty="0"/>
              <a:t>It is also known as the main memory of the computer system</a:t>
            </a:r>
            <a:endParaRPr lang="en-US" dirty="0" smtClean="0"/>
          </a:p>
          <a:p>
            <a:r>
              <a:rPr lang="en-US" dirty="0"/>
              <a:t>It is used to store data and programs or instructions during computer operations </a:t>
            </a:r>
            <a:endParaRPr lang="en-US" dirty="0" smtClean="0"/>
          </a:p>
          <a:p>
            <a:r>
              <a:rPr lang="en-US" dirty="0" smtClean="0"/>
              <a:t>Primary </a:t>
            </a:r>
            <a:r>
              <a:rPr lang="en-US" dirty="0"/>
              <a:t>memory is the segment of computer memory that can be accessed directly for rapid processing and for quicker booting. </a:t>
            </a:r>
            <a:endParaRPr lang="en-US" dirty="0" smtClean="0"/>
          </a:p>
          <a:p>
            <a:r>
              <a:rPr lang="en-US" dirty="0" smtClean="0"/>
              <a:t>It’s </a:t>
            </a:r>
            <a:r>
              <a:rPr lang="en-US" dirty="0"/>
              <a:t>usually placed in close physical proximity to the CPU in order to minimize communication </a:t>
            </a:r>
            <a:r>
              <a:rPr lang="en-US" dirty="0" smtClean="0"/>
              <a:t>times.</a:t>
            </a:r>
          </a:p>
          <a:p>
            <a:r>
              <a:rPr lang="en-US" dirty="0"/>
              <a:t>It uses semiconductor technology and hence is commonly called semiconductor memory. </a:t>
            </a:r>
          </a:p>
          <a:p>
            <a:r>
              <a:rPr lang="en-US" dirty="0" smtClean="0"/>
              <a:t>Examples </a:t>
            </a:r>
            <a:r>
              <a:rPr lang="en-US" dirty="0"/>
              <a:t>of primary memory types include random access memory (RAM) and read only memory (ROM).</a:t>
            </a:r>
          </a:p>
          <a:p>
            <a:r>
              <a:rPr lang="en-US" dirty="0"/>
              <a:t>Both </a:t>
            </a:r>
            <a:r>
              <a:rPr lang="en-US" dirty="0">
                <a:hlinkClick r:id="rId2"/>
              </a:rPr>
              <a:t>RAM and ROM</a:t>
            </a:r>
            <a:r>
              <a:rPr lang="en-US" dirty="0"/>
              <a:t> are used to store data for direct access by the </a:t>
            </a:r>
            <a:r>
              <a:rPr lang="en-US" dirty="0" smtClean="0"/>
              <a:t>CPU.</a:t>
            </a:r>
          </a:p>
          <a:p>
            <a:r>
              <a:rPr lang="en-US" dirty="0" smtClean="0"/>
              <a:t>RAM </a:t>
            </a:r>
            <a:r>
              <a:rPr lang="en-US" dirty="0"/>
              <a:t>is volatile, meaning its data is deleted once the system has been powered </a:t>
            </a:r>
            <a:r>
              <a:rPr lang="en-US" dirty="0" smtClean="0"/>
              <a:t>down.</a:t>
            </a:r>
          </a:p>
          <a:p>
            <a:r>
              <a:rPr lang="en-US" dirty="0" smtClean="0"/>
              <a:t>ROM </a:t>
            </a:r>
            <a:r>
              <a:rPr lang="en-US" dirty="0"/>
              <a:t>is non-volatile, meaning it keeps its data after the system has been powered down</a:t>
            </a:r>
            <a:r>
              <a:rPr lang="en-US" dirty="0" smtClean="0"/>
              <a:t>.</a:t>
            </a:r>
            <a:endParaRPr lang="en-US" dirty="0"/>
          </a:p>
        </p:txBody>
      </p:sp>
      <p:sp>
        <p:nvSpPr>
          <p:cNvPr id="4" name="Slide Number Placeholder 3"/>
          <p:cNvSpPr>
            <a:spLocks noGrp="1"/>
          </p:cNvSpPr>
          <p:nvPr>
            <p:ph type="sldNum" sz="quarter" idx="12"/>
          </p:nvPr>
        </p:nvSpPr>
        <p:spPr/>
        <p:txBody>
          <a:bodyPr/>
          <a:lstStyle/>
          <a:p>
            <a:fld id="{8330CF0F-2992-4812-A2BD-C038BC9AA5D1}" type="slidenum">
              <a:rPr lang="en-US" smtClean="0"/>
              <a:pPr/>
              <a:t>12</a:t>
            </a:fld>
            <a:endParaRPr lang="en-US" dirty="0"/>
          </a:p>
        </p:txBody>
      </p:sp>
      <p:sp>
        <p:nvSpPr>
          <p:cNvPr id="5" name="Date Placeholder 4"/>
          <p:cNvSpPr>
            <a:spLocks noGrp="1"/>
          </p:cNvSpPr>
          <p:nvPr>
            <p:ph type="dt" sz="half" idx="10"/>
          </p:nvPr>
        </p:nvSpPr>
        <p:spPr/>
        <p:txBody>
          <a:bodyPr/>
          <a:lstStyle/>
          <a:p>
            <a:fld id="{6526A4C5-F4C6-44F0-80FA-7D7F363485F3}" type="datetime4">
              <a:rPr lang="en-US" smtClean="0"/>
              <a:t>February 17, 2024</a:t>
            </a:fld>
            <a:endParaRPr lang="en-US" dirty="0"/>
          </a:p>
        </p:txBody>
      </p:sp>
    </p:spTree>
    <p:extLst>
      <p:ext uri="{BB962C8B-B14F-4D97-AF65-F5344CB8AC3E}">
        <p14:creationId xmlns:p14="http://schemas.microsoft.com/office/powerpoint/2010/main" val="15793414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RAM (Random Access Memory</a:t>
            </a:r>
            <a:r>
              <a:rPr lang="en-US" dirty="0" smtClean="0"/>
              <a:t>)</a:t>
            </a:r>
            <a:endParaRPr lang="en-US" dirty="0"/>
          </a:p>
        </p:txBody>
      </p:sp>
      <p:sp>
        <p:nvSpPr>
          <p:cNvPr id="3" name="Content Placeholder 2"/>
          <p:cNvSpPr>
            <a:spLocks noGrp="1"/>
          </p:cNvSpPr>
          <p:nvPr>
            <p:ph idx="1"/>
          </p:nvPr>
        </p:nvSpPr>
        <p:spPr/>
        <p:txBody>
          <a:bodyPr>
            <a:normAutofit/>
          </a:bodyPr>
          <a:lstStyle/>
          <a:p>
            <a:r>
              <a:rPr lang="en-US" dirty="0" smtClean="0"/>
              <a:t>It </a:t>
            </a:r>
            <a:r>
              <a:rPr lang="en-US" dirty="0"/>
              <a:t>is a volatile memory. Volatile memory stores information based on the power supply. </a:t>
            </a:r>
            <a:endParaRPr lang="en-US" dirty="0" smtClean="0"/>
          </a:p>
          <a:p>
            <a:r>
              <a:rPr lang="en-US" dirty="0" smtClean="0"/>
              <a:t>If </a:t>
            </a:r>
            <a:r>
              <a:rPr lang="en-US" dirty="0"/>
              <a:t>the power supply fails/ interrupted/stopped, all the data and information on this memory will be lost. RAM is used for booting up or start the computer. It temporarily stores programs/data which has to be executed by the processor. </a:t>
            </a:r>
            <a:endParaRPr lang="en-US" dirty="0" smtClean="0"/>
          </a:p>
          <a:p>
            <a:pPr marL="0" indent="0">
              <a:buNone/>
            </a:pPr>
            <a:r>
              <a:rPr lang="en-US" b="1" dirty="0"/>
              <a:t>Types of RAM</a:t>
            </a:r>
          </a:p>
          <a:p>
            <a:r>
              <a:rPr lang="en-US" dirty="0"/>
              <a:t>RAM is of two types:</a:t>
            </a:r>
          </a:p>
          <a:p>
            <a:pPr marL="0" indent="0">
              <a:buNone/>
            </a:pPr>
            <a:r>
              <a:rPr lang="en-US" b="1" dirty="0" smtClean="0">
                <a:solidFill>
                  <a:srgbClr val="00B0F0"/>
                </a:solidFill>
              </a:rPr>
              <a:t>	Static </a:t>
            </a:r>
            <a:r>
              <a:rPr lang="en-US" b="1" dirty="0">
                <a:solidFill>
                  <a:srgbClr val="00B0F0"/>
                </a:solidFill>
              </a:rPr>
              <a:t>RAM (SRAM)</a:t>
            </a:r>
          </a:p>
          <a:p>
            <a:pPr marL="0" indent="0">
              <a:buNone/>
            </a:pPr>
            <a:r>
              <a:rPr lang="en-US" b="1" dirty="0" smtClean="0">
                <a:solidFill>
                  <a:srgbClr val="00B0F0"/>
                </a:solidFill>
              </a:rPr>
              <a:t>	Dynamic </a:t>
            </a:r>
            <a:r>
              <a:rPr lang="en-US" b="1" dirty="0">
                <a:solidFill>
                  <a:srgbClr val="00B0F0"/>
                </a:solidFill>
              </a:rPr>
              <a:t>RAM (DRAM)</a:t>
            </a:r>
          </a:p>
          <a:p>
            <a:endParaRPr lang="en-US" dirty="0"/>
          </a:p>
        </p:txBody>
      </p:sp>
      <p:sp>
        <p:nvSpPr>
          <p:cNvPr id="4" name="Slide Number Placeholder 3"/>
          <p:cNvSpPr>
            <a:spLocks noGrp="1"/>
          </p:cNvSpPr>
          <p:nvPr>
            <p:ph type="sldNum" sz="quarter" idx="12"/>
          </p:nvPr>
        </p:nvSpPr>
        <p:spPr/>
        <p:txBody>
          <a:bodyPr/>
          <a:lstStyle/>
          <a:p>
            <a:fld id="{8330CF0F-2992-4812-A2BD-C038BC9AA5D1}" type="slidenum">
              <a:rPr lang="en-US" smtClean="0"/>
              <a:pPr/>
              <a:t>13</a:t>
            </a:fld>
            <a:endParaRPr lang="en-US" dirty="0"/>
          </a:p>
        </p:txBody>
      </p:sp>
      <p:sp>
        <p:nvSpPr>
          <p:cNvPr id="5" name="Date Placeholder 4"/>
          <p:cNvSpPr>
            <a:spLocks noGrp="1"/>
          </p:cNvSpPr>
          <p:nvPr>
            <p:ph type="dt" sz="half" idx="10"/>
          </p:nvPr>
        </p:nvSpPr>
        <p:spPr/>
        <p:txBody>
          <a:bodyPr/>
          <a:lstStyle/>
          <a:p>
            <a:fld id="{6526A4C5-F4C6-44F0-80FA-7D7F363485F3}" type="datetime4">
              <a:rPr lang="en-US" smtClean="0"/>
              <a:t>February 17, 2024</a:t>
            </a:fld>
            <a:endParaRPr lang="en-US" dirty="0"/>
          </a:p>
        </p:txBody>
      </p:sp>
    </p:spTree>
    <p:extLst>
      <p:ext uri="{BB962C8B-B14F-4D97-AF65-F5344CB8AC3E}">
        <p14:creationId xmlns:p14="http://schemas.microsoft.com/office/powerpoint/2010/main" val="24742542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 RAM (Static RAM</a:t>
            </a:r>
            <a:r>
              <a:rPr lang="en-US" dirty="0" smtClean="0"/>
              <a:t>)</a:t>
            </a:r>
            <a:endParaRPr lang="en-US" dirty="0"/>
          </a:p>
        </p:txBody>
      </p:sp>
      <p:sp>
        <p:nvSpPr>
          <p:cNvPr id="3" name="Content Placeholder 2"/>
          <p:cNvSpPr>
            <a:spLocks noGrp="1"/>
          </p:cNvSpPr>
          <p:nvPr>
            <p:ph idx="1"/>
          </p:nvPr>
        </p:nvSpPr>
        <p:spPr>
          <a:xfrm>
            <a:off x="965198" y="1464777"/>
            <a:ext cx="10388601" cy="5329966"/>
          </a:xfrm>
        </p:spPr>
        <p:txBody>
          <a:bodyPr>
            <a:normAutofit fontScale="62500" lnSpcReduction="20000"/>
          </a:bodyPr>
          <a:lstStyle/>
          <a:p>
            <a:r>
              <a:rPr lang="en-US" dirty="0" smtClean="0"/>
              <a:t>S </a:t>
            </a:r>
            <a:r>
              <a:rPr lang="en-US" dirty="0"/>
              <a:t>RAM uses transistors and the circuits of this memory are capable of retaining their state as long as the power is </a:t>
            </a:r>
            <a:r>
              <a:rPr lang="en-US" dirty="0" smtClean="0"/>
              <a:t>applied.</a:t>
            </a:r>
          </a:p>
          <a:p>
            <a:r>
              <a:rPr lang="en-US" dirty="0" smtClean="0"/>
              <a:t>This </a:t>
            </a:r>
            <a:r>
              <a:rPr lang="en-US" dirty="0"/>
              <a:t>memory consists of the number of flip flops with each flip flop storing 1 </a:t>
            </a:r>
            <a:r>
              <a:rPr lang="en-US" dirty="0" smtClean="0"/>
              <a:t>bit.</a:t>
            </a:r>
          </a:p>
          <a:p>
            <a:r>
              <a:rPr lang="en-US" dirty="0" smtClean="0"/>
              <a:t>It </a:t>
            </a:r>
            <a:r>
              <a:rPr lang="en-US" dirty="0"/>
              <a:t>has less access time and hence, it is faster</a:t>
            </a:r>
            <a:r>
              <a:rPr lang="en-US" dirty="0" smtClean="0"/>
              <a:t>.</a:t>
            </a:r>
          </a:p>
          <a:p>
            <a:r>
              <a:rPr lang="en-US" b="1" dirty="0" smtClean="0"/>
              <a:t>SRAM</a:t>
            </a:r>
            <a:r>
              <a:rPr lang="en-US" b="1" dirty="0"/>
              <a:t>:</a:t>
            </a:r>
            <a:r>
              <a:rPr lang="en-US" dirty="0"/>
              <a:t> SRMA </a:t>
            </a:r>
            <a:r>
              <a:rPr lang="en-US" b="1" dirty="0"/>
              <a:t>(Static Random-Access Memory)</a:t>
            </a:r>
            <a:r>
              <a:rPr lang="en-US" dirty="0"/>
              <a:t> is a type of RAM used to store static data in the memory. It means to store data in SRAM remains active as long as the computer system has a power supply. However, data is lost in SRAM when power failures have occurred.</a:t>
            </a:r>
          </a:p>
          <a:p>
            <a:r>
              <a:rPr lang="en-US" b="1" dirty="0"/>
              <a:t>Characteristics of Static Ram</a:t>
            </a:r>
            <a:endParaRPr lang="en-US" dirty="0"/>
          </a:p>
          <a:p>
            <a:r>
              <a:rPr lang="en-US" dirty="0"/>
              <a:t>It does not require to refresh.</a:t>
            </a:r>
          </a:p>
          <a:p>
            <a:r>
              <a:rPr lang="en-US" dirty="0"/>
              <a:t>It is faster than DRAM</a:t>
            </a:r>
          </a:p>
          <a:p>
            <a:r>
              <a:rPr lang="en-US" dirty="0"/>
              <a:t>It is expensive.</a:t>
            </a:r>
          </a:p>
          <a:p>
            <a:r>
              <a:rPr lang="en-US" dirty="0"/>
              <a:t>High power consumption</a:t>
            </a:r>
          </a:p>
          <a:p>
            <a:r>
              <a:rPr lang="en-US" dirty="0"/>
              <a:t>Longer life</a:t>
            </a:r>
          </a:p>
          <a:p>
            <a:r>
              <a:rPr lang="en-US" dirty="0"/>
              <a:t>Large size</a:t>
            </a:r>
          </a:p>
          <a:p>
            <a:r>
              <a:rPr lang="en-US" dirty="0"/>
              <a:t>Uses as a cache </a:t>
            </a:r>
            <a:r>
              <a:rPr lang="en-US" dirty="0" smtClean="0"/>
              <a:t>memory</a:t>
            </a:r>
            <a:endParaRPr lang="en-US" dirty="0"/>
          </a:p>
        </p:txBody>
      </p:sp>
      <p:sp>
        <p:nvSpPr>
          <p:cNvPr id="4" name="Slide Number Placeholder 3"/>
          <p:cNvSpPr>
            <a:spLocks noGrp="1"/>
          </p:cNvSpPr>
          <p:nvPr>
            <p:ph type="sldNum" sz="quarter" idx="12"/>
          </p:nvPr>
        </p:nvSpPr>
        <p:spPr/>
        <p:txBody>
          <a:bodyPr/>
          <a:lstStyle/>
          <a:p>
            <a:fld id="{8330CF0F-2992-4812-A2BD-C038BC9AA5D1}" type="slidenum">
              <a:rPr lang="en-US" smtClean="0"/>
              <a:pPr/>
              <a:t>14</a:t>
            </a:fld>
            <a:endParaRPr lang="en-US" dirty="0"/>
          </a:p>
        </p:txBody>
      </p:sp>
      <p:sp>
        <p:nvSpPr>
          <p:cNvPr id="5" name="Date Placeholder 4"/>
          <p:cNvSpPr>
            <a:spLocks noGrp="1"/>
          </p:cNvSpPr>
          <p:nvPr>
            <p:ph type="dt" sz="half" idx="10"/>
          </p:nvPr>
        </p:nvSpPr>
        <p:spPr/>
        <p:txBody>
          <a:bodyPr/>
          <a:lstStyle/>
          <a:p>
            <a:fld id="{6526A4C5-F4C6-44F0-80FA-7D7F363485F3}" type="datetime4">
              <a:rPr lang="en-US" smtClean="0"/>
              <a:t>February 17, 2024</a:t>
            </a:fld>
            <a:endParaRPr lang="en-US" dirty="0"/>
          </a:p>
        </p:txBody>
      </p:sp>
    </p:spTree>
    <p:extLst>
      <p:ext uri="{BB962C8B-B14F-4D97-AF65-F5344CB8AC3E}">
        <p14:creationId xmlns:p14="http://schemas.microsoft.com/office/powerpoint/2010/main" val="25479265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 RAM (Dynamic RAM</a:t>
            </a:r>
            <a:r>
              <a:rPr lang="en-US" dirty="0" smtClean="0"/>
              <a:t>)</a:t>
            </a:r>
            <a:endParaRPr lang="en-US" dirty="0"/>
          </a:p>
        </p:txBody>
      </p:sp>
      <p:sp>
        <p:nvSpPr>
          <p:cNvPr id="3" name="Content Placeholder 2"/>
          <p:cNvSpPr>
            <a:spLocks noGrp="1"/>
          </p:cNvSpPr>
          <p:nvPr>
            <p:ph idx="1"/>
          </p:nvPr>
        </p:nvSpPr>
        <p:spPr/>
        <p:txBody>
          <a:bodyPr>
            <a:normAutofit fontScale="92500"/>
          </a:bodyPr>
          <a:lstStyle/>
          <a:p>
            <a:r>
              <a:rPr lang="en-US" dirty="0" smtClean="0"/>
              <a:t>D </a:t>
            </a:r>
            <a:r>
              <a:rPr lang="en-US" dirty="0"/>
              <a:t>RAM uses capacitors and transistors and stores the data as a charge on the </a:t>
            </a:r>
            <a:r>
              <a:rPr lang="en-US" dirty="0" smtClean="0"/>
              <a:t>capacitors.</a:t>
            </a:r>
          </a:p>
          <a:p>
            <a:r>
              <a:rPr lang="en-US" dirty="0" smtClean="0"/>
              <a:t>They </a:t>
            </a:r>
            <a:r>
              <a:rPr lang="en-US" dirty="0"/>
              <a:t>contain thousands of memory cells. It needs refreshing of charge on capacitor after a few milliseconds. </a:t>
            </a:r>
            <a:endParaRPr lang="en-US" dirty="0" smtClean="0"/>
          </a:p>
          <a:p>
            <a:r>
              <a:rPr lang="en-US" b="1" dirty="0" smtClean="0"/>
              <a:t>Characteristics </a:t>
            </a:r>
            <a:r>
              <a:rPr lang="en-US" b="1" dirty="0"/>
              <a:t>of DRAM</a:t>
            </a:r>
            <a:endParaRPr lang="en-US" dirty="0"/>
          </a:p>
          <a:p>
            <a:r>
              <a:rPr lang="en-US" dirty="0"/>
              <a:t>It requires continuously refreshed to retain the data.</a:t>
            </a:r>
          </a:p>
          <a:p>
            <a:r>
              <a:rPr lang="en-US" dirty="0"/>
              <a:t>It is slower than SRAM</a:t>
            </a:r>
          </a:p>
          <a:p>
            <a:r>
              <a:rPr lang="en-US" dirty="0"/>
              <a:t>It holds a large amount of data</a:t>
            </a:r>
          </a:p>
          <a:p>
            <a:r>
              <a:rPr lang="en-US" dirty="0"/>
              <a:t>It is the combination of capacitor and transistor</a:t>
            </a:r>
          </a:p>
          <a:p>
            <a:r>
              <a:rPr lang="en-US" dirty="0"/>
              <a:t>It is less expensive as compared to SRAM</a:t>
            </a:r>
          </a:p>
          <a:p>
            <a:endParaRPr lang="en-US" b="1" dirty="0"/>
          </a:p>
        </p:txBody>
      </p:sp>
      <p:sp>
        <p:nvSpPr>
          <p:cNvPr id="4" name="Slide Number Placeholder 3"/>
          <p:cNvSpPr>
            <a:spLocks noGrp="1"/>
          </p:cNvSpPr>
          <p:nvPr>
            <p:ph type="sldNum" sz="quarter" idx="12"/>
          </p:nvPr>
        </p:nvSpPr>
        <p:spPr/>
        <p:txBody>
          <a:bodyPr/>
          <a:lstStyle/>
          <a:p>
            <a:fld id="{8330CF0F-2992-4812-A2BD-C038BC9AA5D1}" type="slidenum">
              <a:rPr lang="en-US" smtClean="0"/>
              <a:pPr/>
              <a:t>15</a:t>
            </a:fld>
            <a:endParaRPr lang="en-US" dirty="0"/>
          </a:p>
        </p:txBody>
      </p:sp>
      <p:sp>
        <p:nvSpPr>
          <p:cNvPr id="5" name="Date Placeholder 4"/>
          <p:cNvSpPr>
            <a:spLocks noGrp="1"/>
          </p:cNvSpPr>
          <p:nvPr>
            <p:ph type="dt" sz="half" idx="10"/>
          </p:nvPr>
        </p:nvSpPr>
        <p:spPr/>
        <p:txBody>
          <a:bodyPr/>
          <a:lstStyle/>
          <a:p>
            <a:fld id="{6526A4C5-F4C6-44F0-80FA-7D7F363485F3}" type="datetime4">
              <a:rPr lang="en-US" smtClean="0"/>
              <a:t>February 17, 2024</a:t>
            </a:fld>
            <a:endParaRPr lang="en-US" dirty="0"/>
          </a:p>
        </p:txBody>
      </p:sp>
    </p:spTree>
    <p:extLst>
      <p:ext uri="{BB962C8B-B14F-4D97-AF65-F5344CB8AC3E}">
        <p14:creationId xmlns:p14="http://schemas.microsoft.com/office/powerpoint/2010/main" val="13368457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SRAM vs DRAM</a:t>
            </a:r>
            <a:endParaRPr lang="en-US"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395095731"/>
              </p:ext>
            </p:extLst>
          </p:nvPr>
        </p:nvGraphicFramePr>
        <p:xfrm>
          <a:off x="1112107" y="1356135"/>
          <a:ext cx="10404390" cy="4944824"/>
        </p:xfrm>
        <a:graphic>
          <a:graphicData uri="http://schemas.openxmlformats.org/drawingml/2006/table">
            <a:tbl>
              <a:tblPr/>
              <a:tblGrid>
                <a:gridCol w="5202195">
                  <a:extLst>
                    <a:ext uri="{9D8B030D-6E8A-4147-A177-3AD203B41FA5}">
                      <a16:colId xmlns:a16="http://schemas.microsoft.com/office/drawing/2014/main" val="2506572759"/>
                    </a:ext>
                  </a:extLst>
                </a:gridCol>
                <a:gridCol w="5202195">
                  <a:extLst>
                    <a:ext uri="{9D8B030D-6E8A-4147-A177-3AD203B41FA5}">
                      <a16:colId xmlns:a16="http://schemas.microsoft.com/office/drawing/2014/main" val="1198588345"/>
                    </a:ext>
                  </a:extLst>
                </a:gridCol>
              </a:tblGrid>
              <a:tr h="301150">
                <a:tc>
                  <a:txBody>
                    <a:bodyPr/>
                    <a:lstStyle/>
                    <a:p>
                      <a:pPr algn="l" fontAlgn="t"/>
                      <a:r>
                        <a:rPr lang="en-US" sz="1300">
                          <a:solidFill>
                            <a:srgbClr val="000000"/>
                          </a:solidFill>
                          <a:effectLst/>
                          <a:latin typeface="times new roman" panose="02020603050405020304" pitchFamily="18" charset="0"/>
                        </a:rPr>
                        <a:t>SRAM</a:t>
                      </a:r>
                    </a:p>
                  </a:txBody>
                  <a:tcPr marL="53777" marR="53777" marT="53777" marB="53777">
                    <a:lnL w="6350" cap="flat" cmpd="sng" algn="ctr">
                      <a:solidFill>
                        <a:srgbClr val="B08EE6"/>
                      </a:solidFill>
                      <a:prstDash val="solid"/>
                      <a:round/>
                      <a:headEnd type="none" w="med" len="med"/>
                      <a:tailEnd type="none" w="med" len="med"/>
                    </a:lnL>
                    <a:lnR w="6350" cap="flat" cmpd="sng" algn="ctr">
                      <a:solidFill>
                        <a:srgbClr val="B08EE6"/>
                      </a:solidFill>
                      <a:prstDash val="solid"/>
                      <a:round/>
                      <a:headEnd type="none" w="med" len="med"/>
                      <a:tailEnd type="none" w="med" len="med"/>
                    </a:lnR>
                    <a:lnT w="6350" cap="flat" cmpd="sng" algn="ctr">
                      <a:solidFill>
                        <a:srgbClr val="B08EE6"/>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300">
                          <a:solidFill>
                            <a:srgbClr val="000000"/>
                          </a:solidFill>
                          <a:effectLst/>
                          <a:latin typeface="times new roman" panose="02020603050405020304" pitchFamily="18" charset="0"/>
                        </a:rPr>
                        <a:t>DRAM</a:t>
                      </a:r>
                    </a:p>
                  </a:txBody>
                  <a:tcPr marL="53777" marR="53777" marT="53777" marB="53777">
                    <a:lnL w="6350" cap="flat" cmpd="sng" algn="ctr">
                      <a:solidFill>
                        <a:srgbClr val="B08EE6"/>
                      </a:solidFill>
                      <a:prstDash val="solid"/>
                      <a:round/>
                      <a:headEnd type="none" w="med" len="med"/>
                      <a:tailEnd type="none" w="med" len="med"/>
                    </a:lnL>
                    <a:lnR w="6350" cap="flat" cmpd="sng" algn="ctr">
                      <a:solidFill>
                        <a:srgbClr val="B08EE6"/>
                      </a:solidFill>
                      <a:prstDash val="solid"/>
                      <a:round/>
                      <a:headEnd type="none" w="med" len="med"/>
                      <a:tailEnd type="none" w="med" len="med"/>
                    </a:lnR>
                    <a:lnT w="6350" cap="flat" cmpd="sng" algn="ctr">
                      <a:solidFill>
                        <a:srgbClr val="B08EE6"/>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4197559811"/>
                  </a:ext>
                </a:extLst>
              </a:tr>
              <a:tr h="652492">
                <a:tc>
                  <a:txBody>
                    <a:bodyPr/>
                    <a:lstStyle/>
                    <a:p>
                      <a:pPr algn="just" fontAlgn="t"/>
                      <a:r>
                        <a:rPr lang="en-US" sz="1300">
                          <a:solidFill>
                            <a:srgbClr val="333333"/>
                          </a:solidFill>
                          <a:effectLst/>
                          <a:latin typeface="inter-regular"/>
                        </a:rPr>
                        <a:t>It is a Static Random-Access Memory.</a:t>
                      </a:r>
                    </a:p>
                  </a:txBody>
                  <a:tcPr marL="35851" marR="35851" marT="35851" marB="35851">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300">
                          <a:solidFill>
                            <a:srgbClr val="333333"/>
                          </a:solidFill>
                          <a:effectLst/>
                          <a:latin typeface="inter-regular"/>
                        </a:rPr>
                        <a:t>It is a Dynamic Random Access Memory.</a:t>
                      </a:r>
                    </a:p>
                  </a:txBody>
                  <a:tcPr marL="35851" marR="35851" marT="35851" marB="35851">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607195607"/>
                  </a:ext>
                </a:extLst>
              </a:tr>
              <a:tr h="458896">
                <a:tc>
                  <a:txBody>
                    <a:bodyPr/>
                    <a:lstStyle/>
                    <a:p>
                      <a:pPr algn="just" fontAlgn="t"/>
                      <a:r>
                        <a:rPr lang="en-US" sz="1300">
                          <a:solidFill>
                            <a:srgbClr val="333333"/>
                          </a:solidFill>
                          <a:effectLst/>
                          <a:latin typeface="inter-regular"/>
                        </a:rPr>
                        <a:t>The access time of SRAM is slow.</a:t>
                      </a:r>
                    </a:p>
                  </a:txBody>
                  <a:tcPr marL="35851" marR="35851" marT="35851" marB="35851">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300">
                          <a:solidFill>
                            <a:srgbClr val="333333"/>
                          </a:solidFill>
                          <a:effectLst/>
                          <a:latin typeface="inter-regular"/>
                        </a:rPr>
                        <a:t>The access time of DRAM is high.</a:t>
                      </a:r>
                    </a:p>
                  </a:txBody>
                  <a:tcPr marL="35851" marR="35851" marT="35851" marB="35851">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927699668"/>
                  </a:ext>
                </a:extLst>
              </a:tr>
              <a:tr h="652492">
                <a:tc>
                  <a:txBody>
                    <a:bodyPr/>
                    <a:lstStyle/>
                    <a:p>
                      <a:pPr algn="just" fontAlgn="t"/>
                      <a:r>
                        <a:rPr lang="en-US" sz="1300">
                          <a:solidFill>
                            <a:srgbClr val="333333"/>
                          </a:solidFill>
                          <a:effectLst/>
                          <a:latin typeface="inter-regular"/>
                        </a:rPr>
                        <a:t>It uses flip-flops to store each bit of information.</a:t>
                      </a:r>
                    </a:p>
                  </a:txBody>
                  <a:tcPr marL="35851" marR="35851" marT="35851" marB="35851">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300">
                          <a:solidFill>
                            <a:srgbClr val="333333"/>
                          </a:solidFill>
                          <a:effectLst/>
                          <a:latin typeface="inter-regular"/>
                        </a:rPr>
                        <a:t>It uses a capacitor to store each bit of information.</a:t>
                      </a:r>
                    </a:p>
                  </a:txBody>
                  <a:tcPr marL="35851" marR="35851" marT="35851" marB="35851">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838528623"/>
                  </a:ext>
                </a:extLst>
              </a:tr>
              <a:tr h="1039686">
                <a:tc>
                  <a:txBody>
                    <a:bodyPr/>
                    <a:lstStyle/>
                    <a:p>
                      <a:pPr algn="just" fontAlgn="t"/>
                      <a:r>
                        <a:rPr lang="en-US" sz="1300">
                          <a:solidFill>
                            <a:srgbClr val="333333"/>
                          </a:solidFill>
                          <a:effectLst/>
                          <a:latin typeface="inter-regular"/>
                        </a:rPr>
                        <a:t>It does not require periodic refreshing to preserve the information.</a:t>
                      </a:r>
                    </a:p>
                  </a:txBody>
                  <a:tcPr marL="35851" marR="35851" marT="35851" marB="35851">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300">
                          <a:solidFill>
                            <a:srgbClr val="333333"/>
                          </a:solidFill>
                          <a:effectLst/>
                          <a:latin typeface="inter-regular"/>
                        </a:rPr>
                        <a:t>It requires periodically refreshing to preserve the information.</a:t>
                      </a:r>
                    </a:p>
                  </a:txBody>
                  <a:tcPr marL="35851" marR="35851" marT="35851" marB="35851">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967920736"/>
                  </a:ext>
                </a:extLst>
              </a:tr>
              <a:tr h="458896">
                <a:tc>
                  <a:txBody>
                    <a:bodyPr/>
                    <a:lstStyle/>
                    <a:p>
                      <a:pPr algn="just" fontAlgn="t"/>
                      <a:r>
                        <a:rPr lang="en-US" sz="1300">
                          <a:solidFill>
                            <a:srgbClr val="333333"/>
                          </a:solidFill>
                          <a:effectLst/>
                          <a:latin typeface="inter-regular"/>
                        </a:rPr>
                        <a:t>It uses in cache memory.</a:t>
                      </a:r>
                    </a:p>
                  </a:txBody>
                  <a:tcPr marL="35851" marR="35851" marT="35851" marB="35851">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300">
                          <a:solidFill>
                            <a:srgbClr val="333333"/>
                          </a:solidFill>
                          <a:effectLst/>
                          <a:latin typeface="inter-regular"/>
                        </a:rPr>
                        <a:t>It is used in the main memory.</a:t>
                      </a:r>
                    </a:p>
                  </a:txBody>
                  <a:tcPr marL="35851" marR="35851" marT="35851" marB="35851">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452484408"/>
                  </a:ext>
                </a:extLst>
              </a:tr>
              <a:tr h="458896">
                <a:tc>
                  <a:txBody>
                    <a:bodyPr/>
                    <a:lstStyle/>
                    <a:p>
                      <a:pPr algn="just" fontAlgn="t"/>
                      <a:r>
                        <a:rPr lang="en-US" sz="1300">
                          <a:solidFill>
                            <a:srgbClr val="333333"/>
                          </a:solidFill>
                          <a:effectLst/>
                          <a:latin typeface="inter-regular"/>
                        </a:rPr>
                        <a:t>The cost of SRAM is expensive.</a:t>
                      </a:r>
                    </a:p>
                  </a:txBody>
                  <a:tcPr marL="35851" marR="35851" marT="35851" marB="35851">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300">
                          <a:solidFill>
                            <a:srgbClr val="333333"/>
                          </a:solidFill>
                          <a:effectLst/>
                          <a:latin typeface="inter-regular"/>
                        </a:rPr>
                        <a:t>The cost of DRAM is less expensive.</a:t>
                      </a:r>
                    </a:p>
                  </a:txBody>
                  <a:tcPr marL="35851" marR="35851" marT="35851" marB="35851">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632513225"/>
                  </a:ext>
                </a:extLst>
              </a:tr>
              <a:tr h="458896">
                <a:tc>
                  <a:txBody>
                    <a:bodyPr/>
                    <a:lstStyle/>
                    <a:p>
                      <a:pPr algn="just" fontAlgn="t"/>
                      <a:r>
                        <a:rPr lang="en-US" sz="1300">
                          <a:solidFill>
                            <a:srgbClr val="333333"/>
                          </a:solidFill>
                          <a:effectLst/>
                          <a:latin typeface="inter-regular"/>
                        </a:rPr>
                        <a:t>It has a complex structure.</a:t>
                      </a:r>
                    </a:p>
                  </a:txBody>
                  <a:tcPr marL="35851" marR="35851" marT="35851" marB="35851">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300">
                          <a:solidFill>
                            <a:srgbClr val="333333"/>
                          </a:solidFill>
                          <a:effectLst/>
                          <a:latin typeface="inter-regular"/>
                        </a:rPr>
                        <a:t>Its structure is simple.</a:t>
                      </a:r>
                    </a:p>
                  </a:txBody>
                  <a:tcPr marL="35851" marR="35851" marT="35851" marB="35851">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024473414"/>
                  </a:ext>
                </a:extLst>
              </a:tr>
              <a:tr h="458896">
                <a:tc>
                  <a:txBody>
                    <a:bodyPr/>
                    <a:lstStyle/>
                    <a:p>
                      <a:pPr algn="just" fontAlgn="t"/>
                      <a:r>
                        <a:rPr lang="en-US" sz="1300">
                          <a:solidFill>
                            <a:srgbClr val="333333"/>
                          </a:solidFill>
                          <a:effectLst/>
                          <a:latin typeface="inter-regular"/>
                        </a:rPr>
                        <a:t>It requires low power consumption.</a:t>
                      </a:r>
                    </a:p>
                  </a:txBody>
                  <a:tcPr marL="35851" marR="35851" marT="35851" marB="35851">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300" dirty="0">
                          <a:solidFill>
                            <a:srgbClr val="333333"/>
                          </a:solidFill>
                          <a:effectLst/>
                          <a:latin typeface="inter-regular"/>
                        </a:rPr>
                        <a:t>It requires more power consumption.</a:t>
                      </a:r>
                    </a:p>
                  </a:txBody>
                  <a:tcPr marL="35851" marR="35851" marT="35851" marB="35851">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490773864"/>
                  </a:ext>
                </a:extLst>
              </a:tr>
            </a:tbl>
          </a:graphicData>
        </a:graphic>
      </p:graphicFrame>
      <p:sp>
        <p:nvSpPr>
          <p:cNvPr id="4" name="Slide Number Placeholder 3"/>
          <p:cNvSpPr>
            <a:spLocks noGrp="1"/>
          </p:cNvSpPr>
          <p:nvPr>
            <p:ph type="sldNum" sz="quarter" idx="12"/>
          </p:nvPr>
        </p:nvSpPr>
        <p:spPr/>
        <p:txBody>
          <a:bodyPr/>
          <a:lstStyle/>
          <a:p>
            <a:fld id="{8330CF0F-2992-4812-A2BD-C038BC9AA5D1}" type="slidenum">
              <a:rPr lang="en-US" smtClean="0"/>
              <a:pPr/>
              <a:t>16</a:t>
            </a:fld>
            <a:endParaRPr lang="en-US" dirty="0"/>
          </a:p>
        </p:txBody>
      </p:sp>
      <p:sp>
        <p:nvSpPr>
          <p:cNvPr id="5" name="Date Placeholder 4"/>
          <p:cNvSpPr>
            <a:spLocks noGrp="1"/>
          </p:cNvSpPr>
          <p:nvPr>
            <p:ph type="dt" sz="half" idx="10"/>
          </p:nvPr>
        </p:nvSpPr>
        <p:spPr/>
        <p:txBody>
          <a:bodyPr/>
          <a:lstStyle/>
          <a:p>
            <a:fld id="{6526A4C5-F4C6-44F0-80FA-7D7F363485F3}" type="datetime4">
              <a:rPr lang="en-US" smtClean="0"/>
              <a:t>February 17, 2024</a:t>
            </a:fld>
            <a:endParaRPr lang="en-US" dirty="0"/>
          </a:p>
        </p:txBody>
      </p:sp>
      <p:sp>
        <p:nvSpPr>
          <p:cNvPr id="9" name="Rectangle 2"/>
          <p:cNvSpPr>
            <a:spLocks noChangeArrowheads="1"/>
          </p:cNvSpPr>
          <p:nvPr/>
        </p:nvSpPr>
        <p:spPr bwMode="auto">
          <a:xfrm>
            <a:off x="-13723794" y="-71482"/>
            <a:ext cx="40855324" cy="60016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smtClean="0">
                <a:ln>
                  <a:noFill/>
                </a:ln>
                <a:solidFill>
                  <a:srgbClr val="610B4B"/>
                </a:solidFill>
                <a:effectLst/>
                <a:latin typeface="erdana"/>
              </a:rPr>
              <a:t>SRAM Vs. DRAM</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314841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ROM (Read Only Memory)</a:t>
            </a:r>
          </a:p>
        </p:txBody>
      </p:sp>
      <p:sp>
        <p:nvSpPr>
          <p:cNvPr id="3" name="Content Placeholder 2"/>
          <p:cNvSpPr>
            <a:spLocks noGrp="1"/>
          </p:cNvSpPr>
          <p:nvPr>
            <p:ph idx="1"/>
          </p:nvPr>
        </p:nvSpPr>
        <p:spPr/>
        <p:txBody>
          <a:bodyPr>
            <a:normAutofit fontScale="85000" lnSpcReduction="20000"/>
          </a:bodyPr>
          <a:lstStyle/>
          <a:p>
            <a:pPr fontAlgn="base"/>
            <a:r>
              <a:rPr lang="en-US" dirty="0"/>
              <a:t>ROM gets its name because data stored on it is immutable—it cannot be removed or changed using ordinary </a:t>
            </a:r>
            <a:r>
              <a:rPr lang="en-US" dirty="0" smtClean="0"/>
              <a:t>methods. </a:t>
            </a:r>
            <a:r>
              <a:rPr lang="en-US" dirty="0"/>
              <a:t>As its name refers to read-only memory, we can only read the programs and data that is stored on it</a:t>
            </a:r>
            <a:endParaRPr lang="en-US" dirty="0" smtClean="0"/>
          </a:p>
          <a:p>
            <a:pPr fontAlgn="base"/>
            <a:r>
              <a:rPr lang="en-US" dirty="0" smtClean="0"/>
              <a:t>Like </a:t>
            </a:r>
            <a:r>
              <a:rPr lang="en-US" dirty="0"/>
              <a:t>RAM, it’s an incredibly fast type of computer memory that can be found in close proximity to the device’s CPU. But unlike RAM, ROM is non-volatile —it doesn’t lose its data when power is cut off—which it has in common with secondary memory</a:t>
            </a:r>
            <a:r>
              <a:rPr lang="en-US" dirty="0" smtClean="0"/>
              <a:t>.</a:t>
            </a:r>
            <a:endParaRPr lang="en-US" dirty="0"/>
          </a:p>
          <a:p>
            <a:pPr fontAlgn="base"/>
            <a:r>
              <a:rPr lang="en-US" u="sng" dirty="0">
                <a:hlinkClick r:id="rId2"/>
              </a:rPr>
              <a:t>ROM</a:t>
            </a:r>
            <a:r>
              <a:rPr lang="en-US" dirty="0"/>
              <a:t> is used to store information that is used to operate the system. </a:t>
            </a:r>
            <a:r>
              <a:rPr lang="en-US" b="1" dirty="0"/>
              <a:t>When a device is turned on</a:t>
            </a:r>
            <a:r>
              <a:rPr lang="en-US" dirty="0"/>
              <a:t>, or booted, the first thing the CPU reads is Instructions on the ROM, which usually contains “bootstrap code” that allows the computer to carry out the necessary steps for launching the operating system on the secondary memory</a:t>
            </a:r>
            <a:r>
              <a:rPr lang="en-US" dirty="0" smtClean="0"/>
              <a:t>.</a:t>
            </a:r>
          </a:p>
          <a:p>
            <a:pPr fontAlgn="base"/>
            <a:r>
              <a:rPr lang="en-US" dirty="0" smtClean="0"/>
              <a:t>It </a:t>
            </a:r>
            <a:r>
              <a:rPr lang="en-US" dirty="0"/>
              <a:t>contains some electronic fuses that can be programmed for a piece of specific information. The information stored in the ROM in binary format. It is also known as permanent memory.  </a:t>
            </a:r>
          </a:p>
          <a:p>
            <a:pPr fontAlgn="base"/>
            <a:r>
              <a:rPr lang="en-US" dirty="0" smtClean="0"/>
              <a:t>There </a:t>
            </a:r>
            <a:r>
              <a:rPr lang="en-US" dirty="0"/>
              <a:t>are three main types of ROM that can be found in all types of electronic devices, from game consoles to car radios and navigation systems.</a:t>
            </a:r>
          </a:p>
          <a:p>
            <a:pPr marL="0" indent="0">
              <a:buNone/>
            </a:pPr>
            <a:endParaRPr lang="en-US" dirty="0"/>
          </a:p>
        </p:txBody>
      </p:sp>
      <p:sp>
        <p:nvSpPr>
          <p:cNvPr id="4" name="Slide Number Placeholder 3"/>
          <p:cNvSpPr>
            <a:spLocks noGrp="1"/>
          </p:cNvSpPr>
          <p:nvPr>
            <p:ph type="sldNum" sz="quarter" idx="12"/>
          </p:nvPr>
        </p:nvSpPr>
        <p:spPr/>
        <p:txBody>
          <a:bodyPr/>
          <a:lstStyle/>
          <a:p>
            <a:fld id="{8330CF0F-2992-4812-A2BD-C038BC9AA5D1}" type="slidenum">
              <a:rPr lang="en-US" smtClean="0"/>
              <a:pPr/>
              <a:t>17</a:t>
            </a:fld>
            <a:endParaRPr lang="en-US" dirty="0"/>
          </a:p>
        </p:txBody>
      </p:sp>
      <p:sp>
        <p:nvSpPr>
          <p:cNvPr id="5" name="Date Placeholder 4"/>
          <p:cNvSpPr>
            <a:spLocks noGrp="1"/>
          </p:cNvSpPr>
          <p:nvPr>
            <p:ph type="dt" sz="half" idx="10"/>
          </p:nvPr>
        </p:nvSpPr>
        <p:spPr/>
        <p:txBody>
          <a:bodyPr/>
          <a:lstStyle/>
          <a:p>
            <a:fld id="{6526A4C5-F4C6-44F0-80FA-7D7F363485F3}" type="datetime4">
              <a:rPr lang="en-US" smtClean="0"/>
              <a:t>February 17, 2024</a:t>
            </a:fld>
            <a:endParaRPr lang="en-US" dirty="0"/>
          </a:p>
        </p:txBody>
      </p:sp>
    </p:spTree>
    <p:extLst>
      <p:ext uri="{BB962C8B-B14F-4D97-AF65-F5344CB8AC3E}">
        <p14:creationId xmlns:p14="http://schemas.microsoft.com/office/powerpoint/2010/main" val="20183208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ROM</a:t>
            </a:r>
            <a:endParaRPr lang="en-US" dirty="0"/>
          </a:p>
        </p:txBody>
      </p:sp>
      <p:sp>
        <p:nvSpPr>
          <p:cNvPr id="4" name="Slide Number Placeholder 3"/>
          <p:cNvSpPr>
            <a:spLocks noGrp="1"/>
          </p:cNvSpPr>
          <p:nvPr>
            <p:ph type="sldNum" sz="quarter" idx="12"/>
          </p:nvPr>
        </p:nvSpPr>
        <p:spPr/>
        <p:txBody>
          <a:bodyPr/>
          <a:lstStyle/>
          <a:p>
            <a:fld id="{8330CF0F-2992-4812-A2BD-C038BC9AA5D1}" type="slidenum">
              <a:rPr lang="en-US" smtClean="0"/>
              <a:pPr/>
              <a:t>18</a:t>
            </a:fld>
            <a:endParaRPr lang="en-US" dirty="0"/>
          </a:p>
        </p:txBody>
      </p:sp>
      <p:sp>
        <p:nvSpPr>
          <p:cNvPr id="5" name="Date Placeholder 4"/>
          <p:cNvSpPr>
            <a:spLocks noGrp="1"/>
          </p:cNvSpPr>
          <p:nvPr>
            <p:ph type="dt" sz="half" idx="10"/>
          </p:nvPr>
        </p:nvSpPr>
        <p:spPr/>
        <p:txBody>
          <a:bodyPr/>
          <a:lstStyle/>
          <a:p>
            <a:fld id="{6526A4C5-F4C6-44F0-80FA-7D7F363485F3}" type="datetime4">
              <a:rPr lang="en-US" smtClean="0"/>
              <a:t>February 17, 2024</a:t>
            </a:fld>
            <a:endParaRPr lang="en-US" dirty="0"/>
          </a:p>
        </p:txBody>
      </p:sp>
      <p:pic>
        <p:nvPicPr>
          <p:cNvPr id="8194" name="Picture 2" descr="Classification of Memory"/>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39027" y="1562582"/>
            <a:ext cx="6976801" cy="48698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92984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rom</a:t>
            </a:r>
          </a:p>
        </p:txBody>
      </p:sp>
      <p:sp>
        <p:nvSpPr>
          <p:cNvPr id="3" name="Content Placeholder 2"/>
          <p:cNvSpPr>
            <a:spLocks noGrp="1"/>
          </p:cNvSpPr>
          <p:nvPr>
            <p:ph idx="1"/>
          </p:nvPr>
        </p:nvSpPr>
        <p:spPr/>
        <p:txBody>
          <a:bodyPr/>
          <a:lstStyle/>
          <a:p>
            <a:pPr marL="0" lvl="0" indent="0" fontAlgn="base">
              <a:buNone/>
            </a:pPr>
            <a:r>
              <a:rPr lang="en-US" b="1" dirty="0">
                <a:solidFill>
                  <a:srgbClr val="00B0F0"/>
                </a:solidFill>
              </a:rPr>
              <a:t>Masked Read-Only Memory (MROM)</a:t>
            </a:r>
            <a:endParaRPr lang="en-US" dirty="0">
              <a:solidFill>
                <a:srgbClr val="00B0F0"/>
              </a:solidFill>
            </a:endParaRPr>
          </a:p>
          <a:p>
            <a:pPr fontAlgn="base"/>
            <a:r>
              <a:rPr lang="en-US" dirty="0"/>
              <a:t>The very first read-only memories, or ROMs, were physical devices that held a data or instruction set that had been pre-programmed. </a:t>
            </a:r>
            <a:endParaRPr lang="en-US" dirty="0" smtClean="0"/>
          </a:p>
          <a:p>
            <a:pPr fontAlgn="base"/>
            <a:r>
              <a:rPr lang="en-US" dirty="0" smtClean="0"/>
              <a:t>This </a:t>
            </a:r>
            <a:r>
              <a:rPr lang="en-US" dirty="0"/>
              <a:t>type of ROM is known as a "masked ROM," and it is a more affordable option than other kinds of ROM.</a:t>
            </a:r>
          </a:p>
          <a:p>
            <a:pPr marL="0" indent="0">
              <a:buNone/>
            </a:pPr>
            <a:endParaRPr lang="en-US" dirty="0"/>
          </a:p>
        </p:txBody>
      </p:sp>
      <p:sp>
        <p:nvSpPr>
          <p:cNvPr id="4" name="Slide Number Placeholder 3"/>
          <p:cNvSpPr>
            <a:spLocks noGrp="1"/>
          </p:cNvSpPr>
          <p:nvPr>
            <p:ph type="sldNum" sz="quarter" idx="12"/>
          </p:nvPr>
        </p:nvSpPr>
        <p:spPr/>
        <p:txBody>
          <a:bodyPr/>
          <a:lstStyle/>
          <a:p>
            <a:fld id="{8330CF0F-2992-4812-A2BD-C038BC9AA5D1}" type="slidenum">
              <a:rPr lang="en-US" smtClean="0"/>
              <a:pPr/>
              <a:t>19</a:t>
            </a:fld>
            <a:endParaRPr lang="en-US" dirty="0"/>
          </a:p>
        </p:txBody>
      </p:sp>
      <p:sp>
        <p:nvSpPr>
          <p:cNvPr id="5" name="Date Placeholder 4"/>
          <p:cNvSpPr>
            <a:spLocks noGrp="1"/>
          </p:cNvSpPr>
          <p:nvPr>
            <p:ph type="dt" sz="half" idx="10"/>
          </p:nvPr>
        </p:nvSpPr>
        <p:spPr/>
        <p:txBody>
          <a:bodyPr/>
          <a:lstStyle/>
          <a:p>
            <a:fld id="{6526A4C5-F4C6-44F0-80FA-7D7F363485F3}" type="datetime4">
              <a:rPr lang="en-US" smtClean="0"/>
              <a:t>February 17, 2024</a:t>
            </a:fld>
            <a:endParaRPr lang="en-US" dirty="0"/>
          </a:p>
        </p:txBody>
      </p:sp>
    </p:spTree>
    <p:extLst>
      <p:ext uri="{BB962C8B-B14F-4D97-AF65-F5344CB8AC3E}">
        <p14:creationId xmlns:p14="http://schemas.microsoft.com/office/powerpoint/2010/main" val="27605816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lgn="just">
              <a:buNone/>
            </a:pPr>
            <a:r>
              <a:rPr lang="en-US" dirty="0"/>
              <a:t>A computer is an electronic device and that accepts data, processes on that data, and gives the desired output. It performs programmed computation with accuracy and speed. Or in other words, the computer takes data as input and stores the data/instructions in the memory (use them when required). After processes the data, it converts into information. Finally, gives the output.</a:t>
            </a:r>
            <a:endParaRPr lang="en-US" dirty="0"/>
          </a:p>
        </p:txBody>
      </p:sp>
      <p:sp>
        <p:nvSpPr>
          <p:cNvPr id="4" name="Slide Number Placeholder 3"/>
          <p:cNvSpPr>
            <a:spLocks noGrp="1"/>
          </p:cNvSpPr>
          <p:nvPr>
            <p:ph type="sldNum" sz="quarter" idx="12"/>
          </p:nvPr>
        </p:nvSpPr>
        <p:spPr/>
        <p:txBody>
          <a:bodyPr/>
          <a:lstStyle/>
          <a:p>
            <a:fld id="{8330CF0F-2992-4812-A2BD-C038BC9AA5D1}" type="slidenum">
              <a:rPr lang="en-US" smtClean="0"/>
              <a:pPr/>
              <a:t>2</a:t>
            </a:fld>
            <a:endParaRPr lang="en-US" dirty="0"/>
          </a:p>
        </p:txBody>
      </p:sp>
      <p:sp>
        <p:nvSpPr>
          <p:cNvPr id="5" name="Date Placeholder 4"/>
          <p:cNvSpPr>
            <a:spLocks noGrp="1"/>
          </p:cNvSpPr>
          <p:nvPr>
            <p:ph type="dt" sz="half" idx="10"/>
          </p:nvPr>
        </p:nvSpPr>
        <p:spPr/>
        <p:txBody>
          <a:bodyPr/>
          <a:lstStyle/>
          <a:p>
            <a:fld id="{6526A4C5-F4C6-44F0-80FA-7D7F363485F3}" type="datetime4">
              <a:rPr lang="en-US" smtClean="0"/>
              <a:t>February 17, 2024</a:t>
            </a:fld>
            <a:endParaRPr lang="en-US" dirty="0"/>
          </a:p>
        </p:txBody>
      </p:sp>
    </p:spTree>
    <p:extLst>
      <p:ext uri="{BB962C8B-B14F-4D97-AF65-F5344CB8AC3E}">
        <p14:creationId xmlns:p14="http://schemas.microsoft.com/office/powerpoint/2010/main" val="39065663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rom</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solidFill>
                  <a:srgbClr val="00B0F0"/>
                </a:solidFill>
              </a:rPr>
              <a:t>PROM </a:t>
            </a:r>
            <a:r>
              <a:rPr lang="en-US" b="1" dirty="0">
                <a:solidFill>
                  <a:srgbClr val="00B0F0"/>
                </a:solidFill>
              </a:rPr>
              <a:t>(Programmable Read Only Memory): </a:t>
            </a:r>
            <a:endParaRPr lang="en-US" b="1" dirty="0" smtClean="0">
              <a:solidFill>
                <a:srgbClr val="00B0F0"/>
              </a:solidFill>
            </a:endParaRPr>
          </a:p>
          <a:p>
            <a:pPr marL="0" indent="0">
              <a:buNone/>
            </a:pPr>
            <a:r>
              <a:rPr lang="en-US" dirty="0"/>
              <a:t>PROM is different from true ROM in that it is manufactured in its empty state instead of sold and distributed with instructions already programmed on it. PROM can be programmed after the fact using a PROM programmer or burner.</a:t>
            </a:r>
            <a:endParaRPr lang="en-US" b="1" dirty="0" smtClean="0">
              <a:solidFill>
                <a:srgbClr val="00B0F0"/>
              </a:solidFill>
            </a:endParaRPr>
          </a:p>
          <a:p>
            <a:r>
              <a:rPr lang="en-US" dirty="0" smtClean="0"/>
              <a:t>This </a:t>
            </a:r>
            <a:r>
              <a:rPr lang="en-US" dirty="0"/>
              <a:t>read-only memory is modifiable once by the user. </a:t>
            </a:r>
            <a:endParaRPr lang="en-US" dirty="0" smtClean="0"/>
          </a:p>
          <a:p>
            <a:r>
              <a:rPr lang="en-US" dirty="0" smtClean="0"/>
              <a:t>The </a:t>
            </a:r>
            <a:r>
              <a:rPr lang="en-US" dirty="0"/>
              <a:t>user purchases a blank PROM and uses a PROM program to put the required contents into the PROM. </a:t>
            </a:r>
            <a:endParaRPr lang="en-US" dirty="0" smtClean="0"/>
          </a:p>
          <a:p>
            <a:r>
              <a:rPr lang="en-US" dirty="0" smtClean="0"/>
              <a:t>Its </a:t>
            </a:r>
            <a:r>
              <a:rPr lang="en-US" dirty="0"/>
              <a:t>content can’t be erased once written.</a:t>
            </a:r>
          </a:p>
          <a:p>
            <a:pPr marL="0" indent="0">
              <a:buNone/>
            </a:pPr>
            <a:endParaRPr lang="en-US" dirty="0"/>
          </a:p>
        </p:txBody>
      </p:sp>
      <p:sp>
        <p:nvSpPr>
          <p:cNvPr id="4" name="Slide Number Placeholder 3"/>
          <p:cNvSpPr>
            <a:spLocks noGrp="1"/>
          </p:cNvSpPr>
          <p:nvPr>
            <p:ph type="sldNum" sz="quarter" idx="12"/>
          </p:nvPr>
        </p:nvSpPr>
        <p:spPr/>
        <p:txBody>
          <a:bodyPr/>
          <a:lstStyle/>
          <a:p>
            <a:fld id="{8330CF0F-2992-4812-A2BD-C038BC9AA5D1}" type="slidenum">
              <a:rPr lang="en-US" smtClean="0"/>
              <a:pPr/>
              <a:t>20</a:t>
            </a:fld>
            <a:endParaRPr lang="en-US" dirty="0"/>
          </a:p>
        </p:txBody>
      </p:sp>
      <p:sp>
        <p:nvSpPr>
          <p:cNvPr id="5" name="Date Placeholder 4"/>
          <p:cNvSpPr>
            <a:spLocks noGrp="1"/>
          </p:cNvSpPr>
          <p:nvPr>
            <p:ph type="dt" sz="half" idx="10"/>
          </p:nvPr>
        </p:nvSpPr>
        <p:spPr/>
        <p:txBody>
          <a:bodyPr/>
          <a:lstStyle/>
          <a:p>
            <a:fld id="{6526A4C5-F4C6-44F0-80FA-7D7F363485F3}" type="datetime4">
              <a:rPr lang="en-US" smtClean="0"/>
              <a:t>February 17, 2024</a:t>
            </a:fld>
            <a:endParaRPr lang="en-US" dirty="0"/>
          </a:p>
        </p:txBody>
      </p:sp>
    </p:spTree>
    <p:extLst>
      <p:ext uri="{BB962C8B-B14F-4D97-AF65-F5344CB8AC3E}">
        <p14:creationId xmlns:p14="http://schemas.microsoft.com/office/powerpoint/2010/main" val="33359286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rom</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solidFill>
                  <a:srgbClr val="00B0F0"/>
                </a:solidFill>
              </a:rPr>
              <a:t>EPROM </a:t>
            </a:r>
            <a:r>
              <a:rPr lang="en-US" b="1" dirty="0">
                <a:solidFill>
                  <a:srgbClr val="00B0F0"/>
                </a:solidFill>
              </a:rPr>
              <a:t>(Erasable Programmable Read Only Memory): </a:t>
            </a:r>
            <a:endParaRPr lang="en-US" b="1" dirty="0" smtClean="0">
              <a:solidFill>
                <a:srgbClr val="00B0F0"/>
              </a:solidFill>
            </a:endParaRPr>
          </a:p>
          <a:p>
            <a:r>
              <a:rPr lang="en-US" dirty="0"/>
              <a:t>The information stored on EPROM can be erased and then reprogrammed. </a:t>
            </a:r>
            <a:endParaRPr lang="en-US" dirty="0" smtClean="0"/>
          </a:p>
          <a:p>
            <a:r>
              <a:rPr lang="en-US" dirty="0" smtClean="0"/>
              <a:t>This </a:t>
            </a:r>
            <a:r>
              <a:rPr lang="en-US" dirty="0"/>
              <a:t>can only be done by taking it out of the device and exposing it to ultraviolet light to erase it before burning new data to it. </a:t>
            </a:r>
            <a:endParaRPr lang="en-US" dirty="0" smtClean="0"/>
          </a:p>
          <a:p>
            <a:r>
              <a:rPr lang="en-US" u="sng" dirty="0" smtClean="0">
                <a:hlinkClick r:id="rId2"/>
              </a:rPr>
              <a:t>EPROM</a:t>
            </a:r>
            <a:r>
              <a:rPr lang="en-US" dirty="0"/>
              <a:t> is an extension to PROM where you can erase the content of ROM by exposing it to Ultraviolet rays for nearly 40 minutes. EPROM is programmable read-only memory PROM that can be erased and re-used. </a:t>
            </a:r>
            <a:endParaRPr lang="en-US" dirty="0" smtClean="0"/>
          </a:p>
          <a:p>
            <a:r>
              <a:rPr lang="en-US" dirty="0" smtClean="0"/>
              <a:t>Erasure </a:t>
            </a:r>
            <a:r>
              <a:rPr lang="en-US" dirty="0"/>
              <a:t>is caused by shining an intense ultraviolet light through a window designed into the memory chip</a:t>
            </a:r>
            <a:r>
              <a:rPr lang="en-US" dirty="0" smtClean="0"/>
              <a:t>.</a:t>
            </a:r>
          </a:p>
        </p:txBody>
      </p:sp>
      <p:sp>
        <p:nvSpPr>
          <p:cNvPr id="4" name="Slide Number Placeholder 3"/>
          <p:cNvSpPr>
            <a:spLocks noGrp="1"/>
          </p:cNvSpPr>
          <p:nvPr>
            <p:ph type="sldNum" sz="quarter" idx="12"/>
          </p:nvPr>
        </p:nvSpPr>
        <p:spPr/>
        <p:txBody>
          <a:bodyPr/>
          <a:lstStyle/>
          <a:p>
            <a:fld id="{8330CF0F-2992-4812-A2BD-C038BC9AA5D1}" type="slidenum">
              <a:rPr lang="en-US" smtClean="0"/>
              <a:pPr/>
              <a:t>21</a:t>
            </a:fld>
            <a:endParaRPr lang="en-US" dirty="0"/>
          </a:p>
        </p:txBody>
      </p:sp>
      <p:sp>
        <p:nvSpPr>
          <p:cNvPr id="5" name="Date Placeholder 4"/>
          <p:cNvSpPr>
            <a:spLocks noGrp="1"/>
          </p:cNvSpPr>
          <p:nvPr>
            <p:ph type="dt" sz="half" idx="10"/>
          </p:nvPr>
        </p:nvSpPr>
        <p:spPr/>
        <p:txBody>
          <a:bodyPr/>
          <a:lstStyle/>
          <a:p>
            <a:fld id="{6526A4C5-F4C6-44F0-80FA-7D7F363485F3}" type="datetime4">
              <a:rPr lang="en-US" smtClean="0"/>
              <a:t>February 17, 2024</a:t>
            </a:fld>
            <a:endParaRPr lang="en-US" dirty="0"/>
          </a:p>
        </p:txBody>
      </p:sp>
    </p:spTree>
    <p:extLst>
      <p:ext uri="{BB962C8B-B14F-4D97-AF65-F5344CB8AC3E}">
        <p14:creationId xmlns:p14="http://schemas.microsoft.com/office/powerpoint/2010/main" val="11170677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rom</a:t>
            </a:r>
          </a:p>
        </p:txBody>
      </p:sp>
      <p:sp>
        <p:nvSpPr>
          <p:cNvPr id="3" name="Content Placeholder 2"/>
          <p:cNvSpPr>
            <a:spLocks noGrp="1"/>
          </p:cNvSpPr>
          <p:nvPr>
            <p:ph idx="1"/>
          </p:nvPr>
        </p:nvSpPr>
        <p:spPr/>
        <p:txBody>
          <a:bodyPr/>
          <a:lstStyle/>
          <a:p>
            <a:pPr marL="0" indent="0">
              <a:buNone/>
            </a:pPr>
            <a:r>
              <a:rPr lang="en-US" b="1" dirty="0">
                <a:solidFill>
                  <a:srgbClr val="00B0F0"/>
                </a:solidFill>
              </a:rPr>
              <a:t>EEPROM (Electrically Erasable Programmable Read Only Memory):</a:t>
            </a:r>
          </a:p>
          <a:p>
            <a:r>
              <a:rPr lang="en-US" dirty="0"/>
              <a:t>EEPROM differs from both PROM and EPROM by not needing to be taken out to erase and reprogram.</a:t>
            </a:r>
          </a:p>
          <a:p>
            <a:r>
              <a:rPr lang="en-US" dirty="0"/>
              <a:t>While the reformatting process can be slow, it’s not done often and usually only to update critical code such as firmware or BIOS.</a:t>
            </a:r>
            <a:endParaRPr lang="en-US" b="1" dirty="0">
              <a:solidFill>
                <a:srgbClr val="00B0F0"/>
              </a:solidFill>
            </a:endParaRPr>
          </a:p>
          <a:p>
            <a:r>
              <a:rPr lang="en-US" dirty="0"/>
              <a:t>Here the written contents can be erased electrically.</a:t>
            </a:r>
          </a:p>
          <a:p>
            <a:r>
              <a:rPr lang="en-US" dirty="0"/>
              <a:t>You can delete and </a:t>
            </a:r>
            <a:r>
              <a:rPr lang="en-US" dirty="0" err="1"/>
              <a:t>reprogramme</a:t>
            </a:r>
            <a:r>
              <a:rPr lang="en-US" dirty="0"/>
              <a:t> EEPROM up to 10,000 times.</a:t>
            </a:r>
          </a:p>
          <a:p>
            <a:r>
              <a:rPr lang="en-US" dirty="0"/>
              <a:t>Erasing and programming take very little time, i.e., nearly  4 -10 </a:t>
            </a:r>
            <a:r>
              <a:rPr lang="en-US" dirty="0" err="1"/>
              <a:t>ms</a:t>
            </a:r>
            <a:r>
              <a:rPr lang="en-US" dirty="0"/>
              <a:t>(milliseconds).</a:t>
            </a:r>
          </a:p>
          <a:p>
            <a:r>
              <a:rPr lang="en-US" dirty="0"/>
              <a:t>Any area in an EEPROM can be wiped and programmed selectively.</a:t>
            </a:r>
          </a:p>
          <a:p>
            <a:pPr marL="0" indent="0">
              <a:buNone/>
            </a:pPr>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8330CF0F-2992-4812-A2BD-C038BC9AA5D1}" type="slidenum">
              <a:rPr lang="en-US" smtClean="0"/>
              <a:pPr/>
              <a:t>22</a:t>
            </a:fld>
            <a:endParaRPr lang="en-US" dirty="0"/>
          </a:p>
        </p:txBody>
      </p:sp>
      <p:sp>
        <p:nvSpPr>
          <p:cNvPr id="5" name="Date Placeholder 4"/>
          <p:cNvSpPr>
            <a:spLocks noGrp="1"/>
          </p:cNvSpPr>
          <p:nvPr>
            <p:ph type="dt" sz="half" idx="10"/>
          </p:nvPr>
        </p:nvSpPr>
        <p:spPr/>
        <p:txBody>
          <a:bodyPr/>
          <a:lstStyle/>
          <a:p>
            <a:fld id="{6526A4C5-F4C6-44F0-80FA-7D7F363485F3}" type="datetime4">
              <a:rPr lang="en-US" smtClean="0"/>
              <a:t>February 17, 2024</a:t>
            </a:fld>
            <a:endParaRPr lang="en-US" dirty="0"/>
          </a:p>
        </p:txBody>
      </p:sp>
    </p:spTree>
    <p:extLst>
      <p:ext uri="{BB962C8B-B14F-4D97-AF65-F5344CB8AC3E}">
        <p14:creationId xmlns:p14="http://schemas.microsoft.com/office/powerpoint/2010/main" val="27297732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rom</a:t>
            </a:r>
          </a:p>
        </p:txBody>
      </p:sp>
      <p:sp>
        <p:nvSpPr>
          <p:cNvPr id="3" name="Content Placeholder 2"/>
          <p:cNvSpPr>
            <a:spLocks noGrp="1"/>
          </p:cNvSpPr>
          <p:nvPr>
            <p:ph idx="1"/>
          </p:nvPr>
        </p:nvSpPr>
        <p:spPr/>
        <p:txBody>
          <a:bodyPr/>
          <a:lstStyle/>
          <a:p>
            <a:pPr marL="0" lvl="0" indent="0" fontAlgn="base">
              <a:buNone/>
            </a:pPr>
            <a:r>
              <a:rPr lang="en-US" dirty="0">
                <a:solidFill>
                  <a:srgbClr val="00B0F0"/>
                </a:solidFill>
              </a:rPr>
              <a:t>Flash ROM:</a:t>
            </a:r>
          </a:p>
          <a:p>
            <a:pPr algn="just" fontAlgn="base"/>
            <a:r>
              <a:rPr lang="en-US" dirty="0"/>
              <a:t>Flash memory is a non-volatile storage memory chip that can be written or programmed in small units called Block or Sector. Flash Memory is an EEPROM form of computer memory, and the contents or data cannot be lost when the power source is turned off. It is also used to transfer data between the computer and digital devices.</a:t>
            </a:r>
          </a:p>
          <a:p>
            <a:endParaRPr lang="en-US" dirty="0"/>
          </a:p>
        </p:txBody>
      </p:sp>
      <p:sp>
        <p:nvSpPr>
          <p:cNvPr id="4" name="Slide Number Placeholder 3"/>
          <p:cNvSpPr>
            <a:spLocks noGrp="1"/>
          </p:cNvSpPr>
          <p:nvPr>
            <p:ph type="sldNum" sz="quarter" idx="12"/>
          </p:nvPr>
        </p:nvSpPr>
        <p:spPr/>
        <p:txBody>
          <a:bodyPr/>
          <a:lstStyle/>
          <a:p>
            <a:fld id="{8330CF0F-2992-4812-A2BD-C038BC9AA5D1}" type="slidenum">
              <a:rPr lang="en-US" smtClean="0"/>
              <a:pPr/>
              <a:t>23</a:t>
            </a:fld>
            <a:endParaRPr lang="en-US" dirty="0"/>
          </a:p>
        </p:txBody>
      </p:sp>
      <p:sp>
        <p:nvSpPr>
          <p:cNvPr id="5" name="Date Placeholder 4"/>
          <p:cNvSpPr>
            <a:spLocks noGrp="1"/>
          </p:cNvSpPr>
          <p:nvPr>
            <p:ph type="dt" sz="half" idx="10"/>
          </p:nvPr>
        </p:nvSpPr>
        <p:spPr/>
        <p:txBody>
          <a:bodyPr/>
          <a:lstStyle/>
          <a:p>
            <a:fld id="{6526A4C5-F4C6-44F0-80FA-7D7F363485F3}" type="datetime4">
              <a:rPr lang="en-US" smtClean="0"/>
              <a:t>February 17, 2024</a:t>
            </a:fld>
            <a:endParaRPr lang="en-US" dirty="0"/>
          </a:p>
        </p:txBody>
      </p:sp>
    </p:spTree>
    <p:extLst>
      <p:ext uri="{BB962C8B-B14F-4D97-AF65-F5344CB8AC3E}">
        <p14:creationId xmlns:p14="http://schemas.microsoft.com/office/powerpoint/2010/main" val="41516008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560587295"/>
              </p:ext>
            </p:extLst>
          </p:nvPr>
        </p:nvGraphicFramePr>
        <p:xfrm>
          <a:off x="1516283" y="1412833"/>
          <a:ext cx="9505944" cy="4947669"/>
        </p:xfrm>
        <a:graphic>
          <a:graphicData uri="http://schemas.openxmlformats.org/drawingml/2006/table">
            <a:tbl>
              <a:tblPr/>
              <a:tblGrid>
                <a:gridCol w="4752972">
                  <a:extLst>
                    <a:ext uri="{9D8B030D-6E8A-4147-A177-3AD203B41FA5}">
                      <a16:colId xmlns:a16="http://schemas.microsoft.com/office/drawing/2014/main" val="4115699555"/>
                    </a:ext>
                  </a:extLst>
                </a:gridCol>
                <a:gridCol w="4752972">
                  <a:extLst>
                    <a:ext uri="{9D8B030D-6E8A-4147-A177-3AD203B41FA5}">
                      <a16:colId xmlns:a16="http://schemas.microsoft.com/office/drawing/2014/main" val="439853015"/>
                    </a:ext>
                  </a:extLst>
                </a:gridCol>
              </a:tblGrid>
              <a:tr h="273017">
                <a:tc>
                  <a:txBody>
                    <a:bodyPr/>
                    <a:lstStyle/>
                    <a:p>
                      <a:pPr algn="l" fontAlgn="t"/>
                      <a:r>
                        <a:rPr lang="en-US" sz="1200">
                          <a:solidFill>
                            <a:srgbClr val="000000"/>
                          </a:solidFill>
                          <a:effectLst/>
                          <a:latin typeface="times new roman" panose="02020603050405020304" pitchFamily="18" charset="0"/>
                        </a:rPr>
                        <a:t>RAM</a:t>
                      </a:r>
                    </a:p>
                  </a:txBody>
                  <a:tcPr marL="48753" marR="48753" marT="48753" marB="48753">
                    <a:lnL w="6350" cap="flat" cmpd="sng" algn="ctr">
                      <a:solidFill>
                        <a:srgbClr val="208DA6"/>
                      </a:solidFill>
                      <a:prstDash val="solid"/>
                      <a:round/>
                      <a:headEnd type="none" w="med" len="med"/>
                      <a:tailEnd type="none" w="med" len="med"/>
                    </a:lnL>
                    <a:lnR w="6350" cap="flat" cmpd="sng" algn="ctr">
                      <a:solidFill>
                        <a:srgbClr val="208DA6"/>
                      </a:solidFill>
                      <a:prstDash val="solid"/>
                      <a:round/>
                      <a:headEnd type="none" w="med" len="med"/>
                      <a:tailEnd type="none" w="med" len="med"/>
                    </a:lnR>
                    <a:lnT w="6350" cap="flat" cmpd="sng" algn="ctr">
                      <a:solidFill>
                        <a:srgbClr val="208DA6"/>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200">
                          <a:solidFill>
                            <a:srgbClr val="000000"/>
                          </a:solidFill>
                          <a:effectLst/>
                          <a:latin typeface="times new roman" panose="02020603050405020304" pitchFamily="18" charset="0"/>
                        </a:rPr>
                        <a:t>ROM</a:t>
                      </a:r>
                    </a:p>
                  </a:txBody>
                  <a:tcPr marL="48753" marR="48753" marT="48753" marB="48753">
                    <a:lnL w="6350" cap="flat" cmpd="sng" algn="ctr">
                      <a:solidFill>
                        <a:srgbClr val="208DA6"/>
                      </a:solidFill>
                      <a:prstDash val="solid"/>
                      <a:round/>
                      <a:headEnd type="none" w="med" len="med"/>
                      <a:tailEnd type="none" w="med" len="med"/>
                    </a:lnL>
                    <a:lnR w="6350" cap="flat" cmpd="sng" algn="ctr">
                      <a:solidFill>
                        <a:srgbClr val="208DA6"/>
                      </a:solidFill>
                      <a:prstDash val="solid"/>
                      <a:round/>
                      <a:headEnd type="none" w="med" len="med"/>
                      <a:tailEnd type="none" w="med" len="med"/>
                    </a:lnR>
                    <a:lnT w="6350" cap="flat" cmpd="sng" algn="ctr">
                      <a:solidFill>
                        <a:srgbClr val="208DA6"/>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3050667125"/>
                  </a:ext>
                </a:extLst>
              </a:tr>
              <a:tr h="416025">
                <a:tc>
                  <a:txBody>
                    <a:bodyPr/>
                    <a:lstStyle/>
                    <a:p>
                      <a:pPr algn="just" fontAlgn="t"/>
                      <a:r>
                        <a:rPr lang="en-US" sz="1200">
                          <a:solidFill>
                            <a:srgbClr val="333333"/>
                          </a:solidFill>
                          <a:effectLst/>
                          <a:latin typeface="inter-regular"/>
                        </a:rPr>
                        <a:t>It is a Random-Access Memory.</a:t>
                      </a:r>
                    </a:p>
                  </a:txBody>
                  <a:tcPr marL="32502" marR="32502" marT="32502" marB="32502">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200">
                          <a:solidFill>
                            <a:srgbClr val="333333"/>
                          </a:solidFill>
                          <a:effectLst/>
                          <a:latin typeface="inter-regular"/>
                        </a:rPr>
                        <a:t>It is a Read Only Memory.</a:t>
                      </a:r>
                    </a:p>
                  </a:txBody>
                  <a:tcPr marL="32502" marR="32502" marT="32502" marB="32502">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973447278"/>
                  </a:ext>
                </a:extLst>
              </a:tr>
              <a:tr h="591536">
                <a:tc>
                  <a:txBody>
                    <a:bodyPr/>
                    <a:lstStyle/>
                    <a:p>
                      <a:pPr algn="just" fontAlgn="t"/>
                      <a:r>
                        <a:rPr lang="en-US" sz="1200">
                          <a:solidFill>
                            <a:srgbClr val="333333"/>
                          </a:solidFill>
                          <a:effectLst/>
                          <a:latin typeface="inter-regular"/>
                        </a:rPr>
                        <a:t>Read and write operations can be performed.</a:t>
                      </a:r>
                    </a:p>
                  </a:txBody>
                  <a:tcPr marL="32502" marR="32502" marT="32502" marB="32502">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200">
                          <a:solidFill>
                            <a:srgbClr val="333333"/>
                          </a:solidFill>
                          <a:effectLst/>
                          <a:latin typeface="inter-regular"/>
                        </a:rPr>
                        <a:t>Only Read operation can be performed.</a:t>
                      </a:r>
                    </a:p>
                  </a:txBody>
                  <a:tcPr marL="32502" marR="32502" marT="32502" marB="32502">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557883428"/>
                  </a:ext>
                </a:extLst>
              </a:tr>
              <a:tr h="942557">
                <a:tc>
                  <a:txBody>
                    <a:bodyPr/>
                    <a:lstStyle/>
                    <a:p>
                      <a:pPr algn="just" fontAlgn="t"/>
                      <a:r>
                        <a:rPr lang="en-US" sz="1200">
                          <a:solidFill>
                            <a:srgbClr val="333333"/>
                          </a:solidFill>
                          <a:effectLst/>
                          <a:latin typeface="inter-regular"/>
                        </a:rPr>
                        <a:t>Data can be lost in volatile memory when the power supply is turned off.</a:t>
                      </a:r>
                    </a:p>
                  </a:txBody>
                  <a:tcPr marL="32502" marR="32502" marT="32502" marB="32502">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200">
                          <a:solidFill>
                            <a:srgbClr val="333333"/>
                          </a:solidFill>
                          <a:effectLst/>
                          <a:latin typeface="inter-regular"/>
                        </a:rPr>
                        <a:t>Data cannot be lost in non-volatile memory when the power supply is turned off.</a:t>
                      </a:r>
                    </a:p>
                  </a:txBody>
                  <a:tcPr marL="32502" marR="32502" marT="32502" marB="32502">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500296800"/>
                  </a:ext>
                </a:extLst>
              </a:tr>
              <a:tr h="591536">
                <a:tc>
                  <a:txBody>
                    <a:bodyPr/>
                    <a:lstStyle/>
                    <a:p>
                      <a:pPr algn="just" fontAlgn="t"/>
                      <a:r>
                        <a:rPr lang="en-US" sz="1200">
                          <a:solidFill>
                            <a:srgbClr val="333333"/>
                          </a:solidFill>
                          <a:effectLst/>
                          <a:latin typeface="inter-regular"/>
                        </a:rPr>
                        <a:t>It is a faster and expensive memory.</a:t>
                      </a:r>
                    </a:p>
                  </a:txBody>
                  <a:tcPr marL="32502" marR="32502" marT="32502" marB="32502">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200">
                          <a:solidFill>
                            <a:srgbClr val="333333"/>
                          </a:solidFill>
                          <a:effectLst/>
                          <a:latin typeface="inter-regular"/>
                        </a:rPr>
                        <a:t>It is a slower and less expensive memory.</a:t>
                      </a:r>
                    </a:p>
                  </a:txBody>
                  <a:tcPr marL="32502" marR="32502" marT="32502" marB="32502">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54777159"/>
                  </a:ext>
                </a:extLst>
              </a:tr>
              <a:tr h="591536">
                <a:tc>
                  <a:txBody>
                    <a:bodyPr/>
                    <a:lstStyle/>
                    <a:p>
                      <a:pPr algn="just" fontAlgn="t"/>
                      <a:r>
                        <a:rPr lang="en-US" sz="1200">
                          <a:solidFill>
                            <a:srgbClr val="333333"/>
                          </a:solidFill>
                          <a:effectLst/>
                          <a:latin typeface="inter-regular"/>
                        </a:rPr>
                        <a:t>Storage data requires to be refreshed in RAM.</a:t>
                      </a:r>
                    </a:p>
                  </a:txBody>
                  <a:tcPr marL="32502" marR="32502" marT="32502" marB="32502">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200">
                          <a:solidFill>
                            <a:srgbClr val="333333"/>
                          </a:solidFill>
                          <a:effectLst/>
                          <a:latin typeface="inter-regular"/>
                        </a:rPr>
                        <a:t>Storage data does not need to be refreshed in ROM.</a:t>
                      </a:r>
                    </a:p>
                  </a:txBody>
                  <a:tcPr marL="32502" marR="32502" marT="32502" marB="32502">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450317123"/>
                  </a:ext>
                </a:extLst>
              </a:tr>
              <a:tr h="942557">
                <a:tc>
                  <a:txBody>
                    <a:bodyPr/>
                    <a:lstStyle/>
                    <a:p>
                      <a:pPr algn="just" fontAlgn="t"/>
                      <a:r>
                        <a:rPr lang="en-US" sz="1200">
                          <a:solidFill>
                            <a:srgbClr val="333333"/>
                          </a:solidFill>
                          <a:effectLst/>
                          <a:latin typeface="inter-regular"/>
                        </a:rPr>
                        <a:t>The size of the chip is bigger than the ROM chip to store the data.</a:t>
                      </a:r>
                    </a:p>
                  </a:txBody>
                  <a:tcPr marL="32502" marR="32502" marT="32502" marB="32502">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1200">
                          <a:solidFill>
                            <a:srgbClr val="333333"/>
                          </a:solidFill>
                          <a:effectLst/>
                          <a:latin typeface="inter-regular"/>
                        </a:rPr>
                        <a:t>The size of the chip is smaller than the RAM chip to store the same amount of data.</a:t>
                      </a:r>
                    </a:p>
                  </a:txBody>
                  <a:tcPr marL="32502" marR="32502" marT="32502" marB="32502">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025055865"/>
                  </a:ext>
                </a:extLst>
              </a:tr>
              <a:tr h="591536">
                <a:tc>
                  <a:txBody>
                    <a:bodyPr/>
                    <a:lstStyle/>
                    <a:p>
                      <a:pPr algn="just" fontAlgn="t"/>
                      <a:r>
                        <a:rPr lang="en-US" sz="1200">
                          <a:solidFill>
                            <a:srgbClr val="333333"/>
                          </a:solidFill>
                          <a:effectLst/>
                          <a:latin typeface="inter-regular"/>
                        </a:rPr>
                        <a:t>Types of RAM: DRAM and SRAM</a:t>
                      </a:r>
                    </a:p>
                  </a:txBody>
                  <a:tcPr marL="32502" marR="32502" marT="32502" marB="32502">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1200" dirty="0">
                          <a:solidFill>
                            <a:srgbClr val="333333"/>
                          </a:solidFill>
                          <a:effectLst/>
                          <a:latin typeface="inter-regular"/>
                        </a:rPr>
                        <a:t>Types of ROM: MROM, PROM, EPROM, EEPROM</a:t>
                      </a:r>
                    </a:p>
                  </a:txBody>
                  <a:tcPr marL="32502" marR="32502" marT="32502" marB="32502">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522260020"/>
                  </a:ext>
                </a:extLst>
              </a:tr>
            </a:tbl>
          </a:graphicData>
        </a:graphic>
      </p:graphicFrame>
      <p:sp>
        <p:nvSpPr>
          <p:cNvPr id="4" name="Slide Number Placeholder 3"/>
          <p:cNvSpPr>
            <a:spLocks noGrp="1"/>
          </p:cNvSpPr>
          <p:nvPr>
            <p:ph type="sldNum" sz="quarter" idx="12"/>
          </p:nvPr>
        </p:nvSpPr>
        <p:spPr/>
        <p:txBody>
          <a:bodyPr/>
          <a:lstStyle/>
          <a:p>
            <a:fld id="{8330CF0F-2992-4812-A2BD-C038BC9AA5D1}" type="slidenum">
              <a:rPr lang="en-US" smtClean="0"/>
              <a:pPr/>
              <a:t>24</a:t>
            </a:fld>
            <a:endParaRPr lang="en-US" dirty="0"/>
          </a:p>
        </p:txBody>
      </p:sp>
      <p:sp>
        <p:nvSpPr>
          <p:cNvPr id="5" name="Date Placeholder 4"/>
          <p:cNvSpPr>
            <a:spLocks noGrp="1"/>
          </p:cNvSpPr>
          <p:nvPr>
            <p:ph type="dt" sz="half" idx="10"/>
          </p:nvPr>
        </p:nvSpPr>
        <p:spPr/>
        <p:txBody>
          <a:bodyPr/>
          <a:lstStyle/>
          <a:p>
            <a:fld id="{6526A4C5-F4C6-44F0-80FA-7D7F363485F3}" type="datetime4">
              <a:rPr lang="en-US" smtClean="0"/>
              <a:t>February 17, 2024</a:t>
            </a:fld>
            <a:endParaRPr lang="en-US" dirty="0"/>
          </a:p>
        </p:txBody>
      </p:sp>
      <p:sp>
        <p:nvSpPr>
          <p:cNvPr id="7" name="Rectangle 1"/>
          <p:cNvSpPr>
            <a:spLocks noChangeArrowheads="1"/>
          </p:cNvSpPr>
          <p:nvPr/>
        </p:nvSpPr>
        <p:spPr bwMode="auto">
          <a:xfrm>
            <a:off x="-14015542" y="-323165"/>
            <a:ext cx="4117386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275756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88792184"/>
              </p:ext>
            </p:extLst>
          </p:nvPr>
        </p:nvGraphicFramePr>
        <p:xfrm>
          <a:off x="2095018" y="1342664"/>
          <a:ext cx="7986530" cy="5023414"/>
        </p:xfrm>
        <a:graphic>
          <a:graphicData uri="http://schemas.openxmlformats.org/drawingml/2006/table">
            <a:tbl>
              <a:tblPr firstRow="1" firstCol="1" bandRow="1">
                <a:tableStyleId>{5C22544A-7EE6-4342-B048-85BDC9FD1C3A}</a:tableStyleId>
              </a:tblPr>
              <a:tblGrid>
                <a:gridCol w="2443277">
                  <a:extLst>
                    <a:ext uri="{9D8B030D-6E8A-4147-A177-3AD203B41FA5}">
                      <a16:colId xmlns:a16="http://schemas.microsoft.com/office/drawing/2014/main" val="1857124376"/>
                    </a:ext>
                  </a:extLst>
                </a:gridCol>
                <a:gridCol w="3033643">
                  <a:extLst>
                    <a:ext uri="{9D8B030D-6E8A-4147-A177-3AD203B41FA5}">
                      <a16:colId xmlns:a16="http://schemas.microsoft.com/office/drawing/2014/main" val="2744023310"/>
                    </a:ext>
                  </a:extLst>
                </a:gridCol>
                <a:gridCol w="2509610">
                  <a:extLst>
                    <a:ext uri="{9D8B030D-6E8A-4147-A177-3AD203B41FA5}">
                      <a16:colId xmlns:a16="http://schemas.microsoft.com/office/drawing/2014/main" val="2259970242"/>
                    </a:ext>
                  </a:extLst>
                </a:gridCol>
              </a:tblGrid>
              <a:tr h="504236">
                <a:tc>
                  <a:txBody>
                    <a:bodyPr/>
                    <a:lstStyle/>
                    <a:p>
                      <a:pPr>
                        <a:lnSpc>
                          <a:spcPct val="107000"/>
                        </a:lnSpc>
                      </a:pPr>
                      <a:endParaRPr lang="en-US" sz="1100">
                        <a:effectLst/>
                        <a:latin typeface="Calibri" panose="020F0502020204030204" pitchFamily="34" charset="0"/>
                      </a:endParaRPr>
                    </a:p>
                  </a:txBody>
                  <a:tcPr marL="76200" marR="76200" marT="19050" marB="19050" anchor="ctr"/>
                </a:tc>
                <a:tc>
                  <a:txBody>
                    <a:bodyPr/>
                    <a:lstStyle/>
                    <a:p>
                      <a:pPr algn="ctr">
                        <a:lnSpc>
                          <a:spcPct val="115000"/>
                        </a:lnSpc>
                        <a:spcAft>
                          <a:spcPts val="1575"/>
                        </a:spcAft>
                      </a:pPr>
                      <a:r>
                        <a:rPr lang="en-US" sz="1200">
                          <a:effectLst/>
                        </a:rPr>
                        <a:t>RAM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19050" marB="19050" anchor="ctr"/>
                </a:tc>
                <a:tc>
                  <a:txBody>
                    <a:bodyPr/>
                    <a:lstStyle/>
                    <a:p>
                      <a:pPr algn="ctr">
                        <a:lnSpc>
                          <a:spcPct val="115000"/>
                        </a:lnSpc>
                        <a:spcAft>
                          <a:spcPts val="1575"/>
                        </a:spcAft>
                      </a:pPr>
                      <a:r>
                        <a:rPr lang="en-US" sz="1200">
                          <a:effectLst/>
                        </a:rPr>
                        <a:t>ROM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19050" marB="19050" anchor="ctr"/>
                </a:tc>
                <a:extLst>
                  <a:ext uri="{0D108BD9-81ED-4DB2-BD59-A6C34878D82A}">
                    <a16:rowId xmlns:a16="http://schemas.microsoft.com/office/drawing/2014/main" val="2812667356"/>
                  </a:ext>
                </a:extLst>
              </a:tr>
              <a:tr h="504236">
                <a:tc>
                  <a:txBody>
                    <a:bodyPr/>
                    <a:lstStyle/>
                    <a:p>
                      <a:pPr algn="ctr">
                        <a:lnSpc>
                          <a:spcPct val="115000"/>
                        </a:lnSpc>
                        <a:spcAft>
                          <a:spcPts val="1575"/>
                        </a:spcAft>
                      </a:pPr>
                      <a:r>
                        <a:rPr lang="en-US" sz="1200">
                          <a:effectLst/>
                        </a:rPr>
                        <a:t>Stands for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19050" marB="19050" anchor="ctr"/>
                </a:tc>
                <a:tc>
                  <a:txBody>
                    <a:bodyPr/>
                    <a:lstStyle/>
                    <a:p>
                      <a:pPr algn="ctr">
                        <a:lnSpc>
                          <a:spcPct val="115000"/>
                        </a:lnSpc>
                        <a:spcAft>
                          <a:spcPts val="1575"/>
                        </a:spcAft>
                      </a:pPr>
                      <a:r>
                        <a:rPr lang="en-US" sz="1200">
                          <a:effectLst/>
                        </a:rPr>
                        <a:t>Random-access memory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19050" marB="19050" anchor="ctr"/>
                </a:tc>
                <a:tc>
                  <a:txBody>
                    <a:bodyPr/>
                    <a:lstStyle/>
                    <a:p>
                      <a:pPr algn="ctr">
                        <a:lnSpc>
                          <a:spcPct val="115000"/>
                        </a:lnSpc>
                        <a:spcAft>
                          <a:spcPts val="1575"/>
                        </a:spcAft>
                      </a:pPr>
                      <a:r>
                        <a:rPr lang="en-US" sz="1200">
                          <a:effectLst/>
                        </a:rPr>
                        <a:t>Read-only memory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19050" marB="19050" anchor="ctr"/>
                </a:tc>
                <a:extLst>
                  <a:ext uri="{0D108BD9-81ED-4DB2-BD59-A6C34878D82A}">
                    <a16:rowId xmlns:a16="http://schemas.microsoft.com/office/drawing/2014/main" val="849484020"/>
                  </a:ext>
                </a:extLst>
              </a:tr>
              <a:tr h="504236">
                <a:tc>
                  <a:txBody>
                    <a:bodyPr/>
                    <a:lstStyle/>
                    <a:p>
                      <a:pPr algn="ctr">
                        <a:lnSpc>
                          <a:spcPct val="115000"/>
                        </a:lnSpc>
                        <a:spcAft>
                          <a:spcPts val="1575"/>
                        </a:spcAft>
                      </a:pPr>
                      <a:r>
                        <a:rPr lang="en-US" sz="1200">
                          <a:effectLst/>
                        </a:rPr>
                        <a:t>Storage volatility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19050" marB="19050" anchor="ctr"/>
                </a:tc>
                <a:tc>
                  <a:txBody>
                    <a:bodyPr/>
                    <a:lstStyle/>
                    <a:p>
                      <a:pPr algn="ctr">
                        <a:lnSpc>
                          <a:spcPct val="115000"/>
                        </a:lnSpc>
                        <a:spcAft>
                          <a:spcPts val="1575"/>
                        </a:spcAft>
                      </a:pPr>
                      <a:r>
                        <a:rPr lang="en-US" sz="1200">
                          <a:effectLst/>
                        </a:rPr>
                        <a:t>Volatile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19050" marB="19050" anchor="ctr"/>
                </a:tc>
                <a:tc>
                  <a:txBody>
                    <a:bodyPr/>
                    <a:lstStyle/>
                    <a:p>
                      <a:pPr algn="ctr">
                        <a:lnSpc>
                          <a:spcPct val="115000"/>
                        </a:lnSpc>
                        <a:spcAft>
                          <a:spcPts val="1575"/>
                        </a:spcAft>
                      </a:pPr>
                      <a:r>
                        <a:rPr lang="en-US" sz="1200">
                          <a:effectLst/>
                        </a:rPr>
                        <a:t>Non-volatile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19050" marB="19050" anchor="ctr"/>
                </a:tc>
                <a:extLst>
                  <a:ext uri="{0D108BD9-81ED-4DB2-BD59-A6C34878D82A}">
                    <a16:rowId xmlns:a16="http://schemas.microsoft.com/office/drawing/2014/main" val="2687894058"/>
                  </a:ext>
                </a:extLst>
              </a:tr>
              <a:tr h="504236">
                <a:tc>
                  <a:txBody>
                    <a:bodyPr/>
                    <a:lstStyle/>
                    <a:p>
                      <a:pPr algn="ctr">
                        <a:lnSpc>
                          <a:spcPct val="115000"/>
                        </a:lnSpc>
                        <a:spcAft>
                          <a:spcPts val="1575"/>
                        </a:spcAft>
                      </a:pPr>
                      <a:r>
                        <a:rPr lang="en-US" sz="1200">
                          <a:effectLst/>
                        </a:rPr>
                        <a:t>Storage capacity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19050" marB="19050" anchor="ctr"/>
                </a:tc>
                <a:tc>
                  <a:txBody>
                    <a:bodyPr/>
                    <a:lstStyle/>
                    <a:p>
                      <a:pPr algn="ctr">
                        <a:lnSpc>
                          <a:spcPct val="115000"/>
                        </a:lnSpc>
                        <a:spcAft>
                          <a:spcPts val="1575"/>
                        </a:spcAft>
                      </a:pPr>
                      <a:r>
                        <a:rPr lang="en-US" sz="1200">
                          <a:effectLst/>
                        </a:rPr>
                        <a:t>Up to 256GB per chip</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19050" marB="19050" anchor="ctr"/>
                </a:tc>
                <a:tc>
                  <a:txBody>
                    <a:bodyPr/>
                    <a:lstStyle/>
                    <a:p>
                      <a:pPr algn="ctr">
                        <a:lnSpc>
                          <a:spcPct val="115000"/>
                        </a:lnSpc>
                        <a:spcAft>
                          <a:spcPts val="1575"/>
                        </a:spcAft>
                      </a:pPr>
                      <a:r>
                        <a:rPr lang="en-US" sz="1200">
                          <a:effectLst/>
                        </a:rPr>
                        <a:t>up to 8GB per chip</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19050" marB="19050" anchor="ctr"/>
                </a:tc>
                <a:extLst>
                  <a:ext uri="{0D108BD9-81ED-4DB2-BD59-A6C34878D82A}">
                    <a16:rowId xmlns:a16="http://schemas.microsoft.com/office/drawing/2014/main" val="2311582109"/>
                  </a:ext>
                </a:extLst>
              </a:tr>
              <a:tr h="539869">
                <a:tc>
                  <a:txBody>
                    <a:bodyPr/>
                    <a:lstStyle/>
                    <a:p>
                      <a:pPr algn="ctr">
                        <a:lnSpc>
                          <a:spcPct val="115000"/>
                        </a:lnSpc>
                        <a:spcAft>
                          <a:spcPts val="1575"/>
                        </a:spcAft>
                      </a:pPr>
                      <a:r>
                        <a:rPr lang="en-US" sz="1200">
                          <a:effectLst/>
                        </a:rPr>
                        <a:t>Speed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19050" marB="19050" anchor="ctr"/>
                </a:tc>
                <a:tc>
                  <a:txBody>
                    <a:bodyPr/>
                    <a:lstStyle/>
                    <a:p>
                      <a:pPr algn="ctr">
                        <a:lnSpc>
                          <a:spcPct val="115000"/>
                        </a:lnSpc>
                        <a:spcAft>
                          <a:spcPts val="1575"/>
                        </a:spcAft>
                      </a:pPr>
                      <a:r>
                        <a:rPr lang="en-US" sz="1200">
                          <a:effectLst/>
                        </a:rPr>
                        <a:t>Faster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19050" marB="19050" anchor="ctr"/>
                </a:tc>
                <a:tc>
                  <a:txBody>
                    <a:bodyPr/>
                    <a:lstStyle/>
                    <a:p>
                      <a:pPr algn="ctr">
                        <a:lnSpc>
                          <a:spcPct val="115000"/>
                        </a:lnSpc>
                        <a:spcAft>
                          <a:spcPts val="1575"/>
                        </a:spcAft>
                      </a:pPr>
                      <a:r>
                        <a:rPr lang="en-US" sz="1200">
                          <a:effectLst/>
                        </a:rPr>
                        <a:t>Slower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19050" marB="19050" anchor="ctr"/>
                </a:tc>
                <a:extLst>
                  <a:ext uri="{0D108BD9-81ED-4DB2-BD59-A6C34878D82A}">
                    <a16:rowId xmlns:a16="http://schemas.microsoft.com/office/drawing/2014/main" val="1728659827"/>
                  </a:ext>
                </a:extLst>
              </a:tr>
              <a:tr h="953893">
                <a:tc>
                  <a:txBody>
                    <a:bodyPr/>
                    <a:lstStyle/>
                    <a:p>
                      <a:pPr algn="ctr">
                        <a:lnSpc>
                          <a:spcPct val="115000"/>
                        </a:lnSpc>
                        <a:spcAft>
                          <a:spcPts val="1575"/>
                        </a:spcAft>
                      </a:pPr>
                      <a:r>
                        <a:rPr lang="en-US" sz="1200">
                          <a:effectLst/>
                        </a:rPr>
                        <a:t>Use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19050" marB="19050" anchor="ctr"/>
                </a:tc>
                <a:tc>
                  <a:txBody>
                    <a:bodyPr/>
                    <a:lstStyle/>
                    <a:p>
                      <a:pPr algn="ctr">
                        <a:lnSpc>
                          <a:spcPct val="115000"/>
                        </a:lnSpc>
                        <a:spcAft>
                          <a:spcPts val="1575"/>
                        </a:spcAft>
                      </a:pPr>
                      <a:r>
                        <a:rPr lang="en-US" sz="1200">
                          <a:effectLst/>
                        </a:rPr>
                        <a:t>In standard computing operations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19050" marB="19050" anchor="ctr"/>
                </a:tc>
                <a:tc>
                  <a:txBody>
                    <a:bodyPr/>
                    <a:lstStyle/>
                    <a:p>
                      <a:pPr algn="ctr">
                        <a:lnSpc>
                          <a:spcPct val="115000"/>
                        </a:lnSpc>
                        <a:spcAft>
                          <a:spcPts val="1575"/>
                        </a:spcAft>
                      </a:pPr>
                      <a:r>
                        <a:rPr lang="en-US" sz="1200">
                          <a:effectLst/>
                        </a:rPr>
                        <a:t>During the boot process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19050" marB="19050" anchor="ctr"/>
                </a:tc>
                <a:extLst>
                  <a:ext uri="{0D108BD9-81ED-4DB2-BD59-A6C34878D82A}">
                    <a16:rowId xmlns:a16="http://schemas.microsoft.com/office/drawing/2014/main" val="172240516"/>
                  </a:ext>
                </a:extLst>
              </a:tr>
              <a:tr h="504236">
                <a:tc>
                  <a:txBody>
                    <a:bodyPr/>
                    <a:lstStyle/>
                    <a:p>
                      <a:pPr algn="ctr">
                        <a:lnSpc>
                          <a:spcPct val="115000"/>
                        </a:lnSpc>
                        <a:spcAft>
                          <a:spcPts val="1575"/>
                        </a:spcAft>
                      </a:pPr>
                      <a:r>
                        <a:rPr lang="en-US" sz="1200">
                          <a:effectLst/>
                        </a:rPr>
                        <a:t>Types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19050" marB="19050" anchor="ctr"/>
                </a:tc>
                <a:tc>
                  <a:txBody>
                    <a:bodyPr/>
                    <a:lstStyle/>
                    <a:p>
                      <a:pPr algn="ctr">
                        <a:lnSpc>
                          <a:spcPct val="115000"/>
                        </a:lnSpc>
                        <a:spcAft>
                          <a:spcPts val="1575"/>
                        </a:spcAft>
                      </a:pPr>
                      <a:r>
                        <a:rPr lang="en-US" sz="1200">
                          <a:effectLst/>
                        </a:rPr>
                        <a:t>DRAM, SRAM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19050" marB="19050" anchor="ctr"/>
                </a:tc>
                <a:tc>
                  <a:txBody>
                    <a:bodyPr/>
                    <a:lstStyle/>
                    <a:p>
                      <a:pPr algn="ctr">
                        <a:lnSpc>
                          <a:spcPct val="115000"/>
                        </a:lnSpc>
                        <a:spcAft>
                          <a:spcPts val="1575"/>
                        </a:spcAft>
                      </a:pPr>
                      <a:r>
                        <a:rPr lang="en-US" sz="1200">
                          <a:effectLst/>
                        </a:rPr>
                        <a:t>PROM, EPROM, EEPROM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19050" marB="19050" anchor="ctr"/>
                </a:tc>
                <a:extLst>
                  <a:ext uri="{0D108BD9-81ED-4DB2-BD59-A6C34878D82A}">
                    <a16:rowId xmlns:a16="http://schemas.microsoft.com/office/drawing/2014/main" val="1563608876"/>
                  </a:ext>
                </a:extLst>
              </a:tr>
              <a:tr h="504236">
                <a:tc>
                  <a:txBody>
                    <a:bodyPr/>
                    <a:lstStyle/>
                    <a:p>
                      <a:pPr algn="ctr">
                        <a:lnSpc>
                          <a:spcPct val="115000"/>
                        </a:lnSpc>
                        <a:spcAft>
                          <a:spcPts val="1575"/>
                        </a:spcAft>
                      </a:pPr>
                      <a:r>
                        <a:rPr lang="en-US" sz="1200">
                          <a:effectLst/>
                        </a:rPr>
                        <a:t>Cost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19050" marB="19050" anchor="ctr"/>
                </a:tc>
                <a:tc>
                  <a:txBody>
                    <a:bodyPr/>
                    <a:lstStyle/>
                    <a:p>
                      <a:pPr algn="ctr">
                        <a:lnSpc>
                          <a:spcPct val="115000"/>
                        </a:lnSpc>
                        <a:spcAft>
                          <a:spcPts val="1575"/>
                        </a:spcAft>
                      </a:pPr>
                      <a:r>
                        <a:rPr lang="en-US" sz="1200">
                          <a:effectLst/>
                        </a:rPr>
                        <a:t>Higher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19050" marB="19050" anchor="ctr"/>
                </a:tc>
                <a:tc>
                  <a:txBody>
                    <a:bodyPr/>
                    <a:lstStyle/>
                    <a:p>
                      <a:pPr algn="ctr">
                        <a:lnSpc>
                          <a:spcPct val="115000"/>
                        </a:lnSpc>
                        <a:spcAft>
                          <a:spcPts val="1575"/>
                        </a:spcAft>
                      </a:pPr>
                      <a:r>
                        <a:rPr lang="en-US" sz="1200">
                          <a:effectLst/>
                        </a:rPr>
                        <a:t>Lower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19050" marB="19050" anchor="ctr"/>
                </a:tc>
                <a:extLst>
                  <a:ext uri="{0D108BD9-81ED-4DB2-BD59-A6C34878D82A}">
                    <a16:rowId xmlns:a16="http://schemas.microsoft.com/office/drawing/2014/main" val="2557811913"/>
                  </a:ext>
                </a:extLst>
              </a:tr>
              <a:tr h="504236">
                <a:tc>
                  <a:txBody>
                    <a:bodyPr/>
                    <a:lstStyle/>
                    <a:p>
                      <a:pPr algn="ctr">
                        <a:lnSpc>
                          <a:spcPct val="115000"/>
                        </a:lnSpc>
                        <a:spcAft>
                          <a:spcPts val="1575"/>
                        </a:spcAft>
                      </a:pPr>
                      <a:r>
                        <a:rPr lang="en-US" sz="1200">
                          <a:effectLst/>
                        </a:rPr>
                        <a:t>Chip size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19050" marB="19050" anchor="ctr"/>
                </a:tc>
                <a:tc>
                  <a:txBody>
                    <a:bodyPr/>
                    <a:lstStyle/>
                    <a:p>
                      <a:pPr algn="ctr">
                        <a:lnSpc>
                          <a:spcPct val="115000"/>
                        </a:lnSpc>
                        <a:spcAft>
                          <a:spcPts val="1575"/>
                        </a:spcAft>
                      </a:pPr>
                      <a:r>
                        <a:rPr lang="en-US" sz="1200">
                          <a:effectLst/>
                        </a:rPr>
                        <a:t>Larger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19050" marB="19050" anchor="ctr"/>
                </a:tc>
                <a:tc>
                  <a:txBody>
                    <a:bodyPr/>
                    <a:lstStyle/>
                    <a:p>
                      <a:pPr algn="ctr">
                        <a:lnSpc>
                          <a:spcPct val="115000"/>
                        </a:lnSpc>
                        <a:spcAft>
                          <a:spcPts val="1575"/>
                        </a:spcAft>
                      </a:pPr>
                      <a:r>
                        <a:rPr lang="en-US" sz="1200" dirty="0">
                          <a:effectLst/>
                        </a:rPr>
                        <a:t>Smaller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19050" marB="19050" anchor="ctr"/>
                </a:tc>
                <a:extLst>
                  <a:ext uri="{0D108BD9-81ED-4DB2-BD59-A6C34878D82A}">
                    <a16:rowId xmlns:a16="http://schemas.microsoft.com/office/drawing/2014/main" val="1882055286"/>
                  </a:ext>
                </a:extLst>
              </a:tr>
            </a:tbl>
          </a:graphicData>
        </a:graphic>
      </p:graphicFrame>
      <p:sp>
        <p:nvSpPr>
          <p:cNvPr id="4" name="Slide Number Placeholder 3"/>
          <p:cNvSpPr>
            <a:spLocks noGrp="1"/>
          </p:cNvSpPr>
          <p:nvPr>
            <p:ph type="sldNum" sz="quarter" idx="12"/>
          </p:nvPr>
        </p:nvSpPr>
        <p:spPr/>
        <p:txBody>
          <a:bodyPr/>
          <a:lstStyle/>
          <a:p>
            <a:fld id="{8330CF0F-2992-4812-A2BD-C038BC9AA5D1}" type="slidenum">
              <a:rPr lang="en-US" smtClean="0"/>
              <a:pPr/>
              <a:t>25</a:t>
            </a:fld>
            <a:endParaRPr lang="en-US" dirty="0"/>
          </a:p>
        </p:txBody>
      </p:sp>
      <p:sp>
        <p:nvSpPr>
          <p:cNvPr id="5" name="Date Placeholder 4"/>
          <p:cNvSpPr>
            <a:spLocks noGrp="1"/>
          </p:cNvSpPr>
          <p:nvPr>
            <p:ph type="dt" sz="half" idx="10"/>
          </p:nvPr>
        </p:nvSpPr>
        <p:spPr/>
        <p:txBody>
          <a:bodyPr/>
          <a:lstStyle/>
          <a:p>
            <a:fld id="{6526A4C5-F4C6-44F0-80FA-7D7F363485F3}" type="datetime4">
              <a:rPr lang="en-US" smtClean="0"/>
              <a:t>February 17, 2024</a:t>
            </a:fld>
            <a:endParaRPr lang="en-US" dirty="0"/>
          </a:p>
        </p:txBody>
      </p:sp>
    </p:spTree>
    <p:extLst>
      <p:ext uri="{BB962C8B-B14F-4D97-AF65-F5344CB8AC3E}">
        <p14:creationId xmlns:p14="http://schemas.microsoft.com/office/powerpoint/2010/main" val="14722629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Secondary </a:t>
            </a:r>
            <a:r>
              <a:rPr lang="en-US" dirty="0" smtClean="0"/>
              <a:t>Memory</a:t>
            </a:r>
            <a:endParaRPr lang="en-US" dirty="0"/>
          </a:p>
        </p:txBody>
      </p:sp>
      <p:sp>
        <p:nvSpPr>
          <p:cNvPr id="3" name="Content Placeholder 2"/>
          <p:cNvSpPr>
            <a:spLocks noGrp="1"/>
          </p:cNvSpPr>
          <p:nvPr>
            <p:ph idx="1"/>
          </p:nvPr>
        </p:nvSpPr>
        <p:spPr/>
        <p:txBody>
          <a:bodyPr>
            <a:normAutofit fontScale="70000" lnSpcReduction="20000"/>
          </a:bodyPr>
          <a:lstStyle/>
          <a:p>
            <a:pPr algn="just"/>
            <a:r>
              <a:rPr lang="en-US" dirty="0" smtClean="0"/>
              <a:t>It </a:t>
            </a:r>
            <a:r>
              <a:rPr lang="en-US" dirty="0"/>
              <a:t>is also known as auxiliary memory and backup memory. </a:t>
            </a:r>
            <a:endParaRPr lang="en-US" dirty="0" smtClean="0"/>
          </a:p>
          <a:p>
            <a:pPr algn="just"/>
            <a:r>
              <a:rPr lang="en-US" dirty="0" smtClean="0"/>
              <a:t>It </a:t>
            </a:r>
            <a:r>
              <a:rPr lang="en-US" dirty="0"/>
              <a:t>is a non-volatile memory and used to store a large amount of data or information. </a:t>
            </a:r>
            <a:endParaRPr lang="en-US" dirty="0" smtClean="0"/>
          </a:p>
          <a:p>
            <a:pPr algn="just"/>
            <a:r>
              <a:rPr lang="en-US" dirty="0" smtClean="0"/>
              <a:t>The </a:t>
            </a:r>
            <a:r>
              <a:rPr lang="en-US" dirty="0"/>
              <a:t>data or information stored in secondary memory is permanent, and it is slower than primary memory. </a:t>
            </a:r>
            <a:endParaRPr lang="en-US" dirty="0" smtClean="0"/>
          </a:p>
          <a:p>
            <a:pPr algn="just"/>
            <a:r>
              <a:rPr lang="en-US" dirty="0" smtClean="0"/>
              <a:t>A </a:t>
            </a:r>
            <a:r>
              <a:rPr lang="en-US" dirty="0"/>
              <a:t>CPU cannot access secondary memory directly. </a:t>
            </a:r>
            <a:endParaRPr lang="en-US" dirty="0" smtClean="0"/>
          </a:p>
          <a:p>
            <a:pPr algn="just"/>
            <a:r>
              <a:rPr lang="en-US" dirty="0" smtClean="0"/>
              <a:t>The </a:t>
            </a:r>
            <a:r>
              <a:rPr lang="en-US" dirty="0"/>
              <a:t>data/information from the auxiliary memory is first transferred to the main memory, and then the CPU can access it</a:t>
            </a:r>
            <a:r>
              <a:rPr lang="en-US" dirty="0" smtClean="0"/>
              <a:t>.</a:t>
            </a:r>
          </a:p>
          <a:p>
            <a:r>
              <a:rPr lang="en-US" dirty="0"/>
              <a:t>In secondary memory, data is stored permanently even when the power is off.</a:t>
            </a:r>
          </a:p>
          <a:p>
            <a:r>
              <a:rPr lang="en-US" dirty="0"/>
              <a:t>Secondary memory is the persistent, non-volatile segment of computer memory not directly accessed by the CPU. It’s designed for more affordable long-term storage of large amounts of data. Examples include hard disk drives (HDDs), solid state drives (SSDs), cloud storage, and tape drives, to name a few.</a:t>
            </a:r>
          </a:p>
          <a:p>
            <a:r>
              <a:rPr lang="en-US" dirty="0"/>
              <a:t>Secondary memory tends to be more affordable than primary memory, and is available with much greater capacities. The different types of secondary memory enable users to store personal data and information along with software, applications, and services that can be accessed indirectly by the computer’s CPU through its RAM.</a:t>
            </a:r>
          </a:p>
          <a:p>
            <a:pPr algn="just"/>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8330CF0F-2992-4812-A2BD-C038BC9AA5D1}" type="slidenum">
              <a:rPr lang="en-US" smtClean="0"/>
              <a:pPr/>
              <a:t>26</a:t>
            </a:fld>
            <a:endParaRPr lang="en-US" dirty="0"/>
          </a:p>
        </p:txBody>
      </p:sp>
      <p:sp>
        <p:nvSpPr>
          <p:cNvPr id="5" name="Date Placeholder 4"/>
          <p:cNvSpPr>
            <a:spLocks noGrp="1"/>
          </p:cNvSpPr>
          <p:nvPr>
            <p:ph type="dt" sz="half" idx="10"/>
          </p:nvPr>
        </p:nvSpPr>
        <p:spPr/>
        <p:txBody>
          <a:bodyPr/>
          <a:lstStyle/>
          <a:p>
            <a:fld id="{6526A4C5-F4C6-44F0-80FA-7D7F363485F3}" type="datetime4">
              <a:rPr lang="en-US" smtClean="0"/>
              <a:t>February 17, 2024</a:t>
            </a:fld>
            <a:endParaRPr lang="en-US" dirty="0"/>
          </a:p>
        </p:txBody>
      </p:sp>
    </p:spTree>
    <p:extLst>
      <p:ext uri="{BB962C8B-B14F-4D97-AF65-F5344CB8AC3E}">
        <p14:creationId xmlns:p14="http://schemas.microsoft.com/office/powerpoint/2010/main" val="15068483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fontAlgn="base"/>
            <a:r>
              <a:rPr lang="en-US" b="1" dirty="0"/>
              <a:t>Characteristics/ Features of Secondary Memory</a:t>
            </a:r>
            <a:endParaRPr lang="en-US" dirty="0"/>
          </a:p>
        </p:txBody>
      </p:sp>
      <p:sp>
        <p:nvSpPr>
          <p:cNvPr id="3" name="Content Placeholder 2"/>
          <p:cNvSpPr>
            <a:spLocks noGrp="1"/>
          </p:cNvSpPr>
          <p:nvPr>
            <p:ph idx="1"/>
          </p:nvPr>
        </p:nvSpPr>
        <p:spPr/>
        <p:txBody>
          <a:bodyPr>
            <a:normAutofit fontScale="85000" lnSpcReduction="10000"/>
          </a:bodyPr>
          <a:lstStyle/>
          <a:p>
            <a:pPr lvl="0"/>
            <a:r>
              <a:rPr lang="en-US" dirty="0"/>
              <a:t>Its speed is slower than the primary/ main memory.</a:t>
            </a:r>
          </a:p>
          <a:p>
            <a:pPr lvl="0"/>
            <a:r>
              <a:rPr lang="en-US" dirty="0"/>
              <a:t>Store data cannot be lost due to non-volatile nature.</a:t>
            </a:r>
          </a:p>
          <a:p>
            <a:pPr lvl="0"/>
            <a:r>
              <a:rPr lang="en-US" dirty="0"/>
              <a:t>It can store large collections of different types, such as audio, video, pictures, text, software, etc.</a:t>
            </a:r>
          </a:p>
          <a:p>
            <a:pPr lvl="0"/>
            <a:r>
              <a:rPr lang="en-US" dirty="0"/>
              <a:t>All the stored data in a secondary memory cannot be lost because it is a permanent storage area; even the power is turned off.</a:t>
            </a:r>
          </a:p>
          <a:p>
            <a:pPr lvl="0"/>
            <a:r>
              <a:rPr lang="en-US" dirty="0"/>
              <a:t>It has various optical and magnetic memories to store data.</a:t>
            </a:r>
          </a:p>
          <a:p>
            <a:pPr lvl="0" fontAlgn="base"/>
            <a:r>
              <a:rPr lang="en-US" dirty="0"/>
              <a:t>It is a slow memory but reusable.</a:t>
            </a:r>
          </a:p>
          <a:p>
            <a:pPr lvl="0" fontAlgn="base"/>
            <a:r>
              <a:rPr lang="en-US" dirty="0"/>
              <a:t>It is a reliable and non-volatile memory.</a:t>
            </a:r>
          </a:p>
          <a:p>
            <a:pPr lvl="0" fontAlgn="base"/>
            <a:r>
              <a:rPr lang="en-US" dirty="0"/>
              <a:t>It is cheaper than primary memory.</a:t>
            </a:r>
          </a:p>
          <a:p>
            <a:pPr lvl="0" fontAlgn="base"/>
            <a:r>
              <a:rPr lang="en-US" dirty="0"/>
              <a:t>The storage capacity of secondary memory is large.</a:t>
            </a:r>
          </a:p>
          <a:p>
            <a:pPr lvl="0" fontAlgn="base"/>
            <a:r>
              <a:rPr lang="en-US" dirty="0"/>
              <a:t>A computer system can run without secondary memory.</a:t>
            </a:r>
          </a:p>
          <a:p>
            <a:pPr marL="0" indent="0" fontAlgn="base">
              <a:buNone/>
            </a:pPr>
            <a:endParaRPr lang="en-US" dirty="0"/>
          </a:p>
        </p:txBody>
      </p:sp>
      <p:sp>
        <p:nvSpPr>
          <p:cNvPr id="4" name="Slide Number Placeholder 3"/>
          <p:cNvSpPr>
            <a:spLocks noGrp="1"/>
          </p:cNvSpPr>
          <p:nvPr>
            <p:ph type="sldNum" sz="quarter" idx="12"/>
          </p:nvPr>
        </p:nvSpPr>
        <p:spPr/>
        <p:txBody>
          <a:bodyPr/>
          <a:lstStyle/>
          <a:p>
            <a:fld id="{8330CF0F-2992-4812-A2BD-C038BC9AA5D1}" type="slidenum">
              <a:rPr lang="en-US" smtClean="0"/>
              <a:pPr/>
              <a:t>27</a:t>
            </a:fld>
            <a:endParaRPr lang="en-US" dirty="0"/>
          </a:p>
        </p:txBody>
      </p:sp>
      <p:sp>
        <p:nvSpPr>
          <p:cNvPr id="5" name="Date Placeholder 4"/>
          <p:cNvSpPr>
            <a:spLocks noGrp="1"/>
          </p:cNvSpPr>
          <p:nvPr>
            <p:ph type="dt" sz="half" idx="10"/>
          </p:nvPr>
        </p:nvSpPr>
        <p:spPr/>
        <p:txBody>
          <a:bodyPr/>
          <a:lstStyle/>
          <a:p>
            <a:fld id="{6526A4C5-F4C6-44F0-80FA-7D7F363485F3}" type="datetime4">
              <a:rPr lang="en-US" smtClean="0"/>
              <a:t>February 17, 2024</a:t>
            </a:fld>
            <a:endParaRPr lang="en-US" dirty="0"/>
          </a:p>
        </p:txBody>
      </p:sp>
    </p:spTree>
    <p:extLst>
      <p:ext uri="{BB962C8B-B14F-4D97-AF65-F5344CB8AC3E}">
        <p14:creationId xmlns:p14="http://schemas.microsoft.com/office/powerpoint/2010/main" val="2304039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u="sng" dirty="0"/>
              <a:t>Hard Disk Drives (HDDs</a:t>
            </a:r>
            <a:r>
              <a:rPr lang="en-US" b="1" u="sng" dirty="0" smtClean="0"/>
              <a:t>)</a:t>
            </a:r>
            <a:endParaRPr lang="en-US" dirty="0"/>
          </a:p>
        </p:txBody>
      </p:sp>
      <p:sp>
        <p:nvSpPr>
          <p:cNvPr id="3" name="Content Placeholder 2"/>
          <p:cNvSpPr>
            <a:spLocks noGrp="1"/>
          </p:cNvSpPr>
          <p:nvPr>
            <p:ph idx="1"/>
          </p:nvPr>
        </p:nvSpPr>
        <p:spPr/>
        <p:txBody>
          <a:bodyPr>
            <a:normAutofit fontScale="92500"/>
          </a:bodyPr>
          <a:lstStyle/>
          <a:p>
            <a:pPr marL="0" indent="0">
              <a:buNone/>
            </a:pPr>
            <a:r>
              <a:rPr lang="en-US" u="sng" dirty="0" smtClean="0">
                <a:hlinkClick r:id="rId2"/>
              </a:rPr>
              <a:t>Hard </a:t>
            </a:r>
            <a:r>
              <a:rPr lang="en-US" u="sng" dirty="0">
                <a:hlinkClick r:id="rId2"/>
              </a:rPr>
              <a:t>disk drives</a:t>
            </a:r>
            <a:r>
              <a:rPr lang="en-US" dirty="0"/>
              <a:t> are electro-mechanical data storage devices capable of keeping and restoring data over a long period of </a:t>
            </a:r>
            <a:r>
              <a:rPr lang="en-US" dirty="0" smtClean="0"/>
              <a:t>time.</a:t>
            </a:r>
          </a:p>
          <a:p>
            <a:pPr marL="0" indent="0">
              <a:buNone/>
            </a:pPr>
            <a:r>
              <a:rPr lang="en-US" dirty="0" smtClean="0"/>
              <a:t>They’re </a:t>
            </a:r>
            <a:r>
              <a:rPr lang="en-US" dirty="0"/>
              <a:t>built from a stack of rotating disks held in place by </a:t>
            </a:r>
            <a:r>
              <a:rPr lang="en-US" dirty="0" smtClean="0"/>
              <a:t>spindles.</a:t>
            </a:r>
          </a:p>
          <a:p>
            <a:pPr marL="0" indent="0">
              <a:buNone/>
            </a:pPr>
            <a:r>
              <a:rPr lang="en-US" dirty="0" smtClean="0"/>
              <a:t>HDDs </a:t>
            </a:r>
            <a:r>
              <a:rPr lang="en-US" dirty="0"/>
              <a:t>are the cheapest option per gigabyte compared to other long-term secondary storage, but they’re less durable.</a:t>
            </a:r>
          </a:p>
          <a:p>
            <a:r>
              <a:rPr lang="en-US" dirty="0" smtClean="0"/>
              <a:t>HDDs </a:t>
            </a:r>
            <a:r>
              <a:rPr lang="en-US" dirty="0"/>
              <a:t>have many moving parts, all of which have their own possible points of </a:t>
            </a:r>
            <a:r>
              <a:rPr lang="en-US" dirty="0" smtClean="0"/>
              <a:t>error.</a:t>
            </a:r>
          </a:p>
          <a:p>
            <a:r>
              <a:rPr lang="en-US" dirty="0" smtClean="0"/>
              <a:t>They’re </a:t>
            </a:r>
            <a:r>
              <a:rPr lang="en-US" dirty="0"/>
              <a:t>also noisy, consume a lot of power, and can be slower to access and write compared to the speed of the average </a:t>
            </a:r>
            <a:r>
              <a:rPr lang="en-US" dirty="0" smtClean="0"/>
              <a:t>RAM.</a:t>
            </a:r>
          </a:p>
          <a:p>
            <a:r>
              <a:rPr lang="en-US" dirty="0" smtClean="0"/>
              <a:t>That </a:t>
            </a:r>
            <a:r>
              <a:rPr lang="en-US" dirty="0"/>
              <a:t>said, HDDs are great for long-term storage and archiving. They’re often found in older and more budget-friendly desktop computers and laptops.</a:t>
            </a:r>
          </a:p>
          <a:p>
            <a:pPr marL="0" indent="0">
              <a:buNone/>
            </a:pPr>
            <a:endParaRPr lang="en-US" dirty="0"/>
          </a:p>
        </p:txBody>
      </p:sp>
      <p:sp>
        <p:nvSpPr>
          <p:cNvPr id="4" name="Slide Number Placeholder 3"/>
          <p:cNvSpPr>
            <a:spLocks noGrp="1"/>
          </p:cNvSpPr>
          <p:nvPr>
            <p:ph type="sldNum" sz="quarter" idx="12"/>
          </p:nvPr>
        </p:nvSpPr>
        <p:spPr/>
        <p:txBody>
          <a:bodyPr/>
          <a:lstStyle/>
          <a:p>
            <a:fld id="{8330CF0F-2992-4812-A2BD-C038BC9AA5D1}" type="slidenum">
              <a:rPr lang="en-US" smtClean="0"/>
              <a:pPr/>
              <a:t>28</a:t>
            </a:fld>
            <a:endParaRPr lang="en-US" dirty="0"/>
          </a:p>
        </p:txBody>
      </p:sp>
      <p:sp>
        <p:nvSpPr>
          <p:cNvPr id="5" name="Date Placeholder 4"/>
          <p:cNvSpPr>
            <a:spLocks noGrp="1"/>
          </p:cNvSpPr>
          <p:nvPr>
            <p:ph type="dt" sz="half" idx="10"/>
          </p:nvPr>
        </p:nvSpPr>
        <p:spPr/>
        <p:txBody>
          <a:bodyPr/>
          <a:lstStyle/>
          <a:p>
            <a:fld id="{6526A4C5-F4C6-44F0-80FA-7D7F363485F3}" type="datetime4">
              <a:rPr lang="en-US" smtClean="0"/>
              <a:t>February 17, 2024</a:t>
            </a:fld>
            <a:endParaRPr lang="en-US" dirty="0"/>
          </a:p>
        </p:txBody>
      </p:sp>
    </p:spTree>
    <p:extLst>
      <p:ext uri="{BB962C8B-B14F-4D97-AF65-F5344CB8AC3E}">
        <p14:creationId xmlns:p14="http://schemas.microsoft.com/office/powerpoint/2010/main" val="5364475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Hard Disk Drives (HDDs)</a:t>
            </a:r>
            <a:endParaRPr lang="en-US" dirty="0"/>
          </a:p>
        </p:txBody>
      </p:sp>
      <p:sp>
        <p:nvSpPr>
          <p:cNvPr id="3" name="Content Placeholder 2"/>
          <p:cNvSpPr>
            <a:spLocks noGrp="1"/>
          </p:cNvSpPr>
          <p:nvPr>
            <p:ph idx="1"/>
          </p:nvPr>
        </p:nvSpPr>
        <p:spPr>
          <a:xfrm>
            <a:off x="965199" y="1505597"/>
            <a:ext cx="10388601" cy="2927256"/>
          </a:xfrm>
        </p:spPr>
        <p:txBody>
          <a:bodyPr>
            <a:normAutofit lnSpcReduction="10000"/>
          </a:bodyPr>
          <a:lstStyle/>
          <a:p>
            <a:pPr algn="just"/>
            <a:r>
              <a:rPr lang="en-US" dirty="0" smtClean="0"/>
              <a:t>A </a:t>
            </a:r>
            <a:r>
              <a:rPr lang="en-US" dirty="0"/>
              <a:t>magnetic disk is a circular metal or a plastic plate and these plates are coated with magnetic material. The disc is used on both sides. </a:t>
            </a:r>
            <a:endParaRPr lang="en-US" dirty="0" smtClean="0"/>
          </a:p>
          <a:p>
            <a:pPr algn="just"/>
            <a:r>
              <a:rPr lang="en-US" dirty="0" smtClean="0"/>
              <a:t>Bits </a:t>
            </a:r>
            <a:r>
              <a:rPr lang="en-US" dirty="0"/>
              <a:t>are stored in magnetized surfaces in locations called tracks that run in concentric rings. Sectors are typically used to break tracks into pieces. </a:t>
            </a:r>
            <a:endParaRPr lang="en-US" dirty="0" smtClean="0"/>
          </a:p>
          <a:p>
            <a:pPr algn="just"/>
            <a:r>
              <a:rPr lang="en-US" dirty="0" smtClean="0"/>
              <a:t>Hard </a:t>
            </a:r>
            <a:r>
              <a:rPr lang="en-US" dirty="0"/>
              <a:t>discs are discs that are permanently attached and cannot be removed by a single user.</a:t>
            </a:r>
          </a:p>
        </p:txBody>
      </p:sp>
      <p:sp>
        <p:nvSpPr>
          <p:cNvPr id="4" name="Slide Number Placeholder 3"/>
          <p:cNvSpPr>
            <a:spLocks noGrp="1"/>
          </p:cNvSpPr>
          <p:nvPr>
            <p:ph type="sldNum" sz="quarter" idx="12"/>
          </p:nvPr>
        </p:nvSpPr>
        <p:spPr/>
        <p:txBody>
          <a:bodyPr/>
          <a:lstStyle/>
          <a:p>
            <a:fld id="{8330CF0F-2992-4812-A2BD-C038BC9AA5D1}" type="slidenum">
              <a:rPr lang="en-US" smtClean="0"/>
              <a:pPr/>
              <a:t>29</a:t>
            </a:fld>
            <a:endParaRPr lang="en-US" dirty="0"/>
          </a:p>
        </p:txBody>
      </p:sp>
      <p:sp>
        <p:nvSpPr>
          <p:cNvPr id="5" name="Date Placeholder 4"/>
          <p:cNvSpPr>
            <a:spLocks noGrp="1"/>
          </p:cNvSpPr>
          <p:nvPr>
            <p:ph type="dt" sz="half" idx="10"/>
          </p:nvPr>
        </p:nvSpPr>
        <p:spPr/>
        <p:txBody>
          <a:bodyPr/>
          <a:lstStyle/>
          <a:p>
            <a:fld id="{6526A4C5-F4C6-44F0-80FA-7D7F363485F3}" type="datetime4">
              <a:rPr lang="en-US" smtClean="0"/>
              <a:t>February 17, 2024</a:t>
            </a:fld>
            <a:endParaRPr lang="en-US" dirty="0"/>
          </a:p>
        </p:txBody>
      </p:sp>
      <p:pic>
        <p:nvPicPr>
          <p:cNvPr id="6" name="Picture 5" descr="Magnetic Disks"/>
          <p:cNvPicPr/>
          <p:nvPr/>
        </p:nvPicPr>
        <p:blipFill>
          <a:blip r:embed="rId2">
            <a:extLst>
              <a:ext uri="{28A0092B-C50C-407E-A947-70E740481C1C}">
                <a14:useLocalDpi xmlns:a14="http://schemas.microsoft.com/office/drawing/2010/main" val="0"/>
              </a:ext>
            </a:extLst>
          </a:blip>
          <a:srcRect/>
          <a:stretch>
            <a:fillRect/>
          </a:stretch>
        </p:blipFill>
        <p:spPr bwMode="auto">
          <a:xfrm>
            <a:off x="4730749" y="4181475"/>
            <a:ext cx="2857500" cy="2152650"/>
          </a:xfrm>
          <a:prstGeom prst="rect">
            <a:avLst/>
          </a:prstGeom>
          <a:noFill/>
          <a:ln>
            <a:noFill/>
          </a:ln>
        </p:spPr>
      </p:pic>
    </p:spTree>
    <p:extLst>
      <p:ext uri="{BB962C8B-B14F-4D97-AF65-F5344CB8AC3E}">
        <p14:creationId xmlns:p14="http://schemas.microsoft.com/office/powerpoint/2010/main" val="34866379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it?</a:t>
            </a:r>
            <a:endParaRPr lang="en-US" dirty="0"/>
          </a:p>
        </p:txBody>
      </p:sp>
      <p:sp>
        <p:nvSpPr>
          <p:cNvPr id="3" name="Content Placeholder 2"/>
          <p:cNvSpPr>
            <a:spLocks noGrp="1"/>
          </p:cNvSpPr>
          <p:nvPr>
            <p:ph idx="1"/>
          </p:nvPr>
        </p:nvSpPr>
        <p:spPr/>
        <p:txBody>
          <a:bodyPr>
            <a:normAutofit fontScale="92500"/>
          </a:bodyPr>
          <a:lstStyle/>
          <a:p>
            <a:pPr algn="just"/>
            <a:r>
              <a:rPr lang="en-US" dirty="0"/>
              <a:t>Computer memory, device that is used to store data or programs (sequences of instructions) on a </a:t>
            </a:r>
            <a:r>
              <a:rPr lang="en-US" b="1" i="1" dirty="0"/>
              <a:t>temporary or permanent basis </a:t>
            </a:r>
            <a:r>
              <a:rPr lang="en-US" dirty="0"/>
              <a:t>for use in an electronic digital computer. </a:t>
            </a:r>
            <a:endParaRPr lang="en-US" dirty="0" smtClean="0"/>
          </a:p>
          <a:p>
            <a:pPr algn="just"/>
            <a:r>
              <a:rPr lang="en-US" dirty="0" smtClean="0"/>
              <a:t>Computers </a:t>
            </a:r>
            <a:r>
              <a:rPr lang="en-US" dirty="0"/>
              <a:t>represent information in binary code, written as sequences of 0s and 1s. Each binary digit (or “bit”) may be stored by any physical system that can be in either of two stable states, to represent 0 and 1. Such a system is called </a:t>
            </a:r>
            <a:r>
              <a:rPr lang="en-US" b="1" i="1" dirty="0" err="1" smtClean="0"/>
              <a:t>bistable</a:t>
            </a:r>
            <a:r>
              <a:rPr lang="en-US" dirty="0" smtClean="0"/>
              <a:t>.</a:t>
            </a:r>
          </a:p>
          <a:p>
            <a:pPr algn="just"/>
            <a:r>
              <a:rPr lang="en-US" dirty="0" smtClean="0"/>
              <a:t>This </a:t>
            </a:r>
            <a:r>
              <a:rPr lang="en-US" dirty="0"/>
              <a:t>could be an </a:t>
            </a:r>
            <a:r>
              <a:rPr lang="en-US" b="1" i="1" dirty="0"/>
              <a:t>on-off switch</a:t>
            </a:r>
            <a:r>
              <a:rPr lang="en-US" dirty="0"/>
              <a:t>, an </a:t>
            </a:r>
            <a:r>
              <a:rPr lang="en-US" b="1" i="1" dirty="0"/>
              <a:t>electrical capacitor that can store or lose a charge</a:t>
            </a:r>
            <a:r>
              <a:rPr lang="en-US" dirty="0"/>
              <a:t>, a </a:t>
            </a:r>
            <a:r>
              <a:rPr lang="en-US" b="1" i="1" dirty="0"/>
              <a:t>magnet with its polarity up or down</a:t>
            </a:r>
            <a:r>
              <a:rPr lang="en-US" dirty="0"/>
              <a:t>, or </a:t>
            </a:r>
            <a:r>
              <a:rPr lang="en-US" b="1" i="1" dirty="0"/>
              <a:t>a surface that can have a pit or </a:t>
            </a:r>
            <a:r>
              <a:rPr lang="en-US" b="1" i="1" dirty="0" smtClean="0"/>
              <a:t>not</a:t>
            </a:r>
            <a:r>
              <a:rPr lang="en-US" dirty="0" smtClean="0"/>
              <a:t>.</a:t>
            </a:r>
          </a:p>
          <a:p>
            <a:pPr algn="just"/>
            <a:r>
              <a:rPr lang="en-US" dirty="0" smtClean="0"/>
              <a:t>Today </a:t>
            </a:r>
            <a:r>
              <a:rPr lang="en-US" dirty="0"/>
              <a:t>capacitors and transistors, functioning as tiny electrical switches, are used for temporary storage, and either disks or tape with a magnetic coating, or plastic discs with patterns of pits are used for long-term storage.</a:t>
            </a:r>
          </a:p>
        </p:txBody>
      </p:sp>
      <p:sp>
        <p:nvSpPr>
          <p:cNvPr id="4" name="Slide Number Placeholder 3"/>
          <p:cNvSpPr>
            <a:spLocks noGrp="1"/>
          </p:cNvSpPr>
          <p:nvPr>
            <p:ph type="sldNum" sz="quarter" idx="12"/>
          </p:nvPr>
        </p:nvSpPr>
        <p:spPr/>
        <p:txBody>
          <a:bodyPr/>
          <a:lstStyle/>
          <a:p>
            <a:fld id="{8330CF0F-2992-4812-A2BD-C038BC9AA5D1}" type="slidenum">
              <a:rPr lang="en-US" smtClean="0"/>
              <a:pPr/>
              <a:t>3</a:t>
            </a:fld>
            <a:endParaRPr lang="en-US" dirty="0"/>
          </a:p>
        </p:txBody>
      </p:sp>
      <p:sp>
        <p:nvSpPr>
          <p:cNvPr id="5" name="Date Placeholder 4"/>
          <p:cNvSpPr>
            <a:spLocks noGrp="1"/>
          </p:cNvSpPr>
          <p:nvPr>
            <p:ph type="dt" sz="half" idx="10"/>
          </p:nvPr>
        </p:nvSpPr>
        <p:spPr/>
        <p:txBody>
          <a:bodyPr/>
          <a:lstStyle/>
          <a:p>
            <a:fld id="{6526A4C5-F4C6-44F0-80FA-7D7F363485F3}" type="datetime4">
              <a:rPr lang="en-US" smtClean="0"/>
              <a:t>February 17, 2024</a:t>
            </a:fld>
            <a:endParaRPr lang="en-US" dirty="0"/>
          </a:p>
        </p:txBody>
      </p:sp>
    </p:spTree>
    <p:extLst>
      <p:ext uri="{BB962C8B-B14F-4D97-AF65-F5344CB8AC3E}">
        <p14:creationId xmlns:p14="http://schemas.microsoft.com/office/powerpoint/2010/main" val="29520758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u="sng" dirty="0"/>
              <a:t>Solid State </a:t>
            </a:r>
            <a:r>
              <a:rPr lang="en-US" b="1" u="sng" dirty="0" smtClean="0"/>
              <a:t>Drives</a:t>
            </a:r>
            <a:endParaRPr lang="en-US" dirty="0"/>
          </a:p>
        </p:txBody>
      </p:sp>
      <p:sp>
        <p:nvSpPr>
          <p:cNvPr id="3" name="Content Placeholder 2"/>
          <p:cNvSpPr>
            <a:spLocks noGrp="1"/>
          </p:cNvSpPr>
          <p:nvPr>
            <p:ph idx="1"/>
          </p:nvPr>
        </p:nvSpPr>
        <p:spPr/>
        <p:txBody>
          <a:bodyPr>
            <a:normAutofit fontScale="92500" lnSpcReduction="20000"/>
          </a:bodyPr>
          <a:lstStyle/>
          <a:p>
            <a:r>
              <a:rPr lang="en-US" dirty="0"/>
              <a:t>Solid-state drives are a type of semiconductor-based long-term, non-volatile </a:t>
            </a:r>
            <a:r>
              <a:rPr lang="en-US" dirty="0" smtClean="0"/>
              <a:t>storage.</a:t>
            </a:r>
          </a:p>
          <a:p>
            <a:r>
              <a:rPr lang="en-US" dirty="0" smtClean="0"/>
              <a:t>They </a:t>
            </a:r>
            <a:r>
              <a:rPr lang="en-US" dirty="0"/>
              <a:t>use </a:t>
            </a:r>
            <a:r>
              <a:rPr lang="en-US" b="1" dirty="0"/>
              <a:t>NAND flash memory</a:t>
            </a:r>
            <a:r>
              <a:rPr lang="en-US" dirty="0"/>
              <a:t> in persistent data storage and are typically used as secondary storage in a computer to hold personal </a:t>
            </a:r>
            <a:r>
              <a:rPr lang="en-US" dirty="0" smtClean="0"/>
              <a:t>files.</a:t>
            </a:r>
          </a:p>
          <a:p>
            <a:r>
              <a:rPr lang="en-US" b="1" dirty="0" smtClean="0"/>
              <a:t>SSDs </a:t>
            </a:r>
            <a:r>
              <a:rPr lang="en-US" b="1" dirty="0"/>
              <a:t>use flash memory to keep data in an integrated </a:t>
            </a:r>
            <a:r>
              <a:rPr lang="en-US" b="1" dirty="0" smtClean="0"/>
              <a:t>circuit.</a:t>
            </a:r>
          </a:p>
          <a:p>
            <a:r>
              <a:rPr lang="en-US" dirty="0" smtClean="0"/>
              <a:t>Data </a:t>
            </a:r>
            <a:r>
              <a:rPr lang="en-US" dirty="0"/>
              <a:t>on an SSD can be written, read, duplicated, and transferred electronically without making noise or requiring </a:t>
            </a:r>
            <a:r>
              <a:rPr lang="en-US" dirty="0" smtClean="0"/>
              <a:t>movement.</a:t>
            </a:r>
          </a:p>
          <a:p>
            <a:r>
              <a:rPr lang="en-US" dirty="0" smtClean="0"/>
              <a:t>Without </a:t>
            </a:r>
            <a:r>
              <a:rPr lang="en-US" dirty="0"/>
              <a:t>the mechanical parts found in their HDD counterparts, SSDs are capable of operating silently and efficiently with minimal chances of physical damage. </a:t>
            </a:r>
            <a:endParaRPr lang="en-US" dirty="0" smtClean="0"/>
          </a:p>
          <a:p>
            <a:r>
              <a:rPr lang="en-US" b="1" dirty="0"/>
              <a:t>W</a:t>
            </a:r>
            <a:r>
              <a:rPr lang="en-US" b="1" dirty="0" smtClean="0"/>
              <a:t>hile </a:t>
            </a:r>
            <a:r>
              <a:rPr lang="en-US" b="1" dirty="0"/>
              <a:t>they aren’t as durable, they can last up to five years, which means they aren’t as effective for archival and long-term storage. </a:t>
            </a:r>
            <a:endParaRPr lang="en-US" b="1" dirty="0" smtClean="0"/>
          </a:p>
          <a:p>
            <a:r>
              <a:rPr lang="en-US" dirty="0" smtClean="0"/>
              <a:t>They’re </a:t>
            </a:r>
            <a:r>
              <a:rPr lang="en-US" dirty="0"/>
              <a:t>faster and more compact than HDDs, but considerably more expensive and tend to be smaller in capacity.</a:t>
            </a:r>
          </a:p>
          <a:p>
            <a:pPr marL="0" indent="0">
              <a:buNone/>
            </a:pPr>
            <a:endParaRPr lang="en-US" dirty="0"/>
          </a:p>
        </p:txBody>
      </p:sp>
      <p:sp>
        <p:nvSpPr>
          <p:cNvPr id="4" name="Slide Number Placeholder 3"/>
          <p:cNvSpPr>
            <a:spLocks noGrp="1"/>
          </p:cNvSpPr>
          <p:nvPr>
            <p:ph type="sldNum" sz="quarter" idx="12"/>
          </p:nvPr>
        </p:nvSpPr>
        <p:spPr/>
        <p:txBody>
          <a:bodyPr/>
          <a:lstStyle/>
          <a:p>
            <a:fld id="{8330CF0F-2992-4812-A2BD-C038BC9AA5D1}" type="slidenum">
              <a:rPr lang="en-US" smtClean="0"/>
              <a:pPr/>
              <a:t>30</a:t>
            </a:fld>
            <a:endParaRPr lang="en-US" dirty="0"/>
          </a:p>
        </p:txBody>
      </p:sp>
      <p:sp>
        <p:nvSpPr>
          <p:cNvPr id="5" name="Date Placeholder 4"/>
          <p:cNvSpPr>
            <a:spLocks noGrp="1"/>
          </p:cNvSpPr>
          <p:nvPr>
            <p:ph type="dt" sz="half" idx="10"/>
          </p:nvPr>
        </p:nvSpPr>
        <p:spPr/>
        <p:txBody>
          <a:bodyPr/>
          <a:lstStyle/>
          <a:p>
            <a:fld id="{6526A4C5-F4C6-44F0-80FA-7D7F363485F3}" type="datetime4">
              <a:rPr lang="en-US" smtClean="0"/>
              <a:t>February 17, 2024</a:t>
            </a:fld>
            <a:endParaRPr lang="en-US" dirty="0"/>
          </a:p>
        </p:txBody>
      </p:sp>
    </p:spTree>
    <p:extLst>
      <p:ext uri="{BB962C8B-B14F-4D97-AF65-F5344CB8AC3E}">
        <p14:creationId xmlns:p14="http://schemas.microsoft.com/office/powerpoint/2010/main" val="25173910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u="sng" dirty="0"/>
              <a:t>USB Flash </a:t>
            </a:r>
            <a:r>
              <a:rPr lang="en-US" b="1" u="sng" dirty="0" smtClean="0"/>
              <a:t>Drive</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A </a:t>
            </a:r>
            <a:r>
              <a:rPr lang="en-US" dirty="0"/>
              <a:t>flash drive connected to a computer via USB is a solid-state device, which means that it does not contain any moving parts. Information is stored digitally in a USB flash drive through the use of millions of small gates, each of which can take on the value of either zero (0) or one (1). (1).</a:t>
            </a:r>
          </a:p>
          <a:p>
            <a:r>
              <a:rPr lang="en-US" dirty="0"/>
              <a:t> </a:t>
            </a:r>
          </a:p>
          <a:p>
            <a:r>
              <a:rPr lang="en-US" dirty="0"/>
              <a:t>To put it another way, it is a piece of hardware that is employed for the purpose of archiving information. A flash memory and an integrated Universal Serial Bus (USB) interface are both included in this product.</a:t>
            </a:r>
          </a:p>
          <a:p>
            <a:r>
              <a:rPr lang="en-US" dirty="0"/>
              <a:t> </a:t>
            </a:r>
          </a:p>
          <a:p>
            <a:r>
              <a:rPr lang="en-US" dirty="0"/>
              <a:t>USB flash drives are more portable than traditional hard drives because of their smaller size and "pocket-friendly" design, which allows for easy handling and storage in a pocket. It indicates that you can store all of the information on a USB flash drive and carry it around in your pocket.</a:t>
            </a:r>
          </a:p>
          <a:p>
            <a:pPr marL="0" indent="0">
              <a:buNone/>
            </a:pPr>
            <a:endParaRPr lang="en-US" dirty="0"/>
          </a:p>
        </p:txBody>
      </p:sp>
      <p:sp>
        <p:nvSpPr>
          <p:cNvPr id="4" name="Slide Number Placeholder 3"/>
          <p:cNvSpPr>
            <a:spLocks noGrp="1"/>
          </p:cNvSpPr>
          <p:nvPr>
            <p:ph type="sldNum" sz="quarter" idx="12"/>
          </p:nvPr>
        </p:nvSpPr>
        <p:spPr/>
        <p:txBody>
          <a:bodyPr/>
          <a:lstStyle/>
          <a:p>
            <a:fld id="{8330CF0F-2992-4812-A2BD-C038BC9AA5D1}" type="slidenum">
              <a:rPr lang="en-US" smtClean="0"/>
              <a:pPr/>
              <a:t>31</a:t>
            </a:fld>
            <a:endParaRPr lang="en-US" dirty="0"/>
          </a:p>
        </p:txBody>
      </p:sp>
      <p:sp>
        <p:nvSpPr>
          <p:cNvPr id="5" name="Date Placeholder 4"/>
          <p:cNvSpPr>
            <a:spLocks noGrp="1"/>
          </p:cNvSpPr>
          <p:nvPr>
            <p:ph type="dt" sz="half" idx="10"/>
          </p:nvPr>
        </p:nvSpPr>
        <p:spPr/>
        <p:txBody>
          <a:bodyPr/>
          <a:lstStyle/>
          <a:p>
            <a:fld id="{6526A4C5-F4C6-44F0-80FA-7D7F363485F3}" type="datetime4">
              <a:rPr lang="en-US" smtClean="0"/>
              <a:t>February 17, 2024</a:t>
            </a:fld>
            <a:endParaRPr lang="en-US" dirty="0"/>
          </a:p>
        </p:txBody>
      </p:sp>
    </p:spTree>
    <p:extLst>
      <p:ext uri="{BB962C8B-B14F-4D97-AF65-F5344CB8AC3E}">
        <p14:creationId xmlns:p14="http://schemas.microsoft.com/office/powerpoint/2010/main" val="24767425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u="sng" dirty="0"/>
              <a:t>Optical (CD or DVD) </a:t>
            </a:r>
            <a:r>
              <a:rPr lang="en-US" b="1" u="sng" dirty="0" smtClean="0"/>
              <a:t>Drives</a:t>
            </a:r>
            <a:endParaRPr lang="en-US" dirty="0"/>
          </a:p>
        </p:txBody>
      </p:sp>
      <p:sp>
        <p:nvSpPr>
          <p:cNvPr id="3" name="Content Placeholder 2"/>
          <p:cNvSpPr>
            <a:spLocks noGrp="1"/>
          </p:cNvSpPr>
          <p:nvPr>
            <p:ph idx="1"/>
          </p:nvPr>
        </p:nvSpPr>
        <p:spPr/>
        <p:txBody>
          <a:bodyPr/>
          <a:lstStyle/>
          <a:p>
            <a:pPr algn="just"/>
            <a:r>
              <a:rPr lang="en-US" dirty="0" smtClean="0"/>
              <a:t>Optical </a:t>
            </a:r>
            <a:r>
              <a:rPr lang="en-US" dirty="0"/>
              <a:t>storage is an umbrella term for storage that uses a laser to store and retrieve data from optical media such as CDs, DVDs, and Blu-ray </a:t>
            </a:r>
            <a:r>
              <a:rPr lang="en-US" dirty="0" smtClean="0"/>
              <a:t>discs.</a:t>
            </a:r>
          </a:p>
          <a:p>
            <a:pPr algn="just"/>
            <a:r>
              <a:rPr lang="en-US" dirty="0" smtClean="0"/>
              <a:t>Most </a:t>
            </a:r>
            <a:r>
              <a:rPr lang="en-US" dirty="0"/>
              <a:t>optical storage discs are read/write, allowing you to repeatedly erase and </a:t>
            </a:r>
            <a:r>
              <a:rPr lang="en-US" dirty="0" err="1"/>
              <a:t>reburn</a:t>
            </a:r>
            <a:r>
              <a:rPr lang="en-US" dirty="0"/>
              <a:t> new information onto their surface, but require a specialized drive.</a:t>
            </a:r>
          </a:p>
          <a:p>
            <a:pPr algn="just"/>
            <a:r>
              <a:rPr lang="en-US" dirty="0"/>
              <a:t>An optical drive works by shooting a low-energy laser beam to scan the surface of the spinning optical storage media. How fast the writing and reading process depends on the spinning speed of the </a:t>
            </a:r>
            <a:r>
              <a:rPr lang="en-US" dirty="0" smtClean="0"/>
              <a:t>disc.</a:t>
            </a:r>
          </a:p>
          <a:p>
            <a:pPr algn="just"/>
            <a:r>
              <a:rPr lang="en-US" dirty="0" smtClean="0"/>
              <a:t>On </a:t>
            </a:r>
            <a:r>
              <a:rPr lang="en-US" dirty="0"/>
              <a:t>a micro level, optical discs have grooves and protrusions the optical drive can detect by analyzing how the laser reflects off of its surface.</a:t>
            </a:r>
          </a:p>
          <a:p>
            <a:pPr marL="0" indent="0">
              <a:buNone/>
            </a:pPr>
            <a:endParaRPr lang="en-US" dirty="0"/>
          </a:p>
        </p:txBody>
      </p:sp>
      <p:sp>
        <p:nvSpPr>
          <p:cNvPr id="4" name="Slide Number Placeholder 3"/>
          <p:cNvSpPr>
            <a:spLocks noGrp="1"/>
          </p:cNvSpPr>
          <p:nvPr>
            <p:ph type="sldNum" sz="quarter" idx="12"/>
          </p:nvPr>
        </p:nvSpPr>
        <p:spPr/>
        <p:txBody>
          <a:bodyPr/>
          <a:lstStyle/>
          <a:p>
            <a:fld id="{8330CF0F-2992-4812-A2BD-C038BC9AA5D1}" type="slidenum">
              <a:rPr lang="en-US" smtClean="0"/>
              <a:pPr/>
              <a:t>32</a:t>
            </a:fld>
            <a:endParaRPr lang="en-US" dirty="0"/>
          </a:p>
        </p:txBody>
      </p:sp>
      <p:sp>
        <p:nvSpPr>
          <p:cNvPr id="5" name="Date Placeholder 4"/>
          <p:cNvSpPr>
            <a:spLocks noGrp="1"/>
          </p:cNvSpPr>
          <p:nvPr>
            <p:ph type="dt" sz="half" idx="10"/>
          </p:nvPr>
        </p:nvSpPr>
        <p:spPr/>
        <p:txBody>
          <a:bodyPr/>
          <a:lstStyle/>
          <a:p>
            <a:fld id="{6526A4C5-F4C6-44F0-80FA-7D7F363485F3}" type="datetime4">
              <a:rPr lang="en-US" smtClean="0"/>
              <a:t>February 17, 2024</a:t>
            </a:fld>
            <a:endParaRPr lang="en-US" dirty="0"/>
          </a:p>
        </p:txBody>
      </p:sp>
    </p:spTree>
    <p:extLst>
      <p:ext uri="{BB962C8B-B14F-4D97-AF65-F5344CB8AC3E}">
        <p14:creationId xmlns:p14="http://schemas.microsoft.com/office/powerpoint/2010/main" val="35606192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Tape Drives</a:t>
            </a:r>
            <a:endParaRPr lang="en-US" dirty="0"/>
          </a:p>
        </p:txBody>
      </p:sp>
      <p:sp>
        <p:nvSpPr>
          <p:cNvPr id="3" name="Content Placeholder 2"/>
          <p:cNvSpPr>
            <a:spLocks noGrp="1"/>
          </p:cNvSpPr>
          <p:nvPr>
            <p:ph idx="1"/>
          </p:nvPr>
        </p:nvSpPr>
        <p:spPr/>
        <p:txBody>
          <a:bodyPr>
            <a:normAutofit fontScale="85000" lnSpcReduction="20000"/>
          </a:bodyPr>
          <a:lstStyle/>
          <a:p>
            <a:pPr algn="just"/>
            <a:r>
              <a:rPr lang="en-US" u="sng" dirty="0" smtClean="0">
                <a:hlinkClick r:id="rId2"/>
              </a:rPr>
              <a:t>Tape </a:t>
            </a:r>
            <a:r>
              <a:rPr lang="en-US" u="sng" dirty="0">
                <a:hlinkClick r:id="rId2"/>
              </a:rPr>
              <a:t>drives</a:t>
            </a:r>
            <a:r>
              <a:rPr lang="en-US" dirty="0"/>
              <a:t> are long-term, persistent, non-volatile data storage devices that use magnetic tapes to store, read, and write bits of </a:t>
            </a:r>
            <a:r>
              <a:rPr lang="en-US" dirty="0" smtClean="0"/>
              <a:t>data.</a:t>
            </a:r>
          </a:p>
          <a:p>
            <a:pPr algn="just"/>
            <a:r>
              <a:rPr lang="en-US" dirty="0" smtClean="0"/>
              <a:t>They </a:t>
            </a:r>
            <a:r>
              <a:rPr lang="en-US" dirty="0"/>
              <a:t>consist of an outer covering that protects a loop of flexible material that carries the data. Similarly to optical storage, tape storage cannot be accessed without specialized </a:t>
            </a:r>
            <a:r>
              <a:rPr lang="en-US" dirty="0" smtClean="0"/>
              <a:t>equipment.</a:t>
            </a:r>
          </a:p>
          <a:p>
            <a:pPr algn="just"/>
            <a:r>
              <a:rPr lang="en-US" dirty="0" smtClean="0"/>
              <a:t>Tape </a:t>
            </a:r>
            <a:r>
              <a:rPr lang="en-US" dirty="0"/>
              <a:t>drives use linear tape technology or a helical scan to read the magnetic markings on the tape.</a:t>
            </a:r>
          </a:p>
          <a:p>
            <a:pPr algn="just"/>
            <a:r>
              <a:rPr lang="en-US" dirty="0"/>
              <a:t>Tape drives are ideal for long-term and archival storage, as the average unit can last for up to 30 </a:t>
            </a:r>
            <a:r>
              <a:rPr lang="en-US" dirty="0" smtClean="0"/>
              <a:t>years.</a:t>
            </a:r>
          </a:p>
          <a:p>
            <a:pPr algn="just"/>
            <a:r>
              <a:rPr lang="en-US" dirty="0" smtClean="0"/>
              <a:t>They’re </a:t>
            </a:r>
            <a:r>
              <a:rPr lang="en-US" dirty="0"/>
              <a:t>also cost-efficient and easy to maintain, making them suitable for keeping large volumes of </a:t>
            </a:r>
            <a:r>
              <a:rPr lang="en-US" dirty="0" smtClean="0"/>
              <a:t>data.</a:t>
            </a:r>
          </a:p>
          <a:p>
            <a:pPr algn="just"/>
            <a:r>
              <a:rPr lang="en-US" dirty="0" smtClean="0"/>
              <a:t>That </a:t>
            </a:r>
            <a:r>
              <a:rPr lang="en-US" dirty="0"/>
              <a:t>said, they’re bulky and incredibly slow—the drive has to rewind and go through the length of the entire tape to reach a specific point and pull data from it, unlike HDDs and SSDs that can be accessed more efficiently.</a:t>
            </a:r>
          </a:p>
          <a:p>
            <a:pPr marL="0" indent="0">
              <a:buNone/>
            </a:pPr>
            <a:endParaRPr lang="en-US" dirty="0"/>
          </a:p>
        </p:txBody>
      </p:sp>
      <p:sp>
        <p:nvSpPr>
          <p:cNvPr id="4" name="Slide Number Placeholder 3"/>
          <p:cNvSpPr>
            <a:spLocks noGrp="1"/>
          </p:cNvSpPr>
          <p:nvPr>
            <p:ph type="sldNum" sz="quarter" idx="12"/>
          </p:nvPr>
        </p:nvSpPr>
        <p:spPr/>
        <p:txBody>
          <a:bodyPr/>
          <a:lstStyle/>
          <a:p>
            <a:fld id="{8330CF0F-2992-4812-A2BD-C038BC9AA5D1}" type="slidenum">
              <a:rPr lang="en-US" smtClean="0"/>
              <a:pPr/>
              <a:t>33</a:t>
            </a:fld>
            <a:endParaRPr lang="en-US" dirty="0"/>
          </a:p>
        </p:txBody>
      </p:sp>
      <p:sp>
        <p:nvSpPr>
          <p:cNvPr id="5" name="Date Placeholder 4"/>
          <p:cNvSpPr>
            <a:spLocks noGrp="1"/>
          </p:cNvSpPr>
          <p:nvPr>
            <p:ph type="dt" sz="half" idx="10"/>
          </p:nvPr>
        </p:nvSpPr>
        <p:spPr/>
        <p:txBody>
          <a:bodyPr/>
          <a:lstStyle/>
          <a:p>
            <a:fld id="{6526A4C5-F4C6-44F0-80FA-7D7F363485F3}" type="datetime4">
              <a:rPr lang="en-US" smtClean="0"/>
              <a:t>February 17, 2024</a:t>
            </a:fld>
            <a:endParaRPr lang="en-US" dirty="0"/>
          </a:p>
        </p:txBody>
      </p:sp>
    </p:spTree>
    <p:extLst>
      <p:ext uri="{BB962C8B-B14F-4D97-AF65-F5344CB8AC3E}">
        <p14:creationId xmlns:p14="http://schemas.microsoft.com/office/powerpoint/2010/main" val="456987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u="sng" dirty="0"/>
              <a:t>Storage </a:t>
            </a:r>
            <a:r>
              <a:rPr lang="en-US" b="1" u="sng" dirty="0" smtClean="0"/>
              <a:t>Arrays</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a:t>Storage arrays, also known as disk arrays, consist of a collection of fast-spinning HDDs, SSDs, or a hybrid of both storage types and are mostly used for storing object-based, file-based, or block-based data. </a:t>
            </a:r>
          </a:p>
          <a:p>
            <a:pPr algn="just"/>
            <a:r>
              <a:rPr lang="en-US" dirty="0"/>
              <a:t>They’re the most common alternative to server storage, as arrays combine multiple drives into a single, large-scale data storage system with centralized management.</a:t>
            </a:r>
          </a:p>
          <a:p>
            <a:pPr algn="just"/>
            <a:r>
              <a:rPr lang="en-US" dirty="0"/>
              <a:t>Capable of storing and reliably maintaining petabytes of data at a time, storage arrays make data accessible by local client nodes as well as remote computers through an application programming interface (API) or dedicated graphical user interface (GUI) control panel. </a:t>
            </a:r>
          </a:p>
          <a:p>
            <a:pPr algn="just"/>
            <a:r>
              <a:rPr lang="en-US" dirty="0"/>
              <a:t>Storage arrays are employed by organizations, businesses, and enterprises with a large volume of data that needs to be managed centrally but accessed remotely by multiple users.</a:t>
            </a:r>
          </a:p>
          <a:p>
            <a:pPr marL="0" indent="0">
              <a:buNone/>
            </a:pPr>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8330CF0F-2992-4812-A2BD-C038BC9AA5D1}" type="slidenum">
              <a:rPr lang="en-US" smtClean="0"/>
              <a:pPr/>
              <a:t>34</a:t>
            </a:fld>
            <a:endParaRPr lang="en-US" dirty="0"/>
          </a:p>
        </p:txBody>
      </p:sp>
      <p:sp>
        <p:nvSpPr>
          <p:cNvPr id="5" name="Date Placeholder 4"/>
          <p:cNvSpPr>
            <a:spLocks noGrp="1"/>
          </p:cNvSpPr>
          <p:nvPr>
            <p:ph type="dt" sz="half" idx="10"/>
          </p:nvPr>
        </p:nvSpPr>
        <p:spPr/>
        <p:txBody>
          <a:bodyPr/>
          <a:lstStyle/>
          <a:p>
            <a:fld id="{6526A4C5-F4C6-44F0-80FA-7D7F363485F3}" type="datetime4">
              <a:rPr lang="en-US" smtClean="0"/>
              <a:t>February 17, 2024</a:t>
            </a:fld>
            <a:endParaRPr lang="en-US" dirty="0"/>
          </a:p>
        </p:txBody>
      </p:sp>
    </p:spTree>
    <p:extLst>
      <p:ext uri="{BB962C8B-B14F-4D97-AF65-F5344CB8AC3E}">
        <p14:creationId xmlns:p14="http://schemas.microsoft.com/office/powerpoint/2010/main" val="6236449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a:t>Network Attached Storage</a:t>
            </a:r>
            <a:r>
              <a:rPr lang="en-US" dirty="0"/>
              <a:t/>
            </a:r>
            <a:br>
              <a:rPr lang="en-US" dirty="0"/>
            </a:br>
            <a:endParaRPr lang="en-US" dirty="0"/>
          </a:p>
        </p:txBody>
      </p:sp>
      <p:sp>
        <p:nvSpPr>
          <p:cNvPr id="3" name="Content Placeholder 2"/>
          <p:cNvSpPr>
            <a:spLocks noGrp="1"/>
          </p:cNvSpPr>
          <p:nvPr>
            <p:ph idx="1"/>
          </p:nvPr>
        </p:nvSpPr>
        <p:spPr/>
        <p:txBody>
          <a:bodyPr/>
          <a:lstStyle/>
          <a:p>
            <a:pPr algn="just"/>
            <a:r>
              <a:rPr lang="en-US" dirty="0"/>
              <a:t>Network attached storage, or NAS, is file-based storage connected to a wider computer network to give access to a wide range of </a:t>
            </a:r>
            <a:r>
              <a:rPr lang="en-US" dirty="0" smtClean="0"/>
              <a:t>users.</a:t>
            </a:r>
          </a:p>
          <a:p>
            <a:pPr algn="just"/>
            <a:r>
              <a:rPr lang="en-US" dirty="0" smtClean="0"/>
              <a:t>While </a:t>
            </a:r>
            <a:r>
              <a:rPr lang="en-US" dirty="0"/>
              <a:t>NAS is mostly used by large corporations and enterprises, it can be adapted to suit the needs of a small team of </a:t>
            </a:r>
            <a:r>
              <a:rPr lang="en-US" dirty="0" smtClean="0"/>
              <a:t>professionals.</a:t>
            </a:r>
          </a:p>
          <a:p>
            <a:pPr algn="just"/>
            <a:r>
              <a:rPr lang="en-US" dirty="0" smtClean="0"/>
              <a:t>It’s </a:t>
            </a:r>
            <a:r>
              <a:rPr lang="en-US" dirty="0"/>
              <a:t>ideal for situations where more than one device needs to access the same data simultaneously. It’s also great for collaborative work, as it only offers the latest version of a file.</a:t>
            </a:r>
          </a:p>
          <a:p>
            <a:pPr marL="0" indent="0">
              <a:buNone/>
            </a:pPr>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8330CF0F-2992-4812-A2BD-C038BC9AA5D1}" type="slidenum">
              <a:rPr lang="en-US" smtClean="0"/>
              <a:pPr/>
              <a:t>35</a:t>
            </a:fld>
            <a:endParaRPr lang="en-US" dirty="0"/>
          </a:p>
        </p:txBody>
      </p:sp>
      <p:sp>
        <p:nvSpPr>
          <p:cNvPr id="5" name="Date Placeholder 4"/>
          <p:cNvSpPr>
            <a:spLocks noGrp="1"/>
          </p:cNvSpPr>
          <p:nvPr>
            <p:ph type="dt" sz="half" idx="10"/>
          </p:nvPr>
        </p:nvSpPr>
        <p:spPr/>
        <p:txBody>
          <a:bodyPr/>
          <a:lstStyle/>
          <a:p>
            <a:fld id="{6526A4C5-F4C6-44F0-80FA-7D7F363485F3}" type="datetime4">
              <a:rPr lang="en-US" smtClean="0"/>
              <a:t>February 17, 2024</a:t>
            </a:fld>
            <a:endParaRPr lang="en-US" dirty="0"/>
          </a:p>
        </p:txBody>
      </p:sp>
    </p:spTree>
    <p:extLst>
      <p:ext uri="{BB962C8B-B14F-4D97-AF65-F5344CB8AC3E}">
        <p14:creationId xmlns:p14="http://schemas.microsoft.com/office/powerpoint/2010/main" val="40525517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Cloud </a:t>
            </a:r>
            <a:r>
              <a:rPr lang="en-US" dirty="0" smtClean="0"/>
              <a:t>Storage</a:t>
            </a:r>
            <a:endParaRPr lang="en-US" dirty="0"/>
          </a:p>
        </p:txBody>
      </p:sp>
      <p:sp>
        <p:nvSpPr>
          <p:cNvPr id="3" name="Content Placeholder 2"/>
          <p:cNvSpPr>
            <a:spLocks noGrp="1"/>
          </p:cNvSpPr>
          <p:nvPr>
            <p:ph idx="1"/>
          </p:nvPr>
        </p:nvSpPr>
        <p:spPr/>
        <p:txBody>
          <a:bodyPr/>
          <a:lstStyle/>
          <a:p>
            <a:pPr algn="just"/>
            <a:r>
              <a:rPr lang="en-US" dirty="0" smtClean="0"/>
              <a:t>In </a:t>
            </a:r>
            <a:r>
              <a:rPr lang="en-US" dirty="0"/>
              <a:t>cloud storage, data is kept remotely on servers that can be accessed through an internet connection from anywhere, using any </a:t>
            </a:r>
            <a:r>
              <a:rPr lang="en-US" dirty="0" smtClean="0"/>
              <a:t>device.</a:t>
            </a:r>
          </a:p>
          <a:p>
            <a:pPr algn="just"/>
            <a:r>
              <a:rPr lang="en-US" dirty="0" smtClean="0"/>
              <a:t>It’s </a:t>
            </a:r>
            <a:r>
              <a:rPr lang="en-US" dirty="0"/>
              <a:t>widely used by both businesses and individuals to store data and files they need to access regularly, without having to carry them around locally or on external storage.</a:t>
            </a:r>
          </a:p>
          <a:p>
            <a:endParaRPr lang="en-US" dirty="0"/>
          </a:p>
        </p:txBody>
      </p:sp>
      <p:sp>
        <p:nvSpPr>
          <p:cNvPr id="4" name="Slide Number Placeholder 3"/>
          <p:cNvSpPr>
            <a:spLocks noGrp="1"/>
          </p:cNvSpPr>
          <p:nvPr>
            <p:ph type="sldNum" sz="quarter" idx="12"/>
          </p:nvPr>
        </p:nvSpPr>
        <p:spPr/>
        <p:txBody>
          <a:bodyPr/>
          <a:lstStyle/>
          <a:p>
            <a:fld id="{8330CF0F-2992-4812-A2BD-C038BC9AA5D1}" type="slidenum">
              <a:rPr lang="en-US" smtClean="0"/>
              <a:pPr/>
              <a:t>36</a:t>
            </a:fld>
            <a:endParaRPr lang="en-US" dirty="0"/>
          </a:p>
        </p:txBody>
      </p:sp>
      <p:sp>
        <p:nvSpPr>
          <p:cNvPr id="5" name="Date Placeholder 4"/>
          <p:cNvSpPr>
            <a:spLocks noGrp="1"/>
          </p:cNvSpPr>
          <p:nvPr>
            <p:ph type="dt" sz="half" idx="10"/>
          </p:nvPr>
        </p:nvSpPr>
        <p:spPr/>
        <p:txBody>
          <a:bodyPr/>
          <a:lstStyle/>
          <a:p>
            <a:fld id="{6526A4C5-F4C6-44F0-80FA-7D7F363485F3}" type="datetime4">
              <a:rPr lang="en-US" smtClean="0"/>
              <a:t>February 17, 2024</a:t>
            </a:fld>
            <a:endParaRPr lang="en-US" dirty="0"/>
          </a:p>
        </p:txBody>
      </p:sp>
    </p:spTree>
    <p:extLst>
      <p:ext uri="{BB962C8B-B14F-4D97-AF65-F5344CB8AC3E}">
        <p14:creationId xmlns:p14="http://schemas.microsoft.com/office/powerpoint/2010/main" val="14165584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Cache </a:t>
            </a:r>
            <a:r>
              <a:rPr lang="en-US" b="1" dirty="0" smtClean="0"/>
              <a:t>Memory</a:t>
            </a:r>
            <a:endParaRPr lang="en-US" b="1" dirty="0"/>
          </a:p>
        </p:txBody>
      </p:sp>
      <p:sp>
        <p:nvSpPr>
          <p:cNvPr id="3" name="Content Placeholder 2"/>
          <p:cNvSpPr>
            <a:spLocks noGrp="1"/>
          </p:cNvSpPr>
          <p:nvPr>
            <p:ph idx="1"/>
          </p:nvPr>
        </p:nvSpPr>
        <p:spPr/>
        <p:txBody>
          <a:bodyPr>
            <a:normAutofit fontScale="85000" lnSpcReduction="10000"/>
          </a:bodyPr>
          <a:lstStyle/>
          <a:p>
            <a:r>
              <a:rPr lang="en-US" dirty="0" smtClean="0"/>
              <a:t>It </a:t>
            </a:r>
            <a:r>
              <a:rPr lang="en-US" dirty="0"/>
              <a:t>is a type of high-speed semiconductor memory that can help the CPU run </a:t>
            </a:r>
            <a:r>
              <a:rPr lang="en-US" dirty="0" smtClean="0"/>
              <a:t>faster.</a:t>
            </a:r>
          </a:p>
          <a:p>
            <a:r>
              <a:rPr lang="en-US" dirty="0"/>
              <a:t>This temporary storage area </a:t>
            </a:r>
            <a:r>
              <a:rPr lang="en-US" dirty="0" smtClean="0"/>
              <a:t>between </a:t>
            </a:r>
            <a:r>
              <a:rPr lang="en-US" dirty="0"/>
              <a:t>the CPU and the main memory, it serves as a </a:t>
            </a:r>
            <a:r>
              <a:rPr lang="en-US" dirty="0" smtClean="0"/>
              <a:t>buffer, </a:t>
            </a:r>
            <a:r>
              <a:rPr lang="en-US" dirty="0"/>
              <a:t>is more readily available to the processor than the computer's main memory source</a:t>
            </a:r>
            <a:r>
              <a:rPr lang="en-US" dirty="0" smtClean="0"/>
              <a:t>. </a:t>
            </a:r>
          </a:p>
          <a:p>
            <a:r>
              <a:rPr lang="en-US" dirty="0" smtClean="0"/>
              <a:t>It </a:t>
            </a:r>
            <a:r>
              <a:rPr lang="en-US" dirty="0"/>
              <a:t>is used to store the data and programs that the CPU uses the most frequently</a:t>
            </a:r>
            <a:r>
              <a:rPr lang="en-US" dirty="0" smtClean="0"/>
              <a:t>.</a:t>
            </a:r>
          </a:p>
          <a:p>
            <a:r>
              <a:rPr lang="en-US" dirty="0" smtClean="0"/>
              <a:t>It </a:t>
            </a:r>
            <a:r>
              <a:rPr lang="en-US" dirty="0"/>
              <a:t>is also called </a:t>
            </a:r>
            <a:r>
              <a:rPr lang="en-US" i="1" dirty="0"/>
              <a:t>CPU memory</a:t>
            </a:r>
            <a:r>
              <a:rPr lang="en-US" dirty="0"/>
              <a:t> because it is typically integrated directly into the CPU chip or placed on a separate chip with a </a:t>
            </a:r>
            <a:r>
              <a:rPr lang="en-US" u="sng" dirty="0">
                <a:hlinkClick r:id="rId2"/>
              </a:rPr>
              <a:t>bus</a:t>
            </a:r>
            <a:r>
              <a:rPr lang="en-US" dirty="0"/>
              <a:t> interconnect with the CPU</a:t>
            </a:r>
            <a:r>
              <a:rPr lang="en-US" dirty="0" smtClean="0"/>
              <a:t>.</a:t>
            </a:r>
            <a:endParaRPr lang="en-US" dirty="0"/>
          </a:p>
          <a:p>
            <a:pPr marL="0" indent="0">
              <a:buNone/>
            </a:pPr>
            <a:r>
              <a:rPr lang="en-US" dirty="0" smtClean="0"/>
              <a:t>Advantage of </a:t>
            </a:r>
            <a:r>
              <a:rPr lang="en-US" dirty="0"/>
              <a:t>Cache Memory</a:t>
            </a:r>
          </a:p>
          <a:p>
            <a:pPr marL="0" indent="0">
              <a:buNone/>
            </a:pPr>
            <a:r>
              <a:rPr lang="en-US" dirty="0"/>
              <a:t>•	It is faster than the main memory</a:t>
            </a:r>
            <a:r>
              <a:rPr lang="en-US" dirty="0" smtClean="0"/>
              <a:t>. </a:t>
            </a:r>
            <a:endParaRPr lang="en-US" dirty="0"/>
          </a:p>
          <a:p>
            <a:pPr marL="0" indent="0">
              <a:buNone/>
            </a:pPr>
            <a:r>
              <a:rPr lang="en-US" dirty="0" smtClean="0"/>
              <a:t>Disadvantages </a:t>
            </a:r>
            <a:r>
              <a:rPr lang="en-US" dirty="0"/>
              <a:t>of Cache Memory</a:t>
            </a:r>
          </a:p>
          <a:p>
            <a:pPr marL="0" indent="0">
              <a:buNone/>
            </a:pPr>
            <a:r>
              <a:rPr lang="en-US" dirty="0"/>
              <a:t>•	Because of the semiconductors used, it is very expensive.</a:t>
            </a:r>
          </a:p>
          <a:p>
            <a:pPr marL="0" indent="0">
              <a:buNone/>
            </a:pPr>
            <a:r>
              <a:rPr lang="en-US" dirty="0"/>
              <a:t>•	The size of the cache (amount of data it can store) is usually small.</a:t>
            </a:r>
          </a:p>
        </p:txBody>
      </p:sp>
      <p:sp>
        <p:nvSpPr>
          <p:cNvPr id="4" name="Slide Number Placeholder 3"/>
          <p:cNvSpPr>
            <a:spLocks noGrp="1"/>
          </p:cNvSpPr>
          <p:nvPr>
            <p:ph type="sldNum" sz="quarter" idx="12"/>
          </p:nvPr>
        </p:nvSpPr>
        <p:spPr/>
        <p:txBody>
          <a:bodyPr/>
          <a:lstStyle/>
          <a:p>
            <a:fld id="{8330CF0F-2992-4812-A2BD-C038BC9AA5D1}" type="slidenum">
              <a:rPr lang="en-US" smtClean="0"/>
              <a:pPr/>
              <a:t>37</a:t>
            </a:fld>
            <a:endParaRPr lang="en-US" dirty="0"/>
          </a:p>
        </p:txBody>
      </p:sp>
      <p:sp>
        <p:nvSpPr>
          <p:cNvPr id="5" name="Date Placeholder 4"/>
          <p:cNvSpPr>
            <a:spLocks noGrp="1"/>
          </p:cNvSpPr>
          <p:nvPr>
            <p:ph type="dt" sz="half" idx="10"/>
          </p:nvPr>
        </p:nvSpPr>
        <p:spPr/>
        <p:txBody>
          <a:bodyPr/>
          <a:lstStyle/>
          <a:p>
            <a:fld id="{6526A4C5-F4C6-44F0-80FA-7D7F363485F3}" type="datetime4">
              <a:rPr lang="en-US" smtClean="0"/>
              <a:t>February 17, 2024</a:t>
            </a:fld>
            <a:endParaRPr lang="en-US" dirty="0"/>
          </a:p>
        </p:txBody>
      </p:sp>
    </p:spTree>
    <p:extLst>
      <p:ext uri="{BB962C8B-B14F-4D97-AF65-F5344CB8AC3E}">
        <p14:creationId xmlns:p14="http://schemas.microsoft.com/office/powerpoint/2010/main" val="33761332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Cache Memory</a:t>
            </a:r>
            <a:endParaRPr lang="en-US" dirty="0"/>
          </a:p>
        </p:txBody>
      </p:sp>
      <p:sp>
        <p:nvSpPr>
          <p:cNvPr id="3" name="Content Placeholder 2"/>
          <p:cNvSpPr>
            <a:spLocks noGrp="1"/>
          </p:cNvSpPr>
          <p:nvPr>
            <p:ph idx="1"/>
          </p:nvPr>
        </p:nvSpPr>
        <p:spPr/>
        <p:txBody>
          <a:bodyPr/>
          <a:lstStyle/>
          <a:p>
            <a:pPr lvl="0"/>
            <a:r>
              <a:rPr lang="en-US" b="1" dirty="0"/>
              <a:t>L1 Cache:</a:t>
            </a:r>
            <a:r>
              <a:rPr lang="en-US" dirty="0"/>
              <a:t> The L1 cache is also known as the onboard, internal, or primary cache. It is built with the help of the CPU. Its speed is very high, and the size of the L1 cache varies from 8 KB to 128 KB.</a:t>
            </a:r>
          </a:p>
          <a:p>
            <a:pPr lvl="0"/>
            <a:r>
              <a:rPr lang="en-US" b="1" dirty="0"/>
              <a:t>L2 Cache:</a:t>
            </a:r>
            <a:r>
              <a:rPr lang="en-US" dirty="0"/>
              <a:t> It is also known as external or secondary cache, which requires fast access time to store temporary data. It is built into a separate chip in a motherboard, not built into the CPU like the L1 level. The size of the L2 cache may be 128 KB to 1 MB.</a:t>
            </a:r>
          </a:p>
          <a:p>
            <a:pPr lvl="0"/>
            <a:r>
              <a:rPr lang="en-US" b="1" dirty="0"/>
              <a:t>L3 Cache:</a:t>
            </a:r>
            <a:r>
              <a:rPr lang="en-US" dirty="0"/>
              <a:t> L3 cache levels are generally used with high performance and capacity of the computer. It is built into a motherboard. Its speed is very slow, and the maximum size up to 8 MB.</a:t>
            </a:r>
          </a:p>
          <a:p>
            <a:pPr marL="0" indent="0">
              <a:buNone/>
            </a:pPr>
            <a:endParaRPr lang="en-US" dirty="0"/>
          </a:p>
        </p:txBody>
      </p:sp>
      <p:sp>
        <p:nvSpPr>
          <p:cNvPr id="4" name="Slide Number Placeholder 3"/>
          <p:cNvSpPr>
            <a:spLocks noGrp="1"/>
          </p:cNvSpPr>
          <p:nvPr>
            <p:ph type="sldNum" sz="quarter" idx="12"/>
          </p:nvPr>
        </p:nvSpPr>
        <p:spPr/>
        <p:txBody>
          <a:bodyPr/>
          <a:lstStyle/>
          <a:p>
            <a:fld id="{8330CF0F-2992-4812-A2BD-C038BC9AA5D1}" type="slidenum">
              <a:rPr lang="en-US" smtClean="0"/>
              <a:pPr/>
              <a:t>38</a:t>
            </a:fld>
            <a:endParaRPr lang="en-US" dirty="0"/>
          </a:p>
        </p:txBody>
      </p:sp>
      <p:sp>
        <p:nvSpPr>
          <p:cNvPr id="5" name="Date Placeholder 4"/>
          <p:cNvSpPr>
            <a:spLocks noGrp="1"/>
          </p:cNvSpPr>
          <p:nvPr>
            <p:ph type="dt" sz="half" idx="10"/>
          </p:nvPr>
        </p:nvSpPr>
        <p:spPr/>
        <p:txBody>
          <a:bodyPr/>
          <a:lstStyle/>
          <a:p>
            <a:fld id="{6526A4C5-F4C6-44F0-80FA-7D7F363485F3}" type="datetime4">
              <a:rPr lang="en-US" smtClean="0"/>
              <a:t>February 17, 2024</a:t>
            </a:fld>
            <a:endParaRPr lang="en-US" dirty="0"/>
          </a:p>
        </p:txBody>
      </p:sp>
    </p:spTree>
    <p:extLst>
      <p:ext uri="{BB962C8B-B14F-4D97-AF65-F5344CB8AC3E}">
        <p14:creationId xmlns:p14="http://schemas.microsoft.com/office/powerpoint/2010/main" val="262371922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Virtual memory</a:t>
            </a:r>
          </a:p>
        </p:txBody>
      </p:sp>
      <p:sp>
        <p:nvSpPr>
          <p:cNvPr id="3" name="Content Placeholder 2"/>
          <p:cNvSpPr>
            <a:spLocks noGrp="1"/>
          </p:cNvSpPr>
          <p:nvPr>
            <p:ph idx="1"/>
          </p:nvPr>
        </p:nvSpPr>
        <p:spPr/>
        <p:txBody>
          <a:bodyPr/>
          <a:lstStyle/>
          <a:p>
            <a:pPr marL="0" indent="0">
              <a:buNone/>
            </a:pPr>
            <a:r>
              <a:rPr lang="en-US" dirty="0" smtClean="0"/>
              <a:t>A </a:t>
            </a:r>
            <a:r>
              <a:rPr lang="en-US" dirty="0"/>
              <a:t>memory management technique where secondary memory can be used as if it were a part of the main memory. Virtual memory uses hardware and software to enable a computer to compensate for physical memory shortages by temporarily transferring data from RAM to disk storage.</a:t>
            </a:r>
          </a:p>
        </p:txBody>
      </p:sp>
      <p:sp>
        <p:nvSpPr>
          <p:cNvPr id="4" name="Slide Number Placeholder 3"/>
          <p:cNvSpPr>
            <a:spLocks noGrp="1"/>
          </p:cNvSpPr>
          <p:nvPr>
            <p:ph type="sldNum" sz="quarter" idx="12"/>
          </p:nvPr>
        </p:nvSpPr>
        <p:spPr/>
        <p:txBody>
          <a:bodyPr/>
          <a:lstStyle/>
          <a:p>
            <a:fld id="{8330CF0F-2992-4812-A2BD-C038BC9AA5D1}" type="slidenum">
              <a:rPr lang="en-US" smtClean="0"/>
              <a:pPr/>
              <a:t>39</a:t>
            </a:fld>
            <a:endParaRPr lang="en-US" dirty="0"/>
          </a:p>
        </p:txBody>
      </p:sp>
      <p:sp>
        <p:nvSpPr>
          <p:cNvPr id="5" name="Date Placeholder 4"/>
          <p:cNvSpPr>
            <a:spLocks noGrp="1"/>
          </p:cNvSpPr>
          <p:nvPr>
            <p:ph type="dt" sz="half" idx="10"/>
          </p:nvPr>
        </p:nvSpPr>
        <p:spPr/>
        <p:txBody>
          <a:bodyPr/>
          <a:lstStyle/>
          <a:p>
            <a:fld id="{6526A4C5-F4C6-44F0-80FA-7D7F363485F3}" type="datetime4">
              <a:rPr lang="en-US" smtClean="0"/>
              <a:t>February 17, 2024</a:t>
            </a:fld>
            <a:endParaRPr lang="en-US" dirty="0"/>
          </a:p>
        </p:txBody>
      </p:sp>
    </p:spTree>
    <p:extLst>
      <p:ext uri="{BB962C8B-B14F-4D97-AF65-F5344CB8AC3E}">
        <p14:creationId xmlns:p14="http://schemas.microsoft.com/office/powerpoint/2010/main" val="23276371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How does computer memory work</a:t>
            </a:r>
            <a:r>
              <a:rPr lang="en-US" b="1" dirty="0" smtClean="0"/>
              <a:t>?</a:t>
            </a:r>
            <a:endParaRPr lang="en-US" dirty="0"/>
          </a:p>
        </p:txBody>
      </p:sp>
      <p:sp>
        <p:nvSpPr>
          <p:cNvPr id="3" name="Content Placeholder 2"/>
          <p:cNvSpPr>
            <a:spLocks noGrp="1"/>
          </p:cNvSpPr>
          <p:nvPr>
            <p:ph idx="1"/>
          </p:nvPr>
        </p:nvSpPr>
        <p:spPr/>
        <p:txBody>
          <a:bodyPr/>
          <a:lstStyle/>
          <a:p>
            <a:pPr algn="just"/>
            <a:r>
              <a:rPr lang="en-US" dirty="0"/>
              <a:t>When a program is open, it is loaded from secondary memory to primary memory. </a:t>
            </a:r>
            <a:endParaRPr lang="en-US" dirty="0" smtClean="0"/>
          </a:p>
          <a:p>
            <a:pPr algn="just"/>
            <a:endParaRPr lang="en-US" dirty="0" smtClean="0"/>
          </a:p>
          <a:p>
            <a:pPr algn="just"/>
            <a:r>
              <a:rPr lang="en-US" dirty="0" smtClean="0"/>
              <a:t>Because </a:t>
            </a:r>
            <a:r>
              <a:rPr lang="en-US" dirty="0"/>
              <a:t>there are different types of memory and storage, an example of this could be a program being moved from a solid-state drive (</a:t>
            </a:r>
            <a:r>
              <a:rPr lang="en-US" u="sng" dirty="0">
                <a:hlinkClick r:id="rId2"/>
              </a:rPr>
              <a:t>SSD</a:t>
            </a:r>
            <a:r>
              <a:rPr lang="en-US" dirty="0"/>
              <a:t>) to </a:t>
            </a:r>
            <a:r>
              <a:rPr lang="en-US" dirty="0" smtClean="0"/>
              <a:t>RAM.</a:t>
            </a:r>
          </a:p>
          <a:p>
            <a:pPr algn="just"/>
            <a:endParaRPr lang="en-US" dirty="0" smtClean="0"/>
          </a:p>
          <a:p>
            <a:pPr algn="just"/>
            <a:r>
              <a:rPr lang="en-US" dirty="0" smtClean="0"/>
              <a:t>Because </a:t>
            </a:r>
            <a:r>
              <a:rPr lang="en-US" dirty="0"/>
              <a:t>primary storage is accessed faster, the opened program will be able to communicate with the computer's processor at quicker speeds. </a:t>
            </a:r>
            <a:endParaRPr lang="en-US" dirty="0" smtClean="0"/>
          </a:p>
        </p:txBody>
      </p:sp>
      <p:sp>
        <p:nvSpPr>
          <p:cNvPr id="4" name="Slide Number Placeholder 3"/>
          <p:cNvSpPr>
            <a:spLocks noGrp="1"/>
          </p:cNvSpPr>
          <p:nvPr>
            <p:ph type="sldNum" sz="quarter" idx="12"/>
          </p:nvPr>
        </p:nvSpPr>
        <p:spPr/>
        <p:txBody>
          <a:bodyPr/>
          <a:lstStyle/>
          <a:p>
            <a:fld id="{8330CF0F-2992-4812-A2BD-C038BC9AA5D1}" type="slidenum">
              <a:rPr lang="en-US" smtClean="0"/>
              <a:pPr/>
              <a:t>4</a:t>
            </a:fld>
            <a:endParaRPr lang="en-US" dirty="0"/>
          </a:p>
        </p:txBody>
      </p:sp>
      <p:sp>
        <p:nvSpPr>
          <p:cNvPr id="5" name="Date Placeholder 4"/>
          <p:cNvSpPr>
            <a:spLocks noGrp="1"/>
          </p:cNvSpPr>
          <p:nvPr>
            <p:ph type="dt" sz="half" idx="10"/>
          </p:nvPr>
        </p:nvSpPr>
        <p:spPr/>
        <p:txBody>
          <a:bodyPr/>
          <a:lstStyle/>
          <a:p>
            <a:fld id="{6526A4C5-F4C6-44F0-80FA-7D7F363485F3}" type="datetime4">
              <a:rPr lang="en-US" smtClean="0"/>
              <a:t>February 17, 2024</a:t>
            </a:fld>
            <a:endParaRPr lang="en-US" dirty="0"/>
          </a:p>
        </p:txBody>
      </p:sp>
    </p:spTree>
    <p:extLst>
      <p:ext uri="{BB962C8B-B14F-4D97-AF65-F5344CB8AC3E}">
        <p14:creationId xmlns:p14="http://schemas.microsoft.com/office/powerpoint/2010/main" val="19975174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u="sng" dirty="0"/>
              <a:t>Register Memory</a:t>
            </a:r>
            <a:r>
              <a:rPr lang="en-US" dirty="0"/>
              <a:t/>
            </a:r>
            <a:br>
              <a:rPr lang="en-US" dirty="0"/>
            </a:br>
            <a:endParaRPr lang="en-US" dirty="0"/>
          </a:p>
        </p:txBody>
      </p:sp>
      <p:sp>
        <p:nvSpPr>
          <p:cNvPr id="3" name="Content Placeholder 2"/>
          <p:cNvSpPr>
            <a:spLocks noGrp="1"/>
          </p:cNvSpPr>
          <p:nvPr>
            <p:ph idx="1"/>
          </p:nvPr>
        </p:nvSpPr>
        <p:spPr/>
        <p:txBody>
          <a:bodyPr/>
          <a:lstStyle/>
          <a:p>
            <a:pPr algn="just"/>
            <a:r>
              <a:rPr lang="en-US" dirty="0" smtClean="0"/>
              <a:t>The </a:t>
            </a:r>
            <a:r>
              <a:rPr lang="en-US" dirty="0"/>
              <a:t>register memory is a temporary storage area for storing and transferring the data and the instructions to a computer. </a:t>
            </a:r>
            <a:endParaRPr lang="en-US" dirty="0" smtClean="0"/>
          </a:p>
          <a:p>
            <a:pPr algn="just"/>
            <a:r>
              <a:rPr lang="en-US" dirty="0" smtClean="0"/>
              <a:t>It </a:t>
            </a:r>
            <a:r>
              <a:rPr lang="en-US" dirty="0"/>
              <a:t>is the smallest and fastest memory of a computer. </a:t>
            </a:r>
            <a:endParaRPr lang="en-US" dirty="0" smtClean="0"/>
          </a:p>
          <a:p>
            <a:pPr algn="just"/>
            <a:r>
              <a:rPr lang="en-US" dirty="0" smtClean="0"/>
              <a:t>It </a:t>
            </a:r>
            <a:r>
              <a:rPr lang="en-US" dirty="0"/>
              <a:t>is a part of computer memory located in the CPU as the form of registers. The register memory is 16, 32 and 64 bits in size. </a:t>
            </a:r>
            <a:endParaRPr lang="en-US" dirty="0" smtClean="0"/>
          </a:p>
          <a:p>
            <a:pPr algn="just"/>
            <a:r>
              <a:rPr lang="en-US" dirty="0" smtClean="0"/>
              <a:t>It </a:t>
            </a:r>
            <a:r>
              <a:rPr lang="en-US" dirty="0"/>
              <a:t>temporarily stores data instructions and the address of the memory that is repeatedly used to provide faster response to the CPU.</a:t>
            </a:r>
          </a:p>
          <a:p>
            <a:endParaRPr lang="en-US" dirty="0"/>
          </a:p>
        </p:txBody>
      </p:sp>
      <p:sp>
        <p:nvSpPr>
          <p:cNvPr id="4" name="Slide Number Placeholder 3"/>
          <p:cNvSpPr>
            <a:spLocks noGrp="1"/>
          </p:cNvSpPr>
          <p:nvPr>
            <p:ph type="sldNum" sz="quarter" idx="12"/>
          </p:nvPr>
        </p:nvSpPr>
        <p:spPr/>
        <p:txBody>
          <a:bodyPr/>
          <a:lstStyle/>
          <a:p>
            <a:fld id="{8330CF0F-2992-4812-A2BD-C038BC9AA5D1}" type="slidenum">
              <a:rPr lang="en-US" smtClean="0"/>
              <a:pPr/>
              <a:t>40</a:t>
            </a:fld>
            <a:endParaRPr lang="en-US" dirty="0"/>
          </a:p>
        </p:txBody>
      </p:sp>
      <p:sp>
        <p:nvSpPr>
          <p:cNvPr id="5" name="Date Placeholder 4"/>
          <p:cNvSpPr>
            <a:spLocks noGrp="1"/>
          </p:cNvSpPr>
          <p:nvPr>
            <p:ph type="dt" sz="half" idx="10"/>
          </p:nvPr>
        </p:nvSpPr>
        <p:spPr/>
        <p:txBody>
          <a:bodyPr/>
          <a:lstStyle/>
          <a:p>
            <a:fld id="{6526A4C5-F4C6-44F0-80FA-7D7F363485F3}" type="datetime4">
              <a:rPr lang="en-US" smtClean="0"/>
              <a:t>February 17, 2024</a:t>
            </a:fld>
            <a:endParaRPr lang="en-US" dirty="0"/>
          </a:p>
        </p:txBody>
      </p:sp>
    </p:spTree>
    <p:extLst>
      <p:ext uri="{BB962C8B-B14F-4D97-AF65-F5344CB8AC3E}">
        <p14:creationId xmlns:p14="http://schemas.microsoft.com/office/powerpoint/2010/main" val="254891801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What Is the Difference Between Primary and Secondary Memory</a:t>
            </a:r>
            <a:r>
              <a:rPr lang="en-US" b="1" dirty="0" smtClean="0"/>
              <a:t>?</a:t>
            </a:r>
            <a:endParaRPr lang="en-US" dirty="0"/>
          </a:p>
        </p:txBody>
      </p:sp>
      <p:sp>
        <p:nvSpPr>
          <p:cNvPr id="3" name="Content Placeholder 2"/>
          <p:cNvSpPr>
            <a:spLocks noGrp="1"/>
          </p:cNvSpPr>
          <p:nvPr>
            <p:ph idx="1"/>
          </p:nvPr>
        </p:nvSpPr>
        <p:spPr/>
        <p:txBody>
          <a:bodyPr>
            <a:normAutofit fontScale="92500" lnSpcReduction="20000"/>
          </a:bodyPr>
          <a:lstStyle/>
          <a:p>
            <a:r>
              <a:rPr lang="en-US" dirty="0"/>
              <a:t>If the computer’s CPU directly communicates with a type of data storage, it’s considered primary storage and essential to the functioning and operation of the device. Secondary memory, on the other hand, encompasses a variety of storage device types not accessed directly by the CPU but rather through the primary storage. Here are a few other main differences:</a:t>
            </a:r>
          </a:p>
          <a:p>
            <a:pPr lvl="0"/>
            <a:r>
              <a:rPr lang="en-US" b="1" dirty="0"/>
              <a:t>Volatility—</a:t>
            </a:r>
            <a:r>
              <a:rPr lang="en-US" dirty="0"/>
              <a:t>RAM is considered volatile storage, where all data is erased if the hardware loses power, while secondary memory is capable of keeping its data even after a power loss.</a:t>
            </a:r>
          </a:p>
          <a:p>
            <a:pPr lvl="0"/>
            <a:r>
              <a:rPr lang="en-US" b="1" dirty="0"/>
              <a:t>Speed—</a:t>
            </a:r>
            <a:r>
              <a:rPr lang="en-US" dirty="0"/>
              <a:t>Primary storage needs to be fast in order to keep up with the rate of the CPU core, while secondary memory is relatively slower and not suitable for direct CPU access.</a:t>
            </a:r>
          </a:p>
          <a:p>
            <a:pPr lvl="0"/>
            <a:r>
              <a:rPr lang="en-US" b="1" dirty="0"/>
              <a:t>Cost—</a:t>
            </a:r>
            <a:r>
              <a:rPr lang="en-US" dirty="0"/>
              <a:t>Because primary memory storage is designed to be incredibly fast, it’s also expensive and sold with smaller storage capacities, while a single secondary storage device can reach terabytes in size and still be reasonably priced.</a:t>
            </a:r>
          </a:p>
          <a:p>
            <a:pPr marL="0" indent="0">
              <a:buNone/>
            </a:pPr>
            <a:endParaRPr lang="en-US" dirty="0"/>
          </a:p>
        </p:txBody>
      </p:sp>
      <p:sp>
        <p:nvSpPr>
          <p:cNvPr id="4" name="Slide Number Placeholder 3"/>
          <p:cNvSpPr>
            <a:spLocks noGrp="1"/>
          </p:cNvSpPr>
          <p:nvPr>
            <p:ph type="sldNum" sz="quarter" idx="12"/>
          </p:nvPr>
        </p:nvSpPr>
        <p:spPr/>
        <p:txBody>
          <a:bodyPr/>
          <a:lstStyle/>
          <a:p>
            <a:fld id="{8330CF0F-2992-4812-A2BD-C038BC9AA5D1}" type="slidenum">
              <a:rPr lang="en-US" smtClean="0"/>
              <a:pPr/>
              <a:t>41</a:t>
            </a:fld>
            <a:endParaRPr lang="en-US" dirty="0"/>
          </a:p>
        </p:txBody>
      </p:sp>
      <p:sp>
        <p:nvSpPr>
          <p:cNvPr id="5" name="Date Placeholder 4"/>
          <p:cNvSpPr>
            <a:spLocks noGrp="1"/>
          </p:cNvSpPr>
          <p:nvPr>
            <p:ph type="dt" sz="half" idx="10"/>
          </p:nvPr>
        </p:nvSpPr>
        <p:spPr/>
        <p:txBody>
          <a:bodyPr/>
          <a:lstStyle/>
          <a:p>
            <a:fld id="{6526A4C5-F4C6-44F0-80FA-7D7F363485F3}" type="datetime4">
              <a:rPr lang="en-US" smtClean="0"/>
              <a:t>February 17, 2024</a:t>
            </a:fld>
            <a:endParaRPr lang="en-US" dirty="0"/>
          </a:p>
        </p:txBody>
      </p:sp>
    </p:spTree>
    <p:extLst>
      <p:ext uri="{BB962C8B-B14F-4D97-AF65-F5344CB8AC3E}">
        <p14:creationId xmlns:p14="http://schemas.microsoft.com/office/powerpoint/2010/main" val="282649580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392534984"/>
              </p:ext>
            </p:extLst>
          </p:nvPr>
        </p:nvGraphicFramePr>
        <p:xfrm>
          <a:off x="965198" y="590310"/>
          <a:ext cx="10759956" cy="5999279"/>
        </p:xfrm>
        <a:graphic>
          <a:graphicData uri="http://schemas.openxmlformats.org/drawingml/2006/table">
            <a:tbl>
              <a:tblPr/>
              <a:tblGrid>
                <a:gridCol w="5379978">
                  <a:extLst>
                    <a:ext uri="{9D8B030D-6E8A-4147-A177-3AD203B41FA5}">
                      <a16:colId xmlns:a16="http://schemas.microsoft.com/office/drawing/2014/main" val="2650569622"/>
                    </a:ext>
                  </a:extLst>
                </a:gridCol>
                <a:gridCol w="5379978">
                  <a:extLst>
                    <a:ext uri="{9D8B030D-6E8A-4147-A177-3AD203B41FA5}">
                      <a16:colId xmlns:a16="http://schemas.microsoft.com/office/drawing/2014/main" val="2140267881"/>
                    </a:ext>
                  </a:extLst>
                </a:gridCol>
              </a:tblGrid>
              <a:tr h="465868">
                <a:tc>
                  <a:txBody>
                    <a:bodyPr/>
                    <a:lstStyle/>
                    <a:p>
                      <a:pPr algn="l" fontAlgn="t"/>
                      <a:r>
                        <a:rPr lang="en-US" sz="2000" b="1" dirty="0">
                          <a:solidFill>
                            <a:srgbClr val="00B0F0"/>
                          </a:solidFill>
                          <a:effectLst/>
                          <a:latin typeface="Calibri" panose="020F0502020204030204" pitchFamily="34" charset="0"/>
                          <a:ea typeface="Calibri" panose="020F0502020204030204" pitchFamily="34" charset="0"/>
                          <a:cs typeface="Calibri" panose="020F0502020204030204" pitchFamily="34" charset="0"/>
                        </a:rPr>
                        <a:t>Primary Memory</a:t>
                      </a:r>
                    </a:p>
                  </a:txBody>
                  <a:tcPr marL="44966" marR="44966" marT="44966" marB="44966">
                    <a:lnL w="6350" cap="flat" cmpd="sng" algn="ctr">
                      <a:solidFill>
                        <a:srgbClr val="2084D6"/>
                      </a:solidFill>
                      <a:prstDash val="solid"/>
                      <a:round/>
                      <a:headEnd type="none" w="med" len="med"/>
                      <a:tailEnd type="none" w="med" len="med"/>
                    </a:lnL>
                    <a:lnR w="6350" cap="flat" cmpd="sng" algn="ctr">
                      <a:solidFill>
                        <a:srgbClr val="2084D6"/>
                      </a:solidFill>
                      <a:prstDash val="solid"/>
                      <a:round/>
                      <a:headEnd type="none" w="med" len="med"/>
                      <a:tailEnd type="none" w="med" len="med"/>
                    </a:lnR>
                    <a:lnT w="6350" cap="flat" cmpd="sng" algn="ctr">
                      <a:solidFill>
                        <a:srgbClr val="2084D6"/>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2000" b="1" dirty="0">
                          <a:solidFill>
                            <a:srgbClr val="00B0F0"/>
                          </a:solidFill>
                          <a:effectLst/>
                          <a:latin typeface="Calibri" panose="020F0502020204030204" pitchFamily="34" charset="0"/>
                          <a:ea typeface="Calibri" panose="020F0502020204030204" pitchFamily="34" charset="0"/>
                          <a:cs typeface="Calibri" panose="020F0502020204030204" pitchFamily="34" charset="0"/>
                        </a:rPr>
                        <a:t>Secondary Memory</a:t>
                      </a:r>
                    </a:p>
                  </a:txBody>
                  <a:tcPr marL="44966" marR="44966" marT="44966" marB="44966">
                    <a:lnL w="6350" cap="flat" cmpd="sng" algn="ctr">
                      <a:solidFill>
                        <a:srgbClr val="2084D6"/>
                      </a:solidFill>
                      <a:prstDash val="solid"/>
                      <a:round/>
                      <a:headEnd type="none" w="med" len="med"/>
                      <a:tailEnd type="none" w="med" len="med"/>
                    </a:lnL>
                    <a:lnR w="6350" cap="flat" cmpd="sng" algn="ctr">
                      <a:solidFill>
                        <a:srgbClr val="2084D6"/>
                      </a:solidFill>
                      <a:prstDash val="solid"/>
                      <a:round/>
                      <a:headEnd type="none" w="med" len="med"/>
                      <a:tailEnd type="none" w="med" len="med"/>
                    </a:lnR>
                    <a:lnT w="6350" cap="flat" cmpd="sng" algn="ctr">
                      <a:solidFill>
                        <a:srgbClr val="2084D6"/>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580778729"/>
                  </a:ext>
                </a:extLst>
              </a:tr>
              <a:tr h="452863">
                <a:tc>
                  <a:txBody>
                    <a:bodyPr/>
                    <a:lstStyle/>
                    <a:p>
                      <a:pPr algn="just" fontAlgn="t"/>
                      <a:r>
                        <a:rPr lang="en-US" sz="2000">
                          <a:solidFill>
                            <a:srgbClr val="333333"/>
                          </a:solidFill>
                          <a:effectLst/>
                          <a:latin typeface="Calibri" panose="020F0502020204030204" pitchFamily="34" charset="0"/>
                          <a:ea typeface="Calibri" panose="020F0502020204030204" pitchFamily="34" charset="0"/>
                          <a:cs typeface="Calibri" panose="020F0502020204030204" pitchFamily="34" charset="0"/>
                        </a:rPr>
                        <a:t>It is also known as temporary memory.</a:t>
                      </a:r>
                    </a:p>
                  </a:txBody>
                  <a:tcPr marL="29978" marR="29978" marT="29978" marB="29978">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a:solidFill>
                            <a:srgbClr val="333333"/>
                          </a:solidFill>
                          <a:effectLst/>
                          <a:latin typeface="Calibri" panose="020F0502020204030204" pitchFamily="34" charset="0"/>
                          <a:ea typeface="Calibri" panose="020F0502020204030204" pitchFamily="34" charset="0"/>
                          <a:cs typeface="Calibri" panose="020F0502020204030204" pitchFamily="34" charset="0"/>
                        </a:rPr>
                        <a:t>It is also known as a permanent memory.</a:t>
                      </a:r>
                    </a:p>
                  </a:txBody>
                  <a:tcPr marL="29978" marR="29978" marT="29978" marB="29978">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731354192"/>
                  </a:ext>
                </a:extLst>
              </a:tr>
              <a:tr h="834964">
                <a:tc>
                  <a:txBody>
                    <a:bodyPr/>
                    <a:lstStyle/>
                    <a:p>
                      <a:pPr algn="just" fontAlgn="t"/>
                      <a:r>
                        <a:rPr lang="en-US" sz="2000">
                          <a:solidFill>
                            <a:srgbClr val="333333"/>
                          </a:solidFill>
                          <a:effectLst/>
                          <a:latin typeface="Calibri" panose="020F0502020204030204" pitchFamily="34" charset="0"/>
                          <a:ea typeface="Calibri" panose="020F0502020204030204" pitchFamily="34" charset="0"/>
                          <a:cs typeface="Calibri" panose="020F0502020204030204" pitchFamily="34" charset="0"/>
                        </a:rPr>
                        <a:t>Data can be access directly by the processor or CPU.</a:t>
                      </a:r>
                    </a:p>
                  </a:txBody>
                  <a:tcPr marL="29978" marR="29978" marT="29978" marB="29978">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000">
                          <a:solidFill>
                            <a:srgbClr val="333333"/>
                          </a:solidFill>
                          <a:effectLst/>
                          <a:latin typeface="Calibri" panose="020F0502020204030204" pitchFamily="34" charset="0"/>
                          <a:ea typeface="Calibri" panose="020F0502020204030204" pitchFamily="34" charset="0"/>
                          <a:cs typeface="Calibri" panose="020F0502020204030204" pitchFamily="34" charset="0"/>
                        </a:rPr>
                        <a:t>Data cannot be accessed directly by the I/O processor or CPU.</a:t>
                      </a:r>
                    </a:p>
                  </a:txBody>
                  <a:tcPr marL="29978" marR="29978" marT="29978" marB="29978">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249481872"/>
                  </a:ext>
                </a:extLst>
              </a:tr>
              <a:tr h="834964">
                <a:tc>
                  <a:txBody>
                    <a:bodyPr/>
                    <a:lstStyle/>
                    <a:p>
                      <a:pPr algn="just" fontAlgn="t"/>
                      <a:r>
                        <a:rPr lang="en-US" sz="2000">
                          <a:solidFill>
                            <a:srgbClr val="333333"/>
                          </a:solidFill>
                          <a:effectLst/>
                          <a:latin typeface="Calibri" panose="020F0502020204030204" pitchFamily="34" charset="0"/>
                          <a:ea typeface="Calibri" panose="020F0502020204030204" pitchFamily="34" charset="0"/>
                          <a:cs typeface="Calibri" panose="020F0502020204030204" pitchFamily="34" charset="0"/>
                        </a:rPr>
                        <a:t>Stored data can be a volatile or non-volatile memory.</a:t>
                      </a:r>
                    </a:p>
                  </a:txBody>
                  <a:tcPr marL="29978" marR="29978" marT="29978" marB="29978">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a:solidFill>
                            <a:srgbClr val="333333"/>
                          </a:solidFill>
                          <a:effectLst/>
                          <a:latin typeface="Calibri" panose="020F0502020204030204" pitchFamily="34" charset="0"/>
                          <a:ea typeface="Calibri" panose="020F0502020204030204" pitchFamily="34" charset="0"/>
                          <a:cs typeface="Calibri" panose="020F0502020204030204" pitchFamily="34" charset="0"/>
                        </a:rPr>
                        <a:t>The nature of secondary memory is always non-volatile.</a:t>
                      </a:r>
                    </a:p>
                  </a:txBody>
                  <a:tcPr marL="29978" marR="29978" marT="29978" marB="29978">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862561105"/>
                  </a:ext>
                </a:extLst>
              </a:tr>
              <a:tr h="452863">
                <a:tc>
                  <a:txBody>
                    <a:bodyPr/>
                    <a:lstStyle/>
                    <a:p>
                      <a:pPr algn="just" fontAlgn="t"/>
                      <a:r>
                        <a:rPr lang="en-US" sz="200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It is more costly than secondary memory.</a:t>
                      </a:r>
                    </a:p>
                  </a:txBody>
                  <a:tcPr marL="29978" marR="29978" marT="29978" marB="29978">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000">
                          <a:solidFill>
                            <a:srgbClr val="333333"/>
                          </a:solidFill>
                          <a:effectLst/>
                          <a:latin typeface="Calibri" panose="020F0502020204030204" pitchFamily="34" charset="0"/>
                          <a:ea typeface="Calibri" panose="020F0502020204030204" pitchFamily="34" charset="0"/>
                          <a:cs typeface="Calibri" panose="020F0502020204030204" pitchFamily="34" charset="0"/>
                        </a:rPr>
                        <a:t>It is less costly than primary memory.</a:t>
                      </a:r>
                    </a:p>
                  </a:txBody>
                  <a:tcPr marL="29978" marR="29978" marT="29978" marB="29978">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503836726"/>
                  </a:ext>
                </a:extLst>
              </a:tr>
              <a:tr h="452863">
                <a:tc>
                  <a:txBody>
                    <a:bodyPr/>
                    <a:lstStyle/>
                    <a:p>
                      <a:pPr algn="just" fontAlgn="t"/>
                      <a:r>
                        <a:rPr lang="en-US" sz="2000">
                          <a:solidFill>
                            <a:srgbClr val="333333"/>
                          </a:solidFill>
                          <a:effectLst/>
                          <a:latin typeface="Calibri" panose="020F0502020204030204" pitchFamily="34" charset="0"/>
                          <a:ea typeface="Calibri" panose="020F0502020204030204" pitchFamily="34" charset="0"/>
                          <a:cs typeface="Calibri" panose="020F0502020204030204" pitchFamily="34" charset="0"/>
                        </a:rPr>
                        <a:t>It is a faster memory.</a:t>
                      </a:r>
                    </a:p>
                  </a:txBody>
                  <a:tcPr marL="29978" marR="29978" marT="29978" marB="29978">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a:solidFill>
                            <a:srgbClr val="333333"/>
                          </a:solidFill>
                          <a:effectLst/>
                          <a:latin typeface="Calibri" panose="020F0502020204030204" pitchFamily="34" charset="0"/>
                          <a:ea typeface="Calibri" panose="020F0502020204030204" pitchFamily="34" charset="0"/>
                          <a:cs typeface="Calibri" panose="020F0502020204030204" pitchFamily="34" charset="0"/>
                        </a:rPr>
                        <a:t>It is a slower memory.</a:t>
                      </a:r>
                    </a:p>
                  </a:txBody>
                  <a:tcPr marL="29978" marR="29978" marT="29978" marB="29978">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766905237"/>
                  </a:ext>
                </a:extLst>
              </a:tr>
              <a:tr h="452863">
                <a:tc>
                  <a:txBody>
                    <a:bodyPr/>
                    <a:lstStyle/>
                    <a:p>
                      <a:pPr algn="just" fontAlgn="t"/>
                      <a:r>
                        <a:rPr lang="en-US" sz="2000">
                          <a:solidFill>
                            <a:srgbClr val="333333"/>
                          </a:solidFill>
                          <a:effectLst/>
                          <a:latin typeface="Calibri" panose="020F0502020204030204" pitchFamily="34" charset="0"/>
                          <a:ea typeface="Calibri" panose="020F0502020204030204" pitchFamily="34" charset="0"/>
                          <a:cs typeface="Calibri" panose="020F0502020204030204" pitchFamily="34" charset="0"/>
                        </a:rPr>
                        <a:t>It has limited storage capacity.</a:t>
                      </a:r>
                    </a:p>
                  </a:txBody>
                  <a:tcPr marL="29978" marR="29978" marT="29978" marB="29978">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000">
                          <a:solidFill>
                            <a:srgbClr val="333333"/>
                          </a:solidFill>
                          <a:effectLst/>
                          <a:latin typeface="Calibri" panose="020F0502020204030204" pitchFamily="34" charset="0"/>
                          <a:ea typeface="Calibri" panose="020F0502020204030204" pitchFamily="34" charset="0"/>
                          <a:cs typeface="Calibri" panose="020F0502020204030204" pitchFamily="34" charset="0"/>
                        </a:rPr>
                        <a:t>It has a large storage capacity.</a:t>
                      </a:r>
                    </a:p>
                  </a:txBody>
                  <a:tcPr marL="29978" marR="29978" marT="29978" marB="29978">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695931054"/>
                  </a:ext>
                </a:extLst>
              </a:tr>
              <a:tr h="834964">
                <a:tc>
                  <a:txBody>
                    <a:bodyPr/>
                    <a:lstStyle/>
                    <a:p>
                      <a:pPr algn="just" fontAlgn="t"/>
                      <a:r>
                        <a:rPr lang="en-US" sz="2000">
                          <a:solidFill>
                            <a:srgbClr val="333333"/>
                          </a:solidFill>
                          <a:effectLst/>
                          <a:latin typeface="Calibri" panose="020F0502020204030204" pitchFamily="34" charset="0"/>
                          <a:ea typeface="Calibri" panose="020F0502020204030204" pitchFamily="34" charset="0"/>
                          <a:cs typeface="Calibri" panose="020F0502020204030204" pitchFamily="34" charset="0"/>
                        </a:rPr>
                        <a:t>It required the power to retain the data in primary memory.</a:t>
                      </a:r>
                    </a:p>
                  </a:txBody>
                  <a:tcPr marL="29978" marR="29978" marT="29978" marB="29978">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sz="2000">
                          <a:solidFill>
                            <a:srgbClr val="333333"/>
                          </a:solidFill>
                          <a:effectLst/>
                          <a:latin typeface="Calibri" panose="020F0502020204030204" pitchFamily="34" charset="0"/>
                          <a:ea typeface="Calibri" panose="020F0502020204030204" pitchFamily="34" charset="0"/>
                          <a:cs typeface="Calibri" panose="020F0502020204030204" pitchFamily="34" charset="0"/>
                        </a:rPr>
                        <a:t>It does not require power to retain the data in secondary memory.</a:t>
                      </a:r>
                    </a:p>
                  </a:txBody>
                  <a:tcPr marL="29978" marR="29978" marT="29978" marB="29978">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461755566"/>
                  </a:ext>
                </a:extLst>
              </a:tr>
              <a:tr h="1217067">
                <a:tc>
                  <a:txBody>
                    <a:bodyPr/>
                    <a:lstStyle/>
                    <a:p>
                      <a:pPr algn="just" fontAlgn="t"/>
                      <a:r>
                        <a:rPr lang="en-US" sz="200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Examples of primary memory are RAM, ROM, Registers, EPROM, PROM and cache memory.</a:t>
                      </a:r>
                    </a:p>
                  </a:txBody>
                  <a:tcPr marL="29978" marR="29978" marT="29978" marB="29978">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sz="2000" dirty="0">
                          <a:solidFill>
                            <a:srgbClr val="333333"/>
                          </a:solidFill>
                          <a:effectLst/>
                          <a:latin typeface="Calibri" panose="020F0502020204030204" pitchFamily="34" charset="0"/>
                          <a:ea typeface="Calibri" panose="020F0502020204030204" pitchFamily="34" charset="0"/>
                          <a:cs typeface="Calibri" panose="020F0502020204030204" pitchFamily="34" charset="0"/>
                        </a:rPr>
                        <a:t>Examples of secondary memory are CD, DVD, HDD, magnetic tapes, flash disks, pen drive, etc.</a:t>
                      </a:r>
                    </a:p>
                  </a:txBody>
                  <a:tcPr marL="29978" marR="29978" marT="29978" marB="29978">
                    <a:lnL w="6350" cap="flat" cmpd="sng" algn="ctr">
                      <a:solidFill>
                        <a:srgbClr val="C7CCBE"/>
                      </a:solidFill>
                      <a:prstDash val="solid"/>
                      <a:round/>
                      <a:headEnd type="none" w="med" len="med"/>
                      <a:tailEnd type="none" w="med" len="med"/>
                    </a:lnL>
                    <a:lnR w="6350" cap="flat" cmpd="sng" algn="ctr">
                      <a:solidFill>
                        <a:srgbClr val="C7CCBE"/>
                      </a:solidFill>
                      <a:prstDash val="solid"/>
                      <a:round/>
                      <a:headEnd type="none" w="med" len="med"/>
                      <a:tailEnd type="none" w="med" len="med"/>
                    </a:lnR>
                    <a:lnT w="6350" cap="flat" cmpd="sng" algn="ctr">
                      <a:solidFill>
                        <a:srgbClr val="C7CCBE"/>
                      </a:solidFill>
                      <a:prstDash val="solid"/>
                      <a:round/>
                      <a:headEnd type="none" w="med" len="med"/>
                      <a:tailEnd type="none" w="med" len="med"/>
                    </a:lnT>
                    <a:lnB w="635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902083497"/>
                  </a:ext>
                </a:extLst>
              </a:tr>
            </a:tbl>
          </a:graphicData>
        </a:graphic>
      </p:graphicFrame>
      <p:sp>
        <p:nvSpPr>
          <p:cNvPr id="4" name="Slide Number Placeholder 3"/>
          <p:cNvSpPr>
            <a:spLocks noGrp="1"/>
          </p:cNvSpPr>
          <p:nvPr>
            <p:ph type="sldNum" sz="quarter" idx="12"/>
          </p:nvPr>
        </p:nvSpPr>
        <p:spPr/>
        <p:txBody>
          <a:bodyPr/>
          <a:lstStyle/>
          <a:p>
            <a:fld id="{8330CF0F-2992-4812-A2BD-C038BC9AA5D1}" type="slidenum">
              <a:rPr lang="en-US" smtClean="0"/>
              <a:pPr/>
              <a:t>42</a:t>
            </a:fld>
            <a:endParaRPr lang="en-US" dirty="0"/>
          </a:p>
        </p:txBody>
      </p:sp>
      <p:sp>
        <p:nvSpPr>
          <p:cNvPr id="5" name="Date Placeholder 4"/>
          <p:cNvSpPr>
            <a:spLocks noGrp="1"/>
          </p:cNvSpPr>
          <p:nvPr>
            <p:ph type="dt" sz="half" idx="10"/>
          </p:nvPr>
        </p:nvSpPr>
        <p:spPr/>
        <p:txBody>
          <a:bodyPr/>
          <a:lstStyle/>
          <a:p>
            <a:fld id="{6526A4C5-F4C6-44F0-80FA-7D7F363485F3}" type="datetime4">
              <a:rPr lang="en-US" smtClean="0"/>
              <a:t>February 17, 2024</a:t>
            </a:fld>
            <a:endParaRPr lang="en-US" dirty="0"/>
          </a:p>
        </p:txBody>
      </p:sp>
    </p:spTree>
    <p:extLst>
      <p:ext uri="{BB962C8B-B14F-4D97-AF65-F5344CB8AC3E}">
        <p14:creationId xmlns:p14="http://schemas.microsoft.com/office/powerpoint/2010/main" val="165370773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Memory </a:t>
            </a:r>
            <a:r>
              <a:rPr lang="en-US" b="1" dirty="0" smtClean="0"/>
              <a:t>Hierarchy</a:t>
            </a:r>
            <a:endParaRPr lang="en-US" dirty="0"/>
          </a:p>
        </p:txBody>
      </p:sp>
      <p:sp>
        <p:nvSpPr>
          <p:cNvPr id="3" name="Content Placeholder 2"/>
          <p:cNvSpPr>
            <a:spLocks noGrp="1"/>
          </p:cNvSpPr>
          <p:nvPr>
            <p:ph idx="1"/>
          </p:nvPr>
        </p:nvSpPr>
        <p:spPr/>
        <p:txBody>
          <a:bodyPr/>
          <a:lstStyle/>
          <a:p>
            <a:r>
              <a:rPr lang="en-US" dirty="0"/>
              <a:t>Storage capacity increases.</a:t>
            </a:r>
          </a:p>
          <a:p>
            <a:r>
              <a:rPr lang="en-US" dirty="0"/>
              <a:t>Cost per bit of storage decreases.</a:t>
            </a:r>
          </a:p>
          <a:p>
            <a:r>
              <a:rPr lang="en-US" dirty="0"/>
              <a:t>The CPU's memory access frequency decreases.</a:t>
            </a:r>
          </a:p>
          <a:p>
            <a:r>
              <a:rPr lang="en-US" dirty="0"/>
              <a:t>The CPU's access time increases.</a:t>
            </a:r>
          </a:p>
          <a:p>
            <a:pPr marL="0" indent="0">
              <a:buNone/>
            </a:pPr>
            <a:endParaRPr lang="en-US" dirty="0"/>
          </a:p>
        </p:txBody>
      </p:sp>
      <p:sp>
        <p:nvSpPr>
          <p:cNvPr id="4" name="Slide Number Placeholder 3"/>
          <p:cNvSpPr>
            <a:spLocks noGrp="1"/>
          </p:cNvSpPr>
          <p:nvPr>
            <p:ph type="sldNum" sz="quarter" idx="12"/>
          </p:nvPr>
        </p:nvSpPr>
        <p:spPr/>
        <p:txBody>
          <a:bodyPr/>
          <a:lstStyle/>
          <a:p>
            <a:fld id="{8330CF0F-2992-4812-A2BD-C038BC9AA5D1}" type="slidenum">
              <a:rPr lang="en-US" smtClean="0"/>
              <a:pPr/>
              <a:t>43</a:t>
            </a:fld>
            <a:endParaRPr lang="en-US" dirty="0"/>
          </a:p>
        </p:txBody>
      </p:sp>
      <p:sp>
        <p:nvSpPr>
          <p:cNvPr id="5" name="Date Placeholder 4"/>
          <p:cNvSpPr>
            <a:spLocks noGrp="1"/>
          </p:cNvSpPr>
          <p:nvPr>
            <p:ph type="dt" sz="half" idx="10"/>
          </p:nvPr>
        </p:nvSpPr>
        <p:spPr/>
        <p:txBody>
          <a:bodyPr/>
          <a:lstStyle/>
          <a:p>
            <a:fld id="{6526A4C5-F4C6-44F0-80FA-7D7F363485F3}" type="datetime4">
              <a:rPr lang="en-US" smtClean="0"/>
              <a:t>February 17, 2024</a:t>
            </a:fld>
            <a:endParaRPr lang="en-US" dirty="0"/>
          </a:p>
        </p:txBody>
      </p:sp>
      <p:pic>
        <p:nvPicPr>
          <p:cNvPr id="12" name="Picture 11"/>
          <p:cNvPicPr/>
          <p:nvPr/>
        </p:nvPicPr>
        <p:blipFill>
          <a:blip r:embed="rId2"/>
          <a:stretch>
            <a:fillRect/>
          </a:stretch>
        </p:blipFill>
        <p:spPr>
          <a:xfrm>
            <a:off x="6887817" y="1676399"/>
            <a:ext cx="4646268" cy="3839817"/>
          </a:xfrm>
          <a:prstGeom prst="rect">
            <a:avLst/>
          </a:prstGeom>
        </p:spPr>
      </p:pic>
    </p:spTree>
    <p:extLst>
      <p:ext uri="{BB962C8B-B14F-4D97-AF65-F5344CB8AC3E}">
        <p14:creationId xmlns:p14="http://schemas.microsoft.com/office/powerpoint/2010/main" val="294454034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Memory </a:t>
            </a:r>
            <a:r>
              <a:rPr lang="en-US" b="1" dirty="0" smtClean="0"/>
              <a:t>hierarchy</a:t>
            </a:r>
            <a:endParaRPr lang="en-US" dirty="0"/>
          </a:p>
        </p:txBody>
      </p:sp>
      <p:sp>
        <p:nvSpPr>
          <p:cNvPr id="3" name="Content Placeholder 2"/>
          <p:cNvSpPr>
            <a:spLocks noGrp="1"/>
          </p:cNvSpPr>
          <p:nvPr>
            <p:ph idx="1"/>
          </p:nvPr>
        </p:nvSpPr>
        <p:spPr/>
        <p:txBody>
          <a:bodyPr>
            <a:normAutofit lnSpcReduction="10000"/>
          </a:bodyPr>
          <a:lstStyle/>
          <a:p>
            <a:pPr algn="just"/>
            <a:r>
              <a:rPr lang="en-US" dirty="0" smtClean="0"/>
              <a:t>Although </a:t>
            </a:r>
            <a:r>
              <a:rPr lang="en-US" dirty="0"/>
              <a:t>the main/auxiliary memory distinction is broadly useful, memory organization in a computer forms a </a:t>
            </a:r>
            <a:r>
              <a:rPr lang="en-US" dirty="0">
                <a:hlinkClick r:id="rId2"/>
              </a:rPr>
              <a:t>hierarchy</a:t>
            </a:r>
            <a:r>
              <a:rPr lang="en-US" dirty="0"/>
              <a:t> of levels, arranged from very small, fast, and expensive registers in the </a:t>
            </a:r>
            <a:r>
              <a:rPr lang="en-US" u="sng" dirty="0">
                <a:hlinkClick r:id="rId3"/>
              </a:rPr>
              <a:t>CPU</a:t>
            </a:r>
            <a:r>
              <a:rPr lang="en-US" dirty="0"/>
              <a:t> to small, fast </a:t>
            </a:r>
            <a:r>
              <a:rPr lang="en-US" u="sng" dirty="0">
                <a:hlinkClick r:id="rId4"/>
              </a:rPr>
              <a:t>cache memory</a:t>
            </a:r>
            <a:r>
              <a:rPr lang="en-US" dirty="0"/>
              <a:t>; larger DRAM; very large hard disks; and slow and inexpensive nonvolatile backup storage. Memory usage by modern computer operating systems spans these levels with </a:t>
            </a:r>
            <a:r>
              <a:rPr lang="en-US" u="sng" dirty="0">
                <a:hlinkClick r:id="rId5"/>
              </a:rPr>
              <a:t>virtual memory</a:t>
            </a:r>
            <a:r>
              <a:rPr lang="en-US" dirty="0"/>
              <a:t>, a system that provides programs with large address spaces (addressable memory), which may exceed the actual </a:t>
            </a:r>
            <a:r>
              <a:rPr lang="en-US" u="sng" dirty="0">
                <a:hlinkClick r:id="rId6"/>
              </a:rPr>
              <a:t>RAM</a:t>
            </a:r>
            <a:r>
              <a:rPr lang="en-US" dirty="0"/>
              <a:t> in the computer. Virtual memory gives each program a portion of main memory and stores the rest of its code and data on a </a:t>
            </a:r>
            <a:r>
              <a:rPr lang="en-US" u="sng" dirty="0">
                <a:hlinkClick r:id="rId7"/>
              </a:rPr>
              <a:t>hard disk</a:t>
            </a:r>
            <a:r>
              <a:rPr lang="en-US" dirty="0"/>
              <a:t>, automatically copying blocks of addresses to and from main memory as needed. The speed of modern hard disks together with the same locality of reference property that lets </a:t>
            </a:r>
            <a:r>
              <a:rPr lang="en-US" dirty="0">
                <a:hlinkClick r:id="rId8"/>
              </a:rPr>
              <a:t>caches</a:t>
            </a:r>
            <a:r>
              <a:rPr lang="en-US" dirty="0"/>
              <a:t> work well makes virtual memory </a:t>
            </a:r>
            <a:r>
              <a:rPr lang="en-US" dirty="0">
                <a:hlinkClick r:id="rId9"/>
              </a:rPr>
              <a:t>feasible</a:t>
            </a:r>
            <a:r>
              <a:rPr lang="en-US" dirty="0"/>
              <a:t>.</a:t>
            </a:r>
          </a:p>
          <a:p>
            <a:pPr marL="0" indent="0">
              <a:buNone/>
            </a:pPr>
            <a:endParaRPr lang="en-US" dirty="0"/>
          </a:p>
        </p:txBody>
      </p:sp>
      <p:sp>
        <p:nvSpPr>
          <p:cNvPr id="4" name="Slide Number Placeholder 3"/>
          <p:cNvSpPr>
            <a:spLocks noGrp="1"/>
          </p:cNvSpPr>
          <p:nvPr>
            <p:ph type="sldNum" sz="quarter" idx="12"/>
          </p:nvPr>
        </p:nvSpPr>
        <p:spPr/>
        <p:txBody>
          <a:bodyPr/>
          <a:lstStyle/>
          <a:p>
            <a:fld id="{8330CF0F-2992-4812-A2BD-C038BC9AA5D1}" type="slidenum">
              <a:rPr lang="en-US" smtClean="0"/>
              <a:pPr/>
              <a:t>44</a:t>
            </a:fld>
            <a:endParaRPr lang="en-US" dirty="0"/>
          </a:p>
        </p:txBody>
      </p:sp>
      <p:sp>
        <p:nvSpPr>
          <p:cNvPr id="5" name="Date Placeholder 4"/>
          <p:cNvSpPr>
            <a:spLocks noGrp="1"/>
          </p:cNvSpPr>
          <p:nvPr>
            <p:ph type="dt" sz="half" idx="10"/>
          </p:nvPr>
        </p:nvSpPr>
        <p:spPr/>
        <p:txBody>
          <a:bodyPr/>
          <a:lstStyle/>
          <a:p>
            <a:fld id="{6526A4C5-F4C6-44F0-80FA-7D7F363485F3}" type="datetime4">
              <a:rPr lang="en-US" smtClean="0"/>
              <a:t>February 17, 2024</a:t>
            </a:fld>
            <a:endParaRPr lang="en-US" dirty="0"/>
          </a:p>
        </p:txBody>
      </p:sp>
    </p:spTree>
    <p:extLst>
      <p:ext uri="{BB962C8B-B14F-4D97-AF65-F5344CB8AC3E}">
        <p14:creationId xmlns:p14="http://schemas.microsoft.com/office/powerpoint/2010/main" val="357378862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Memory hierarchy</a:t>
            </a:r>
            <a:endParaRPr lang="en-US" dirty="0"/>
          </a:p>
        </p:txBody>
      </p:sp>
      <p:pic>
        <p:nvPicPr>
          <p:cNvPr id="6" name="Content Placeholder 5"/>
          <p:cNvPicPr>
            <a:picLocks noGrp="1" noChangeAspect="1"/>
          </p:cNvPicPr>
          <p:nvPr>
            <p:ph idx="1"/>
          </p:nvPr>
        </p:nvPicPr>
        <p:blipFill>
          <a:blip r:embed="rId2"/>
          <a:stretch>
            <a:fillRect/>
          </a:stretch>
        </p:blipFill>
        <p:spPr>
          <a:xfrm>
            <a:off x="2984148" y="1387863"/>
            <a:ext cx="6350701" cy="4929808"/>
          </a:xfrm>
          <a:prstGeom prst="rect">
            <a:avLst/>
          </a:prstGeom>
        </p:spPr>
      </p:pic>
      <p:sp>
        <p:nvSpPr>
          <p:cNvPr id="4" name="Slide Number Placeholder 3"/>
          <p:cNvSpPr>
            <a:spLocks noGrp="1"/>
          </p:cNvSpPr>
          <p:nvPr>
            <p:ph type="sldNum" sz="quarter" idx="12"/>
          </p:nvPr>
        </p:nvSpPr>
        <p:spPr/>
        <p:txBody>
          <a:bodyPr/>
          <a:lstStyle/>
          <a:p>
            <a:fld id="{8330CF0F-2992-4812-A2BD-C038BC9AA5D1}" type="slidenum">
              <a:rPr lang="en-US" smtClean="0"/>
              <a:pPr/>
              <a:t>45</a:t>
            </a:fld>
            <a:endParaRPr lang="en-US" dirty="0"/>
          </a:p>
        </p:txBody>
      </p:sp>
      <p:sp>
        <p:nvSpPr>
          <p:cNvPr id="5" name="Date Placeholder 4"/>
          <p:cNvSpPr>
            <a:spLocks noGrp="1"/>
          </p:cNvSpPr>
          <p:nvPr>
            <p:ph type="dt" sz="half" idx="10"/>
          </p:nvPr>
        </p:nvSpPr>
        <p:spPr/>
        <p:txBody>
          <a:bodyPr/>
          <a:lstStyle/>
          <a:p>
            <a:fld id="{6526A4C5-F4C6-44F0-80FA-7D7F363485F3}" type="datetime4">
              <a:rPr lang="en-US" smtClean="0"/>
              <a:t>February 17, 2024</a:t>
            </a:fld>
            <a:endParaRPr lang="en-US" dirty="0"/>
          </a:p>
        </p:txBody>
      </p:sp>
    </p:spTree>
    <p:extLst>
      <p:ext uri="{BB962C8B-B14F-4D97-AF65-F5344CB8AC3E}">
        <p14:creationId xmlns:p14="http://schemas.microsoft.com/office/powerpoint/2010/main" val="60967156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Sequential Access Memory</a:t>
            </a:r>
            <a:r>
              <a:rPr lang="en-US" dirty="0"/>
              <a:t/>
            </a:r>
            <a:br>
              <a:rPr lang="en-US" dirty="0"/>
            </a:br>
            <a:endParaRPr lang="en-US" dirty="0"/>
          </a:p>
        </p:txBody>
      </p:sp>
      <p:sp>
        <p:nvSpPr>
          <p:cNvPr id="3" name="Content Placeholder 2"/>
          <p:cNvSpPr>
            <a:spLocks noGrp="1"/>
          </p:cNvSpPr>
          <p:nvPr>
            <p:ph idx="1"/>
          </p:nvPr>
        </p:nvSpPr>
        <p:spPr/>
        <p:txBody>
          <a:bodyPr>
            <a:normAutofit/>
          </a:bodyPr>
          <a:lstStyle/>
          <a:p>
            <a:r>
              <a:rPr lang="en-US" dirty="0" smtClean="0"/>
              <a:t>When </a:t>
            </a:r>
            <a:r>
              <a:rPr lang="en-US" dirty="0"/>
              <a:t>using sequential access, the computer needs to start its search for the required piece of data at the very beginning of the memory address and work its way backwards until it locates it.</a:t>
            </a:r>
          </a:p>
          <a:p>
            <a:r>
              <a:rPr lang="en-US" dirty="0"/>
              <a:t> </a:t>
            </a:r>
          </a:p>
          <a:p>
            <a:r>
              <a:rPr lang="en-US" dirty="0"/>
              <a:t>Memory devices that allow access in this manner are referred to as sequential access memories or serial access memories, respectively.</a:t>
            </a:r>
          </a:p>
          <a:p>
            <a:r>
              <a:rPr lang="en-US" dirty="0"/>
              <a:t> </a:t>
            </a:r>
          </a:p>
          <a:p>
            <a:r>
              <a:rPr lang="en-US" dirty="0"/>
              <a:t>A type of memory known as serial access memory is represented by magnetic tape.</a:t>
            </a:r>
          </a:p>
          <a:p>
            <a:endParaRPr lang="en-US" dirty="0"/>
          </a:p>
        </p:txBody>
      </p:sp>
      <p:sp>
        <p:nvSpPr>
          <p:cNvPr id="4" name="Slide Number Placeholder 3"/>
          <p:cNvSpPr>
            <a:spLocks noGrp="1"/>
          </p:cNvSpPr>
          <p:nvPr>
            <p:ph type="sldNum" sz="quarter" idx="12"/>
          </p:nvPr>
        </p:nvSpPr>
        <p:spPr/>
        <p:txBody>
          <a:bodyPr/>
          <a:lstStyle/>
          <a:p>
            <a:fld id="{8330CF0F-2992-4812-A2BD-C038BC9AA5D1}" type="slidenum">
              <a:rPr lang="en-US" smtClean="0"/>
              <a:pPr/>
              <a:t>46</a:t>
            </a:fld>
            <a:endParaRPr lang="en-US" dirty="0"/>
          </a:p>
        </p:txBody>
      </p:sp>
      <p:sp>
        <p:nvSpPr>
          <p:cNvPr id="5" name="Date Placeholder 4"/>
          <p:cNvSpPr>
            <a:spLocks noGrp="1"/>
          </p:cNvSpPr>
          <p:nvPr>
            <p:ph type="dt" sz="half" idx="10"/>
          </p:nvPr>
        </p:nvSpPr>
        <p:spPr/>
        <p:txBody>
          <a:bodyPr/>
          <a:lstStyle/>
          <a:p>
            <a:fld id="{6526A4C5-F4C6-44F0-80FA-7D7F363485F3}" type="datetime4">
              <a:rPr lang="en-US" smtClean="0"/>
              <a:t>February 17, 2024</a:t>
            </a:fld>
            <a:endParaRPr lang="en-US" dirty="0"/>
          </a:p>
        </p:txBody>
      </p:sp>
    </p:spTree>
    <p:extLst>
      <p:ext uri="{BB962C8B-B14F-4D97-AF65-F5344CB8AC3E}">
        <p14:creationId xmlns:p14="http://schemas.microsoft.com/office/powerpoint/2010/main" val="36796179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Many Types</a:t>
            </a:r>
            <a:endParaRPr lang="en-US" dirty="0"/>
          </a:p>
        </p:txBody>
      </p:sp>
      <p:sp>
        <p:nvSpPr>
          <p:cNvPr id="3" name="Content Placeholder 2"/>
          <p:cNvSpPr>
            <a:spLocks noGrp="1"/>
          </p:cNvSpPr>
          <p:nvPr>
            <p:ph idx="1"/>
          </p:nvPr>
        </p:nvSpPr>
        <p:spPr/>
        <p:txBody>
          <a:bodyPr/>
          <a:lstStyle/>
          <a:p>
            <a:r>
              <a:rPr lang="en-US" dirty="0"/>
              <a:t>There are many types of computer memory, an umbrella term for data storage technology built </a:t>
            </a:r>
            <a:r>
              <a:rPr lang="en-US" b="1" i="1" dirty="0"/>
              <a:t>into or externally </a:t>
            </a:r>
            <a:r>
              <a:rPr lang="en-US" dirty="0"/>
              <a:t>connected to a computer device or </a:t>
            </a:r>
            <a:r>
              <a:rPr lang="en-US" dirty="0" smtClean="0"/>
              <a:t>server.</a:t>
            </a:r>
          </a:p>
          <a:p>
            <a:r>
              <a:rPr lang="en-US" b="1" i="1" dirty="0" smtClean="0"/>
              <a:t>Some </a:t>
            </a:r>
            <a:r>
              <a:rPr lang="en-US" b="1" i="1" dirty="0"/>
              <a:t>are designed to be fast</a:t>
            </a:r>
            <a:r>
              <a:rPr lang="en-US" dirty="0"/>
              <a:t>—the central processing unit (CPU) can access data stored there quickly—while </a:t>
            </a:r>
            <a:r>
              <a:rPr lang="en-US" b="1" i="1" dirty="0"/>
              <a:t>others are designed to be low cost, so large amounts of data can be stored economically</a:t>
            </a:r>
            <a:r>
              <a:rPr lang="en-US" dirty="0"/>
              <a:t>.</a:t>
            </a:r>
          </a:p>
          <a:p>
            <a:pPr marL="0" indent="0">
              <a:buNone/>
            </a:pPr>
            <a:endParaRPr lang="en-US" dirty="0"/>
          </a:p>
          <a:p>
            <a:r>
              <a:rPr lang="en-US" dirty="0"/>
              <a:t>All computer memory types fall into one of </a:t>
            </a:r>
            <a:r>
              <a:rPr lang="en-US" b="1" i="1" dirty="0"/>
              <a:t>two categories</a:t>
            </a:r>
            <a:r>
              <a:rPr lang="en-US" dirty="0"/>
              <a:t>, </a:t>
            </a:r>
            <a:r>
              <a:rPr lang="en-US" b="1" i="1" dirty="0">
                <a:solidFill>
                  <a:srgbClr val="00B0F0"/>
                </a:solidFill>
              </a:rPr>
              <a:t>primary or secondary</a:t>
            </a:r>
            <a:r>
              <a:rPr lang="en-US" dirty="0"/>
              <a:t>, depending upon their purpose and use case.</a:t>
            </a:r>
          </a:p>
          <a:p>
            <a:pPr marL="0" indent="0">
              <a:buNone/>
            </a:pPr>
            <a:endParaRPr lang="en-US" dirty="0"/>
          </a:p>
        </p:txBody>
      </p:sp>
      <p:sp>
        <p:nvSpPr>
          <p:cNvPr id="4" name="Slide Number Placeholder 3"/>
          <p:cNvSpPr>
            <a:spLocks noGrp="1"/>
          </p:cNvSpPr>
          <p:nvPr>
            <p:ph type="sldNum" sz="quarter" idx="12"/>
          </p:nvPr>
        </p:nvSpPr>
        <p:spPr/>
        <p:txBody>
          <a:bodyPr/>
          <a:lstStyle/>
          <a:p>
            <a:fld id="{8330CF0F-2992-4812-A2BD-C038BC9AA5D1}" type="slidenum">
              <a:rPr lang="en-US" smtClean="0"/>
              <a:pPr/>
              <a:t>5</a:t>
            </a:fld>
            <a:endParaRPr lang="en-US" dirty="0"/>
          </a:p>
        </p:txBody>
      </p:sp>
      <p:sp>
        <p:nvSpPr>
          <p:cNvPr id="5" name="Date Placeholder 4"/>
          <p:cNvSpPr>
            <a:spLocks noGrp="1"/>
          </p:cNvSpPr>
          <p:nvPr>
            <p:ph type="dt" sz="half" idx="10"/>
          </p:nvPr>
        </p:nvSpPr>
        <p:spPr/>
        <p:txBody>
          <a:bodyPr/>
          <a:lstStyle/>
          <a:p>
            <a:fld id="{6526A4C5-F4C6-44F0-80FA-7D7F363485F3}" type="datetime4">
              <a:rPr lang="en-US" smtClean="0"/>
              <a:t>February 17, 2024</a:t>
            </a:fld>
            <a:endParaRPr lang="en-US" dirty="0"/>
          </a:p>
        </p:txBody>
      </p:sp>
    </p:spTree>
    <p:extLst>
      <p:ext uri="{BB962C8B-B14F-4D97-AF65-F5344CB8AC3E}">
        <p14:creationId xmlns:p14="http://schemas.microsoft.com/office/powerpoint/2010/main" val="35559700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Two categories</a:t>
            </a:r>
            <a:endParaRPr lang="en-US" dirty="0"/>
          </a:p>
        </p:txBody>
      </p:sp>
      <p:sp>
        <p:nvSpPr>
          <p:cNvPr id="3" name="Content Placeholder 2"/>
          <p:cNvSpPr>
            <a:spLocks noGrp="1"/>
          </p:cNvSpPr>
          <p:nvPr>
            <p:ph idx="1"/>
          </p:nvPr>
        </p:nvSpPr>
        <p:spPr/>
        <p:txBody>
          <a:bodyPr/>
          <a:lstStyle/>
          <a:p>
            <a:pPr marL="0" indent="0">
              <a:buNone/>
            </a:pPr>
            <a:r>
              <a:rPr lang="en-US" dirty="0" smtClean="0"/>
              <a:t>Primary Memory/ Main Memory vs Secondary Memory/Auxiliary Memory</a:t>
            </a:r>
          </a:p>
          <a:p>
            <a:pPr marL="0" indent="0">
              <a:buNone/>
            </a:pPr>
            <a:r>
              <a:rPr lang="en-US" dirty="0" smtClean="0"/>
              <a:t>Internal Memory vs External Memory</a:t>
            </a:r>
          </a:p>
          <a:p>
            <a:pPr marL="0" indent="0">
              <a:buNone/>
            </a:pPr>
            <a:r>
              <a:rPr lang="en-US" dirty="0" smtClean="0"/>
              <a:t>Memory vs Storage</a:t>
            </a:r>
          </a:p>
          <a:p>
            <a:pPr marL="0" indent="0">
              <a:buNone/>
            </a:pPr>
            <a:endParaRPr lang="en-US" dirty="0"/>
          </a:p>
        </p:txBody>
      </p:sp>
      <p:sp>
        <p:nvSpPr>
          <p:cNvPr id="4" name="Slide Number Placeholder 3"/>
          <p:cNvSpPr>
            <a:spLocks noGrp="1"/>
          </p:cNvSpPr>
          <p:nvPr>
            <p:ph type="sldNum" sz="quarter" idx="12"/>
          </p:nvPr>
        </p:nvSpPr>
        <p:spPr/>
        <p:txBody>
          <a:bodyPr/>
          <a:lstStyle/>
          <a:p>
            <a:fld id="{8330CF0F-2992-4812-A2BD-C038BC9AA5D1}" type="slidenum">
              <a:rPr lang="en-US" smtClean="0"/>
              <a:pPr/>
              <a:t>6</a:t>
            </a:fld>
            <a:endParaRPr lang="en-US" dirty="0"/>
          </a:p>
        </p:txBody>
      </p:sp>
      <p:sp>
        <p:nvSpPr>
          <p:cNvPr id="5" name="Date Placeholder 4"/>
          <p:cNvSpPr>
            <a:spLocks noGrp="1"/>
          </p:cNvSpPr>
          <p:nvPr>
            <p:ph type="dt" sz="half" idx="10"/>
          </p:nvPr>
        </p:nvSpPr>
        <p:spPr/>
        <p:txBody>
          <a:bodyPr/>
          <a:lstStyle/>
          <a:p>
            <a:fld id="{6526A4C5-F4C6-44F0-80FA-7D7F363485F3}" type="datetime4">
              <a:rPr lang="en-US" smtClean="0"/>
              <a:t>February 17, 2024</a:t>
            </a:fld>
            <a:endParaRPr lang="en-US" dirty="0"/>
          </a:p>
        </p:txBody>
      </p:sp>
    </p:spTree>
    <p:extLst>
      <p:ext uri="{BB962C8B-B14F-4D97-AF65-F5344CB8AC3E}">
        <p14:creationId xmlns:p14="http://schemas.microsoft.com/office/powerpoint/2010/main" val="16300198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Primary and Secondary</a:t>
            </a:r>
            <a:endParaRPr lang="en-US" dirty="0"/>
          </a:p>
        </p:txBody>
      </p:sp>
      <p:sp>
        <p:nvSpPr>
          <p:cNvPr id="3" name="Content Placeholder 2"/>
          <p:cNvSpPr>
            <a:spLocks noGrp="1"/>
          </p:cNvSpPr>
          <p:nvPr>
            <p:ph idx="1"/>
          </p:nvPr>
        </p:nvSpPr>
        <p:spPr>
          <a:xfrm>
            <a:off x="965199" y="1292088"/>
            <a:ext cx="10388601" cy="5153826"/>
          </a:xfrm>
        </p:spPr>
        <p:txBody>
          <a:bodyPr>
            <a:normAutofit fontScale="70000" lnSpcReduction="20000"/>
          </a:bodyPr>
          <a:lstStyle/>
          <a:p>
            <a:pPr algn="just"/>
            <a:r>
              <a:rPr lang="en-US" dirty="0"/>
              <a:t>There are technically two types of computer memory: </a:t>
            </a:r>
            <a:r>
              <a:rPr lang="en-US" b="1" dirty="0" smtClean="0">
                <a:solidFill>
                  <a:srgbClr val="00B0F0"/>
                </a:solidFill>
              </a:rPr>
              <a:t>Primary </a:t>
            </a:r>
            <a:r>
              <a:rPr lang="en-US" b="1" dirty="0">
                <a:solidFill>
                  <a:srgbClr val="00B0F0"/>
                </a:solidFill>
              </a:rPr>
              <a:t>and </a:t>
            </a:r>
            <a:r>
              <a:rPr lang="en-US" b="1" dirty="0" smtClean="0">
                <a:solidFill>
                  <a:srgbClr val="00B0F0"/>
                </a:solidFill>
              </a:rPr>
              <a:t>Secondary</a:t>
            </a:r>
            <a:r>
              <a:rPr lang="en-US" dirty="0"/>
              <a:t>. </a:t>
            </a:r>
            <a:endParaRPr lang="en-US" dirty="0" smtClean="0"/>
          </a:p>
          <a:p>
            <a:pPr marL="0" indent="0" algn="just">
              <a:buNone/>
            </a:pPr>
            <a:r>
              <a:rPr lang="en-US" b="1" dirty="0">
                <a:solidFill>
                  <a:srgbClr val="FF0000"/>
                </a:solidFill>
              </a:rPr>
              <a:t>Memory vs. </a:t>
            </a:r>
            <a:r>
              <a:rPr lang="en-US" b="1" dirty="0" smtClean="0">
                <a:solidFill>
                  <a:srgbClr val="FF0000"/>
                </a:solidFill>
              </a:rPr>
              <a:t>Storage</a:t>
            </a:r>
            <a:r>
              <a:rPr lang="en-US" b="1" dirty="0" smtClean="0"/>
              <a:t>:</a:t>
            </a:r>
          </a:p>
          <a:p>
            <a:pPr algn="just"/>
            <a:r>
              <a:rPr lang="en-US" b="1" i="1" dirty="0" smtClean="0"/>
              <a:t>The </a:t>
            </a:r>
            <a:r>
              <a:rPr lang="en-US" b="1" i="1" dirty="0"/>
              <a:t>term memory is used as a synonym for primary memory </a:t>
            </a:r>
            <a:r>
              <a:rPr lang="en-US" dirty="0"/>
              <a:t>or as an abbreviation for a specific type of primary memory called random access memory (RAM</a:t>
            </a:r>
            <a:r>
              <a:rPr lang="en-US" dirty="0" smtClean="0"/>
              <a:t>).</a:t>
            </a:r>
          </a:p>
          <a:p>
            <a:pPr algn="just"/>
            <a:r>
              <a:rPr lang="en-US" dirty="0"/>
              <a:t>Memory is the electronic holding place for the instructions and data a computer needs to reach quickly. It's where information is stored for immediate </a:t>
            </a:r>
            <a:r>
              <a:rPr lang="en-US" dirty="0" smtClean="0"/>
              <a:t>use. This </a:t>
            </a:r>
            <a:r>
              <a:rPr lang="en-US" dirty="0"/>
              <a:t>type of memory is located on microchips that are physically close to a computer's microprocessor</a:t>
            </a:r>
            <a:r>
              <a:rPr lang="en-US" dirty="0" smtClean="0"/>
              <a:t>.</a:t>
            </a:r>
          </a:p>
          <a:p>
            <a:pPr algn="just"/>
            <a:r>
              <a:rPr lang="en-US" dirty="0" smtClean="0"/>
              <a:t>It </a:t>
            </a:r>
            <a:r>
              <a:rPr lang="en-US" dirty="0"/>
              <a:t>enables </a:t>
            </a:r>
            <a:r>
              <a:rPr lang="en-US" dirty="0" smtClean="0"/>
              <a:t>CPU </a:t>
            </a:r>
            <a:r>
              <a:rPr lang="en-US" dirty="0"/>
              <a:t>to access data that is stored for a short </a:t>
            </a:r>
            <a:r>
              <a:rPr lang="en-US" dirty="0" smtClean="0"/>
              <a:t>time i.e. </a:t>
            </a:r>
            <a:r>
              <a:rPr lang="en-US" b="1" i="1" dirty="0" smtClean="0"/>
              <a:t>primary </a:t>
            </a:r>
            <a:r>
              <a:rPr lang="en-US" b="1" i="1" dirty="0"/>
              <a:t>memory is volatile</a:t>
            </a:r>
            <a:r>
              <a:rPr lang="en-US" dirty="0"/>
              <a:t>, meaning it isn't retained when the computer is turned off.</a:t>
            </a:r>
            <a:endParaRPr lang="en-US" dirty="0" smtClean="0"/>
          </a:p>
          <a:p>
            <a:pPr algn="just"/>
            <a:r>
              <a:rPr lang="en-US" b="1" i="1" dirty="0"/>
              <a:t>Term storage is some times used for secondary memory</a:t>
            </a:r>
            <a:r>
              <a:rPr lang="en-US" b="1" i="1" dirty="0" smtClean="0"/>
              <a:t>.</a:t>
            </a:r>
          </a:p>
          <a:p>
            <a:pPr algn="just"/>
            <a:r>
              <a:rPr lang="en-US" dirty="0"/>
              <a:t>The term storage refers to secondary memory and is where data in a computer is kept. An example of storage is a hard drive or a hard disk drive (HDD). Storage is nonvolatile, meaning the information is still there after the computer is turned off and then back on</a:t>
            </a:r>
            <a:r>
              <a:rPr lang="en-US" dirty="0" smtClean="0"/>
              <a:t>.</a:t>
            </a:r>
          </a:p>
          <a:p>
            <a:pPr algn="just"/>
            <a:r>
              <a:rPr lang="en-US" dirty="0" smtClean="0"/>
              <a:t>If </a:t>
            </a:r>
            <a:r>
              <a:rPr lang="en-US" dirty="0"/>
              <a:t>a computer's central processer </a:t>
            </a:r>
            <a:r>
              <a:rPr lang="en-US" dirty="0" smtClean="0"/>
              <a:t>(CPU) </a:t>
            </a:r>
            <a:r>
              <a:rPr lang="en-US" dirty="0"/>
              <a:t>had to only use a secondary storage device, computers would become much slower. In general, the more memory (primary memory) a computing device has, the less frequently the computer must access instructions and data from slower (secondary) forms of storage.</a:t>
            </a:r>
            <a:endParaRPr lang="en-US" dirty="0"/>
          </a:p>
        </p:txBody>
      </p:sp>
      <p:sp>
        <p:nvSpPr>
          <p:cNvPr id="4" name="Slide Number Placeholder 3"/>
          <p:cNvSpPr>
            <a:spLocks noGrp="1"/>
          </p:cNvSpPr>
          <p:nvPr>
            <p:ph type="sldNum" sz="quarter" idx="12"/>
          </p:nvPr>
        </p:nvSpPr>
        <p:spPr/>
        <p:txBody>
          <a:bodyPr/>
          <a:lstStyle/>
          <a:p>
            <a:fld id="{8330CF0F-2992-4812-A2BD-C038BC9AA5D1}" type="slidenum">
              <a:rPr lang="en-US" smtClean="0"/>
              <a:pPr/>
              <a:t>7</a:t>
            </a:fld>
            <a:endParaRPr lang="en-US" dirty="0"/>
          </a:p>
        </p:txBody>
      </p:sp>
      <p:sp>
        <p:nvSpPr>
          <p:cNvPr id="5" name="Date Placeholder 4"/>
          <p:cNvSpPr>
            <a:spLocks noGrp="1"/>
          </p:cNvSpPr>
          <p:nvPr>
            <p:ph type="dt" sz="half" idx="10"/>
          </p:nvPr>
        </p:nvSpPr>
        <p:spPr/>
        <p:txBody>
          <a:bodyPr/>
          <a:lstStyle/>
          <a:p>
            <a:fld id="{6526A4C5-F4C6-44F0-80FA-7D7F363485F3}" type="datetime4">
              <a:rPr lang="en-US" smtClean="0"/>
              <a:t>February 17, 2024</a:t>
            </a:fld>
            <a:endParaRPr lang="en-US" dirty="0"/>
          </a:p>
        </p:txBody>
      </p:sp>
    </p:spTree>
    <p:extLst>
      <p:ext uri="{BB962C8B-B14F-4D97-AF65-F5344CB8AC3E}">
        <p14:creationId xmlns:p14="http://schemas.microsoft.com/office/powerpoint/2010/main" val="23604619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Memory vs. </a:t>
            </a:r>
            <a:r>
              <a:rPr lang="en-US" b="1" dirty="0" smtClean="0"/>
              <a:t>storage </a:t>
            </a:r>
            <a:r>
              <a:rPr lang="en-US" b="1" dirty="0" err="1" smtClean="0"/>
              <a:t>Contd</a:t>
            </a:r>
            <a:r>
              <a:rPr lang="en-US" b="1" dirty="0" smtClean="0"/>
              <a:t>…</a:t>
            </a:r>
            <a:endParaRPr lang="en-US" dirty="0"/>
          </a:p>
        </p:txBody>
      </p:sp>
      <p:sp>
        <p:nvSpPr>
          <p:cNvPr id="3" name="Content Placeholder 2"/>
          <p:cNvSpPr>
            <a:spLocks noGrp="1"/>
          </p:cNvSpPr>
          <p:nvPr>
            <p:ph idx="1"/>
          </p:nvPr>
        </p:nvSpPr>
        <p:spPr/>
        <p:txBody>
          <a:bodyPr/>
          <a:lstStyle/>
          <a:p>
            <a:pPr algn="just"/>
            <a:r>
              <a:rPr lang="en-US" dirty="0"/>
              <a:t>A running program may be in a computer's primary memory when in use -- for fast retrieval of information -- but when that program is closed, it resides in secondary memory or storage</a:t>
            </a:r>
            <a:r>
              <a:rPr lang="en-US" dirty="0" smtClean="0"/>
              <a:t>.</a:t>
            </a:r>
          </a:p>
          <a:p>
            <a:pPr algn="just"/>
            <a:endParaRPr lang="en-US" dirty="0"/>
          </a:p>
          <a:p>
            <a:pPr algn="just"/>
            <a:r>
              <a:rPr lang="en-US" dirty="0"/>
              <a:t>How much space is available in memory and storage differs as well. In general, a computer will have more storage space than memory. For example, a laptop may have 8 </a:t>
            </a:r>
            <a:r>
              <a:rPr lang="en-US" u="sng" dirty="0">
                <a:hlinkClick r:id="rId2"/>
              </a:rPr>
              <a:t>GB</a:t>
            </a:r>
            <a:r>
              <a:rPr lang="en-US" dirty="0"/>
              <a:t> of RAM while having 250 GB of storage. The difference in space is there because a computer will not need fast access to all the information stored on it at once, so allocating approximately 8 GB of space to run programs will suffice.</a:t>
            </a:r>
          </a:p>
          <a:p>
            <a:pPr marL="0" indent="0">
              <a:buNone/>
            </a:pPr>
            <a:r>
              <a:rPr lang="en-US" dirty="0" smtClean="0"/>
              <a:t> </a:t>
            </a:r>
            <a:endParaRPr lang="en-US" dirty="0"/>
          </a:p>
        </p:txBody>
      </p:sp>
      <p:sp>
        <p:nvSpPr>
          <p:cNvPr id="4" name="Slide Number Placeholder 3"/>
          <p:cNvSpPr>
            <a:spLocks noGrp="1"/>
          </p:cNvSpPr>
          <p:nvPr>
            <p:ph type="sldNum" sz="quarter" idx="12"/>
          </p:nvPr>
        </p:nvSpPr>
        <p:spPr/>
        <p:txBody>
          <a:bodyPr/>
          <a:lstStyle/>
          <a:p>
            <a:fld id="{8330CF0F-2992-4812-A2BD-C038BC9AA5D1}" type="slidenum">
              <a:rPr lang="en-US" smtClean="0"/>
              <a:pPr/>
              <a:t>8</a:t>
            </a:fld>
            <a:endParaRPr lang="en-US" dirty="0"/>
          </a:p>
        </p:txBody>
      </p:sp>
      <p:sp>
        <p:nvSpPr>
          <p:cNvPr id="5" name="Date Placeholder 4"/>
          <p:cNvSpPr>
            <a:spLocks noGrp="1"/>
          </p:cNvSpPr>
          <p:nvPr>
            <p:ph type="dt" sz="half" idx="10"/>
          </p:nvPr>
        </p:nvSpPr>
        <p:spPr/>
        <p:txBody>
          <a:bodyPr/>
          <a:lstStyle/>
          <a:p>
            <a:fld id="{6526A4C5-F4C6-44F0-80FA-7D7F363485F3}" type="datetime4">
              <a:rPr lang="en-US" smtClean="0"/>
              <a:t>February 17, 2024</a:t>
            </a:fld>
            <a:endParaRPr lang="en-US" dirty="0"/>
          </a:p>
        </p:txBody>
      </p:sp>
    </p:spTree>
    <p:extLst>
      <p:ext uri="{BB962C8B-B14F-4D97-AF65-F5344CB8AC3E}">
        <p14:creationId xmlns:p14="http://schemas.microsoft.com/office/powerpoint/2010/main" val="19834370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Content Placeholder 5"/>
          <p:cNvPicPr>
            <a:picLocks noGrp="1" noChangeAspect="1"/>
          </p:cNvPicPr>
          <p:nvPr>
            <p:ph idx="1"/>
          </p:nvPr>
        </p:nvPicPr>
        <p:blipFill>
          <a:blip r:embed="rId2"/>
          <a:stretch>
            <a:fillRect/>
          </a:stretch>
        </p:blipFill>
        <p:spPr>
          <a:xfrm>
            <a:off x="2218358" y="1723341"/>
            <a:ext cx="7176075" cy="4275415"/>
          </a:xfrm>
          <a:prstGeom prst="rect">
            <a:avLst/>
          </a:prstGeom>
        </p:spPr>
      </p:pic>
      <p:sp>
        <p:nvSpPr>
          <p:cNvPr id="4" name="Slide Number Placeholder 3"/>
          <p:cNvSpPr>
            <a:spLocks noGrp="1"/>
          </p:cNvSpPr>
          <p:nvPr>
            <p:ph type="sldNum" sz="quarter" idx="12"/>
          </p:nvPr>
        </p:nvSpPr>
        <p:spPr/>
        <p:txBody>
          <a:bodyPr/>
          <a:lstStyle/>
          <a:p>
            <a:fld id="{8330CF0F-2992-4812-A2BD-C038BC9AA5D1}" type="slidenum">
              <a:rPr lang="en-US" smtClean="0"/>
              <a:pPr/>
              <a:t>9</a:t>
            </a:fld>
            <a:endParaRPr lang="en-US" dirty="0"/>
          </a:p>
        </p:txBody>
      </p:sp>
      <p:sp>
        <p:nvSpPr>
          <p:cNvPr id="5" name="Date Placeholder 4"/>
          <p:cNvSpPr>
            <a:spLocks noGrp="1"/>
          </p:cNvSpPr>
          <p:nvPr>
            <p:ph type="dt" sz="half" idx="10"/>
          </p:nvPr>
        </p:nvSpPr>
        <p:spPr/>
        <p:txBody>
          <a:bodyPr/>
          <a:lstStyle/>
          <a:p>
            <a:fld id="{6526A4C5-F4C6-44F0-80FA-7D7F363485F3}" type="datetime4">
              <a:rPr lang="en-US" smtClean="0"/>
              <a:t>February 17, 2024</a:t>
            </a:fld>
            <a:endParaRPr lang="en-US" dirty="0"/>
          </a:p>
        </p:txBody>
      </p:sp>
    </p:spTree>
    <p:extLst>
      <p:ext uri="{BB962C8B-B14F-4D97-AF65-F5344CB8AC3E}">
        <p14:creationId xmlns:p14="http://schemas.microsoft.com/office/powerpoint/2010/main" val="15826153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ustom 27">
      <a:dk1>
        <a:sysClr val="windowText" lastClr="000000"/>
      </a:dk1>
      <a:lt1>
        <a:sysClr val="window" lastClr="FFFFFF"/>
      </a:lt1>
      <a:dk2>
        <a:srgbClr val="255172"/>
      </a:dk2>
      <a:lt2>
        <a:srgbClr val="003760"/>
      </a:lt2>
      <a:accent1>
        <a:srgbClr val="9ACD4C"/>
      </a:accent1>
      <a:accent2>
        <a:srgbClr val="FAA93A"/>
      </a:accent2>
      <a:accent3>
        <a:srgbClr val="D35940"/>
      </a:accent3>
      <a:accent4>
        <a:srgbClr val="B258D3"/>
      </a:accent4>
      <a:accent5>
        <a:srgbClr val="004E89"/>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spDef>
      <a:spPr>
        <a:solidFill>
          <a:schemeClr val="accent5">
            <a:lumMod val="50000"/>
          </a:schemeClr>
        </a:solidFill>
        <a:ln>
          <a:noFill/>
        </a:ln>
      </a:spPr>
      <a:bodyPr rtlCol="0" anchor="ctr"/>
      <a:lstStyle>
        <a:defPPr algn="ctr">
          <a:defRPr sz="1400" dirty="0" err="1" smtClean="0">
            <a:solidFill>
              <a:schemeClr val="bg1"/>
            </a:solidFill>
            <a:latin typeface="Consolas" panose="020B0609020204030204" pitchFamily="49"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w="50800">
          <a:solidFill>
            <a:srgbClr val="002060"/>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temp" id="{DA6D3CBB-E0E7-44F2-8E18-475A989E3F40}" vid="{9C698674-4DEE-4436-848B-E66D0CEAAA8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Template>
  <TotalTime>1675</TotalTime>
  <Words>4901</Words>
  <Application>Microsoft Office PowerPoint</Application>
  <PresentationFormat>Widescreen</PresentationFormat>
  <Paragraphs>396</Paragraphs>
  <Slides>46</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46</vt:i4>
      </vt:variant>
    </vt:vector>
  </HeadingPairs>
  <TitlesOfParts>
    <vt:vector size="57" baseType="lpstr">
      <vt:lpstr>Arial</vt:lpstr>
      <vt:lpstr>Calibri</vt:lpstr>
      <vt:lpstr>Consolas</vt:lpstr>
      <vt:lpstr>erdana</vt:lpstr>
      <vt:lpstr>inter-regular</vt:lpstr>
      <vt:lpstr>Segoe Print</vt:lpstr>
      <vt:lpstr>Times New Roman</vt:lpstr>
      <vt:lpstr>Times New Roman</vt:lpstr>
      <vt:lpstr>Trebuchet MS</vt:lpstr>
      <vt:lpstr>Tw Cen MT</vt:lpstr>
      <vt:lpstr>Circuit</vt:lpstr>
      <vt:lpstr>Computer Memory</vt:lpstr>
      <vt:lpstr>PowerPoint Presentation</vt:lpstr>
      <vt:lpstr>What is it?</vt:lpstr>
      <vt:lpstr>How does computer memory work?</vt:lpstr>
      <vt:lpstr>Many Types</vt:lpstr>
      <vt:lpstr>Two categories</vt:lpstr>
      <vt:lpstr>Primary and Secondary</vt:lpstr>
      <vt:lpstr>Memory vs. storage Contd…</vt:lpstr>
      <vt:lpstr>PowerPoint Presentation</vt:lpstr>
      <vt:lpstr>Types of computer memory</vt:lpstr>
      <vt:lpstr>RAM</vt:lpstr>
      <vt:lpstr>Primary Memory Types</vt:lpstr>
      <vt:lpstr>RAM (Random Access Memory)</vt:lpstr>
      <vt:lpstr>S RAM (Static RAM)</vt:lpstr>
      <vt:lpstr>D RAM (Dynamic RAM)</vt:lpstr>
      <vt:lpstr>SRAM vs DRAM</vt:lpstr>
      <vt:lpstr>ROM (Read Only Memory)</vt:lpstr>
      <vt:lpstr>ROM</vt:lpstr>
      <vt:lpstr>Types of rom</vt:lpstr>
      <vt:lpstr>Types of rom</vt:lpstr>
      <vt:lpstr>Types of rom</vt:lpstr>
      <vt:lpstr>Types of rom</vt:lpstr>
      <vt:lpstr>Types of rom</vt:lpstr>
      <vt:lpstr>PowerPoint Presentation</vt:lpstr>
      <vt:lpstr>PowerPoint Presentation</vt:lpstr>
      <vt:lpstr>Secondary Memory</vt:lpstr>
      <vt:lpstr>Characteristics/ Features of Secondary Memory</vt:lpstr>
      <vt:lpstr>Hard Disk Drives (HDDs)</vt:lpstr>
      <vt:lpstr>Hard Disk Drives (HDDs)</vt:lpstr>
      <vt:lpstr>Solid State Drives</vt:lpstr>
      <vt:lpstr>USB Flash Drive</vt:lpstr>
      <vt:lpstr>Optical (CD or DVD) Drives</vt:lpstr>
      <vt:lpstr>Tape Drives</vt:lpstr>
      <vt:lpstr>Storage Arrays</vt:lpstr>
      <vt:lpstr>Network Attached Storage </vt:lpstr>
      <vt:lpstr>Cloud Storage</vt:lpstr>
      <vt:lpstr>Cache Memory</vt:lpstr>
      <vt:lpstr>Cache Memory</vt:lpstr>
      <vt:lpstr>Virtual memory</vt:lpstr>
      <vt:lpstr>Register Memory </vt:lpstr>
      <vt:lpstr>What Is the Difference Between Primary and Secondary Memory?</vt:lpstr>
      <vt:lpstr>PowerPoint Presentation</vt:lpstr>
      <vt:lpstr>Memory Hierarchy</vt:lpstr>
      <vt:lpstr>Memory hierarchy</vt:lpstr>
      <vt:lpstr>Memory hierarchy</vt:lpstr>
      <vt:lpstr>Sequential Access Memory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system overview</dc:title>
  <dc:creator>Mukesh Rathi</dc:creator>
  <cp:lastModifiedBy>Mukesh Rathi</cp:lastModifiedBy>
  <cp:revision>153</cp:revision>
  <dcterms:created xsi:type="dcterms:W3CDTF">2023-01-24T07:09:11Z</dcterms:created>
  <dcterms:modified xsi:type="dcterms:W3CDTF">2024-02-17T06:12:08Z</dcterms:modified>
</cp:coreProperties>
</file>