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handoutMasterIdLst>
    <p:handoutMasterId r:id="rId46"/>
  </p:handoutMasterIdLst>
  <p:sldIdLst>
    <p:sldId id="284" r:id="rId2"/>
    <p:sldId id="292" r:id="rId3"/>
    <p:sldId id="286" r:id="rId4"/>
    <p:sldId id="309" r:id="rId5"/>
    <p:sldId id="294" r:id="rId6"/>
    <p:sldId id="324" r:id="rId7"/>
    <p:sldId id="285" r:id="rId8"/>
    <p:sldId id="295" r:id="rId9"/>
    <p:sldId id="287" r:id="rId10"/>
    <p:sldId id="308" r:id="rId11"/>
    <p:sldId id="289" r:id="rId12"/>
    <p:sldId id="314" r:id="rId13"/>
    <p:sldId id="311" r:id="rId14"/>
    <p:sldId id="290" r:id="rId15"/>
    <p:sldId id="291" r:id="rId16"/>
    <p:sldId id="288" r:id="rId17"/>
    <p:sldId id="296" r:id="rId18"/>
    <p:sldId id="315" r:id="rId19"/>
    <p:sldId id="312" r:id="rId20"/>
    <p:sldId id="316" r:id="rId21"/>
    <p:sldId id="317" r:id="rId22"/>
    <p:sldId id="318" r:id="rId23"/>
    <p:sldId id="313" r:id="rId24"/>
    <p:sldId id="299" r:id="rId25"/>
    <p:sldId id="319" r:id="rId26"/>
    <p:sldId id="320" r:id="rId27"/>
    <p:sldId id="321" r:id="rId28"/>
    <p:sldId id="322" r:id="rId29"/>
    <p:sldId id="323" r:id="rId30"/>
    <p:sldId id="297" r:id="rId31"/>
    <p:sldId id="298" r:id="rId32"/>
    <p:sldId id="300" r:id="rId33"/>
    <p:sldId id="301" r:id="rId34"/>
    <p:sldId id="302" r:id="rId35"/>
    <p:sldId id="303" r:id="rId36"/>
    <p:sldId id="304" r:id="rId37"/>
    <p:sldId id="305" r:id="rId38"/>
    <p:sldId id="306" r:id="rId39"/>
    <p:sldId id="325" r:id="rId40"/>
    <p:sldId id="326" r:id="rId41"/>
    <p:sldId id="327" r:id="rId42"/>
    <p:sldId id="307" r:id="rId43"/>
    <p:sldId id="31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292"/>
            <p14:sldId id="286"/>
            <p14:sldId id="309"/>
            <p14:sldId id="294"/>
            <p14:sldId id="324"/>
            <p14:sldId id="285"/>
            <p14:sldId id="295"/>
            <p14:sldId id="287"/>
            <p14:sldId id="308"/>
            <p14:sldId id="289"/>
            <p14:sldId id="314"/>
            <p14:sldId id="311"/>
            <p14:sldId id="290"/>
            <p14:sldId id="291"/>
            <p14:sldId id="288"/>
            <p14:sldId id="296"/>
            <p14:sldId id="315"/>
            <p14:sldId id="312"/>
            <p14:sldId id="316"/>
            <p14:sldId id="317"/>
            <p14:sldId id="318"/>
            <p14:sldId id="313"/>
            <p14:sldId id="299"/>
            <p14:sldId id="319"/>
            <p14:sldId id="320"/>
            <p14:sldId id="321"/>
            <p14:sldId id="322"/>
            <p14:sldId id="323"/>
            <p14:sldId id="297"/>
            <p14:sldId id="298"/>
            <p14:sldId id="300"/>
            <p14:sldId id="301"/>
            <p14:sldId id="302"/>
            <p14:sldId id="303"/>
            <p14:sldId id="304"/>
            <p14:sldId id="305"/>
            <p14:sldId id="306"/>
            <p14:sldId id="325"/>
            <p14:sldId id="326"/>
            <p14:sldId id="327"/>
            <p14:sldId id="307"/>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13" autoAdjust="0"/>
    <p:restoredTop sz="81113" autoAdjust="0"/>
  </p:normalViewPr>
  <p:slideViewPr>
    <p:cSldViewPr snapToGrid="0">
      <p:cViewPr varScale="1">
        <p:scale>
          <a:sx n="55" d="100"/>
          <a:sy n="55" d="100"/>
        </p:scale>
        <p:origin x="7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4/27/2024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tinet.com/resources/cyberglossary/spywa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computer system running slower than usual is one of the most common signs that the device has a virus. This includes the system itself running slowly, as well as applications and internet speed suffering. If a computer does not have powerful applications or programs installed and is running slowly, then it may be a sign it is infected with a virus.</a:t>
            </a:r>
          </a:p>
          <a:p>
            <a:r>
              <a:rPr lang="en-US" sz="1200" b="1" i="0" kern="1200" dirty="0" smtClean="0">
                <a:solidFill>
                  <a:schemeClr val="tx1"/>
                </a:solidFill>
                <a:effectLst/>
                <a:latin typeface="+mn-lt"/>
                <a:ea typeface="+mn-ea"/>
                <a:cs typeface="+mn-cs"/>
              </a:rPr>
              <a:t>2. Pop-up windows</a:t>
            </a:r>
          </a:p>
          <a:p>
            <a:r>
              <a:rPr lang="en-US" sz="1200" b="0" i="0" kern="1200" dirty="0" smtClean="0">
                <a:solidFill>
                  <a:schemeClr val="tx1"/>
                </a:solidFill>
                <a:effectLst/>
                <a:latin typeface="+mn-lt"/>
                <a:ea typeface="+mn-ea"/>
                <a:cs typeface="+mn-cs"/>
              </a:rPr>
              <a:t>Unwanted pop-up windows appearing on a computer or in a web browser are a telltale sign of a computer virus. Unwanted pop-ups are a sign of malware, viruses, or </a:t>
            </a:r>
            <a:r>
              <a:rPr lang="en-US" sz="1200" b="0" i="0" u="none" strike="noStrike" kern="1200" dirty="0" smtClean="0">
                <a:solidFill>
                  <a:schemeClr val="tx1"/>
                </a:solidFill>
                <a:effectLst/>
                <a:latin typeface="+mn-lt"/>
                <a:ea typeface="+mn-ea"/>
                <a:cs typeface="+mn-cs"/>
                <a:hlinkClick r:id="rId3"/>
              </a:rPr>
              <a:t>spyware</a:t>
            </a:r>
            <a:r>
              <a:rPr lang="en-US" sz="1200" b="0" i="0" kern="1200" dirty="0" smtClean="0">
                <a:solidFill>
                  <a:schemeClr val="tx1"/>
                </a:solidFill>
                <a:effectLst/>
                <a:latin typeface="+mn-lt"/>
                <a:ea typeface="+mn-ea"/>
                <a:cs typeface="+mn-cs"/>
              </a:rPr>
              <a:t> affecting a device</a:t>
            </a:r>
          </a:p>
          <a:p>
            <a:r>
              <a:rPr lang="en-US" sz="1200" b="1" i="0" kern="1200" dirty="0" smtClean="0">
                <a:solidFill>
                  <a:schemeClr val="tx1"/>
                </a:solidFill>
                <a:effectLst/>
                <a:latin typeface="+mn-lt"/>
                <a:ea typeface="+mn-ea"/>
                <a:cs typeface="+mn-cs"/>
              </a:rPr>
              <a:t>3. Programs self-executing</a:t>
            </a:r>
          </a:p>
          <a:p>
            <a:r>
              <a:rPr lang="en-US" sz="1200" b="0" i="0" kern="1200" dirty="0" smtClean="0">
                <a:solidFill>
                  <a:schemeClr val="tx1"/>
                </a:solidFill>
                <a:effectLst/>
                <a:latin typeface="+mn-lt"/>
                <a:ea typeface="+mn-ea"/>
                <a:cs typeface="+mn-cs"/>
              </a:rPr>
              <a:t>If computer programs unexpectedly close by themselves, then it is highly likely that the software has been infected with some form of virus or malware. Another indicator of a virus is when applications fail to load when selected from the Start menu or their desktop icon. Every time that happens, your next step should be to perform a virus scan and remove any files on programs that might not be safe to use.</a:t>
            </a:r>
          </a:p>
          <a:p>
            <a:r>
              <a:rPr lang="en-US" sz="1200" b="1" i="0" kern="1200" dirty="0" smtClean="0">
                <a:solidFill>
                  <a:schemeClr val="tx1"/>
                </a:solidFill>
                <a:effectLst/>
                <a:latin typeface="+mn-lt"/>
                <a:ea typeface="+mn-ea"/>
                <a:cs typeface="+mn-cs"/>
              </a:rPr>
              <a:t>4. Accounts being logged out</a:t>
            </a:r>
          </a:p>
          <a:p>
            <a:r>
              <a:rPr lang="en-US" sz="1200" b="0" i="0" kern="1200" dirty="0" smtClean="0">
                <a:solidFill>
                  <a:schemeClr val="tx1"/>
                </a:solidFill>
                <a:effectLst/>
                <a:latin typeface="+mn-lt"/>
                <a:ea typeface="+mn-ea"/>
                <a:cs typeface="+mn-cs"/>
              </a:rPr>
              <a:t>Some viruses are designed to affect specific applications, which will either cause them to crash or force the user to automatically log out of the service.</a:t>
            </a:r>
          </a:p>
          <a:p>
            <a:r>
              <a:rPr lang="en-US" sz="1200" b="1" i="0" kern="1200" dirty="0" smtClean="0">
                <a:solidFill>
                  <a:schemeClr val="tx1"/>
                </a:solidFill>
                <a:effectLst/>
                <a:latin typeface="+mn-lt"/>
                <a:ea typeface="+mn-ea"/>
                <a:cs typeface="+mn-cs"/>
              </a:rPr>
              <a:t>5. Crashing of the device</a:t>
            </a:r>
          </a:p>
          <a:p>
            <a:r>
              <a:rPr lang="en-US" sz="1200" b="0" i="0" kern="1200" dirty="0" smtClean="0">
                <a:solidFill>
                  <a:schemeClr val="tx1"/>
                </a:solidFill>
                <a:effectLst/>
                <a:latin typeface="+mn-lt"/>
                <a:ea typeface="+mn-ea"/>
                <a:cs typeface="+mn-cs"/>
              </a:rPr>
              <a:t>System crashes and the computer itself unexpectedly closing down are common indicators of a virus. Computer viruses cause computers to act in a variety of strange ways, which may include opening files by themselves, displaying unusual error messages, or clicking keys at random.</a:t>
            </a:r>
          </a:p>
          <a:p>
            <a:r>
              <a:rPr lang="en-US" sz="1200" b="1" i="0" kern="1200" dirty="0" smtClean="0">
                <a:solidFill>
                  <a:schemeClr val="tx1"/>
                </a:solidFill>
                <a:effectLst/>
                <a:latin typeface="+mn-lt"/>
                <a:ea typeface="+mn-ea"/>
                <a:cs typeface="+mn-cs"/>
              </a:rPr>
              <a:t>6. Mass emails being sent from your email account</a:t>
            </a:r>
          </a:p>
          <a:p>
            <a:r>
              <a:rPr lang="en-US" sz="1200" b="0" i="0" kern="1200" dirty="0" smtClean="0">
                <a:solidFill>
                  <a:schemeClr val="tx1"/>
                </a:solidFill>
                <a:effectLst/>
                <a:latin typeface="+mn-lt"/>
                <a:ea typeface="+mn-ea"/>
                <a:cs typeface="+mn-cs"/>
              </a:rPr>
              <a:t>Computer viruses are commonly spread via email. Hackers can use other people's email accounts to spread malware and carry out wider cyberattacks. Therefore, if an email account has sent emails in the outbox that a user did not send, then this could be a sign of a computer virus.</a:t>
            </a:r>
          </a:p>
          <a:p>
            <a:r>
              <a:rPr lang="en-US" sz="1200" b="1" i="0" kern="1200" dirty="0" smtClean="0">
                <a:solidFill>
                  <a:schemeClr val="tx1"/>
                </a:solidFill>
                <a:effectLst/>
                <a:latin typeface="+mn-lt"/>
                <a:ea typeface="+mn-ea"/>
                <a:cs typeface="+mn-cs"/>
              </a:rPr>
              <a:t>7. Changes to your homepage</a:t>
            </a:r>
          </a:p>
          <a:p>
            <a:r>
              <a:rPr lang="en-US" sz="1200" b="0" i="0" kern="1200" dirty="0" smtClean="0">
                <a:solidFill>
                  <a:schemeClr val="tx1"/>
                </a:solidFill>
                <a:effectLst/>
                <a:latin typeface="+mn-lt"/>
                <a:ea typeface="+mn-ea"/>
                <a:cs typeface="+mn-cs"/>
              </a:rPr>
              <a:t>Any unexpected changes to a computer—such as your system’s homepage being amended or any browser settings being updated—are signs that a computer virus may be present on the device.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730AF02-BB36-476D-B51D-A6B323F693B0}" type="slidenum">
              <a:rPr lang="en-US" smtClean="0"/>
              <a:t>3</a:t>
            </a:fld>
            <a:endParaRPr lang="en-US"/>
          </a:p>
        </p:txBody>
      </p:sp>
    </p:spTree>
    <p:extLst>
      <p:ext uri="{BB962C8B-B14F-4D97-AF65-F5344CB8AC3E}">
        <p14:creationId xmlns:p14="http://schemas.microsoft.com/office/powerpoint/2010/main" val="390105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30AF02-BB36-476D-B51D-A6B323F693B0}" type="slidenum">
              <a:rPr lang="en-US" smtClean="0"/>
              <a:t>23</a:t>
            </a:fld>
            <a:endParaRPr lang="en-US"/>
          </a:p>
        </p:txBody>
      </p:sp>
    </p:spTree>
    <p:extLst>
      <p:ext uri="{BB962C8B-B14F-4D97-AF65-F5344CB8AC3E}">
        <p14:creationId xmlns:p14="http://schemas.microsoft.com/office/powerpoint/2010/main" val="830863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April 27,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April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April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April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April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April 27,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April 27,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April 27,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April 27,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April 27,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April 27,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pcmag.com/how-to/how-to-factory-reset-a-mac" TargetMode="External"/><Relationship Id="rId2" Type="http://schemas.openxmlformats.org/officeDocument/2006/relationships/hyperlink" Target="https://www.computerhope.com/issues/ch000186.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782156" y="1809946"/>
            <a:ext cx="9827896" cy="1470138"/>
          </a:xfrm>
        </p:spPr>
        <p:txBody>
          <a:bodyPr/>
          <a:lstStyle/>
          <a:p>
            <a:r>
              <a:rPr lang="en-US" dirty="0" smtClean="0"/>
              <a:t>Computer viruses and its types</a:t>
            </a:r>
            <a:endParaRPr lang="en-US"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a Computer gets A Virus</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Through </a:t>
            </a:r>
            <a:r>
              <a:rPr lang="en-US" dirty="0"/>
              <a:t>the following activities you may get your device infected by the virus :</a:t>
            </a:r>
          </a:p>
          <a:p>
            <a:r>
              <a:rPr lang="en-US" dirty="0" smtClean="0"/>
              <a:t>Sharing </a:t>
            </a:r>
            <a:r>
              <a:rPr lang="en-US" dirty="0"/>
              <a:t>the data like music, files, and images with each other.</a:t>
            </a:r>
          </a:p>
          <a:p>
            <a:r>
              <a:rPr lang="en-US" dirty="0"/>
              <a:t>If you open a spam email or an attachment in an email that is sent by an unknown person.</a:t>
            </a:r>
          </a:p>
          <a:p>
            <a:r>
              <a:rPr lang="en-US" dirty="0"/>
              <a:t>Downloading the free games, toolbars, media players, etc.</a:t>
            </a:r>
          </a:p>
          <a:p>
            <a:r>
              <a:rPr lang="en-US" dirty="0"/>
              <a:t>Visiting a malicious website.</a:t>
            </a:r>
          </a:p>
          <a:p>
            <a:r>
              <a:rPr lang="en-US" dirty="0"/>
              <a:t>Installing pirated software(s) etc.</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61280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vs. malware vs. </a:t>
            </a:r>
            <a:r>
              <a:rPr lang="en-US" dirty="0" err="1"/>
              <a:t>trojan</a:t>
            </a:r>
            <a:r>
              <a:rPr lang="en-US" dirty="0"/>
              <a:t> vs. worm</a:t>
            </a:r>
          </a:p>
        </p:txBody>
      </p:sp>
      <p:sp>
        <p:nvSpPr>
          <p:cNvPr id="3" name="Content Placeholder 2"/>
          <p:cNvSpPr>
            <a:spLocks noGrp="1"/>
          </p:cNvSpPr>
          <p:nvPr>
            <p:ph idx="1"/>
          </p:nvPr>
        </p:nvSpPr>
        <p:spPr/>
        <p:txBody>
          <a:bodyPr/>
          <a:lstStyle/>
          <a:p>
            <a:r>
              <a:rPr lang="en-US" dirty="0" smtClean="0"/>
              <a:t>Malware </a:t>
            </a:r>
            <a:r>
              <a:rPr lang="en-US" dirty="0"/>
              <a:t>is a general term for malicious computer code. </a:t>
            </a:r>
            <a:endParaRPr lang="en-US" dirty="0" smtClean="0"/>
          </a:p>
          <a:p>
            <a:r>
              <a:rPr lang="en-US" dirty="0" smtClean="0"/>
              <a:t>A </a:t>
            </a:r>
            <a:r>
              <a:rPr lang="en-US" dirty="0"/>
              <a:t>virus</a:t>
            </a:r>
            <a:r>
              <a:rPr lang="en-US" dirty="0" smtClean="0"/>
              <a:t>, </a:t>
            </a:r>
            <a:r>
              <a:rPr lang="en-US" dirty="0"/>
              <a:t>is specifically a kind of malware that infects other applications and can only run when they run. </a:t>
            </a:r>
            <a:endParaRPr lang="en-US" dirty="0" smtClean="0"/>
          </a:p>
          <a:p>
            <a:r>
              <a:rPr lang="en-US" dirty="0" smtClean="0"/>
              <a:t>A </a:t>
            </a:r>
            <a:r>
              <a:rPr lang="en-US" dirty="0"/>
              <a:t>worm is a malware program that can run, reproduce, and spread on its </a:t>
            </a:r>
            <a:r>
              <a:rPr lang="en-US" dirty="0" smtClean="0"/>
              <a:t>own.</a:t>
            </a:r>
          </a:p>
          <a:p>
            <a:r>
              <a:rPr lang="en-US" dirty="0" smtClean="0"/>
              <a:t> </a:t>
            </a:r>
            <a:r>
              <a:rPr lang="en-US" dirty="0"/>
              <a:t>Trojan is malware that tricks people into launching it by disguising itself as a useful program or document. </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57987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a:t>
            </a:r>
            <a:endParaRPr lang="en-US" dirty="0"/>
          </a:p>
        </p:txBody>
      </p:sp>
      <p:sp>
        <p:nvSpPr>
          <p:cNvPr id="3" name="Content Placeholder 2"/>
          <p:cNvSpPr>
            <a:spLocks noGrp="1"/>
          </p:cNvSpPr>
          <p:nvPr>
            <p:ph idx="1"/>
          </p:nvPr>
        </p:nvSpPr>
        <p:spPr/>
        <p:txBody>
          <a:bodyPr/>
          <a:lstStyle/>
          <a:p>
            <a:r>
              <a:rPr lang="en-US" dirty="0"/>
              <a:t>Malware, short for malicious software, encompasses a wide range of online threats designed to harm devices, networks, and users, often for the benefit of cybercriminals. </a:t>
            </a:r>
            <a:endParaRPr lang="en-US" dirty="0" smtClean="0"/>
          </a:p>
          <a:p>
            <a:r>
              <a:rPr lang="en-US" dirty="0" smtClean="0"/>
              <a:t>From </a:t>
            </a:r>
            <a:r>
              <a:rPr lang="en-US" dirty="0"/>
              <a:t>computer viruses and </a:t>
            </a:r>
            <a:r>
              <a:rPr lang="en-US" dirty="0" err="1"/>
              <a:t>trojan</a:t>
            </a:r>
            <a:r>
              <a:rPr lang="en-US" dirty="0"/>
              <a:t> horses to ransomware and </a:t>
            </a:r>
            <a:r>
              <a:rPr lang="en-US" dirty="0" err="1"/>
              <a:t>fileless</a:t>
            </a:r>
            <a:r>
              <a:rPr lang="en-US" dirty="0"/>
              <a:t> malware, these insidious programs can infect devices through various means, including phishing emails, malicious downloads, and software vulnerabilities, leading to a potential malware attack</a:t>
            </a:r>
            <a:r>
              <a:rPr lang="en-US" dirty="0" smtClean="0"/>
              <a:t>.</a:t>
            </a:r>
          </a:p>
          <a:p>
            <a:r>
              <a:rPr lang="en-US" dirty="0"/>
              <a:t>The objectives of malware attacks are to exploit devices and networks for the detriment of the user and the advantage of the hacker, often resulting in data theft, system failures, or financial loss.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41483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terms</a:t>
            </a:r>
            <a:endParaRPr lang="en-US" dirty="0"/>
          </a:p>
        </p:txBody>
      </p:sp>
      <p:sp>
        <p:nvSpPr>
          <p:cNvPr id="3" name="Content Placeholder 2"/>
          <p:cNvSpPr>
            <a:spLocks noGrp="1"/>
          </p:cNvSpPr>
          <p:nvPr>
            <p:ph idx="1"/>
          </p:nvPr>
        </p:nvSpPr>
        <p:spPr>
          <a:xfrm>
            <a:off x="965199" y="1307940"/>
            <a:ext cx="10388601" cy="5137974"/>
          </a:xfrm>
        </p:spPr>
        <p:txBody>
          <a:bodyPr>
            <a:normAutofit fontScale="85000" lnSpcReduction="10000"/>
          </a:bodyPr>
          <a:lstStyle/>
          <a:p>
            <a:pPr marL="0" indent="0" algn="just">
              <a:buNone/>
            </a:pPr>
            <a:r>
              <a:rPr lang="en-US" b="1" dirty="0" smtClean="0">
                <a:solidFill>
                  <a:srgbClr val="FF0000"/>
                </a:solidFill>
              </a:rPr>
              <a:t>Trojan: </a:t>
            </a:r>
            <a:r>
              <a:rPr lang="en-US" dirty="0" smtClean="0"/>
              <a:t>A </a:t>
            </a:r>
            <a:r>
              <a:rPr lang="en-US" dirty="0"/>
              <a:t>Trojan horse is a type of program that pretends to be something it is not to get onto a device and infect it with malware. Therefore, a Trojan horse virus is a virus disguised to look like something it is not. For example, viruses can be hidden within unofficial games, applications, file-sharing sites, and bootlegged movies.</a:t>
            </a:r>
          </a:p>
          <a:p>
            <a:pPr marL="0" indent="0" algn="just">
              <a:buNone/>
            </a:pPr>
            <a:r>
              <a:rPr lang="en-US" b="1" dirty="0" smtClean="0">
                <a:solidFill>
                  <a:srgbClr val="FF0000"/>
                </a:solidFill>
              </a:rPr>
              <a:t>Worm: </a:t>
            </a:r>
            <a:r>
              <a:rPr lang="en-US" dirty="0" smtClean="0"/>
              <a:t>A </a:t>
            </a:r>
            <a:r>
              <a:rPr lang="en-US" dirty="0"/>
              <a:t>computer worm is not a virus. Worms do not need a host system and can spread between systems and networks without user action, whereas a virus requires users to execute its code</a:t>
            </a:r>
            <a:r>
              <a:rPr lang="en-US" dirty="0" smtClean="0"/>
              <a:t>.</a:t>
            </a:r>
          </a:p>
          <a:p>
            <a:pPr marL="0" indent="0" algn="just">
              <a:buNone/>
            </a:pPr>
            <a:r>
              <a:rPr lang="en-US" b="1" dirty="0" smtClean="0">
                <a:solidFill>
                  <a:srgbClr val="FF0000"/>
                </a:solidFill>
              </a:rPr>
              <a:t>Ransomware: </a:t>
            </a:r>
            <a:r>
              <a:rPr lang="en-US" dirty="0" smtClean="0"/>
              <a:t>Ransomware </a:t>
            </a:r>
            <a:r>
              <a:rPr lang="en-US" dirty="0"/>
              <a:t>is when attackers lock victims out of their system or files and demand a ransom to unlock access. Viruses can be used to carry out ransomware attacks</a:t>
            </a:r>
            <a:r>
              <a:rPr lang="en-US" dirty="0" smtClean="0"/>
              <a:t>.</a:t>
            </a:r>
          </a:p>
          <a:p>
            <a:pPr marL="0" indent="0" algn="just">
              <a:buNone/>
            </a:pPr>
            <a:r>
              <a:rPr lang="en-US" b="1" dirty="0" smtClean="0">
                <a:solidFill>
                  <a:srgbClr val="FF0000"/>
                </a:solidFill>
              </a:rPr>
              <a:t>Rootkit: </a:t>
            </a:r>
            <a:r>
              <a:rPr lang="en-US" dirty="0" smtClean="0"/>
              <a:t>A </a:t>
            </a:r>
            <a:r>
              <a:rPr lang="en-US" dirty="0"/>
              <a:t>rootkit is not a virus. Rootkits are software packages that give attackers access to systems. They cannot self-replicate or spread across systems. </a:t>
            </a:r>
            <a:endParaRPr lang="en-US" dirty="0" smtClean="0"/>
          </a:p>
          <a:p>
            <a:pPr marL="0" indent="0" algn="just">
              <a:buNone/>
            </a:pPr>
            <a:r>
              <a:rPr lang="en-US" b="1" dirty="0" smtClean="0">
                <a:solidFill>
                  <a:srgbClr val="FF0000"/>
                </a:solidFill>
              </a:rPr>
              <a:t>Software: </a:t>
            </a:r>
            <a:r>
              <a:rPr lang="en-US" dirty="0" smtClean="0"/>
              <a:t>"</a:t>
            </a:r>
            <a:r>
              <a:rPr lang="en-US" dirty="0"/>
              <a:t>Bug" is a common word used to describe problems with computers, but a software bug is not a virus. A bug is a flaw or mistake in software code, which hackers can exploit to launch a cyberattack or spread malware.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54684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b="1" dirty="0"/>
              <a:t>What do computer viruses do</a:t>
            </a:r>
            <a:r>
              <a:rPr lang="pt-BR"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Imagine an application on your computer has been infected by a virus</a:t>
            </a:r>
            <a:r>
              <a:rPr lang="en-US" dirty="0" smtClean="0"/>
              <a:t>.</a:t>
            </a:r>
          </a:p>
          <a:p>
            <a:r>
              <a:rPr lang="en-US" dirty="0"/>
              <a:t>The general course goes something like this: the infected application executes (usually at the request of the user), and the virus code is loaded into the CPU memory before any of the legitimate code executes</a:t>
            </a:r>
            <a:r>
              <a:rPr lang="en-US" dirty="0" smtClean="0"/>
              <a:t>.</a:t>
            </a:r>
          </a:p>
          <a:p>
            <a:r>
              <a:rPr lang="en-US" dirty="0"/>
              <a:t>At this point, the virus propagates itself by infecting other applications on the host computer, inserting its malicious code wherever it can. </a:t>
            </a:r>
            <a:endParaRPr lang="en-US" dirty="0" smtClean="0"/>
          </a:p>
          <a:p>
            <a:r>
              <a:rPr lang="en-US" dirty="0" smtClean="0"/>
              <a:t>A </a:t>
            </a:r>
            <a:r>
              <a:rPr lang="en-US" dirty="0"/>
              <a:t>resident virus does this to programs as they open, whereas a non-resident virus can infect executable files even if they aren’t running</a:t>
            </a:r>
            <a:r>
              <a:rPr lang="en-US" dirty="0" smtClean="0"/>
              <a:t>. </a:t>
            </a:r>
          </a:p>
          <a:p>
            <a:r>
              <a:rPr lang="en-US" dirty="0" smtClean="0"/>
              <a:t>Boot </a:t>
            </a:r>
            <a:r>
              <a:rPr lang="en-US" dirty="0"/>
              <a:t>sector viruses use a particularly pernicious technique at this stage: they place their code in the boot sector of the computer’s system disk, ensuring that it will be executed even before the operating system fully loads, making it impossible to run the computer in a “clean” way.</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41658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What do computer viruses do</a:t>
            </a:r>
            <a:r>
              <a:rPr lang="pt-BR" b="1" dirty="0" smtClean="0"/>
              <a:t>? Contd..</a:t>
            </a:r>
            <a:endParaRPr lang="en-US" dirty="0"/>
          </a:p>
        </p:txBody>
      </p:sp>
      <p:sp>
        <p:nvSpPr>
          <p:cNvPr id="3" name="Content Placeholder 2"/>
          <p:cNvSpPr>
            <a:spLocks noGrp="1"/>
          </p:cNvSpPr>
          <p:nvPr>
            <p:ph idx="1"/>
          </p:nvPr>
        </p:nvSpPr>
        <p:spPr/>
        <p:txBody>
          <a:bodyPr/>
          <a:lstStyle/>
          <a:p>
            <a:r>
              <a:rPr lang="en-US" dirty="0"/>
              <a:t>Once the virus has its hooks into your computer, it can start executing its payload, which is the term for the part of the virus code that does the dirty work its creators built it for. These can include all sorts of nasty things: Viruses can scan your computer hard drive for banking credentials, log your keystrokes to steal passwords, turn your computer into a zombie that launches a </a:t>
            </a:r>
            <a:r>
              <a:rPr lang="en-US" dirty="0" err="1"/>
              <a:t>DDoS</a:t>
            </a:r>
            <a:r>
              <a:rPr lang="en-US" dirty="0"/>
              <a:t> attack against the hacker’s enemies, or even encrypt your data and demand a bitcoin ransom to restore access. (Other types of malware can have similar payloads.)</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06577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Computer </a:t>
            </a:r>
            <a:r>
              <a:rPr lang="en-US" b="1" dirty="0" smtClean="0"/>
              <a:t>Viruses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FF0000"/>
                </a:solidFill>
              </a:rPr>
              <a:t>Resident viruses </a:t>
            </a:r>
            <a:r>
              <a:rPr lang="en-US" dirty="0"/>
              <a:t>infect programs that are currently executing.</a:t>
            </a:r>
          </a:p>
          <a:p>
            <a:pPr marL="0" indent="0">
              <a:buNone/>
            </a:pPr>
            <a:r>
              <a:rPr lang="en-US" b="1" dirty="0">
                <a:solidFill>
                  <a:srgbClr val="FF0000"/>
                </a:solidFill>
              </a:rPr>
              <a:t>Non-resident viruses</a:t>
            </a:r>
            <a:r>
              <a:rPr lang="en-US" dirty="0"/>
              <a:t>, by contrast, can infect any executable code, even if it isn’t currently running</a:t>
            </a:r>
          </a:p>
          <a:p>
            <a:pPr marL="0" indent="0">
              <a:buNone/>
            </a:pPr>
            <a:r>
              <a:rPr lang="en-US" b="1" dirty="0">
                <a:solidFill>
                  <a:srgbClr val="FF0000"/>
                </a:solidFill>
              </a:rPr>
              <a:t>Boot sector viruses </a:t>
            </a:r>
            <a:r>
              <a:rPr lang="en-US" dirty="0"/>
              <a:t>infect the sector of a computer’s startup disk that is read first, so it executes before anything else and is hard to get rid of</a:t>
            </a:r>
          </a:p>
          <a:p>
            <a:pPr marL="0" indent="0">
              <a:buNone/>
            </a:pPr>
            <a:r>
              <a:rPr lang="en-US" b="1" dirty="0">
                <a:solidFill>
                  <a:srgbClr val="FF0000"/>
                </a:solidFill>
              </a:rPr>
              <a:t>A macro virus </a:t>
            </a:r>
            <a:r>
              <a:rPr lang="en-US" dirty="0"/>
              <a:t>infects macro applications embedded in Microsoft Office or PDF files. Many people who are careful about never opening strange applications forget that these sorts of documents can themselves contain executable code. Don’t let your guard down!</a:t>
            </a:r>
          </a:p>
          <a:p>
            <a:pPr marL="0" indent="0">
              <a:buNone/>
            </a:pPr>
            <a:r>
              <a:rPr lang="en-US" b="1" dirty="0">
                <a:solidFill>
                  <a:srgbClr val="FF0000"/>
                </a:solidFill>
              </a:rPr>
              <a:t>A polymorphic virus </a:t>
            </a:r>
            <a:r>
              <a:rPr lang="en-US" dirty="0"/>
              <a:t>slightly changes its own source code each time it copies itself to avoid detection from antivirus software.</a:t>
            </a:r>
          </a:p>
          <a:p>
            <a:pPr marL="0" indent="0">
              <a:buNone/>
            </a:pPr>
            <a:r>
              <a:rPr lang="en-US" b="1" dirty="0">
                <a:solidFill>
                  <a:srgbClr val="FF0000"/>
                </a:solidFill>
              </a:rPr>
              <a:t>Web scripting viruses </a:t>
            </a:r>
            <a:r>
              <a:rPr lang="en-US" dirty="0"/>
              <a:t>execute in JavaScript in the browser and try to infect the computer that way.</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56027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viruses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pic>
        <p:nvPicPr>
          <p:cNvPr id="1026" name="Picture 2" descr="10 main types of computer virus - TechBuddy Infographic"/>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933" t="31996" r="9543" b="41441"/>
          <a:stretch/>
        </p:blipFill>
        <p:spPr bwMode="auto">
          <a:xfrm>
            <a:off x="41854" y="2025570"/>
            <a:ext cx="5858386" cy="31946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10 main types of computer virus - TechBuddy Infographic"/>
          <p:cNvPicPr>
            <a:picLocks noChangeAspect="1" noChangeArrowheads="1"/>
          </p:cNvPicPr>
          <p:nvPr/>
        </p:nvPicPr>
        <p:blipFill rotWithShape="1">
          <a:blip r:embed="rId2">
            <a:extLst>
              <a:ext uri="{28A0092B-C50C-407E-A947-70E740481C1C}">
                <a14:useLocalDpi xmlns:a14="http://schemas.microsoft.com/office/drawing/2010/main" val="0"/>
              </a:ext>
            </a:extLst>
          </a:blip>
          <a:srcRect t="41315" r="10572" b="14502"/>
          <a:stretch/>
        </p:blipFill>
        <p:spPr bwMode="auto">
          <a:xfrm>
            <a:off x="5847848" y="1248891"/>
            <a:ext cx="6085651" cy="5340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37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 types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Viruses</a:t>
            </a:r>
          </a:p>
          <a:p>
            <a:r>
              <a:rPr lang="en-US" dirty="0"/>
              <a:t>Worms</a:t>
            </a:r>
          </a:p>
          <a:p>
            <a:r>
              <a:rPr lang="en-US" dirty="0"/>
              <a:t>Trojans</a:t>
            </a:r>
          </a:p>
          <a:p>
            <a:r>
              <a:rPr lang="en-US" dirty="0"/>
              <a:t>Ransomware</a:t>
            </a:r>
          </a:p>
          <a:p>
            <a:r>
              <a:rPr lang="en-US" dirty="0"/>
              <a:t>Adware</a:t>
            </a:r>
          </a:p>
          <a:p>
            <a:r>
              <a:rPr lang="en-US" dirty="0"/>
              <a:t>Spyware</a:t>
            </a:r>
          </a:p>
          <a:p>
            <a:r>
              <a:rPr lang="en-US" dirty="0"/>
              <a:t>Rootkits</a:t>
            </a:r>
          </a:p>
          <a:p>
            <a:r>
              <a:rPr lang="en-US" dirty="0" err="1"/>
              <a:t>Keyloggers</a:t>
            </a:r>
            <a:endParaRPr lang="en-US" dirty="0"/>
          </a:p>
          <a:p>
            <a:r>
              <a:rPr lang="en-US" dirty="0" err="1"/>
              <a:t>Fileless</a:t>
            </a:r>
            <a:r>
              <a:rPr lang="en-US" dirty="0"/>
              <a:t> Malware</a:t>
            </a:r>
          </a:p>
          <a:p>
            <a:r>
              <a:rPr lang="en-US" dirty="0" err="1"/>
              <a:t>Cryptojacking</a:t>
            </a:r>
            <a:endParaRPr lang="en-US" dirty="0"/>
          </a:p>
          <a:p>
            <a:r>
              <a:rPr lang="en-US" dirty="0"/>
              <a:t>Hybrid Malware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50125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pic>
        <p:nvPicPr>
          <p:cNvPr id="6" name="Picture 5"/>
          <p:cNvPicPr>
            <a:picLocks noChangeAspect="1"/>
          </p:cNvPicPr>
          <p:nvPr/>
        </p:nvPicPr>
        <p:blipFill>
          <a:blip r:embed="rId2"/>
          <a:stretch>
            <a:fillRect/>
          </a:stretch>
        </p:blipFill>
        <p:spPr>
          <a:xfrm>
            <a:off x="0" y="426961"/>
            <a:ext cx="17020375" cy="6099071"/>
          </a:xfrm>
          <a:prstGeom prst="rect">
            <a:avLst/>
          </a:prstGeom>
        </p:spPr>
      </p:pic>
    </p:spTree>
    <p:extLst>
      <p:ext uri="{BB962C8B-B14F-4D97-AF65-F5344CB8AC3E}">
        <p14:creationId xmlns:p14="http://schemas.microsoft.com/office/powerpoint/2010/main" val="314410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 one enjoys being sick. When you’re suffering from a cold, there’s no way you can operate at 100%</a:t>
            </a:r>
          </a:p>
          <a:p>
            <a:r>
              <a:rPr lang="en-US" dirty="0"/>
              <a:t>It might sound silly, but your computer can catch a cold just like you. OK, maybe not exactly like you—you won’t give your computer a virus by sneezing on your keyboard, but there are similarities.</a:t>
            </a:r>
          </a:p>
          <a:p>
            <a:r>
              <a:rPr lang="en-US" dirty="0"/>
              <a:t>Computer viruses have the “virus” name because they resemble illnesses in the way they infect a system. Doctors can usually diagnose a virus based on symptoms exhibited by the body. IT professionals can do the same with computers.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4278408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a:t>
            </a:r>
            <a:endParaRPr lang="en-US" dirty="0"/>
          </a:p>
        </p:txBody>
      </p:sp>
      <p:sp>
        <p:nvSpPr>
          <p:cNvPr id="3" name="Content Placeholder 2"/>
          <p:cNvSpPr>
            <a:spLocks noGrp="1"/>
          </p:cNvSpPr>
          <p:nvPr>
            <p:ph idx="1"/>
          </p:nvPr>
        </p:nvSpPr>
        <p:spPr/>
        <p:txBody>
          <a:bodyPr/>
          <a:lstStyle/>
          <a:p>
            <a:r>
              <a:rPr lang="en-US" dirty="0"/>
              <a:t>Each type of malware has unique characteristics and methods of infection. These malicious programs can wreak havoc on computer systems by exploiting software vulnerabilities, spreading through malicious downloads, or disguising themselves as legitimate software to gain access to sensitive data and resources.</a:t>
            </a:r>
          </a:p>
          <a:p>
            <a:r>
              <a:rPr lang="en-US" dirty="0"/>
              <a:t>The methods used to spread malware are constantly evolving, making it increasingly challenging to detect and remove these threats. We will now examine each of these common types of malware, exploring their specific traits and infection strategies.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406313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Viruses</a:t>
            </a:r>
            <a:endParaRPr lang="en-US" dirty="0"/>
          </a:p>
        </p:txBody>
      </p:sp>
      <p:sp>
        <p:nvSpPr>
          <p:cNvPr id="3" name="Content Placeholder 2"/>
          <p:cNvSpPr>
            <a:spLocks noGrp="1"/>
          </p:cNvSpPr>
          <p:nvPr>
            <p:ph idx="1"/>
          </p:nvPr>
        </p:nvSpPr>
        <p:spPr/>
        <p:txBody>
          <a:bodyPr/>
          <a:lstStyle/>
          <a:p>
            <a:r>
              <a:rPr lang="en-US" dirty="0" smtClean="0"/>
              <a:t>Viruses </a:t>
            </a:r>
            <a:r>
              <a:rPr lang="en-US" dirty="0"/>
              <a:t>are self-replicating code that infects applications and can cause data theft, </a:t>
            </a:r>
            <a:r>
              <a:rPr lang="en-US" dirty="0" err="1"/>
              <a:t>DDoS</a:t>
            </a:r>
            <a:r>
              <a:rPr lang="en-US" dirty="0"/>
              <a:t> attacks, or ransomware attacks. They propagate by modifying other computer programs, inserting their malicious code and executing it on the victim’s device. Despite numerous antivirus software available to counteract their effects, viruses continue to plague computer systems across the globe, targeting various operating systems such as Microsoft Windows and Mac.</a:t>
            </a:r>
          </a:p>
          <a:p>
            <a:r>
              <a:rPr lang="en-US" dirty="0"/>
              <a:t>Keeping your operating system and applications up to date is the optimal way to protect yourself from viruses.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1077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Worms</a:t>
            </a:r>
            <a:endParaRPr lang="en-US" dirty="0"/>
          </a:p>
        </p:txBody>
      </p:sp>
      <p:sp>
        <p:nvSpPr>
          <p:cNvPr id="3" name="Content Placeholder 2"/>
          <p:cNvSpPr>
            <a:spLocks noGrp="1"/>
          </p:cNvSpPr>
          <p:nvPr>
            <p:ph idx="1"/>
          </p:nvPr>
        </p:nvSpPr>
        <p:spPr/>
        <p:txBody>
          <a:bodyPr/>
          <a:lstStyle/>
          <a:p>
            <a:r>
              <a:rPr lang="en-US" dirty="0" smtClean="0"/>
              <a:t>Worms </a:t>
            </a:r>
            <a:r>
              <a:rPr lang="en-US" dirty="0"/>
              <a:t>are standalone programs that spread rapidly and can execute payloads to damage systems, such as deleting files or creating botnets. Unlike viruses, worms typically cause damage to a network, even if only by consuming bandwidth. They propagate through computer networks by exploiting vulnerabilities or security flaws on the target computer to gain access.</a:t>
            </a:r>
          </a:p>
          <a:p>
            <a:r>
              <a:rPr lang="en-US" dirty="0"/>
              <a:t>Despite the absence of a payload, payload-free worms can still have a significant impact on network traffic.</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281850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Fileless</a:t>
            </a:r>
            <a:r>
              <a:rPr lang="en-US" b="1" dirty="0"/>
              <a:t> Malware</a:t>
            </a:r>
            <a:br>
              <a:rPr lang="en-US" b="1" dirty="0"/>
            </a:br>
            <a:endParaRPr lang="en-US" dirty="0"/>
          </a:p>
        </p:txBody>
      </p:sp>
      <p:sp>
        <p:nvSpPr>
          <p:cNvPr id="3" name="Content Placeholder 2"/>
          <p:cNvSpPr>
            <a:spLocks noGrp="1"/>
          </p:cNvSpPr>
          <p:nvPr>
            <p:ph idx="1"/>
          </p:nvPr>
        </p:nvSpPr>
        <p:spPr/>
        <p:txBody>
          <a:bodyPr/>
          <a:lstStyle/>
          <a:p>
            <a:r>
              <a:rPr lang="en-US" dirty="0" err="1"/>
              <a:t>Fileless</a:t>
            </a:r>
            <a:r>
              <a:rPr lang="en-US" dirty="0"/>
              <a:t> malware doesn’t install anything initially, instead, it makes changes to files that are native to the operating system, such as PowerShell or </a:t>
            </a:r>
            <a:r>
              <a:rPr lang="en-US" dirty="0" smtClean="0"/>
              <a:t>WMI.</a:t>
            </a:r>
          </a:p>
          <a:p>
            <a:r>
              <a:rPr lang="en-US" dirty="0" smtClean="0"/>
              <a:t>Because </a:t>
            </a:r>
            <a:r>
              <a:rPr lang="en-US" dirty="0"/>
              <a:t>the operating system recognizes the edited files as legitimate, a </a:t>
            </a:r>
            <a:r>
              <a:rPr lang="en-US" dirty="0" err="1"/>
              <a:t>fileless</a:t>
            </a:r>
            <a:r>
              <a:rPr lang="en-US" dirty="0"/>
              <a:t> attack is not caught by antivirus software — and because these attacks are stealthy, they are up to ten times more successful than traditional malware attacks.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82516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Trojan </a:t>
            </a:r>
            <a:r>
              <a:rPr lang="en-US" b="1" dirty="0" smtClean="0"/>
              <a:t>Horses</a:t>
            </a:r>
            <a:endParaRPr lang="en-US" dirty="0"/>
          </a:p>
        </p:txBody>
      </p:sp>
      <p:sp>
        <p:nvSpPr>
          <p:cNvPr id="3" name="Content Placeholder 2"/>
          <p:cNvSpPr>
            <a:spLocks noGrp="1"/>
          </p:cNvSpPr>
          <p:nvPr>
            <p:ph idx="1"/>
          </p:nvPr>
        </p:nvSpPr>
        <p:spPr/>
        <p:txBody>
          <a:bodyPr/>
          <a:lstStyle/>
          <a:p>
            <a:r>
              <a:rPr lang="en-US" dirty="0" smtClean="0"/>
              <a:t>Taking </a:t>
            </a:r>
            <a:r>
              <a:rPr lang="en-US" dirty="0"/>
              <a:t>their name from the huge wooden horse in which the Greeks hid to get inside the ancient city of Troy, these are among the sneakiest of computer viruses. </a:t>
            </a:r>
            <a:endParaRPr lang="en-US" dirty="0" smtClean="0"/>
          </a:p>
          <a:p>
            <a:r>
              <a:rPr lang="en-US" dirty="0" smtClean="0"/>
              <a:t>Used </a:t>
            </a:r>
            <a:r>
              <a:rPr lang="en-US" dirty="0"/>
              <a:t>by cyber-criminals, Trojan horses are disguised as normal programs, tempting you to install them on your computer. </a:t>
            </a:r>
            <a:endParaRPr lang="en-US" dirty="0" smtClean="0"/>
          </a:p>
          <a:p>
            <a:r>
              <a:rPr lang="en-US" dirty="0" smtClean="0"/>
              <a:t>Once </a:t>
            </a:r>
            <a:r>
              <a:rPr lang="en-US" dirty="0"/>
              <a:t>installed, the viruses gain access to your computer's files and capture your private data – think passwords and online banking information. </a:t>
            </a:r>
            <a:endParaRPr lang="en-US" dirty="0" smtClean="0"/>
          </a:p>
          <a:p>
            <a:r>
              <a:rPr lang="en-US" dirty="0" smtClean="0"/>
              <a:t>This </a:t>
            </a:r>
            <a:r>
              <a:rPr lang="en-US" dirty="0"/>
              <a:t>can then be used by hackers to make online purchases with your bank account or expose your private information.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131641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Trojans</a:t>
            </a:r>
            <a:endParaRPr lang="en-US" dirty="0"/>
          </a:p>
        </p:txBody>
      </p:sp>
      <p:sp>
        <p:nvSpPr>
          <p:cNvPr id="3" name="Content Placeholder 2"/>
          <p:cNvSpPr>
            <a:spLocks noGrp="1"/>
          </p:cNvSpPr>
          <p:nvPr>
            <p:ph idx="1"/>
          </p:nvPr>
        </p:nvSpPr>
        <p:spPr>
          <a:xfrm>
            <a:off x="965199" y="1273216"/>
            <a:ext cx="10388601" cy="5172698"/>
          </a:xfrm>
        </p:spPr>
        <p:txBody>
          <a:bodyPr>
            <a:normAutofit fontScale="70000" lnSpcReduction="20000"/>
          </a:bodyPr>
          <a:lstStyle/>
          <a:p>
            <a:r>
              <a:rPr lang="en-US" dirty="0" smtClean="0"/>
              <a:t>Trojans </a:t>
            </a:r>
            <a:r>
              <a:rPr lang="en-US" dirty="0"/>
              <a:t>masquerade as legitimate software to trick users into downloading malicious software, which can be used to:</a:t>
            </a:r>
          </a:p>
          <a:p>
            <a:r>
              <a:rPr lang="en-US" dirty="0"/>
              <a:t>Capture data</a:t>
            </a:r>
          </a:p>
          <a:p>
            <a:r>
              <a:rPr lang="en-US" dirty="0"/>
              <a:t>Gain unauthorized access to networks</a:t>
            </a:r>
          </a:p>
          <a:p>
            <a:r>
              <a:rPr lang="en-US" dirty="0"/>
              <a:t>Delete, modify, or capture data</a:t>
            </a:r>
          </a:p>
          <a:p>
            <a:r>
              <a:rPr lang="en-US" dirty="0"/>
              <a:t>Harvest a device as part of a botnet</a:t>
            </a:r>
          </a:p>
          <a:p>
            <a:r>
              <a:rPr lang="en-US" dirty="0"/>
              <a:t>Spy on a device</a:t>
            </a:r>
          </a:p>
          <a:p>
            <a:r>
              <a:rPr lang="en-US" dirty="0"/>
              <a:t>Typically spread through social engineering tactics, such as phishing, </a:t>
            </a:r>
            <a:r>
              <a:rPr lang="en-US" dirty="0" err="1"/>
              <a:t>trojans</a:t>
            </a:r>
            <a:r>
              <a:rPr lang="en-US" dirty="0"/>
              <a:t> can pose a serious threat to your security.</a:t>
            </a:r>
          </a:p>
          <a:p>
            <a:r>
              <a:rPr lang="en-US" dirty="0"/>
              <a:t>The payload of a </a:t>
            </a:r>
            <a:r>
              <a:rPr lang="en-US" dirty="0" err="1"/>
              <a:t>trojan</a:t>
            </a:r>
            <a:r>
              <a:rPr lang="en-US" dirty="0"/>
              <a:t> usually consists of a backdoor that provides the attacker with unauthorized access to the infected computer. This can potentially grant access to personal information, including:</a:t>
            </a:r>
          </a:p>
          <a:p>
            <a:r>
              <a:rPr lang="en-US" dirty="0"/>
              <a:t>Internet activity</a:t>
            </a:r>
          </a:p>
          <a:p>
            <a:r>
              <a:rPr lang="en-US" dirty="0"/>
              <a:t>Banking login credentials</a:t>
            </a:r>
          </a:p>
          <a:p>
            <a:r>
              <a:rPr lang="en-US" dirty="0"/>
              <a:t>Passwords</a:t>
            </a:r>
          </a:p>
          <a:p>
            <a:r>
              <a:rPr lang="en-US" dirty="0"/>
              <a:t>Personally Identifiable Information (PII)</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08529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Adware</a:t>
            </a:r>
            <a:endParaRPr lang="en-US" dirty="0"/>
          </a:p>
        </p:txBody>
      </p:sp>
      <p:sp>
        <p:nvSpPr>
          <p:cNvPr id="3" name="Content Placeholder 2"/>
          <p:cNvSpPr>
            <a:spLocks noGrp="1"/>
          </p:cNvSpPr>
          <p:nvPr>
            <p:ph idx="1"/>
          </p:nvPr>
        </p:nvSpPr>
        <p:spPr/>
        <p:txBody>
          <a:bodyPr>
            <a:normAutofit/>
          </a:bodyPr>
          <a:lstStyle/>
          <a:p>
            <a:r>
              <a:rPr lang="en-US" dirty="0" smtClean="0"/>
              <a:t>Adware </a:t>
            </a:r>
            <a:r>
              <a:rPr lang="en-US" dirty="0"/>
              <a:t>displays unwanted ads, tracks user activity, and can be managed through pop-up controls or ad-blockers. While not all adware is malicious, the risks associated with adware include the potential for a user’s privacy to be compromised, as data captured by adware is often collated with data collected from other sources and used to create a profile of the user without their consent.</a:t>
            </a:r>
          </a:p>
          <a:p>
            <a:r>
              <a:rPr lang="en-US" dirty="0"/>
              <a:t>Fireball is an example of adware which is said to have infected around 250 million devices. It does this by hijacking the browser and tracking each user’s web activity..</a:t>
            </a:r>
          </a:p>
          <a:p>
            <a:r>
              <a:rPr lang="en-US" dirty="0"/>
              <a:t>To manage adware, users can adjust the pop-up controls and preferences within their internet browsers or utilize an ad blocker.</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9517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Spyware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Spyware </a:t>
            </a:r>
            <a:r>
              <a:rPr lang="en-US" dirty="0"/>
              <a:t>steals sensitive information and can spread through software vulnerabilities or legitimate software downloads. This type of malware collects information about users’ activities without their knowledge or consent, such as:</a:t>
            </a:r>
          </a:p>
          <a:p>
            <a:r>
              <a:rPr lang="en-US" dirty="0"/>
              <a:t>Internet activity</a:t>
            </a:r>
          </a:p>
          <a:p>
            <a:r>
              <a:rPr lang="en-US" dirty="0"/>
              <a:t>Banking login credentials</a:t>
            </a:r>
          </a:p>
          <a:p>
            <a:r>
              <a:rPr lang="en-US" dirty="0"/>
              <a:t>Passwords</a:t>
            </a:r>
          </a:p>
          <a:p>
            <a:r>
              <a:rPr lang="en-US" dirty="0"/>
              <a:t>Personally Identifiable Information (PII)</a:t>
            </a:r>
          </a:p>
          <a:p>
            <a:r>
              <a:rPr lang="en-US" dirty="0"/>
              <a:t>Phishing, social engineering and malicious downloads are the common ways to introduce spyware into a system. </a:t>
            </a:r>
            <a:endParaRPr lang="en-US" dirty="0" smtClean="0"/>
          </a:p>
          <a:p>
            <a:pPr marL="0" indent="0">
              <a:buNone/>
            </a:pPr>
            <a:r>
              <a:rPr lang="en-US" dirty="0" smtClean="0"/>
              <a:t>This </a:t>
            </a:r>
            <a:r>
              <a:rPr lang="en-US" dirty="0"/>
              <a:t>type of software can cause harm to user’s data and privacy. Among the various types of spyware, </a:t>
            </a:r>
            <a:r>
              <a:rPr lang="en-US" dirty="0" err="1"/>
              <a:t>keyloggers</a:t>
            </a:r>
            <a:r>
              <a:rPr lang="en-US" dirty="0"/>
              <a:t> record user activity, potentially acquiring password data, financial data, and other confidential information.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293534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Rootkits</a:t>
            </a:r>
            <a:endParaRPr lang="en-US" dirty="0"/>
          </a:p>
        </p:txBody>
      </p:sp>
      <p:sp>
        <p:nvSpPr>
          <p:cNvPr id="3" name="Content Placeholder 2"/>
          <p:cNvSpPr>
            <a:spLocks noGrp="1"/>
          </p:cNvSpPr>
          <p:nvPr>
            <p:ph idx="1"/>
          </p:nvPr>
        </p:nvSpPr>
        <p:spPr/>
        <p:txBody>
          <a:bodyPr>
            <a:normAutofit fontScale="92500"/>
          </a:bodyPr>
          <a:lstStyle/>
          <a:p>
            <a:r>
              <a:rPr lang="en-US" dirty="0" smtClean="0"/>
              <a:t>Rootkits </a:t>
            </a:r>
            <a:r>
              <a:rPr lang="en-US" dirty="0"/>
              <a:t>are a type of stealthy malware that subtly embeds themselves within a computer’s core, eluding conventional security scans and anti-malware programs. These insidious software entities employ intricate techniques to obscure their existence, making it extremely difficult for detection. Once entrenched, rootkits facilitate unauthorized access, allowing cybercriminals to take control of the compromised system.</a:t>
            </a:r>
          </a:p>
          <a:p>
            <a:r>
              <a:rPr lang="en-US" dirty="0"/>
              <a:t>They can manipulate system functions and processes, concealing their presence and making them an ideal tool for various malicious activities like data theft, keystroke logging, remote control, and creating secret backdoors. Rootkits provide attackers with the means to compromise system integrity and maintain prolonged, surreptitious access, all while evading detection by both human and AI-driven security mechanisms.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932405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Keyloggers</a:t>
            </a:r>
            <a:endParaRPr lang="en-US" dirty="0"/>
          </a:p>
        </p:txBody>
      </p:sp>
      <p:sp>
        <p:nvSpPr>
          <p:cNvPr id="3" name="Content Placeholder 2"/>
          <p:cNvSpPr>
            <a:spLocks noGrp="1"/>
          </p:cNvSpPr>
          <p:nvPr>
            <p:ph idx="1"/>
          </p:nvPr>
        </p:nvSpPr>
        <p:spPr/>
        <p:txBody>
          <a:bodyPr>
            <a:normAutofit/>
          </a:bodyPr>
          <a:lstStyle/>
          <a:p>
            <a:r>
              <a:rPr lang="en-US" dirty="0" err="1" smtClean="0"/>
              <a:t>Keyloggers</a:t>
            </a:r>
            <a:r>
              <a:rPr lang="en-US" dirty="0" smtClean="0"/>
              <a:t> </a:t>
            </a:r>
            <a:r>
              <a:rPr lang="en-US" dirty="0"/>
              <a:t>are discreet software or hardware components designed to surreptitiously record a user’s keystrokes without their knowledge or consent. These covert tools operate in the background, capturing every keystroke made on a targeted device, including usernames, passwords, and sensitive information.</a:t>
            </a:r>
          </a:p>
          <a:p>
            <a:r>
              <a:rPr lang="en-US" dirty="0" err="1"/>
              <a:t>Keyloggers</a:t>
            </a:r>
            <a:r>
              <a:rPr lang="en-US" dirty="0"/>
              <a:t> can silently transmit this harvested data to malicious actors, allowing them to gain unauthorized access to personal accounts, confidential information, or even financial assets.</a:t>
            </a:r>
          </a:p>
          <a:p>
            <a:r>
              <a:rPr lang="en-US" dirty="0"/>
              <a:t>Because of their clandestine nature, </a:t>
            </a:r>
            <a:r>
              <a:rPr lang="en-US" dirty="0" err="1"/>
              <a:t>keyloggers</a:t>
            </a:r>
            <a:r>
              <a:rPr lang="en-US" dirty="0"/>
              <a:t> pose a significant security threat, enabling cybercriminals to compromise privacy and exploit the captured data for fraudulent activities while avoiding detection by security measures.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403772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Signs of Computer </a:t>
            </a:r>
            <a:r>
              <a:rPr lang="en-US" b="1" dirty="0" smtClean="0"/>
              <a:t>Viruses</a:t>
            </a:r>
            <a:endParaRPr lang="en-US" dirty="0"/>
          </a:p>
        </p:txBody>
      </p:sp>
      <p:sp>
        <p:nvSpPr>
          <p:cNvPr id="3" name="Content Placeholder 2"/>
          <p:cNvSpPr>
            <a:spLocks noGrp="1"/>
          </p:cNvSpPr>
          <p:nvPr>
            <p:ph idx="1"/>
          </p:nvPr>
        </p:nvSpPr>
        <p:spPr>
          <a:xfrm>
            <a:off x="965199" y="1238492"/>
            <a:ext cx="9879026" cy="5207422"/>
          </a:xfrm>
        </p:spPr>
        <p:txBody>
          <a:bodyPr>
            <a:normAutofit fontScale="85000" lnSpcReduction="20000"/>
          </a:bodyPr>
          <a:lstStyle/>
          <a:p>
            <a:pPr marL="0" indent="0">
              <a:buNone/>
            </a:pPr>
            <a:r>
              <a:rPr lang="en-US" b="1" dirty="0" smtClean="0"/>
              <a:t>1</a:t>
            </a:r>
            <a:r>
              <a:rPr lang="en-US" b="1" dirty="0"/>
              <a:t>. Speed of </a:t>
            </a:r>
            <a:r>
              <a:rPr lang="en-US" b="1" dirty="0" smtClean="0"/>
              <a:t>system/Slow performance</a:t>
            </a:r>
            <a:endParaRPr lang="en-US" b="1" dirty="0"/>
          </a:p>
          <a:p>
            <a:pPr marL="0" indent="0">
              <a:buNone/>
            </a:pPr>
            <a:r>
              <a:rPr lang="en-US" b="1" dirty="0"/>
              <a:t>2. Pop-up </a:t>
            </a:r>
            <a:r>
              <a:rPr lang="en-US" b="1" dirty="0" smtClean="0"/>
              <a:t>windows/</a:t>
            </a:r>
            <a:r>
              <a:rPr lang="en-US" b="1" dirty="0"/>
              <a:t>Constant browser </a:t>
            </a:r>
            <a:r>
              <a:rPr lang="en-US" b="1" dirty="0" smtClean="0"/>
              <a:t>pop-ups</a:t>
            </a:r>
            <a:endParaRPr lang="en-US" b="1" dirty="0"/>
          </a:p>
          <a:p>
            <a:pPr marL="0" indent="0">
              <a:buNone/>
            </a:pPr>
            <a:r>
              <a:rPr lang="en-US" b="1" dirty="0"/>
              <a:t>3. Programs self-executing</a:t>
            </a:r>
          </a:p>
          <a:p>
            <a:pPr marL="0" indent="0">
              <a:buNone/>
            </a:pPr>
            <a:r>
              <a:rPr lang="en-US" b="1" dirty="0"/>
              <a:t>4. Accounts being logged out</a:t>
            </a:r>
          </a:p>
          <a:p>
            <a:pPr marL="0" indent="0">
              <a:buNone/>
            </a:pPr>
            <a:r>
              <a:rPr lang="en-US" b="1" dirty="0"/>
              <a:t>5. Crashing of the device</a:t>
            </a:r>
          </a:p>
          <a:p>
            <a:pPr marL="0" indent="0">
              <a:buNone/>
            </a:pPr>
            <a:r>
              <a:rPr lang="en-US" b="1" dirty="0"/>
              <a:t>6. Mass emails being sent from your email account</a:t>
            </a:r>
          </a:p>
          <a:p>
            <a:pPr marL="0" indent="0">
              <a:buNone/>
            </a:pPr>
            <a:r>
              <a:rPr lang="en-US" b="1" dirty="0"/>
              <a:t>7. Changes to your </a:t>
            </a:r>
            <a:r>
              <a:rPr lang="en-US" b="1" dirty="0" smtClean="0"/>
              <a:t>homepage</a:t>
            </a:r>
          </a:p>
          <a:p>
            <a:r>
              <a:rPr lang="en-US" b="1" dirty="0" smtClean="0"/>
              <a:t>Missing </a:t>
            </a:r>
            <a:r>
              <a:rPr lang="en-US" b="1" dirty="0"/>
              <a:t>files</a:t>
            </a:r>
          </a:p>
          <a:p>
            <a:r>
              <a:rPr lang="en-US" b="1" dirty="0"/>
              <a:t>Low storage</a:t>
            </a:r>
          </a:p>
          <a:p>
            <a:r>
              <a:rPr lang="en-US" b="1" dirty="0" smtClean="0"/>
              <a:t>Unidentifiable </a:t>
            </a:r>
            <a:r>
              <a:rPr lang="en-US" b="1" dirty="0"/>
              <a:t>programs</a:t>
            </a:r>
          </a:p>
          <a:p>
            <a:r>
              <a:rPr lang="en-US" b="1" dirty="0"/>
              <a:t>Increased network activity</a:t>
            </a:r>
          </a:p>
          <a:p>
            <a:r>
              <a:rPr lang="en-US" b="1" dirty="0"/>
              <a:t>Disabled security software</a:t>
            </a:r>
          </a:p>
          <a:p>
            <a:pPr marL="0" indent="0">
              <a:buNone/>
            </a:pPr>
            <a:endParaRPr lang="en-US" b="1"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
        <p:nvSpPr>
          <p:cNvPr id="6" name="Content Placeholder 2"/>
          <p:cNvSpPr txBox="1">
            <a:spLocks/>
          </p:cNvSpPr>
          <p:nvPr/>
        </p:nvSpPr>
        <p:spPr>
          <a:xfrm>
            <a:off x="7457308" y="1374328"/>
            <a:ext cx="5481900" cy="4940317"/>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95170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Macro Virus </a:t>
            </a:r>
            <a:endParaRPr lang="en-US" dirty="0"/>
          </a:p>
        </p:txBody>
      </p:sp>
      <p:sp>
        <p:nvSpPr>
          <p:cNvPr id="3" name="Content Placeholder 2"/>
          <p:cNvSpPr>
            <a:spLocks noGrp="1"/>
          </p:cNvSpPr>
          <p:nvPr>
            <p:ph idx="1"/>
          </p:nvPr>
        </p:nvSpPr>
        <p:spPr/>
        <p:txBody>
          <a:bodyPr/>
          <a:lstStyle/>
          <a:p>
            <a:r>
              <a:rPr lang="en-US" dirty="0" smtClean="0"/>
              <a:t>This </a:t>
            </a:r>
            <a:r>
              <a:rPr lang="en-US" dirty="0"/>
              <a:t>type of computer virus is normally found in Microsoft Office programs. Word and Excel files are favorite places for macro viruses to embed themselves. Like most other viruses (except </a:t>
            </a:r>
            <a:r>
              <a:rPr lang="en-US" dirty="0" err="1"/>
              <a:t>spacefillers</a:t>
            </a:r>
            <a:r>
              <a:rPr lang="en-US" dirty="0"/>
              <a:t> – more on these later) macro viruses increase the size of files when they infect them, as they attach their own code. Once a macro virus infects a file, it can easily spread to other computers when that file is shared, for example via email.</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586674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Boot Sector </a:t>
            </a:r>
            <a:r>
              <a:rPr lang="en-US" b="1" dirty="0" smtClean="0"/>
              <a:t>Virus</a:t>
            </a:r>
            <a:endParaRPr lang="en-US" dirty="0"/>
          </a:p>
        </p:txBody>
      </p:sp>
      <p:sp>
        <p:nvSpPr>
          <p:cNvPr id="3" name="Content Placeholder 2"/>
          <p:cNvSpPr>
            <a:spLocks noGrp="1"/>
          </p:cNvSpPr>
          <p:nvPr>
            <p:ph idx="1"/>
          </p:nvPr>
        </p:nvSpPr>
        <p:spPr/>
        <p:txBody>
          <a:bodyPr/>
          <a:lstStyle/>
          <a:p>
            <a:r>
              <a:rPr lang="en-US" dirty="0" smtClean="0"/>
              <a:t>Much </a:t>
            </a:r>
            <a:r>
              <a:rPr lang="en-US" dirty="0"/>
              <a:t>like beepers and </a:t>
            </a:r>
            <a:r>
              <a:rPr lang="en-US" i="1" dirty="0" err="1"/>
              <a:t>Tamagotchis</a:t>
            </a:r>
            <a:r>
              <a:rPr lang="en-US" dirty="0"/>
              <a:t>, boot sector viruses are terrible little things that were big in the 90s. One of the oldest types of viruses, boot sector viruses go straight for the core of your computer, affecting the startup or ‘boot’ process. Back in the day, these viruses were spread through floppy disks. Nowadays, they attach themselves to emails or USB sticks. If your computer catches one of these, you’ll need an expert to carry out a full system reformat (</a:t>
            </a:r>
            <a:r>
              <a:rPr lang="en-US" dirty="0">
                <a:hlinkClick r:id="rId2"/>
              </a:rPr>
              <a:t>Windows</a:t>
            </a:r>
            <a:r>
              <a:rPr lang="en-US" dirty="0"/>
              <a:t>, </a:t>
            </a:r>
            <a:r>
              <a:rPr lang="en-US" dirty="0">
                <a:hlinkClick r:id="rId3"/>
              </a:rPr>
              <a:t>Mac</a:t>
            </a:r>
            <a:r>
              <a:rPr lang="en-US" dirty="0"/>
              <a:t>).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725290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Overwrite Virus</a:t>
            </a:r>
            <a:br>
              <a:rPr lang="en-US" b="1" dirty="0"/>
            </a:br>
            <a:endParaRPr lang="en-US" dirty="0"/>
          </a:p>
        </p:txBody>
      </p:sp>
      <p:sp>
        <p:nvSpPr>
          <p:cNvPr id="3" name="Content Placeholder 2"/>
          <p:cNvSpPr>
            <a:spLocks noGrp="1"/>
          </p:cNvSpPr>
          <p:nvPr>
            <p:ph idx="1"/>
          </p:nvPr>
        </p:nvSpPr>
        <p:spPr/>
        <p:txBody>
          <a:bodyPr/>
          <a:lstStyle/>
          <a:p>
            <a:r>
              <a:rPr lang="en-US" dirty="0"/>
              <a:t>When it comes to pests, these take first prize. Overwrite viruses typically take over a file and wipe the original code without you even knowing it. Once deleted, the original files cannot be recovered and the data is lost. They often spread through emails via attachments or through file downloads on the internet, so always scan files with an anti-virus software before downloading and opening them. This will help you detect these viruses before they even have a chance to cause problems.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96680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Browser </a:t>
            </a:r>
            <a:r>
              <a:rPr lang="en-US" b="1" dirty="0" smtClean="0"/>
              <a:t>Hijacker</a:t>
            </a:r>
            <a:endParaRPr lang="en-US" dirty="0"/>
          </a:p>
        </p:txBody>
      </p:sp>
      <p:sp>
        <p:nvSpPr>
          <p:cNvPr id="3" name="Content Placeholder 2"/>
          <p:cNvSpPr>
            <a:spLocks noGrp="1"/>
          </p:cNvSpPr>
          <p:nvPr>
            <p:ph idx="1"/>
          </p:nvPr>
        </p:nvSpPr>
        <p:spPr/>
        <p:txBody>
          <a:bodyPr/>
          <a:lstStyle/>
          <a:p>
            <a:r>
              <a:rPr lang="en-US" dirty="0" smtClean="0"/>
              <a:t>The </a:t>
            </a:r>
            <a:r>
              <a:rPr lang="en-US" dirty="0"/>
              <a:t>digital equivalent of a crooked cold-caller salesman, browser hijackers take over your internet searches and redirect you to pages you didn’t even want to visit. While not as harmful as other types of viruses – they trick you rather than steal from you – browser hijackers are still an annoying problem since they significantly lower your UX when surfing the internet. If you experience lots of random pop-up adverts or your usual homepage browser has changed without you telling it to, chances are you’ve got a browser hijacker. Always scan email attachments before opening and avoid downloading files from suspicious websites to avoid browser hijackers.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024410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Web Scripting Virus</a:t>
            </a:r>
            <a:br>
              <a:rPr lang="en-US" b="1" dirty="0"/>
            </a:br>
            <a:endParaRPr lang="en-US" dirty="0"/>
          </a:p>
        </p:txBody>
      </p:sp>
      <p:sp>
        <p:nvSpPr>
          <p:cNvPr id="3" name="Content Placeholder 2"/>
          <p:cNvSpPr>
            <a:spLocks noGrp="1"/>
          </p:cNvSpPr>
          <p:nvPr>
            <p:ph idx="1"/>
          </p:nvPr>
        </p:nvSpPr>
        <p:spPr/>
        <p:txBody>
          <a:bodyPr/>
          <a:lstStyle/>
          <a:p>
            <a:r>
              <a:rPr lang="en-US" dirty="0" smtClean="0"/>
              <a:t>This </a:t>
            </a:r>
            <a:r>
              <a:rPr lang="en-US" dirty="0"/>
              <a:t>is one for the modern age. Web scripting viruses are very clever little bugs that blend into the background of popular websites – usually social media platforms. They disguise themselves as normal links, tempting you to click on them. Then, like a greedy schoolyard bully, they steal your cookies. Ok, different cookies – we’re talking the kind of cookies that store your information. Still, web scripting viruses definitely shouldn’t be taken lightly – they can send spam to your system and damage your data, and can spread faster than most viruses.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890624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Polymorphic </a:t>
            </a:r>
            <a:r>
              <a:rPr lang="en-US" b="1" dirty="0" smtClean="0"/>
              <a:t>Virus</a:t>
            </a:r>
            <a:endParaRPr lang="en-US" dirty="0"/>
          </a:p>
        </p:txBody>
      </p:sp>
      <p:sp>
        <p:nvSpPr>
          <p:cNvPr id="3" name="Content Placeholder 2"/>
          <p:cNvSpPr>
            <a:spLocks noGrp="1"/>
          </p:cNvSpPr>
          <p:nvPr>
            <p:ph idx="1"/>
          </p:nvPr>
        </p:nvSpPr>
        <p:spPr/>
        <p:txBody>
          <a:bodyPr/>
          <a:lstStyle/>
          <a:p>
            <a:r>
              <a:rPr lang="en-US" dirty="0"/>
              <a:t>This is one sly virus. Like a chameleon changing its color for every situation, a polymorphic virus modifies whenever it replicates. This makes it hard for most anti-virus programs to keep up. Once it’s found its way onto your computer – usually through an email attachment or a download from a suspicious website – it has free reign to delete your files, steal your data, and generally sabotage your system. The bad news is these shape-shifting charlatans are on the rise. The good news is that the top antivirus programs are starting to adapt alongside them, using more sophisticated scanning techniques to catch these chameleons in the act.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86385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Resident </a:t>
            </a:r>
            <a:r>
              <a:rPr lang="en-US" b="1" dirty="0" smtClean="0"/>
              <a:t>Virus</a:t>
            </a:r>
            <a:endParaRPr lang="en-US" dirty="0"/>
          </a:p>
        </p:txBody>
      </p:sp>
      <p:sp>
        <p:nvSpPr>
          <p:cNvPr id="3" name="Content Placeholder 2"/>
          <p:cNvSpPr>
            <a:spLocks noGrp="1"/>
          </p:cNvSpPr>
          <p:nvPr>
            <p:ph idx="1"/>
          </p:nvPr>
        </p:nvSpPr>
        <p:spPr/>
        <p:txBody>
          <a:bodyPr/>
          <a:lstStyle/>
          <a:p>
            <a:r>
              <a:rPr lang="en-US" dirty="0" smtClean="0"/>
              <a:t>One </a:t>
            </a:r>
            <a:r>
              <a:rPr lang="en-US" dirty="0"/>
              <a:t>of the most common types of virus you’ll (hopefully not) come across, these sneaky little squatters find their way into your computer’s memory, completely uninvited, and make themselves at home. Just think of your old </a:t>
            </a:r>
            <a:r>
              <a:rPr lang="en-US" dirty="0" err="1"/>
              <a:t>flatmate’s</a:t>
            </a:r>
            <a:r>
              <a:rPr lang="en-US" dirty="0"/>
              <a:t> annoying friend who would invite </a:t>
            </a:r>
            <a:r>
              <a:rPr lang="en-US" dirty="0" err="1"/>
              <a:t>themself</a:t>
            </a:r>
            <a:r>
              <a:rPr lang="en-US" dirty="0"/>
              <a:t> over </a:t>
            </a:r>
            <a:r>
              <a:rPr lang="en-US" i="1" dirty="0"/>
              <a:t>every</a:t>
            </a:r>
            <a:r>
              <a:rPr lang="en-US" dirty="0"/>
              <a:t> night and steal your Ben and Jerry’s from the fridge. Resident viruses can come from email attachments, infected downloads or shared files and are then activated whenever your computer performs a specific action and can even attach themselves to anti-virus software, scamming the very thing that’s tasked with bringing it down. The best solution? Get an expert involved.</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18647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Multipartite </a:t>
            </a:r>
            <a:r>
              <a:rPr lang="en-US" b="1" dirty="0" smtClean="0"/>
              <a:t>Virus</a:t>
            </a:r>
            <a:endParaRPr lang="en-US" dirty="0"/>
          </a:p>
        </p:txBody>
      </p:sp>
      <p:sp>
        <p:nvSpPr>
          <p:cNvPr id="3" name="Content Placeholder 2"/>
          <p:cNvSpPr>
            <a:spLocks noGrp="1"/>
          </p:cNvSpPr>
          <p:nvPr>
            <p:ph idx="1"/>
          </p:nvPr>
        </p:nvSpPr>
        <p:spPr/>
        <p:txBody>
          <a:bodyPr/>
          <a:lstStyle/>
          <a:p>
            <a:r>
              <a:rPr lang="en-US" dirty="0" smtClean="0"/>
              <a:t>Sometimes </a:t>
            </a:r>
            <a:r>
              <a:rPr lang="en-US" dirty="0"/>
              <a:t>called ‘multi-part viruses’ these flexible fiends are on the rise. While most viruses either attack a computer’s central boot sector or through its files, a multipartite can do both. A versatile virus is hard to prevent, which explains the rapid growth rate of multipartite in recent years. They usually spread through .exe files – so programs like Word and Excel. How do you know if your computer is infected with a multipartite virus? Well, these viruses eat up your virtual memory like nothing else, so expect lots of ‘your computer has low virtual memory’ messages and a sudden slowing down of your computer.</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22495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Spacefiller</a:t>
            </a:r>
            <a:r>
              <a:rPr lang="en-US" b="1" dirty="0"/>
              <a:t> Virus </a:t>
            </a:r>
            <a:br>
              <a:rPr lang="en-US" b="1" dirty="0"/>
            </a:br>
            <a:endParaRPr lang="en-US" dirty="0"/>
          </a:p>
        </p:txBody>
      </p:sp>
      <p:sp>
        <p:nvSpPr>
          <p:cNvPr id="3" name="Content Placeholder 2"/>
          <p:cNvSpPr>
            <a:spLocks noGrp="1"/>
          </p:cNvSpPr>
          <p:nvPr>
            <p:ph idx="1"/>
          </p:nvPr>
        </p:nvSpPr>
        <p:spPr/>
        <p:txBody>
          <a:bodyPr/>
          <a:lstStyle/>
          <a:p>
            <a:r>
              <a:rPr lang="en-US" dirty="0" smtClean="0"/>
              <a:t>Also </a:t>
            </a:r>
            <a:r>
              <a:rPr lang="en-US" dirty="0"/>
              <a:t>known as ‘‘cavity viruses’, </a:t>
            </a:r>
            <a:r>
              <a:rPr lang="en-US" dirty="0" err="1"/>
              <a:t>spacefiller</a:t>
            </a:r>
            <a:r>
              <a:rPr lang="en-US" dirty="0"/>
              <a:t> viruses find the empty spaces in a program code and climb right in by adding their own code. This way, they don’t alter the size of files (as other viruses do), which makes them very hard to detect. Most antivirus programs find it hard to catch </a:t>
            </a:r>
            <a:r>
              <a:rPr lang="en-US" dirty="0" err="1"/>
              <a:t>spacefillers</a:t>
            </a:r>
            <a:r>
              <a:rPr lang="en-US" dirty="0"/>
              <a:t>, but there are a few manual virus-hunting tools that tech experts use to root them out. Thankfully, they’re not only hard to detect, but they’re also hard to create and there aren’t many file types that they can attach to. This makes </a:t>
            </a:r>
            <a:r>
              <a:rPr lang="en-US" dirty="0" err="1"/>
              <a:t>spacefiller</a:t>
            </a:r>
            <a:r>
              <a:rPr lang="en-US" dirty="0"/>
              <a:t> viruses very rare.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953228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Phishing</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Phishing </a:t>
            </a:r>
            <a:r>
              <a:rPr lang="en-US" dirty="0"/>
              <a:t>is a malicious activity in which attackers impersonate reputable entities or individuals to obtain sensitive information or install malware. Typically occurring through:</a:t>
            </a:r>
          </a:p>
          <a:p>
            <a:r>
              <a:rPr lang="en-US" dirty="0"/>
              <a:t>email</a:t>
            </a:r>
          </a:p>
          <a:p>
            <a:r>
              <a:rPr lang="en-US" dirty="0"/>
              <a:t>text messages</a:t>
            </a:r>
          </a:p>
          <a:p>
            <a:r>
              <a:rPr lang="en-US" dirty="0"/>
              <a:t>phone calls</a:t>
            </a:r>
          </a:p>
          <a:p>
            <a:r>
              <a:rPr lang="en-US" dirty="0"/>
              <a:t>other forms of communication</a:t>
            </a:r>
          </a:p>
          <a:p>
            <a:r>
              <a:rPr lang="en-US" dirty="0"/>
              <a:t>Phishing is widely used as a delivery mechanism for malware attacks.</a:t>
            </a:r>
          </a:p>
          <a:p>
            <a:r>
              <a:rPr lang="en-US" dirty="0"/>
              <a:t>To protect against phishing, users should be mindful of the signs of a phishing attack, such as suspicious emails or links, and exercise caution when clicking on links or downloading attachments.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50739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Signs of Computer Viruses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Opening of Pop-up window frequently. Pop-ups may entice you to visit odd locations. They will take you to a page to download any antivirus (which is actually not an antivirus), or other harmful software.</a:t>
            </a:r>
          </a:p>
          <a:p>
            <a:pPr fontAlgn="base"/>
            <a:r>
              <a:rPr lang="en-US" dirty="0" smtClean="0"/>
              <a:t>Updated </a:t>
            </a:r>
            <a:r>
              <a:rPr lang="en-US" dirty="0"/>
              <a:t>homepage. For example, the homepage is replaced by a website and you would not be able to undo that replacement.</a:t>
            </a:r>
          </a:p>
          <a:p>
            <a:pPr fontAlgn="base"/>
            <a:r>
              <a:rPr lang="en-US" dirty="0"/>
              <a:t>Identifying that your files are corrupted.</a:t>
            </a:r>
          </a:p>
          <a:p>
            <a:pPr fontAlgn="base"/>
            <a:r>
              <a:rPr lang="en-US" dirty="0"/>
              <a:t>Change in the name of your hard drive &amp; also change in its volume.</a:t>
            </a:r>
          </a:p>
          <a:p>
            <a:pPr fontAlgn="base"/>
            <a:r>
              <a:rPr lang="en-US" dirty="0"/>
              <a:t>Change in amount of free memory available.</a:t>
            </a:r>
          </a:p>
          <a:p>
            <a:pPr fontAlgn="base"/>
            <a:r>
              <a:rPr lang="en-US" dirty="0"/>
              <a:t>Not able to find your files or programs.</a:t>
            </a:r>
          </a:p>
          <a:p>
            <a:pPr fontAlgn="base"/>
            <a:r>
              <a:rPr lang="en-US" dirty="0"/>
              <a:t>Unknown change in the password that does not let you login.</a:t>
            </a:r>
          </a:p>
          <a:p>
            <a:pPr fontAlgn="base"/>
            <a:r>
              <a:rPr lang="en-US" dirty="0"/>
              <a:t>A virus may damage your hard drive and our device may freeze or crash as a result of this.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635678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Torrents</a:t>
            </a:r>
            <a:endParaRPr lang="en-US" dirty="0"/>
          </a:p>
        </p:txBody>
      </p:sp>
      <p:sp>
        <p:nvSpPr>
          <p:cNvPr id="3" name="Content Placeholder 2"/>
          <p:cNvSpPr>
            <a:spLocks noGrp="1"/>
          </p:cNvSpPr>
          <p:nvPr>
            <p:ph idx="1"/>
          </p:nvPr>
        </p:nvSpPr>
        <p:spPr/>
        <p:txBody>
          <a:bodyPr/>
          <a:lstStyle/>
          <a:p>
            <a:r>
              <a:rPr lang="en-US" dirty="0" smtClean="0"/>
              <a:t>Torrents </a:t>
            </a:r>
            <a:r>
              <a:rPr lang="en-US" dirty="0"/>
              <a:t>are a method of distributing files over the internet using the </a:t>
            </a:r>
            <a:r>
              <a:rPr lang="en-US" dirty="0" err="1"/>
              <a:t>BitTorrent</a:t>
            </a:r>
            <a:r>
              <a:rPr lang="en-US" dirty="0"/>
              <a:t> protocol. Using torrents can lead to the distribution of malicious software, including viruses, worms, and Trojans, and potentially subject users to copyright infringement if they download copyrighted material.</a:t>
            </a:r>
          </a:p>
          <a:p>
            <a:r>
              <a:rPr lang="en-US" dirty="0"/>
              <a:t>To protect against malicious torrents, users should employ a reputable antivirus program to scan downloaded files for malicious software and only obtain torrents from reliable sources.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2855821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Malicious </a:t>
            </a:r>
            <a:r>
              <a:rPr lang="en-US" dirty="0" smtClean="0"/>
              <a:t>Websites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Malicious </a:t>
            </a:r>
            <a:r>
              <a:rPr lang="en-US" dirty="0"/>
              <a:t>websites are created by cybercriminals with the aim of:</a:t>
            </a:r>
          </a:p>
          <a:p>
            <a:r>
              <a:rPr lang="en-US" dirty="0"/>
              <a:t>Stealing data</a:t>
            </a:r>
          </a:p>
          <a:p>
            <a:r>
              <a:rPr lang="en-US" dirty="0"/>
              <a:t>Infecting devices with malware</a:t>
            </a:r>
          </a:p>
          <a:p>
            <a:r>
              <a:rPr lang="en-US" dirty="0"/>
              <a:t>Installing dangerous software</a:t>
            </a:r>
          </a:p>
          <a:p>
            <a:r>
              <a:rPr lang="en-US" dirty="0"/>
              <a:t>Collecting confidential information</a:t>
            </a:r>
          </a:p>
          <a:p>
            <a:r>
              <a:rPr lang="en-US" dirty="0"/>
              <a:t>Interfering with computer operations</a:t>
            </a:r>
          </a:p>
          <a:p>
            <a:pPr marL="0" indent="0">
              <a:buNone/>
            </a:pPr>
            <a:r>
              <a:rPr lang="en-US" dirty="0"/>
              <a:t>To ensure the security of your computer system, it is recommended to:</a:t>
            </a:r>
          </a:p>
          <a:p>
            <a:r>
              <a:rPr lang="en-US" dirty="0"/>
              <a:t>Employ antivirus software</a:t>
            </a:r>
          </a:p>
          <a:p>
            <a:r>
              <a:rPr lang="en-US" dirty="0"/>
              <a:t>Keep your operating system and software up-to-date</a:t>
            </a:r>
          </a:p>
          <a:p>
            <a:r>
              <a:rPr lang="en-US" dirty="0"/>
              <a:t>Exercise caution when clicking on links or downloading files from unknown sources.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189888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Avoid and Lessen the Impact of </a:t>
            </a:r>
            <a:r>
              <a:rPr lang="en-US" b="1" dirty="0" smtClean="0"/>
              <a:t>Viruses</a:t>
            </a:r>
            <a:endParaRPr lang="en-US" dirty="0"/>
          </a:p>
        </p:txBody>
      </p:sp>
      <p:sp>
        <p:nvSpPr>
          <p:cNvPr id="3" name="Content Placeholder 2"/>
          <p:cNvSpPr>
            <a:spLocks noGrp="1"/>
          </p:cNvSpPr>
          <p:nvPr>
            <p:ph idx="1"/>
          </p:nvPr>
        </p:nvSpPr>
        <p:spPr>
          <a:xfrm>
            <a:off x="965199" y="1261641"/>
            <a:ext cx="10388601" cy="5533101"/>
          </a:xfrm>
        </p:spPr>
        <p:txBody>
          <a:bodyPr>
            <a:normAutofit fontScale="77500" lnSpcReduction="20000"/>
          </a:bodyPr>
          <a:lstStyle/>
          <a:p>
            <a:pPr marL="0" indent="0">
              <a:buNone/>
            </a:pPr>
            <a:r>
              <a:rPr lang="en-US" b="1" dirty="0" smtClean="0">
                <a:solidFill>
                  <a:srgbClr val="FF0000"/>
                </a:solidFill>
              </a:rPr>
              <a:t>Use </a:t>
            </a:r>
            <a:r>
              <a:rPr lang="en-US" b="1" dirty="0">
                <a:solidFill>
                  <a:srgbClr val="FF0000"/>
                </a:solidFill>
              </a:rPr>
              <a:t>a </a:t>
            </a:r>
            <a:r>
              <a:rPr lang="en-US" b="1" dirty="0" smtClean="0">
                <a:solidFill>
                  <a:srgbClr val="FF0000"/>
                </a:solidFill>
              </a:rPr>
              <a:t>firewall: </a:t>
            </a:r>
            <a:r>
              <a:rPr lang="en-US" dirty="0" smtClean="0"/>
              <a:t>A</a:t>
            </a:r>
            <a:r>
              <a:rPr lang="en-US" dirty="0"/>
              <a:t> firewall is your computer’s first line of defense. While an antivirus program (more on that later) is active in your computer, detecting and neutralizing viruses, a firewall sits between your computer and the internet, swatting them away. Your computer normally comes with a pre-installed firewall – make sure it’s enabled. </a:t>
            </a:r>
          </a:p>
          <a:p>
            <a:pPr marL="0" indent="0">
              <a:buNone/>
            </a:pPr>
            <a:r>
              <a:rPr lang="en-US" b="1" dirty="0">
                <a:solidFill>
                  <a:srgbClr val="FF0000"/>
                </a:solidFill>
              </a:rPr>
              <a:t>Don’t click on suspicious links or </a:t>
            </a:r>
            <a:r>
              <a:rPr lang="en-US" b="1" dirty="0" smtClean="0">
                <a:solidFill>
                  <a:srgbClr val="FF0000"/>
                </a:solidFill>
              </a:rPr>
              <a:t>pop-ups: </a:t>
            </a:r>
            <a:r>
              <a:rPr lang="en-US" dirty="0" smtClean="0"/>
              <a:t>The </a:t>
            </a:r>
            <a:r>
              <a:rPr lang="en-US" dirty="0"/>
              <a:t>first one should be the most obvious. But so many people get suckered into clicking on dubious links on the </a:t>
            </a:r>
            <a:r>
              <a:rPr lang="en-US" dirty="0" smtClean="0"/>
              <a:t>internet. Ok</a:t>
            </a:r>
            <a:r>
              <a:rPr lang="en-US" dirty="0"/>
              <a:t>, so we’ve all been tempted to click on a ‘12 Hollywood Actors Who Have Really Let Themselves Go’ link – especially when number 9 will “literally make your jaw drop.” Sometimes we all have to learn the hard way. </a:t>
            </a:r>
            <a:r>
              <a:rPr lang="en-US" dirty="0" smtClean="0"/>
              <a:t>But </a:t>
            </a:r>
            <a:r>
              <a:rPr lang="en-US" dirty="0"/>
              <a:t>the golden rule is, if you don’t know or trust the website, proceed with </a:t>
            </a:r>
            <a:r>
              <a:rPr lang="en-US" dirty="0" smtClean="0"/>
              <a:t>caution. And</a:t>
            </a:r>
            <a:r>
              <a:rPr lang="en-US" dirty="0"/>
              <a:t> always use a pop-up blocker.</a:t>
            </a:r>
          </a:p>
          <a:p>
            <a:pPr marL="0" indent="0">
              <a:buNone/>
            </a:pPr>
            <a:r>
              <a:rPr lang="en-US" b="1" dirty="0">
                <a:solidFill>
                  <a:srgbClr val="FF0000"/>
                </a:solidFill>
              </a:rPr>
              <a:t>Don’t open email attachments or links you aren’t sure </a:t>
            </a:r>
            <a:r>
              <a:rPr lang="en-US" b="1" dirty="0" smtClean="0">
                <a:solidFill>
                  <a:srgbClr val="FF0000"/>
                </a:solidFill>
              </a:rPr>
              <a:t>about</a:t>
            </a:r>
          </a:p>
          <a:p>
            <a:pPr marL="0" indent="0">
              <a:buNone/>
            </a:pPr>
            <a:r>
              <a:rPr lang="en-US" b="1" dirty="0">
                <a:solidFill>
                  <a:srgbClr val="FF0000"/>
                </a:solidFill>
              </a:rPr>
              <a:t>Backup your </a:t>
            </a:r>
            <a:r>
              <a:rPr lang="en-US" b="1" dirty="0" smtClean="0">
                <a:solidFill>
                  <a:srgbClr val="FF0000"/>
                </a:solidFill>
              </a:rPr>
              <a:t>files</a:t>
            </a:r>
            <a:r>
              <a:rPr lang="en-US" b="1" dirty="0" smtClean="0"/>
              <a:t>: </a:t>
            </a:r>
            <a:r>
              <a:rPr lang="en-US" dirty="0" smtClean="0"/>
              <a:t>Just </a:t>
            </a:r>
            <a:r>
              <a:rPr lang="en-US" dirty="0"/>
              <a:t>imagine losing your most valued documents, photos, videos, etc. Almost unthinkable, right? That’s why, in the event that a virus gets through, it makes sense to have your data backed up. Make a copy of everything and store it on an external hard drive, as well as another computer, if possible.</a:t>
            </a:r>
          </a:p>
          <a:p>
            <a:pPr marL="0" indent="0">
              <a:buNone/>
            </a:pPr>
            <a:r>
              <a:rPr lang="en-US" b="1" dirty="0">
                <a:solidFill>
                  <a:srgbClr val="FF0000"/>
                </a:solidFill>
              </a:rPr>
              <a:t>Update your operating </a:t>
            </a:r>
            <a:r>
              <a:rPr lang="en-US" b="1" dirty="0" smtClean="0">
                <a:solidFill>
                  <a:srgbClr val="FF0000"/>
                </a:solidFill>
              </a:rPr>
              <a:t>system: </a:t>
            </a:r>
            <a:r>
              <a:rPr lang="en-US" dirty="0" smtClean="0"/>
              <a:t>You </a:t>
            </a:r>
            <a:r>
              <a:rPr lang="en-US" dirty="0"/>
              <a:t>know those annoying little update messages that pop up at the most inconvenient time? Well, it’s time to stop ignoring them. Whether you’re on a Mac or a PC, it’s crucial to keep your operating system up to date. Developers are constantly adding new improvements, many of which will help keep your computer free from viruses.</a:t>
            </a:r>
          </a:p>
          <a:p>
            <a:pPr marL="0" indent="0">
              <a:buNone/>
            </a:pP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239740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Antivirus</a:t>
            </a:r>
            <a:r>
              <a:rPr lang="en-US" b="1" dirty="0" smtClean="0"/>
              <a:t>?</a:t>
            </a:r>
            <a:endParaRPr lang="en-US" dirty="0"/>
          </a:p>
        </p:txBody>
      </p:sp>
      <p:sp>
        <p:nvSpPr>
          <p:cNvPr id="3" name="Content Placeholder 2"/>
          <p:cNvSpPr>
            <a:spLocks noGrp="1"/>
          </p:cNvSpPr>
          <p:nvPr>
            <p:ph idx="1"/>
          </p:nvPr>
        </p:nvSpPr>
        <p:spPr/>
        <p:txBody>
          <a:bodyPr/>
          <a:lstStyle/>
          <a:p>
            <a:r>
              <a:rPr lang="en-US" dirty="0"/>
              <a:t>Antivirus software is a program that searches for, detects, prevents, and removes software infections that can harm your computer. </a:t>
            </a:r>
            <a:endParaRPr lang="en-US" dirty="0" smtClean="0"/>
          </a:p>
          <a:p>
            <a:r>
              <a:rPr lang="en-US" dirty="0" smtClean="0"/>
              <a:t>Antivirus </a:t>
            </a:r>
            <a:r>
              <a:rPr lang="en-US" dirty="0"/>
              <a:t>can also detect and remove other dangerous software such as worms, adware, and other dangers. </a:t>
            </a:r>
            <a:endParaRPr lang="en-US" dirty="0" smtClean="0"/>
          </a:p>
          <a:p>
            <a:r>
              <a:rPr lang="en-US" dirty="0" smtClean="0"/>
              <a:t>This </a:t>
            </a:r>
            <a:r>
              <a:rPr lang="en-US" dirty="0"/>
              <a:t>software is intended to be used as a preventative measure against cyber dangers, keeping them from entering your computer and causing problems. Antivirus is available for free as well. </a:t>
            </a:r>
            <a:endParaRPr lang="en-US" dirty="0" smtClean="0"/>
          </a:p>
          <a:p>
            <a:r>
              <a:rPr lang="en-US" dirty="0" smtClean="0"/>
              <a:t>Anti-virus </a:t>
            </a:r>
            <a:r>
              <a:rPr lang="en-US" dirty="0"/>
              <a:t>software that is available for free only provides limited virus protection, whereas premium anti-virus software offers more effective security. For example </a:t>
            </a:r>
            <a:r>
              <a:rPr lang="en-US" dirty="0" err="1"/>
              <a:t>Avast</a:t>
            </a:r>
            <a:r>
              <a:rPr lang="en-US" dirty="0"/>
              <a:t>, Kaspersky, etc.</a:t>
            </a:r>
          </a:p>
        </p:txBody>
      </p:sp>
      <p:sp>
        <p:nvSpPr>
          <p:cNvPr id="4" name="Slide Number Placeholder 3"/>
          <p:cNvSpPr>
            <a:spLocks noGrp="1"/>
          </p:cNvSpPr>
          <p:nvPr>
            <p:ph type="sldNum" sz="quarter" idx="12"/>
          </p:nvPr>
        </p:nvSpPr>
        <p:spPr/>
        <p:txBody>
          <a:bodyPr/>
          <a:lstStyle/>
          <a:p>
            <a:fld id="{8330CF0F-2992-4812-A2BD-C038BC9AA5D1}" type="slidenum">
              <a:rPr lang="en-US" smtClean="0"/>
              <a:pPr/>
              <a:t>43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37134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 You Catch Computer Viruses</a:t>
            </a:r>
            <a:r>
              <a:rPr lang="en-US" b="1" dirty="0" smtClean="0"/>
              <a:t>?</a:t>
            </a:r>
            <a:endParaRPr lang="en-US" dirty="0"/>
          </a:p>
        </p:txBody>
      </p:sp>
      <p:sp>
        <p:nvSpPr>
          <p:cNvPr id="3" name="Content Placeholder 2"/>
          <p:cNvSpPr>
            <a:spLocks noGrp="1"/>
          </p:cNvSpPr>
          <p:nvPr>
            <p:ph idx="1"/>
          </p:nvPr>
        </p:nvSpPr>
        <p:spPr/>
        <p:txBody>
          <a:bodyPr/>
          <a:lstStyle/>
          <a:p>
            <a:r>
              <a:rPr lang="en-US" dirty="0"/>
              <a:t>Most people know how to prepare for cold and flu season: wash your hands, cover your mouth when you cough, cover your nose when you sneeze, get plenty of rest, and avoid people who might be sick. It’s something we learn from a young age.</a:t>
            </a:r>
          </a:p>
          <a:p>
            <a:r>
              <a:rPr lang="en-US" dirty="0"/>
              <a:t>We know to take these precautions, because we know how humans contract viruses. In the same vein, when you understand how viruses infect computers, you can take better preventative measures to prevent viruses and identify a virus before it rages out of control.</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18365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Does Malware Come From</a:t>
            </a:r>
            <a:r>
              <a:rPr lang="en-US" dirty="0" smtClean="0"/>
              <a:t>?</a:t>
            </a:r>
            <a:endParaRPr lang="en-US" dirty="0"/>
          </a:p>
        </p:txBody>
      </p:sp>
      <p:sp>
        <p:nvSpPr>
          <p:cNvPr id="3" name="Content Placeholder 2"/>
          <p:cNvSpPr>
            <a:spLocks noGrp="1"/>
          </p:cNvSpPr>
          <p:nvPr>
            <p:ph idx="1"/>
          </p:nvPr>
        </p:nvSpPr>
        <p:spPr/>
        <p:txBody>
          <a:bodyPr/>
          <a:lstStyle/>
          <a:p>
            <a:r>
              <a:rPr lang="en-US" dirty="0" smtClean="0"/>
              <a:t>Malware </a:t>
            </a:r>
            <a:r>
              <a:rPr lang="en-US" dirty="0"/>
              <a:t>can originate from various sources, such as:</a:t>
            </a:r>
          </a:p>
          <a:p>
            <a:r>
              <a:rPr lang="en-US" dirty="0"/>
              <a:t>Phishing emails</a:t>
            </a:r>
          </a:p>
          <a:p>
            <a:r>
              <a:rPr lang="en-US" dirty="0"/>
              <a:t>Malicious websites</a:t>
            </a:r>
          </a:p>
          <a:p>
            <a:r>
              <a:rPr lang="en-US" dirty="0"/>
              <a:t>Torrents</a:t>
            </a:r>
          </a:p>
          <a:p>
            <a:r>
              <a:rPr lang="en-US" dirty="0"/>
              <a:t>Shared networks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42554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computer virus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computer virus is a type of malicious software, or malware, that infects computers and corrupts their data and software. </a:t>
            </a:r>
            <a:endParaRPr lang="en-US" dirty="0" smtClean="0"/>
          </a:p>
          <a:p>
            <a:r>
              <a:rPr lang="en-US" dirty="0" smtClean="0"/>
              <a:t>They </a:t>
            </a:r>
            <a:r>
              <a:rPr lang="en-US" dirty="0"/>
              <a:t>are always the result of human activity. Because they are designed to replicate themselves by infecting other programs on a computer, they are termed "viruses".</a:t>
            </a:r>
          </a:p>
          <a:p>
            <a:r>
              <a:rPr lang="en-US" dirty="0"/>
              <a:t>Computer viruses are designed to cause system disruption, significant operational issues, and data loss and leakage. </a:t>
            </a:r>
            <a:endParaRPr lang="en-US" dirty="0" smtClean="0"/>
          </a:p>
          <a:p>
            <a:r>
              <a:rPr lang="en-US" dirty="0" smtClean="0"/>
              <a:t>They </a:t>
            </a:r>
            <a:r>
              <a:rPr lang="en-US" dirty="0"/>
              <a:t>typically attach to an executable host file, resulting in the execution of their viral code when a file is opened. The code then spreads via networks, drives, file-sharing programs, or infected email attachments from the document or software to which it is attached. </a:t>
            </a:r>
            <a:endParaRPr lang="en-US" dirty="0" smtClean="0"/>
          </a:p>
          <a:p>
            <a:r>
              <a:rPr lang="en-US" dirty="0" smtClean="0"/>
              <a:t>The </a:t>
            </a:r>
            <a:r>
              <a:rPr lang="en-US" dirty="0"/>
              <a:t>way a computer virus performs is determined by the way it is coded. It could be as simple as a harmless prank, or it could be sophisticated, resulting in criminal activity and fraud. </a:t>
            </a:r>
            <a:endParaRPr lang="en-US" dirty="0" smtClean="0"/>
          </a:p>
          <a:p>
            <a:r>
              <a:rPr lang="en-US" dirty="0" smtClean="0"/>
              <a:t>While </a:t>
            </a:r>
            <a:r>
              <a:rPr lang="en-US" dirty="0"/>
              <a:t>some viruses are limited to a single device, others spread across a network environment in search of other vulnerable hosts.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178447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Viruses can find their way onto just about any device – from Windows PCs and Macs to iPhones and Androids.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52742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 Computer Viruses Attack and Spread</a:t>
            </a:r>
            <a:r>
              <a:rPr lang="en-US" b="1" dirty="0" smtClean="0"/>
              <a:t>?</a:t>
            </a:r>
            <a:endParaRPr lang="en-US" dirty="0"/>
          </a:p>
        </p:txBody>
      </p:sp>
      <p:sp>
        <p:nvSpPr>
          <p:cNvPr id="3" name="Content Placeholder 2"/>
          <p:cNvSpPr>
            <a:spLocks noGrp="1"/>
          </p:cNvSpPr>
          <p:nvPr>
            <p:ph idx="1"/>
          </p:nvPr>
        </p:nvSpPr>
        <p:spPr/>
        <p:txBody>
          <a:bodyPr/>
          <a:lstStyle/>
          <a:p>
            <a:r>
              <a:rPr lang="en-US" dirty="0"/>
              <a:t>In the early days of computers, viruses were spread between devices using floppy disks. Nowadays, viruses can still be spread via hard disks and Universal Serial Bus (USB) devices, but they are more likely to be passed between devices through the internet. </a:t>
            </a:r>
          </a:p>
          <a:p>
            <a:r>
              <a:rPr lang="en-US" dirty="0"/>
              <a:t>Computer viruses can be spread via email, with some even capable of hijacking email software to spread themselves. Others may attach to legitimate software, within software packs, or infect code, and other viruses can be downloaded from compromised application stores and infected code repositories. A key feature of any computer virus is it requires a victim to execute its code or payload, which means the host application should be running.</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April 27, 2024</a:t>
            </a:fld>
            <a:endParaRPr lang="en-US" dirty="0"/>
          </a:p>
        </p:txBody>
      </p:sp>
    </p:spTree>
    <p:extLst>
      <p:ext uri="{BB962C8B-B14F-4D97-AF65-F5344CB8AC3E}">
        <p14:creationId xmlns:p14="http://schemas.microsoft.com/office/powerpoint/2010/main" val="3030061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599</TotalTime>
  <Words>4843</Words>
  <Application>Microsoft Office PowerPoint</Application>
  <PresentationFormat>Widescreen</PresentationFormat>
  <Paragraphs>299</Paragraphs>
  <Slides>43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Consolas</vt:lpstr>
      <vt:lpstr>Segoe Print</vt:lpstr>
      <vt:lpstr>Trebuchet MS</vt:lpstr>
      <vt:lpstr>Tw Cen MT</vt:lpstr>
      <vt:lpstr>Circuit</vt:lpstr>
      <vt:lpstr>Computer viruses and its types</vt:lpstr>
      <vt:lpstr>PowerPoint Presentation</vt:lpstr>
      <vt:lpstr>Common Signs of Computer Viruses</vt:lpstr>
      <vt:lpstr>Common Signs of Computer Viruses</vt:lpstr>
      <vt:lpstr>How Do You Catch Computer Viruses?</vt:lpstr>
      <vt:lpstr>Where Does Malware Come From?</vt:lpstr>
      <vt:lpstr>What is computer virus</vt:lpstr>
      <vt:lpstr>PowerPoint Presentation</vt:lpstr>
      <vt:lpstr>How Do Computer Viruses Attack and Spread?</vt:lpstr>
      <vt:lpstr>How a Computer gets A Virus?</vt:lpstr>
      <vt:lpstr>Virus vs. malware vs. trojan vs. worm</vt:lpstr>
      <vt:lpstr>Malware</vt:lpstr>
      <vt:lpstr>Related terms</vt:lpstr>
      <vt:lpstr>What do computer viruses do?</vt:lpstr>
      <vt:lpstr>What do computer viruses do? Contd..</vt:lpstr>
      <vt:lpstr>Types of Computer Viruses</vt:lpstr>
      <vt:lpstr>Types of computer viruses</vt:lpstr>
      <vt:lpstr>Malware types</vt:lpstr>
      <vt:lpstr>PowerPoint Presentation</vt:lpstr>
      <vt:lpstr>malware</vt:lpstr>
      <vt:lpstr>Viruses</vt:lpstr>
      <vt:lpstr>Worms</vt:lpstr>
      <vt:lpstr>Fileless Malware </vt:lpstr>
      <vt:lpstr>Trojan Horses</vt:lpstr>
      <vt:lpstr>Trojans</vt:lpstr>
      <vt:lpstr>Adware</vt:lpstr>
      <vt:lpstr>Spyware</vt:lpstr>
      <vt:lpstr>Rootkits</vt:lpstr>
      <vt:lpstr>Keyloggers</vt:lpstr>
      <vt:lpstr>Macro Virus </vt:lpstr>
      <vt:lpstr>Boot Sector Virus</vt:lpstr>
      <vt:lpstr>Overwrite Virus </vt:lpstr>
      <vt:lpstr>Browser Hijacker</vt:lpstr>
      <vt:lpstr>Web Scripting Virus </vt:lpstr>
      <vt:lpstr>Polymorphic Virus</vt:lpstr>
      <vt:lpstr>Resident Virus</vt:lpstr>
      <vt:lpstr>Multipartite Virus</vt:lpstr>
      <vt:lpstr>Spacefiller Virus  </vt:lpstr>
      <vt:lpstr>Phishing </vt:lpstr>
      <vt:lpstr>Torrents</vt:lpstr>
      <vt:lpstr>Malicious Websites</vt:lpstr>
      <vt:lpstr>How to Avoid and Lessen the Impact of Viruses</vt:lpstr>
      <vt:lpstr>What is Antivirus?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60</cp:revision>
  <dcterms:created xsi:type="dcterms:W3CDTF">2023-01-24T07:09:11Z</dcterms:created>
  <dcterms:modified xsi:type="dcterms:W3CDTF">2024-04-27T04:53:20Z</dcterms:modified>
</cp:coreProperties>
</file>