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52"/>
  </p:notes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80" r:id="rId25"/>
    <p:sldId id="284" r:id="rId26"/>
    <p:sldId id="283" r:id="rId27"/>
    <p:sldId id="285" r:id="rId28"/>
    <p:sldId id="281" r:id="rId29"/>
    <p:sldId id="282" r:id="rId30"/>
    <p:sldId id="286" r:id="rId31"/>
    <p:sldId id="279" r:id="rId32"/>
    <p:sldId id="287" r:id="rId33"/>
    <p:sldId id="288" r:id="rId34"/>
    <p:sldId id="302" r:id="rId35"/>
    <p:sldId id="303" r:id="rId36"/>
    <p:sldId id="297" r:id="rId37"/>
    <p:sldId id="298" r:id="rId38"/>
    <p:sldId id="299" r:id="rId39"/>
    <p:sldId id="300" r:id="rId40"/>
    <p:sldId id="301" r:id="rId41"/>
    <p:sldId id="304" r:id="rId42"/>
    <p:sldId id="296" r:id="rId43"/>
    <p:sldId id="305" r:id="rId44"/>
    <p:sldId id="289" r:id="rId45"/>
    <p:sldId id="290" r:id="rId46"/>
    <p:sldId id="291" r:id="rId47"/>
    <p:sldId id="292" r:id="rId48"/>
    <p:sldId id="293" r:id="rId49"/>
    <p:sldId id="294" r:id="rId50"/>
    <p:sldId id="29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56"/>
            <p14:sldId id="277"/>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8"/>
            <p14:sldId id="280"/>
            <p14:sldId id="284"/>
            <p14:sldId id="283"/>
            <p14:sldId id="285"/>
            <p14:sldId id="281"/>
            <p14:sldId id="282"/>
            <p14:sldId id="286"/>
            <p14:sldId id="279"/>
            <p14:sldId id="287"/>
            <p14:sldId id="288"/>
            <p14:sldId id="302"/>
            <p14:sldId id="303"/>
            <p14:sldId id="297"/>
            <p14:sldId id="298"/>
            <p14:sldId id="299"/>
            <p14:sldId id="300"/>
            <p14:sldId id="301"/>
            <p14:sldId id="304"/>
            <p14:sldId id="296"/>
            <p14:sldId id="305"/>
            <p14:sldId id="289"/>
            <p14:sldId id="290"/>
            <p14:sldId id="291"/>
            <p14:sldId id="292"/>
            <p14:sldId id="293"/>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93837" autoAdjust="0"/>
  </p:normalViewPr>
  <p:slideViewPr>
    <p:cSldViewPr snapToGrid="0">
      <p:cViewPr varScale="1">
        <p:scale>
          <a:sx n="63" d="100"/>
          <a:sy n="63" d="100"/>
        </p:scale>
        <p:origin x="5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3858043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E66B09-09B0-4D09-816B-4DDA1D861214}" type="datetime4">
              <a:rPr lang="en-US" smtClean="0"/>
              <a:t>April 20, 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4D83A-AADE-41C9-938A-ED930D247A00}" type="datetime4">
              <a:rPr lang="en-US" smtClean="0"/>
              <a:t>April 20,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3D36D-005D-4DEA-B5AA-98806C413A4F}" type="datetime4">
              <a:rPr lang="en-US" smtClean="0"/>
              <a:t>April 20,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077FC0-DE8E-485C-9AC1-D4A9EDCF0B5D}" type="datetime4">
              <a:rPr lang="en-US" smtClean="0"/>
              <a:t>April 20,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459A56-1674-4BAB-96A9-F2A3E944F22C}" type="datetime4">
              <a:rPr lang="en-US" smtClean="0"/>
              <a:t>April 20,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4A6A90-7291-4C22-A34C-AF8E91ED6C6D}" type="datetime4">
              <a:rPr lang="en-US" smtClean="0"/>
              <a:t>April 20,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72597C-11F9-412B-84DE-24B1237F809C}" type="datetime4">
              <a:rPr lang="en-US" smtClean="0"/>
              <a:t>April 20,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F2DB6-33B0-44EA-A040-9C4DBB1202F3}" type="datetime4">
              <a:rPr lang="en-US" smtClean="0"/>
              <a:t>April 20,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23C2-0777-4284-ABDC-865E99BFC017}" type="datetime4">
              <a:rPr lang="en-US" smtClean="0"/>
              <a:t>April 20,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965199" y="1505596"/>
            <a:ext cx="10388601" cy="4940317"/>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81692" y="6589588"/>
            <a:ext cx="1018735" cy="241398"/>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CC7D1017-C139-4276-9241-02FE2536B84E}" type="datetime4">
              <a:rPr lang="en-US" smtClean="0"/>
              <a:t>April 20, 2024</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EC4F-C236-4E1F-8018-C44575325BBB}" type="datetime4">
              <a:rPr lang="en-US" smtClean="0"/>
              <a:t>April 20,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44D2E-57A4-4A95-9C85-62049FAEE043}" type="datetime4">
              <a:rPr lang="en-US" smtClean="0"/>
              <a:t>April 20,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D59BF1-EC33-4389-BA18-0268F0919943}" type="datetime4">
              <a:rPr lang="en-US" smtClean="0"/>
              <a:t>April 20,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6E353-853A-481A-AF6A-54B7910963B4}" type="datetime4">
              <a:rPr lang="en-US" smtClean="0"/>
              <a:t>April 20,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9277C-F2AE-403B-8D17-A83D5D83EEDD}" type="datetime4">
              <a:rPr lang="en-US" smtClean="0"/>
              <a:t>April 20,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076E7D-725D-4D5B-B21A-3F5F6A2D5A3B}" type="datetime4">
              <a:rPr lang="en-US" smtClean="0"/>
              <a:t>April 20,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B6F90-BD34-4915-B4DD-F1526A88708B}" type="datetime4">
              <a:rPr lang="en-US" smtClean="0"/>
              <a:t>April 20,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FE2153-C64D-4851-991E-C450CC0C7272}" type="datetime4">
              <a:rPr lang="en-US" smtClean="0"/>
              <a:t>April 20, 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redswitches.com/dedicated-server-host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internetofthingsagenda.techtarget.com/definition/gateway" TargetMode="External"/><Relationship Id="rId2" Type="http://schemas.openxmlformats.org/officeDocument/2006/relationships/hyperlink" Target="https://www.techtarget.com/searchnetworking/answer/How-do-site-to-site-VPN-configuration-and-remote-access-VPNs-var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bdc.ca/en/articles-tools/entrepreneur-toolkit/templates-business-guides/glossary/search-engine-optimiza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oogleblog.blogspot.com/2010/06/our-new-search-index-caffeine.html" TargetMode="External"/><Relationship Id="rId2" Type="http://schemas.openxmlformats.org/officeDocument/2006/relationships/hyperlink" Target="https://support.google.com/webmasters/answer/606580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Search_engine_index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searchenginewatch.com/optimize-instagram-account-search-engines" TargetMode="External"/><Relationship Id="rId2" Type="http://schemas.openxmlformats.org/officeDocument/2006/relationships/hyperlink" Target="http://www.bing.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searchenginewatch.com/2016/03/01/going-over-to-the-duck-side-a-week-with-duckduckgo/" TargetMode="External"/><Relationship Id="rId2" Type="http://schemas.openxmlformats.org/officeDocument/2006/relationships/hyperlink" Target="https://www.searchenginewatch.com/2018/05/21/no-need-for-google-12-alternative-search-engines-in-2018/" TargetMode="External"/><Relationship Id="rId1" Type="http://schemas.openxmlformats.org/officeDocument/2006/relationships/slideLayout" Target="../slideLayouts/slideLayout2.xml"/><Relationship Id="rId4" Type="http://schemas.openxmlformats.org/officeDocument/2006/relationships/hyperlink" Target="https://www.searchenginewatch.com/2018/12/21/guide-google-analytics-confusing-term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searchenginewatch.com/wp-content/uploads/sites/25/2016/02/quora.png" TargetMode="External"/><Relationship Id="rId2" Type="http://schemas.openxmlformats.org/officeDocument/2006/relationships/hyperlink" Target="https://www.quora.co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hyperlink" Target="https://www.searchenginewatch.com/wp-content/uploads/sites/25/2016/02/Dogpile-Web-Search.png" TargetMode="External"/><Relationship Id="rId2" Type="http://schemas.openxmlformats.org/officeDocument/2006/relationships/hyperlink" Target="http://www.dogpile.com/"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vimeo.co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searchenginewatch.com/wp-content/uploads/sites/25/2016/02/search-engine-watch-%E2%80%94-Yandex-has-found-11-million-answers.png" TargetMode="External"/><Relationship Id="rId2" Type="http://schemas.openxmlformats.org/officeDocument/2006/relationships/hyperlink" Target="https://www.semrush.com/blog/5-advantages-yandex-google-russia/"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slideshare.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930850" y="1936890"/>
            <a:ext cx="9293324" cy="2387600"/>
          </a:xfrm>
        </p:spPr>
        <p:txBody>
          <a:bodyPr>
            <a:normAutofit/>
          </a:bodyPr>
          <a:lstStyle/>
          <a:p>
            <a:r>
              <a:rPr lang="en-US" sz="4000" b="1" dirty="0" smtClean="0"/>
              <a:t>History of internet</a:t>
            </a:r>
            <a:br>
              <a:rPr lang="en-US" sz="4000" b="1" dirty="0" smtClean="0"/>
            </a:br>
            <a:r>
              <a:rPr lang="en-US" sz="4000" b="1" dirty="0" smtClean="0"/>
              <a:t>ISP, Browsers, Web-Links, Search engines, Internet </a:t>
            </a:r>
            <a:r>
              <a:rPr lang="en-US" sz="4000" b="1" dirty="0" smtClean="0"/>
              <a:t>Services – part 2</a:t>
            </a:r>
            <a:endParaRPr lang="en-US" sz="4000" b="1" dirty="0"/>
          </a:p>
        </p:txBody>
      </p:sp>
      <p:sp>
        <p:nvSpPr>
          <p:cNvPr id="4" name="Subtitle 2">
            <a:extLst>
              <a:ext uri="{FF2B5EF4-FFF2-40B4-BE49-F238E27FC236}">
                <a16:creationId xmlns:a16="http://schemas.microsoft.com/office/drawing/2014/main" id="{381FACB6-EBF3-4D41-9E52-628BFA15029F}"/>
              </a:ext>
            </a:extLst>
          </p:cNvPr>
          <p:cNvSpPr txBox="1">
            <a:spLocks/>
          </p:cNvSpPr>
          <p:nvPr/>
        </p:nvSpPr>
        <p:spPr>
          <a:xfrm>
            <a:off x="1930850" y="2170570"/>
            <a:ext cx="8791575" cy="60528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2960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Search engine services on the web</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When users search for a web page through a search engine rather than the domain name, the search engine examines the web crawler’s index of all pages. </a:t>
            </a:r>
            <a:endParaRPr lang="en-US" dirty="0" smtClean="0"/>
          </a:p>
          <a:p>
            <a:pPr algn="just" fontAlgn="base"/>
            <a:r>
              <a:rPr lang="en-US" b="1" dirty="0" smtClean="0"/>
              <a:t>It </a:t>
            </a:r>
            <a:r>
              <a:rPr lang="en-US" b="1" dirty="0"/>
              <a:t>will study the search phrase and compare it to the database, including how often the search terms appear on a webpage, where they appear on the site, whether they appear together, etc. It analyzes this information to determine which websites best fit your search query.</a:t>
            </a:r>
          </a:p>
          <a:p>
            <a:pPr fontAlgn="base"/>
            <a:r>
              <a:rPr lang="en-US" dirty="0"/>
              <a:t>The results are then shown in order, with those that best fit the search keyword appearing initially. </a:t>
            </a:r>
            <a:endParaRPr lang="en-US" dirty="0" smtClean="0"/>
          </a:p>
          <a:p>
            <a:pPr fontAlgn="base"/>
            <a:r>
              <a:rPr lang="en-US" dirty="0" smtClean="0"/>
              <a:t>It </a:t>
            </a:r>
            <a:r>
              <a:rPr lang="en-US" dirty="0"/>
              <a:t>is important to note that search engines can accept funds from commercial entities to prioritize their websites in the results of a particular query. This is an advert, and the search engine results will be labeled as such.</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Tree>
    <p:extLst>
      <p:ext uri="{BB962C8B-B14F-4D97-AF65-F5344CB8AC3E}">
        <p14:creationId xmlns:p14="http://schemas.microsoft.com/office/powerpoint/2010/main" val="202948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98" y="3178178"/>
            <a:ext cx="10388601" cy="1046729"/>
          </a:xfrm>
        </p:spPr>
        <p:txBody>
          <a:bodyPr>
            <a:normAutofit fontScale="90000"/>
          </a:bodyPr>
          <a:lstStyle/>
          <a:p>
            <a:r>
              <a:rPr lang="en-US" dirty="0" smtClean="0"/>
              <a:t>Repeat of internet services …from other source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Tree>
    <p:extLst>
      <p:ext uri="{BB962C8B-B14F-4D97-AF65-F5344CB8AC3E}">
        <p14:creationId xmlns:p14="http://schemas.microsoft.com/office/powerpoint/2010/main" val="10194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Communication </a:t>
            </a:r>
            <a:r>
              <a:rPr lang="en-US" b="1" dirty="0" smtClean="0"/>
              <a:t>Services</a:t>
            </a:r>
            <a:endParaRPr lang="en-US" dirty="0"/>
          </a:p>
        </p:txBody>
      </p:sp>
      <p:sp>
        <p:nvSpPr>
          <p:cNvPr id="3" name="Content Placeholder 2"/>
          <p:cNvSpPr>
            <a:spLocks noGrp="1"/>
          </p:cNvSpPr>
          <p:nvPr>
            <p:ph idx="1"/>
          </p:nvPr>
        </p:nvSpPr>
        <p:spPr>
          <a:xfrm>
            <a:off x="843281" y="1320800"/>
            <a:ext cx="10668000" cy="5285351"/>
          </a:xfrm>
        </p:spPr>
        <p:txBody>
          <a:bodyPr>
            <a:normAutofit fontScale="85000" lnSpcReduction="10000"/>
          </a:bodyPr>
          <a:lstStyle/>
          <a:p>
            <a:pPr marL="0" indent="0">
              <a:buNone/>
            </a:pPr>
            <a:r>
              <a:rPr lang="en-US" dirty="0"/>
              <a:t>These for exchanging data or information among individuals or </a:t>
            </a:r>
            <a:r>
              <a:rPr lang="en-US" dirty="0" smtClean="0"/>
              <a:t>companies.</a:t>
            </a:r>
          </a:p>
          <a:p>
            <a:r>
              <a:rPr lang="en-US" b="1" dirty="0">
                <a:solidFill>
                  <a:srgbClr val="FF0000"/>
                </a:solidFill>
              </a:rPr>
              <a:t>IRC:</a:t>
            </a:r>
            <a:r>
              <a:rPr lang="en-US" dirty="0"/>
              <a:t> is an abbreviated term for Internet Relay Chat, and through this, the users or subscribers of the internet can communicate with the desirable individual in real-time by connecting multiple computers in public spaces named channels.</a:t>
            </a:r>
          </a:p>
          <a:p>
            <a:r>
              <a:rPr lang="en-US" b="1" dirty="0">
                <a:solidFill>
                  <a:srgbClr val="FF0000"/>
                </a:solidFill>
              </a:rPr>
              <a:t>VoIP:</a:t>
            </a:r>
            <a:r>
              <a:rPr lang="en-US" dirty="0"/>
              <a:t> defines the Voice over Internet Protocol that describes the procedure associated with ‘how to connect phone call and receive phone calls over the internet. Many internet users pretend that VoIP is a viable alternative to traditional lines, but this is technically a technique that helps users make audio calls through the internet instead of traditional phone lines (analogue). Users with a proper internet connection can easily reach any individual or group without local phone services. This is because VoIP solutions are totally based on open standards and thus, can be used on the computer device</a:t>
            </a:r>
            <a:r>
              <a:rPr lang="en-US" dirty="0" smtClean="0"/>
              <a:t>.</a:t>
            </a:r>
          </a:p>
          <a:p>
            <a:r>
              <a:rPr lang="en-US" b="1" dirty="0">
                <a:solidFill>
                  <a:srgbClr val="FF0000"/>
                </a:solidFill>
              </a:rPr>
              <a:t>User Network</a:t>
            </a:r>
            <a:r>
              <a:rPr lang="en-US" dirty="0">
                <a:solidFill>
                  <a:srgbClr val="FF0000"/>
                </a:solidFill>
              </a:rPr>
              <a:t>: </a:t>
            </a:r>
            <a:r>
              <a:rPr lang="en-US" dirty="0"/>
              <a:t>this is termed USENET, works to host the newsgroup along with the message boards over specified topics, and the volunteers mostly execute it.</a:t>
            </a:r>
          </a:p>
          <a:p>
            <a:r>
              <a:rPr lang="en-US" b="1" dirty="0">
                <a:solidFill>
                  <a:srgbClr val="FF0000"/>
                </a:solidFill>
              </a:rPr>
              <a:t>Telnet</a:t>
            </a:r>
            <a:r>
              <a:rPr lang="en-US" dirty="0">
                <a:solidFill>
                  <a:srgbClr val="FF0000"/>
                </a:solidFill>
              </a:rPr>
              <a:t>: </a:t>
            </a:r>
            <a:r>
              <a:rPr lang="en-US" dirty="0"/>
              <a:t>is utilized for connecting a remote computer having an internet connection.</a:t>
            </a:r>
          </a:p>
          <a:p>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Tree>
    <p:extLst>
      <p:ext uri="{BB962C8B-B14F-4D97-AF65-F5344CB8AC3E}">
        <p14:creationId xmlns:p14="http://schemas.microsoft.com/office/powerpoint/2010/main" val="1001162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Communication Services</a:t>
            </a:r>
            <a:endParaRPr lang="en-US" dirty="0"/>
          </a:p>
        </p:txBody>
      </p:sp>
      <p:sp>
        <p:nvSpPr>
          <p:cNvPr id="3" name="Content Placeholder 2"/>
          <p:cNvSpPr>
            <a:spLocks noGrp="1"/>
          </p:cNvSpPr>
          <p:nvPr>
            <p:ph idx="1"/>
          </p:nvPr>
        </p:nvSpPr>
        <p:spPr>
          <a:xfrm>
            <a:off x="965199" y="1270000"/>
            <a:ext cx="10388601" cy="5524743"/>
          </a:xfrm>
        </p:spPr>
        <p:txBody>
          <a:bodyPr>
            <a:normAutofit fontScale="85000" lnSpcReduction="20000"/>
          </a:bodyPr>
          <a:lstStyle/>
          <a:p>
            <a:pPr algn="just"/>
            <a:r>
              <a:rPr lang="en-US" b="1" dirty="0">
                <a:solidFill>
                  <a:srgbClr val="FF0000"/>
                </a:solidFill>
              </a:rPr>
              <a:t>List Server: </a:t>
            </a:r>
            <a:r>
              <a:rPr lang="en-US" dirty="0"/>
              <a:t>the list servers or LISTSER are beneficial in delivering a group of emails known as content-specified emails to the recipients.</a:t>
            </a:r>
          </a:p>
          <a:p>
            <a:pPr algn="just"/>
            <a:r>
              <a:rPr lang="en-US" b="1" dirty="0">
                <a:solidFill>
                  <a:srgbClr val="FF0000"/>
                </a:solidFill>
              </a:rPr>
              <a:t>Email:</a:t>
            </a:r>
            <a:r>
              <a:rPr lang="en-US" dirty="0"/>
              <a:t> utilized for delivering electronic emails through the internet and is also considered as the paperless method adopted for delivering text, images, documents, videos, and so on to another individual</a:t>
            </a:r>
            <a:r>
              <a:rPr lang="en-US" dirty="0" smtClean="0"/>
              <a:t>.</a:t>
            </a:r>
          </a:p>
          <a:p>
            <a:pPr algn="just"/>
            <a:r>
              <a:rPr lang="en-US" b="1" dirty="0" smtClean="0">
                <a:solidFill>
                  <a:srgbClr val="FF0000"/>
                </a:solidFill>
              </a:rPr>
              <a:t>Video Conferencing</a:t>
            </a:r>
            <a:r>
              <a:rPr lang="en-US" b="1" dirty="0"/>
              <a:t> </a:t>
            </a:r>
            <a:r>
              <a:rPr lang="en-US" dirty="0"/>
              <a:t>is a system allowing two or more individuals to connect live and visually by sitting at different locations. </a:t>
            </a:r>
            <a:endParaRPr lang="en-US" dirty="0" smtClean="0"/>
          </a:p>
          <a:p>
            <a:pPr algn="just"/>
            <a:r>
              <a:rPr lang="en-US" dirty="0" smtClean="0"/>
              <a:t>Live</a:t>
            </a:r>
            <a:r>
              <a:rPr lang="en-US" dirty="0"/>
              <a:t> </a:t>
            </a:r>
            <a:r>
              <a:rPr lang="en-US" dirty="0" smtClean="0"/>
              <a:t>Video </a:t>
            </a:r>
            <a:r>
              <a:rPr lang="en-US" dirty="0"/>
              <a:t>Conferencing </a:t>
            </a:r>
            <a:r>
              <a:rPr lang="en-US" dirty="0" smtClean="0"/>
              <a:t>intellectually </a:t>
            </a:r>
            <a:r>
              <a:rPr lang="en-US" dirty="0"/>
              <a:t>stimulates face-to-face talks over the internet. Live Video Conferencing helps two people sitting at two different locations to connect using the video-enabled devices and through </a:t>
            </a:r>
            <a:r>
              <a:rPr lang="en-US" b="1" i="1" dirty="0"/>
              <a:t>streaming voice, video, text, and many more in real-time over the internet.</a:t>
            </a:r>
            <a:r>
              <a:rPr lang="en-US" dirty="0"/>
              <a:t> This is the service of the internet that ensures that humans can connect and collaborate face to face irrespective of the distance between them. </a:t>
            </a:r>
            <a:endParaRPr lang="en-US" dirty="0" smtClean="0"/>
          </a:p>
          <a:p>
            <a:pPr algn="just"/>
            <a:r>
              <a:rPr lang="en-US" dirty="0" smtClean="0"/>
              <a:t>Hence</a:t>
            </a:r>
            <a:r>
              <a:rPr lang="en-US" dirty="0"/>
              <a:t>, for fulfilling the human requirement of video conferencing, several applications or tools, including Zoom, Skype, Google Hangouts, Free Conference, and much more, are available over the internet.</a:t>
            </a:r>
          </a:p>
          <a:p>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Tree>
    <p:extLst>
      <p:ext uri="{BB962C8B-B14F-4D97-AF65-F5344CB8AC3E}">
        <p14:creationId xmlns:p14="http://schemas.microsoft.com/office/powerpoint/2010/main" val="345286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Information Retrieval </a:t>
            </a:r>
            <a:r>
              <a:rPr lang="en-US" b="1" dirty="0" smtClean="0"/>
              <a:t>Services</a:t>
            </a:r>
            <a:endParaRPr lang="en-US" dirty="0"/>
          </a:p>
        </p:txBody>
      </p:sp>
      <p:sp>
        <p:nvSpPr>
          <p:cNvPr id="3" name="Content Placeholder 2"/>
          <p:cNvSpPr>
            <a:spLocks noGrp="1"/>
          </p:cNvSpPr>
          <p:nvPr>
            <p:ph idx="1"/>
          </p:nvPr>
        </p:nvSpPr>
        <p:spPr>
          <a:xfrm>
            <a:off x="965199" y="1371600"/>
            <a:ext cx="10698481" cy="5074313"/>
          </a:xfrm>
        </p:spPr>
        <p:txBody>
          <a:bodyPr>
            <a:normAutofit fontScale="85000" lnSpcReduction="20000"/>
          </a:bodyPr>
          <a:lstStyle/>
          <a:p>
            <a:r>
              <a:rPr lang="en-US" dirty="0"/>
              <a:t>Information Retrieval Services is defined as the procedure for attaining access to the information or data stored over the internet. </a:t>
            </a:r>
            <a:endParaRPr lang="en-US" dirty="0" smtClean="0"/>
          </a:p>
          <a:p>
            <a:r>
              <a:rPr lang="en-US" b="1" i="1" dirty="0" smtClean="0"/>
              <a:t>The </a:t>
            </a:r>
            <a:r>
              <a:rPr lang="en-US" b="1" i="1" dirty="0"/>
              <a:t>process associated with attaining, obtaining, or discovering information through the internet is defined as </a:t>
            </a:r>
            <a:r>
              <a:rPr lang="en-US" b="1" i="1" dirty="0">
                <a:solidFill>
                  <a:srgbClr val="FF0000"/>
                </a:solidFill>
              </a:rPr>
              <a:t>Net </a:t>
            </a:r>
            <a:r>
              <a:rPr lang="en-US" b="1" i="1" dirty="0" smtClean="0">
                <a:solidFill>
                  <a:srgbClr val="FF0000"/>
                </a:solidFill>
              </a:rPr>
              <a:t>surfing</a:t>
            </a:r>
            <a:r>
              <a:rPr lang="en-US" b="1" i="1" dirty="0" smtClean="0"/>
              <a:t>.</a:t>
            </a:r>
          </a:p>
          <a:p>
            <a:r>
              <a:rPr lang="en-US" dirty="0" smtClean="0"/>
              <a:t>Connecting </a:t>
            </a:r>
            <a:r>
              <a:rPr lang="en-US" dirty="0"/>
              <a:t>the computer with the internet allows humans to initiate the retrieving of data. To attain this data, humans require software known as </a:t>
            </a:r>
            <a:r>
              <a:rPr lang="en-US" b="1" i="1" dirty="0">
                <a:solidFill>
                  <a:srgbClr val="FF0000"/>
                </a:solidFill>
              </a:rPr>
              <a:t>web </a:t>
            </a:r>
            <a:r>
              <a:rPr lang="en-US" b="1" i="1" dirty="0" smtClean="0">
                <a:solidFill>
                  <a:srgbClr val="FF0000"/>
                </a:solidFill>
              </a:rPr>
              <a:t>browsers</a:t>
            </a:r>
            <a:r>
              <a:rPr lang="en-US" dirty="0" smtClean="0"/>
              <a:t>.</a:t>
            </a:r>
          </a:p>
          <a:p>
            <a:r>
              <a:rPr lang="en-US" dirty="0" smtClean="0"/>
              <a:t>When </a:t>
            </a:r>
            <a:r>
              <a:rPr lang="en-US" dirty="0"/>
              <a:t>users utilize a print or computer-based information retrieval system, they locate and search the data through files, databases, and so on collections of data. Some of the beneficial sites are as follows:</a:t>
            </a:r>
          </a:p>
          <a:p>
            <a:r>
              <a:rPr lang="en-US" b="1" dirty="0"/>
              <a:t>Geeksforgeeks.org:</a:t>
            </a:r>
            <a:r>
              <a:rPr lang="en-US" dirty="0"/>
              <a:t> a website having all the data-related materials like free tutorials, articles, live, online, classroom courses, frequent coding-based competitions, industrial-based expert webinars, internships, along with job responsibilities. </a:t>
            </a:r>
          </a:p>
          <a:p>
            <a:r>
              <a:rPr lang="en-US" b="1" dirty="0"/>
              <a:t>Cryola.com:</a:t>
            </a:r>
            <a:r>
              <a:rPr lang="en-US" dirty="0"/>
              <a:t> a website known for having advice for students, parents, and educators associated with how to be more creative.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Tree>
    <p:extLst>
      <p:ext uri="{BB962C8B-B14F-4D97-AF65-F5344CB8AC3E}">
        <p14:creationId xmlns:p14="http://schemas.microsoft.com/office/powerpoint/2010/main" val="69790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Transferring the files or file </a:t>
            </a:r>
            <a:r>
              <a:rPr lang="en-US" b="1" dirty="0" smtClean="0"/>
              <a:t>transfer</a:t>
            </a:r>
            <a:endParaRPr lang="en-US" dirty="0"/>
          </a:p>
        </p:txBody>
      </p:sp>
      <p:sp>
        <p:nvSpPr>
          <p:cNvPr id="3" name="Content Placeholder 2"/>
          <p:cNvSpPr>
            <a:spLocks noGrp="1"/>
          </p:cNvSpPr>
          <p:nvPr>
            <p:ph idx="1"/>
          </p:nvPr>
        </p:nvSpPr>
        <p:spPr>
          <a:xfrm>
            <a:off x="965199" y="1249680"/>
            <a:ext cx="10388601" cy="5196233"/>
          </a:xfrm>
        </p:spPr>
        <p:txBody>
          <a:bodyPr>
            <a:normAutofit fontScale="85000" lnSpcReduction="20000"/>
          </a:bodyPr>
          <a:lstStyle/>
          <a:p>
            <a:r>
              <a:rPr lang="en-US" dirty="0"/>
              <a:t>File transfer or transferring of files is the procedure of exchanging data files across computer-based systems. </a:t>
            </a:r>
            <a:endParaRPr lang="en-US" dirty="0" smtClean="0"/>
          </a:p>
          <a:p>
            <a:r>
              <a:rPr lang="en-US" dirty="0" smtClean="0"/>
              <a:t>In </a:t>
            </a:r>
            <a:r>
              <a:rPr lang="en-US" dirty="0"/>
              <a:t>other words, file transfer is considered as the transferring and shifting the </a:t>
            </a:r>
            <a:r>
              <a:rPr lang="en-US" b="1" i="1" dirty="0">
                <a:solidFill>
                  <a:srgbClr val="FF0000"/>
                </a:solidFill>
              </a:rPr>
              <a:t>files in any form, like documents, multimedia, pictures, text, PDFs, and so on</a:t>
            </a:r>
            <a:r>
              <a:rPr lang="en-US" dirty="0"/>
              <a:t>, from one device to another through the internet and computer network. </a:t>
            </a:r>
            <a:endParaRPr lang="en-US" dirty="0" smtClean="0"/>
          </a:p>
          <a:p>
            <a:r>
              <a:rPr lang="en-US" dirty="0" smtClean="0"/>
              <a:t>Also</a:t>
            </a:r>
            <a:r>
              <a:rPr lang="en-US" dirty="0"/>
              <a:t>, for sharing, transferring, and sending a file or data to multiple servers or machines locally or remotely, humans consider the internet service for file transfer. Hence for making the process of information retrieval through the Internet, the following services can be adopted:</a:t>
            </a:r>
          </a:p>
          <a:p>
            <a:r>
              <a:rPr lang="en-US" b="1" dirty="0">
                <a:solidFill>
                  <a:srgbClr val="FF0000"/>
                </a:solidFill>
              </a:rPr>
              <a:t>Gopher: </a:t>
            </a:r>
            <a:r>
              <a:rPr lang="en-US" dirty="0"/>
              <a:t>a valuable application beneficial for completing the process of file retrieval based on hierarchical and distributed menus. This is highly recommended for file transfer as its interface is easy to use.</a:t>
            </a:r>
          </a:p>
          <a:p>
            <a:r>
              <a:rPr lang="en-US" b="1" dirty="0">
                <a:solidFill>
                  <a:srgbClr val="FF0000"/>
                </a:solidFill>
              </a:rPr>
              <a:t>FTP</a:t>
            </a:r>
            <a:r>
              <a:rPr lang="en-US" dirty="0">
                <a:solidFill>
                  <a:srgbClr val="FF0000"/>
                </a:solidFill>
              </a:rPr>
              <a:t>: </a:t>
            </a:r>
            <a:r>
              <a:rPr lang="en-US" dirty="0"/>
              <a:t>is an abbreviated form of </a:t>
            </a:r>
            <a:r>
              <a:rPr lang="en-US" b="1" i="1" dirty="0"/>
              <a:t>File Transfer Protocol </a:t>
            </a:r>
            <a:r>
              <a:rPr lang="en-US" dirty="0"/>
              <a:t>needed for sharing, transferring, and sending files or data across multiple servers or machines, either locally or remotely.</a:t>
            </a:r>
          </a:p>
          <a:p>
            <a:r>
              <a:rPr lang="en-US" b="1" dirty="0">
                <a:solidFill>
                  <a:srgbClr val="FF0000"/>
                </a:solidFill>
              </a:rPr>
              <a:t>Archie</a:t>
            </a:r>
            <a:r>
              <a:rPr lang="en-US" dirty="0">
                <a:solidFill>
                  <a:srgbClr val="FF0000"/>
                </a:solidFill>
              </a:rPr>
              <a:t>: </a:t>
            </a:r>
            <a:r>
              <a:rPr lang="en-US" dirty="0"/>
              <a:t>a directory information retrieval system having a connection linking to the FTP.</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Tree>
    <p:extLst>
      <p:ext uri="{BB962C8B-B14F-4D97-AF65-F5344CB8AC3E}">
        <p14:creationId xmlns:p14="http://schemas.microsoft.com/office/powerpoint/2010/main" val="384768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World Wide </a:t>
            </a:r>
            <a:r>
              <a:rPr lang="en-US" b="1" dirty="0" smtClean="0"/>
              <a:t>Web</a:t>
            </a:r>
            <a:endParaRPr lang="en-US" dirty="0"/>
          </a:p>
        </p:txBody>
      </p:sp>
      <p:sp>
        <p:nvSpPr>
          <p:cNvPr id="3" name="Content Placeholder 2"/>
          <p:cNvSpPr>
            <a:spLocks noGrp="1"/>
          </p:cNvSpPr>
          <p:nvPr>
            <p:ph idx="1"/>
          </p:nvPr>
        </p:nvSpPr>
        <p:spPr/>
        <p:txBody>
          <a:bodyPr/>
          <a:lstStyle/>
          <a:p>
            <a:r>
              <a:rPr lang="en-US" dirty="0"/>
              <a:t>The internet is known for having a wide range of networks of computers interconnected through wireless connections. </a:t>
            </a:r>
            <a:endParaRPr lang="en-US" dirty="0" smtClean="0"/>
          </a:p>
          <a:p>
            <a:r>
              <a:rPr lang="en-US" dirty="0" smtClean="0"/>
              <a:t>Using </a:t>
            </a:r>
            <a:r>
              <a:rPr lang="en-US" dirty="0"/>
              <a:t>this Network of computers, humans may simply connect to the World Wide Web, commonly known as www Web. </a:t>
            </a:r>
            <a:endParaRPr lang="en-US" dirty="0" smtClean="0"/>
          </a:p>
          <a:p>
            <a:r>
              <a:rPr lang="en-US" dirty="0" smtClean="0"/>
              <a:t>This </a:t>
            </a:r>
            <a:r>
              <a:rPr lang="en-US" dirty="0"/>
              <a:t>www web is regarded as a collection of web pages. </a:t>
            </a:r>
            <a:endParaRPr lang="en-US" dirty="0" smtClean="0"/>
          </a:p>
          <a:p>
            <a:r>
              <a:rPr lang="en-US" dirty="0" smtClean="0"/>
              <a:t>For </a:t>
            </a:r>
            <a:r>
              <a:rPr lang="en-US" dirty="0"/>
              <a:t>accessing this www web, the users may adopt web browsers using an internet connection.</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Tree>
    <p:extLst>
      <p:ext uri="{BB962C8B-B14F-4D97-AF65-F5344CB8AC3E}">
        <p14:creationId xmlns:p14="http://schemas.microsoft.com/office/powerpoint/2010/main" val="366686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Directory Services</a:t>
            </a:r>
          </a:p>
        </p:txBody>
      </p:sp>
      <p:sp>
        <p:nvSpPr>
          <p:cNvPr id="3" name="Content Placeholder 2"/>
          <p:cNvSpPr>
            <a:spLocks noGrp="1"/>
          </p:cNvSpPr>
          <p:nvPr>
            <p:ph idx="1"/>
          </p:nvPr>
        </p:nvSpPr>
        <p:spPr/>
        <p:txBody>
          <a:bodyPr>
            <a:normAutofit lnSpcReduction="10000"/>
          </a:bodyPr>
          <a:lstStyle/>
          <a:p>
            <a:r>
              <a:rPr lang="en-US" dirty="0"/>
              <a:t>Directory Services are considered the set of software beneficial for keeping track of the information related to the company, customers, etc. </a:t>
            </a:r>
            <a:endParaRPr lang="en-US" dirty="0" smtClean="0"/>
          </a:p>
          <a:p>
            <a:r>
              <a:rPr lang="en-US" dirty="0" smtClean="0"/>
              <a:t>A </a:t>
            </a:r>
            <a:r>
              <a:rPr lang="en-US" dirty="0"/>
              <a:t>directory service is adopted to offer fully transparent access to the printers, </a:t>
            </a:r>
            <a:r>
              <a:rPr lang="en-US" b="1" dirty="0">
                <a:hlinkClick r:id="rId2"/>
              </a:rPr>
              <a:t>dedicated servers</a:t>
            </a:r>
            <a:r>
              <a:rPr lang="en-US" dirty="0"/>
              <a:t>, and so on devices added to the system’s network. Some of the </a:t>
            </a:r>
            <a:r>
              <a:rPr lang="en-US" dirty="0" err="1"/>
              <a:t>favourable</a:t>
            </a:r>
            <a:r>
              <a:rPr lang="en-US" dirty="0"/>
              <a:t> directory services include the following:</a:t>
            </a:r>
          </a:p>
          <a:p>
            <a:r>
              <a:rPr lang="en-US" b="1" dirty="0"/>
              <a:t>DNS: </a:t>
            </a:r>
            <a:r>
              <a:rPr lang="en-US" dirty="0"/>
              <a:t>DNS refers to an abbreviated term of Domain Number System providing DNS utilized for mapping computer hostnames with the types of domain names to IP addresses stored on the DNS server.</a:t>
            </a:r>
          </a:p>
          <a:p>
            <a:r>
              <a:rPr lang="en-US" b="1" dirty="0"/>
              <a:t>LDAP: </a:t>
            </a:r>
            <a:r>
              <a:rPr lang="en-US" dirty="0"/>
              <a:t>Lightweight Directory Access Protocol, a set of open protocols required to obtain access to the data stored over the central internet. This directory server also functions to interact with other directory servers.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Tree>
    <p:extLst>
      <p:ext uri="{BB962C8B-B14F-4D97-AF65-F5344CB8AC3E}">
        <p14:creationId xmlns:p14="http://schemas.microsoft.com/office/powerpoint/2010/main" val="3265600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Automatic Network Address </a:t>
            </a:r>
            <a:r>
              <a:rPr lang="en-US" b="1" dirty="0" smtClean="0"/>
              <a:t>Configuration</a:t>
            </a:r>
            <a:endParaRPr lang="en-US" dirty="0"/>
          </a:p>
        </p:txBody>
      </p:sp>
      <p:sp>
        <p:nvSpPr>
          <p:cNvPr id="3" name="Content Placeholder 2"/>
          <p:cNvSpPr>
            <a:spLocks noGrp="1"/>
          </p:cNvSpPr>
          <p:nvPr>
            <p:ph idx="1"/>
          </p:nvPr>
        </p:nvSpPr>
        <p:spPr/>
        <p:txBody>
          <a:bodyPr/>
          <a:lstStyle/>
          <a:p>
            <a:r>
              <a:rPr lang="en-US" dirty="0"/>
              <a:t>Automatic Network Address configuration functions to decide the unique IP address to the system added in a network. </a:t>
            </a:r>
            <a:endParaRPr lang="en-US" dirty="0" smtClean="0"/>
          </a:p>
          <a:p>
            <a:r>
              <a:rPr lang="en-US" dirty="0" smtClean="0"/>
              <a:t>In </a:t>
            </a:r>
            <a:r>
              <a:rPr lang="en-US" dirty="0"/>
              <a:t>addition, DHCP is another server-based network that assigns IP addresses, gateways, and such network information to the clients’ devices by utilizing the Dynamic Host configuration protocol, a protocol utilized for replying to and broadcasting the inquiries from clients.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Tree>
    <p:extLst>
      <p:ext uri="{BB962C8B-B14F-4D97-AF65-F5344CB8AC3E}">
        <p14:creationId xmlns:p14="http://schemas.microsoft.com/office/powerpoint/2010/main" val="179512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Network Management </a:t>
            </a:r>
            <a:r>
              <a:rPr lang="en-US" b="1" dirty="0" smtClean="0"/>
              <a:t>Services</a:t>
            </a:r>
            <a:endParaRPr lang="en-US" dirty="0"/>
          </a:p>
        </p:txBody>
      </p:sp>
      <p:sp>
        <p:nvSpPr>
          <p:cNvPr id="3" name="Content Placeholder 2"/>
          <p:cNvSpPr>
            <a:spLocks noGrp="1"/>
          </p:cNvSpPr>
          <p:nvPr>
            <p:ph idx="1"/>
          </p:nvPr>
        </p:nvSpPr>
        <p:spPr/>
        <p:txBody>
          <a:bodyPr>
            <a:normAutofit lnSpcReduction="10000"/>
          </a:bodyPr>
          <a:lstStyle/>
          <a:p>
            <a:r>
              <a:rPr lang="en-US" dirty="0"/>
              <a:t>Network Management Services is another important and essential service of the internet needed for network administrators. These network management services somehow intellectually work as an aid in preventing, analyzing, diagnosing, and resolving connection-based issues. The two </a:t>
            </a:r>
            <a:r>
              <a:rPr lang="en-US" dirty="0" err="1"/>
              <a:t>favourable</a:t>
            </a:r>
            <a:r>
              <a:rPr lang="en-US" dirty="0"/>
              <a:t> associated with these basic services provided by the internet are as follows:</a:t>
            </a:r>
          </a:p>
          <a:p>
            <a:r>
              <a:rPr lang="en-US" b="1" dirty="0"/>
              <a:t>Ping</a:t>
            </a:r>
            <a:r>
              <a:rPr lang="en-US" dirty="0"/>
              <a:t>: a command prompt command utilized to detect whether the source is beneficial and suitable for communicating with a specified destination. And this ping command is also helpful in getting the possible paths between the devices as well as.</a:t>
            </a:r>
          </a:p>
          <a:p>
            <a:r>
              <a:rPr lang="en-US" b="1" dirty="0"/>
              <a:t>Traceroute:</a:t>
            </a:r>
            <a:r>
              <a:rPr lang="en-US" dirty="0"/>
              <a:t> another important command utilized to detect the path between the two connected networks.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Tree>
    <p:extLst>
      <p:ext uri="{BB962C8B-B14F-4D97-AF65-F5344CB8AC3E}">
        <p14:creationId xmlns:p14="http://schemas.microsoft.com/office/powerpoint/2010/main" val="169291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internet services</a:t>
            </a:r>
          </a:p>
        </p:txBody>
      </p:sp>
      <p:pic>
        <p:nvPicPr>
          <p:cNvPr id="5" name="Content Placeholder 4"/>
          <p:cNvPicPr>
            <a:picLocks noGrp="1" noChangeAspect="1"/>
          </p:cNvPicPr>
          <p:nvPr>
            <p:ph idx="1"/>
          </p:nvPr>
        </p:nvPicPr>
        <p:blipFill>
          <a:blip r:embed="rId2"/>
          <a:stretch>
            <a:fillRect/>
          </a:stretch>
        </p:blipFill>
        <p:spPr>
          <a:xfrm>
            <a:off x="965200" y="1706978"/>
            <a:ext cx="10388600" cy="4536244"/>
          </a:xfrm>
          <a:prstGeom prst="rect">
            <a:avLst/>
          </a:prstGeom>
        </p:spPr>
      </p:pic>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Tree>
    <p:extLst>
      <p:ext uri="{BB962C8B-B14F-4D97-AF65-F5344CB8AC3E}">
        <p14:creationId xmlns:p14="http://schemas.microsoft.com/office/powerpoint/2010/main" val="3782000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Time </a:t>
            </a:r>
            <a:r>
              <a:rPr lang="en-US" b="1" dirty="0" smtClean="0"/>
              <a:t>Services</a:t>
            </a:r>
            <a:endParaRPr lang="en-US" dirty="0"/>
          </a:p>
        </p:txBody>
      </p:sp>
      <p:sp>
        <p:nvSpPr>
          <p:cNvPr id="3" name="Content Placeholder 2"/>
          <p:cNvSpPr>
            <a:spLocks noGrp="1"/>
          </p:cNvSpPr>
          <p:nvPr>
            <p:ph idx="1"/>
          </p:nvPr>
        </p:nvSpPr>
        <p:spPr/>
        <p:txBody>
          <a:bodyPr>
            <a:normAutofit lnSpcReduction="10000"/>
          </a:bodyPr>
          <a:lstStyle/>
          <a:p>
            <a:r>
              <a:rPr lang="en-US" dirty="0"/>
              <a:t>Using the internet and the operating system facilities, it becomes quite easier for the users to set the clock of their computer device. Some of the services included in the time services are as follows:</a:t>
            </a:r>
          </a:p>
          <a:p>
            <a:r>
              <a:rPr lang="en-US" b="1" dirty="0"/>
              <a:t>NTP:</a:t>
            </a:r>
            <a:r>
              <a:rPr lang="en-US" dirty="0"/>
              <a:t> NTP is an abbreviated term for Network Time Protocol used as internet time services allowing the users to synchronize and adjust the clock of their device correctly.</a:t>
            </a:r>
          </a:p>
          <a:p>
            <a:r>
              <a:rPr lang="en-US" b="1" dirty="0"/>
              <a:t>SNTP</a:t>
            </a:r>
            <a:r>
              <a:rPr lang="en-US" dirty="0"/>
              <a:t>: SNTP stands for Simple Network Time Protocol: used as a time-keeping protocol functioning to synchronize the network hardware. This protocol is also known as the simplified form of NTP used in the scenario where the full implementation associated with the NTP is not required, but the simplified form of NTP does work.</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Tree>
    <p:extLst>
      <p:ext uri="{BB962C8B-B14F-4D97-AF65-F5344CB8AC3E}">
        <p14:creationId xmlns:p14="http://schemas.microsoft.com/office/powerpoint/2010/main" val="946204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Usenet and news group</a:t>
            </a:r>
            <a:endParaRPr lang="en-US" dirty="0"/>
          </a:p>
        </p:txBody>
      </p:sp>
      <p:sp>
        <p:nvSpPr>
          <p:cNvPr id="3" name="Content Placeholder 2"/>
          <p:cNvSpPr>
            <a:spLocks noGrp="1"/>
          </p:cNvSpPr>
          <p:nvPr>
            <p:ph idx="1"/>
          </p:nvPr>
        </p:nvSpPr>
        <p:spPr/>
        <p:txBody>
          <a:bodyPr>
            <a:normAutofit fontScale="92500"/>
          </a:bodyPr>
          <a:lstStyle/>
          <a:p>
            <a:r>
              <a:rPr lang="en-US" dirty="0"/>
              <a:t>Usenet is also termed </a:t>
            </a:r>
            <a:r>
              <a:rPr lang="en-US" dirty="0" err="1"/>
              <a:t>aUUser’s</a:t>
            </a:r>
            <a:r>
              <a:rPr lang="en-US" dirty="0"/>
              <a:t> Network, a network having an association with online discussion groups. Usenet is the first beneficial Network adopted for uploading files to news-based servers so that humans may clearly view that</a:t>
            </a:r>
            <a:r>
              <a:rPr lang="en-US" dirty="0" smtClean="0"/>
              <a:t>.</a:t>
            </a:r>
          </a:p>
          <a:p>
            <a:r>
              <a:rPr lang="en-US" dirty="0"/>
              <a:t>News Group is a lively Online Discussion Forum accessible using the Usenet services of the internet. Each group is likely to have conversations over highlighted topics identified by the group’s name. For reading these newsgroups, the users may adopt the newsreader software for browsing, following, or adding comments over the group.</a:t>
            </a:r>
          </a:p>
          <a:p>
            <a:r>
              <a:rPr lang="en-US" dirty="0"/>
              <a:t>These newsgroups may also have debates, speeches, or such things related to some revolving topic being posted over the central internet site and distributed over Usenet, known as the global Network of discussion groups associated with popular news. These groups also utilize the NNTP, i.e., Network News Transfer Protocol.</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Tree>
    <p:extLst>
      <p:ext uri="{BB962C8B-B14F-4D97-AF65-F5344CB8AC3E}">
        <p14:creationId xmlns:p14="http://schemas.microsoft.com/office/powerpoint/2010/main" val="3284925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E-commerce</a:t>
            </a:r>
            <a:endParaRPr lang="en-US" dirty="0"/>
          </a:p>
        </p:txBody>
      </p:sp>
      <p:sp>
        <p:nvSpPr>
          <p:cNvPr id="3" name="Content Placeholder 2"/>
          <p:cNvSpPr>
            <a:spLocks noGrp="1"/>
          </p:cNvSpPr>
          <p:nvPr>
            <p:ph idx="1"/>
          </p:nvPr>
        </p:nvSpPr>
        <p:spPr/>
        <p:txBody>
          <a:bodyPr/>
          <a:lstStyle/>
          <a:p>
            <a:r>
              <a:rPr lang="en-US" dirty="0"/>
              <a:t>E-commerce is an abbreviated form of Electronic commerce referring to a business concept that ensures that humans, users, and businesses can buy and sell goods using the internet, just like Amazon, Flipkart, and other such websites or mobile marketing services.</a:t>
            </a:r>
          </a:p>
        </p:txBody>
      </p:sp>
      <p:sp>
        <p:nvSpPr>
          <p:cNvPr id="4" name="Slide Number Placeholder 3"/>
          <p:cNvSpPr>
            <a:spLocks noGrp="1"/>
          </p:cNvSpPr>
          <p:nvPr>
            <p:ph type="sldNum" sz="quarter" idx="12"/>
          </p:nvPr>
        </p:nvSpPr>
        <p:spPr/>
        <p:txBody>
          <a:bodyPr/>
          <a:lstStyle/>
          <a:p>
            <a:fld id="{8330CF0F-2992-4812-A2BD-C038BC9AA5D1}" type="slidenum">
              <a:rPr lang="en-US" smtClean="0"/>
              <a:pPr/>
              <a:t>22</a:t>
            </a:fld>
            <a:endParaRPr lang="en-US" dirty="0"/>
          </a:p>
        </p:txBody>
      </p:sp>
    </p:spTree>
    <p:extLst>
      <p:ext uri="{BB962C8B-B14F-4D97-AF65-F5344CB8AC3E}">
        <p14:creationId xmlns:p14="http://schemas.microsoft.com/office/powerpoint/2010/main" val="3515348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Cloud </a:t>
            </a:r>
            <a:r>
              <a:rPr lang="en-US" b="1" dirty="0" smtClean="0"/>
              <a:t>services</a:t>
            </a:r>
            <a:endParaRPr lang="en-US" dirty="0"/>
          </a:p>
        </p:txBody>
      </p:sp>
      <p:sp>
        <p:nvSpPr>
          <p:cNvPr id="3" name="Content Placeholder 2"/>
          <p:cNvSpPr>
            <a:spLocks noGrp="1"/>
          </p:cNvSpPr>
          <p:nvPr>
            <p:ph idx="1"/>
          </p:nvPr>
        </p:nvSpPr>
        <p:spPr/>
        <p:txBody>
          <a:bodyPr>
            <a:normAutofit fontScale="92500"/>
          </a:bodyPr>
          <a:lstStyle/>
          <a:p>
            <a:r>
              <a:rPr lang="en-US" dirty="0"/>
              <a:t>Cloud services provide many ways for business team members to interact with the technology they need. </a:t>
            </a:r>
            <a:endParaRPr lang="en-US" dirty="0" smtClean="0"/>
          </a:p>
          <a:p>
            <a:r>
              <a:rPr lang="en-US" b="1" i="1" dirty="0" smtClean="0"/>
              <a:t>The </a:t>
            </a:r>
            <a:r>
              <a:rPr lang="en-US" b="1" i="1" dirty="0"/>
              <a:t>cloud is an internet-connected platform that can store and access information and programs. </a:t>
            </a:r>
            <a:endParaRPr lang="en-US" b="1" i="1" dirty="0" smtClean="0"/>
          </a:p>
          <a:p>
            <a:r>
              <a:rPr lang="en-US" dirty="0" smtClean="0"/>
              <a:t>Since </a:t>
            </a:r>
            <a:r>
              <a:rPr lang="en-US" dirty="0"/>
              <a:t>the cloud stores the information instead of holding it on a computer, team members can access and use it whether at home or in the office. </a:t>
            </a:r>
            <a:endParaRPr lang="en-US" dirty="0" smtClean="0"/>
          </a:p>
          <a:p>
            <a:r>
              <a:rPr lang="en-US" dirty="0" smtClean="0"/>
              <a:t>Some </a:t>
            </a:r>
            <a:r>
              <a:rPr lang="en-US" dirty="0"/>
              <a:t>cloud services can even run operation systems remotely, allowing team members to use internal business programs remotely without installing them on their computers</a:t>
            </a:r>
            <a:r>
              <a:rPr lang="en-US" dirty="0" smtClean="0"/>
              <a:t>.</a:t>
            </a:r>
          </a:p>
          <a:p>
            <a:r>
              <a:rPr lang="en-US" b="1" dirty="0"/>
              <a:t>Backup </a:t>
            </a:r>
            <a:r>
              <a:rPr lang="en-US" b="1" dirty="0" smtClean="0"/>
              <a:t>solutions: </a:t>
            </a:r>
            <a:r>
              <a:rPr lang="en-US" dirty="0" smtClean="0"/>
              <a:t>Backup </a:t>
            </a:r>
            <a:r>
              <a:rPr lang="en-US" dirty="0"/>
              <a:t>solutions protect information loss from occurring by storing copies of data on external hardware or online platforms, such as a cloud service.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23</a:t>
            </a:fld>
            <a:endParaRPr lang="en-US" dirty="0"/>
          </a:p>
        </p:txBody>
      </p:sp>
    </p:spTree>
    <p:extLst>
      <p:ext uri="{BB962C8B-B14F-4D97-AF65-F5344CB8AC3E}">
        <p14:creationId xmlns:p14="http://schemas.microsoft.com/office/powerpoint/2010/main" val="347408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access</a:t>
            </a:r>
            <a:endParaRPr lang="en-US" dirty="0"/>
          </a:p>
        </p:txBody>
      </p:sp>
      <p:sp>
        <p:nvSpPr>
          <p:cNvPr id="3" name="Content Placeholder 2"/>
          <p:cNvSpPr>
            <a:spLocks noGrp="1"/>
          </p:cNvSpPr>
          <p:nvPr>
            <p:ph idx="1"/>
          </p:nvPr>
        </p:nvSpPr>
        <p:spPr>
          <a:xfrm>
            <a:off x="762000" y="1209040"/>
            <a:ext cx="10993119" cy="5236873"/>
          </a:xfrm>
        </p:spPr>
        <p:txBody>
          <a:bodyPr>
            <a:normAutofit fontScale="92500" lnSpcReduction="20000"/>
          </a:bodyPr>
          <a:lstStyle/>
          <a:p>
            <a:pPr algn="just"/>
            <a:r>
              <a:rPr lang="en-US" dirty="0"/>
              <a:t>What is remote access? Remote access is the ability for an authorized person to access a computer or network from a geographical distance through a network connection.</a:t>
            </a:r>
          </a:p>
          <a:p>
            <a:pPr algn="just"/>
            <a:r>
              <a:rPr lang="en-US" dirty="0"/>
              <a:t>Remote access enables users to connect to the systems they need when they are physically far away. </a:t>
            </a:r>
            <a:endParaRPr lang="en-US" dirty="0" smtClean="0"/>
          </a:p>
          <a:p>
            <a:pPr algn="just"/>
            <a:r>
              <a:rPr lang="en-US" dirty="0" smtClean="0"/>
              <a:t>Remote </a:t>
            </a:r>
            <a:r>
              <a:rPr lang="en-US" dirty="0"/>
              <a:t>access enables remote users to access files and other system resources on any devices or servers that are connected to the network at any time. </a:t>
            </a:r>
          </a:p>
          <a:p>
            <a:pPr algn="just"/>
            <a:r>
              <a:rPr lang="en-US" b="1" dirty="0" smtClean="0"/>
              <a:t>Technical </a:t>
            </a:r>
            <a:r>
              <a:rPr lang="en-US" b="1" dirty="0"/>
              <a:t>support professionals can use remote access to connect to users' computers from remote locations to help them resolve issues with their systems or software</a:t>
            </a:r>
            <a:r>
              <a:rPr lang="en-US" b="1" dirty="0" smtClean="0"/>
              <a:t>.</a:t>
            </a:r>
          </a:p>
          <a:p>
            <a:pPr marL="0" indent="0" algn="just">
              <a:buNone/>
            </a:pPr>
            <a:endParaRPr lang="en-US" b="1" dirty="0"/>
          </a:p>
          <a:p>
            <a:pPr algn="just"/>
            <a:r>
              <a:rPr lang="en-US" b="1" dirty="0"/>
              <a:t>One common method of providing remote access is via a remote access </a:t>
            </a:r>
            <a:r>
              <a:rPr lang="en-US" b="1" dirty="0">
                <a:solidFill>
                  <a:srgbClr val="FF0000"/>
                </a:solidFill>
              </a:rPr>
              <a:t>virtual private network (VPN)</a:t>
            </a:r>
            <a:r>
              <a:rPr lang="en-US" b="1" dirty="0"/>
              <a:t> connection. A VPN creates a safe and encrypted connection over a less secure network, such as the internet. VPN technology was developed to enable remote users and branch offices to securely log into corporate applications and other resources.</a:t>
            </a:r>
          </a:p>
          <a:p>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24</a:t>
            </a:fld>
            <a:endParaRPr lang="en-US" dirty="0"/>
          </a:p>
        </p:txBody>
      </p:sp>
    </p:spTree>
    <p:extLst>
      <p:ext uri="{BB962C8B-B14F-4D97-AF65-F5344CB8AC3E}">
        <p14:creationId xmlns:p14="http://schemas.microsoft.com/office/powerpoint/2010/main" val="4077937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Two use cases for remote access </a:t>
            </a:r>
            <a:r>
              <a:rPr lang="en-US" b="1" dirty="0" smtClean="0"/>
              <a:t>software:</a:t>
            </a:r>
            <a:endParaRPr lang="en-US" b="1" dirty="0"/>
          </a:p>
          <a:p>
            <a:r>
              <a:rPr lang="en-US" b="1" dirty="0" smtClean="0">
                <a:solidFill>
                  <a:srgbClr val="FF0000"/>
                </a:solidFill>
              </a:rPr>
              <a:t>1. IT support: </a:t>
            </a:r>
            <a:r>
              <a:rPr lang="en-US" dirty="0" smtClean="0"/>
              <a:t>Using </a:t>
            </a:r>
            <a:r>
              <a:rPr lang="en-US" dirty="0"/>
              <a:t>a computer to connect to an end user’s (employee or customer) device in order to provide remote IT management and support</a:t>
            </a:r>
            <a:r>
              <a:rPr lang="en-US" dirty="0" smtClean="0"/>
              <a:t>. </a:t>
            </a:r>
            <a:r>
              <a:rPr lang="en-US" b="1" dirty="0"/>
              <a:t>Streamlined IT troubleshooting and support</a:t>
            </a:r>
          </a:p>
          <a:p>
            <a:endParaRPr lang="en-US" dirty="0" smtClean="0"/>
          </a:p>
          <a:p>
            <a:endParaRPr lang="en-US" dirty="0"/>
          </a:p>
          <a:p>
            <a:r>
              <a:rPr lang="en-US" b="1" dirty="0">
                <a:solidFill>
                  <a:srgbClr val="FF0000"/>
                </a:solidFill>
              </a:rPr>
              <a:t>2. Personal </a:t>
            </a:r>
            <a:r>
              <a:rPr lang="en-US" b="1" dirty="0" smtClean="0">
                <a:solidFill>
                  <a:srgbClr val="FF0000"/>
                </a:solidFill>
              </a:rPr>
              <a:t>use: </a:t>
            </a:r>
            <a:r>
              <a:rPr lang="en-US" dirty="0" smtClean="0"/>
              <a:t>Using </a:t>
            </a:r>
            <a:r>
              <a:rPr lang="en-US" dirty="0"/>
              <a:t>a PC in your home office to connect to your office computer or company network. You wouldn't need to travel to your company’s office in order to access company resources</a:t>
            </a:r>
            <a:r>
              <a:rPr lang="en-US" dirty="0" smtClean="0"/>
              <a:t>. </a:t>
            </a:r>
            <a:r>
              <a:rPr lang="en-US" b="1" dirty="0"/>
              <a:t>Enhanced flexibility and productivity for businesses and </a:t>
            </a:r>
            <a:r>
              <a:rPr lang="en-US" b="1" dirty="0" smtClean="0"/>
              <a:t>employees; Improved </a:t>
            </a:r>
            <a:r>
              <a:rPr lang="en-US" b="1" dirty="0"/>
              <a:t>access to business resources from anywhere with greater </a:t>
            </a:r>
            <a:r>
              <a:rPr lang="en-US" b="1" dirty="0" smtClean="0"/>
              <a:t>security; </a:t>
            </a:r>
            <a:r>
              <a:rPr lang="en-US" b="1" dirty="0"/>
              <a:t>Facilitating remote work and </a:t>
            </a:r>
            <a:r>
              <a:rPr lang="en-US" b="1" dirty="0" smtClean="0"/>
              <a:t>telecommuting</a:t>
            </a:r>
            <a:endParaRPr lang="en-US" b="1" dirty="0"/>
          </a:p>
          <a:p>
            <a:endParaRPr lang="en-US" dirty="0" smtClean="0"/>
          </a:p>
          <a:p>
            <a:r>
              <a:rPr lang="en-US" dirty="0"/>
              <a:t>Whether they’re working from home under a remote or hybrid work arrangement or traveling for business, employees must have the ability to access work systems to get work done remotely. Without remote desktop access, they’d only be able to work by showing up in the physical office, which may have been okay in 1998 but isn’t any longer in today’s more flexible, mobile business climate.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25</a:t>
            </a:fld>
            <a:endParaRPr lang="en-US" dirty="0"/>
          </a:p>
        </p:txBody>
      </p:sp>
    </p:spTree>
    <p:extLst>
      <p:ext uri="{BB962C8B-B14F-4D97-AF65-F5344CB8AC3E}">
        <p14:creationId xmlns:p14="http://schemas.microsoft.com/office/powerpoint/2010/main" val="728053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access software</a:t>
            </a:r>
            <a:endParaRPr lang="en-US" dirty="0"/>
          </a:p>
        </p:txBody>
      </p:sp>
      <p:sp>
        <p:nvSpPr>
          <p:cNvPr id="3" name="Content Placeholder 2"/>
          <p:cNvSpPr>
            <a:spLocks noGrp="1"/>
          </p:cNvSpPr>
          <p:nvPr>
            <p:ph idx="1"/>
          </p:nvPr>
        </p:nvSpPr>
        <p:spPr/>
        <p:txBody>
          <a:bodyPr/>
          <a:lstStyle/>
          <a:p>
            <a:pPr marL="0" indent="0">
              <a:buNone/>
            </a:pPr>
            <a:r>
              <a:rPr lang="en-US" dirty="0" smtClean="0"/>
              <a:t>Do Try;</a:t>
            </a:r>
          </a:p>
          <a:p>
            <a:r>
              <a:rPr lang="en-US" dirty="0" smtClean="0"/>
              <a:t>Chrome Remote Desktop</a:t>
            </a:r>
          </a:p>
          <a:p>
            <a:r>
              <a:rPr lang="en-US" dirty="0" err="1" smtClean="0"/>
              <a:t>AnyDesk</a:t>
            </a:r>
            <a:endParaRPr lang="en-US" dirty="0" smtClean="0"/>
          </a:p>
          <a:p>
            <a:r>
              <a:rPr lang="en-US" dirty="0" smtClean="0"/>
              <a:t>TeamViewer</a:t>
            </a:r>
          </a:p>
          <a:p>
            <a:r>
              <a:rPr lang="en-US" dirty="0" err="1" smtClean="0"/>
              <a:t>Splashshot</a:t>
            </a:r>
            <a:endParaRPr lang="en-US" dirty="0" smtClean="0"/>
          </a:p>
          <a:p>
            <a:r>
              <a:rPr lang="en-US" dirty="0" smtClean="0"/>
              <a:t>LogMeIn Pro</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26</a:t>
            </a:fld>
            <a:endParaRPr lang="en-US" dirty="0"/>
          </a:p>
        </p:txBody>
      </p:sp>
    </p:spTree>
    <p:extLst>
      <p:ext uri="{BB962C8B-B14F-4D97-AF65-F5344CB8AC3E}">
        <p14:creationId xmlns:p14="http://schemas.microsoft.com/office/powerpoint/2010/main" val="498399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some common methods of remote access</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a:t>There are three typically used types of remote access</a:t>
            </a:r>
            <a:r>
              <a:rPr lang="en-US" dirty="0" smtClean="0"/>
              <a:t>:</a:t>
            </a:r>
          </a:p>
          <a:p>
            <a:r>
              <a:rPr lang="en-US" b="1" dirty="0"/>
              <a:t>Direct remote access</a:t>
            </a:r>
            <a:r>
              <a:rPr lang="en-US" dirty="0"/>
              <a:t> is the most common method: A computer or device connects directly to another computer or device via the internet.</a:t>
            </a:r>
          </a:p>
          <a:p>
            <a:r>
              <a:rPr lang="en-US" b="1" dirty="0"/>
              <a:t>Indirect remote access</a:t>
            </a:r>
            <a:r>
              <a:rPr lang="en-US" dirty="0"/>
              <a:t>, as its name implies, involves an intermediary server, which could be a web-based email service, sitting in the middle of two devices and relaying messages between them.</a:t>
            </a:r>
          </a:p>
          <a:p>
            <a:r>
              <a:rPr lang="en-US" b="1" dirty="0"/>
              <a:t>Remote Access VPNs (virtual private networks)</a:t>
            </a:r>
            <a:r>
              <a:rPr lang="en-US" dirty="0"/>
              <a:t> create an encrypted connection over the internet, allowing a device to join a private network securely. A VPN for remote access enables remote users to access resources on that network as if they were directly connected to it.</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27</a:t>
            </a:fld>
            <a:endParaRPr lang="en-US" dirty="0"/>
          </a:p>
        </p:txBody>
      </p:sp>
    </p:spTree>
    <p:extLst>
      <p:ext uri="{BB962C8B-B14F-4D97-AF65-F5344CB8AC3E}">
        <p14:creationId xmlns:p14="http://schemas.microsoft.com/office/powerpoint/2010/main" val="219644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Remote access </a:t>
            </a:r>
            <a:r>
              <a:rPr lang="en-US" u="sng" dirty="0" smtClean="0"/>
              <a:t>VPNs</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a:hlinkClick r:id="rId2"/>
              </a:rPr>
              <a:t>Remote access VPNs</a:t>
            </a:r>
            <a:r>
              <a:rPr lang="en-US" dirty="0"/>
              <a:t> connect individual users to private </a:t>
            </a:r>
            <a:r>
              <a:rPr lang="en-US" dirty="0" smtClean="0"/>
              <a:t>networks.</a:t>
            </a:r>
          </a:p>
          <a:p>
            <a:r>
              <a:rPr lang="en-US" dirty="0" smtClean="0"/>
              <a:t>With </a:t>
            </a:r>
            <a:r>
              <a:rPr lang="en-US" dirty="0"/>
              <a:t>a remote access VPN, each user needs a VPN client capable of connecting to the private network's VPN server.</a:t>
            </a:r>
          </a:p>
          <a:p>
            <a:r>
              <a:rPr lang="en-US" b="1" i="1" dirty="0"/>
              <a:t>When a user is connected to the network via a VPN client, the software encrypts the traffic before it delivers it over the internet. The VPN server, or </a:t>
            </a:r>
            <a:r>
              <a:rPr lang="en-US" b="1" i="1" u="sng" dirty="0">
                <a:hlinkClick r:id="rId3"/>
              </a:rPr>
              <a:t>gateway</a:t>
            </a:r>
            <a:r>
              <a:rPr lang="en-US" b="1" i="1" dirty="0"/>
              <a:t>, is located at the edge of the targeted network and decrypts the data and sends it to the appropriate host inside the private network.</a:t>
            </a:r>
          </a:p>
          <a:p>
            <a:r>
              <a:rPr lang="en-US" dirty="0"/>
              <a:t>A computer must have software that enables it to connect and communicate with a system or resource hosted by the organization's remote access service. </a:t>
            </a:r>
            <a:endParaRPr lang="en-US" dirty="0" smtClean="0"/>
          </a:p>
          <a:p>
            <a:r>
              <a:rPr lang="en-US" dirty="0" smtClean="0"/>
              <a:t>Once </a:t>
            </a:r>
            <a:r>
              <a:rPr lang="en-US" dirty="0"/>
              <a:t>a user's computer is connected to the remote host, it can display a window with the target computer's desktop.</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28</a:t>
            </a:fld>
            <a:endParaRPr lang="en-US" dirty="0"/>
          </a:p>
        </p:txBody>
      </p:sp>
    </p:spTree>
    <p:extLst>
      <p:ext uri="{BB962C8B-B14F-4D97-AF65-F5344CB8AC3E}">
        <p14:creationId xmlns:p14="http://schemas.microsoft.com/office/powerpoint/2010/main" val="1181069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29</a:t>
            </a:fld>
            <a:endParaRPr lang="en-US" dirty="0"/>
          </a:p>
        </p:txBody>
      </p:sp>
      <p:pic>
        <p:nvPicPr>
          <p:cNvPr id="1026" name="Picture 2" descr="https://cdn.ttgtmedia.com/rms/onlineImages/networking-sitetosite_vpn.jpg"/>
          <p:cNvPicPr>
            <a:picLocks noChangeAspect="1" noChangeArrowheads="1"/>
          </p:cNvPicPr>
          <p:nvPr/>
        </p:nvPicPr>
        <p:blipFill rotWithShape="1">
          <a:blip r:embed="rId2">
            <a:extLst>
              <a:ext uri="{28A0092B-C50C-407E-A947-70E740481C1C}">
                <a14:useLocalDpi xmlns:a14="http://schemas.microsoft.com/office/drawing/2010/main" val="0"/>
              </a:ext>
            </a:extLst>
          </a:blip>
          <a:srcRect l="9090" t="27275" r="9015" b="8037"/>
          <a:stretch/>
        </p:blipFill>
        <p:spPr bwMode="auto">
          <a:xfrm>
            <a:off x="3799840" y="2619439"/>
            <a:ext cx="5222240" cy="41249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cdn.ttgtmedia.com/rms/onlineImages/networking-sitetosite_vpn.jpg"/>
          <p:cNvPicPr>
            <a:picLocks noChangeAspect="1" noChangeArrowheads="1"/>
          </p:cNvPicPr>
          <p:nvPr/>
        </p:nvPicPr>
        <p:blipFill rotWithShape="1">
          <a:blip r:embed="rId2">
            <a:extLst>
              <a:ext uri="{28A0092B-C50C-407E-A947-70E740481C1C}">
                <a14:useLocalDpi xmlns:a14="http://schemas.microsoft.com/office/drawing/2010/main" val="0"/>
              </a:ext>
            </a:extLst>
          </a:blip>
          <a:srcRect l="4562" t="5777" r="5895" b="74159"/>
          <a:stretch/>
        </p:blipFill>
        <p:spPr bwMode="auto">
          <a:xfrm>
            <a:off x="1124564" y="115708"/>
            <a:ext cx="10358240" cy="2320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40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internet services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1193073" y="1616779"/>
            <a:ext cx="10160727" cy="4032770"/>
          </a:xfrm>
          <a:prstGeom prst="rect">
            <a:avLst/>
          </a:prstGeom>
        </p:spPr>
      </p:pic>
    </p:spTree>
    <p:extLst>
      <p:ext uri="{BB962C8B-B14F-4D97-AF65-F5344CB8AC3E}">
        <p14:creationId xmlns:p14="http://schemas.microsoft.com/office/powerpoint/2010/main" val="1498776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more on remote access</a:t>
            </a:r>
            <a:endParaRPr lang="en-US" dirty="0"/>
          </a:p>
        </p:txBody>
      </p:sp>
      <p:sp>
        <p:nvSpPr>
          <p:cNvPr id="3" name="Content Placeholder 2"/>
          <p:cNvSpPr>
            <a:spLocks noGrp="1"/>
          </p:cNvSpPr>
          <p:nvPr>
            <p:ph idx="1"/>
          </p:nvPr>
        </p:nvSpPr>
        <p:spPr/>
        <p:txBody>
          <a:bodyPr/>
          <a:lstStyle/>
          <a:p>
            <a:pPr marL="0" indent="0">
              <a:buNone/>
            </a:pPr>
            <a:r>
              <a:rPr lang="en-US" b="1" dirty="0"/>
              <a:t>What is Remote Access?</a:t>
            </a:r>
          </a:p>
          <a:p>
            <a:pPr marL="0" indent="0">
              <a:buNone/>
            </a:pPr>
            <a:r>
              <a:rPr lang="en-US" dirty="0"/>
              <a:t>A complete guide to remote access technology, benefits, and security</a:t>
            </a:r>
          </a:p>
          <a:p>
            <a:pPr marL="0" indent="0">
              <a:buNone/>
            </a:pPr>
            <a:r>
              <a:rPr lang="en-US" dirty="0" smtClean="0"/>
              <a:t>https</a:t>
            </a:r>
            <a:r>
              <a:rPr lang="en-US" dirty="0"/>
              <a:t>://www.goto.com/resources/what-is-remote-access-guide</a:t>
            </a:r>
          </a:p>
        </p:txBody>
      </p:sp>
      <p:sp>
        <p:nvSpPr>
          <p:cNvPr id="4" name="Slide Number Placeholder 3"/>
          <p:cNvSpPr>
            <a:spLocks noGrp="1"/>
          </p:cNvSpPr>
          <p:nvPr>
            <p:ph type="sldNum" sz="quarter" idx="12"/>
          </p:nvPr>
        </p:nvSpPr>
        <p:spPr/>
        <p:txBody>
          <a:bodyPr/>
          <a:lstStyle/>
          <a:p>
            <a:fld id="{8330CF0F-2992-4812-A2BD-C038BC9AA5D1}" type="slidenum">
              <a:rPr lang="en-US" smtClean="0"/>
              <a:pPr/>
              <a:t>30</a:t>
            </a:fld>
            <a:endParaRPr lang="en-US" dirty="0"/>
          </a:p>
        </p:txBody>
      </p:sp>
    </p:spTree>
    <p:extLst>
      <p:ext uri="{BB962C8B-B14F-4D97-AF65-F5344CB8AC3E}">
        <p14:creationId xmlns:p14="http://schemas.microsoft.com/office/powerpoint/2010/main" val="36894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What are the basic elements of an information system</a:t>
            </a:r>
            <a:r>
              <a:rPr lang="en-US" sz="2800" b="1" dirty="0" smtClean="0"/>
              <a:t>?</a:t>
            </a:r>
            <a:endParaRPr lang="en-US" sz="3200" dirty="0"/>
          </a:p>
        </p:txBody>
      </p:sp>
      <p:sp>
        <p:nvSpPr>
          <p:cNvPr id="3" name="Content Placeholder 2"/>
          <p:cNvSpPr>
            <a:spLocks noGrp="1"/>
          </p:cNvSpPr>
          <p:nvPr>
            <p:ph idx="1"/>
          </p:nvPr>
        </p:nvSpPr>
        <p:spPr>
          <a:xfrm>
            <a:off x="965199" y="1249680"/>
            <a:ext cx="10546081" cy="5445760"/>
          </a:xfrm>
        </p:spPr>
        <p:txBody>
          <a:bodyPr>
            <a:normAutofit fontScale="77500" lnSpcReduction="20000"/>
          </a:bodyPr>
          <a:lstStyle/>
          <a:p>
            <a:r>
              <a:rPr lang="en-US" dirty="0" smtClean="0"/>
              <a:t>There </a:t>
            </a:r>
            <a:r>
              <a:rPr lang="en-US" dirty="0"/>
              <a:t>are a wide variety of information systems that companies use to manage and streamline their operations. </a:t>
            </a:r>
            <a:endParaRPr lang="en-US" dirty="0" smtClean="0"/>
          </a:p>
          <a:p>
            <a:r>
              <a:rPr lang="en-US" dirty="0" smtClean="0"/>
              <a:t>Although </a:t>
            </a:r>
            <a:r>
              <a:rPr lang="en-US" dirty="0"/>
              <a:t>these systems are diverse, most of them consist of several primary components. Here are the basic elements of most information systems</a:t>
            </a:r>
            <a:r>
              <a:rPr lang="en-US" dirty="0" smtClean="0"/>
              <a:t>:</a:t>
            </a:r>
          </a:p>
          <a:p>
            <a:r>
              <a:rPr lang="en-US" b="1" dirty="0" smtClean="0"/>
              <a:t>Hardware</a:t>
            </a:r>
            <a:r>
              <a:rPr lang="en-US" b="1" dirty="0"/>
              <a:t>: </a:t>
            </a:r>
            <a:r>
              <a:rPr lang="en-US" dirty="0"/>
              <a:t>Hardware refers to all the physical components of an information system that allow people to access data and communicate. These could include desktop computers, smartphones, routers, printers, flash drives and modems.</a:t>
            </a:r>
          </a:p>
          <a:p>
            <a:r>
              <a:rPr lang="en-US" b="1" dirty="0"/>
              <a:t>Software: </a:t>
            </a:r>
            <a:r>
              <a:rPr lang="en-US" dirty="0"/>
              <a:t>Software applications are the scripts that hardware systems use to complete various tasks.</a:t>
            </a:r>
          </a:p>
          <a:p>
            <a:r>
              <a:rPr lang="en-US" b="1" dirty="0"/>
              <a:t>Processes: </a:t>
            </a:r>
            <a:r>
              <a:rPr lang="en-US" dirty="0"/>
              <a:t>Process refers to a wide range of practices that companies implement regarding their information systems.</a:t>
            </a:r>
          </a:p>
          <a:p>
            <a:r>
              <a:rPr lang="en-US" b="1" dirty="0"/>
              <a:t>Network communications: </a:t>
            </a:r>
            <a:r>
              <a:rPr lang="en-US" dirty="0"/>
              <a:t>Networks allow communication between every component in an information system.</a:t>
            </a:r>
          </a:p>
          <a:p>
            <a:r>
              <a:rPr lang="en-US" b="1" dirty="0"/>
              <a:t>Data: </a:t>
            </a:r>
            <a:r>
              <a:rPr lang="en-US" dirty="0"/>
              <a:t>Data is a broad category that refers to all the information stored in an information system. </a:t>
            </a:r>
          </a:p>
          <a:p>
            <a:r>
              <a:rPr lang="en-US" b="1" dirty="0"/>
              <a:t>Personnel: </a:t>
            </a:r>
            <a:r>
              <a:rPr lang="en-US" dirty="0"/>
              <a:t>This refers to the individual people who access and maintain the information system on a daily basis.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31</a:t>
            </a:fld>
            <a:endParaRPr lang="en-US" dirty="0"/>
          </a:p>
        </p:txBody>
      </p:sp>
    </p:spTree>
    <p:extLst>
      <p:ext uri="{BB962C8B-B14F-4D97-AF65-F5344CB8AC3E}">
        <p14:creationId xmlns:p14="http://schemas.microsoft.com/office/powerpoint/2010/main" val="989919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19" y="152400"/>
            <a:ext cx="10388601" cy="1046729"/>
          </a:xfrm>
        </p:spPr>
        <p:txBody>
          <a:bodyPr>
            <a:normAutofit fontScale="90000"/>
          </a:bodyPr>
          <a:lstStyle/>
          <a:p>
            <a:r>
              <a:rPr lang="en-US" b="1" dirty="0"/>
              <a:t>Search engine</a:t>
            </a:r>
            <a:br>
              <a:rPr lang="en-US" b="1" dirty="0"/>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32</a:t>
            </a:fld>
            <a:endParaRPr lang="en-US" dirty="0"/>
          </a:p>
        </p:txBody>
      </p:sp>
      <p:pic>
        <p:nvPicPr>
          <p:cNvPr id="8194" name="Picture 2" descr="List of great search eng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75" y="1556870"/>
            <a:ext cx="6255385" cy="469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75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Search </a:t>
            </a:r>
            <a:r>
              <a:rPr lang="en-US" b="1" dirty="0" smtClean="0"/>
              <a:t>engine</a:t>
            </a:r>
            <a:endParaRPr lang="en-US" dirty="0"/>
          </a:p>
        </p:txBody>
      </p:sp>
      <p:sp>
        <p:nvSpPr>
          <p:cNvPr id="3" name="Content Placeholder 2"/>
          <p:cNvSpPr>
            <a:spLocks noGrp="1"/>
          </p:cNvSpPr>
          <p:nvPr>
            <p:ph idx="1"/>
          </p:nvPr>
        </p:nvSpPr>
        <p:spPr/>
        <p:txBody>
          <a:bodyPr>
            <a:normAutofit lnSpcReduction="10000"/>
          </a:bodyPr>
          <a:lstStyle/>
          <a:p>
            <a:r>
              <a:rPr lang="en-US" dirty="0"/>
              <a:t>A search engine is a software program that helps people find the information they are looking for online using keywords or phrases</a:t>
            </a:r>
            <a:r>
              <a:rPr lang="en-US" dirty="0" smtClean="0"/>
              <a:t>.</a:t>
            </a:r>
          </a:p>
          <a:p>
            <a:r>
              <a:rPr lang="en-US" dirty="0"/>
              <a:t>Search engines are able to return results quickly—even with millions of websites online—by scanning the Internet continuously and indexing every page they find.</a:t>
            </a:r>
          </a:p>
          <a:p>
            <a:r>
              <a:rPr lang="en-US" dirty="0"/>
              <a:t>When a user enters a search term, the search engine looks at the website page titles, contents and keywords it has indexed and uses algorithms (step-by-step operations) to produce a list of sites—with the most relevant websites at the top of the list.</a:t>
            </a:r>
          </a:p>
          <a:p>
            <a:r>
              <a:rPr lang="en-US" dirty="0"/>
              <a:t>Companies use </a:t>
            </a:r>
            <a:r>
              <a:rPr lang="en-US" dirty="0">
                <a:hlinkClick r:id="rId2" tooltip="Search engine optimization"/>
              </a:rPr>
              <a:t>search engine optimization (SEO)</a:t>
            </a:r>
            <a:r>
              <a:rPr lang="en-US" dirty="0"/>
              <a:t> to help search engines recognize their websites as highly relevant to particular searches. Popular search engines include Google, Bing and Yahoo.</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33</a:t>
            </a:fld>
            <a:endParaRPr lang="en-US" dirty="0"/>
          </a:p>
        </p:txBody>
      </p:sp>
    </p:spTree>
    <p:extLst>
      <p:ext uri="{BB962C8B-B14F-4D97-AF65-F5344CB8AC3E}">
        <p14:creationId xmlns:p14="http://schemas.microsoft.com/office/powerpoint/2010/main" val="3351585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engine</a:t>
            </a:r>
            <a:endParaRPr lang="en-US" dirty="0"/>
          </a:p>
        </p:txBody>
      </p:sp>
      <p:sp>
        <p:nvSpPr>
          <p:cNvPr id="3" name="Content Placeholder 2"/>
          <p:cNvSpPr>
            <a:spLocks noGrp="1"/>
          </p:cNvSpPr>
          <p:nvPr>
            <p:ph idx="1"/>
          </p:nvPr>
        </p:nvSpPr>
        <p:spPr/>
        <p:txBody>
          <a:bodyPr/>
          <a:lstStyle/>
          <a:p>
            <a:r>
              <a:rPr lang="en-US" dirty="0"/>
              <a:t>A search engine is a software system that allows users to search for information on the World Wide Web. By scanning and indexing information on literally billions of websites, the search engine is able to present relevant pages to the user when they submit a search query. The results (which are known as the search engine results pages or SERPS) are listed according to how relevant or useful the search engine determines the particular page to be.</a:t>
            </a:r>
          </a:p>
          <a:p>
            <a:r>
              <a:rPr lang="en-US" dirty="0"/>
              <a:t>Search Engines can be used to find pages, images, videos, business addresses, and other kinds of information. They find this information and rank the pages they feel are relevant according to complex algorithms that are tweaked and improved regularly.</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34</a:t>
            </a:fld>
            <a:endParaRPr lang="en-US" dirty="0"/>
          </a:p>
        </p:txBody>
      </p:sp>
    </p:spTree>
    <p:extLst>
      <p:ext uri="{BB962C8B-B14F-4D97-AF65-F5344CB8AC3E}">
        <p14:creationId xmlns:p14="http://schemas.microsoft.com/office/powerpoint/2010/main" val="2738355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35</a:t>
            </a:fld>
            <a:endParaRPr lang="en-US" dirty="0"/>
          </a:p>
        </p:txBody>
      </p:sp>
      <p:pic>
        <p:nvPicPr>
          <p:cNvPr id="9218" name="Picture 2" descr="Three core functions of search engin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65966" y="1261110"/>
            <a:ext cx="6587066" cy="494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81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search engines work</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Search engines work through three primary functions:</a:t>
            </a:r>
          </a:p>
          <a:p>
            <a:r>
              <a:rPr lang="en-US" b="1" dirty="0"/>
              <a:t>Crawling:</a:t>
            </a:r>
            <a:r>
              <a:rPr lang="en-US" dirty="0"/>
              <a:t> Scour the Internet for content, looking over the code/content for each URL they find.</a:t>
            </a:r>
          </a:p>
          <a:p>
            <a:r>
              <a:rPr lang="en-US" b="1" dirty="0"/>
              <a:t>Indexing: </a:t>
            </a:r>
            <a:r>
              <a:rPr lang="en-US" dirty="0"/>
              <a:t>Store and organize the content found during the crawling process. Once a page is in the index, it’s in the running to be displayed as a result to relevant queries.</a:t>
            </a:r>
          </a:p>
          <a:p>
            <a:r>
              <a:rPr lang="en-US" b="1" dirty="0"/>
              <a:t>Ranking: </a:t>
            </a:r>
            <a:r>
              <a:rPr lang="en-US" dirty="0"/>
              <a:t>Provide the pieces of content that will best answer a searcher's query, which means that results are ordered by most relevant to least relevant.</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36</a:t>
            </a:fld>
            <a:endParaRPr lang="en-US" dirty="0"/>
          </a:p>
        </p:txBody>
      </p:sp>
    </p:spTree>
    <p:extLst>
      <p:ext uri="{BB962C8B-B14F-4D97-AF65-F5344CB8AC3E}">
        <p14:creationId xmlns:p14="http://schemas.microsoft.com/office/powerpoint/2010/main" val="3211153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search engine crawling</a:t>
            </a:r>
            <a:r>
              <a:rPr lang="en-US" dirty="0" smtClean="0"/>
              <a:t>?</a:t>
            </a:r>
            <a:endParaRPr lang="en-US" dirty="0"/>
          </a:p>
        </p:txBody>
      </p:sp>
      <p:sp>
        <p:nvSpPr>
          <p:cNvPr id="3" name="Content Placeholder 2"/>
          <p:cNvSpPr>
            <a:spLocks noGrp="1"/>
          </p:cNvSpPr>
          <p:nvPr>
            <p:ph idx="1"/>
          </p:nvPr>
        </p:nvSpPr>
        <p:spPr/>
        <p:txBody>
          <a:bodyPr/>
          <a:lstStyle/>
          <a:p>
            <a:r>
              <a:rPr lang="en-US" dirty="0">
                <a:hlinkClick r:id="rId2"/>
              </a:rPr>
              <a:t>Crawling</a:t>
            </a:r>
            <a:r>
              <a:rPr lang="en-US" dirty="0"/>
              <a:t> is the discovery process in which search engines send out a team of robots (known as crawlers or spiders) to find new and updated content. </a:t>
            </a:r>
            <a:endParaRPr lang="en-US" dirty="0" smtClean="0"/>
          </a:p>
          <a:p>
            <a:r>
              <a:rPr lang="en-US" dirty="0" smtClean="0"/>
              <a:t>Content </a:t>
            </a:r>
            <a:r>
              <a:rPr lang="en-US" dirty="0"/>
              <a:t>can vary — it could be a webpage, an image, a video, a PDF, etc. — but regardless of the format, content is discovered by links</a:t>
            </a:r>
            <a:r>
              <a:rPr lang="en-US" dirty="0" smtClean="0"/>
              <a:t>.</a:t>
            </a:r>
          </a:p>
          <a:p>
            <a:r>
              <a:rPr lang="en-US" dirty="0" err="1"/>
              <a:t>Googlebot</a:t>
            </a:r>
            <a:r>
              <a:rPr lang="en-US" dirty="0"/>
              <a:t> starts out by fetching a few web pages, and then follows the links on those webpages to find new URLs. By hopping along this path of links, the crawler is able to find new content and add it to their index called </a:t>
            </a:r>
            <a:r>
              <a:rPr lang="en-US" dirty="0">
                <a:hlinkClick r:id="rId3"/>
              </a:rPr>
              <a:t>Caffeine</a:t>
            </a:r>
            <a:r>
              <a:rPr lang="en-US" dirty="0"/>
              <a:t> — a massive database of discovered URLs — to later be retrieved when a searcher is seeking information that the content on that URL is a good match for.</a:t>
            </a:r>
            <a:endParaRPr lang="en-US" dirty="0" smtClean="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37</a:t>
            </a:fld>
            <a:endParaRPr lang="en-US" dirty="0"/>
          </a:p>
        </p:txBody>
      </p:sp>
      <p:pic>
        <p:nvPicPr>
          <p:cNvPr id="6" name="Picture 5"/>
          <p:cNvPicPr>
            <a:picLocks noChangeAspect="1"/>
          </p:cNvPicPr>
          <p:nvPr/>
        </p:nvPicPr>
        <p:blipFill>
          <a:blip r:embed="rId4"/>
          <a:stretch>
            <a:fillRect/>
          </a:stretch>
        </p:blipFill>
        <p:spPr>
          <a:xfrm>
            <a:off x="6309360" y="3883224"/>
            <a:ext cx="4625182" cy="2453862"/>
          </a:xfrm>
          <a:prstGeom prst="rect">
            <a:avLst/>
          </a:prstGeom>
        </p:spPr>
      </p:pic>
    </p:spTree>
    <p:extLst>
      <p:ext uri="{BB962C8B-B14F-4D97-AF65-F5344CB8AC3E}">
        <p14:creationId xmlns:p14="http://schemas.microsoft.com/office/powerpoint/2010/main" val="1972959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search engine index</a:t>
            </a:r>
            <a:endParaRPr lang="en-US" b="1" dirty="0"/>
          </a:p>
        </p:txBody>
      </p:sp>
      <p:sp>
        <p:nvSpPr>
          <p:cNvPr id="3" name="Content Placeholder 2"/>
          <p:cNvSpPr>
            <a:spLocks noGrp="1"/>
          </p:cNvSpPr>
          <p:nvPr>
            <p:ph idx="1"/>
          </p:nvPr>
        </p:nvSpPr>
        <p:spPr/>
        <p:txBody>
          <a:bodyPr>
            <a:normAutofit fontScale="92500"/>
          </a:bodyPr>
          <a:lstStyle/>
          <a:p>
            <a:r>
              <a:rPr lang="en-US" dirty="0"/>
              <a:t>Webpages that have been discovered by the search engine are added into a data structure </a:t>
            </a:r>
            <a:r>
              <a:rPr lang="en-US" u="sng" dirty="0">
                <a:hlinkClick r:id="rId2"/>
              </a:rPr>
              <a:t>called an index.</a:t>
            </a:r>
            <a:endParaRPr lang="en-US" dirty="0"/>
          </a:p>
          <a:p>
            <a:r>
              <a:rPr lang="en-US" dirty="0"/>
              <a:t>The index includes all the discovered URLs along with a number of relevant key signals about the contents of each URL such as:</a:t>
            </a:r>
          </a:p>
          <a:p>
            <a:r>
              <a:rPr lang="en-US" dirty="0"/>
              <a:t>The </a:t>
            </a:r>
            <a:r>
              <a:rPr lang="en-US" b="1" dirty="0"/>
              <a:t>keywords</a:t>
            </a:r>
            <a:r>
              <a:rPr lang="en-US" dirty="0"/>
              <a:t> discovered within the page’s content – what topics does the page cover?</a:t>
            </a:r>
          </a:p>
          <a:p>
            <a:r>
              <a:rPr lang="en-US" dirty="0"/>
              <a:t>The type of </a:t>
            </a:r>
            <a:r>
              <a:rPr lang="en-US" b="1" dirty="0"/>
              <a:t>content</a:t>
            </a:r>
            <a:r>
              <a:rPr lang="en-US" dirty="0"/>
              <a:t> that is being crawled (using microdata called Schema) – what is included on the page?</a:t>
            </a:r>
          </a:p>
          <a:p>
            <a:r>
              <a:rPr lang="en-US" dirty="0"/>
              <a:t>The </a:t>
            </a:r>
            <a:r>
              <a:rPr lang="en-US" b="1" dirty="0"/>
              <a:t>freshness</a:t>
            </a:r>
            <a:r>
              <a:rPr lang="en-US" dirty="0"/>
              <a:t> of the page – how recently was it updated?</a:t>
            </a:r>
          </a:p>
          <a:p>
            <a:r>
              <a:rPr lang="en-US" dirty="0"/>
              <a:t>The previous </a:t>
            </a:r>
            <a:r>
              <a:rPr lang="en-US" b="1" dirty="0"/>
              <a:t>user engagement</a:t>
            </a:r>
            <a:r>
              <a:rPr lang="en-US" dirty="0"/>
              <a:t> of the page and/or domain – how do people interact with the page?</a:t>
            </a:r>
          </a:p>
        </p:txBody>
      </p:sp>
      <p:sp>
        <p:nvSpPr>
          <p:cNvPr id="4" name="Slide Number Placeholder 3"/>
          <p:cNvSpPr>
            <a:spLocks noGrp="1"/>
          </p:cNvSpPr>
          <p:nvPr>
            <p:ph type="sldNum" sz="quarter" idx="12"/>
          </p:nvPr>
        </p:nvSpPr>
        <p:spPr/>
        <p:txBody>
          <a:bodyPr/>
          <a:lstStyle/>
          <a:p>
            <a:fld id="{8330CF0F-2992-4812-A2BD-C038BC9AA5D1}" type="slidenum">
              <a:rPr lang="en-US" smtClean="0"/>
              <a:pPr/>
              <a:t>38</a:t>
            </a:fld>
            <a:endParaRPr lang="en-US" dirty="0"/>
          </a:p>
        </p:txBody>
      </p:sp>
    </p:spTree>
    <p:extLst>
      <p:ext uri="{BB962C8B-B14F-4D97-AF65-F5344CB8AC3E}">
        <p14:creationId xmlns:p14="http://schemas.microsoft.com/office/powerpoint/2010/main" val="432335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 engine </a:t>
            </a:r>
            <a:r>
              <a:rPr lang="en-US" dirty="0" smtClean="0"/>
              <a:t>ranking</a:t>
            </a:r>
            <a:endParaRPr lang="en-US" dirty="0"/>
          </a:p>
        </p:txBody>
      </p:sp>
      <p:sp>
        <p:nvSpPr>
          <p:cNvPr id="3" name="Content Placeholder 2"/>
          <p:cNvSpPr>
            <a:spLocks noGrp="1"/>
          </p:cNvSpPr>
          <p:nvPr>
            <p:ph idx="1"/>
          </p:nvPr>
        </p:nvSpPr>
        <p:spPr/>
        <p:txBody>
          <a:bodyPr/>
          <a:lstStyle/>
          <a:p>
            <a:r>
              <a:rPr lang="en-US" dirty="0"/>
              <a:t>When someone performs a search, search engines scour their index for highly relevant content and then orders that content in the hopes of solving the searcher's query. This ordering of search results by relevance is known as ranking. In general, you can assume that the higher a website is ranked, the more relevant the search engine believes that site is to the query.</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39</a:t>
            </a:fld>
            <a:endParaRPr lang="en-US" dirty="0"/>
          </a:p>
        </p:txBody>
      </p:sp>
    </p:spTree>
    <p:extLst>
      <p:ext uri="{BB962C8B-B14F-4D97-AF65-F5344CB8AC3E}">
        <p14:creationId xmlns:p14="http://schemas.microsoft.com/office/powerpoint/2010/main" val="38205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Communication services</a:t>
            </a:r>
            <a:endParaRPr lang="en-US" dirty="0"/>
          </a:p>
        </p:txBody>
      </p:sp>
      <p:sp>
        <p:nvSpPr>
          <p:cNvPr id="3" name="Content Placeholder 2"/>
          <p:cNvSpPr>
            <a:spLocks noGrp="1"/>
          </p:cNvSpPr>
          <p:nvPr>
            <p:ph idx="1"/>
          </p:nvPr>
        </p:nvSpPr>
        <p:spPr/>
        <p:txBody>
          <a:bodyPr/>
          <a:lstStyle/>
          <a:p>
            <a:r>
              <a:rPr lang="en-US" dirty="0"/>
              <a:t>To exchange data/information among individuals or organizations, the internet enables communication services. </a:t>
            </a:r>
            <a:endParaRPr lang="en-US" dirty="0" smtClean="0"/>
          </a:p>
          <a:p>
            <a:r>
              <a:rPr lang="en-US" dirty="0" smtClean="0"/>
              <a:t>This </a:t>
            </a:r>
            <a:r>
              <a:rPr lang="en-US" dirty="0"/>
              <a:t>mainly includes VoIP and video conferencing</a:t>
            </a:r>
            <a:r>
              <a:rPr lang="en-US" dirty="0" smtClean="0"/>
              <a:t>.</a:t>
            </a:r>
          </a:p>
          <a:p>
            <a:r>
              <a:rPr lang="en-US" dirty="0"/>
              <a:t>Other communication services based on the internet include email, internet relay chat (IRC), and list server (LISTSERV) used for asynchronous text communication, instant messaging, and group announcements, respectively.</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Tree>
    <p:extLst>
      <p:ext uri="{BB962C8B-B14F-4D97-AF65-F5344CB8AC3E}">
        <p14:creationId xmlns:p14="http://schemas.microsoft.com/office/powerpoint/2010/main" val="2097820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happens when a search is performed</a:t>
            </a:r>
            <a:r>
              <a:rPr lang="en-US" b="1"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When a search query is entered into a search engine by a user, all of the pages which are deemed to be relevant are identified from the index and an algorithm is used to hierarchically rank the relevant pages into a set of results.</a:t>
            </a:r>
          </a:p>
          <a:p>
            <a:r>
              <a:rPr lang="en-US" dirty="0"/>
              <a:t>The algorithms used to rank the most relevant results differ for each search engine. For example, a page that ranks highly for a search query in Google may not rank highly for the same query in Bing.</a:t>
            </a:r>
          </a:p>
          <a:p>
            <a:r>
              <a:rPr lang="en-US" dirty="0"/>
              <a:t>In addition to the search query, search engines use other relevant data to return results, including:</a:t>
            </a:r>
          </a:p>
          <a:p>
            <a:r>
              <a:rPr lang="en-US" dirty="0">
                <a:solidFill>
                  <a:srgbClr val="FF0000"/>
                </a:solidFill>
              </a:rPr>
              <a:t>Location</a:t>
            </a:r>
            <a:r>
              <a:rPr lang="en-US" dirty="0"/>
              <a:t> – Some search queries are location-dependent e.g. ‘cafes near me’ or ‘movie times’.</a:t>
            </a:r>
          </a:p>
          <a:p>
            <a:r>
              <a:rPr lang="en-US" dirty="0">
                <a:solidFill>
                  <a:srgbClr val="FF0000"/>
                </a:solidFill>
              </a:rPr>
              <a:t>Language detected</a:t>
            </a:r>
            <a:r>
              <a:rPr lang="en-US" dirty="0"/>
              <a:t> – Search engines will return results in the language of the user, if it can be detected.</a:t>
            </a:r>
          </a:p>
          <a:p>
            <a:r>
              <a:rPr lang="en-US" dirty="0">
                <a:solidFill>
                  <a:srgbClr val="FF0000"/>
                </a:solidFill>
              </a:rPr>
              <a:t>Previous search history</a:t>
            </a:r>
            <a:r>
              <a:rPr lang="en-US" dirty="0"/>
              <a:t> – Search engines will return different results for a query dependent on what user has previously searched for.</a:t>
            </a:r>
          </a:p>
          <a:p>
            <a:r>
              <a:rPr lang="en-US" dirty="0">
                <a:solidFill>
                  <a:srgbClr val="FF0000"/>
                </a:solidFill>
              </a:rPr>
              <a:t>Device</a:t>
            </a:r>
            <a:r>
              <a:rPr lang="en-US" dirty="0"/>
              <a:t> – A different set of results may be returned based on the device from which the query was made.</a:t>
            </a:r>
          </a:p>
          <a:p>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40</a:t>
            </a:fld>
            <a:endParaRPr lang="en-US" dirty="0"/>
          </a:p>
        </p:txBody>
      </p:sp>
    </p:spTree>
    <p:extLst>
      <p:ext uri="{BB962C8B-B14F-4D97-AF65-F5344CB8AC3E}">
        <p14:creationId xmlns:p14="http://schemas.microsoft.com/office/powerpoint/2010/main" val="621179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functions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Crawling</a:t>
            </a:r>
          </a:p>
          <a:p>
            <a:r>
              <a:rPr lang="en-US" dirty="0"/>
              <a:t>Search engines use programs, called spiders, bots or crawlers, to scour the internet. They may do this every few days, so it is possible for content to be out-of-date until they crawl your website again. </a:t>
            </a:r>
          </a:p>
          <a:p>
            <a:r>
              <a:rPr lang="en-US" b="1" dirty="0"/>
              <a:t>Indexing</a:t>
            </a:r>
          </a:p>
          <a:p>
            <a:r>
              <a:rPr lang="en-US" dirty="0"/>
              <a:t>The search engine will try to understand and </a:t>
            </a:r>
            <a:r>
              <a:rPr lang="en-US" dirty="0" err="1"/>
              <a:t>categorise</a:t>
            </a:r>
            <a:r>
              <a:rPr lang="en-US" dirty="0"/>
              <a:t> the content on a web page through 'keywords'. Following SEO best practice will help the search engine understand your content so you can rank for the right search queries. </a:t>
            </a:r>
          </a:p>
          <a:p>
            <a:r>
              <a:rPr lang="en-US" b="1" dirty="0"/>
              <a:t>Ranking</a:t>
            </a:r>
          </a:p>
          <a:p>
            <a:r>
              <a:rPr lang="en-US" dirty="0"/>
              <a:t>Search results are ranked based on a number of factors. These may include keyword density, speed and links. The search engine's aim is to provide the user with the most relevant result. </a:t>
            </a:r>
          </a:p>
          <a:p>
            <a:r>
              <a:rPr lang="en-US" dirty="0"/>
              <a:t>Although most search engines will provide tips on how to improve your page ranking, the exact algorithms used are well guarded and change frequently to avoid misuse. But by following search engine </a:t>
            </a:r>
            <a:r>
              <a:rPr lang="en-US" dirty="0" err="1"/>
              <a:t>optimisation</a:t>
            </a:r>
            <a:r>
              <a:rPr lang="en-US" dirty="0"/>
              <a:t> (SEO) best practice you can ensure that:</a:t>
            </a:r>
          </a:p>
          <a:p>
            <a:r>
              <a:rPr lang="en-US" dirty="0"/>
              <a:t>Search engines can easily crawl your website. You can also prompt them to crawl new content.</a:t>
            </a:r>
          </a:p>
          <a:p>
            <a:r>
              <a:rPr lang="en-US" dirty="0"/>
              <a:t>Your content is indexed for the right keywords so it can appear for relevant searches.</a:t>
            </a:r>
          </a:p>
          <a:p>
            <a:r>
              <a:rPr lang="en-US" dirty="0"/>
              <a:t>Your content can rank highly on the SERP.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41</a:t>
            </a:fld>
            <a:endParaRPr lang="en-US" dirty="0"/>
          </a:p>
        </p:txBody>
      </p:sp>
    </p:spTree>
    <p:extLst>
      <p:ext uri="{BB962C8B-B14F-4D97-AF65-F5344CB8AC3E}">
        <p14:creationId xmlns:p14="http://schemas.microsoft.com/office/powerpoint/2010/main" val="1854182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engine </a:t>
            </a:r>
            <a:r>
              <a:rPr lang="en-US" b="1" dirty="0" err="1"/>
              <a:t>optimisation</a:t>
            </a:r>
            <a:r>
              <a:rPr lang="en-US" b="1" dirty="0"/>
              <a:t> (SEO)</a:t>
            </a:r>
          </a:p>
        </p:txBody>
      </p:sp>
      <p:sp>
        <p:nvSpPr>
          <p:cNvPr id="3" name="Content Placeholder 2"/>
          <p:cNvSpPr>
            <a:spLocks noGrp="1"/>
          </p:cNvSpPr>
          <p:nvPr>
            <p:ph idx="1"/>
          </p:nvPr>
        </p:nvSpPr>
        <p:spPr/>
        <p:txBody>
          <a:bodyPr/>
          <a:lstStyle/>
          <a:p>
            <a:r>
              <a:rPr lang="en-US" dirty="0"/>
              <a:t>In order to show up in search results, your content needs to first be visible to search engines. It's arguably the most important piece of the SEO puzzle: If your site can't be found, there's no way you'll ever show up in the SERPs (Search Engine Results Page).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42</a:t>
            </a:fld>
            <a:endParaRPr lang="en-US" dirty="0"/>
          </a:p>
        </p:txBody>
      </p:sp>
    </p:spTree>
    <p:extLst>
      <p:ext uri="{BB962C8B-B14F-4D97-AF65-F5344CB8AC3E}">
        <p14:creationId xmlns:p14="http://schemas.microsoft.com/office/powerpoint/2010/main" val="2706824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 engine </a:t>
            </a:r>
            <a:r>
              <a:rPr lang="en-US" dirty="0" err="1"/>
              <a:t>optimisation</a:t>
            </a:r>
            <a:r>
              <a:rPr lang="en-US" dirty="0"/>
              <a:t> friendly web </a:t>
            </a:r>
            <a:r>
              <a:rPr lang="en-US" dirty="0" smtClean="0"/>
              <a:t>design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Some of the best search engine </a:t>
            </a:r>
            <a:r>
              <a:rPr lang="en-US" dirty="0" err="1"/>
              <a:t>optimisation</a:t>
            </a:r>
            <a:r>
              <a:rPr lang="en-US" dirty="0"/>
              <a:t> (SEO) results can be achieved by </a:t>
            </a:r>
            <a:r>
              <a:rPr lang="en-US" dirty="0" err="1"/>
              <a:t>optimising</a:t>
            </a:r>
            <a:r>
              <a:rPr lang="en-US" dirty="0"/>
              <a:t> site design and content to according to the factors used by search engines to index web pages. Good site design makes it easier for search engines to index your site, and increases your chances of a higher ranking in the results pages. Basic SEO techniques include:</a:t>
            </a:r>
          </a:p>
          <a:p>
            <a:pPr lvl="1"/>
            <a:r>
              <a:rPr lang="en-US" dirty="0"/>
              <a:t>site accessibility</a:t>
            </a:r>
          </a:p>
          <a:p>
            <a:pPr lvl="1"/>
            <a:r>
              <a:rPr lang="en-US" dirty="0"/>
              <a:t>high quality content</a:t>
            </a:r>
          </a:p>
          <a:p>
            <a:pPr lvl="1"/>
            <a:r>
              <a:rPr lang="en-US" dirty="0"/>
              <a:t>links to and from other websites</a:t>
            </a:r>
          </a:p>
          <a:p>
            <a:pPr lvl="1"/>
            <a:r>
              <a:rPr lang="en-US" dirty="0"/>
              <a:t>use of relevant </a:t>
            </a:r>
            <a:r>
              <a:rPr lang="en-US" dirty="0" smtClean="0"/>
              <a:t>keywords</a:t>
            </a:r>
          </a:p>
          <a:p>
            <a:pPr marL="0" indent="0">
              <a:buNone/>
            </a:pPr>
            <a:r>
              <a:rPr lang="en-US" b="1" dirty="0" smtClean="0"/>
              <a:t>Make </a:t>
            </a:r>
            <a:r>
              <a:rPr lang="en-US" b="1" dirty="0"/>
              <a:t>your site accessible</a:t>
            </a:r>
          </a:p>
          <a:p>
            <a:pPr marL="0" indent="0">
              <a:buNone/>
            </a:pPr>
            <a:r>
              <a:rPr lang="en-US" dirty="0"/>
              <a:t>The most important part of making a website search-engine friendly is good design. A well designed website that will get repeat visitors as well as satisfied customers will include:</a:t>
            </a:r>
          </a:p>
          <a:p>
            <a:pPr lvl="1"/>
            <a:r>
              <a:rPr lang="en-US" dirty="0"/>
              <a:t>well-written, interesting content</a:t>
            </a:r>
          </a:p>
          <a:p>
            <a:pPr lvl="1"/>
            <a:r>
              <a:rPr lang="en-US" dirty="0"/>
              <a:t>easy-to-navigate pages</a:t>
            </a:r>
          </a:p>
          <a:p>
            <a:pPr lvl="1"/>
            <a:r>
              <a:rPr lang="en-US" dirty="0"/>
              <a:t>well-designed e-commerce systems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43</a:t>
            </a:fld>
            <a:endParaRPr lang="en-US" dirty="0"/>
          </a:p>
        </p:txBody>
      </p:sp>
    </p:spTree>
    <p:extLst>
      <p:ext uri="{BB962C8B-B14F-4D97-AF65-F5344CB8AC3E}">
        <p14:creationId xmlns:p14="http://schemas.microsoft.com/office/powerpoint/2010/main" val="367508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Google alternative </a:t>
            </a:r>
            <a:r>
              <a:rPr lang="en-US" b="1" dirty="0"/>
              <a:t>search </a:t>
            </a:r>
            <a:r>
              <a:rPr lang="en-US" b="1" dirty="0" smtClean="0"/>
              <a:t>engines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65% of the world uses Google</a:t>
            </a:r>
          </a:p>
          <a:p>
            <a:pPr marL="0" indent="0">
              <a:buNone/>
            </a:pPr>
            <a:r>
              <a:rPr lang="en-US" b="1" dirty="0" smtClean="0"/>
              <a:t>Bing </a:t>
            </a:r>
            <a:r>
              <a:rPr lang="en-US" dirty="0" smtClean="0">
                <a:hlinkClick r:id="rId2"/>
              </a:rPr>
              <a:t>Microsoft’s </a:t>
            </a:r>
            <a:r>
              <a:rPr lang="en-US" dirty="0">
                <a:hlinkClick r:id="rId2"/>
              </a:rPr>
              <a:t>search engine</a:t>
            </a:r>
            <a:r>
              <a:rPr lang="en-US" dirty="0"/>
              <a:t> is the second most popular </a:t>
            </a:r>
            <a:r>
              <a:rPr lang="en-US" dirty="0">
                <a:hlinkClick r:id="rId3"/>
              </a:rPr>
              <a:t>search engine</a:t>
            </a:r>
            <a:r>
              <a:rPr lang="en-US" dirty="0"/>
              <a:t> in the world, with 15.8% of the search market</a:t>
            </a:r>
            <a:r>
              <a:rPr lang="en-US" dirty="0" smtClean="0"/>
              <a:t>.</a:t>
            </a:r>
          </a:p>
          <a:p>
            <a:pPr marL="0" indent="0">
              <a:buNone/>
            </a:pPr>
            <a:r>
              <a:rPr lang="en-US" b="1" dirty="0" smtClean="0"/>
              <a:t>Why Bing?</a:t>
            </a:r>
          </a:p>
          <a:p>
            <a:r>
              <a:rPr lang="en-US" dirty="0"/>
              <a:t>Bing’s video search is significantly better than Google’s, giving you a grid of large thumbnails that you can click on to play or preview if you hover over them.</a:t>
            </a:r>
          </a:p>
          <a:p>
            <a:r>
              <a:rPr lang="en-US" dirty="0"/>
              <a:t>Bing often gives twice as many autocomplete suggestions than Google does.</a:t>
            </a:r>
          </a:p>
          <a:p>
            <a:r>
              <a:rPr lang="en-US" dirty="0"/>
              <a:t>Bing can predict when airfares are about to go up or down if you’re searching for flights.</a:t>
            </a:r>
          </a:p>
          <a:p>
            <a:r>
              <a:rPr lang="en-US" dirty="0"/>
              <a:t>Bing also has a feature where if you type </a:t>
            </a:r>
            <a:r>
              <a:rPr lang="en-US" b="1" dirty="0" err="1"/>
              <a:t>linkfromdomain</a:t>
            </a:r>
            <a:r>
              <a:rPr lang="en-US" b="1" dirty="0"/>
              <a:t>:[site name]</a:t>
            </a:r>
            <a:r>
              <a:rPr lang="en-US" dirty="0"/>
              <a:t> it will highlight the best ranked outgoing links from that site, helping you figure out which other sites your chosen site links to the most.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44</a:t>
            </a:fld>
            <a:endParaRPr lang="en-US" dirty="0"/>
          </a:p>
        </p:txBody>
      </p:sp>
    </p:spTree>
    <p:extLst>
      <p:ext uri="{BB962C8B-B14F-4D97-AF65-F5344CB8AC3E}">
        <p14:creationId xmlns:p14="http://schemas.microsoft.com/office/powerpoint/2010/main" val="81835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hlinkClick r:id="rId2"/>
              </a:rPr>
              <a:t>DuckDuckGo</a:t>
            </a:r>
            <a:endParaRPr lang="en-US" b="1" dirty="0"/>
          </a:p>
          <a:p>
            <a:r>
              <a:rPr lang="en-US" dirty="0"/>
              <a:t>The key feature of </a:t>
            </a:r>
            <a:r>
              <a:rPr lang="en-US" dirty="0">
                <a:hlinkClick r:id="rId3"/>
              </a:rPr>
              <a:t>DuckDuckGo</a:t>
            </a:r>
            <a:r>
              <a:rPr lang="en-US" dirty="0"/>
              <a:t> is that it doesn’t retain its </a:t>
            </a:r>
            <a:r>
              <a:rPr lang="en-US" dirty="0">
                <a:hlinkClick r:id="rId4"/>
              </a:rPr>
              <a:t>users</a:t>
            </a:r>
            <a:r>
              <a:rPr lang="en-US" dirty="0"/>
              <a:t>‘ data, so it won’t track you or manipulate results based on your </a:t>
            </a:r>
            <a:r>
              <a:rPr lang="en-US" dirty="0" err="1"/>
              <a:t>behaviour</a:t>
            </a:r>
            <a:r>
              <a:rPr lang="en-US" dirty="0"/>
              <a:t>. So if you’re particularly spooked by Google’s all-seeing, all-knowing eye, this might be the one for you.</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45</a:t>
            </a:fld>
            <a:endParaRPr lang="en-US" dirty="0"/>
          </a:p>
        </p:txBody>
      </p:sp>
    </p:spTree>
    <p:extLst>
      <p:ext uri="{BB962C8B-B14F-4D97-AF65-F5344CB8AC3E}">
        <p14:creationId xmlns:p14="http://schemas.microsoft.com/office/powerpoint/2010/main" val="17298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Quora</a:t>
            </a:r>
            <a:endParaRPr lang="en-US" dirty="0"/>
          </a:p>
        </p:txBody>
      </p:sp>
      <p:sp>
        <p:nvSpPr>
          <p:cNvPr id="3" name="Content Placeholder 2"/>
          <p:cNvSpPr>
            <a:spLocks noGrp="1"/>
          </p:cNvSpPr>
          <p:nvPr>
            <p:ph idx="1"/>
          </p:nvPr>
        </p:nvSpPr>
        <p:spPr/>
        <p:txBody>
          <a:bodyPr/>
          <a:lstStyle/>
          <a:p>
            <a:r>
              <a:rPr lang="en-US" dirty="0" smtClean="0"/>
              <a:t>As </a:t>
            </a:r>
            <a:r>
              <a:rPr lang="en-US" dirty="0"/>
              <a:t>Google gets better and better at answering more complicated questions, it will never be able to match the personal touch available with </a:t>
            </a:r>
            <a:r>
              <a:rPr lang="en-US" dirty="0" err="1">
                <a:hlinkClick r:id="rId2"/>
              </a:rPr>
              <a:t>Quora</a:t>
            </a:r>
            <a:r>
              <a:rPr lang="en-US" dirty="0" smtClean="0"/>
              <a:t>.</a:t>
            </a:r>
          </a:p>
          <a:p>
            <a:r>
              <a:rPr lang="en-US" dirty="0" smtClean="0"/>
              <a:t>Ask </a:t>
            </a:r>
            <a:r>
              <a:rPr lang="en-US" dirty="0"/>
              <a:t>any question and its erudite community will offer their replies. Or you can choose from any similar queries previously asked.</a:t>
            </a:r>
          </a:p>
          <a:p>
            <a:pPr marL="0" indent="0">
              <a:buNone/>
            </a:pPr>
            <a:r>
              <a:rPr lang="en-US" dirty="0">
                <a:hlinkClick r:id="rId3"/>
              </a:rPr>
              <a:t/>
            </a:r>
            <a:br>
              <a:rPr lang="en-US" dirty="0">
                <a:hlinkClick r:id="rId3"/>
              </a:rPr>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46</a:t>
            </a:fld>
            <a:endParaRPr lang="en-US" dirty="0"/>
          </a:p>
        </p:txBody>
      </p:sp>
      <p:pic>
        <p:nvPicPr>
          <p:cNvPr id="2052" name="Picture 4" descr="https://www.searchenginewatch.com/wp-content/uploads/sites/25/2016/02/quor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006" y="3455784"/>
            <a:ext cx="5594985" cy="307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766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Dogpile</a:t>
            </a:r>
            <a:endParaRPr lang="en-US" dirty="0"/>
          </a:p>
        </p:txBody>
      </p:sp>
      <p:sp>
        <p:nvSpPr>
          <p:cNvPr id="3" name="Content Placeholder 2"/>
          <p:cNvSpPr>
            <a:spLocks noGrp="1"/>
          </p:cNvSpPr>
          <p:nvPr>
            <p:ph idx="1"/>
          </p:nvPr>
        </p:nvSpPr>
        <p:spPr/>
        <p:txBody>
          <a:bodyPr/>
          <a:lstStyle/>
          <a:p>
            <a:r>
              <a:rPr lang="en-US" dirty="0" smtClean="0">
                <a:hlinkClick r:id="rId2"/>
              </a:rPr>
              <a:t>Dogpile</a:t>
            </a:r>
            <a:r>
              <a:rPr lang="en-US" dirty="0"/>
              <a:t> may look like a search engine you cobbled together with clip-art, but that’s rather the point as it pulls in and ‘curates’ results from various different engines including Google, </a:t>
            </a:r>
            <a:r>
              <a:rPr lang="en-US" dirty="0" err="1"/>
              <a:t>Yandex</a:t>
            </a:r>
            <a:r>
              <a:rPr lang="en-US" dirty="0"/>
              <a:t> and Yahoo, but removes all the ads.</a:t>
            </a:r>
          </a:p>
          <a:p>
            <a:r>
              <a:rPr lang="en-US" dirty="0">
                <a:hlinkClick r:id="rId3"/>
              </a:rPr>
              <a:t/>
            </a:r>
            <a:br>
              <a:rPr lang="en-US" dirty="0">
                <a:hlinkClick r:id="rId3"/>
              </a:rPr>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47</a:t>
            </a:fld>
            <a:endParaRPr lang="en-US" dirty="0"/>
          </a:p>
        </p:txBody>
      </p:sp>
      <p:pic>
        <p:nvPicPr>
          <p:cNvPr id="3074" name="Picture 2" descr="https://www.searchenginewatch.com/wp-content/uploads/sites/25/2016/02/Dogpile-Web-Sear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215" y="2897219"/>
            <a:ext cx="5534025" cy="354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886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Vimeo</a:t>
            </a:r>
            <a:endParaRPr lang="en-US" dirty="0"/>
          </a:p>
        </p:txBody>
      </p:sp>
      <p:sp>
        <p:nvSpPr>
          <p:cNvPr id="3" name="Content Placeholder 2"/>
          <p:cNvSpPr>
            <a:spLocks noGrp="1"/>
          </p:cNvSpPr>
          <p:nvPr>
            <p:ph idx="1"/>
          </p:nvPr>
        </p:nvSpPr>
        <p:spPr>
          <a:xfrm>
            <a:off x="965199" y="1271917"/>
            <a:ext cx="10556241" cy="1583043"/>
          </a:xfrm>
        </p:spPr>
        <p:txBody>
          <a:bodyPr>
            <a:normAutofit fontScale="85000" lnSpcReduction="20000"/>
          </a:bodyPr>
          <a:lstStyle/>
          <a:p>
            <a:r>
              <a:rPr lang="en-US" dirty="0" smtClean="0"/>
              <a:t>Of </a:t>
            </a:r>
            <a:r>
              <a:rPr lang="en-US" dirty="0"/>
              <a:t>course if you’re going to give up Google, then you’ll also have to give up YouTube, which can be a terrifying prospect. </a:t>
            </a:r>
            <a:endParaRPr lang="en-US" dirty="0" smtClean="0"/>
          </a:p>
          <a:p>
            <a:r>
              <a:rPr lang="en-US" dirty="0" smtClean="0"/>
              <a:t>But </a:t>
            </a:r>
            <a:r>
              <a:rPr lang="en-US" dirty="0"/>
              <a:t>there is an alternative. And a pretty good one at that… </a:t>
            </a:r>
            <a:r>
              <a:rPr lang="en-US" dirty="0">
                <a:hlinkClick r:id="rId2"/>
              </a:rPr>
              <a:t>Vimeo</a:t>
            </a:r>
            <a:r>
              <a:rPr lang="en-US" dirty="0"/>
              <a:t>. </a:t>
            </a:r>
            <a:endParaRPr lang="en-US" dirty="0" smtClean="0"/>
          </a:p>
          <a:p>
            <a:r>
              <a:rPr lang="en-US" dirty="0" smtClean="0"/>
              <a:t>The </a:t>
            </a:r>
            <a:r>
              <a:rPr lang="en-US" dirty="0"/>
              <a:t>professional’s choice of video-sharing site, which has lots of HD video and no ads.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48</a:t>
            </a:fld>
            <a:endParaRPr lang="en-US" dirty="0"/>
          </a:p>
        </p:txBody>
      </p:sp>
      <p:pic>
        <p:nvPicPr>
          <p:cNvPr id="4098" name="Picture 2" descr="https://www.searchenginewatch.com/wp-content/uploads/sites/25/2016/02/otis-the-cat-reviews-in-videos-on-Vime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175" y="3157009"/>
            <a:ext cx="6245225" cy="327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0051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Yandex</a:t>
            </a:r>
            <a:endParaRPr lang="en-US" dirty="0"/>
          </a:p>
        </p:txBody>
      </p:sp>
      <p:sp>
        <p:nvSpPr>
          <p:cNvPr id="3" name="Content Placeholder 2"/>
          <p:cNvSpPr>
            <a:spLocks noGrp="1"/>
          </p:cNvSpPr>
          <p:nvPr>
            <p:ph idx="1"/>
          </p:nvPr>
        </p:nvSpPr>
        <p:spPr>
          <a:xfrm>
            <a:off x="965199" y="1276185"/>
            <a:ext cx="4710671" cy="5249847"/>
          </a:xfrm>
        </p:spPr>
        <p:txBody>
          <a:bodyPr>
            <a:normAutofit/>
          </a:bodyPr>
          <a:lstStyle/>
          <a:p>
            <a:r>
              <a:rPr lang="en-US" dirty="0"/>
              <a:t>This is a </a:t>
            </a:r>
            <a:r>
              <a:rPr lang="en-US" b="1" dirty="0"/>
              <a:t>Russian portal</a:t>
            </a:r>
            <a:r>
              <a:rPr lang="en-US" dirty="0"/>
              <a:t>, offering many similar products and services as Google, and it’s the </a:t>
            </a:r>
            <a:r>
              <a:rPr lang="en-US" dirty="0">
                <a:hlinkClick r:id="rId2"/>
              </a:rPr>
              <a:t>dominant search engine in Russia</a:t>
            </a:r>
            <a:r>
              <a:rPr lang="en-US" dirty="0"/>
              <a:t>.</a:t>
            </a:r>
          </a:p>
          <a:p>
            <a:r>
              <a:rPr lang="en-US" dirty="0"/>
              <a:t>As you can see it offers results in a nice logical format, replete with favicons so you can clearly see the various channels for your branded queries.</a:t>
            </a:r>
          </a:p>
          <a:p>
            <a:r>
              <a:rPr lang="en-US" dirty="0">
                <a:hlinkClick r:id="rId3"/>
              </a:rPr>
              <a:t/>
            </a:r>
            <a:br>
              <a:rPr lang="en-US" dirty="0">
                <a:hlinkClick r:id="rId3"/>
              </a:rPr>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49</a:t>
            </a:fld>
            <a:endParaRPr lang="en-US" dirty="0"/>
          </a:p>
        </p:txBody>
      </p:sp>
      <p:pic>
        <p:nvPicPr>
          <p:cNvPr id="5122" name="Picture 2" descr="https://www.searchenginewatch.com/wp-content/uploads/sites/25/2016/02/search-engine-watch-%E2%80%94-Yandex-has-found-11-million-answ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871" y="1276186"/>
            <a:ext cx="5982730" cy="5249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56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File transfer services</a:t>
            </a:r>
            <a:endParaRPr lang="en-US" dirty="0"/>
          </a:p>
        </p:txBody>
      </p:sp>
      <p:sp>
        <p:nvSpPr>
          <p:cNvPr id="3" name="Content Placeholder 2"/>
          <p:cNvSpPr>
            <a:spLocks noGrp="1"/>
          </p:cNvSpPr>
          <p:nvPr>
            <p:ph idx="1"/>
          </p:nvPr>
        </p:nvSpPr>
        <p:spPr/>
        <p:txBody>
          <a:bodyPr/>
          <a:lstStyle/>
          <a:p>
            <a:r>
              <a:rPr lang="en-US" dirty="0"/>
              <a:t>We utilize file transfer to exchange, transmit, or send a document or logical data item among many individuals or computers, both locally and remotely. </a:t>
            </a:r>
            <a:endParaRPr lang="en-US" dirty="0" smtClean="0"/>
          </a:p>
          <a:p>
            <a:r>
              <a:rPr lang="en-US" dirty="0" smtClean="0"/>
              <a:t>Data </a:t>
            </a:r>
            <a:r>
              <a:rPr lang="en-US" dirty="0"/>
              <a:t>files may comprise documents, videos, photos, text, or PDFs. </a:t>
            </a:r>
            <a:endParaRPr lang="en-US" dirty="0" smtClean="0"/>
          </a:p>
          <a:p>
            <a:r>
              <a:rPr lang="en-US" dirty="0" smtClean="0"/>
              <a:t>They </a:t>
            </a:r>
            <a:r>
              <a:rPr lang="en-US" dirty="0"/>
              <a:t>may be shared via internet downloading and uploading. </a:t>
            </a:r>
            <a:endParaRPr lang="en-US" dirty="0" smtClean="0"/>
          </a:p>
          <a:p>
            <a:r>
              <a:rPr lang="en-US" dirty="0" smtClean="0"/>
              <a:t>File </a:t>
            </a:r>
            <a:r>
              <a:rPr lang="en-US" dirty="0"/>
              <a:t>transfer protocol (FTP) is one of the most common internet protocols used for this purpose.</a:t>
            </a:r>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Tree>
    <p:extLst>
      <p:ext uri="{BB962C8B-B14F-4D97-AF65-F5344CB8AC3E}">
        <p14:creationId xmlns:p14="http://schemas.microsoft.com/office/powerpoint/2010/main" val="700084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SlideShare</a:t>
            </a:r>
            <a:endParaRPr lang="en-US" dirty="0"/>
          </a:p>
        </p:txBody>
      </p:sp>
      <p:sp>
        <p:nvSpPr>
          <p:cNvPr id="3" name="Content Placeholder 2"/>
          <p:cNvSpPr>
            <a:spLocks noGrp="1"/>
          </p:cNvSpPr>
          <p:nvPr>
            <p:ph idx="1"/>
          </p:nvPr>
        </p:nvSpPr>
        <p:spPr>
          <a:xfrm>
            <a:off x="883919" y="1322716"/>
            <a:ext cx="10388601" cy="4940317"/>
          </a:xfrm>
        </p:spPr>
        <p:txBody>
          <a:bodyPr/>
          <a:lstStyle/>
          <a:p>
            <a:r>
              <a:rPr lang="en-US" dirty="0" err="1">
                <a:hlinkClick r:id="rId2"/>
              </a:rPr>
              <a:t>SlideShare</a:t>
            </a:r>
            <a:r>
              <a:rPr lang="en-US" dirty="0"/>
              <a:t> is a really handy place to source information from presentations, slide decks, webinars and whatever else you may have missed from not attending a conference.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50</a:t>
            </a:fld>
            <a:endParaRPr lang="en-US" dirty="0"/>
          </a:p>
        </p:txBody>
      </p:sp>
      <p:pic>
        <p:nvPicPr>
          <p:cNvPr id="6146" name="Picture 2" descr="https://www.searchenginewatch.com/wp-content/uploads/sites/25/2016/02/hamburgers-on-SlideSh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5969" y="2865121"/>
            <a:ext cx="6032192" cy="352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681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Directory services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A directory service is a collection of software that maintains information about the organization, its customers, or both. </a:t>
            </a:r>
            <a:endParaRPr lang="en-US" dirty="0" smtClean="0"/>
          </a:p>
          <a:p>
            <a:pPr fontAlgn="base"/>
            <a:r>
              <a:rPr lang="en-US" b="1" i="1" dirty="0" smtClean="0"/>
              <a:t>Directory </a:t>
            </a:r>
            <a:r>
              <a:rPr lang="en-US" b="1" i="1" dirty="0"/>
              <a:t>services are responsible for mapping network resource names to network addresses. </a:t>
            </a:r>
            <a:endParaRPr lang="en-US" b="1" i="1" dirty="0" smtClean="0"/>
          </a:p>
          <a:p>
            <a:pPr fontAlgn="base"/>
            <a:r>
              <a:rPr lang="en-US" dirty="0" smtClean="0"/>
              <a:t>It </a:t>
            </a:r>
            <a:r>
              <a:rPr lang="en-US" dirty="0"/>
              <a:t>offers administrators and users transparent access to all network computers, printers, servers, and other devices. </a:t>
            </a:r>
            <a:endParaRPr lang="en-US" dirty="0" smtClean="0"/>
          </a:p>
          <a:p>
            <a:pPr fontAlgn="base"/>
            <a:r>
              <a:rPr lang="en-US" dirty="0" smtClean="0"/>
              <a:t>It </a:t>
            </a:r>
            <a:r>
              <a:rPr lang="en-US" dirty="0"/>
              <a:t>is also an important backend service provider for and by the internet.</a:t>
            </a:r>
          </a:p>
          <a:p>
            <a:pPr fontAlgn="base"/>
            <a:r>
              <a:rPr lang="en-US" dirty="0"/>
              <a:t>Domain number system (DNS) and lightweight directory access protocol (LDAP) are the most commonly used directory services. </a:t>
            </a:r>
            <a:endParaRPr lang="en-US" dirty="0" smtClean="0"/>
          </a:p>
          <a:p>
            <a:pPr fontAlgn="base"/>
            <a:r>
              <a:rPr lang="en-US" b="1" i="1" dirty="0" smtClean="0"/>
              <a:t>A </a:t>
            </a:r>
            <a:r>
              <a:rPr lang="en-US" b="1" i="1" dirty="0"/>
              <a:t>DNS server stores a map of computer hostnames and other domain names to IP addresses. </a:t>
            </a:r>
            <a:endParaRPr lang="en-US" b="1" i="1" dirty="0" smtClean="0"/>
          </a:p>
          <a:p>
            <a:pPr fontAlgn="base"/>
            <a:r>
              <a:rPr lang="en-US" dirty="0" smtClean="0"/>
              <a:t>LDAP </a:t>
            </a:r>
            <a:r>
              <a:rPr lang="en-US" dirty="0"/>
              <a:t>is a collection of open protocols to obtain centralized network access to stored data. It is also a mechanism for cross-platform authentication.</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Tree>
    <p:extLst>
      <p:ext uri="{BB962C8B-B14F-4D97-AF65-F5344CB8AC3E}">
        <p14:creationId xmlns:p14="http://schemas.microsoft.com/office/powerpoint/2010/main" val="388147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Ecommerce and online transactions</a:t>
            </a:r>
            <a:endParaRPr lang="en-US" dirty="0"/>
          </a:p>
        </p:txBody>
      </p:sp>
      <p:sp>
        <p:nvSpPr>
          <p:cNvPr id="3" name="Content Placeholder 2"/>
          <p:cNvSpPr>
            <a:spLocks noGrp="1"/>
          </p:cNvSpPr>
          <p:nvPr>
            <p:ph idx="1"/>
          </p:nvPr>
        </p:nvSpPr>
        <p:spPr/>
        <p:txBody>
          <a:bodyPr/>
          <a:lstStyle/>
          <a:p>
            <a:pPr fontAlgn="base"/>
            <a:r>
              <a:rPr lang="en-US" dirty="0"/>
              <a:t>Ecommerce allows the customer to purchase a service or product directly from the vendor, at any time or anywhere on the </a:t>
            </a:r>
            <a:r>
              <a:rPr lang="en-US" dirty="0" smtClean="0"/>
              <a:t>planet.</a:t>
            </a:r>
          </a:p>
          <a:p>
            <a:pPr fontAlgn="base"/>
            <a:r>
              <a:rPr lang="en-US" dirty="0" smtClean="0"/>
              <a:t>When </a:t>
            </a:r>
            <a:r>
              <a:rPr lang="en-US" dirty="0"/>
              <a:t>IBM started offering hardware and software for computers over the internet, it was one of the first instances of ecommerce. </a:t>
            </a:r>
            <a:r>
              <a:rPr lang="en-US" dirty="0" smtClean="0"/>
              <a:t>Since </a:t>
            </a:r>
            <a:r>
              <a:rPr lang="en-US" dirty="0"/>
              <a:t>then, this service has grown in use tremendously. </a:t>
            </a:r>
            <a:endParaRPr lang="en-US" dirty="0" smtClean="0"/>
          </a:p>
          <a:p>
            <a:pPr fontAlgn="base"/>
            <a:r>
              <a:rPr lang="en-US" dirty="0" smtClean="0"/>
              <a:t>Ecommerce </a:t>
            </a:r>
            <a:r>
              <a:rPr lang="en-US" dirty="0"/>
              <a:t>uses the web to enable financial exchanges so that data packets can translate into their real-world monetary equivalents.</a:t>
            </a:r>
          </a:p>
          <a:p>
            <a:pPr marL="0" indent="0">
              <a:buNone/>
            </a:pPr>
            <a:r>
              <a:rPr lang="en-US" b="1" dirty="0"/>
              <a:t/>
            </a:r>
            <a:br>
              <a:rPr lang="en-US" b="1" dirty="0"/>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Tree>
    <p:extLst>
      <p:ext uri="{BB962C8B-B14F-4D97-AF65-F5344CB8AC3E}">
        <p14:creationId xmlns:p14="http://schemas.microsoft.com/office/powerpoint/2010/main" val="69340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Services for network management</a:t>
            </a:r>
            <a:endParaRPr lang="en-US" dirty="0"/>
          </a:p>
        </p:txBody>
      </p:sp>
      <p:sp>
        <p:nvSpPr>
          <p:cNvPr id="3" name="Content Placeholder 2"/>
          <p:cNvSpPr>
            <a:spLocks noGrp="1"/>
          </p:cNvSpPr>
          <p:nvPr>
            <p:ph idx="1"/>
          </p:nvPr>
        </p:nvSpPr>
        <p:spPr>
          <a:xfrm>
            <a:off x="965199" y="1300480"/>
            <a:ext cx="10439412" cy="5145433"/>
          </a:xfrm>
        </p:spPr>
        <p:txBody>
          <a:bodyPr>
            <a:normAutofit fontScale="92500"/>
          </a:bodyPr>
          <a:lstStyle/>
          <a:p>
            <a:r>
              <a:rPr lang="en-US" dirty="0"/>
              <a:t>Network management services are some of the most critical and valuable internet services for IT administrators. </a:t>
            </a:r>
            <a:endParaRPr lang="en-US" dirty="0" smtClean="0"/>
          </a:p>
          <a:p>
            <a:r>
              <a:rPr lang="en-US" dirty="0" smtClean="0"/>
              <a:t>They </a:t>
            </a:r>
            <a:r>
              <a:rPr lang="en-US" dirty="0"/>
              <a:t>assist in avoiding, monitoring, diagnosing, and resolving network-related issues. </a:t>
            </a:r>
            <a:endParaRPr lang="en-US" dirty="0" smtClean="0"/>
          </a:p>
          <a:p>
            <a:r>
              <a:rPr lang="en-US" b="1" dirty="0" smtClean="0"/>
              <a:t>Two </a:t>
            </a:r>
            <a:r>
              <a:rPr lang="en-US" b="1" dirty="0"/>
              <a:t>services are mainly used for this purpose – ping and traceroute.</a:t>
            </a:r>
          </a:p>
          <a:p>
            <a:r>
              <a:rPr lang="en-US" dirty="0" smtClean="0"/>
              <a:t>The </a:t>
            </a:r>
            <a:r>
              <a:rPr lang="en-US" dirty="0"/>
              <a:t>ping utility checks the host machine’s availability and the time required to react to any and all internet control message protocol (ICMP) </a:t>
            </a:r>
            <a:r>
              <a:rPr lang="en-US" dirty="0" smtClean="0"/>
              <a:t>transmissions.</a:t>
            </a:r>
          </a:p>
          <a:p>
            <a:r>
              <a:rPr lang="en-US" dirty="0" smtClean="0"/>
              <a:t>It </a:t>
            </a:r>
            <a:r>
              <a:rPr lang="en-US" dirty="0"/>
              <a:t>guarantees that all requests issued by a computer reach the web server without packet loss. </a:t>
            </a:r>
            <a:endParaRPr lang="en-US" dirty="0" smtClean="0"/>
          </a:p>
          <a:p>
            <a:r>
              <a:rPr lang="en-US" dirty="0" smtClean="0"/>
              <a:t>In </a:t>
            </a:r>
            <a:r>
              <a:rPr lang="en-US" dirty="0"/>
              <a:t>the meantime, the traceroute identifies and displays all potential paths from query to response, as well as the turnaround time for each route.</a:t>
            </a:r>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Tree>
    <p:extLst>
      <p:ext uri="{BB962C8B-B14F-4D97-AF65-F5344CB8AC3E}">
        <p14:creationId xmlns:p14="http://schemas.microsoft.com/office/powerpoint/2010/main" val="115556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Time services</a:t>
            </a:r>
            <a:endParaRPr lang="en-US" dirty="0"/>
          </a:p>
        </p:txBody>
      </p:sp>
      <p:sp>
        <p:nvSpPr>
          <p:cNvPr id="3" name="Content Placeholder 2"/>
          <p:cNvSpPr>
            <a:spLocks noGrp="1"/>
          </p:cNvSpPr>
          <p:nvPr>
            <p:ph idx="1"/>
          </p:nvPr>
        </p:nvSpPr>
        <p:spPr/>
        <p:txBody>
          <a:bodyPr/>
          <a:lstStyle/>
          <a:p>
            <a:r>
              <a:rPr lang="en-US" dirty="0"/>
              <a:t>Greenwich Mean Time (GMT) or Coordinated Universal Time synchronizes computer clocks (UTC). </a:t>
            </a:r>
            <a:endParaRPr lang="en-US" dirty="0" smtClean="0"/>
          </a:p>
          <a:p>
            <a:r>
              <a:rPr lang="en-US" dirty="0" smtClean="0"/>
              <a:t>Network </a:t>
            </a:r>
            <a:r>
              <a:rPr lang="en-US" dirty="0"/>
              <a:t>time protocol (NTP) is an established internet time service that syncs and adjusts the computer clock accurately to all these standards. </a:t>
            </a:r>
            <a:endParaRPr lang="en-US" dirty="0" smtClean="0"/>
          </a:p>
          <a:p>
            <a:r>
              <a:rPr lang="en-US" dirty="0" smtClean="0"/>
              <a:t>All </a:t>
            </a:r>
            <a:r>
              <a:rPr lang="en-US" dirty="0"/>
              <a:t>Windows time variants released after Windows 2000 synchronize with an NTP server. </a:t>
            </a:r>
            <a:endParaRPr lang="en-US" dirty="0" smtClean="0"/>
          </a:p>
          <a:p>
            <a:r>
              <a:rPr lang="en-US" dirty="0" err="1" smtClean="0"/>
              <a:t>NTPsec</a:t>
            </a:r>
            <a:r>
              <a:rPr lang="en-US" dirty="0" smtClean="0"/>
              <a:t> </a:t>
            </a:r>
            <a:r>
              <a:rPr lang="en-US" dirty="0"/>
              <a:t>is primarily a secured version of NTP.</a:t>
            </a:r>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Tree>
    <p:extLst>
      <p:ext uri="{BB962C8B-B14F-4D97-AF65-F5344CB8AC3E}">
        <p14:creationId xmlns:p14="http://schemas.microsoft.com/office/powerpoint/2010/main" val="3160753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4906</TotalTime>
  <Words>5007</Words>
  <Application>Microsoft Office PowerPoint</Application>
  <PresentationFormat>Widescreen</PresentationFormat>
  <Paragraphs>284</Paragraphs>
  <Slides>50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Consolas</vt:lpstr>
      <vt:lpstr>Segoe Print</vt:lpstr>
      <vt:lpstr>Trebuchet MS</vt:lpstr>
      <vt:lpstr>Tw Cen MT</vt:lpstr>
      <vt:lpstr>Circuit</vt:lpstr>
      <vt:lpstr>History of internet ISP, Browsers, Web-Links, Search engines, Internet Services – part 2</vt:lpstr>
      <vt:lpstr>Basic internet services</vt:lpstr>
      <vt:lpstr>Basic internet services</vt:lpstr>
      <vt:lpstr>1. Communication services</vt:lpstr>
      <vt:lpstr>2. File transfer services</vt:lpstr>
      <vt:lpstr>3. Directory services</vt:lpstr>
      <vt:lpstr>4. Ecommerce and online transactions</vt:lpstr>
      <vt:lpstr>5. Services for network management</vt:lpstr>
      <vt:lpstr>6. Time services</vt:lpstr>
      <vt:lpstr>7. Search engine services on the web</vt:lpstr>
      <vt:lpstr>Repeat of internet services …from other source</vt:lpstr>
      <vt:lpstr>Communication Services</vt:lpstr>
      <vt:lpstr>Communication Services</vt:lpstr>
      <vt:lpstr>Information Retrieval Services</vt:lpstr>
      <vt:lpstr>Transferring the files or file transfer</vt:lpstr>
      <vt:lpstr>World Wide Web</vt:lpstr>
      <vt:lpstr>Directory Services</vt:lpstr>
      <vt:lpstr>Automatic Network Address Configuration</vt:lpstr>
      <vt:lpstr>Network Management Services</vt:lpstr>
      <vt:lpstr>Time Services</vt:lpstr>
      <vt:lpstr>Usenet and news group</vt:lpstr>
      <vt:lpstr>E-commerce</vt:lpstr>
      <vt:lpstr>Cloud services</vt:lpstr>
      <vt:lpstr>Remote access</vt:lpstr>
      <vt:lpstr>Remote access</vt:lpstr>
      <vt:lpstr>Remote access software</vt:lpstr>
      <vt:lpstr>What are some common methods of remote access?</vt:lpstr>
      <vt:lpstr>Remote access VPNs</vt:lpstr>
      <vt:lpstr>PowerPoint Presentation</vt:lpstr>
      <vt:lpstr>Learn more on remote access</vt:lpstr>
      <vt:lpstr>What are the basic elements of an information system?</vt:lpstr>
      <vt:lpstr>Search engine </vt:lpstr>
      <vt:lpstr>Search engine</vt:lpstr>
      <vt:lpstr>Search engine</vt:lpstr>
      <vt:lpstr>PowerPoint Presentation</vt:lpstr>
      <vt:lpstr>How do search engines work?</vt:lpstr>
      <vt:lpstr>What is search engine crawling?</vt:lpstr>
      <vt:lpstr>The search engine index</vt:lpstr>
      <vt:lpstr>Search engine ranking</vt:lpstr>
      <vt:lpstr>What happens when a search is performed?</vt:lpstr>
      <vt:lpstr>Three functions</vt:lpstr>
      <vt:lpstr>Search engine optimisation (SEO)</vt:lpstr>
      <vt:lpstr>Search engine optimisation friendly web design</vt:lpstr>
      <vt:lpstr>Google alternative search engines</vt:lpstr>
      <vt:lpstr>PowerPoint Presentation</vt:lpstr>
      <vt:lpstr>Quora</vt:lpstr>
      <vt:lpstr>Dogpile</vt:lpstr>
      <vt:lpstr>Vimeo</vt:lpstr>
      <vt:lpstr>Yandex</vt:lpstr>
      <vt:lpstr>SlideShare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dc:creator>
  <cp:lastModifiedBy>Mukesh Rathi</cp:lastModifiedBy>
  <cp:revision>277</cp:revision>
  <dcterms:created xsi:type="dcterms:W3CDTF">2020-04-05T14:16:21Z</dcterms:created>
  <dcterms:modified xsi:type="dcterms:W3CDTF">2024-04-20T06:17:37Z</dcterms:modified>
</cp:coreProperties>
</file>