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4" r:id="rId18"/>
    <p:sldId id="271" r:id="rId19"/>
    <p:sldId id="272" r:id="rId20"/>
    <p:sldId id="273"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56"/>
            <p14:sldId id="257"/>
            <p14:sldId id="258"/>
            <p14:sldId id="259"/>
            <p14:sldId id="260"/>
            <p14:sldId id="261"/>
            <p14:sldId id="262"/>
            <p14:sldId id="263"/>
            <p14:sldId id="264"/>
            <p14:sldId id="265"/>
            <p14:sldId id="266"/>
            <p14:sldId id="267"/>
            <p14:sldId id="268"/>
            <p14:sldId id="269"/>
            <p14:sldId id="270"/>
            <p14:sldId id="277"/>
            <p14:sldId id="274"/>
            <p14:sldId id="271"/>
            <p14:sldId id="272"/>
            <p14:sldId id="273"/>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79" autoAdjust="0"/>
    <p:restoredTop sz="93837" autoAdjust="0"/>
  </p:normalViewPr>
  <p:slideViewPr>
    <p:cSldViewPr snapToGrid="0">
      <p:cViewPr varScale="1">
        <p:scale>
          <a:sx n="74" d="100"/>
          <a:sy n="74" d="100"/>
        </p:scale>
        <p:origin x="1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3858043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E66B09-09B0-4D09-816B-4DDA1D861214}" type="datetime4">
              <a:rPr lang="en-US" smtClean="0"/>
              <a:t>April 6, 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4D83A-AADE-41C9-938A-ED930D247A00}" type="datetime4">
              <a:rPr lang="en-US" smtClean="0"/>
              <a:t>April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13D36D-005D-4DEA-B5AA-98806C413A4F}" type="datetime4">
              <a:rPr lang="en-US" smtClean="0"/>
              <a:t>April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077FC0-DE8E-485C-9AC1-D4A9EDCF0B5D}" type="datetime4">
              <a:rPr lang="en-US" smtClean="0"/>
              <a:t>April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459A56-1674-4BAB-96A9-F2A3E944F22C}" type="datetime4">
              <a:rPr lang="en-US" smtClean="0"/>
              <a:t>April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4A6A90-7291-4C22-A34C-AF8E91ED6C6D}" type="datetime4">
              <a:rPr lang="en-US" smtClean="0"/>
              <a:t>April 6,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72597C-11F9-412B-84DE-24B1237F809C}" type="datetime4">
              <a:rPr lang="en-US" smtClean="0"/>
              <a:t>April 6,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F2DB6-33B0-44EA-A040-9C4DBB1202F3}" type="datetime4">
              <a:rPr lang="en-US" smtClean="0"/>
              <a:t>April 6,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23C2-0777-4284-ABDC-865E99BFC017}" type="datetime4">
              <a:rPr lang="en-US" smtClean="0"/>
              <a:t>April 6,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965199" y="1505596"/>
            <a:ext cx="10388601" cy="4940317"/>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81692" y="6589588"/>
            <a:ext cx="1018735" cy="241398"/>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CC7D1017-C139-4276-9241-02FE2536B84E}" type="datetime4">
              <a:rPr lang="en-US" smtClean="0"/>
              <a:t>April 6, 2024</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4EC4F-C236-4E1F-8018-C44575325BBB}" type="datetime4">
              <a:rPr lang="en-US" smtClean="0"/>
              <a:t>April 6,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44D2E-57A4-4A95-9C85-62049FAEE043}" type="datetime4">
              <a:rPr lang="en-US" smtClean="0"/>
              <a:t>April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D59BF1-EC33-4389-BA18-0268F0919943}" type="datetime4">
              <a:rPr lang="en-US" smtClean="0"/>
              <a:t>April 6,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E6E353-853A-481A-AF6A-54B7910963B4}" type="datetime4">
              <a:rPr lang="en-US" smtClean="0"/>
              <a:t>April 6,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29277C-F2AE-403B-8D17-A83D5D83EEDD}" type="datetime4">
              <a:rPr lang="en-US" smtClean="0"/>
              <a:t>April 6,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076E7D-725D-4D5B-B21A-3F5F6A2D5A3B}" type="datetime4">
              <a:rPr lang="en-US" smtClean="0"/>
              <a:t>April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2B6F90-BD34-4915-B4DD-F1526A88708B}" type="datetime4">
              <a:rPr lang="en-US" smtClean="0"/>
              <a:t>April 6,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FE2153-C64D-4851-991E-C450CC0C7272}" type="datetime4">
              <a:rPr lang="en-US" smtClean="0"/>
              <a:t>April 6, 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TWA-1" TargetMode="External"/><Relationship Id="rId13" Type="http://schemas.openxmlformats.org/officeDocument/2006/relationships/hyperlink" Target="https://en.wikipedia.org/wiki/PEACE_Cable" TargetMode="External"/><Relationship Id="rId3" Type="http://schemas.openxmlformats.org/officeDocument/2006/relationships/hyperlink" Target="https://en.wikipedia.org/wiki/AAE-1" TargetMode="External"/><Relationship Id="rId7" Type="http://schemas.openxmlformats.org/officeDocument/2006/relationships/hyperlink" Target="https://en.wikipedia.org/wiki/Transworld_Associates" TargetMode="External"/><Relationship Id="rId12" Type="http://schemas.openxmlformats.org/officeDocument/2006/relationships/hyperlink" Target="https://en.wikipedia.org/wiki/Lakson_Group" TargetMode="External"/><Relationship Id="rId2" Type="http://schemas.openxmlformats.org/officeDocument/2006/relationships/hyperlink" Target="https://en.wikipedia.org/wiki/PTCL" TargetMode="External"/><Relationship Id="rId1" Type="http://schemas.openxmlformats.org/officeDocument/2006/relationships/slideLayout" Target="../slideLayouts/slideLayout2.xml"/><Relationship Id="rId6" Type="http://schemas.openxmlformats.org/officeDocument/2006/relationships/hyperlink" Target="https://en.wikipedia.org/wiki/SEA-ME-WE_4" TargetMode="External"/><Relationship Id="rId11" Type="http://schemas.openxmlformats.org/officeDocument/2006/relationships/hyperlink" Target="https://en.wikipedia.org/wiki/Internet_in_Pakistan#cite_note-8" TargetMode="External"/><Relationship Id="rId5" Type="http://schemas.openxmlformats.org/officeDocument/2006/relationships/hyperlink" Target="https://en.wikipedia.org/wiki/SEA-ME-WE_3" TargetMode="External"/><Relationship Id="rId10" Type="http://schemas.openxmlformats.org/officeDocument/2006/relationships/hyperlink" Target="https://en.wikipedia.org/wiki/SEA-ME-WE_6" TargetMode="External"/><Relationship Id="rId4" Type="http://schemas.openxmlformats.org/officeDocument/2006/relationships/hyperlink" Target="https://en.wikipedia.org/wiki/I-ME-WE" TargetMode="External"/><Relationship Id="rId9" Type="http://schemas.openxmlformats.org/officeDocument/2006/relationships/hyperlink" Target="https://en.wikipedia.org/wiki/SEA-ME-WE_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llaboutcookies.org/what-is-a-cooki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930850" y="1936890"/>
            <a:ext cx="9293324" cy="2387600"/>
          </a:xfrm>
        </p:spPr>
        <p:txBody>
          <a:bodyPr>
            <a:normAutofit/>
          </a:bodyPr>
          <a:lstStyle/>
          <a:p>
            <a:r>
              <a:rPr lang="en-US" sz="4000" b="1" dirty="0" smtClean="0"/>
              <a:t>History of internet</a:t>
            </a:r>
            <a:br>
              <a:rPr lang="en-US" sz="4000" b="1" dirty="0" smtClean="0"/>
            </a:br>
            <a:r>
              <a:rPr lang="en-US" sz="4000" b="1" dirty="0" smtClean="0"/>
              <a:t>ISP, Browsers, Web-Links, Search engines, Internet Services</a:t>
            </a:r>
            <a:endParaRPr lang="en-US" sz="4000" b="1" dirty="0"/>
          </a:p>
        </p:txBody>
      </p:sp>
      <p:sp>
        <p:nvSpPr>
          <p:cNvPr id="4" name="Subtitle 2">
            <a:extLst>
              <a:ext uri="{FF2B5EF4-FFF2-40B4-BE49-F238E27FC236}">
                <a16:creationId xmlns:a16="http://schemas.microsoft.com/office/drawing/2014/main" id="{381FACB6-EBF3-4D41-9E52-628BFA15029F}"/>
              </a:ext>
            </a:extLst>
          </p:cNvPr>
          <p:cNvSpPr txBox="1">
            <a:spLocks/>
          </p:cNvSpPr>
          <p:nvPr/>
        </p:nvSpPr>
        <p:spPr>
          <a:xfrm>
            <a:off x="1930850" y="2170570"/>
            <a:ext cx="8791575" cy="60528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2960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Internet </a:t>
            </a:r>
            <a:r>
              <a:rPr lang="en-US" b="1" dirty="0" smtClean="0"/>
              <a:t>Backhaul</a:t>
            </a:r>
            <a:endParaRPr lang="en-US" dirty="0"/>
          </a:p>
        </p:txBody>
      </p:sp>
      <p:sp>
        <p:nvSpPr>
          <p:cNvPr id="3" name="Content Placeholder 2"/>
          <p:cNvSpPr>
            <a:spLocks noGrp="1"/>
          </p:cNvSpPr>
          <p:nvPr>
            <p:ph idx="1"/>
          </p:nvPr>
        </p:nvSpPr>
        <p:spPr/>
        <p:txBody>
          <a:bodyPr/>
          <a:lstStyle/>
          <a:p>
            <a:r>
              <a:rPr lang="en-US" dirty="0"/>
              <a:t>As of October 2023, Pakistan is connected to the rest of the world through seven fiber-optic submarine communications cables</a:t>
            </a:r>
            <a:r>
              <a:rPr lang="en-US" dirty="0" smtClean="0"/>
              <a:t>.</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47159945"/>
              </p:ext>
            </p:extLst>
          </p:nvPr>
        </p:nvGraphicFramePr>
        <p:xfrm>
          <a:off x="1141411" y="2420144"/>
          <a:ext cx="10212388" cy="3553935"/>
        </p:xfrm>
        <a:graphic>
          <a:graphicData uri="http://schemas.openxmlformats.org/drawingml/2006/table">
            <a:tbl>
              <a:tblPr/>
              <a:tblGrid>
                <a:gridCol w="5106194">
                  <a:extLst>
                    <a:ext uri="{9D8B030D-6E8A-4147-A177-3AD203B41FA5}">
                      <a16:colId xmlns:a16="http://schemas.microsoft.com/office/drawing/2014/main" val="2562482820"/>
                    </a:ext>
                  </a:extLst>
                </a:gridCol>
                <a:gridCol w="5106194">
                  <a:extLst>
                    <a:ext uri="{9D8B030D-6E8A-4147-A177-3AD203B41FA5}">
                      <a16:colId xmlns:a16="http://schemas.microsoft.com/office/drawing/2014/main" val="3904805252"/>
                    </a:ext>
                  </a:extLst>
                </a:gridCol>
              </a:tblGrid>
              <a:tr h="406164">
                <a:tc gridSpan="2">
                  <a:txBody>
                    <a:bodyPr/>
                    <a:lstStyle/>
                    <a:p>
                      <a:pPr algn="ctr"/>
                      <a:r>
                        <a:rPr lang="en-US" dirty="0"/>
                        <a:t>Submarine communications cables in Pakistan</a:t>
                      </a:r>
                    </a:p>
                  </a:txBody>
                  <a:tcPr anchor="ctr">
                    <a:solidFill>
                      <a:srgbClr val="F8F9FA"/>
                    </a:solidFill>
                  </a:tcPr>
                </a:tc>
                <a:tc hMerge="1">
                  <a:txBody>
                    <a:bodyPr/>
                    <a:lstStyle/>
                    <a:p>
                      <a:endParaRPr lang="en-US"/>
                    </a:p>
                  </a:txBody>
                  <a:tcPr/>
                </a:tc>
                <a:extLst>
                  <a:ext uri="{0D108BD9-81ED-4DB2-BD59-A6C34878D82A}">
                    <a16:rowId xmlns:a16="http://schemas.microsoft.com/office/drawing/2014/main" val="3162213636"/>
                  </a:ext>
                </a:extLst>
              </a:tr>
              <a:tr h="406164">
                <a:tc>
                  <a:txBody>
                    <a:bodyPr/>
                    <a:lstStyle/>
                    <a:p>
                      <a:pPr algn="ctr"/>
                      <a:r>
                        <a:rPr lang="en-US">
                          <a:solidFill>
                            <a:srgbClr val="202122"/>
                          </a:solidFill>
                          <a:effectLst/>
                        </a:rPr>
                        <a:t>Operator</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B w="6350" cap="flat" cmpd="sng" algn="ctr">
                      <a:solidFill>
                        <a:srgbClr val="A2A9B1"/>
                      </a:solidFill>
                      <a:prstDash val="solid"/>
                      <a:round/>
                      <a:headEnd type="none" w="med" len="med"/>
                      <a:tailEnd type="none" w="med" len="med"/>
                    </a:lnB>
                    <a:solidFill>
                      <a:srgbClr val="EAECF0"/>
                    </a:solidFill>
                  </a:tcPr>
                </a:tc>
                <a:tc>
                  <a:txBody>
                    <a:bodyPr/>
                    <a:lstStyle/>
                    <a:p>
                      <a:pPr algn="ctr"/>
                      <a:r>
                        <a:rPr lang="en-US">
                          <a:solidFill>
                            <a:srgbClr val="202122"/>
                          </a:solidFill>
                          <a:effectLst/>
                        </a:rPr>
                        <a:t>Submarine Cable</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362455940"/>
                  </a:ext>
                </a:extLst>
              </a:tr>
              <a:tr h="1320033">
                <a:tc>
                  <a:txBody>
                    <a:bodyPr/>
                    <a:lstStyle/>
                    <a:p>
                      <a:r>
                        <a:rPr lang="en-US" u="none" strike="noStrike" dirty="0">
                          <a:solidFill>
                            <a:schemeClr val="tx1"/>
                          </a:solidFill>
                          <a:effectLst/>
                          <a:hlinkClick r:id="rId2" tooltip="PTCL"/>
                        </a:rPr>
                        <a:t>PTCL</a:t>
                      </a:r>
                      <a:r>
                        <a:rPr lang="en-US" dirty="0">
                          <a:solidFill>
                            <a:schemeClr val="tx1"/>
                          </a:solidFill>
                          <a:effectLst/>
                        </a:rPr>
                        <a:t>(Pakistan Telecommunication Company Limited)</a:t>
                      </a: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a:buFont typeface="Arial" panose="020B0604020202020204" pitchFamily="34" charset="0"/>
                        <a:buChar char="•"/>
                      </a:pPr>
                      <a:r>
                        <a:rPr lang="en-US" u="none" strike="noStrike">
                          <a:solidFill>
                            <a:schemeClr val="tx1"/>
                          </a:solidFill>
                          <a:effectLst/>
                          <a:hlinkClick r:id="rId3" tooltip="AAE-1"/>
                        </a:rPr>
                        <a:t>AAE-1</a:t>
                      </a:r>
                      <a:endParaRPr lang="en-US">
                        <a:solidFill>
                          <a:schemeClr val="tx1"/>
                        </a:solidFill>
                        <a:effectLst/>
                      </a:endParaRPr>
                    </a:p>
                    <a:p>
                      <a:pPr algn="l">
                        <a:buFont typeface="Arial" panose="020B0604020202020204" pitchFamily="34" charset="0"/>
                        <a:buChar char="•"/>
                      </a:pPr>
                      <a:r>
                        <a:rPr lang="en-US" u="none" strike="noStrike">
                          <a:solidFill>
                            <a:schemeClr val="tx1"/>
                          </a:solidFill>
                          <a:effectLst/>
                          <a:hlinkClick r:id="rId4" tooltip="I-ME-WE"/>
                        </a:rPr>
                        <a:t>I-ME-WE</a:t>
                      </a:r>
                      <a:endParaRPr lang="en-US">
                        <a:solidFill>
                          <a:schemeClr val="tx1"/>
                        </a:solidFill>
                        <a:effectLst/>
                      </a:endParaRPr>
                    </a:p>
                    <a:p>
                      <a:pPr algn="l">
                        <a:buFont typeface="Arial" panose="020B0604020202020204" pitchFamily="34" charset="0"/>
                        <a:buChar char="•"/>
                      </a:pPr>
                      <a:r>
                        <a:rPr lang="en-US" u="none" strike="noStrike">
                          <a:solidFill>
                            <a:schemeClr val="tx1"/>
                          </a:solidFill>
                          <a:effectLst/>
                          <a:hlinkClick r:id="rId5" tooltip="SEA-ME-WE 3"/>
                        </a:rPr>
                        <a:t>SEA-ME-WE-3</a:t>
                      </a:r>
                      <a:endParaRPr lang="en-US">
                        <a:solidFill>
                          <a:schemeClr val="tx1"/>
                        </a:solidFill>
                        <a:effectLst/>
                      </a:endParaRPr>
                    </a:p>
                    <a:p>
                      <a:pPr algn="l">
                        <a:buFont typeface="Arial" panose="020B0604020202020204" pitchFamily="34" charset="0"/>
                        <a:buChar char="•"/>
                      </a:pPr>
                      <a:r>
                        <a:rPr lang="en-US" u="none" strike="noStrike">
                          <a:solidFill>
                            <a:schemeClr val="tx1"/>
                          </a:solidFill>
                          <a:effectLst/>
                          <a:hlinkClick r:id="rId6" tooltip="SEA-ME-WE 4"/>
                        </a:rPr>
                        <a:t>SEA-ME-WE-4</a:t>
                      </a:r>
                      <a:endParaRPr lang="en-US">
                        <a:solidFill>
                          <a:schemeClr val="tx1"/>
                        </a:solidFill>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188282323"/>
                  </a:ext>
                </a:extLst>
              </a:tr>
              <a:tr h="1015410">
                <a:tc>
                  <a:txBody>
                    <a:bodyPr/>
                    <a:lstStyle/>
                    <a:p>
                      <a:r>
                        <a:rPr lang="en-US" u="none" strike="noStrike">
                          <a:solidFill>
                            <a:schemeClr val="tx1"/>
                          </a:solidFill>
                          <a:effectLst/>
                          <a:hlinkClick r:id="rId7" tooltip="Transworld Associates"/>
                        </a:rPr>
                        <a:t>Transworld Associates</a:t>
                      </a:r>
                      <a:endParaRPr lang="en-US">
                        <a:solidFill>
                          <a:schemeClr val="tx1"/>
                        </a:solidFill>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a:buFont typeface="Arial" panose="020B0604020202020204" pitchFamily="34" charset="0"/>
                        <a:buChar char="•"/>
                      </a:pPr>
                      <a:r>
                        <a:rPr lang="en-US" u="none" strike="noStrike">
                          <a:solidFill>
                            <a:schemeClr val="tx1"/>
                          </a:solidFill>
                          <a:effectLst/>
                          <a:hlinkClick r:id="rId8" tooltip="TWA-1"/>
                        </a:rPr>
                        <a:t>TWA-1</a:t>
                      </a:r>
                      <a:endParaRPr lang="en-US">
                        <a:solidFill>
                          <a:schemeClr val="tx1"/>
                        </a:solidFill>
                        <a:effectLst/>
                      </a:endParaRPr>
                    </a:p>
                    <a:p>
                      <a:pPr algn="l">
                        <a:buFont typeface="Arial" panose="020B0604020202020204" pitchFamily="34" charset="0"/>
                        <a:buChar char="•"/>
                      </a:pPr>
                      <a:r>
                        <a:rPr lang="en-US" u="none" strike="noStrike">
                          <a:solidFill>
                            <a:schemeClr val="tx1"/>
                          </a:solidFill>
                          <a:effectLst/>
                          <a:hlinkClick r:id="rId9" tooltip="SEA-ME-WE 5"/>
                        </a:rPr>
                        <a:t>SEA-ME-WE-5</a:t>
                      </a:r>
                      <a:endParaRPr lang="en-US">
                        <a:solidFill>
                          <a:schemeClr val="tx1"/>
                        </a:solidFill>
                        <a:effectLst/>
                      </a:endParaRPr>
                    </a:p>
                    <a:p>
                      <a:pPr algn="l">
                        <a:buFont typeface="Arial" panose="020B0604020202020204" pitchFamily="34" charset="0"/>
                        <a:buChar char="•"/>
                      </a:pPr>
                      <a:r>
                        <a:rPr lang="en-US" u="none" strike="noStrike">
                          <a:solidFill>
                            <a:schemeClr val="tx1"/>
                          </a:solidFill>
                          <a:effectLst/>
                          <a:hlinkClick r:id="rId10" tooltip="SEA-ME-WE 6"/>
                        </a:rPr>
                        <a:t>SEA-ME-WE-6</a:t>
                      </a:r>
                      <a:r>
                        <a:rPr lang="en-US">
                          <a:solidFill>
                            <a:schemeClr val="tx1"/>
                          </a:solidFill>
                          <a:effectLst/>
                        </a:rPr>
                        <a:t> (operational 2025)</a:t>
                      </a:r>
                      <a:r>
                        <a:rPr lang="en-US" b="0" i="0" u="none" strike="noStrike" baseline="30000">
                          <a:solidFill>
                            <a:schemeClr val="tx1"/>
                          </a:solidFill>
                          <a:effectLst/>
                          <a:hlinkClick r:id="rId11"/>
                        </a:rPr>
                        <a:t>[8]</a:t>
                      </a:r>
                      <a:endParaRPr lang="en-US">
                        <a:solidFill>
                          <a:schemeClr val="tx1"/>
                        </a:solidFill>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013364117"/>
                  </a:ext>
                </a:extLst>
              </a:tr>
              <a:tr h="406164">
                <a:tc>
                  <a:txBody>
                    <a:bodyPr/>
                    <a:lstStyle/>
                    <a:p>
                      <a:r>
                        <a:rPr lang="en-US" u="none" strike="noStrike">
                          <a:solidFill>
                            <a:schemeClr val="tx1"/>
                          </a:solidFill>
                          <a:effectLst/>
                          <a:hlinkClick r:id="rId12" tooltip="Lakson Group"/>
                        </a:rPr>
                        <a:t>Cybernet</a:t>
                      </a:r>
                      <a:endParaRPr lang="en-US">
                        <a:solidFill>
                          <a:schemeClr val="tx1"/>
                        </a:solidFill>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tc>
                  <a:txBody>
                    <a:bodyPr/>
                    <a:lstStyle/>
                    <a:p>
                      <a:pPr algn="l">
                        <a:buFont typeface="Arial" panose="020B0604020202020204" pitchFamily="34" charset="0"/>
                        <a:buChar char="•"/>
                      </a:pPr>
                      <a:r>
                        <a:rPr lang="en-US" u="none" strike="noStrike" dirty="0">
                          <a:solidFill>
                            <a:schemeClr val="tx1"/>
                          </a:solidFill>
                          <a:effectLst/>
                          <a:hlinkClick r:id="rId13" tooltip="PEACE Cable"/>
                        </a:rPr>
                        <a:t>PEACE</a:t>
                      </a:r>
                      <a:endParaRPr lang="en-US" dirty="0">
                        <a:solidFill>
                          <a:schemeClr val="tx1"/>
                        </a:solidFill>
                        <a:effectLst/>
                      </a:endParaRPr>
                    </a:p>
                  </a:txBody>
                  <a:tcPr anchor="ctr">
                    <a:lnL w="6350" cap="flat" cmpd="sng" algn="ctr">
                      <a:solidFill>
                        <a:srgbClr val="A2A9B1"/>
                      </a:solidFill>
                      <a:prstDash val="solid"/>
                      <a:round/>
                      <a:headEnd type="none" w="med" len="med"/>
                      <a:tailEnd type="none" w="med" len="med"/>
                    </a:lnL>
                    <a:lnR w="6350" cap="flat" cmpd="sng" algn="ctr">
                      <a:solidFill>
                        <a:srgbClr val="A2A9B1"/>
                      </a:solidFill>
                      <a:prstDash val="solid"/>
                      <a:round/>
                      <a:headEnd type="none" w="med" len="med"/>
                      <a:tailEnd type="none" w="med" len="med"/>
                    </a:lnR>
                    <a:lnT w="6350" cap="flat" cmpd="sng" algn="ctr">
                      <a:solidFill>
                        <a:srgbClr val="A2A9B1"/>
                      </a:solidFill>
                      <a:prstDash val="solid"/>
                      <a:round/>
                      <a:headEnd type="none" w="med" len="med"/>
                      <a:tailEnd type="none" w="med" len="med"/>
                    </a:lnT>
                    <a:lnB w="6350"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946999736"/>
                  </a:ext>
                </a:extLst>
              </a:tr>
            </a:tbl>
          </a:graphicData>
        </a:graphic>
      </p:graphicFrame>
    </p:spTree>
    <p:extLst>
      <p:ext uri="{BB962C8B-B14F-4D97-AF65-F5344CB8AC3E}">
        <p14:creationId xmlns:p14="http://schemas.microsoft.com/office/powerpoint/2010/main" val="1250061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Transworld</a:t>
            </a:r>
            <a:r>
              <a:rPr lang="en-US" b="1" dirty="0"/>
              <a:t> </a:t>
            </a:r>
            <a:r>
              <a:rPr lang="en-US" b="1" dirty="0" smtClean="0"/>
              <a:t>Associates</a:t>
            </a:r>
            <a:endParaRPr lang="en-US" dirty="0"/>
          </a:p>
        </p:txBody>
      </p:sp>
      <p:sp>
        <p:nvSpPr>
          <p:cNvPr id="3" name="Content Placeholder 2"/>
          <p:cNvSpPr>
            <a:spLocks noGrp="1"/>
          </p:cNvSpPr>
          <p:nvPr>
            <p:ph idx="1"/>
          </p:nvPr>
        </p:nvSpPr>
        <p:spPr/>
        <p:txBody>
          <a:bodyPr/>
          <a:lstStyle/>
          <a:p>
            <a:r>
              <a:rPr lang="en-US" dirty="0" err="1" smtClean="0"/>
              <a:t>Transworld</a:t>
            </a:r>
            <a:r>
              <a:rPr lang="en-US" dirty="0" smtClean="0"/>
              <a:t> is Pakistan’s only private sector organization with exclusive ownership to submarine fiber optic cable networks.</a:t>
            </a:r>
          </a:p>
          <a:p>
            <a:r>
              <a:rPr lang="en-US" dirty="0" err="1" smtClean="0"/>
              <a:t>Transworld’s</a:t>
            </a:r>
            <a:r>
              <a:rPr lang="en-US" dirty="0" smtClean="0"/>
              <a:t> great network architecture is what makes it the fastest internet in Pakistan.</a:t>
            </a:r>
          </a:p>
          <a:p>
            <a:r>
              <a:rPr lang="en-US" dirty="0" smtClean="0"/>
              <a:t>TWA </a:t>
            </a:r>
            <a:r>
              <a:rPr lang="en-US" dirty="0"/>
              <a:t>is Pakistan’s TIER-1 network operator and a bandwidth provider who is providing the best internet in Pakistan to top cellular mobile operators, ISPs, corporate organizations, and thousands of small and medium enterprises.</a:t>
            </a:r>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Tree>
    <p:extLst>
      <p:ext uri="{BB962C8B-B14F-4D97-AF65-F5344CB8AC3E}">
        <p14:creationId xmlns:p14="http://schemas.microsoft.com/office/powerpoint/2010/main" val="182052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web browser</a:t>
            </a:r>
            <a:r>
              <a:rPr lang="en-US" b="1" dirty="0" smtClean="0"/>
              <a:t>?</a:t>
            </a:r>
            <a:endParaRPr lang="en-US" dirty="0"/>
          </a:p>
        </p:txBody>
      </p:sp>
      <p:sp>
        <p:nvSpPr>
          <p:cNvPr id="3" name="Content Placeholder 2"/>
          <p:cNvSpPr>
            <a:spLocks noGrp="1"/>
          </p:cNvSpPr>
          <p:nvPr>
            <p:ph idx="1"/>
          </p:nvPr>
        </p:nvSpPr>
        <p:spPr>
          <a:xfrm>
            <a:off x="965199" y="1268084"/>
            <a:ext cx="10388601" cy="5177830"/>
          </a:xfrm>
        </p:spPr>
        <p:txBody>
          <a:bodyPr>
            <a:noAutofit/>
          </a:bodyPr>
          <a:lstStyle/>
          <a:p>
            <a:r>
              <a:rPr lang="en-US" sz="1600" dirty="0"/>
              <a:t>A web browser, also known as a “browser,” is an application software that allows </a:t>
            </a:r>
            <a:r>
              <a:rPr lang="en-US" sz="1600" dirty="0"/>
              <a:t>that enables users to access and view </a:t>
            </a:r>
            <a:r>
              <a:rPr lang="en-US" sz="1600" dirty="0"/>
              <a:t>content on the World Wide Web. Its primary function is to locate and retrieve web pages, images, videos, documents, and other files </a:t>
            </a:r>
            <a:r>
              <a:rPr lang="en-US" sz="1600" dirty="0"/>
              <a:t>from servers and display them on the user’s device.</a:t>
            </a:r>
            <a:endParaRPr lang="en-US" sz="1100" dirty="0"/>
          </a:p>
          <a:p>
            <a:r>
              <a:rPr lang="en-US" sz="1600" dirty="0"/>
              <a:t>When you type the website’s URL into the browser’s address bar and hit Enter, your browser sends a request to the server where the website’s files are stored. This communication happens over protocols such as HTTPS (Hypertext Transfer Protocol Secure) or HTTP (Hypertext Transfer Protocol).</a:t>
            </a:r>
          </a:p>
          <a:p>
            <a:r>
              <a:rPr lang="en-US" sz="1600" dirty="0"/>
              <a:t>On receiving your request, the server sends back the website’s files. </a:t>
            </a:r>
            <a:r>
              <a:rPr lang="en-US" sz="1600" dirty="0"/>
              <a:t>These files are often written in languages like HTML, </a:t>
            </a:r>
            <a:r>
              <a:rPr lang="en-US" sz="1600" dirty="0" smtClean="0"/>
              <a:t>XML, CSS</a:t>
            </a:r>
            <a:r>
              <a:rPr lang="en-US" sz="1600" dirty="0"/>
              <a:t>, and JavaScript. </a:t>
            </a:r>
            <a:r>
              <a:rPr lang="en-US" sz="1600" dirty="0"/>
              <a:t>Your browser’s job is to interpret this code and render it into the web page you see.</a:t>
            </a:r>
          </a:p>
          <a:p>
            <a:r>
              <a:rPr lang="en-US" sz="1600" dirty="0" smtClean="0"/>
              <a:t>Microsoft </a:t>
            </a:r>
            <a:r>
              <a:rPr lang="en-US" sz="1600" dirty="0"/>
              <a:t>Internet Explorer, Google Chrome, Mozilla Firefox, and Apple Safari are all popular web browsers</a:t>
            </a:r>
            <a:r>
              <a:rPr lang="en-US" sz="1600" dirty="0" smtClean="0"/>
              <a:t>.</a:t>
            </a:r>
          </a:p>
          <a:p>
            <a:pPr fontAlgn="base"/>
            <a:r>
              <a:rPr lang="en-US" sz="1600" dirty="0" smtClean="0"/>
              <a:t>A web browser’s primary function is to </a:t>
            </a:r>
            <a:r>
              <a:rPr lang="en-US" sz="1600" b="1" dirty="0" smtClean="0"/>
              <a:t>render</a:t>
            </a:r>
            <a:r>
              <a:rPr lang="en-US" sz="1600" dirty="0" smtClean="0"/>
              <a:t> HTML, the code that is used to design or “mark up” web pages </a:t>
            </a:r>
            <a:r>
              <a:rPr lang="en-US" sz="1600" dirty="0"/>
              <a:t>(Convert to human readable form )</a:t>
            </a:r>
            <a:r>
              <a:rPr lang="en-US" sz="1600" dirty="0" smtClean="0"/>
              <a:t>. When a browser loads a web page, it processes the HTML, which may contain text, links, and references to images and other items like CSS and JavaScript functions. The browser then renders these objects in the browser window after processing them. </a:t>
            </a:r>
          </a:p>
          <a:p>
            <a:pPr fontAlgn="base"/>
            <a:r>
              <a:rPr lang="en-US" sz="1600" dirty="0" smtClean="0"/>
              <a:t>Browsers </a:t>
            </a:r>
            <a:r>
              <a:rPr lang="en-US" sz="1600" dirty="0"/>
              <a:t>today are much more advanced, supporting various types of HTML (such as XHTML and HTML 5), dynamic JavaScript, and secure website encryption.</a:t>
            </a:r>
            <a:endParaRPr lang="en-US" sz="1600" b="1" i="1" dirty="0" smtClean="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Tree>
    <p:extLst>
      <p:ext uri="{BB962C8B-B14F-4D97-AF65-F5344CB8AC3E}">
        <p14:creationId xmlns:p14="http://schemas.microsoft.com/office/powerpoint/2010/main" val="321779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algn="just"/>
            <a:r>
              <a:rPr lang="en-US" dirty="0"/>
              <a:t>Web developers can create highly interactive websites thanks to the capabilities of modern web browsers. </a:t>
            </a:r>
            <a:endParaRPr lang="en-US" dirty="0" smtClean="0"/>
          </a:p>
          <a:p>
            <a:pPr algn="just"/>
            <a:r>
              <a:rPr lang="en-US" dirty="0" smtClean="0"/>
              <a:t>Ajax</a:t>
            </a:r>
            <a:r>
              <a:rPr lang="en-US" dirty="0"/>
              <a:t>, for example, allows a browser to dynamically update information on a webpage without requiring the page to be reloaded. </a:t>
            </a:r>
            <a:endParaRPr lang="en-US" dirty="0" smtClean="0"/>
          </a:p>
          <a:p>
            <a:pPr algn="just"/>
            <a:r>
              <a:rPr lang="en-US" dirty="0" smtClean="0"/>
              <a:t>CSS </a:t>
            </a:r>
            <a:r>
              <a:rPr lang="en-US" dirty="0"/>
              <a:t>advancements enable browsers to display responsive website layouts as well as a wide range of visual effects. </a:t>
            </a:r>
            <a:endParaRPr lang="en-US" dirty="0" smtClean="0"/>
          </a:p>
          <a:p>
            <a:pPr algn="just"/>
            <a:r>
              <a:rPr lang="en-US" dirty="0" smtClean="0"/>
              <a:t>Browsers </a:t>
            </a:r>
            <a:r>
              <a:rPr lang="en-US" dirty="0"/>
              <a:t>use cookies to recall your preferences for specific websites.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Tree>
    <p:extLst>
      <p:ext uri="{BB962C8B-B14F-4D97-AF65-F5344CB8AC3E}">
        <p14:creationId xmlns:p14="http://schemas.microsoft.com/office/powerpoint/2010/main" val="26344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function of Web Browsers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Web browser function starts with a user entering the desired URL(Uniform Resource Locator) into the address bar of the browser. </a:t>
            </a:r>
            <a:endParaRPr lang="en-US" dirty="0" smtClean="0"/>
          </a:p>
          <a:p>
            <a:pPr fontAlgn="base"/>
            <a:r>
              <a:rPr lang="en-US" dirty="0" smtClean="0"/>
              <a:t>For </a:t>
            </a:r>
            <a:r>
              <a:rPr lang="en-US" dirty="0"/>
              <a:t>example https://</a:t>
            </a:r>
            <a:r>
              <a:rPr lang="en-US" dirty="0" smtClean="0"/>
              <a:t>www.google.com. </a:t>
            </a:r>
            <a:r>
              <a:rPr lang="en-US" dirty="0"/>
              <a:t>Depending on the </a:t>
            </a:r>
            <a:r>
              <a:rPr lang="en-US" b="1" dirty="0"/>
              <a:t>URL prefix</a:t>
            </a:r>
            <a:r>
              <a:rPr lang="en-US" dirty="0"/>
              <a:t>, the web browser interprets the URL and displays the content to the user. </a:t>
            </a:r>
            <a:endParaRPr lang="en-US" dirty="0" smtClean="0"/>
          </a:p>
          <a:p>
            <a:pPr fontAlgn="base"/>
            <a:r>
              <a:rPr lang="en-US" dirty="0" smtClean="0"/>
              <a:t>The </a:t>
            </a:r>
            <a:r>
              <a:rPr lang="en-US" dirty="0"/>
              <a:t>URL prefix provides the protocol used to access the location. HTTP:// and HTTPS:// are the most commonly used URL prefixes.</a:t>
            </a:r>
          </a:p>
          <a:p>
            <a:pPr fontAlgn="base"/>
            <a:r>
              <a:rPr lang="en-US" dirty="0"/>
              <a:t>Other commonly used </a:t>
            </a:r>
            <a:r>
              <a:rPr lang="en-US" dirty="0" smtClean="0"/>
              <a:t>prefixes </a:t>
            </a:r>
            <a:r>
              <a:rPr lang="en-US" dirty="0"/>
              <a:t>include </a:t>
            </a:r>
            <a:r>
              <a:rPr lang="en-US" i="1" dirty="0"/>
              <a:t>ftp:</a:t>
            </a:r>
            <a:r>
              <a:rPr lang="en-US" dirty="0"/>
              <a:t> for File Transfer Protocol to download file or files from an FTP </a:t>
            </a:r>
            <a:r>
              <a:rPr lang="en-US" dirty="0" smtClean="0"/>
              <a:t>server</a:t>
            </a:r>
          </a:p>
          <a:p>
            <a:pPr fontAlgn="base"/>
            <a:r>
              <a:rPr lang="en-US" b="1" dirty="0"/>
              <a:t>Once the resource has been located and interpreted the browser will display the content to the user. </a:t>
            </a:r>
            <a:r>
              <a:rPr lang="en-US" b="1" dirty="0" smtClean="0"/>
              <a:t>The </a:t>
            </a:r>
            <a:r>
              <a:rPr lang="en-US" b="1" dirty="0"/>
              <a:t>browser application converts content such as HTML, CSS, and images to an interactive file in a process called </a:t>
            </a:r>
            <a:r>
              <a:rPr lang="en-US" b="1" dirty="0">
                <a:solidFill>
                  <a:srgbClr val="FF0000"/>
                </a:solidFill>
              </a:rPr>
              <a:t>rendering</a:t>
            </a:r>
            <a:r>
              <a:rPr lang="en-US" b="1" dirty="0"/>
              <a:t>. </a:t>
            </a:r>
            <a:r>
              <a:rPr lang="en-US" b="1" dirty="0" smtClean="0"/>
              <a:t>Browsers </a:t>
            </a:r>
            <a:r>
              <a:rPr lang="en-US" b="1" dirty="0"/>
              <a:t>can interpret and display content such as video, images, text, hyperlinks, and XML files.</a:t>
            </a:r>
            <a:endParaRPr lang="en-US" b="1"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Tree>
    <p:extLst>
      <p:ext uri="{BB962C8B-B14F-4D97-AF65-F5344CB8AC3E}">
        <p14:creationId xmlns:p14="http://schemas.microsoft.com/office/powerpoint/2010/main" val="34058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browser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The main task is to collect information from the Internet and make it accessible to users.</a:t>
            </a:r>
          </a:p>
          <a:p>
            <a:pPr fontAlgn="base"/>
            <a:r>
              <a:rPr lang="en-US" dirty="0"/>
              <a:t>A web browser can be used to visit any website. When we type a URL into a browser, the web server redirects us to that website.</a:t>
            </a:r>
          </a:p>
          <a:p>
            <a:pPr fontAlgn="base"/>
            <a:r>
              <a:rPr lang="en-US" dirty="0"/>
              <a:t>Plugins are available on the web browser to run Java applets and flash content.</a:t>
            </a:r>
          </a:p>
          <a:p>
            <a:pPr fontAlgn="base"/>
            <a:r>
              <a:rPr lang="en-US" dirty="0"/>
              <a:t>It simplifies Internet surfing because once we arrive at a website, we can quickly check the hyperlinks and access a wealth of information.</a:t>
            </a:r>
          </a:p>
          <a:p>
            <a:pPr fontAlgn="base"/>
            <a:r>
              <a:rPr lang="en-US" dirty="0"/>
              <a:t>Internal cache is used by browsers and is saved so that the user can open the same webpage multiple times without losing any data.</a:t>
            </a:r>
          </a:p>
          <a:p>
            <a:pPr fontAlgn="base"/>
            <a:r>
              <a:rPr lang="en-US" dirty="0"/>
              <a:t>A web browser can open multiple web pages at the same time.</a:t>
            </a:r>
          </a:p>
          <a:p>
            <a:pPr fontAlgn="base"/>
            <a:r>
              <a:rPr lang="en-US" dirty="0"/>
              <a:t>Back, forward, reload, stop reload, home, and other options are available on these web browsers, making them simple and convenient to use.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Tree>
    <p:extLst>
      <p:ext uri="{BB962C8B-B14F-4D97-AF65-F5344CB8AC3E}">
        <p14:creationId xmlns:p14="http://schemas.microsoft.com/office/powerpoint/2010/main" val="3036266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Features of web </a:t>
            </a:r>
            <a:r>
              <a:rPr lang="en-US" b="1" dirty="0" smtClean="0"/>
              <a:t>browsers</a:t>
            </a:r>
            <a:endParaRPr lang="en-US" dirty="0"/>
          </a:p>
        </p:txBody>
      </p:sp>
      <p:sp>
        <p:nvSpPr>
          <p:cNvPr id="3" name="Content Placeholder 2"/>
          <p:cNvSpPr>
            <a:spLocks noGrp="1"/>
          </p:cNvSpPr>
          <p:nvPr>
            <p:ph idx="1"/>
          </p:nvPr>
        </p:nvSpPr>
        <p:spPr>
          <a:xfrm>
            <a:off x="965199" y="1345722"/>
            <a:ext cx="10388601" cy="5100192"/>
          </a:xfrm>
        </p:spPr>
        <p:txBody>
          <a:bodyPr>
            <a:normAutofit fontScale="55000" lnSpcReduction="20000"/>
          </a:bodyPr>
          <a:lstStyle/>
          <a:p>
            <a:r>
              <a:rPr lang="en-US" dirty="0"/>
              <a:t>Web browsers have several important controls and features that you may or may not be familiar with yet:</a:t>
            </a:r>
          </a:p>
          <a:p>
            <a:r>
              <a:rPr lang="en-US" b="1" dirty="0"/>
              <a:t>Address bar:</a:t>
            </a:r>
            <a:r>
              <a:rPr lang="en-US" dirty="0"/>
              <a:t> This is located at the top of the browser and is where you type the URL of the website you want to access.</a:t>
            </a:r>
          </a:p>
          <a:p>
            <a:r>
              <a:rPr lang="en-US" b="1" dirty="0"/>
              <a:t>Add-ons or extensions:</a:t>
            </a:r>
            <a:r>
              <a:rPr lang="en-US" dirty="0"/>
              <a:t> App developers create add-ons and browser extensions to help enhance your web experience. These can include focus timers, web clippers, or social media schedulers.</a:t>
            </a:r>
          </a:p>
          <a:p>
            <a:r>
              <a:rPr lang="en-US" b="1" dirty="0"/>
              <a:t>Bookmarks:</a:t>
            </a:r>
            <a:r>
              <a:rPr lang="en-US" dirty="0"/>
              <a:t> If you want to quickly pull up a website you visited previously, you can bookmark it and easily navigate to it in the future without having to type out the URL.</a:t>
            </a:r>
          </a:p>
          <a:p>
            <a:r>
              <a:rPr lang="en-US" b="1" dirty="0"/>
              <a:t>Browser history:</a:t>
            </a:r>
            <a:r>
              <a:rPr lang="en-US" dirty="0"/>
              <a:t> Your browser history is a record of what websites you’ve visited within a certain time period. This can be beneficial if you need to find some information again, but we recommend clearing your history if you share a computer.</a:t>
            </a:r>
          </a:p>
          <a:p>
            <a:r>
              <a:rPr lang="en-US" b="1" dirty="0"/>
              <a:t>Browser window:</a:t>
            </a:r>
            <a:r>
              <a:rPr lang="en-US" dirty="0"/>
              <a:t> A browser window is the main feature of a browser that lets you view web page content.</a:t>
            </a:r>
          </a:p>
          <a:p>
            <a:r>
              <a:rPr lang="en-US" b="1" dirty="0"/>
              <a:t>Cookies:</a:t>
            </a:r>
            <a:r>
              <a:rPr lang="en-US" dirty="0"/>
              <a:t> </a:t>
            </a:r>
            <a:r>
              <a:rPr lang="en-US" dirty="0">
                <a:hlinkClick r:id="rId2"/>
              </a:rPr>
              <a:t>Cookies</a:t>
            </a:r>
            <a:r>
              <a:rPr lang="en-US" dirty="0"/>
              <a:t> are text files that store information about you and the data you share with a particular website. Cookies can be helpful by saving your login info or shopping cart, but they can also be a privacy concern.</a:t>
            </a:r>
          </a:p>
          <a:p>
            <a:r>
              <a:rPr lang="en-US" b="1" dirty="0"/>
              <a:t>Home button and home page:</a:t>
            </a:r>
            <a:r>
              <a:rPr lang="en-US" dirty="0"/>
              <a:t> You can set a default home page that acts as a starting point when you launch your web browser. This can include links to your favorite sites or it can be just one of your favorite sites. You can easily navigate to your homepage any time by clicking your browser’s home button.</a:t>
            </a:r>
          </a:p>
          <a:p>
            <a:r>
              <a:rPr lang="en-US" b="1" dirty="0"/>
              <a:t>Navigation buttons: </a:t>
            </a:r>
            <a:r>
              <a:rPr lang="en-US" dirty="0"/>
              <a:t>At the top of the browser, you’ll see several navigation buttons that let you go back a page, go forward a page, or refresh/reload a page. Other buttons let you bookmark a page (usually a star or bookmark symbol), access settings (usually three stacked dots or three bars), or see your browser extensions (usually a puzzle piece).</a:t>
            </a:r>
          </a:p>
          <a:p>
            <a:r>
              <a:rPr lang="en-US" b="1" dirty="0"/>
              <a:t>Tabs:</a:t>
            </a:r>
            <a:r>
              <a:rPr lang="en-US" dirty="0"/>
              <a:t> When you open a new web page by clicking on a link, sometimes the new page opens in a tab. This allows you to easily switch between different web pages.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Tree>
    <p:extLst>
      <p:ext uri="{BB962C8B-B14F-4D97-AF65-F5344CB8AC3E}">
        <p14:creationId xmlns:p14="http://schemas.microsoft.com/office/powerpoint/2010/main" val="154237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Features </a:t>
            </a:r>
            <a:r>
              <a:rPr lang="en-US" dirty="0"/>
              <a:t>of a </a:t>
            </a:r>
            <a:r>
              <a:rPr lang="en-US" dirty="0" smtClean="0"/>
              <a:t>Browser</a:t>
            </a:r>
            <a:endParaRPr lang="en-US" dirty="0"/>
          </a:p>
        </p:txBody>
      </p:sp>
      <p:sp>
        <p:nvSpPr>
          <p:cNvPr id="3" name="Content Placeholder 2"/>
          <p:cNvSpPr>
            <a:spLocks noGrp="1"/>
          </p:cNvSpPr>
          <p:nvPr>
            <p:ph idx="1"/>
          </p:nvPr>
        </p:nvSpPr>
        <p:spPr>
          <a:xfrm>
            <a:off x="965199" y="1268084"/>
            <a:ext cx="10388601" cy="5177830"/>
          </a:xfrm>
        </p:spPr>
        <p:txBody>
          <a:bodyPr>
            <a:normAutofit fontScale="62500" lnSpcReduction="20000"/>
          </a:bodyPr>
          <a:lstStyle/>
          <a:p>
            <a:r>
              <a:rPr lang="en-US" dirty="0"/>
              <a:t>A web browser serves a multitude of functions to enhance your browsing experience. Let’s explore some of the key features and functions of a browser:</a:t>
            </a:r>
          </a:p>
          <a:p>
            <a:r>
              <a:rPr lang="en-US" b="1" dirty="0"/>
              <a:t>Web Page Rendering: </a:t>
            </a:r>
            <a:r>
              <a:rPr lang="en-US" dirty="0"/>
              <a:t>When you visit a website, the browser retrieves the website’s HTML, CSS, and JavaScript files from the server. It then interprets and processes this code to construct the web page you see on your device. The HTML defines the structure and content of the page, CSS styles the page’s appearance, and JavaScript adds interactivity and dynamic elements.</a:t>
            </a:r>
          </a:p>
          <a:p>
            <a:r>
              <a:rPr lang="en-US" b="1" dirty="0"/>
              <a:t>Navigation: </a:t>
            </a:r>
            <a:r>
              <a:rPr lang="en-US" dirty="0"/>
              <a:t>Browsers provide an intuitive interface for navigating the internet. You can enter a website’s address (URL) directly into the address bar, and the browser will take you to that specific webpage. Additionally, </a:t>
            </a:r>
            <a:r>
              <a:rPr lang="en-US" b="1" dirty="0"/>
              <a:t>you can click on hyperlinks </a:t>
            </a:r>
            <a:r>
              <a:rPr lang="en-US" dirty="0"/>
              <a:t>within web pages to navigate to other related pages. Browsers also support bookmarks, which allow you to save and organize frequently visited websites for quick access.</a:t>
            </a:r>
          </a:p>
          <a:p>
            <a:r>
              <a:rPr lang="en-US" b="1" dirty="0"/>
              <a:t>Tabbed Browsing:</a:t>
            </a:r>
            <a:r>
              <a:rPr lang="en-US" dirty="0"/>
              <a:t> Tabs revolutionized web browsing by allowing you to open multiple web pages within a single browser window. Instead of opening separate browser instances for each webpage, you can open new tabs, each representing a different webpage. This feature facilitates multitasking and makes it easy to switch between different websites without cluttering your screen</a:t>
            </a:r>
            <a:r>
              <a:rPr lang="en-US" b="1" dirty="0"/>
              <a:t>.</a:t>
            </a:r>
            <a:endParaRPr lang="en-US" dirty="0"/>
          </a:p>
          <a:p>
            <a:r>
              <a:rPr lang="en-US" b="1" dirty="0"/>
              <a:t>Bookmarks and History: </a:t>
            </a:r>
            <a:r>
              <a:rPr lang="en-US" dirty="0"/>
              <a:t>Browsers enable you to save your favorite websites as bookmarks. Bookmarks act as shortcuts, allowing you to quickly revisit those websites without having to remember their URLs. Browsers also maintain a history of the websites you’ve visited, providing a chronological record that you can browse through to revisit previously viewed web pages.</a:t>
            </a:r>
          </a:p>
          <a:p>
            <a:r>
              <a:rPr lang="en-US" b="1" dirty="0"/>
              <a:t>Search Functionality: </a:t>
            </a:r>
            <a:r>
              <a:rPr lang="en-US" dirty="0"/>
              <a:t>Browsers often include a search bar, typically located in the toolbar. This search bar is integrated with popular search engines like Google, Bing, or DuckDuckGo. Instead of navigating to a search engine’s website, you can directly enter keywords or phrases into the search bar. The browser sends your search query to the chosen search engine, which then displays relevant search results.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Tree>
    <p:extLst>
      <p:ext uri="{BB962C8B-B14F-4D97-AF65-F5344CB8AC3E}">
        <p14:creationId xmlns:p14="http://schemas.microsoft.com/office/powerpoint/2010/main" val="1906170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Browser Cookies</a:t>
            </a:r>
            <a:endParaRPr lang="en-US" dirty="0"/>
          </a:p>
        </p:txBody>
      </p:sp>
      <p:sp>
        <p:nvSpPr>
          <p:cNvPr id="3" name="Content Placeholder 2"/>
          <p:cNvSpPr>
            <a:spLocks noGrp="1"/>
          </p:cNvSpPr>
          <p:nvPr>
            <p:ph idx="1"/>
          </p:nvPr>
        </p:nvSpPr>
        <p:spPr/>
        <p:txBody>
          <a:bodyPr>
            <a:normAutofit fontScale="92500"/>
          </a:bodyPr>
          <a:lstStyle/>
          <a:p>
            <a:pPr fontAlgn="base"/>
            <a:r>
              <a:rPr lang="en-US" dirty="0"/>
              <a:t>A cookie is a file that websites use to store information about you when you visit a website. When you return, the website code will check to see whether you have returned, and if you have, it will then read the file and verify your identity. For example, whenever you visit a website, the page stores your username and password so that you do not have to retype it every time. This is made possible by a cookie.</a:t>
            </a:r>
          </a:p>
          <a:p>
            <a:pPr fontAlgn="base"/>
            <a:r>
              <a:rPr lang="en-US" dirty="0"/>
              <a:t>It is also possible to personalize cookies by recording additional information about yourself. Your preferences, history, search terms used, web browsing behaviors and the like could perhaps identify you. This indicates that a site is capable of delivering you more relevant content in the form of advertisements. Some cookies, referred to as third-party cookies, are placed on websites, which helps third parties (businesses) gather information about you across different websites.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Tree>
    <p:extLst>
      <p:ext uri="{BB962C8B-B14F-4D97-AF65-F5344CB8AC3E}">
        <p14:creationId xmlns:p14="http://schemas.microsoft.com/office/powerpoint/2010/main" val="166606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Modern web browsers</a:t>
            </a:r>
            <a:endParaRPr lang="en-US" dirty="0"/>
          </a:p>
        </p:txBody>
      </p:sp>
      <p:sp>
        <p:nvSpPr>
          <p:cNvPr id="3" name="Content Placeholder 2"/>
          <p:cNvSpPr>
            <a:spLocks noGrp="1"/>
          </p:cNvSpPr>
          <p:nvPr>
            <p:ph idx="1"/>
          </p:nvPr>
        </p:nvSpPr>
        <p:spPr/>
        <p:txBody>
          <a:bodyPr>
            <a:normAutofit/>
          </a:bodyPr>
          <a:lstStyle/>
          <a:p>
            <a:r>
              <a:rPr lang="en-US" dirty="0"/>
              <a:t>Here is the list of modern browsers that rule the industry:</a:t>
            </a:r>
          </a:p>
          <a:p>
            <a:r>
              <a:rPr lang="en-US" dirty="0"/>
              <a:t>Google Chrome</a:t>
            </a:r>
          </a:p>
          <a:p>
            <a:r>
              <a:rPr lang="en-US" dirty="0"/>
              <a:t>Mozilla Firefox</a:t>
            </a:r>
          </a:p>
          <a:p>
            <a:r>
              <a:rPr lang="en-US" dirty="0"/>
              <a:t>Apple Safari</a:t>
            </a:r>
          </a:p>
          <a:p>
            <a:r>
              <a:rPr lang="en-US" dirty="0"/>
              <a:t>Microsoft Edge</a:t>
            </a:r>
          </a:p>
          <a:p>
            <a:r>
              <a:rPr lang="en-US" dirty="0"/>
              <a:t>Opera</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Tree>
    <p:extLst>
      <p:ext uri="{BB962C8B-B14F-4D97-AF65-F5344CB8AC3E}">
        <p14:creationId xmlns:p14="http://schemas.microsoft.com/office/powerpoint/2010/main" val="76774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t>
            </a:r>
            <a:r>
              <a:rPr lang="en-US" dirty="0" err="1" smtClean="0"/>
              <a:t>isp</a:t>
            </a:r>
            <a:endParaRPr lang="en-US" dirty="0"/>
          </a:p>
        </p:txBody>
      </p:sp>
      <p:sp>
        <p:nvSpPr>
          <p:cNvPr id="3" name="Content Placeholder 2"/>
          <p:cNvSpPr>
            <a:spLocks noGrp="1"/>
          </p:cNvSpPr>
          <p:nvPr>
            <p:ph idx="1"/>
          </p:nvPr>
        </p:nvSpPr>
        <p:spPr/>
        <p:txBody>
          <a:bodyPr>
            <a:normAutofit/>
          </a:bodyPr>
          <a:lstStyle/>
          <a:p>
            <a:r>
              <a:rPr lang="en-US" dirty="0"/>
              <a:t>An ISP (internet service provider) is a company that provides individuals and organizations access to the internet and other related services. </a:t>
            </a:r>
            <a:endParaRPr lang="en-US" dirty="0" smtClean="0"/>
          </a:p>
          <a:p>
            <a:r>
              <a:rPr lang="en-US" dirty="0" smtClean="0"/>
              <a:t>An </a:t>
            </a:r>
            <a:r>
              <a:rPr lang="en-US" dirty="0"/>
              <a:t>ISP has the equipment and the telecommunication line access required to have a point of presence on the internet for the geographic area served.</a:t>
            </a:r>
          </a:p>
          <a:p>
            <a:r>
              <a:rPr lang="en-US" dirty="0" smtClean="0"/>
              <a:t>ISPs </a:t>
            </a:r>
            <a:r>
              <a:rPr lang="en-US" dirty="0"/>
              <a:t>make it possible for customers to access the internet while also providing additional services such as email, domain registration and web hosting. </a:t>
            </a:r>
            <a:endParaRPr lang="en-US" dirty="0" smtClean="0"/>
          </a:p>
          <a:p>
            <a:r>
              <a:rPr lang="en-US" dirty="0" smtClean="0"/>
              <a:t>ISPs </a:t>
            </a:r>
            <a:r>
              <a:rPr lang="en-US" dirty="0"/>
              <a:t>may also provide different internet connection types, such as cable and fiber. </a:t>
            </a:r>
            <a:endParaRPr lang="en-US" dirty="0" smtClean="0"/>
          </a:p>
          <a:p>
            <a:r>
              <a:rPr lang="en-US" dirty="0" smtClean="0"/>
              <a:t>Most </a:t>
            </a:r>
            <a:r>
              <a:rPr lang="en-US" dirty="0"/>
              <a:t>large telecommunication companies, such as mobile and cable companies, are ISPs.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Tree>
    <p:extLst>
      <p:ext uri="{BB962C8B-B14F-4D97-AF65-F5344CB8AC3E}">
        <p14:creationId xmlns:p14="http://schemas.microsoft.com/office/powerpoint/2010/main" val="309518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of a </a:t>
            </a:r>
            <a:r>
              <a:rPr lang="en-US" dirty="0" smtClean="0"/>
              <a:t>Browser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browser has two elements: </a:t>
            </a:r>
            <a:r>
              <a:rPr lang="en-US" b="1" dirty="0"/>
              <a:t>front-end</a:t>
            </a:r>
            <a:r>
              <a:rPr lang="en-US" dirty="0"/>
              <a:t> and </a:t>
            </a:r>
            <a:r>
              <a:rPr lang="en-US" b="1" dirty="0"/>
              <a:t>back-end</a:t>
            </a:r>
            <a:r>
              <a:rPr lang="en-US" dirty="0"/>
              <a:t>. The complex back end facilitates the core functioning of the browser, and the front end interacts with the user. Let’s dive a bit deeper: </a:t>
            </a:r>
          </a:p>
          <a:p>
            <a:pPr marL="0" indent="0">
              <a:buNone/>
            </a:pPr>
            <a:r>
              <a:rPr lang="en-US" b="1" dirty="0"/>
              <a:t>Front-end: </a:t>
            </a:r>
            <a:r>
              <a:rPr lang="en-US" dirty="0"/>
              <a:t>The front-end of a browser refers to the user-facing part that you interact with. It includes the graphical user interface (GUI) elements, such as the address bar, navigation buttons, bookmarks, and tabs. The front-end also handles the rendering of web pages, displaying the content, images, and interactive elements on your device’s screen. </a:t>
            </a:r>
          </a:p>
          <a:p>
            <a:pPr marL="0" indent="0">
              <a:buNone/>
            </a:pPr>
            <a:r>
              <a:rPr lang="en-US" b="1" dirty="0"/>
              <a:t>Back-end:</a:t>
            </a:r>
            <a:r>
              <a:rPr lang="en-US" dirty="0"/>
              <a:t> The back-end of a browser encompasses the complex processes that occur behind the scenes. It handles the communication between the browser and web servers, fetching and managing web page resources, and processing the code that makes up the web pages. The back-end interprets HTML, CSS, and JavaScript files, ensuring that web pages are rendered correctly. It manages network connections, supports various protocols like HTTP and HTTPS, and handles security measures such as encryption and certificate verification..</a:t>
            </a:r>
          </a:p>
          <a:p>
            <a:r>
              <a:rPr lang="en-US" dirty="0"/>
              <a:t>The front-end and back-end components of a browser work together seamlessly to provide a rich and interactive browsing experience. </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Tree>
    <p:extLst>
      <p:ext uri="{BB962C8B-B14F-4D97-AF65-F5344CB8AC3E}">
        <p14:creationId xmlns:p14="http://schemas.microsoft.com/office/powerpoint/2010/main" val="1534040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HTTP and HTTPS</a:t>
            </a:r>
            <a:r>
              <a:rPr lang="en-US" b="1" dirty="0" smtClean="0"/>
              <a:t>?</a:t>
            </a:r>
            <a:endParaRPr lang="en-US" dirty="0"/>
          </a:p>
        </p:txBody>
      </p:sp>
      <p:sp>
        <p:nvSpPr>
          <p:cNvPr id="3" name="Content Placeholder 2"/>
          <p:cNvSpPr>
            <a:spLocks noGrp="1"/>
          </p:cNvSpPr>
          <p:nvPr>
            <p:ph idx="1"/>
          </p:nvPr>
        </p:nvSpPr>
        <p:spPr/>
        <p:txBody>
          <a:bodyPr/>
          <a:lstStyle/>
          <a:p>
            <a:r>
              <a:rPr lang="en-US" dirty="0"/>
              <a:t>HTTP is the primary communication protocol, or set of rules, for internet surfing. Hypertext transfer protocol secure (HTTPS) is similar to HTTP, as both translate web page code into the more visual elements we’re familiar with.</a:t>
            </a:r>
          </a:p>
          <a:p>
            <a:r>
              <a:rPr lang="en-US" dirty="0"/>
              <a:t>The difference is, HTTPS encrypts any data transmitted from the web page to you (or vice versa) using secure sockets layer (SSL) and transport layer security (TSL) technology.</a:t>
            </a:r>
          </a:p>
          <a:p>
            <a:r>
              <a:rPr lang="en-US" b="1" dirty="0"/>
              <a:t>HTTP:</a:t>
            </a:r>
            <a:r>
              <a:rPr lang="en-US" dirty="0"/>
              <a:t> Hypertext transfer protocol is used by browsers to receive and send data to and from web pages.</a:t>
            </a:r>
          </a:p>
          <a:p>
            <a:r>
              <a:rPr lang="en-US" b="1" dirty="0"/>
              <a:t>HTTPS:</a:t>
            </a:r>
            <a:r>
              <a:rPr lang="en-US" dirty="0"/>
              <a:t> Hypertext transfer protocol secure is used by browsers to securely receive and send data to and from web pages through an encrypted connection.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Tree>
    <p:extLst>
      <p:ext uri="{BB962C8B-B14F-4D97-AF65-F5344CB8AC3E}">
        <p14:creationId xmlns:p14="http://schemas.microsoft.com/office/powerpoint/2010/main" val="385807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Tree>
    <p:extLst>
      <p:ext uri="{BB962C8B-B14F-4D97-AF65-F5344CB8AC3E}">
        <p14:creationId xmlns:p14="http://schemas.microsoft.com/office/powerpoint/2010/main" val="154640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t>
            </a:r>
            <a:r>
              <a:rPr lang="en-US" dirty="0" err="1" smtClean="0"/>
              <a:t>isps</a:t>
            </a:r>
            <a:endParaRPr lang="en-US" dirty="0"/>
          </a:p>
        </p:txBody>
      </p:sp>
      <p:sp>
        <p:nvSpPr>
          <p:cNvPr id="3" name="Content Placeholder 2"/>
          <p:cNvSpPr>
            <a:spLocks noGrp="1"/>
          </p:cNvSpPr>
          <p:nvPr>
            <p:ph idx="1"/>
          </p:nvPr>
        </p:nvSpPr>
        <p:spPr/>
        <p:txBody>
          <a:bodyPr/>
          <a:lstStyle/>
          <a:p>
            <a:pPr marL="0" indent="0">
              <a:buNone/>
            </a:pPr>
            <a:r>
              <a:rPr lang="en-US" dirty="0"/>
              <a:t>Most providers offer the same types of internet services</a:t>
            </a:r>
            <a:r>
              <a:rPr lang="en-US" b="1" dirty="0"/>
              <a:t> </a:t>
            </a:r>
            <a:r>
              <a:rPr lang="en-US" dirty="0"/>
              <a:t>to customers, including:</a:t>
            </a:r>
          </a:p>
          <a:p>
            <a:r>
              <a:rPr lang="en-US" dirty="0"/>
              <a:t>internet access</a:t>
            </a:r>
          </a:p>
          <a:p>
            <a:r>
              <a:rPr lang="en-US" dirty="0"/>
              <a:t>email access</a:t>
            </a:r>
          </a:p>
          <a:p>
            <a:r>
              <a:rPr lang="en-US" dirty="0"/>
              <a:t>domain name registration</a:t>
            </a:r>
          </a:p>
          <a:p>
            <a:r>
              <a:rPr lang="en-US" dirty="0"/>
              <a:t>web hosting</a:t>
            </a:r>
          </a:p>
          <a:p>
            <a:r>
              <a:rPr lang="en-US" dirty="0"/>
              <a:t>co-location (or data </a:t>
            </a:r>
            <a:r>
              <a:rPr lang="en-US" dirty="0" err="1"/>
              <a:t>centre</a:t>
            </a:r>
            <a:r>
              <a:rPr lang="en-US" dirty="0"/>
              <a:t> services)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Tree>
    <p:extLst>
      <p:ext uri="{BB962C8B-B14F-4D97-AF65-F5344CB8AC3E}">
        <p14:creationId xmlns:p14="http://schemas.microsoft.com/office/powerpoint/2010/main" val="51867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types of ISP </a:t>
            </a:r>
            <a:r>
              <a:rPr lang="en-US" dirty="0" smtClean="0"/>
              <a:t>connections</a:t>
            </a:r>
            <a:endParaRPr lang="en-US" dirty="0"/>
          </a:p>
        </p:txBody>
      </p:sp>
      <p:sp>
        <p:nvSpPr>
          <p:cNvPr id="3" name="Content Placeholder 2"/>
          <p:cNvSpPr>
            <a:spLocks noGrp="1"/>
          </p:cNvSpPr>
          <p:nvPr>
            <p:ph idx="1"/>
          </p:nvPr>
        </p:nvSpPr>
        <p:spPr/>
        <p:txBody>
          <a:bodyPr/>
          <a:lstStyle/>
          <a:p>
            <a:pPr marL="0" indent="0">
              <a:buNone/>
            </a:pPr>
            <a:r>
              <a:rPr lang="en-US" dirty="0"/>
              <a:t>ISPs use a range of technologies to enable customers' connection to their network. The most common types of internet connections include:</a:t>
            </a:r>
          </a:p>
          <a:p>
            <a:r>
              <a:rPr lang="en-US" dirty="0"/>
              <a:t>DSL (digital subscriber line)</a:t>
            </a:r>
          </a:p>
          <a:p>
            <a:r>
              <a:rPr lang="en-US" dirty="0"/>
              <a:t>cable broadband</a:t>
            </a:r>
          </a:p>
          <a:p>
            <a:r>
              <a:rPr lang="en-US" dirty="0" err="1"/>
              <a:t>fibre</a:t>
            </a:r>
            <a:r>
              <a:rPr lang="en-US" dirty="0"/>
              <a:t> optic broadband</a:t>
            </a:r>
          </a:p>
          <a:p>
            <a:r>
              <a:rPr lang="en-US" dirty="0"/>
              <a:t>wireless or Wi-Fi broadband</a:t>
            </a:r>
          </a:p>
          <a:p>
            <a:r>
              <a:rPr lang="en-US" dirty="0"/>
              <a:t>satellite and mobile broadband</a:t>
            </a:r>
          </a:p>
          <a:p>
            <a:r>
              <a:rPr lang="en-US" dirty="0"/>
              <a:t>dedicated leased line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Tree>
    <p:extLst>
      <p:ext uri="{BB962C8B-B14F-4D97-AF65-F5344CB8AC3E}">
        <p14:creationId xmlns:p14="http://schemas.microsoft.com/office/powerpoint/2010/main" val="286651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199" y="314960"/>
            <a:ext cx="10388601" cy="800987"/>
          </a:xfrm>
        </p:spPr>
        <p:txBody>
          <a:bodyPr>
            <a:normAutofit fontScale="90000"/>
          </a:bodyPr>
          <a:lstStyle/>
          <a:p>
            <a:r>
              <a:rPr lang="en-US" sz="3100" dirty="0" err="1" smtClean="0"/>
              <a:t>Isps</a:t>
            </a:r>
            <a:r>
              <a:rPr lang="en-US" sz="3100" dirty="0" smtClean="0"/>
              <a:t> pricing and</a:t>
            </a:r>
            <a:br>
              <a:rPr lang="en-US" sz="3100" dirty="0" smtClean="0"/>
            </a:br>
            <a:r>
              <a:rPr lang="en-US" sz="3100" dirty="0"/>
              <a:t>Choosing the right type of internet service provider</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Most ISPs offer a range of packages aimed at different levels of users, based on factors such as the speed of connection, the number of email addresses needed or the amount of free web space</a:t>
            </a:r>
            <a:r>
              <a:rPr lang="en-US" dirty="0" smtClean="0"/>
              <a:t>.</a:t>
            </a:r>
          </a:p>
          <a:p>
            <a:r>
              <a:rPr lang="en-US" dirty="0"/>
              <a:t>When selecting an ISP, you should carefully determine your</a:t>
            </a:r>
            <a:r>
              <a:rPr lang="en-US" b="1" dirty="0"/>
              <a:t> </a:t>
            </a:r>
            <a:r>
              <a:rPr lang="en-US" dirty="0"/>
              <a:t>ISP requirements. You should consider:</a:t>
            </a:r>
          </a:p>
          <a:p>
            <a:r>
              <a:rPr lang="en-US" dirty="0"/>
              <a:t>the type of services you need</a:t>
            </a:r>
          </a:p>
          <a:p>
            <a:r>
              <a:rPr lang="en-US" dirty="0"/>
              <a:t>the costs and quality of services</a:t>
            </a:r>
          </a:p>
          <a:p>
            <a:r>
              <a:rPr lang="en-US" dirty="0"/>
              <a:t>the number of users needing an internet connection</a:t>
            </a:r>
          </a:p>
          <a:p>
            <a:r>
              <a:rPr lang="en-US" dirty="0"/>
              <a:t>the location of the users</a:t>
            </a:r>
          </a:p>
          <a:p>
            <a:r>
              <a:rPr lang="en-US" dirty="0"/>
              <a:t>the bandwidth capacity</a:t>
            </a:r>
          </a:p>
          <a:p>
            <a:r>
              <a:rPr lang="en-US" dirty="0"/>
              <a:t>contention ratios and other terms and conditions of the service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Tree>
    <p:extLst>
      <p:ext uri="{BB962C8B-B14F-4D97-AF65-F5344CB8AC3E}">
        <p14:creationId xmlns:p14="http://schemas.microsoft.com/office/powerpoint/2010/main" val="102052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 ISPs work</a:t>
            </a:r>
            <a:r>
              <a:rPr lang="en-US" b="1" dirty="0" smtClean="0"/>
              <a:t>?</a:t>
            </a:r>
            <a:endParaRPr lang="en-US" dirty="0"/>
          </a:p>
        </p:txBody>
      </p:sp>
      <p:sp>
        <p:nvSpPr>
          <p:cNvPr id="3" name="Content Placeholder 2"/>
          <p:cNvSpPr>
            <a:spLocks noGrp="1"/>
          </p:cNvSpPr>
          <p:nvPr>
            <p:ph idx="1"/>
          </p:nvPr>
        </p:nvSpPr>
        <p:spPr/>
        <p:txBody>
          <a:bodyPr/>
          <a:lstStyle/>
          <a:p>
            <a:r>
              <a:rPr lang="en-US" dirty="0"/>
              <a:t>ISPs are connected to one or more high-speed internet lines. </a:t>
            </a:r>
            <a:endParaRPr lang="en-US" dirty="0" smtClean="0"/>
          </a:p>
          <a:p>
            <a:r>
              <a:rPr lang="en-US" dirty="0" smtClean="0"/>
              <a:t>Larger </a:t>
            </a:r>
            <a:r>
              <a:rPr lang="en-US" dirty="0"/>
              <a:t>ISPs have their own high-speed leased </a:t>
            </a:r>
            <a:r>
              <a:rPr lang="en-US" dirty="0" smtClean="0"/>
              <a:t>lines</a:t>
            </a:r>
          </a:p>
          <a:p>
            <a:r>
              <a:rPr lang="en-US" dirty="0"/>
              <a:t>ISPs also keep thousands of servers in data centers -- the number of servers depends on their internet service area. </a:t>
            </a:r>
            <a:endParaRPr lang="en-US" dirty="0" smtClean="0"/>
          </a:p>
          <a:p>
            <a:r>
              <a:rPr lang="en-US" dirty="0" smtClean="0"/>
              <a:t>These </a:t>
            </a:r>
            <a:r>
              <a:rPr lang="en-US" dirty="0"/>
              <a:t>large data centers manage all customer traffic. Multiple ISPs are also connected to large backbone routing centers</a:t>
            </a:r>
            <a:r>
              <a:rPr lang="en-US" dirty="0" smtClean="0"/>
              <a:t>.</a:t>
            </a:r>
          </a:p>
          <a:p>
            <a:r>
              <a:rPr lang="en-US" dirty="0"/>
              <a:t>ISPs are grouped into the </a:t>
            </a:r>
            <a:r>
              <a:rPr lang="en-US" dirty="0" smtClean="0"/>
              <a:t>three tiers: Tier 1, Tier 2, Tier 3</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Tree>
    <p:extLst>
      <p:ext uri="{BB962C8B-B14F-4D97-AF65-F5344CB8AC3E}">
        <p14:creationId xmlns:p14="http://schemas.microsoft.com/office/powerpoint/2010/main" val="81603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Isps</a:t>
            </a:r>
            <a:r>
              <a:rPr lang="en-US" dirty="0" smtClean="0"/>
              <a:t> hierarchy</a:t>
            </a:r>
            <a:endParaRPr lang="en-US" dirty="0"/>
          </a:p>
        </p:txBody>
      </p:sp>
      <p:sp>
        <p:nvSpPr>
          <p:cNvPr id="3" name="Content Placeholder 2"/>
          <p:cNvSpPr>
            <a:spLocks noGrp="1"/>
          </p:cNvSpPr>
          <p:nvPr>
            <p:ph idx="1"/>
          </p:nvPr>
        </p:nvSpPr>
        <p:spPr/>
        <p:txBody>
          <a:bodyPr>
            <a:normAutofit lnSpcReduction="10000"/>
          </a:bodyPr>
          <a:lstStyle/>
          <a:p>
            <a:r>
              <a:rPr lang="en-US" b="1" dirty="0"/>
              <a:t>Tier 1 ISPs.</a:t>
            </a:r>
            <a:r>
              <a:rPr lang="en-US" dirty="0"/>
              <a:t> These ISPs have the most global reach and own enough physical network lines to carry most traffic on their own. They also negotiate with other tier 1 networks to allow free traffic to pass through to other tier 1 providers. Tier 1 ISPs typically sell network access to tier 2 ISPs.</a:t>
            </a:r>
          </a:p>
          <a:p>
            <a:r>
              <a:rPr lang="en-US" b="1" dirty="0"/>
              <a:t>Tier 2 ISPs.</a:t>
            </a:r>
            <a:r>
              <a:rPr lang="en-US" dirty="0"/>
              <a:t> These ISPs have regional or national reach and are service providers that connect tier 1 and tier 3 ISPs. They have to purchase access to larger tier 1 networks, but are peers with other tier 2 ISPs. Tier 2 networks focus on consumer and commercial customers.</a:t>
            </a:r>
          </a:p>
          <a:p>
            <a:r>
              <a:rPr lang="en-US" b="1" dirty="0"/>
              <a:t>Tier 3 ISPs.</a:t>
            </a:r>
            <a:r>
              <a:rPr lang="en-US" dirty="0"/>
              <a:t> These ISPs connect customers to the internet using another ISP's network. Tier 3 ISPs use and pay higher-tier ISPs for access to internet services. They focus on providing internet access to local businesses and consumer markets.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Tree>
    <p:extLst>
      <p:ext uri="{BB962C8B-B14F-4D97-AF65-F5344CB8AC3E}">
        <p14:creationId xmlns:p14="http://schemas.microsoft.com/office/powerpoint/2010/main" val="2900237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in </a:t>
            </a:r>
            <a:r>
              <a:rPr lang="en-US" dirty="0" smtClean="0"/>
              <a:t>Pakistan</a:t>
            </a:r>
            <a:endParaRPr lang="en-US" dirty="0"/>
          </a:p>
        </p:txBody>
      </p:sp>
      <p:sp>
        <p:nvSpPr>
          <p:cNvPr id="3" name="Content Placeholder 2"/>
          <p:cNvSpPr>
            <a:spLocks noGrp="1"/>
          </p:cNvSpPr>
          <p:nvPr>
            <p:ph idx="1"/>
          </p:nvPr>
        </p:nvSpPr>
        <p:spPr/>
        <p:txBody>
          <a:bodyPr/>
          <a:lstStyle/>
          <a:p>
            <a:r>
              <a:rPr lang="en-US" dirty="0"/>
              <a:t>The Internet in Pakistan has been available since the early 1990s. Pakistan has over 130 million internet users, making it the 7th-largest population of internet users in the world</a:t>
            </a:r>
            <a:r>
              <a:rPr lang="en-US" dirty="0" smtClean="0"/>
              <a:t>.</a:t>
            </a:r>
          </a:p>
          <a:p>
            <a:pPr marL="0" indent="0">
              <a:buNone/>
            </a:pPr>
            <a:r>
              <a:rPr lang="en-US" b="1" dirty="0" smtClean="0">
                <a:solidFill>
                  <a:srgbClr val="FF0000"/>
                </a:solidFill>
              </a:rPr>
              <a:t>Statistics:</a:t>
            </a:r>
          </a:p>
          <a:p>
            <a:r>
              <a:rPr lang="en-US" dirty="0"/>
              <a:t>Internet users: 135 million broadband subscribers as of February 2024</a:t>
            </a:r>
          </a:p>
          <a:p>
            <a:r>
              <a:rPr lang="en-US" dirty="0"/>
              <a:t>Fixed broadband: 2.7 million subscribers as of February 2024</a:t>
            </a:r>
          </a:p>
          <a:p>
            <a:r>
              <a:rPr lang="en-US" dirty="0"/>
              <a:t>Mobile broadband: 132 million subscribers as of February 2024</a:t>
            </a:r>
          </a:p>
          <a:p>
            <a:r>
              <a:rPr lang="en-US" dirty="0"/>
              <a:t>Operational ISPs: 172 as of March 2024</a:t>
            </a:r>
          </a:p>
          <a:p>
            <a:r>
              <a:rPr lang="en-US" dirty="0"/>
              <a:t>Top level domain: .</a:t>
            </a:r>
            <a:r>
              <a:rPr lang="en-US" dirty="0" err="1"/>
              <a:t>pk</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Tree>
    <p:extLst>
      <p:ext uri="{BB962C8B-B14F-4D97-AF65-F5344CB8AC3E}">
        <p14:creationId xmlns:p14="http://schemas.microsoft.com/office/powerpoint/2010/main" val="76377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Broadband internet in </a:t>
            </a:r>
            <a:r>
              <a:rPr lang="en-US" dirty="0" err="1" smtClean="0"/>
              <a:t>pakistan</a:t>
            </a:r>
            <a:endParaRPr lang="en-US" dirty="0"/>
          </a:p>
        </p:txBody>
      </p:sp>
      <p:sp>
        <p:nvSpPr>
          <p:cNvPr id="3" name="Content Placeholder 2"/>
          <p:cNvSpPr>
            <a:spLocks noGrp="1"/>
          </p:cNvSpPr>
          <p:nvPr>
            <p:ph idx="1"/>
          </p:nvPr>
        </p:nvSpPr>
        <p:spPr/>
        <p:txBody>
          <a:bodyPr/>
          <a:lstStyle/>
          <a:p>
            <a:pPr marL="0" indent="0">
              <a:buNone/>
            </a:pPr>
            <a:r>
              <a:rPr lang="en-US" dirty="0"/>
              <a:t>High speed broadband is offered by all major ISPs with plans ranging from 10 Mbit/s to 300 Mbit/s.</a:t>
            </a:r>
          </a:p>
          <a:p>
            <a:endParaRPr lang="en-US" dirty="0"/>
          </a:p>
          <a:p>
            <a:r>
              <a:rPr lang="en-US" dirty="0" err="1"/>
              <a:t>Transworld</a:t>
            </a:r>
            <a:r>
              <a:rPr lang="en-US" dirty="0"/>
              <a:t> Home (a subsidiary of </a:t>
            </a:r>
            <a:r>
              <a:rPr lang="en-US" dirty="0" err="1"/>
              <a:t>Transworld</a:t>
            </a:r>
            <a:r>
              <a:rPr lang="en-US" dirty="0"/>
              <a:t> Associates)</a:t>
            </a:r>
          </a:p>
          <a:p>
            <a:r>
              <a:rPr lang="en-US" dirty="0" err="1"/>
              <a:t>FlashFiber</a:t>
            </a:r>
            <a:r>
              <a:rPr lang="en-US" dirty="0"/>
              <a:t> (FTTH brand by PTCL)</a:t>
            </a:r>
          </a:p>
          <a:p>
            <a:r>
              <a:rPr lang="en-US" dirty="0" err="1"/>
              <a:t>Nayatel</a:t>
            </a:r>
            <a:r>
              <a:rPr lang="en-US" dirty="0"/>
              <a:t> (a subsidiary of </a:t>
            </a:r>
            <a:r>
              <a:rPr lang="en-US" dirty="0" err="1"/>
              <a:t>Micronet</a:t>
            </a:r>
            <a:r>
              <a:rPr lang="en-US" dirty="0"/>
              <a:t> Broadband)</a:t>
            </a:r>
          </a:p>
          <a:p>
            <a:r>
              <a:rPr lang="en-US" dirty="0" err="1"/>
              <a:t>StormFiber</a:t>
            </a:r>
            <a:r>
              <a:rPr lang="en-US" dirty="0"/>
              <a:t> (a subsidiary of </a:t>
            </a:r>
            <a:r>
              <a:rPr lang="en-US" dirty="0" err="1"/>
              <a:t>Cybernet</a:t>
            </a:r>
            <a:r>
              <a:rPr lang="en-US" dirty="0"/>
              <a:t>)</a:t>
            </a:r>
          </a:p>
          <a:p>
            <a:r>
              <a:rPr lang="en-US" dirty="0" err="1"/>
              <a:t>WorldCall</a:t>
            </a:r>
            <a:endParaRPr lang="en-US" dirty="0"/>
          </a:p>
          <a:p>
            <a:r>
              <a:rPr lang="en-US" dirty="0" err="1"/>
              <a:t>Optix</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Tree>
    <p:extLst>
      <p:ext uri="{BB962C8B-B14F-4D97-AF65-F5344CB8AC3E}">
        <p14:creationId xmlns:p14="http://schemas.microsoft.com/office/powerpoint/2010/main" val="2208688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4707</TotalTime>
  <Words>2856</Words>
  <Application>Microsoft Office PowerPoint</Application>
  <PresentationFormat>Widescreen</PresentationFormat>
  <Paragraphs>165</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Segoe Print</vt:lpstr>
      <vt:lpstr>Trebuchet MS</vt:lpstr>
      <vt:lpstr>Tw Cen MT</vt:lpstr>
      <vt:lpstr>Circuit</vt:lpstr>
      <vt:lpstr>History of internet ISP, Browsers, Web-Links, Search engines, Internet Services</vt:lpstr>
      <vt:lpstr>What is an isp</vt:lpstr>
      <vt:lpstr>Services provided by isps</vt:lpstr>
      <vt:lpstr>Different types of ISP connections</vt:lpstr>
      <vt:lpstr>Isps pricing and Choosing the right type of internet service provider </vt:lpstr>
      <vt:lpstr>How do ISPs work?</vt:lpstr>
      <vt:lpstr>Isps hierarchy</vt:lpstr>
      <vt:lpstr>Internet in Pakistan</vt:lpstr>
      <vt:lpstr>Broadband internet in pakistan</vt:lpstr>
      <vt:lpstr>Internet Backhaul</vt:lpstr>
      <vt:lpstr>Transworld Associates</vt:lpstr>
      <vt:lpstr>What is a web browser?</vt:lpstr>
      <vt:lpstr>Web browser contd…</vt:lpstr>
      <vt:lpstr>The function of Web Browsers</vt:lpstr>
      <vt:lpstr>Functions of browser contd…</vt:lpstr>
      <vt:lpstr>Features of web browsers</vt:lpstr>
      <vt:lpstr>Features of a Browser</vt:lpstr>
      <vt:lpstr>Web Browser Cookies</vt:lpstr>
      <vt:lpstr>Some Modern web browsers</vt:lpstr>
      <vt:lpstr>Components of a Browser</vt:lpstr>
      <vt:lpstr>What are HTTP and HTTPS?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dc:creator>
  <cp:lastModifiedBy>Mukesh Rathi</cp:lastModifiedBy>
  <cp:revision>256</cp:revision>
  <dcterms:created xsi:type="dcterms:W3CDTF">2020-04-05T14:16:21Z</dcterms:created>
  <dcterms:modified xsi:type="dcterms:W3CDTF">2024-04-06T03:52:52Z</dcterms:modified>
</cp:coreProperties>
</file>