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8" r:id="rId7"/>
    <p:sldId id="266" r:id="rId8"/>
    <p:sldId id="267" r:id="rId9"/>
    <p:sldId id="265" r:id="rId10"/>
    <p:sldId id="269" r:id="rId11"/>
    <p:sldId id="270" r:id="rId12"/>
    <p:sldId id="271" r:id="rId13"/>
    <p:sldId id="272" r:id="rId14"/>
    <p:sldId id="274" r:id="rId15"/>
    <p:sldId id="275"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667000"/>
            <a:ext cx="7772400" cy="1470025"/>
          </a:xfrm>
        </p:spPr>
        <p:txBody>
          <a:bodyPr>
            <a:noAutofit/>
          </a:bodyPr>
          <a:lstStyle/>
          <a:p>
            <a:r>
              <a:rPr lang="en-US" sz="6000" b="1" dirty="0" smtClean="0">
                <a:solidFill>
                  <a:srgbClr val="FF0000"/>
                </a:solidFill>
              </a:rPr>
              <a:t>Data Communication &amp; Internet</a:t>
            </a:r>
            <a:endParaRPr lang="en-US" sz="60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solidFill>
                  <a:srgbClr val="FF0000"/>
                </a:solidFill>
              </a:rPr>
              <a:t>Communication Devices</a:t>
            </a:r>
            <a:endParaRPr lang="en-US" b="1" dirty="0">
              <a:solidFill>
                <a:srgbClr val="FF0000"/>
              </a:solidFill>
            </a:endParaRPr>
          </a:p>
        </p:txBody>
      </p:sp>
      <p:sp>
        <p:nvSpPr>
          <p:cNvPr id="5" name="Content Placeholder 4"/>
          <p:cNvSpPr>
            <a:spLocks noGrp="1"/>
          </p:cNvSpPr>
          <p:nvPr>
            <p:ph idx="1"/>
          </p:nvPr>
        </p:nvSpPr>
        <p:spPr>
          <a:xfrm>
            <a:off x="152400" y="685800"/>
            <a:ext cx="5029200" cy="6019800"/>
          </a:xfrm>
        </p:spPr>
        <p:txBody>
          <a:bodyPr>
            <a:noAutofit/>
          </a:bodyPr>
          <a:lstStyle/>
          <a:p>
            <a:pPr>
              <a:buNone/>
            </a:pPr>
            <a:r>
              <a:rPr lang="en-US" sz="1800" b="1" dirty="0" smtClean="0"/>
              <a:t>Routers:</a:t>
            </a:r>
          </a:p>
          <a:p>
            <a:r>
              <a:rPr lang="en-US" sz="1800" dirty="0" smtClean="0"/>
              <a:t>It connects different networks together and sends data packets from one network to another.</a:t>
            </a:r>
          </a:p>
          <a:p>
            <a:r>
              <a:rPr lang="en-US" sz="1800" dirty="0" smtClean="0"/>
              <a:t>A router can be used both in LANs (Local Area Networks) and WANs (Wide Area Networks).</a:t>
            </a:r>
          </a:p>
          <a:p>
            <a:r>
              <a:rPr lang="en-US" sz="1800" dirty="0" smtClean="0"/>
              <a:t>It transfers data in the form of IP packets. In order to transmit data, it uses IP address mentioned in the destination field of the IP packet.</a:t>
            </a:r>
          </a:p>
          <a:p>
            <a:r>
              <a:rPr lang="en-US" sz="1800" dirty="0" smtClean="0"/>
              <a:t>Routers have a routing table in it that is refreshed periodically according to the changes in the network.</a:t>
            </a:r>
          </a:p>
          <a:p>
            <a:r>
              <a:rPr lang="en-US" sz="1800" dirty="0" smtClean="0"/>
              <a:t>Routers provide protection against broadcast storms.</a:t>
            </a:r>
          </a:p>
          <a:p>
            <a:r>
              <a:rPr lang="en-US" sz="1800" dirty="0" smtClean="0"/>
              <a:t>Routers are more expensive than other networking devices like hubs, bridges and switches.</a:t>
            </a:r>
          </a:p>
          <a:p>
            <a:r>
              <a:rPr lang="en-US" sz="1800" dirty="0" smtClean="0"/>
              <a:t>Routers are manufactured by some popular companies like − Cisco, D-Link, </a:t>
            </a:r>
            <a:r>
              <a:rPr lang="en-US" sz="1800" dirty="0" err="1" smtClean="0"/>
              <a:t>Nortal</a:t>
            </a:r>
            <a:r>
              <a:rPr lang="en-US" sz="1800" dirty="0" smtClean="0"/>
              <a:t>, Juniper, HP etc</a:t>
            </a:r>
          </a:p>
        </p:txBody>
      </p:sp>
      <p:sp>
        <p:nvSpPr>
          <p:cNvPr id="16388" name="AutoShape 4" descr="TENDA D303 Wireless N300 ADSL2+/3G Modem- Buy Online in Pakistan at  Desertc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download.jpg"/>
          <p:cNvPicPr>
            <a:picLocks noChangeAspect="1"/>
          </p:cNvPicPr>
          <p:nvPr/>
        </p:nvPicPr>
        <p:blipFill>
          <a:blip r:embed="rId2"/>
          <a:stretch>
            <a:fillRect/>
          </a:stretch>
        </p:blipFill>
        <p:spPr>
          <a:xfrm>
            <a:off x="4933244" y="2590800"/>
            <a:ext cx="4210756" cy="1524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92162"/>
          </a:xfrm>
        </p:spPr>
        <p:txBody>
          <a:bodyPr/>
          <a:lstStyle/>
          <a:p>
            <a:r>
              <a:rPr lang="en-US" b="1" dirty="0" smtClean="0">
                <a:solidFill>
                  <a:srgbClr val="FF0000"/>
                </a:solidFill>
              </a:rPr>
              <a:t>The Internet</a:t>
            </a:r>
            <a:endParaRPr lang="en-US" b="1" dirty="0">
              <a:solidFill>
                <a:srgbClr val="FF0000"/>
              </a:solidFill>
            </a:endParaRPr>
          </a:p>
        </p:txBody>
      </p:sp>
      <p:sp>
        <p:nvSpPr>
          <p:cNvPr id="3" name="Content Placeholder 2"/>
          <p:cNvSpPr>
            <a:spLocks noGrp="1"/>
          </p:cNvSpPr>
          <p:nvPr>
            <p:ph idx="1"/>
          </p:nvPr>
        </p:nvSpPr>
        <p:spPr>
          <a:xfrm>
            <a:off x="228600" y="1066800"/>
            <a:ext cx="8686800" cy="5562600"/>
          </a:xfrm>
        </p:spPr>
        <p:txBody>
          <a:bodyPr>
            <a:normAutofit fontScale="85000" lnSpcReduction="20000"/>
          </a:bodyPr>
          <a:lstStyle/>
          <a:p>
            <a:r>
              <a:rPr lang="en-US" dirty="0" smtClean="0"/>
              <a:t>A network of networks is called an internetwork, or simply the internet. </a:t>
            </a:r>
          </a:p>
          <a:p>
            <a:r>
              <a:rPr lang="en-US" dirty="0" smtClean="0"/>
              <a:t>The internet hugely connects all WANs and it can have connection to LANs and Home networks.</a:t>
            </a:r>
          </a:p>
          <a:p>
            <a:r>
              <a:rPr lang="en-US" dirty="0" smtClean="0"/>
              <a:t>Internet uses TCP/IP protocol suite and uses IP as its addressing protocol. </a:t>
            </a:r>
          </a:p>
          <a:p>
            <a:r>
              <a:rPr lang="en-US" dirty="0" smtClean="0"/>
              <a:t>Internet enables its users to share and access enormous amount of information worldwide. </a:t>
            </a:r>
          </a:p>
          <a:p>
            <a:r>
              <a:rPr lang="en-US" dirty="0" smtClean="0"/>
              <a:t>It uses WWW, FTP, email services, audio and video streaming etc. At huge level, internet works on Client-Server model.</a:t>
            </a:r>
          </a:p>
          <a:p>
            <a:r>
              <a:rPr lang="en-US" dirty="0" smtClean="0"/>
              <a:t>Internet uses very high speed backbone of fiber optics. </a:t>
            </a:r>
          </a:p>
          <a:p>
            <a:r>
              <a:rPr lang="en-US" dirty="0" smtClean="0"/>
              <a:t>To inter-connect various continents, fibers are laid under sea known to us as submarine communication cable.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9200" cy="990600"/>
          </a:xfrm>
        </p:spPr>
        <p:txBody>
          <a:bodyPr>
            <a:normAutofit/>
          </a:bodyPr>
          <a:lstStyle/>
          <a:p>
            <a:r>
              <a:rPr lang="en-US" b="1" dirty="0" smtClean="0">
                <a:solidFill>
                  <a:srgbClr val="FF0000"/>
                </a:solidFill>
              </a:rPr>
              <a:t>Internet Browser &amp; Search Engines</a:t>
            </a:r>
            <a:endParaRPr lang="en-US" b="1" dirty="0">
              <a:solidFill>
                <a:srgbClr val="FF0000"/>
              </a:solidFill>
            </a:endParaRPr>
          </a:p>
        </p:txBody>
      </p:sp>
      <p:sp>
        <p:nvSpPr>
          <p:cNvPr id="3" name="Content Placeholder 2"/>
          <p:cNvSpPr>
            <a:spLocks noGrp="1"/>
          </p:cNvSpPr>
          <p:nvPr>
            <p:ph idx="1"/>
          </p:nvPr>
        </p:nvSpPr>
        <p:spPr>
          <a:xfrm>
            <a:off x="304800" y="914400"/>
            <a:ext cx="8610600" cy="5638800"/>
          </a:xfrm>
        </p:spPr>
        <p:txBody>
          <a:bodyPr>
            <a:normAutofit/>
          </a:bodyPr>
          <a:lstStyle/>
          <a:p>
            <a:pPr>
              <a:buNone/>
            </a:pPr>
            <a:r>
              <a:rPr lang="en-US" sz="2400" b="1" dirty="0" smtClean="0"/>
              <a:t>Web Browser: </a:t>
            </a:r>
          </a:p>
          <a:p>
            <a:r>
              <a:rPr lang="en-US" sz="2400" dirty="0" smtClean="0"/>
              <a:t>A web browser is a software application for accessing information on the World Wide Web. When a user requests a web page from a particular website, the web browser retrieves the necessary content from a web server and then displays the page on the user's device.</a:t>
            </a:r>
          </a:p>
          <a:p>
            <a:pPr>
              <a:buNone/>
            </a:pPr>
            <a:endParaRPr lang="en-US" sz="2400" dirty="0" smtClean="0"/>
          </a:p>
          <a:p>
            <a:pPr>
              <a:buNone/>
            </a:pPr>
            <a:r>
              <a:rPr lang="en-US" sz="2400" b="1" dirty="0" smtClean="0"/>
              <a:t>Search Engines:</a:t>
            </a:r>
          </a:p>
          <a:p>
            <a:r>
              <a:rPr lang="en-US" sz="2400" dirty="0" smtClean="0"/>
              <a:t>A </a:t>
            </a:r>
            <a:r>
              <a:rPr lang="en-US" sz="2400" b="1" dirty="0" smtClean="0"/>
              <a:t>web search engine</a:t>
            </a:r>
            <a:r>
              <a:rPr lang="en-US" sz="2400" dirty="0" smtClean="0"/>
              <a:t> or </a:t>
            </a:r>
            <a:r>
              <a:rPr lang="en-US" sz="2400" b="1" dirty="0" smtClean="0"/>
              <a:t>Internet search engine</a:t>
            </a:r>
            <a:r>
              <a:rPr lang="en-US" sz="2400" dirty="0" smtClean="0"/>
              <a:t> is a software system that is designed to carry out </a:t>
            </a:r>
            <a:r>
              <a:rPr lang="en-US" sz="2400" b="1" dirty="0" smtClean="0"/>
              <a:t>web search</a:t>
            </a:r>
            <a:r>
              <a:rPr lang="en-US" sz="2400" dirty="0" smtClean="0"/>
              <a:t> (</a:t>
            </a:r>
            <a:r>
              <a:rPr lang="en-US" sz="2400" b="1" dirty="0" smtClean="0"/>
              <a:t>Internet search</a:t>
            </a:r>
            <a:r>
              <a:rPr lang="en-US" sz="2400" dirty="0" smtClean="0"/>
              <a:t>), which means to search the World Wide Web in a systematic way for particular information specified in a textual web search query</a:t>
            </a:r>
            <a:endParaRPr lang="en-US"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9200" cy="990600"/>
          </a:xfrm>
        </p:spPr>
        <p:txBody>
          <a:bodyPr>
            <a:normAutofit/>
          </a:bodyPr>
          <a:lstStyle/>
          <a:p>
            <a:r>
              <a:rPr lang="en-US" b="1" dirty="0" smtClean="0">
                <a:solidFill>
                  <a:srgbClr val="FF0000"/>
                </a:solidFill>
              </a:rPr>
              <a:t>E-mails &amp; E-Commerce</a:t>
            </a:r>
            <a:endParaRPr lang="en-US" b="1" dirty="0">
              <a:solidFill>
                <a:srgbClr val="FF0000"/>
              </a:solidFill>
            </a:endParaRPr>
          </a:p>
        </p:txBody>
      </p:sp>
      <p:sp>
        <p:nvSpPr>
          <p:cNvPr id="3" name="Content Placeholder 2"/>
          <p:cNvSpPr>
            <a:spLocks noGrp="1"/>
          </p:cNvSpPr>
          <p:nvPr>
            <p:ph idx="1"/>
          </p:nvPr>
        </p:nvSpPr>
        <p:spPr>
          <a:xfrm>
            <a:off x="304800" y="914400"/>
            <a:ext cx="8610600" cy="5638800"/>
          </a:xfrm>
        </p:spPr>
        <p:txBody>
          <a:bodyPr>
            <a:normAutofit lnSpcReduction="10000"/>
          </a:bodyPr>
          <a:lstStyle/>
          <a:p>
            <a:pPr>
              <a:buNone/>
            </a:pPr>
            <a:r>
              <a:rPr lang="en-US" sz="2400" b="1" dirty="0" smtClean="0"/>
              <a:t>E-mail: </a:t>
            </a:r>
          </a:p>
          <a:p>
            <a:r>
              <a:rPr lang="en-US" sz="2400" dirty="0" smtClean="0"/>
              <a:t>Electronic mail is a method of exchanging messages between people using electronic devices. Email uses multiple protocols within the TCP/IP suite. For example, SMTP is used to send messages, while the POP or IMAP protocols are used to retrieve messages from a mail server.</a:t>
            </a:r>
          </a:p>
          <a:p>
            <a:pPr>
              <a:buNone/>
            </a:pPr>
            <a:endParaRPr lang="en-US" sz="2400" dirty="0" smtClean="0"/>
          </a:p>
          <a:p>
            <a:pPr>
              <a:buNone/>
            </a:pPr>
            <a:r>
              <a:rPr lang="en-US" sz="2400" b="1" dirty="0" smtClean="0"/>
              <a:t>E-Commerce:</a:t>
            </a:r>
          </a:p>
          <a:p>
            <a:r>
              <a:rPr lang="en-US" sz="2400" b="1" dirty="0" smtClean="0"/>
              <a:t>E-commerce</a:t>
            </a:r>
            <a:r>
              <a:rPr lang="en-US" sz="2400" dirty="0" smtClean="0"/>
              <a:t> (</a:t>
            </a:r>
            <a:r>
              <a:rPr lang="en-US" sz="2400" b="1" dirty="0" smtClean="0"/>
              <a:t>electronic commerce</a:t>
            </a:r>
            <a:r>
              <a:rPr lang="en-US" sz="2400" dirty="0" smtClean="0"/>
              <a:t>) is the activity of electronically buying or selling of products on online services or over the Internet. Electronic commerce draws on technologies such as mobile commerce, electronic funds transfer, supply chain management, Internet marketing, online transaction processing,  inventory management systems, and automated data collection systems.</a:t>
            </a:r>
            <a:endParaRPr lang="en-US" sz="2400" b="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FF0000"/>
                </a:solidFill>
              </a:rPr>
              <a:t>Internet Security</a:t>
            </a:r>
            <a:endParaRPr lang="en-US" b="1" dirty="0">
              <a:solidFill>
                <a:srgbClr val="FF0000"/>
              </a:solidFill>
            </a:endParaRPr>
          </a:p>
        </p:txBody>
      </p:sp>
      <p:sp>
        <p:nvSpPr>
          <p:cNvPr id="3" name="Content Placeholder 2"/>
          <p:cNvSpPr>
            <a:spLocks noGrp="1"/>
          </p:cNvSpPr>
          <p:nvPr>
            <p:ph idx="1"/>
          </p:nvPr>
        </p:nvSpPr>
        <p:spPr>
          <a:xfrm>
            <a:off x="228600" y="1066800"/>
            <a:ext cx="8763000" cy="5562600"/>
          </a:xfrm>
        </p:spPr>
        <p:txBody>
          <a:bodyPr>
            <a:normAutofit fontScale="77500" lnSpcReduction="20000"/>
          </a:bodyPr>
          <a:lstStyle/>
          <a:p>
            <a:pPr>
              <a:buNone/>
            </a:pPr>
            <a:r>
              <a:rPr lang="en-US" b="1" dirty="0" smtClean="0"/>
              <a:t>Threats</a:t>
            </a:r>
          </a:p>
          <a:p>
            <a:r>
              <a:rPr lang="en-US" dirty="0" smtClean="0"/>
              <a:t>Internet security threats impact the network, data security and other internet connected systems. Cyber criminals have evolved several techniques to threat privacy and integrity of bank accounts, businesses, and organizations.</a:t>
            </a:r>
          </a:p>
          <a:p>
            <a:pPr>
              <a:buNone/>
            </a:pPr>
            <a:endParaRPr lang="en-US" dirty="0" smtClean="0"/>
          </a:p>
          <a:p>
            <a:r>
              <a:rPr lang="en-US" dirty="0" smtClean="0"/>
              <a:t>Following are some of the internet security threats:</a:t>
            </a:r>
          </a:p>
          <a:p>
            <a:pPr>
              <a:buNone/>
            </a:pPr>
            <a:r>
              <a:rPr lang="en-US" dirty="0" smtClean="0"/>
              <a:t>Mobile worms</a:t>
            </a:r>
          </a:p>
          <a:p>
            <a:pPr>
              <a:buNone/>
            </a:pPr>
            <a:r>
              <a:rPr lang="en-US" dirty="0" smtClean="0"/>
              <a:t>Malware</a:t>
            </a:r>
          </a:p>
          <a:p>
            <a:pPr>
              <a:buNone/>
            </a:pPr>
            <a:r>
              <a:rPr lang="en-US" dirty="0" smtClean="0"/>
              <a:t>PC and Mobile </a:t>
            </a:r>
            <a:r>
              <a:rPr lang="en-US" dirty="0" err="1" smtClean="0"/>
              <a:t>ransomware</a:t>
            </a:r>
            <a:endParaRPr lang="en-US" dirty="0" smtClean="0"/>
          </a:p>
          <a:p>
            <a:pPr>
              <a:buNone/>
            </a:pPr>
            <a:r>
              <a:rPr lang="en-US" dirty="0" smtClean="0"/>
              <a:t>Large scale attacks like </a:t>
            </a:r>
            <a:r>
              <a:rPr lang="en-US" dirty="0" err="1" smtClean="0"/>
              <a:t>Stuxnet</a:t>
            </a:r>
            <a:r>
              <a:rPr lang="en-US" dirty="0" smtClean="0"/>
              <a:t> that attempts to destroy infrastructure.</a:t>
            </a:r>
          </a:p>
          <a:p>
            <a:pPr>
              <a:buNone/>
            </a:pPr>
            <a:r>
              <a:rPr lang="en-US" dirty="0" smtClean="0"/>
              <a:t>Hacking as a Service</a:t>
            </a:r>
          </a:p>
          <a:p>
            <a:pPr>
              <a:buNone/>
            </a:pPr>
            <a:r>
              <a:rPr lang="en-US" dirty="0" smtClean="0"/>
              <a:t>Spam</a:t>
            </a:r>
          </a:p>
          <a:p>
            <a:pPr>
              <a:buNone/>
            </a:pPr>
            <a:r>
              <a:rPr lang="en-US" dirty="0" smtClean="0"/>
              <a:t>Phishing</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FF0000"/>
                </a:solidFill>
              </a:rPr>
              <a:t>Internet Security</a:t>
            </a:r>
            <a:endParaRPr lang="en-US" b="1" dirty="0">
              <a:solidFill>
                <a:srgbClr val="FF0000"/>
              </a:solidFill>
            </a:endParaRPr>
          </a:p>
        </p:txBody>
      </p:sp>
      <p:sp>
        <p:nvSpPr>
          <p:cNvPr id="3" name="Content Placeholder 2"/>
          <p:cNvSpPr>
            <a:spLocks noGrp="1"/>
          </p:cNvSpPr>
          <p:nvPr>
            <p:ph idx="1"/>
          </p:nvPr>
        </p:nvSpPr>
        <p:spPr>
          <a:xfrm>
            <a:off x="228600" y="1066800"/>
            <a:ext cx="8763000" cy="5562600"/>
          </a:xfrm>
        </p:spPr>
        <p:txBody>
          <a:bodyPr>
            <a:normAutofit fontScale="77500" lnSpcReduction="20000"/>
          </a:bodyPr>
          <a:lstStyle/>
          <a:p>
            <a:pPr>
              <a:buNone/>
            </a:pPr>
            <a:r>
              <a:rPr lang="en-US" b="1" dirty="0" smtClean="0"/>
              <a:t>Encryption:</a:t>
            </a:r>
          </a:p>
          <a:p>
            <a:r>
              <a:rPr lang="en-US" dirty="0" smtClean="0"/>
              <a:t>Encryption is a security method in which information is encoded in such a way that only authorized user can read it. It uses encryption algorithm to generate </a:t>
            </a:r>
            <a:r>
              <a:rPr lang="en-US" dirty="0" err="1" smtClean="0"/>
              <a:t>ciphertext</a:t>
            </a:r>
            <a:r>
              <a:rPr lang="en-US" dirty="0" smtClean="0"/>
              <a:t> that can only be read if decrypted.</a:t>
            </a:r>
          </a:p>
          <a:p>
            <a:endParaRPr lang="en-US" dirty="0" smtClean="0"/>
          </a:p>
          <a:p>
            <a:pPr>
              <a:buNone/>
            </a:pPr>
            <a:r>
              <a:rPr lang="en-US" b="1" dirty="0" smtClean="0"/>
              <a:t>Digital Signature:</a:t>
            </a:r>
          </a:p>
          <a:p>
            <a:r>
              <a:rPr lang="en-US" dirty="0" smtClean="0"/>
              <a:t>Digital signatures allow us to verify the author, date and time of signatures, authenticate the message contents. </a:t>
            </a:r>
          </a:p>
          <a:p>
            <a:pPr>
              <a:buNone/>
            </a:pPr>
            <a:endParaRPr lang="en-US" dirty="0" smtClean="0"/>
          </a:p>
          <a:p>
            <a:pPr>
              <a:buNone/>
            </a:pPr>
            <a:r>
              <a:rPr lang="en-US" b="1" dirty="0" smtClean="0"/>
              <a:t>Firewall:</a:t>
            </a:r>
          </a:p>
          <a:p>
            <a:r>
              <a:rPr lang="en-US" dirty="0" smtClean="0"/>
              <a:t>Firewall is a barrier between Local Area Network (LAN) and the Internet. It allows keeping private resources confidential and minimizes the security risks. It controls network traffic, in both directions.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lstStyle/>
          <a:p>
            <a:r>
              <a:rPr lang="en-US" sz="6000" b="1" dirty="0" smtClean="0">
                <a:solidFill>
                  <a:srgbClr val="FF0000"/>
                </a:solidFill>
              </a:rPr>
              <a:t>THE END</a:t>
            </a:r>
            <a:endParaRPr lang="en-US" sz="60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Data Communication</a:t>
            </a:r>
            <a:endParaRPr lang="en-US"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Data communications (DC) is the process of using computing and communication technologies to transfer data from one place to another, or between participating parties.</a:t>
            </a:r>
          </a:p>
          <a:p>
            <a:pPr>
              <a:buNone/>
            </a:pPr>
            <a:endParaRPr lang="en-US" dirty="0" smtClean="0"/>
          </a:p>
          <a:p>
            <a:r>
              <a:rPr lang="en-US" dirty="0" smtClean="0"/>
              <a:t>DC enables the movement of electronic or digital data between two or more network nodes, regardless of geographical location, technological medium or data contents.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fontScale="90000"/>
          </a:bodyPr>
          <a:lstStyle/>
          <a:p>
            <a:r>
              <a:rPr lang="en-US" b="1" dirty="0" smtClean="0">
                <a:solidFill>
                  <a:srgbClr val="FF0000"/>
                </a:solidFill>
              </a:rPr>
              <a:t>Communication over Telephone Network</a:t>
            </a:r>
            <a:endParaRPr lang="en-US" dirty="0">
              <a:solidFill>
                <a:srgbClr val="FF0000"/>
              </a:solidFill>
            </a:endParaRPr>
          </a:p>
        </p:txBody>
      </p:sp>
      <p:sp>
        <p:nvSpPr>
          <p:cNvPr id="3" name="Content Placeholder 2"/>
          <p:cNvSpPr>
            <a:spLocks noGrp="1"/>
          </p:cNvSpPr>
          <p:nvPr>
            <p:ph idx="1"/>
          </p:nvPr>
        </p:nvSpPr>
        <p:spPr>
          <a:xfrm>
            <a:off x="0" y="1371600"/>
            <a:ext cx="4419600" cy="5105400"/>
          </a:xfrm>
        </p:spPr>
        <p:txBody>
          <a:bodyPr>
            <a:normAutofit fontScale="70000" lnSpcReduction="20000"/>
          </a:bodyPr>
          <a:lstStyle/>
          <a:p>
            <a:r>
              <a:rPr lang="en-US" dirty="0" smtClean="0"/>
              <a:t>The public switched telephone network (PSTN) is the worldwide telephone system that handles voice-oriented telephone calls. Nearly the entire telephone network today uses digital technology, with the exception of the final link from the local telephone company to a home, which often is analog.</a:t>
            </a:r>
          </a:p>
          <a:p>
            <a:endParaRPr lang="en-US" dirty="0" smtClean="0"/>
          </a:p>
          <a:p>
            <a:r>
              <a:rPr lang="en-US" dirty="0" smtClean="0"/>
              <a:t>The telephone network is an integral part of computer communications. Data, instructions, and information are transmitted over the telephone network using dial-up lines or dedicated lines.</a:t>
            </a:r>
          </a:p>
          <a:p>
            <a:endParaRPr lang="en-US" dirty="0"/>
          </a:p>
        </p:txBody>
      </p:sp>
      <p:pic>
        <p:nvPicPr>
          <p:cNvPr id="1026" name="Picture 2" descr="https://sites.google.com/site/pnutpck11/_/rsrc/1467035690636/lesson-5---making-the-right-connection-network-how-tos/Screen%20Shot%202016-06-27%20at%209.54.24%20PM.png?height=197&amp;width=400"/>
          <p:cNvPicPr>
            <a:picLocks noChangeAspect="1" noChangeArrowheads="1"/>
          </p:cNvPicPr>
          <p:nvPr/>
        </p:nvPicPr>
        <p:blipFill>
          <a:blip r:embed="rId2"/>
          <a:srcRect/>
          <a:stretch>
            <a:fillRect/>
          </a:stretch>
        </p:blipFill>
        <p:spPr bwMode="auto">
          <a:xfrm>
            <a:off x="4495800" y="2819400"/>
            <a:ext cx="4495800" cy="228923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1143000"/>
          </a:xfrm>
        </p:spPr>
        <p:txBody>
          <a:bodyPr>
            <a:normAutofit fontScale="90000"/>
          </a:bodyPr>
          <a:lstStyle/>
          <a:p>
            <a:r>
              <a:rPr lang="en-US" b="1" dirty="0" smtClean="0">
                <a:solidFill>
                  <a:srgbClr val="FF0000"/>
                </a:solidFill>
              </a:rPr>
              <a:t>Communication over Telephone Network</a:t>
            </a:r>
            <a:endParaRPr lang="en-US" dirty="0">
              <a:solidFill>
                <a:srgbClr val="FF0000"/>
              </a:solidFill>
            </a:endParaRPr>
          </a:p>
        </p:txBody>
      </p:sp>
      <p:sp>
        <p:nvSpPr>
          <p:cNvPr id="3" name="Content Placeholder 2"/>
          <p:cNvSpPr>
            <a:spLocks noGrp="1"/>
          </p:cNvSpPr>
          <p:nvPr>
            <p:ph idx="1"/>
          </p:nvPr>
        </p:nvSpPr>
        <p:spPr>
          <a:xfrm>
            <a:off x="152400" y="1295400"/>
            <a:ext cx="8839200" cy="5410200"/>
          </a:xfrm>
        </p:spPr>
        <p:txBody>
          <a:bodyPr>
            <a:normAutofit fontScale="77500" lnSpcReduction="20000"/>
          </a:bodyPr>
          <a:lstStyle/>
          <a:p>
            <a:pPr>
              <a:buNone/>
            </a:pPr>
            <a:r>
              <a:rPr lang="en-US" b="1" dirty="0" smtClean="0"/>
              <a:t>Dial-Up Lines</a:t>
            </a:r>
            <a:endParaRPr lang="en-US" dirty="0" smtClean="0"/>
          </a:p>
          <a:p>
            <a:r>
              <a:rPr lang="en-US" dirty="0" smtClean="0"/>
              <a:t>A </a:t>
            </a:r>
            <a:r>
              <a:rPr lang="en-US" b="1" dirty="0" smtClean="0"/>
              <a:t>dial-up line </a:t>
            </a:r>
            <a:r>
              <a:rPr lang="en-US" dirty="0" smtClean="0"/>
              <a:t>is a temporary connection that uses one or more analog telephone lines for communications. </a:t>
            </a:r>
          </a:p>
          <a:p>
            <a:r>
              <a:rPr lang="en-US" dirty="0" smtClean="0"/>
              <a:t>A dial-up connection is not permanent.</a:t>
            </a:r>
          </a:p>
          <a:p>
            <a:r>
              <a:rPr lang="en-US" dirty="0" smtClean="0"/>
              <a:t>Using a dial-up line to transmit data is similar to using the telephone to make a call. </a:t>
            </a:r>
          </a:p>
          <a:p>
            <a:r>
              <a:rPr lang="en-US" dirty="0" smtClean="0"/>
              <a:t>A modem at the sending end dials the telephone number of a modem at the receiving end. </a:t>
            </a:r>
          </a:p>
          <a:p>
            <a:r>
              <a:rPr lang="en-US" dirty="0" smtClean="0"/>
              <a:t>When the modem at the receiving end answers the call, a connection is established and data can be transmitted. </a:t>
            </a:r>
          </a:p>
          <a:p>
            <a:r>
              <a:rPr lang="en-US" dirty="0" smtClean="0"/>
              <a:t>When either modem hangs up, the communications end.</a:t>
            </a:r>
          </a:p>
          <a:p>
            <a:r>
              <a:rPr lang="en-US" dirty="0" smtClean="0"/>
              <a:t>Using a dial-up line to connect computers costs no more than making a regular telephone call. </a:t>
            </a:r>
          </a:p>
          <a:p>
            <a:r>
              <a:rPr lang="en-US" dirty="0" smtClean="0"/>
              <a:t>Computers at any two locations establish an Internet or network connection using modems and the telephone network.</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1143000"/>
          </a:xfrm>
        </p:spPr>
        <p:txBody>
          <a:bodyPr>
            <a:normAutofit fontScale="90000"/>
          </a:bodyPr>
          <a:lstStyle/>
          <a:p>
            <a:r>
              <a:rPr lang="en-US" b="1" dirty="0" smtClean="0">
                <a:solidFill>
                  <a:srgbClr val="FF0000"/>
                </a:solidFill>
              </a:rPr>
              <a:t>Communication over Telephone Network</a:t>
            </a:r>
            <a:endParaRPr lang="en-US" dirty="0">
              <a:solidFill>
                <a:srgbClr val="FF0000"/>
              </a:solidFill>
            </a:endParaRPr>
          </a:p>
        </p:txBody>
      </p:sp>
      <p:sp>
        <p:nvSpPr>
          <p:cNvPr id="3" name="Content Placeholder 2"/>
          <p:cNvSpPr>
            <a:spLocks noGrp="1"/>
          </p:cNvSpPr>
          <p:nvPr>
            <p:ph idx="1"/>
          </p:nvPr>
        </p:nvSpPr>
        <p:spPr>
          <a:xfrm>
            <a:off x="152400" y="1295400"/>
            <a:ext cx="8839200" cy="5410200"/>
          </a:xfrm>
        </p:spPr>
        <p:txBody>
          <a:bodyPr>
            <a:normAutofit fontScale="85000" lnSpcReduction="20000"/>
          </a:bodyPr>
          <a:lstStyle/>
          <a:p>
            <a:pPr>
              <a:buNone/>
            </a:pPr>
            <a:r>
              <a:rPr lang="en-US" b="1" dirty="0" smtClean="0"/>
              <a:t>Dedicated Lines</a:t>
            </a:r>
            <a:endParaRPr lang="en-US" dirty="0" smtClean="0"/>
          </a:p>
          <a:p>
            <a:r>
              <a:rPr lang="en-US" dirty="0" smtClean="0"/>
              <a:t>A dedicated line</a:t>
            </a:r>
            <a:r>
              <a:rPr lang="en-US" b="1" dirty="0" smtClean="0"/>
              <a:t> </a:t>
            </a:r>
            <a:r>
              <a:rPr lang="en-US" dirty="0" smtClean="0"/>
              <a:t>is a type of always-on connection that is established between two communications devices (unlike a dial-up line where the connection is reestablished each time it is used). The quality and consistency of the connection on a dedicated line are better than a dial-up line because dedicated lines provide a constant connection.</a:t>
            </a:r>
          </a:p>
          <a:p>
            <a:endParaRPr lang="en-US" dirty="0" smtClean="0"/>
          </a:p>
          <a:p>
            <a:r>
              <a:rPr lang="en-US" dirty="0" smtClean="0"/>
              <a:t>Five types of digital dedicated lines are </a:t>
            </a:r>
          </a:p>
          <a:p>
            <a:pPr>
              <a:buNone/>
            </a:pPr>
            <a:r>
              <a:rPr lang="en-US" dirty="0" smtClean="0"/>
              <a:t>ISDN (Integrated Services Digital Network) </a:t>
            </a:r>
          </a:p>
          <a:p>
            <a:pPr>
              <a:buNone/>
            </a:pPr>
            <a:r>
              <a:rPr lang="en-US" dirty="0" smtClean="0"/>
              <a:t>DSL (Digital Subscribers Line)</a:t>
            </a:r>
          </a:p>
          <a:p>
            <a:pPr>
              <a:buNone/>
            </a:pPr>
            <a:r>
              <a:rPr lang="en-US" dirty="0" smtClean="0"/>
              <a:t>FTTP (Fiber to the Premises)</a:t>
            </a:r>
          </a:p>
          <a:p>
            <a:pPr>
              <a:buNone/>
            </a:pPr>
            <a:r>
              <a:rPr lang="en-US" dirty="0" smtClean="0"/>
              <a:t>T-carrier lines</a:t>
            </a:r>
          </a:p>
          <a:p>
            <a:pPr>
              <a:buNone/>
            </a:pPr>
            <a:r>
              <a:rPr lang="en-US" dirty="0" smtClean="0"/>
              <a:t>ATM (Asynchronous Transfer Mode)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FF0000"/>
                </a:solidFill>
              </a:rPr>
              <a:t>Communication Devices</a:t>
            </a:r>
            <a:endParaRPr lang="en-US" dirty="0"/>
          </a:p>
        </p:txBody>
      </p:sp>
      <p:sp>
        <p:nvSpPr>
          <p:cNvPr id="3" name="Content Placeholder 2"/>
          <p:cNvSpPr>
            <a:spLocks noGrp="1"/>
          </p:cNvSpPr>
          <p:nvPr>
            <p:ph idx="1"/>
          </p:nvPr>
        </p:nvSpPr>
        <p:spPr>
          <a:xfrm>
            <a:off x="228600" y="990600"/>
            <a:ext cx="4419600" cy="5638800"/>
          </a:xfrm>
        </p:spPr>
        <p:txBody>
          <a:bodyPr>
            <a:normAutofit fontScale="77500" lnSpcReduction="20000"/>
          </a:bodyPr>
          <a:lstStyle/>
          <a:p>
            <a:pPr>
              <a:buNone/>
            </a:pPr>
            <a:r>
              <a:rPr lang="en-US" b="1" dirty="0" smtClean="0"/>
              <a:t>Repeaters:</a:t>
            </a:r>
          </a:p>
          <a:p>
            <a:r>
              <a:rPr lang="en-US" dirty="0" smtClean="0"/>
              <a:t>Repeaters are network devices operating at physical layer of the OSI model that amplify or regenerate an incoming signal before retransmitting it. </a:t>
            </a:r>
          </a:p>
          <a:p>
            <a:endParaRPr lang="en-US" dirty="0" smtClean="0"/>
          </a:p>
          <a:p>
            <a:r>
              <a:rPr lang="en-US" dirty="0" smtClean="0"/>
              <a:t>They are incorporated in networks to expand its coverage area.</a:t>
            </a:r>
          </a:p>
          <a:p>
            <a:endParaRPr lang="en-US" dirty="0" smtClean="0"/>
          </a:p>
          <a:p>
            <a:r>
              <a:rPr lang="en-US" dirty="0" smtClean="0"/>
              <a:t>They are also known as signal boosters.</a:t>
            </a:r>
          </a:p>
          <a:p>
            <a:pPr>
              <a:buNone/>
            </a:pPr>
            <a:r>
              <a:rPr lang="en-US" dirty="0" smtClean="0"/>
              <a:t/>
            </a:r>
            <a:br>
              <a:rPr lang="en-US" dirty="0" smtClean="0"/>
            </a:br>
            <a:endParaRPr lang="en-US" b="1" dirty="0"/>
          </a:p>
        </p:txBody>
      </p:sp>
      <p:pic>
        <p:nvPicPr>
          <p:cNvPr id="24578" name="Picture 2" descr="https://www.tutorialspoint.com/assets/questions/media/24864/signal_booster.jpg"/>
          <p:cNvPicPr>
            <a:picLocks noChangeAspect="1" noChangeArrowheads="1"/>
          </p:cNvPicPr>
          <p:nvPr/>
        </p:nvPicPr>
        <p:blipFill>
          <a:blip r:embed="rId2"/>
          <a:srcRect/>
          <a:stretch>
            <a:fillRect/>
          </a:stretch>
        </p:blipFill>
        <p:spPr bwMode="auto">
          <a:xfrm>
            <a:off x="4724400" y="2057400"/>
            <a:ext cx="4095750" cy="325755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lstStyle/>
          <a:p>
            <a:r>
              <a:rPr lang="en-US" b="1" dirty="0" smtClean="0">
                <a:solidFill>
                  <a:srgbClr val="FF0000"/>
                </a:solidFill>
              </a:rPr>
              <a:t>Communication Devices</a:t>
            </a:r>
            <a:endParaRPr lang="en-US" dirty="0"/>
          </a:p>
        </p:txBody>
      </p:sp>
      <p:sp>
        <p:nvSpPr>
          <p:cNvPr id="3" name="Content Placeholder 2"/>
          <p:cNvSpPr>
            <a:spLocks noGrp="1"/>
          </p:cNvSpPr>
          <p:nvPr>
            <p:ph idx="1"/>
          </p:nvPr>
        </p:nvSpPr>
        <p:spPr>
          <a:xfrm>
            <a:off x="228600" y="990600"/>
            <a:ext cx="5105400" cy="5638800"/>
          </a:xfrm>
        </p:spPr>
        <p:txBody>
          <a:bodyPr>
            <a:normAutofit fontScale="85000" lnSpcReduction="20000"/>
          </a:bodyPr>
          <a:lstStyle/>
          <a:p>
            <a:pPr>
              <a:buNone/>
            </a:pPr>
            <a:r>
              <a:rPr lang="en-US" b="1" dirty="0" smtClean="0"/>
              <a:t>Hub:</a:t>
            </a:r>
          </a:p>
          <a:p>
            <a:pPr>
              <a:buNone/>
            </a:pPr>
            <a:endParaRPr lang="en-US" b="1" dirty="0" smtClean="0"/>
          </a:p>
          <a:p>
            <a:r>
              <a:rPr lang="en-US" dirty="0" smtClean="0"/>
              <a:t>A hub is a physical layer networking device which is used to connect multiple devices in a network. They are generally used to connect computers in a LAN.</a:t>
            </a:r>
          </a:p>
          <a:p>
            <a:endParaRPr lang="en-US" dirty="0" smtClean="0"/>
          </a:p>
          <a:p>
            <a:r>
              <a:rPr lang="en-US" dirty="0" smtClean="0"/>
              <a:t>A hub has many ports in it. A computer which intends to be connected to the network is plugged in to one of these ports</a:t>
            </a:r>
          </a:p>
          <a:p>
            <a:pPr>
              <a:buNone/>
            </a:pPr>
            <a:endParaRPr lang="en-US" dirty="0" smtClean="0"/>
          </a:p>
          <a:p>
            <a:pPr>
              <a:buNone/>
            </a:pPr>
            <a:r>
              <a:rPr lang="en-US" dirty="0" smtClean="0"/>
              <a:t> </a:t>
            </a:r>
            <a:endParaRPr lang="en-US" dirty="0"/>
          </a:p>
        </p:txBody>
      </p:sp>
      <p:pic>
        <p:nvPicPr>
          <p:cNvPr id="17410" name="Picture 2" descr="https://www.tutorialspoint.com/assets/questions/media/26216/hub_and_switch.jpg"/>
          <p:cNvPicPr>
            <a:picLocks noChangeAspect="1" noChangeArrowheads="1"/>
          </p:cNvPicPr>
          <p:nvPr/>
        </p:nvPicPr>
        <p:blipFill>
          <a:blip r:embed="rId2"/>
          <a:srcRect/>
          <a:stretch>
            <a:fillRect/>
          </a:stretch>
        </p:blipFill>
        <p:spPr bwMode="auto">
          <a:xfrm>
            <a:off x="5305425" y="2133600"/>
            <a:ext cx="3838575" cy="30670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lstStyle/>
          <a:p>
            <a:r>
              <a:rPr lang="en-US" b="1" dirty="0" smtClean="0">
                <a:solidFill>
                  <a:srgbClr val="FF0000"/>
                </a:solidFill>
              </a:rPr>
              <a:t>Communication Devices</a:t>
            </a:r>
            <a:endParaRPr lang="en-US" dirty="0"/>
          </a:p>
        </p:txBody>
      </p:sp>
      <p:sp>
        <p:nvSpPr>
          <p:cNvPr id="3" name="Content Placeholder 2"/>
          <p:cNvSpPr>
            <a:spLocks noGrp="1"/>
          </p:cNvSpPr>
          <p:nvPr>
            <p:ph idx="1"/>
          </p:nvPr>
        </p:nvSpPr>
        <p:spPr>
          <a:xfrm>
            <a:off x="228600" y="990600"/>
            <a:ext cx="5105400" cy="5638800"/>
          </a:xfrm>
        </p:spPr>
        <p:txBody>
          <a:bodyPr>
            <a:normAutofit fontScale="92500" lnSpcReduction="10000"/>
          </a:bodyPr>
          <a:lstStyle/>
          <a:p>
            <a:pPr>
              <a:buNone/>
            </a:pPr>
            <a:r>
              <a:rPr lang="en-US" b="1" dirty="0" smtClean="0"/>
              <a:t>Switch:</a:t>
            </a:r>
          </a:p>
          <a:p>
            <a:pPr>
              <a:buNone/>
            </a:pPr>
            <a:endParaRPr lang="en-US" b="1" dirty="0" smtClean="0"/>
          </a:p>
          <a:p>
            <a:r>
              <a:rPr lang="en-US" dirty="0" smtClean="0"/>
              <a:t>A switch is a data link layer networking device which connects devices in a network and uses packet switching to send and receive data over the network.</a:t>
            </a:r>
          </a:p>
          <a:p>
            <a:pPr>
              <a:buNone/>
            </a:pPr>
            <a:endParaRPr lang="en-US" dirty="0" smtClean="0"/>
          </a:p>
          <a:p>
            <a:r>
              <a:rPr lang="en-US" dirty="0" smtClean="0"/>
              <a:t>Like a hub, a switch also has many ports, to which computers are plugged in</a:t>
            </a:r>
            <a:endParaRPr lang="en-US" dirty="0"/>
          </a:p>
        </p:txBody>
      </p:sp>
      <p:pic>
        <p:nvPicPr>
          <p:cNvPr id="23554" name="Picture 2" descr="https://www.tutorialspoint.com/assets/questions/media/26216/switch.jpg"/>
          <p:cNvPicPr>
            <a:picLocks noChangeAspect="1" noChangeArrowheads="1"/>
          </p:cNvPicPr>
          <p:nvPr/>
        </p:nvPicPr>
        <p:blipFill>
          <a:blip r:embed="rId2"/>
          <a:srcRect/>
          <a:stretch>
            <a:fillRect/>
          </a:stretch>
        </p:blipFill>
        <p:spPr bwMode="auto">
          <a:xfrm>
            <a:off x="5353050" y="2590800"/>
            <a:ext cx="3790950" cy="305752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solidFill>
                  <a:srgbClr val="FF0000"/>
                </a:solidFill>
              </a:rPr>
              <a:t>Communication Devices</a:t>
            </a:r>
            <a:endParaRPr lang="en-US" b="1" dirty="0">
              <a:solidFill>
                <a:srgbClr val="FF0000"/>
              </a:solidFill>
            </a:endParaRPr>
          </a:p>
        </p:txBody>
      </p:sp>
      <p:sp>
        <p:nvSpPr>
          <p:cNvPr id="5" name="Content Placeholder 4"/>
          <p:cNvSpPr>
            <a:spLocks noGrp="1"/>
          </p:cNvSpPr>
          <p:nvPr>
            <p:ph idx="1"/>
          </p:nvPr>
        </p:nvSpPr>
        <p:spPr>
          <a:xfrm>
            <a:off x="228600" y="838200"/>
            <a:ext cx="5029200" cy="5791200"/>
          </a:xfrm>
        </p:spPr>
        <p:txBody>
          <a:bodyPr>
            <a:normAutofit fontScale="62500" lnSpcReduction="20000"/>
          </a:bodyPr>
          <a:lstStyle/>
          <a:p>
            <a:pPr>
              <a:buNone/>
            </a:pPr>
            <a:r>
              <a:rPr lang="en-US" dirty="0" smtClean="0"/>
              <a:t>Modem: </a:t>
            </a:r>
          </a:p>
          <a:p>
            <a:r>
              <a:rPr lang="en-US" dirty="0" smtClean="0"/>
              <a:t>Modem is a device that enables a computer to send or receive data over telephone or cable lines. The data stored on the computer is digital whereas a telephone line or cable wire can transmit only analog data.</a:t>
            </a:r>
          </a:p>
          <a:p>
            <a:endParaRPr lang="en-US" dirty="0" smtClean="0"/>
          </a:p>
          <a:p>
            <a:r>
              <a:rPr lang="en-US" dirty="0" smtClean="0"/>
              <a:t>Types of Modem:</a:t>
            </a:r>
          </a:p>
          <a:p>
            <a:pPr>
              <a:buNone/>
            </a:pPr>
            <a:r>
              <a:rPr lang="en-US" b="1" dirty="0" smtClean="0"/>
              <a:t>Simplex</a:t>
            </a:r>
            <a:r>
              <a:rPr lang="en-US" dirty="0" smtClean="0"/>
              <a:t> − A simplex modem can transfer data in only one direction, from digital device to network (modulator) or network to digital device (demodulator).</a:t>
            </a:r>
          </a:p>
          <a:p>
            <a:pPr>
              <a:buNone/>
            </a:pPr>
            <a:r>
              <a:rPr lang="en-US" b="1" dirty="0" smtClean="0"/>
              <a:t>Half duplex</a:t>
            </a:r>
            <a:r>
              <a:rPr lang="en-US" dirty="0" smtClean="0"/>
              <a:t> − A half-duplex modem has the capacity to transfer data in both the directions but only one at a time.</a:t>
            </a:r>
          </a:p>
          <a:p>
            <a:pPr>
              <a:buNone/>
            </a:pPr>
            <a:r>
              <a:rPr lang="en-US" b="1" dirty="0" smtClean="0"/>
              <a:t>Full duplex</a:t>
            </a:r>
            <a:r>
              <a:rPr lang="en-US" dirty="0" smtClean="0"/>
              <a:t> − A full duplex modem can transmit data in both the directions simultaneously.</a:t>
            </a:r>
          </a:p>
          <a:p>
            <a:endParaRPr lang="en-US" dirty="0" smtClean="0"/>
          </a:p>
          <a:p>
            <a:endParaRPr lang="en-US" dirty="0"/>
          </a:p>
        </p:txBody>
      </p:sp>
      <p:sp>
        <p:nvSpPr>
          <p:cNvPr id="16388" name="AutoShape 4" descr="TENDA D303 Wireless N300 ADSL2+/3G Modem- Buy Online in Pakistan at  Desertc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desktop.jpg"/>
          <p:cNvPicPr>
            <a:picLocks noChangeAspect="1"/>
          </p:cNvPicPr>
          <p:nvPr/>
        </p:nvPicPr>
        <p:blipFill>
          <a:blip r:embed="rId2"/>
          <a:stretch>
            <a:fillRect/>
          </a:stretch>
        </p:blipFill>
        <p:spPr>
          <a:xfrm>
            <a:off x="5181600" y="1828800"/>
            <a:ext cx="3733800" cy="3733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756</Words>
  <Application>Microsoft Office PowerPoint</Application>
  <PresentationFormat>On-screen Show (4:3)</PresentationFormat>
  <Paragraphs>110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Data Communication &amp; Internet</vt:lpstr>
      <vt:lpstr>Data Communication</vt:lpstr>
      <vt:lpstr>Communication over Telephone Network</vt:lpstr>
      <vt:lpstr>Communication over Telephone Network</vt:lpstr>
      <vt:lpstr>Communication over Telephone Network</vt:lpstr>
      <vt:lpstr>Communication Devices</vt:lpstr>
      <vt:lpstr>Communication Devices</vt:lpstr>
      <vt:lpstr>Communication Devices</vt:lpstr>
      <vt:lpstr>Communication Devices</vt:lpstr>
      <vt:lpstr>Communication Devices</vt:lpstr>
      <vt:lpstr>The Internet</vt:lpstr>
      <vt:lpstr>Internet Browser &amp; Search Engines</vt:lpstr>
      <vt:lpstr>E-mails &amp; E-Commerce</vt:lpstr>
      <vt:lpstr>Internet Security</vt:lpstr>
      <vt:lpstr>Internet Security</vt:lpstr>
      <vt:lpstr>THE 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 &amp; Internet</dc:title>
  <dc:creator>SaherUmar</dc:creator>
  <cp:lastModifiedBy>hp</cp:lastModifiedBy>
  <cp:revision>33</cp:revision>
  <dcterms:created xsi:type="dcterms:W3CDTF">2006-08-16T00:00:00Z</dcterms:created>
  <dcterms:modified xsi:type="dcterms:W3CDTF">2020-11-04T10:06:30Z</dcterms:modified>
</cp:coreProperties>
</file>