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75" r:id="rId5"/>
    <p:sldId id="259" r:id="rId6"/>
    <p:sldId id="260" r:id="rId7"/>
    <p:sldId id="261" r:id="rId8"/>
    <p:sldId id="276" r:id="rId9"/>
    <p:sldId id="277" r:id="rId10"/>
    <p:sldId id="263" r:id="rId11"/>
    <p:sldId id="264" r:id="rId12"/>
    <p:sldId id="265" r:id="rId13"/>
    <p:sldId id="266" r:id="rId14"/>
    <p:sldId id="267" r:id="rId15"/>
    <p:sldId id="268" r:id="rId16"/>
    <p:sldId id="269" r:id="rId17"/>
    <p:sldId id="270" r:id="rId18"/>
    <p:sldId id="271" r:id="rId19"/>
    <p:sldId id="272"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AD5CA-631D-4A74-B82A-C00625B8C66B}" type="datetimeFigureOut">
              <a:rPr lang="en-US" smtClean="0"/>
              <a:pPr/>
              <a:t>5/31/2021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D48B8-C453-45F1-9AEA-7F9CFEC1B5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FD48B8-C453-45F1-9AEA-7F9CFEC1B50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FD48B8-C453-45F1-9AEA-7F9CFEC1B508}"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DF327-879C-4361-AFBB-3353180CE604}"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CDF327-879C-4361-AFBB-3353180CE60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DF327-879C-4361-AFBB-3353180CE604}"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DF327-879C-4361-AFBB-3353180CE604}"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DF327-879C-4361-AFBB-3353180CE604}"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F327-879C-4361-AFBB-3353180CE60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F327-879C-4361-AFBB-3353180CE604}"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DF327-879C-4361-AFBB-3353180CE604}" type="datetimeFigureOut">
              <a:rPr lang="en-US" smtClean="0"/>
              <a:pPr/>
              <a:t>5/31/2021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4E40A-14B0-4C48-A730-0A77E1D06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rPr>
              <a:t>Data Processing</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600200"/>
            <a:ext cx="8229600" cy="4754563"/>
          </a:xfrm>
        </p:spPr>
        <p:txBody>
          <a:bodyPr>
            <a:normAutofit fontScale="62500" lnSpcReduction="20000"/>
          </a:bodyPr>
          <a:lstStyle/>
          <a:p>
            <a:pPr>
              <a:buNone/>
            </a:pPr>
            <a:r>
              <a:rPr lang="en-US" b="1" dirty="0" smtClean="0"/>
              <a:t>Memory or Storage Unit</a:t>
            </a:r>
          </a:p>
          <a:p>
            <a:pPr>
              <a:buNone/>
            </a:pPr>
            <a:endParaRPr lang="en-US" b="1" dirty="0" smtClean="0"/>
          </a:p>
          <a:p>
            <a:pPr>
              <a:buNone/>
            </a:pPr>
            <a:r>
              <a:rPr lang="en-US" dirty="0" smtClean="0"/>
              <a:t>      This unit can store instructions, data, and intermediate results. This unit supplies information to other units of the computer when needed. It is also known as internal storage unit or the main memory or the primary storage or Random Access Memory (RAM).</a:t>
            </a:r>
          </a:p>
          <a:p>
            <a:pPr>
              <a:buNone/>
            </a:pPr>
            <a:endParaRPr lang="en-US" dirty="0" smtClean="0"/>
          </a:p>
          <a:p>
            <a:pPr>
              <a:buNone/>
            </a:pPr>
            <a:r>
              <a:rPr lang="en-US" dirty="0" smtClean="0"/>
              <a:t>       Its size affects speed, power, and capability. Primary memory and secondary memory are two types of memories in the computer. Functions of the memory unit are −</a:t>
            </a:r>
          </a:p>
          <a:p>
            <a:pPr>
              <a:buNone/>
            </a:pPr>
            <a:endParaRPr lang="en-US" dirty="0" smtClean="0"/>
          </a:p>
          <a:p>
            <a:r>
              <a:rPr lang="en-US" dirty="0" smtClean="0"/>
              <a:t>It stores all the data and the instructions required for processing.</a:t>
            </a:r>
          </a:p>
          <a:p>
            <a:r>
              <a:rPr lang="en-US" dirty="0" smtClean="0"/>
              <a:t>It stores intermediate results of processing.</a:t>
            </a:r>
          </a:p>
          <a:p>
            <a:r>
              <a:rPr lang="en-US" dirty="0" smtClean="0"/>
              <a:t>It stores the final results of processing before these results are released to an output device.</a:t>
            </a:r>
          </a:p>
          <a:p>
            <a:r>
              <a:rPr lang="en-US" dirty="0" smtClean="0"/>
              <a:t>All inputs and outputs are transmitted through the main memory.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9" name="Content Placeholder 8"/>
          <p:cNvSpPr>
            <a:spLocks noGrp="1"/>
          </p:cNvSpPr>
          <p:nvPr>
            <p:ph idx="1"/>
          </p:nvPr>
        </p:nvSpPr>
        <p:spPr>
          <a:xfrm>
            <a:off x="457200" y="1447800"/>
            <a:ext cx="8229600" cy="4754563"/>
          </a:xfrm>
        </p:spPr>
        <p:txBody>
          <a:bodyPr>
            <a:normAutofit fontScale="70000" lnSpcReduction="20000"/>
          </a:bodyPr>
          <a:lstStyle/>
          <a:p>
            <a:pPr>
              <a:buNone/>
            </a:pPr>
            <a:r>
              <a:rPr lang="en-US" sz="2900" b="1" dirty="0" smtClean="0"/>
              <a:t>Control Unit</a:t>
            </a:r>
          </a:p>
          <a:p>
            <a:pPr>
              <a:buNone/>
            </a:pPr>
            <a:endParaRPr lang="en-US" sz="2900" b="1" dirty="0" smtClean="0"/>
          </a:p>
          <a:p>
            <a:pPr>
              <a:buNone/>
            </a:pPr>
            <a:r>
              <a:rPr lang="en-US" dirty="0" smtClean="0"/>
              <a:t>This unit controls the operations of all parts of the computer but does not carry out any actual data processing operations.</a:t>
            </a:r>
          </a:p>
          <a:p>
            <a:pPr>
              <a:buNone/>
            </a:pPr>
            <a:endParaRPr lang="en-US" dirty="0" smtClean="0"/>
          </a:p>
          <a:p>
            <a:pPr>
              <a:buNone/>
            </a:pPr>
            <a:r>
              <a:rPr lang="en-US" dirty="0" smtClean="0"/>
              <a:t>Functions of this unit are −</a:t>
            </a:r>
          </a:p>
          <a:p>
            <a:pPr>
              <a:buNone/>
            </a:pPr>
            <a:endParaRPr lang="en-US" dirty="0" smtClean="0"/>
          </a:p>
          <a:p>
            <a:r>
              <a:rPr lang="en-US" dirty="0" smtClean="0"/>
              <a:t>It is responsible for controlling the transfer of data and instructions among other units of a computer.</a:t>
            </a:r>
          </a:p>
          <a:p>
            <a:r>
              <a:rPr lang="en-US" dirty="0" smtClean="0"/>
              <a:t>It manages and coordinates all the units of the computer.</a:t>
            </a:r>
          </a:p>
          <a:p>
            <a:r>
              <a:rPr lang="en-US" dirty="0" smtClean="0"/>
              <a:t>It obtains the instructions from the memory, interprets them, and directs the operation of the computer.</a:t>
            </a:r>
          </a:p>
          <a:p>
            <a:r>
              <a:rPr lang="en-US" dirty="0" smtClean="0"/>
              <a:t>It communicates with </a:t>
            </a:r>
            <a:r>
              <a:rPr lang="en-US" dirty="0" err="1" smtClean="0"/>
              <a:t>Input/Output</a:t>
            </a:r>
            <a:r>
              <a:rPr lang="en-US" dirty="0" smtClean="0"/>
              <a:t> devices for transfer of data or results from storage.</a:t>
            </a:r>
          </a:p>
          <a:p>
            <a:r>
              <a:rPr lang="en-US" dirty="0" smtClean="0"/>
              <a:t>It does not process or store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8229600" cy="1143000"/>
          </a:xfrm>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219200"/>
            <a:ext cx="4191000" cy="4800600"/>
          </a:xfrm>
        </p:spPr>
        <p:txBody>
          <a:bodyPr>
            <a:noAutofit/>
          </a:bodyPr>
          <a:lstStyle/>
          <a:p>
            <a:pPr>
              <a:buNone/>
            </a:pPr>
            <a:r>
              <a:rPr lang="en-US" sz="2000" b="1" dirty="0" smtClean="0"/>
              <a:t>Arithmetic and Logic Unit</a:t>
            </a:r>
          </a:p>
          <a:p>
            <a:pPr>
              <a:buNone/>
            </a:pPr>
            <a:r>
              <a:rPr lang="en-US" sz="2000" dirty="0" smtClean="0"/>
              <a:t>This unit consists of two subsections:</a:t>
            </a:r>
          </a:p>
          <a:p>
            <a:pPr>
              <a:buNone/>
            </a:pPr>
            <a:endParaRPr lang="en-US" sz="2000" dirty="0" smtClean="0"/>
          </a:p>
          <a:p>
            <a:r>
              <a:rPr lang="en-US" sz="2000" dirty="0" smtClean="0"/>
              <a:t>Arithmetic Section:</a:t>
            </a:r>
          </a:p>
          <a:p>
            <a:pPr>
              <a:buNone/>
            </a:pPr>
            <a:r>
              <a:rPr lang="en-US" sz="2000" dirty="0" smtClean="0"/>
              <a:t>      Function of arithmetic section is to perform arithmetic operations like addition, subtraction, multiplication, and division. All complex operations are done by making repetitive use of the above operations.</a:t>
            </a:r>
          </a:p>
          <a:p>
            <a:pPr>
              <a:buNone/>
            </a:pPr>
            <a:endParaRPr lang="en-US" sz="2000" dirty="0" smtClean="0"/>
          </a:p>
          <a:p>
            <a:r>
              <a:rPr lang="en-US" sz="2000" dirty="0" smtClean="0"/>
              <a:t>Logic Section:</a:t>
            </a:r>
          </a:p>
          <a:p>
            <a:pPr>
              <a:buNone/>
            </a:pPr>
            <a:r>
              <a:rPr lang="en-US" sz="2000" dirty="0" smtClean="0"/>
              <a:t>       Function of logic section is to perform logic operations such as comparing, selecting, matching, and merging of data.</a:t>
            </a:r>
            <a:endParaRPr lang="en-US" sz="2000" dirty="0"/>
          </a:p>
        </p:txBody>
      </p:sp>
      <p:pic>
        <p:nvPicPr>
          <p:cNvPr id="10241" name="Picture 1"/>
          <p:cNvPicPr>
            <a:picLocks noChangeAspect="1" noChangeArrowheads="1"/>
          </p:cNvPicPr>
          <p:nvPr/>
        </p:nvPicPr>
        <p:blipFill>
          <a:blip r:embed="rId2"/>
          <a:srcRect/>
          <a:stretch>
            <a:fillRect/>
          </a:stretch>
        </p:blipFill>
        <p:spPr bwMode="auto">
          <a:xfrm>
            <a:off x="4698206" y="2590800"/>
            <a:ext cx="4217194" cy="2590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152400" y="1600200"/>
            <a:ext cx="4800600" cy="4953000"/>
          </a:xfrm>
        </p:spPr>
        <p:txBody>
          <a:bodyPr>
            <a:normAutofit fontScale="85000" lnSpcReduction="10000"/>
          </a:bodyPr>
          <a:lstStyle/>
          <a:p>
            <a:pPr>
              <a:buNone/>
            </a:pPr>
            <a:r>
              <a:rPr lang="en-US" sz="2000" b="1" dirty="0" smtClean="0"/>
              <a:t>Machine Cycle</a:t>
            </a:r>
          </a:p>
          <a:p>
            <a:pPr>
              <a:buNone/>
            </a:pPr>
            <a:endParaRPr lang="en-US" sz="2000" dirty="0" smtClean="0"/>
          </a:p>
          <a:p>
            <a:r>
              <a:rPr lang="en-US" sz="2000" dirty="0" smtClean="0"/>
              <a:t>The steps performed by the computer processor to execute each instruction.</a:t>
            </a:r>
          </a:p>
          <a:p>
            <a:pPr>
              <a:buNone/>
            </a:pPr>
            <a:endParaRPr lang="en-US" sz="2000" dirty="0" smtClean="0"/>
          </a:p>
          <a:p>
            <a:r>
              <a:rPr lang="en-US" sz="2000" dirty="0" smtClean="0"/>
              <a:t>Machine cycle is further divided into four parts</a:t>
            </a:r>
          </a:p>
          <a:p>
            <a:endParaRPr lang="en-US" sz="2000" dirty="0" smtClean="0"/>
          </a:p>
          <a:p>
            <a:pPr>
              <a:buNone/>
            </a:pPr>
            <a:r>
              <a:rPr lang="en-US" sz="2000" b="1" dirty="0" smtClean="0"/>
              <a:t>Fetch: </a:t>
            </a:r>
            <a:r>
              <a:rPr lang="en-US" sz="2000" dirty="0" smtClean="0"/>
              <a:t>Control Unit retrieve the instruction from memory</a:t>
            </a:r>
          </a:p>
          <a:p>
            <a:pPr>
              <a:buNone/>
            </a:pPr>
            <a:endParaRPr lang="en-US" sz="2000" dirty="0" smtClean="0"/>
          </a:p>
          <a:p>
            <a:pPr>
              <a:buNone/>
            </a:pPr>
            <a:r>
              <a:rPr lang="en-US" sz="2000" b="1" dirty="0" smtClean="0"/>
              <a:t>Decode: </a:t>
            </a:r>
            <a:r>
              <a:rPr lang="en-US" sz="2000" dirty="0" smtClean="0"/>
              <a:t>Before execution instruction is being break down into </a:t>
            </a:r>
            <a:r>
              <a:rPr lang="en-US" sz="2000" dirty="0" err="1" smtClean="0"/>
              <a:t>opcode</a:t>
            </a:r>
            <a:r>
              <a:rPr lang="en-US" sz="2000" dirty="0" smtClean="0"/>
              <a:t>(operation code) </a:t>
            </a:r>
          </a:p>
          <a:p>
            <a:pPr>
              <a:buNone/>
            </a:pPr>
            <a:endParaRPr lang="en-US" sz="2000" dirty="0" smtClean="0"/>
          </a:p>
          <a:p>
            <a:pPr>
              <a:buNone/>
            </a:pPr>
            <a:r>
              <a:rPr lang="en-US" sz="2000" b="1" dirty="0" smtClean="0"/>
              <a:t>Execute: </a:t>
            </a:r>
            <a:r>
              <a:rPr lang="en-US" sz="2000" dirty="0" smtClean="0"/>
              <a:t>Instructions are being executed.</a:t>
            </a:r>
          </a:p>
          <a:p>
            <a:pPr>
              <a:buNone/>
            </a:pPr>
            <a:endParaRPr lang="en-US" sz="2000" dirty="0" smtClean="0"/>
          </a:p>
          <a:p>
            <a:pPr>
              <a:buNone/>
            </a:pPr>
            <a:r>
              <a:rPr lang="en-US" sz="2000" b="1" dirty="0" smtClean="0"/>
              <a:t>Store: </a:t>
            </a:r>
            <a:r>
              <a:rPr lang="en-US" sz="2000" dirty="0" smtClean="0"/>
              <a:t>CPU requires to store the result in memory.</a:t>
            </a:r>
            <a:endParaRPr lang="en-US" sz="2000" dirty="0"/>
          </a:p>
        </p:txBody>
      </p:sp>
      <p:pic>
        <p:nvPicPr>
          <p:cNvPr id="6" name="Picture 5" descr="CPU-Machine-Cycle.jpg"/>
          <p:cNvPicPr>
            <a:picLocks noChangeAspect="1"/>
          </p:cNvPicPr>
          <p:nvPr/>
        </p:nvPicPr>
        <p:blipFill>
          <a:blip r:embed="rId2"/>
          <a:srcRect b="8301"/>
          <a:stretch>
            <a:fillRect/>
          </a:stretch>
        </p:blipFill>
        <p:spPr>
          <a:xfrm>
            <a:off x="4899002" y="1676400"/>
            <a:ext cx="4244998" cy="4343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Memory</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2657" y="2057400"/>
            <a:ext cx="9111343" cy="2743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Memory</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381000" y="1828800"/>
            <a:ext cx="8431449" cy="372092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System Bus</a:t>
            </a:r>
            <a:endParaRPr lang="en-US" b="1" dirty="0">
              <a:solidFill>
                <a:srgbClr val="FF0000"/>
              </a:solidFill>
            </a:endParaRPr>
          </a:p>
        </p:txBody>
      </p:sp>
      <p:sp>
        <p:nvSpPr>
          <p:cNvPr id="9" name="Rectangle 8"/>
          <p:cNvSpPr/>
          <p:nvPr/>
        </p:nvSpPr>
        <p:spPr>
          <a:xfrm>
            <a:off x="304800" y="1371600"/>
            <a:ext cx="8382000" cy="5078313"/>
          </a:xfrm>
          <a:prstGeom prst="rect">
            <a:avLst/>
          </a:prstGeom>
        </p:spPr>
        <p:txBody>
          <a:bodyPr wrap="square">
            <a:spAutoFit/>
          </a:bodyPr>
          <a:lstStyle/>
          <a:p>
            <a:pPr>
              <a:buFont typeface="Arial" pitchFamily="34" charset="0"/>
              <a:buChar char="•"/>
            </a:pPr>
            <a:r>
              <a:rPr lang="en-US" dirty="0" smtClean="0"/>
              <a:t>The system bus is a pathway composed of cables and connectors used to carry data between a computer microprocessor and the main memory. The bus provides a communication path for the data and control signals moving between the major components of the computer system. </a:t>
            </a:r>
          </a:p>
          <a:p>
            <a:pPr>
              <a:buFont typeface="Arial" pitchFamily="34" charset="0"/>
              <a:buChar char="•"/>
            </a:pPr>
            <a:endParaRPr lang="en-US" dirty="0" smtClean="0"/>
          </a:p>
          <a:p>
            <a:pPr>
              <a:buFont typeface="Arial" pitchFamily="34" charset="0"/>
              <a:buChar char="•"/>
            </a:pPr>
            <a:r>
              <a:rPr lang="en-US" dirty="0" smtClean="0"/>
              <a:t>The system bus works by combining the functions of the three main buses, each of the three buses has its separate characteristics and responsibilities.</a:t>
            </a:r>
          </a:p>
          <a:p>
            <a:endParaRPr lang="en-US" dirty="0" smtClean="0"/>
          </a:p>
          <a:p>
            <a:r>
              <a:rPr lang="en-US" b="1" dirty="0" smtClean="0"/>
              <a:t>Data Buses: </a:t>
            </a:r>
            <a:r>
              <a:rPr lang="en-US" dirty="0" smtClean="0"/>
              <a:t>which is a bidirectional path, carries the actual data between the processor, the memory and the peripherals.</a:t>
            </a:r>
          </a:p>
          <a:p>
            <a:endParaRPr lang="en-US" dirty="0" smtClean="0"/>
          </a:p>
          <a:p>
            <a:r>
              <a:rPr lang="en-US" b="1" dirty="0" smtClean="0"/>
              <a:t>Address Buses</a:t>
            </a:r>
            <a:r>
              <a:rPr lang="en-US" dirty="0" smtClean="0"/>
              <a:t>: used to specify memory locations for the data being transferred.</a:t>
            </a:r>
          </a:p>
          <a:p>
            <a:endParaRPr lang="en-US" dirty="0" smtClean="0"/>
          </a:p>
          <a:p>
            <a:r>
              <a:rPr lang="en-US" b="1" dirty="0" smtClean="0"/>
              <a:t>Control Buses: </a:t>
            </a:r>
            <a:r>
              <a:rPr lang="en-US" dirty="0" smtClean="0"/>
              <a:t>carries the control, timing and coordination signals to manage the various functions across the system.</a:t>
            </a:r>
          </a:p>
          <a:p>
            <a:endParaRPr lang="en-US" dirty="0" smtClean="0"/>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System Bus</a:t>
            </a:r>
            <a:endParaRPr lang="en-US" b="1" dirty="0">
              <a:solidFill>
                <a:srgbClr val="FF0000"/>
              </a:solidFill>
            </a:endParaRPr>
          </a:p>
        </p:txBody>
      </p:sp>
      <p:pic>
        <p:nvPicPr>
          <p:cNvPr id="9" name="Picture 8" descr="system-bus.png"/>
          <p:cNvPicPr>
            <a:picLocks noChangeAspect="1"/>
          </p:cNvPicPr>
          <p:nvPr/>
        </p:nvPicPr>
        <p:blipFill>
          <a:blip r:embed="rId2"/>
          <a:stretch>
            <a:fillRect/>
          </a:stretch>
        </p:blipFill>
        <p:spPr>
          <a:xfrm>
            <a:off x="1219200" y="1634163"/>
            <a:ext cx="6553200" cy="52238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Factors Affecting Processing Speed</a:t>
            </a:r>
            <a:endParaRPr lang="en-US" sz="3600" b="1" dirty="0">
              <a:solidFill>
                <a:srgbClr val="FF0000"/>
              </a:solidFill>
            </a:endParaRPr>
          </a:p>
        </p:txBody>
      </p:sp>
      <p:sp>
        <p:nvSpPr>
          <p:cNvPr id="4" name="Rectangle 3"/>
          <p:cNvSpPr/>
          <p:nvPr/>
        </p:nvSpPr>
        <p:spPr>
          <a:xfrm>
            <a:off x="381000" y="1447800"/>
            <a:ext cx="8458200" cy="3970318"/>
          </a:xfrm>
          <a:prstGeom prst="rect">
            <a:avLst/>
          </a:prstGeom>
        </p:spPr>
        <p:txBody>
          <a:bodyPr wrap="square">
            <a:spAutoFit/>
          </a:bodyPr>
          <a:lstStyle/>
          <a:p>
            <a:r>
              <a:rPr lang="en-US" b="1" dirty="0" smtClean="0"/>
              <a:t>Registers</a:t>
            </a:r>
          </a:p>
          <a:p>
            <a:endParaRPr lang="en-US" dirty="0" smtClean="0"/>
          </a:p>
          <a:p>
            <a:pPr>
              <a:buFont typeface="Arial" pitchFamily="34" charset="0"/>
              <a:buChar char="•"/>
            </a:pPr>
            <a:r>
              <a:rPr lang="en-US" dirty="0" smtClean="0"/>
              <a:t>The CPU contains of small memory areas: called registers, which store data and instructions while the CPU processes them.</a:t>
            </a:r>
          </a:p>
          <a:p>
            <a:pPr>
              <a:buFont typeface="Arial" pitchFamily="34" charset="0"/>
              <a:buChar char="•"/>
            </a:pPr>
            <a:r>
              <a:rPr lang="en-US" dirty="0" smtClean="0"/>
              <a:t>The size of the registers determines the amount of data with which the computer can work at a one time.</a:t>
            </a:r>
          </a:p>
          <a:p>
            <a:pPr>
              <a:buFont typeface="Arial" pitchFamily="34" charset="0"/>
              <a:buChar char="•"/>
            </a:pPr>
            <a:r>
              <a:rPr lang="en-US" dirty="0" smtClean="0"/>
              <a:t>Today most PC`s have 32-bit registers, mean the CPU can process four bytes data at one time. Register sizes are rapidly growing to 64 bits.</a:t>
            </a:r>
          </a:p>
          <a:p>
            <a:endParaRPr lang="en-US" dirty="0" smtClean="0"/>
          </a:p>
          <a:p>
            <a:r>
              <a:rPr lang="en-US" b="1" dirty="0" smtClean="0"/>
              <a:t>RAM</a:t>
            </a:r>
          </a:p>
          <a:p>
            <a:endParaRPr lang="en-US" dirty="0" smtClean="0"/>
          </a:p>
          <a:p>
            <a:pPr>
              <a:buFont typeface="Arial" pitchFamily="34" charset="0"/>
              <a:buChar char="•"/>
            </a:pPr>
            <a:r>
              <a:rPr lang="en-US" dirty="0" smtClean="0"/>
              <a:t>The amount of RAM in a PC has a direct affect on the system`s speed.</a:t>
            </a:r>
          </a:p>
          <a:p>
            <a:pPr>
              <a:buFont typeface="Arial" pitchFamily="34" charset="0"/>
              <a:buChar char="•"/>
            </a:pPr>
            <a:r>
              <a:rPr lang="en-US" dirty="0" smtClean="0"/>
              <a:t>The more RAM a PC has, the more program instructions and data can be held in memory, which is faster than storage on disk.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Factors Affecting Processing Speed</a:t>
            </a:r>
            <a:endParaRPr lang="en-US" b="1" dirty="0">
              <a:solidFill>
                <a:srgbClr val="FF0000"/>
              </a:solidFill>
            </a:endParaRPr>
          </a:p>
        </p:txBody>
      </p:sp>
      <p:sp>
        <p:nvSpPr>
          <p:cNvPr id="4" name="Rectangle 3"/>
          <p:cNvSpPr/>
          <p:nvPr/>
        </p:nvSpPr>
        <p:spPr>
          <a:xfrm>
            <a:off x="304800" y="1600200"/>
            <a:ext cx="8610600" cy="5078313"/>
          </a:xfrm>
          <a:prstGeom prst="rect">
            <a:avLst/>
          </a:prstGeom>
        </p:spPr>
        <p:txBody>
          <a:bodyPr wrap="square">
            <a:spAutoFit/>
          </a:bodyPr>
          <a:lstStyle/>
          <a:p>
            <a:r>
              <a:rPr lang="en-US" b="1" dirty="0" smtClean="0"/>
              <a:t>The System Clock</a:t>
            </a:r>
          </a:p>
          <a:p>
            <a:endParaRPr lang="en-US" b="1" dirty="0" smtClean="0"/>
          </a:p>
          <a:p>
            <a:pPr>
              <a:buFont typeface="Arial" pitchFamily="34" charset="0"/>
              <a:buChar char="•"/>
            </a:pPr>
            <a:r>
              <a:rPr lang="en-US" dirty="0" smtClean="0"/>
              <a:t>The computer`s system clock sets the pace the CPU by using a vibrating quartz crystal.</a:t>
            </a:r>
          </a:p>
          <a:p>
            <a:pPr>
              <a:buFont typeface="Arial" pitchFamily="34" charset="0"/>
              <a:buChar char="•"/>
            </a:pPr>
            <a:r>
              <a:rPr lang="en-US" dirty="0" smtClean="0"/>
              <a:t>A single "tick" of the clock is the time required to turn a transistor off and back on. This is called a clock cycle.</a:t>
            </a:r>
          </a:p>
          <a:p>
            <a:pPr>
              <a:buFont typeface="Arial" pitchFamily="34" charset="0"/>
              <a:buChar char="•"/>
            </a:pPr>
            <a:r>
              <a:rPr lang="en-US" dirty="0" smtClean="0"/>
              <a:t>Clock cycles are measured in Hertz(Hz),a measure of cycles per second. If a computer has a clock speed of 300 MHz, then its system clock "ticks" 300 million times every seconds.</a:t>
            </a:r>
          </a:p>
          <a:p>
            <a:pPr>
              <a:buFont typeface="Arial" pitchFamily="34" charset="0"/>
              <a:buChar char="•"/>
            </a:pPr>
            <a:r>
              <a:rPr lang="en-US" dirty="0" smtClean="0"/>
              <a:t>The faster a PCs clock runs, the more instructions the PC can execute each second.</a:t>
            </a:r>
          </a:p>
          <a:p>
            <a:endParaRPr lang="en-US" b="1" dirty="0" smtClean="0"/>
          </a:p>
          <a:p>
            <a:r>
              <a:rPr lang="en-US" b="1" dirty="0" smtClean="0"/>
              <a:t>Cache Memory</a:t>
            </a:r>
          </a:p>
          <a:p>
            <a:pPr>
              <a:buFont typeface="Arial" pitchFamily="34" charset="0"/>
              <a:buChar char="•"/>
            </a:pPr>
            <a:r>
              <a:rPr lang="en-US" dirty="0" smtClean="0"/>
              <a:t>Cache memory is high-speed memory that holds the most recent data and instructions that have been loaded by the CPU.</a:t>
            </a:r>
          </a:p>
          <a:p>
            <a:pPr>
              <a:buFont typeface="Arial" pitchFamily="34" charset="0"/>
              <a:buChar char="•"/>
            </a:pPr>
            <a:r>
              <a:rPr lang="en-US" dirty="0" smtClean="0"/>
              <a:t>Cache is located directly on the CPU or between the CPU and RAM, making it faster than normal RAM.</a:t>
            </a:r>
          </a:p>
          <a:p>
            <a:pPr>
              <a:buFont typeface="Arial" pitchFamily="34" charset="0"/>
              <a:buChar char="•"/>
            </a:pPr>
            <a:r>
              <a:rPr lang="en-US" dirty="0" smtClean="0"/>
              <a:t>The amount of cache memory has a tremendous impact on the computer`s speed.</a:t>
            </a:r>
          </a:p>
          <a:p>
            <a:endParaRPr lang="en-US" b="1" dirty="0" smtClean="0"/>
          </a:p>
          <a:p>
            <a:endParaRPr lang="en-US" b="1"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rgbClr val="FF0000"/>
                </a:solidFill>
              </a:rPr>
              <a:t>Difference between Data &amp; Information</a:t>
            </a:r>
            <a:endParaRPr lang="en-US" b="1" dirty="0">
              <a:solidFill>
                <a:srgbClr val="FF0000"/>
              </a:solidFill>
            </a:endParaRPr>
          </a:p>
        </p:txBody>
      </p:sp>
      <p:sp>
        <p:nvSpPr>
          <p:cNvPr id="5" name="Content Placeholder 4"/>
          <p:cNvSpPr>
            <a:spLocks noGrp="1"/>
          </p:cNvSpPr>
          <p:nvPr>
            <p:ph idx="1"/>
          </p:nvPr>
        </p:nvSpPr>
        <p:spPr>
          <a:xfrm>
            <a:off x="457200" y="1905000"/>
            <a:ext cx="4191000" cy="4525963"/>
          </a:xfrm>
        </p:spPr>
        <p:txBody>
          <a:bodyPr>
            <a:normAutofit fontScale="62500" lnSpcReduction="20000"/>
          </a:bodyPr>
          <a:lstStyle/>
          <a:p>
            <a:r>
              <a:rPr lang="en-US" b="1" dirty="0" smtClean="0"/>
              <a:t>Data</a:t>
            </a:r>
            <a:r>
              <a:rPr lang="en-US" dirty="0" smtClean="0"/>
              <a:t> are simply facts or figures, bits of </a:t>
            </a:r>
            <a:r>
              <a:rPr lang="en-US" b="1" dirty="0" smtClean="0"/>
              <a:t>information</a:t>
            </a:r>
            <a:r>
              <a:rPr lang="en-US" dirty="0" smtClean="0"/>
              <a:t>, but not </a:t>
            </a:r>
            <a:r>
              <a:rPr lang="en-US" b="1" dirty="0" smtClean="0"/>
              <a:t>information</a:t>
            </a:r>
            <a:r>
              <a:rPr lang="en-US" dirty="0" smtClean="0"/>
              <a:t> itself. When </a:t>
            </a:r>
            <a:r>
              <a:rPr lang="en-US" b="1" dirty="0" smtClean="0"/>
              <a:t>data</a:t>
            </a:r>
            <a:r>
              <a:rPr lang="en-US" dirty="0" smtClean="0"/>
              <a:t> are processed, interpreted, organized, structured or presented so as to make them meaningful or useful, they are called </a:t>
            </a:r>
            <a:r>
              <a:rPr lang="en-US" b="1" dirty="0" smtClean="0"/>
              <a:t>information</a:t>
            </a:r>
            <a:r>
              <a:rPr lang="en-US" dirty="0" smtClean="0"/>
              <a:t>.</a:t>
            </a:r>
          </a:p>
          <a:p>
            <a:pPr>
              <a:buNone/>
            </a:pPr>
            <a:endParaRPr lang="en-US" dirty="0" smtClean="0"/>
          </a:p>
          <a:p>
            <a:r>
              <a:rPr lang="en-US" dirty="0" smtClean="0"/>
              <a:t>Example:</a:t>
            </a:r>
          </a:p>
          <a:p>
            <a:pPr>
              <a:buNone/>
            </a:pPr>
            <a:r>
              <a:rPr lang="en-US" dirty="0" smtClean="0"/>
              <a:t>      The history of temperature readings all over the world for the past 100 years is data. If this data is organized and analyzed to find that global temperature is rising, then that is information.</a:t>
            </a:r>
            <a:endParaRPr lang="en-US" dirty="0"/>
          </a:p>
        </p:txBody>
      </p:sp>
      <p:pic>
        <p:nvPicPr>
          <p:cNvPr id="6" name="Picture 5" descr="data.png"/>
          <p:cNvPicPr>
            <a:picLocks noChangeAspect="1"/>
          </p:cNvPicPr>
          <p:nvPr/>
        </p:nvPicPr>
        <p:blipFill>
          <a:blip r:embed="rId3"/>
          <a:stretch>
            <a:fillRect/>
          </a:stretch>
        </p:blipFill>
        <p:spPr>
          <a:xfrm>
            <a:off x="5105400" y="1981200"/>
            <a:ext cx="3862388" cy="4514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2667000"/>
            <a:ext cx="3246402" cy="1107996"/>
          </a:xfrm>
          <a:prstGeom prst="rect">
            <a:avLst/>
          </a:prstGeom>
          <a:noFill/>
        </p:spPr>
        <p:txBody>
          <a:bodyPr wrap="none" rtlCol="0">
            <a:spAutoFit/>
          </a:bodyPr>
          <a:lstStyle/>
          <a:p>
            <a:r>
              <a:rPr lang="en-US" sz="6600" b="1" dirty="0" smtClean="0">
                <a:solidFill>
                  <a:srgbClr val="FF0000"/>
                </a:solidFill>
              </a:rPr>
              <a:t>THE END</a:t>
            </a:r>
            <a:endParaRPr lang="en-US" sz="66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rPr>
              <a:t>Introducing Computer Systems</a:t>
            </a:r>
            <a:endParaRPr lang="en-US" sz="6000" b="1" dirty="0">
              <a:solidFill>
                <a:srgbClr val="FF0000"/>
              </a:solidFill>
            </a:endParaRPr>
          </a:p>
        </p:txBody>
      </p:sp>
    </p:spTree>
    <p:extLst>
      <p:ext uri="{BB962C8B-B14F-4D97-AF65-F5344CB8AC3E}">
        <p14:creationId xmlns:p14="http://schemas.microsoft.com/office/powerpoint/2010/main" val="417180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Definition of Computer</a:t>
            </a:r>
            <a:endParaRPr lang="en-US" b="1" dirty="0">
              <a:solidFill>
                <a:srgbClr val="FF0000"/>
              </a:solidFill>
            </a:endParaRPr>
          </a:p>
        </p:txBody>
      </p:sp>
      <p:sp>
        <p:nvSpPr>
          <p:cNvPr id="5" name="Content Placeholder 4"/>
          <p:cNvSpPr>
            <a:spLocks noGrp="1"/>
          </p:cNvSpPr>
          <p:nvPr>
            <p:ph idx="1"/>
          </p:nvPr>
        </p:nvSpPr>
        <p:spPr/>
        <p:txBody>
          <a:bodyPr/>
          <a:lstStyle/>
          <a:p>
            <a:r>
              <a:rPr lang="en-US" dirty="0" smtClean="0"/>
              <a:t>In basic terms, a computer is an electronic device that process data, converting it into an information that is useful to people.</a:t>
            </a:r>
          </a:p>
          <a:p>
            <a:pPr>
              <a:buNone/>
            </a:pPr>
            <a:endParaRPr lang="en-US" dirty="0" smtClean="0"/>
          </a:p>
          <a:p>
            <a:r>
              <a:rPr lang="en-US" dirty="0" smtClean="0"/>
              <a:t>Any computer regardless of its type, is controlled by programmed instructions which give a machine a purpose and tell it what to do. </a:t>
            </a:r>
            <a:endParaRPr lang="en-US" dirty="0"/>
          </a:p>
        </p:txBody>
      </p:sp>
    </p:spTree>
    <p:extLst>
      <p:ext uri="{BB962C8B-B14F-4D97-AF65-F5344CB8AC3E}">
        <p14:creationId xmlns:p14="http://schemas.microsoft.com/office/powerpoint/2010/main" val="178291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Computers for Individual Users</a:t>
            </a:r>
            <a:endParaRPr lang="en-US" b="1" dirty="0">
              <a:solidFill>
                <a:srgbClr val="FF0000"/>
              </a:solidFill>
            </a:endParaRPr>
          </a:p>
        </p:txBody>
      </p:sp>
      <p:sp>
        <p:nvSpPr>
          <p:cNvPr id="5" name="Content Placeholder 4"/>
          <p:cNvSpPr>
            <a:spLocks noGrp="1"/>
          </p:cNvSpPr>
          <p:nvPr>
            <p:ph idx="1"/>
          </p:nvPr>
        </p:nvSpPr>
        <p:spPr/>
        <p:txBody>
          <a:bodyPr/>
          <a:lstStyle/>
          <a:p>
            <a:r>
              <a:rPr lang="en-US" dirty="0" smtClean="0"/>
              <a:t>Desktop</a:t>
            </a:r>
          </a:p>
          <a:p>
            <a:r>
              <a:rPr lang="en-US" dirty="0" smtClean="0"/>
              <a:t>Workstations</a:t>
            </a:r>
          </a:p>
          <a:p>
            <a:r>
              <a:rPr lang="en-US" dirty="0" smtClean="0"/>
              <a:t>Laptops</a:t>
            </a:r>
          </a:p>
          <a:p>
            <a:r>
              <a:rPr lang="en-US" dirty="0" smtClean="0"/>
              <a:t>Notebook Computers</a:t>
            </a:r>
          </a:p>
          <a:p>
            <a:r>
              <a:rPr lang="en-US" dirty="0" smtClean="0"/>
              <a:t>Tablets</a:t>
            </a:r>
          </a:p>
          <a:p>
            <a:r>
              <a:rPr lang="en-US" dirty="0" smtClean="0"/>
              <a:t>Smart Phones</a:t>
            </a:r>
            <a:endParaRPr lang="en-US" dirty="0"/>
          </a:p>
        </p:txBody>
      </p:sp>
    </p:spTree>
    <p:extLst>
      <p:ext uri="{BB962C8B-B14F-4D97-AF65-F5344CB8AC3E}">
        <p14:creationId xmlns:p14="http://schemas.microsoft.com/office/powerpoint/2010/main" val="58918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Computers for Organizations</a:t>
            </a:r>
            <a:endParaRPr lang="en-US" b="1" dirty="0">
              <a:solidFill>
                <a:srgbClr val="FF0000"/>
              </a:solidFill>
            </a:endParaRPr>
          </a:p>
        </p:txBody>
      </p:sp>
      <p:sp>
        <p:nvSpPr>
          <p:cNvPr id="5" name="Content Placeholder 4"/>
          <p:cNvSpPr>
            <a:spLocks noGrp="1"/>
          </p:cNvSpPr>
          <p:nvPr>
            <p:ph idx="1"/>
          </p:nvPr>
        </p:nvSpPr>
        <p:spPr/>
        <p:txBody>
          <a:bodyPr/>
          <a:lstStyle/>
          <a:p>
            <a:r>
              <a:rPr lang="en-US" dirty="0" smtClean="0"/>
              <a:t>Network Servers</a:t>
            </a:r>
          </a:p>
          <a:p>
            <a:r>
              <a:rPr lang="en-US" dirty="0" smtClean="0"/>
              <a:t>Mainframe Computers</a:t>
            </a:r>
          </a:p>
          <a:p>
            <a:r>
              <a:rPr lang="en-US" dirty="0" smtClean="0"/>
              <a:t>Super Computers</a:t>
            </a:r>
          </a:p>
          <a:p>
            <a:endParaRPr lang="en-US" dirty="0" smtClean="0"/>
          </a:p>
          <a:p>
            <a:endParaRPr lang="en-US" dirty="0"/>
          </a:p>
        </p:txBody>
      </p:sp>
    </p:spTree>
    <p:extLst>
      <p:ext uri="{BB962C8B-B14F-4D97-AF65-F5344CB8AC3E}">
        <p14:creationId xmlns:p14="http://schemas.microsoft.com/office/powerpoint/2010/main" val="1327577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Why Computers are so Important?</a:t>
            </a:r>
            <a:endParaRPr lang="en-US" b="1" dirty="0">
              <a:solidFill>
                <a:srgbClr val="FF0000"/>
              </a:solidFill>
            </a:endParaRPr>
          </a:p>
        </p:txBody>
      </p:sp>
      <p:sp>
        <p:nvSpPr>
          <p:cNvPr id="5" name="Content Placeholder 4"/>
          <p:cNvSpPr>
            <a:spLocks noGrp="1"/>
          </p:cNvSpPr>
          <p:nvPr>
            <p:ph idx="1"/>
          </p:nvPr>
        </p:nvSpPr>
        <p:spPr/>
        <p:txBody>
          <a:bodyPr>
            <a:normAutofit fontScale="70000" lnSpcReduction="20000"/>
          </a:bodyPr>
          <a:lstStyle/>
          <a:p>
            <a:r>
              <a:rPr lang="en-US" dirty="0" smtClean="0"/>
              <a:t>Manage your schedule on daily or hourly basis</a:t>
            </a:r>
          </a:p>
          <a:p>
            <a:r>
              <a:rPr lang="en-US" dirty="0" smtClean="0"/>
              <a:t>Manage List of contacts</a:t>
            </a:r>
          </a:p>
          <a:p>
            <a:r>
              <a:rPr lang="en-US" dirty="0" smtClean="0"/>
              <a:t>Send faxes and e-mails</a:t>
            </a:r>
          </a:p>
          <a:p>
            <a:r>
              <a:rPr lang="en-US" dirty="0" smtClean="0"/>
              <a:t>Carry your data with you</a:t>
            </a:r>
          </a:p>
          <a:p>
            <a:r>
              <a:rPr lang="en-US" dirty="0" smtClean="0"/>
              <a:t>Be able to work anywhere</a:t>
            </a:r>
          </a:p>
          <a:p>
            <a:r>
              <a:rPr lang="en-US" dirty="0" smtClean="0"/>
              <a:t>Communicate and share data from anywhere</a:t>
            </a:r>
          </a:p>
          <a:p>
            <a:r>
              <a:rPr lang="en-US" dirty="0" smtClean="0"/>
              <a:t>Education</a:t>
            </a:r>
          </a:p>
          <a:p>
            <a:r>
              <a:rPr lang="en-US" dirty="0" smtClean="0"/>
              <a:t>Entertainment</a:t>
            </a:r>
          </a:p>
          <a:p>
            <a:r>
              <a:rPr lang="en-US" dirty="0" smtClean="0"/>
              <a:t>Home based business</a:t>
            </a:r>
          </a:p>
          <a:p>
            <a:r>
              <a:rPr lang="en-US" smtClean="0"/>
              <a:t>Military</a:t>
            </a:r>
            <a:endParaRPr lang="en-US" dirty="0" smtClean="0"/>
          </a:p>
          <a:p>
            <a:r>
              <a:rPr lang="en-US" dirty="0" smtClean="0"/>
              <a:t>Police</a:t>
            </a:r>
          </a:p>
          <a:p>
            <a:r>
              <a:rPr lang="en-US" dirty="0" smtClean="0"/>
              <a:t>Healthcare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8319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Parts of Computer System</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US" dirty="0" smtClean="0"/>
              <a:t>Hardware </a:t>
            </a:r>
          </a:p>
          <a:p>
            <a:r>
              <a:rPr lang="en-US" dirty="0" smtClean="0"/>
              <a:t>Software</a:t>
            </a:r>
          </a:p>
          <a:p>
            <a:r>
              <a:rPr lang="en-US" dirty="0" smtClean="0"/>
              <a:t>Data</a:t>
            </a:r>
          </a:p>
          <a:p>
            <a:r>
              <a:rPr lang="en-US" dirty="0" smtClean="0"/>
              <a:t>User</a:t>
            </a:r>
            <a:endParaRPr lang="en-US" dirty="0"/>
          </a:p>
        </p:txBody>
      </p:sp>
    </p:spTree>
    <p:extLst>
      <p:ext uri="{BB962C8B-B14F-4D97-AF65-F5344CB8AC3E}">
        <p14:creationId xmlns:p14="http://schemas.microsoft.com/office/powerpoint/2010/main" val="617320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Parts of Computer System</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609600" y="2895600"/>
            <a:ext cx="8268913" cy="1945346"/>
          </a:xfrm>
          <a:prstGeom prst="rect">
            <a:avLst/>
          </a:prstGeom>
          <a:noFill/>
          <a:ln w="9525">
            <a:noFill/>
            <a:miter lim="800000"/>
            <a:headEnd/>
            <a:tailEnd/>
          </a:ln>
          <a:effectLst/>
        </p:spPr>
      </p:pic>
      <p:sp>
        <p:nvSpPr>
          <p:cNvPr id="6" name="TextBox 5"/>
          <p:cNvSpPr txBox="1"/>
          <p:nvPr/>
        </p:nvSpPr>
        <p:spPr>
          <a:xfrm>
            <a:off x="457200" y="1981200"/>
            <a:ext cx="20684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a:ea typeface="+mn-ea"/>
                <a:cs typeface="+mn-cs"/>
              </a:rPr>
              <a:t>Hardware</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9126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Parts of Computer System</a:t>
            </a:r>
            <a:endParaRPr lang="en-US" b="1" dirty="0">
              <a:solidFill>
                <a:srgbClr val="FF0000"/>
              </a:solidFill>
            </a:endParaRPr>
          </a:p>
        </p:txBody>
      </p:sp>
      <p:sp>
        <p:nvSpPr>
          <p:cNvPr id="6" name="TextBox 5"/>
          <p:cNvSpPr txBox="1"/>
          <p:nvPr/>
        </p:nvSpPr>
        <p:spPr>
          <a:xfrm>
            <a:off x="457200" y="1981200"/>
            <a:ext cx="191539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a:ea typeface="+mn-ea"/>
                <a:cs typeface="+mn-cs"/>
              </a:rPr>
              <a:t>Software</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580465" y="2943224"/>
            <a:ext cx="8098215" cy="2009776"/>
          </a:xfrm>
          <a:prstGeom prst="rect">
            <a:avLst/>
          </a:prstGeom>
          <a:noFill/>
          <a:ln w="9525">
            <a:noFill/>
            <a:miter lim="800000"/>
            <a:headEnd/>
            <a:tailEnd/>
          </a:ln>
          <a:effectLst/>
        </p:spPr>
      </p:pic>
    </p:spTree>
    <p:extLst>
      <p:ext uri="{BB962C8B-B14F-4D97-AF65-F5344CB8AC3E}">
        <p14:creationId xmlns:p14="http://schemas.microsoft.com/office/powerpoint/2010/main" val="2998237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Parts of Computer System</a:t>
            </a:r>
            <a:endParaRPr lang="en-US" b="1" dirty="0">
              <a:solidFill>
                <a:srgbClr val="FF0000"/>
              </a:solidFill>
            </a:endParaRPr>
          </a:p>
        </p:txBody>
      </p:sp>
      <p:sp>
        <p:nvSpPr>
          <p:cNvPr id="6" name="TextBox 5"/>
          <p:cNvSpPr txBox="1"/>
          <p:nvPr/>
        </p:nvSpPr>
        <p:spPr>
          <a:xfrm>
            <a:off x="457200" y="1981200"/>
            <a:ext cx="108318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a:ea typeface="+mn-ea"/>
                <a:cs typeface="+mn-cs"/>
              </a:rPr>
              <a:t>Data</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509940" y="3048000"/>
            <a:ext cx="7502878" cy="990600"/>
          </a:xfrm>
          <a:prstGeom prst="rect">
            <a:avLst/>
          </a:prstGeom>
          <a:noFill/>
          <a:ln w="9525">
            <a:noFill/>
            <a:miter lim="800000"/>
            <a:headEnd/>
            <a:tailEnd/>
          </a:ln>
          <a:effectLst/>
        </p:spPr>
      </p:pic>
      <p:sp>
        <p:nvSpPr>
          <p:cNvPr id="7" name="TextBox 6"/>
          <p:cNvSpPr txBox="1"/>
          <p:nvPr/>
        </p:nvSpPr>
        <p:spPr>
          <a:xfrm>
            <a:off x="457200" y="4267200"/>
            <a:ext cx="10663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black"/>
                </a:solidFill>
                <a:effectLst/>
                <a:uLnTx/>
                <a:uFillTx/>
                <a:latin typeface="Calibri"/>
                <a:ea typeface="+mn-ea"/>
                <a:cs typeface="+mn-cs"/>
              </a:rPr>
              <a:t>User</a:t>
            </a:r>
            <a:endParaRPr kumimoji="0" lang="en-US" sz="3600" b="1"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p:cNvSpPr txBox="1"/>
          <p:nvPr/>
        </p:nvSpPr>
        <p:spPr>
          <a:xfrm>
            <a:off x="609600" y="5105400"/>
            <a:ext cx="438453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People are the computer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27339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Representation</a:t>
            </a:r>
            <a:endParaRPr lang="en-US" b="1" dirty="0">
              <a:solidFill>
                <a:srgbClr val="FF0000"/>
              </a:solidFill>
            </a:endParaRPr>
          </a:p>
        </p:txBody>
      </p:sp>
      <p:sp>
        <p:nvSpPr>
          <p:cNvPr id="5" name="Content Placeholder 4"/>
          <p:cNvSpPr>
            <a:spLocks noGrp="1"/>
          </p:cNvSpPr>
          <p:nvPr>
            <p:ph idx="1"/>
          </p:nvPr>
        </p:nvSpPr>
        <p:spPr/>
        <p:txBody>
          <a:bodyPr>
            <a:normAutofit lnSpcReduction="10000"/>
          </a:bodyPr>
          <a:lstStyle/>
          <a:p>
            <a:r>
              <a:rPr lang="en-US" dirty="0" smtClean="0"/>
              <a:t>Computers have their own number system, called Binary Number System.</a:t>
            </a:r>
          </a:p>
          <a:p>
            <a:r>
              <a:rPr lang="en-US" dirty="0" smtClean="0"/>
              <a:t>Computers use binary - the digits 0 and 1 - to store data. </a:t>
            </a:r>
          </a:p>
          <a:p>
            <a:r>
              <a:rPr lang="en-US" dirty="0" smtClean="0"/>
              <a:t>A binary digit, or bit, is the smallest unit of data in computing. </a:t>
            </a:r>
          </a:p>
          <a:p>
            <a:r>
              <a:rPr lang="en-US" dirty="0" smtClean="0"/>
              <a:t>It is represented by a 0 or a 1. </a:t>
            </a:r>
          </a:p>
          <a:p>
            <a:r>
              <a:rPr lang="en-US" dirty="0" smtClean="0"/>
              <a:t>Binary numbers are made up of binary digits (bits), e.g. the binary number 1001</a:t>
            </a:r>
            <a:endParaRPr lang="en-US" dirty="0"/>
          </a:p>
        </p:txBody>
      </p:sp>
      <p:sp>
        <p:nvSpPr>
          <p:cNvPr id="17410" name="AutoShape 2"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Information Process Cycle</a:t>
            </a:r>
            <a:endParaRPr lang="en-US" b="1" dirty="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533400" y="1524000"/>
            <a:ext cx="8001000" cy="5018617"/>
          </a:xfrm>
          <a:prstGeom prst="rect">
            <a:avLst/>
          </a:prstGeom>
          <a:noFill/>
          <a:ln w="9525">
            <a:noFill/>
            <a:miter lim="800000"/>
            <a:headEnd/>
            <a:tailEnd/>
          </a:ln>
          <a:effectLst/>
        </p:spPr>
      </p:pic>
    </p:spTree>
    <p:extLst>
      <p:ext uri="{BB962C8B-B14F-4D97-AF65-F5344CB8AC3E}">
        <p14:creationId xmlns:p14="http://schemas.microsoft.com/office/powerpoint/2010/main" val="27910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Essential Computer Hardware</a:t>
            </a:r>
            <a:endParaRPr lang="en-US" b="1" dirty="0">
              <a:solidFill>
                <a:srgbClr val="FF0000"/>
              </a:solidFill>
            </a:endParaRPr>
          </a:p>
        </p:txBody>
      </p:sp>
      <p:sp>
        <p:nvSpPr>
          <p:cNvPr id="5" name="Content Placeholder 4"/>
          <p:cNvSpPr>
            <a:spLocks noGrp="1"/>
          </p:cNvSpPr>
          <p:nvPr>
            <p:ph idx="1"/>
          </p:nvPr>
        </p:nvSpPr>
        <p:spPr/>
        <p:txBody>
          <a:bodyPr/>
          <a:lstStyle/>
          <a:p>
            <a:r>
              <a:rPr lang="en-US" dirty="0" smtClean="0"/>
              <a:t>Processor</a:t>
            </a:r>
          </a:p>
          <a:p>
            <a:r>
              <a:rPr lang="en-US" dirty="0" smtClean="0"/>
              <a:t>Memory</a:t>
            </a:r>
          </a:p>
          <a:p>
            <a:r>
              <a:rPr lang="en-US" dirty="0" err="1" smtClean="0"/>
              <a:t>Input/Output</a:t>
            </a:r>
            <a:endParaRPr lang="en-US" dirty="0" smtClean="0"/>
          </a:p>
          <a:p>
            <a:r>
              <a:rPr lang="en-US" dirty="0" smtClean="0"/>
              <a:t>Storage</a:t>
            </a:r>
            <a:endParaRPr lang="en-US" dirty="0"/>
          </a:p>
        </p:txBody>
      </p:sp>
    </p:spTree>
    <p:extLst>
      <p:ext uri="{BB962C8B-B14F-4D97-AF65-F5344CB8AC3E}">
        <p14:creationId xmlns:p14="http://schemas.microsoft.com/office/powerpoint/2010/main" val="64951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Essential Computer Hardware</a:t>
            </a:r>
            <a:endParaRPr lang="en-US" b="1" dirty="0">
              <a:solidFill>
                <a:srgbClr val="FF0000"/>
              </a:solidFill>
            </a:endParaRPr>
          </a:p>
        </p:txBody>
      </p:sp>
      <p:sp>
        <p:nvSpPr>
          <p:cNvPr id="5" name="Content Placeholder 4"/>
          <p:cNvSpPr>
            <a:spLocks noGrp="1"/>
          </p:cNvSpPr>
          <p:nvPr>
            <p:ph idx="1"/>
          </p:nvPr>
        </p:nvSpPr>
        <p:spPr/>
        <p:txBody>
          <a:bodyPr>
            <a:normAutofit fontScale="85000" lnSpcReduction="10000"/>
          </a:bodyPr>
          <a:lstStyle/>
          <a:p>
            <a:r>
              <a:rPr lang="en-US" b="1" dirty="0" smtClean="0"/>
              <a:t>Processor: </a:t>
            </a:r>
            <a:r>
              <a:rPr lang="en-US" dirty="0"/>
              <a:t>A </a:t>
            </a:r>
            <a:r>
              <a:rPr lang="en-US" b="1" dirty="0"/>
              <a:t>central processing unit</a:t>
            </a:r>
            <a:r>
              <a:rPr lang="en-US" dirty="0"/>
              <a:t> (</a:t>
            </a:r>
            <a:r>
              <a:rPr lang="en-US" b="1" dirty="0"/>
              <a:t>CPU</a:t>
            </a:r>
            <a:r>
              <a:rPr lang="en-US" dirty="0"/>
              <a:t>), also called a </a:t>
            </a:r>
            <a:r>
              <a:rPr lang="en-US" b="1" dirty="0"/>
              <a:t>central processor</a:t>
            </a:r>
            <a:r>
              <a:rPr lang="en-US" dirty="0"/>
              <a:t> or </a:t>
            </a:r>
            <a:r>
              <a:rPr lang="en-US" b="1" dirty="0"/>
              <a:t>main processor</a:t>
            </a:r>
            <a:r>
              <a:rPr lang="en-US" dirty="0"/>
              <a:t>, is the electronic circuitry within a </a:t>
            </a:r>
            <a:r>
              <a:rPr lang="en-US" dirty="0" smtClean="0"/>
              <a:t>computer</a:t>
            </a:r>
            <a:r>
              <a:rPr lang="en-US" dirty="0"/>
              <a:t> that executes </a:t>
            </a:r>
            <a:r>
              <a:rPr lang="en-US" dirty="0" smtClean="0"/>
              <a:t>instructions that </a:t>
            </a:r>
            <a:r>
              <a:rPr lang="en-US" dirty="0"/>
              <a:t>make up a computer program. The CPU performs basic arithmetic, logic, controlling, and </a:t>
            </a:r>
            <a:r>
              <a:rPr lang="en-US" dirty="0" smtClean="0"/>
              <a:t>input/output (I/O</a:t>
            </a:r>
            <a:r>
              <a:rPr lang="en-US" dirty="0"/>
              <a:t>) operations specified by the instructions in the program</a:t>
            </a:r>
            <a:r>
              <a:rPr lang="en-US" dirty="0" smtClean="0"/>
              <a:t>.</a:t>
            </a:r>
          </a:p>
          <a:p>
            <a:pPr>
              <a:buNone/>
            </a:pPr>
            <a:endParaRPr lang="en-US" dirty="0" smtClean="0"/>
          </a:p>
          <a:p>
            <a:r>
              <a:rPr lang="en-US" dirty="0"/>
              <a:t>Most modern CPUs are microprocessors, where the CPU is contained on a single metal-oxide-semiconductor (MOS) integrated circuit (IC) </a:t>
            </a:r>
            <a:r>
              <a:rPr lang="en-US" dirty="0" smtClean="0"/>
              <a:t>chip.</a:t>
            </a:r>
          </a:p>
        </p:txBody>
      </p:sp>
    </p:spTree>
    <p:extLst>
      <p:ext uri="{BB962C8B-B14F-4D97-AF65-F5344CB8AC3E}">
        <p14:creationId xmlns:p14="http://schemas.microsoft.com/office/powerpoint/2010/main" val="58961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Essential Computer Hardware</a:t>
            </a:r>
            <a:endParaRPr lang="en-US" b="1" dirty="0">
              <a:solidFill>
                <a:srgbClr val="FF0000"/>
              </a:solidFill>
            </a:endParaRPr>
          </a:p>
        </p:txBody>
      </p:sp>
      <p:sp>
        <p:nvSpPr>
          <p:cNvPr id="5" name="Content Placeholder 4"/>
          <p:cNvSpPr>
            <a:spLocks noGrp="1"/>
          </p:cNvSpPr>
          <p:nvPr>
            <p:ph idx="1"/>
          </p:nvPr>
        </p:nvSpPr>
        <p:spPr>
          <a:xfrm>
            <a:off x="457200" y="1447800"/>
            <a:ext cx="8229600" cy="1371599"/>
          </a:xfrm>
        </p:spPr>
        <p:txBody>
          <a:bodyPr>
            <a:normAutofit/>
          </a:bodyPr>
          <a:lstStyle/>
          <a:p>
            <a:r>
              <a:rPr lang="en-US" sz="2000" b="1" dirty="0" smtClean="0"/>
              <a:t>Memory: </a:t>
            </a:r>
            <a:r>
              <a:rPr lang="en-US" sz="2000" dirty="0"/>
              <a:t>In computing, </a:t>
            </a:r>
            <a:r>
              <a:rPr lang="en-US" sz="2000" b="1" dirty="0"/>
              <a:t>memory</a:t>
            </a:r>
            <a:r>
              <a:rPr lang="en-US" sz="2000" dirty="0"/>
              <a:t> refers to a device that is used to store information for immediate use in a computer or related computer hardware device</a:t>
            </a:r>
            <a:endParaRPr lang="en-US" sz="2000" dirty="0" smtClean="0"/>
          </a:p>
        </p:txBody>
      </p:sp>
      <p:pic>
        <p:nvPicPr>
          <p:cNvPr id="5122" name="Picture 2"/>
          <p:cNvPicPr>
            <a:picLocks noChangeAspect="1" noChangeArrowheads="1"/>
          </p:cNvPicPr>
          <p:nvPr/>
        </p:nvPicPr>
        <p:blipFill>
          <a:blip r:embed="rId2"/>
          <a:srcRect/>
          <a:stretch>
            <a:fillRect/>
          </a:stretch>
        </p:blipFill>
        <p:spPr bwMode="auto">
          <a:xfrm>
            <a:off x="685800" y="3048000"/>
            <a:ext cx="7620000" cy="1995186"/>
          </a:xfrm>
          <a:prstGeom prst="rect">
            <a:avLst/>
          </a:prstGeom>
          <a:noFill/>
          <a:ln w="9525">
            <a:noFill/>
            <a:miter lim="800000"/>
            <a:headEnd/>
            <a:tailEnd/>
          </a:ln>
          <a:effectLst/>
        </p:spPr>
      </p:pic>
      <p:sp>
        <p:nvSpPr>
          <p:cNvPr id="6" name="TextBox 5"/>
          <p:cNvSpPr txBox="1"/>
          <p:nvPr/>
        </p:nvSpPr>
        <p:spPr>
          <a:xfrm>
            <a:off x="685800" y="2590800"/>
            <a:ext cx="355533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RAM (Random Access Memory)</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p:cNvSpPr txBox="1"/>
          <p:nvPr/>
        </p:nvSpPr>
        <p:spPr>
          <a:xfrm>
            <a:off x="762000" y="5334000"/>
            <a:ext cx="7520457"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ROM (Read Only Memory)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ROM permanently stores its data even if the computer is shut off.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ROM is called non-volatile memory because it never loses its contents.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169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Essential Computer Hardware</a:t>
            </a:r>
            <a:endParaRPr lang="en-US" b="1" dirty="0">
              <a:solidFill>
                <a:srgbClr val="FF0000"/>
              </a:solidFill>
            </a:endParaRPr>
          </a:p>
        </p:txBody>
      </p:sp>
      <p:sp>
        <p:nvSpPr>
          <p:cNvPr id="5" name="Content Placeholder 4"/>
          <p:cNvSpPr>
            <a:spLocks noGrp="1"/>
          </p:cNvSpPr>
          <p:nvPr>
            <p:ph idx="1"/>
          </p:nvPr>
        </p:nvSpPr>
        <p:spPr>
          <a:xfrm>
            <a:off x="457200" y="1600201"/>
            <a:ext cx="8229600" cy="609600"/>
          </a:xfrm>
        </p:spPr>
        <p:txBody>
          <a:bodyPr/>
          <a:lstStyle/>
          <a:p>
            <a:r>
              <a:rPr lang="en-US" sz="2800" b="1" dirty="0" err="1" smtClean="0"/>
              <a:t>Input/Output</a:t>
            </a:r>
            <a:r>
              <a:rPr lang="en-US" sz="2800" b="1" dirty="0" smtClean="0"/>
              <a:t>: </a:t>
            </a:r>
          </a:p>
          <a:p>
            <a:pPr>
              <a:buNone/>
            </a:pPr>
            <a:endParaRPr lang="en-US" dirty="0" smtClean="0"/>
          </a:p>
        </p:txBody>
      </p:sp>
      <p:pic>
        <p:nvPicPr>
          <p:cNvPr id="6147" name="Picture 3"/>
          <p:cNvPicPr>
            <a:picLocks noChangeAspect="1" noChangeArrowheads="1"/>
          </p:cNvPicPr>
          <p:nvPr/>
        </p:nvPicPr>
        <p:blipFill>
          <a:blip r:embed="rId2"/>
          <a:srcRect/>
          <a:stretch>
            <a:fillRect/>
          </a:stretch>
        </p:blipFill>
        <p:spPr bwMode="auto">
          <a:xfrm>
            <a:off x="838200" y="2286000"/>
            <a:ext cx="7313044" cy="1262062"/>
          </a:xfrm>
          <a:prstGeom prst="rect">
            <a:avLst/>
          </a:prstGeom>
          <a:noFill/>
          <a:ln w="9525">
            <a:noFill/>
            <a:miter lim="800000"/>
            <a:headEnd/>
            <a:tailEnd/>
          </a:ln>
          <a:effectLst/>
        </p:spPr>
      </p:pic>
      <p:sp>
        <p:nvSpPr>
          <p:cNvPr id="6" name="TextBox 5"/>
          <p:cNvSpPr txBox="1"/>
          <p:nvPr/>
        </p:nvSpPr>
        <p:spPr>
          <a:xfrm>
            <a:off x="838200" y="3886200"/>
            <a:ext cx="2746329"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Examples of Input </a:t>
            </a:r>
            <a:r>
              <a:rPr kumimoji="0" lang="en-US" sz="1800" b="1" i="0" u="none" strike="noStrike" kern="1200" cap="none" spc="0" normalizeH="0" baseline="0" noProof="0" dirty="0">
                <a:ln>
                  <a:noFill/>
                </a:ln>
                <a:solidFill>
                  <a:prstClr val="black"/>
                </a:solidFill>
                <a:effectLst/>
                <a:uLnTx/>
                <a:uFillTx/>
                <a:latin typeface="Calibri"/>
                <a:ea typeface="+mn-ea"/>
                <a:cs typeface="+mn-cs"/>
              </a:rPr>
              <a:t>D</a:t>
            </a: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evices: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Keyboard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Touchpad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Scanner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Digital Camera</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Microphone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Joystick</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Mouse etc</a:t>
            </a:r>
          </a:p>
        </p:txBody>
      </p:sp>
      <p:sp>
        <p:nvSpPr>
          <p:cNvPr id="7" name="TextBox 6"/>
          <p:cNvSpPr txBox="1"/>
          <p:nvPr/>
        </p:nvSpPr>
        <p:spPr>
          <a:xfrm>
            <a:off x="4114800" y="3886200"/>
            <a:ext cx="2921056"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Examples of Output </a:t>
            </a:r>
            <a:r>
              <a:rPr kumimoji="0" lang="en-US" sz="1800" b="1" i="0" u="none" strike="noStrike" kern="1200" cap="none" spc="0" normalizeH="0" baseline="0" noProof="0" dirty="0">
                <a:ln>
                  <a:noFill/>
                </a:ln>
                <a:solidFill>
                  <a:prstClr val="black"/>
                </a:solidFill>
                <a:effectLst/>
                <a:uLnTx/>
                <a:uFillTx/>
                <a:latin typeface="Calibri"/>
                <a:ea typeface="+mn-ea"/>
                <a:cs typeface="+mn-cs"/>
              </a:rPr>
              <a:t>D</a:t>
            </a: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evices: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Screen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Speaker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Printer</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Digital Camera etc</a:t>
            </a:r>
          </a:p>
        </p:txBody>
      </p:sp>
    </p:spTree>
    <p:extLst>
      <p:ext uri="{BB962C8B-B14F-4D97-AF65-F5344CB8AC3E}">
        <p14:creationId xmlns:p14="http://schemas.microsoft.com/office/powerpoint/2010/main" val="3128135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Essential Computer Hardware</a:t>
            </a:r>
            <a:endParaRPr lang="en-US" b="1" dirty="0">
              <a:solidFill>
                <a:srgbClr val="FF0000"/>
              </a:solidFill>
            </a:endParaRPr>
          </a:p>
        </p:txBody>
      </p:sp>
      <p:sp>
        <p:nvSpPr>
          <p:cNvPr id="5" name="Content Placeholder 4"/>
          <p:cNvSpPr>
            <a:spLocks noGrp="1"/>
          </p:cNvSpPr>
          <p:nvPr>
            <p:ph idx="1"/>
          </p:nvPr>
        </p:nvSpPr>
        <p:spPr>
          <a:xfrm>
            <a:off x="457200" y="1371601"/>
            <a:ext cx="8229600" cy="609600"/>
          </a:xfrm>
        </p:spPr>
        <p:txBody>
          <a:bodyPr/>
          <a:lstStyle/>
          <a:p>
            <a:r>
              <a:rPr lang="en-US" b="1" dirty="0" smtClean="0"/>
              <a:t>Storage:</a:t>
            </a:r>
            <a:endParaRPr lang="en-US" b="1" dirty="0"/>
          </a:p>
        </p:txBody>
      </p:sp>
      <p:pic>
        <p:nvPicPr>
          <p:cNvPr id="7171" name="Picture 3"/>
          <p:cNvPicPr>
            <a:picLocks noChangeAspect="1" noChangeArrowheads="1"/>
          </p:cNvPicPr>
          <p:nvPr/>
        </p:nvPicPr>
        <p:blipFill>
          <a:blip r:embed="rId2"/>
          <a:srcRect/>
          <a:stretch>
            <a:fillRect/>
          </a:stretch>
        </p:blipFill>
        <p:spPr bwMode="auto">
          <a:xfrm>
            <a:off x="1036864" y="2133600"/>
            <a:ext cx="7268936" cy="983238"/>
          </a:xfrm>
          <a:prstGeom prst="rect">
            <a:avLst/>
          </a:prstGeom>
          <a:noFill/>
          <a:ln w="9525">
            <a:noFill/>
            <a:miter lim="800000"/>
            <a:headEnd/>
            <a:tailEnd/>
          </a:ln>
          <a:effectLst/>
        </p:spPr>
      </p:pic>
      <p:sp>
        <p:nvSpPr>
          <p:cNvPr id="6" name="TextBox 5"/>
          <p:cNvSpPr txBox="1"/>
          <p:nvPr/>
        </p:nvSpPr>
        <p:spPr>
          <a:xfrm>
            <a:off x="914400" y="3581400"/>
            <a:ext cx="2175083" cy="123110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a:ea typeface="+mn-ea"/>
                <a:cs typeface="+mn-cs"/>
              </a:rPr>
              <a:t>Types of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Magnetic Storage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Optical Storage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6298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Difference between Storage and Memory</a:t>
            </a:r>
            <a:endParaRPr lang="en-US" sz="3600" b="1" dirty="0">
              <a:solidFill>
                <a:srgbClr val="FF0000"/>
              </a:solidFill>
            </a:endParaRPr>
          </a:p>
        </p:txBody>
      </p:sp>
      <p:pic>
        <p:nvPicPr>
          <p:cNvPr id="8194" name="Picture 2"/>
          <p:cNvPicPr>
            <a:picLocks noChangeAspect="1" noChangeArrowheads="1"/>
          </p:cNvPicPr>
          <p:nvPr/>
        </p:nvPicPr>
        <p:blipFill>
          <a:blip r:embed="rId2"/>
          <a:srcRect/>
          <a:stretch>
            <a:fillRect/>
          </a:stretch>
        </p:blipFill>
        <p:spPr bwMode="auto">
          <a:xfrm>
            <a:off x="304800" y="1752600"/>
            <a:ext cx="8534400" cy="3505200"/>
          </a:xfrm>
          <a:prstGeom prst="rect">
            <a:avLst/>
          </a:prstGeom>
          <a:noFill/>
          <a:ln w="9525">
            <a:noFill/>
            <a:miter lim="800000"/>
            <a:headEnd/>
            <a:tailEnd/>
          </a:ln>
          <a:effectLst/>
        </p:spPr>
      </p:pic>
    </p:spTree>
    <p:extLst>
      <p:ext uri="{BB962C8B-B14F-4D97-AF65-F5344CB8AC3E}">
        <p14:creationId xmlns:p14="http://schemas.microsoft.com/office/powerpoint/2010/main" val="1815041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a:t>
            </a:r>
            <a:endParaRPr lang="en-US" b="1" dirty="0">
              <a:solidFill>
                <a:srgbClr val="FF0000"/>
              </a:solidFill>
            </a:endParaRPr>
          </a:p>
        </p:txBody>
      </p:sp>
      <p:pic>
        <p:nvPicPr>
          <p:cNvPr id="9218" name="Picture 2"/>
          <p:cNvPicPr>
            <a:picLocks noChangeAspect="1" noChangeArrowheads="1"/>
          </p:cNvPicPr>
          <p:nvPr/>
        </p:nvPicPr>
        <p:blipFill>
          <a:blip r:embed="rId2"/>
          <a:srcRect/>
          <a:stretch>
            <a:fillRect/>
          </a:stretch>
        </p:blipFill>
        <p:spPr bwMode="auto">
          <a:xfrm>
            <a:off x="228599" y="2133600"/>
            <a:ext cx="8909687" cy="2819400"/>
          </a:xfrm>
          <a:prstGeom prst="rect">
            <a:avLst/>
          </a:prstGeom>
          <a:noFill/>
          <a:ln w="9525">
            <a:noFill/>
            <a:miter lim="800000"/>
            <a:headEnd/>
            <a:tailEnd/>
          </a:ln>
          <a:effectLst/>
        </p:spPr>
      </p:pic>
    </p:spTree>
    <p:extLst>
      <p:ext uri="{BB962C8B-B14F-4D97-AF65-F5344CB8AC3E}">
        <p14:creationId xmlns:p14="http://schemas.microsoft.com/office/powerpoint/2010/main" val="46004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System Software</a:t>
            </a:r>
            <a:endParaRPr lang="en-US" b="1" dirty="0">
              <a:solidFill>
                <a:srgbClr val="FF0000"/>
              </a:solidFill>
            </a:endParaRPr>
          </a:p>
        </p:txBody>
      </p:sp>
      <p:pic>
        <p:nvPicPr>
          <p:cNvPr id="10243" name="Picture 3"/>
          <p:cNvPicPr>
            <a:picLocks noChangeAspect="1" noChangeArrowheads="1"/>
          </p:cNvPicPr>
          <p:nvPr/>
        </p:nvPicPr>
        <p:blipFill>
          <a:blip r:embed="rId2"/>
          <a:srcRect/>
          <a:stretch>
            <a:fillRect/>
          </a:stretch>
        </p:blipFill>
        <p:spPr bwMode="auto">
          <a:xfrm>
            <a:off x="1066800" y="1524000"/>
            <a:ext cx="6794090" cy="4898065"/>
          </a:xfrm>
          <a:prstGeom prst="rect">
            <a:avLst/>
          </a:prstGeom>
          <a:noFill/>
          <a:ln w="9525">
            <a:noFill/>
            <a:miter lim="800000"/>
            <a:headEnd/>
            <a:tailEnd/>
          </a:ln>
          <a:effectLst/>
        </p:spPr>
      </p:pic>
    </p:spTree>
    <p:extLst>
      <p:ext uri="{BB962C8B-B14F-4D97-AF65-F5344CB8AC3E}">
        <p14:creationId xmlns:p14="http://schemas.microsoft.com/office/powerpoint/2010/main" val="108468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b="1" dirty="0" smtClean="0">
                <a:solidFill>
                  <a:srgbClr val="FF0000"/>
                </a:solidFill>
              </a:rPr>
              <a:t>Application Software</a:t>
            </a:r>
            <a:endParaRPr lang="en-US" sz="3200" b="1" dirty="0">
              <a:solidFill>
                <a:srgbClr val="FF0000"/>
              </a:solidFill>
            </a:endParaRPr>
          </a:p>
        </p:txBody>
      </p:sp>
      <p:pic>
        <p:nvPicPr>
          <p:cNvPr id="11266" name="Picture 2"/>
          <p:cNvPicPr>
            <a:picLocks noChangeAspect="1" noChangeArrowheads="1"/>
          </p:cNvPicPr>
          <p:nvPr/>
        </p:nvPicPr>
        <p:blipFill>
          <a:blip r:embed="rId2"/>
          <a:srcRect/>
          <a:stretch>
            <a:fillRect/>
          </a:stretch>
        </p:blipFill>
        <p:spPr bwMode="auto">
          <a:xfrm>
            <a:off x="381000" y="1600200"/>
            <a:ext cx="8412481" cy="22098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304800" y="3810000"/>
            <a:ext cx="7829549" cy="685800"/>
          </a:xfrm>
          <a:prstGeom prst="rect">
            <a:avLst/>
          </a:prstGeom>
          <a:noFill/>
          <a:ln w="9525">
            <a:noFill/>
            <a:miter lim="800000"/>
            <a:headEnd/>
            <a:tailEnd/>
          </a:ln>
          <a:effectLst/>
        </p:spPr>
      </p:pic>
      <p:sp>
        <p:nvSpPr>
          <p:cNvPr id="7" name="TextBox 6"/>
          <p:cNvSpPr txBox="1"/>
          <p:nvPr/>
        </p:nvSpPr>
        <p:spPr>
          <a:xfrm>
            <a:off x="685800" y="4648200"/>
            <a:ext cx="3826560"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More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Database Management 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Presentation Programs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Graphic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Multimedia </a:t>
            </a:r>
            <a:r>
              <a:rPr kumimoji="0" lang="en-US" sz="1800" b="0"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uthoring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Entertainment and Education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Web Design Tool ad Web Browsers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252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Representation</a:t>
            </a:r>
            <a:endParaRPr lang="en-US" b="1" dirty="0">
              <a:solidFill>
                <a:srgbClr val="FF0000"/>
              </a:solidFill>
            </a:endParaRPr>
          </a:p>
        </p:txBody>
      </p:sp>
      <p:sp>
        <p:nvSpPr>
          <p:cNvPr id="17410" name="AutoShape 2"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binary5.jpg"/>
          <p:cNvPicPr>
            <a:picLocks noChangeAspect="1"/>
          </p:cNvPicPr>
          <p:nvPr/>
        </p:nvPicPr>
        <p:blipFill>
          <a:blip r:embed="rId2"/>
          <a:stretch>
            <a:fillRect/>
          </a:stretch>
        </p:blipFill>
        <p:spPr>
          <a:xfrm>
            <a:off x="1447800" y="1600200"/>
            <a:ext cx="5562600" cy="2536728"/>
          </a:xfrm>
          <a:prstGeom prst="rect">
            <a:avLst/>
          </a:prstGeom>
        </p:spPr>
      </p:pic>
      <p:sp>
        <p:nvSpPr>
          <p:cNvPr id="8" name="TextBox 7"/>
          <p:cNvSpPr txBox="1"/>
          <p:nvPr/>
        </p:nvSpPr>
        <p:spPr>
          <a:xfrm>
            <a:off x="457200" y="4419600"/>
            <a:ext cx="8229600" cy="1477328"/>
          </a:xfrm>
          <a:prstGeom prst="rect">
            <a:avLst/>
          </a:prstGeom>
          <a:noFill/>
        </p:spPr>
        <p:txBody>
          <a:bodyPr wrap="square" rtlCol="0">
            <a:spAutoFit/>
          </a:bodyPr>
          <a:lstStyle/>
          <a:p>
            <a:r>
              <a:rPr lang="en-US" b="1" dirty="0" smtClean="0"/>
              <a:t>Binary and Switches.</a:t>
            </a:r>
            <a:r>
              <a:rPr lang="en-US" dirty="0" smtClean="0"/>
              <a:t> Binary is a mathematical number system: a way of counting. We have all learned to count using ten digits: 0-9. One probable reason is that we have ten fingers to represent numbers. The computer has switches to represent data and switches have only two states: ON and OFF. Binary has two digits to do the counting: 0 and 1 - a natural fit to the two states of a switch (0 = OFF, 1 = 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b="1" dirty="0" smtClean="0">
                <a:solidFill>
                  <a:srgbClr val="FF0000"/>
                </a:solidFill>
              </a:rPr>
              <a:t>SOFTWARES</a:t>
            </a:r>
            <a:endParaRPr lang="en-US" sz="7200" b="1" dirty="0">
              <a:solidFill>
                <a:srgbClr val="FF0000"/>
              </a:solidFill>
            </a:endParaRPr>
          </a:p>
        </p:txBody>
      </p:sp>
    </p:spTree>
    <p:extLst>
      <p:ext uri="{BB962C8B-B14F-4D97-AF65-F5344CB8AC3E}">
        <p14:creationId xmlns:p14="http://schemas.microsoft.com/office/powerpoint/2010/main" val="103716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 Definition</a:t>
            </a:r>
            <a:endParaRPr lang="en-US" b="1" dirty="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609600" y="2209800"/>
            <a:ext cx="8098215" cy="2009776"/>
          </a:xfrm>
          <a:prstGeom prst="rect">
            <a:avLst/>
          </a:prstGeom>
          <a:noFill/>
          <a:ln w="9525">
            <a:noFill/>
            <a:miter lim="800000"/>
            <a:headEnd/>
            <a:tailEnd/>
          </a:ln>
          <a:effectLst/>
        </p:spPr>
      </p:pic>
    </p:spTree>
    <p:extLst>
      <p:ext uri="{BB962C8B-B14F-4D97-AF65-F5344CB8AC3E}">
        <p14:creationId xmlns:p14="http://schemas.microsoft.com/office/powerpoint/2010/main" val="3691964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Software</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dirty="0" smtClean="0"/>
              <a:t>Software is divided into to major categories:</a:t>
            </a:r>
          </a:p>
          <a:p>
            <a:pPr>
              <a:buNone/>
            </a:pPr>
            <a:endParaRPr lang="en-US" dirty="0" smtClean="0"/>
          </a:p>
          <a:p>
            <a:pPr marL="514350" indent="-514350">
              <a:buFont typeface="+mj-lt"/>
              <a:buAutoNum type="arabicPeriod"/>
            </a:pPr>
            <a:r>
              <a:rPr lang="en-US" dirty="0" smtClean="0"/>
              <a:t>System  Software</a:t>
            </a:r>
          </a:p>
          <a:p>
            <a:pPr marL="514350" indent="-514350">
              <a:buFont typeface="+mj-lt"/>
              <a:buAutoNum type="arabicPeriod"/>
            </a:pPr>
            <a:r>
              <a:rPr lang="en-US" dirty="0" smtClean="0"/>
              <a:t>Application Software</a:t>
            </a:r>
            <a:endParaRPr lang="en-US" dirty="0"/>
          </a:p>
        </p:txBody>
      </p:sp>
    </p:spTree>
    <p:extLst>
      <p:ext uri="{BB962C8B-B14F-4D97-AF65-F5344CB8AC3E}">
        <p14:creationId xmlns:p14="http://schemas.microsoft.com/office/powerpoint/2010/main" val="4017776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System Software</a:t>
            </a:r>
            <a:endParaRPr lang="en-US" b="1" dirty="0">
              <a:solidFill>
                <a:srgbClr val="FF0000"/>
              </a:solidFill>
            </a:endParaRPr>
          </a:p>
        </p:txBody>
      </p:sp>
      <p:pic>
        <p:nvPicPr>
          <p:cNvPr id="4" name="Picture 3"/>
          <p:cNvPicPr>
            <a:picLocks noChangeAspect="1" noChangeArrowheads="1"/>
          </p:cNvPicPr>
          <p:nvPr/>
        </p:nvPicPr>
        <p:blipFill>
          <a:blip r:embed="rId2"/>
          <a:srcRect/>
          <a:stretch>
            <a:fillRect/>
          </a:stretch>
        </p:blipFill>
        <p:spPr bwMode="auto">
          <a:xfrm>
            <a:off x="1066800" y="1524000"/>
            <a:ext cx="6794090" cy="4898065"/>
          </a:xfrm>
          <a:prstGeom prst="rect">
            <a:avLst/>
          </a:prstGeom>
          <a:noFill/>
          <a:ln w="9525">
            <a:noFill/>
            <a:miter lim="800000"/>
            <a:headEnd/>
            <a:tailEnd/>
          </a:ln>
          <a:effectLst/>
        </p:spPr>
      </p:pic>
    </p:spTree>
    <p:extLst>
      <p:ext uri="{BB962C8B-B14F-4D97-AF65-F5344CB8AC3E}">
        <p14:creationId xmlns:p14="http://schemas.microsoft.com/office/powerpoint/2010/main" val="2923667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Application Software</a:t>
            </a:r>
            <a:endParaRPr lang="en-US" b="1" dirty="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381000" y="1600200"/>
            <a:ext cx="8412481" cy="22098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04800" y="3810000"/>
            <a:ext cx="7829549" cy="685800"/>
          </a:xfrm>
          <a:prstGeom prst="rect">
            <a:avLst/>
          </a:prstGeom>
          <a:noFill/>
          <a:ln w="9525">
            <a:noFill/>
            <a:miter lim="800000"/>
            <a:headEnd/>
            <a:tailEnd/>
          </a:ln>
          <a:effectLst/>
        </p:spPr>
      </p:pic>
      <p:sp>
        <p:nvSpPr>
          <p:cNvPr id="6" name="TextBox 5"/>
          <p:cNvSpPr txBox="1"/>
          <p:nvPr/>
        </p:nvSpPr>
        <p:spPr>
          <a:xfrm>
            <a:off x="685800" y="4648200"/>
            <a:ext cx="3826560"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More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Database Management 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Presentation Programs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Graphic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Multimedia </a:t>
            </a:r>
            <a:r>
              <a:rPr kumimoji="0" lang="en-US" sz="1800" b="0" i="0" u="none" strike="noStrike" kern="1200" cap="none" spc="0" normalizeH="0" baseline="0" noProof="0" dirty="0">
                <a:ln>
                  <a:noFill/>
                </a:ln>
                <a:solidFill>
                  <a:prstClr val="black"/>
                </a:solidFill>
                <a:effectLst/>
                <a:uLnTx/>
                <a:uFillTx/>
                <a:latin typeface="Calibri"/>
                <a:ea typeface="+mn-ea"/>
                <a:cs typeface="+mn-cs"/>
              </a:rPr>
              <a:t>A</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uthoring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Entertainment and Education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Web Design Tool ad Web Browsers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1784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Commercial Software</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35759" y="1447800"/>
            <a:ext cx="8574346" cy="4800600"/>
          </a:xfrm>
          <a:prstGeom prst="rect">
            <a:avLst/>
          </a:prstGeom>
          <a:noFill/>
          <a:ln w="9525">
            <a:noFill/>
            <a:miter lim="800000"/>
            <a:headEnd/>
            <a:tailEnd/>
          </a:ln>
          <a:effectLst/>
        </p:spPr>
      </p:pic>
    </p:spTree>
    <p:extLst>
      <p:ext uri="{BB962C8B-B14F-4D97-AF65-F5344CB8AC3E}">
        <p14:creationId xmlns:p14="http://schemas.microsoft.com/office/powerpoint/2010/main" val="1894213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Freeware Software</a:t>
            </a:r>
            <a:endParaRPr lang="en-US" b="1" dirty="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990600" y="1600200"/>
            <a:ext cx="7859751" cy="3990709"/>
          </a:xfrm>
          <a:prstGeom prst="rect">
            <a:avLst/>
          </a:prstGeom>
          <a:noFill/>
          <a:ln w="9525">
            <a:noFill/>
            <a:miter lim="800000"/>
            <a:headEnd/>
            <a:tailEnd/>
          </a:ln>
          <a:effectLst/>
        </p:spPr>
      </p:pic>
    </p:spTree>
    <p:extLst>
      <p:ext uri="{BB962C8B-B14F-4D97-AF65-F5344CB8AC3E}">
        <p14:creationId xmlns:p14="http://schemas.microsoft.com/office/powerpoint/2010/main" val="2619916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Open-source Software</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t>Open-source software</a:t>
            </a:r>
            <a:r>
              <a:rPr lang="en-US" dirty="0" smtClean="0"/>
              <a:t> (</a:t>
            </a:r>
            <a:r>
              <a:rPr lang="en-US" b="1" dirty="0" smtClean="0"/>
              <a:t>OSS</a:t>
            </a:r>
            <a:r>
              <a:rPr lang="en-US" dirty="0" smtClean="0"/>
              <a:t>) is a type of computer software in which source code is released under a license in which the copyright holder grants users the rights to use, study, change, and distribute the software to anyone and for any purpose.</a:t>
            </a:r>
            <a:endParaRPr lang="en-US" dirty="0"/>
          </a:p>
        </p:txBody>
      </p:sp>
    </p:spTree>
    <p:extLst>
      <p:ext uri="{BB962C8B-B14F-4D97-AF65-F5344CB8AC3E}">
        <p14:creationId xmlns:p14="http://schemas.microsoft.com/office/powerpoint/2010/main" val="1299584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Application Program - Examples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Word Processing Programs</a:t>
            </a:r>
          </a:p>
          <a:p>
            <a:r>
              <a:rPr lang="en-US" dirty="0" smtClean="0"/>
              <a:t>Spreadsheets Programs</a:t>
            </a:r>
          </a:p>
          <a:p>
            <a:r>
              <a:rPr lang="en-US" dirty="0" smtClean="0"/>
              <a:t>Presentation Programs</a:t>
            </a:r>
          </a:p>
          <a:p>
            <a:r>
              <a:rPr lang="en-US" dirty="0" smtClean="0"/>
              <a:t>Graphic Software (paint programs, photo editing programs, draw programs, computer aided design programs, 3-D modeling and animation program)</a:t>
            </a:r>
            <a:endParaRPr lang="en-US" dirty="0"/>
          </a:p>
        </p:txBody>
      </p:sp>
    </p:spTree>
    <p:extLst>
      <p:ext uri="{BB962C8B-B14F-4D97-AF65-F5344CB8AC3E}">
        <p14:creationId xmlns:p14="http://schemas.microsoft.com/office/powerpoint/2010/main" val="118199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Reading Assignment</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b="1" dirty="0" smtClean="0"/>
              <a:t>Topics:</a:t>
            </a:r>
          </a:p>
          <a:p>
            <a:r>
              <a:rPr lang="en-US" dirty="0" smtClean="0"/>
              <a:t>Word Processing Programs (e.g. MS Word)</a:t>
            </a:r>
          </a:p>
          <a:p>
            <a:r>
              <a:rPr lang="en-US" dirty="0" smtClean="0"/>
              <a:t>Spreadsheets Programs (e.g. MS Excel)</a:t>
            </a:r>
          </a:p>
          <a:p>
            <a:r>
              <a:rPr lang="en-US" dirty="0" smtClean="0"/>
              <a:t>Presentation Programs (e.g. MS Power Point)</a:t>
            </a:r>
          </a:p>
          <a:p>
            <a:r>
              <a:rPr lang="en-US" dirty="0" smtClean="0"/>
              <a:t>Graphic Software (photo editing programs, draw programs, computer aided design programs,)</a:t>
            </a:r>
          </a:p>
          <a:p>
            <a:pPr>
              <a:buNone/>
            </a:pPr>
            <a:endParaRPr lang="en-US" b="1" dirty="0" smtClean="0"/>
          </a:p>
          <a:p>
            <a:pPr>
              <a:buNone/>
            </a:pPr>
            <a:endParaRPr lang="en-US" dirty="0" smtClean="0"/>
          </a:p>
          <a:p>
            <a:pPr>
              <a:buNone/>
            </a:pPr>
            <a:endParaRPr lang="en-US" dirty="0"/>
          </a:p>
        </p:txBody>
      </p:sp>
    </p:spTree>
    <p:extLst>
      <p:ext uri="{BB962C8B-B14F-4D97-AF65-F5344CB8AC3E}">
        <p14:creationId xmlns:p14="http://schemas.microsoft.com/office/powerpoint/2010/main" val="38721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Bits and Bytes</a:t>
            </a:r>
            <a:endParaRPr lang="en-US" b="1" dirty="0">
              <a:solidFill>
                <a:srgbClr val="FF0000"/>
              </a:solidFill>
            </a:endParaRPr>
          </a:p>
        </p:txBody>
      </p:sp>
      <p:pic>
        <p:nvPicPr>
          <p:cNvPr id="16385" name="Picture 1"/>
          <p:cNvPicPr>
            <a:picLocks noChangeAspect="1" noChangeArrowheads="1"/>
          </p:cNvPicPr>
          <p:nvPr/>
        </p:nvPicPr>
        <p:blipFill>
          <a:blip r:embed="rId2"/>
          <a:srcRect/>
          <a:stretch>
            <a:fillRect/>
          </a:stretch>
        </p:blipFill>
        <p:spPr bwMode="auto">
          <a:xfrm>
            <a:off x="609600" y="1905000"/>
            <a:ext cx="6858000" cy="23622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1066800" y="4572000"/>
          <a:ext cx="2362200" cy="1478280"/>
        </p:xfrm>
        <a:graphic>
          <a:graphicData uri="http://schemas.openxmlformats.org/drawingml/2006/table">
            <a:tbl>
              <a:tblPr/>
              <a:tblGrid>
                <a:gridCol w="1346454">
                  <a:extLst>
                    <a:ext uri="{9D8B030D-6E8A-4147-A177-3AD203B41FA5}">
                      <a16:colId xmlns:a16="http://schemas.microsoft.com/office/drawing/2014/main" val="20000"/>
                    </a:ext>
                  </a:extLst>
                </a:gridCol>
                <a:gridCol w="1015746">
                  <a:extLst>
                    <a:ext uri="{9D8B030D-6E8A-4147-A177-3AD203B41FA5}">
                      <a16:colId xmlns:a16="http://schemas.microsoft.com/office/drawing/2014/main" val="20001"/>
                    </a:ext>
                  </a:extLst>
                </a:gridCol>
              </a:tblGrid>
              <a:tr h="0">
                <a:tc>
                  <a:txBody>
                    <a:bodyPr/>
                    <a:lstStyle/>
                    <a:p>
                      <a:r>
                        <a:rPr lang="en-US" b="1" dirty="0"/>
                        <a:t>0</a:t>
                      </a:r>
                      <a:endParaRPr lang="en-US" dirty="0"/>
                    </a:p>
                  </a:txBody>
                  <a:tcPr marL="47625" marR="47625" marT="47625" marB="47625">
                    <a:lnL>
                      <a:noFill/>
                    </a:lnL>
                    <a:lnR>
                      <a:noFill/>
                    </a:lnR>
                    <a:lnT>
                      <a:noFill/>
                    </a:lnT>
                    <a:lnB>
                      <a:noFill/>
                    </a:lnB>
                    <a:solidFill>
                      <a:srgbClr val="FFFFCC"/>
                    </a:solidFill>
                  </a:tcPr>
                </a:tc>
                <a:tc>
                  <a:txBody>
                    <a:bodyPr/>
                    <a:lstStyle/>
                    <a:p>
                      <a:r>
                        <a:rPr lang="en-US" b="1"/>
                        <a:t>1 bit</a:t>
                      </a:r>
                      <a:endParaRPr lang="en-US"/>
                    </a:p>
                  </a:txBody>
                  <a:tcPr marL="47625" marR="47625" marT="47625" marB="47625">
                    <a:lnL>
                      <a:noFill/>
                    </a:lnL>
                    <a:lnR>
                      <a:noFill/>
                    </a:lnR>
                    <a:lnT>
                      <a:noFill/>
                    </a:lnT>
                    <a:lnB>
                      <a:noFill/>
                    </a:lnB>
                    <a:solidFill>
                      <a:srgbClr val="FFFFCC"/>
                    </a:solidFill>
                  </a:tcPr>
                </a:tc>
                <a:extLst>
                  <a:ext uri="{0D108BD9-81ED-4DB2-BD59-A6C34878D82A}">
                    <a16:rowId xmlns:a16="http://schemas.microsoft.com/office/drawing/2014/main" val="10000"/>
                  </a:ext>
                </a:extLst>
              </a:tr>
              <a:tr h="0">
                <a:tc>
                  <a:txBody>
                    <a:bodyPr/>
                    <a:lstStyle/>
                    <a:p>
                      <a:r>
                        <a:rPr lang="en-US" b="1" dirty="0"/>
                        <a:t>1</a:t>
                      </a:r>
                      <a:endParaRPr lang="en-US" dirty="0"/>
                    </a:p>
                  </a:txBody>
                  <a:tcPr marL="47625" marR="47625" marT="47625" marB="47625">
                    <a:lnL>
                      <a:noFill/>
                    </a:lnL>
                    <a:lnR>
                      <a:noFill/>
                    </a:lnR>
                    <a:lnT>
                      <a:noFill/>
                    </a:lnT>
                    <a:lnB>
                      <a:noFill/>
                    </a:lnB>
                    <a:solidFill>
                      <a:srgbClr val="FFFFCC"/>
                    </a:solidFill>
                  </a:tcPr>
                </a:tc>
                <a:tc>
                  <a:txBody>
                    <a:bodyPr/>
                    <a:lstStyle/>
                    <a:p>
                      <a:r>
                        <a:rPr lang="en-US" b="1" dirty="0"/>
                        <a:t>1 bit</a:t>
                      </a:r>
                      <a:endParaRPr lang="en-US" dirty="0"/>
                    </a:p>
                  </a:txBody>
                  <a:tcPr marL="47625" marR="47625" marT="47625" marB="47625">
                    <a:lnL>
                      <a:noFill/>
                    </a:lnL>
                    <a:lnR>
                      <a:noFill/>
                    </a:lnR>
                    <a:lnT>
                      <a:noFill/>
                    </a:lnT>
                    <a:lnB>
                      <a:noFill/>
                    </a:lnB>
                    <a:solidFill>
                      <a:srgbClr val="FFFFCC"/>
                    </a:solidFill>
                  </a:tcPr>
                </a:tc>
                <a:extLst>
                  <a:ext uri="{0D108BD9-81ED-4DB2-BD59-A6C34878D82A}">
                    <a16:rowId xmlns:a16="http://schemas.microsoft.com/office/drawing/2014/main" val="10001"/>
                  </a:ext>
                </a:extLst>
              </a:tr>
              <a:tr h="0">
                <a:tc>
                  <a:txBody>
                    <a:bodyPr/>
                    <a:lstStyle/>
                    <a:p>
                      <a:r>
                        <a:rPr lang="en-US" b="1" dirty="0"/>
                        <a:t>0110</a:t>
                      </a:r>
                      <a:endParaRPr lang="en-US" dirty="0"/>
                    </a:p>
                  </a:txBody>
                  <a:tcPr marL="47625" marR="47625" marT="47625" marB="47625">
                    <a:lnL>
                      <a:noFill/>
                    </a:lnL>
                    <a:lnR>
                      <a:noFill/>
                    </a:lnR>
                    <a:lnT>
                      <a:noFill/>
                    </a:lnT>
                    <a:lnB>
                      <a:noFill/>
                    </a:lnB>
                    <a:solidFill>
                      <a:srgbClr val="FFFFCC"/>
                    </a:solidFill>
                  </a:tcPr>
                </a:tc>
                <a:tc>
                  <a:txBody>
                    <a:bodyPr/>
                    <a:lstStyle/>
                    <a:p>
                      <a:r>
                        <a:rPr lang="en-US" b="1" dirty="0"/>
                        <a:t>4 bits</a:t>
                      </a:r>
                      <a:endParaRPr lang="en-US" dirty="0"/>
                    </a:p>
                  </a:txBody>
                  <a:tcPr marL="47625" marR="47625" marT="47625" marB="47625">
                    <a:lnL>
                      <a:noFill/>
                    </a:lnL>
                    <a:lnR>
                      <a:noFill/>
                    </a:lnR>
                    <a:lnT>
                      <a:noFill/>
                    </a:lnT>
                    <a:lnB>
                      <a:noFill/>
                    </a:lnB>
                    <a:solidFill>
                      <a:srgbClr val="FFFFCC"/>
                    </a:solidFill>
                  </a:tcPr>
                </a:tc>
                <a:extLst>
                  <a:ext uri="{0D108BD9-81ED-4DB2-BD59-A6C34878D82A}">
                    <a16:rowId xmlns:a16="http://schemas.microsoft.com/office/drawing/2014/main" val="10002"/>
                  </a:ext>
                </a:extLst>
              </a:tr>
              <a:tr h="0">
                <a:tc>
                  <a:txBody>
                    <a:bodyPr/>
                    <a:lstStyle/>
                    <a:p>
                      <a:r>
                        <a:rPr lang="en-US" b="1"/>
                        <a:t>01101011</a:t>
                      </a:r>
                      <a:endParaRPr lang="en-US"/>
                    </a:p>
                  </a:txBody>
                  <a:tcPr marL="47625" marR="47625" marT="47625" marB="47625">
                    <a:lnL>
                      <a:noFill/>
                    </a:lnL>
                    <a:lnR>
                      <a:noFill/>
                    </a:lnR>
                    <a:lnT>
                      <a:noFill/>
                    </a:lnT>
                    <a:lnB>
                      <a:noFill/>
                    </a:lnB>
                    <a:solidFill>
                      <a:srgbClr val="FFFFCC"/>
                    </a:solidFill>
                  </a:tcPr>
                </a:tc>
                <a:tc>
                  <a:txBody>
                    <a:bodyPr/>
                    <a:lstStyle/>
                    <a:p>
                      <a:r>
                        <a:rPr lang="en-US" b="1" dirty="0"/>
                        <a:t>8 bits</a:t>
                      </a:r>
                      <a:endParaRPr lang="en-US" dirty="0"/>
                    </a:p>
                  </a:txBody>
                  <a:tcPr marL="47625" marR="47625" marT="47625" marB="47625">
                    <a:lnL>
                      <a:noFill/>
                    </a:lnL>
                    <a:lnR>
                      <a:noFill/>
                    </a:lnR>
                    <a:lnT>
                      <a:noFill/>
                    </a:lnT>
                    <a:lnB>
                      <a:noFill/>
                    </a:lnB>
                    <a:solidFill>
                      <a:srgbClr val="FFFFCC"/>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5486400" y="5715000"/>
          <a:ext cx="1371600" cy="369570"/>
        </p:xfrm>
        <a:graphic>
          <a:graphicData uri="http://schemas.openxmlformats.org/drawingml/2006/table">
            <a:tbl>
              <a:tblPr/>
              <a:tblGrid>
                <a:gridCol w="1371600">
                  <a:extLst>
                    <a:ext uri="{9D8B030D-6E8A-4147-A177-3AD203B41FA5}">
                      <a16:colId xmlns:a16="http://schemas.microsoft.com/office/drawing/2014/main" val="20000"/>
                    </a:ext>
                  </a:extLst>
                </a:gridCol>
              </a:tblGrid>
              <a:tr h="0">
                <a:tc>
                  <a:txBody>
                    <a:bodyPr/>
                    <a:lstStyle/>
                    <a:p>
                      <a:r>
                        <a:rPr lang="en-US" b="1" dirty="0"/>
                        <a:t>01000011</a:t>
                      </a:r>
                      <a:endParaRPr lang="en-US" dirty="0"/>
                    </a:p>
                  </a:txBody>
                  <a:tcPr marL="47625" marR="47625" marT="47625" marB="47625">
                    <a:lnL>
                      <a:noFill/>
                    </a:lnL>
                    <a:lnR>
                      <a:noFill/>
                    </a:lnR>
                    <a:lnT>
                      <a:noFill/>
                    </a:lnT>
                    <a:lnB>
                      <a:noFill/>
                    </a:lnB>
                    <a:solidFill>
                      <a:srgbClr val="FFFFCC"/>
                    </a:solidFill>
                  </a:tcPr>
                </a:tc>
                <a:extLst>
                  <a:ext uri="{0D108BD9-81ED-4DB2-BD59-A6C34878D82A}">
                    <a16:rowId xmlns:a16="http://schemas.microsoft.com/office/drawing/2014/main" val="10000"/>
                  </a:ext>
                </a:extLst>
              </a:tr>
            </a:tbl>
          </a:graphicData>
        </a:graphic>
      </p:graphicFrame>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e:</a:t>
            </a:r>
            <a:r>
              <a:rPr kumimoji="0" lang="en-US" sz="1800" b="0" i="0" u="none" strike="noStrike" cap="none" normalizeH="0" baseline="0" smtClean="0">
                <a:ln>
                  <a:noFill/>
                </a:ln>
                <a:solidFill>
                  <a:schemeClr val="tx1"/>
                </a:solidFill>
                <a:effectLst/>
                <a:latin typeface="Arial" pitchFamily="34" charset="0"/>
                <a:cs typeface="Arial" pitchFamily="34" charset="0"/>
              </a:rPr>
              <a:t> </a:t>
            </a:r>
          </a:p>
        </p:txBody>
      </p:sp>
      <p:sp>
        <p:nvSpPr>
          <p:cNvPr id="9" name="TextBox 8"/>
          <p:cNvSpPr txBox="1"/>
          <p:nvPr/>
        </p:nvSpPr>
        <p:spPr>
          <a:xfrm>
            <a:off x="1143000" y="6172200"/>
            <a:ext cx="2055756" cy="369332"/>
          </a:xfrm>
          <a:prstGeom prst="rect">
            <a:avLst/>
          </a:prstGeom>
          <a:noFill/>
        </p:spPr>
        <p:txBody>
          <a:bodyPr wrap="none" rtlCol="0">
            <a:spAutoFit/>
          </a:bodyPr>
          <a:lstStyle/>
          <a:p>
            <a:r>
              <a:rPr lang="en-US" b="1" dirty="0" smtClean="0"/>
              <a:t>Bits Representation</a:t>
            </a:r>
            <a:endParaRPr lang="en-US" b="1" dirty="0"/>
          </a:p>
        </p:txBody>
      </p:sp>
      <p:sp>
        <p:nvSpPr>
          <p:cNvPr id="10" name="TextBox 9"/>
          <p:cNvSpPr txBox="1"/>
          <p:nvPr/>
        </p:nvSpPr>
        <p:spPr>
          <a:xfrm>
            <a:off x="5410200" y="6172200"/>
            <a:ext cx="1580176" cy="369332"/>
          </a:xfrm>
          <a:prstGeom prst="rect">
            <a:avLst/>
          </a:prstGeom>
          <a:noFill/>
        </p:spPr>
        <p:txBody>
          <a:bodyPr wrap="none" rtlCol="0">
            <a:spAutoFit/>
          </a:bodyPr>
          <a:lstStyle/>
          <a:p>
            <a:r>
              <a:rPr lang="en-US" b="1" dirty="0" smtClean="0"/>
              <a:t>8 bits = 1 Byte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Text Codes</a:t>
            </a:r>
            <a:endParaRPr lang="en-US" b="1" dirty="0">
              <a:solidFill>
                <a:srgbClr val="FF0000"/>
              </a:solidFill>
            </a:endParaRPr>
          </a:p>
        </p:txBody>
      </p:sp>
      <p:pic>
        <p:nvPicPr>
          <p:cNvPr id="15361" name="Picture 1"/>
          <p:cNvPicPr>
            <a:picLocks noChangeAspect="1" noChangeArrowheads="1"/>
          </p:cNvPicPr>
          <p:nvPr/>
        </p:nvPicPr>
        <p:blipFill>
          <a:blip r:embed="rId2"/>
          <a:srcRect/>
          <a:stretch>
            <a:fillRect/>
          </a:stretch>
        </p:blipFill>
        <p:spPr bwMode="auto">
          <a:xfrm>
            <a:off x="914400" y="1524000"/>
            <a:ext cx="7223197" cy="1542643"/>
          </a:xfrm>
          <a:prstGeom prst="rect">
            <a:avLst/>
          </a:prstGeom>
          <a:noFill/>
          <a:ln w="9525">
            <a:noFill/>
            <a:miter lim="800000"/>
            <a:headEnd/>
            <a:tailEnd/>
          </a:ln>
          <a:effectLst/>
        </p:spPr>
      </p:pic>
      <p:sp>
        <p:nvSpPr>
          <p:cNvPr id="7" name="TextBox 6"/>
          <p:cNvSpPr txBox="1"/>
          <p:nvPr/>
        </p:nvSpPr>
        <p:spPr>
          <a:xfrm>
            <a:off x="914400" y="3352800"/>
            <a:ext cx="5841086" cy="2031325"/>
          </a:xfrm>
          <a:prstGeom prst="rect">
            <a:avLst/>
          </a:prstGeom>
          <a:noFill/>
        </p:spPr>
        <p:txBody>
          <a:bodyPr wrap="none" rtlCol="0">
            <a:spAutoFit/>
          </a:bodyPr>
          <a:lstStyle/>
          <a:p>
            <a:pPr>
              <a:buFont typeface="Arial" pitchFamily="34" charset="0"/>
              <a:buChar char="•"/>
            </a:pPr>
            <a:r>
              <a:rPr lang="en-US" dirty="0" smtClean="0"/>
              <a:t>EBCDIC: Extended Binary Coded Decimal Interchange Code</a:t>
            </a:r>
          </a:p>
          <a:p>
            <a:endParaRPr lang="en-US" dirty="0" smtClean="0"/>
          </a:p>
          <a:p>
            <a:pPr>
              <a:buFont typeface="Arial" pitchFamily="34" charset="0"/>
              <a:buChar char="•"/>
            </a:pPr>
            <a:r>
              <a:rPr lang="en-US" dirty="0" smtClean="0"/>
              <a:t>ASCII: American Standard Code for Information Interchange</a:t>
            </a:r>
          </a:p>
          <a:p>
            <a:pPr>
              <a:buFont typeface="Arial" pitchFamily="34" charset="0"/>
              <a:buChar char="•"/>
            </a:pPr>
            <a:endParaRPr lang="en-US" dirty="0" smtClean="0"/>
          </a:p>
          <a:p>
            <a:pPr>
              <a:buFont typeface="Arial" pitchFamily="34" charset="0"/>
              <a:buChar char="•"/>
            </a:pPr>
            <a:r>
              <a:rPr lang="en-US" dirty="0" smtClean="0"/>
              <a:t>Extended ASCII</a:t>
            </a:r>
          </a:p>
          <a:p>
            <a:pPr>
              <a:buFont typeface="Arial" pitchFamily="34" charset="0"/>
              <a:buChar char="•"/>
            </a:pPr>
            <a:endParaRPr lang="en-US" dirty="0" smtClean="0"/>
          </a:p>
          <a:p>
            <a:pPr>
              <a:buFont typeface="Arial" pitchFamily="34" charset="0"/>
              <a:buChar char="•"/>
            </a:pPr>
            <a:r>
              <a:rPr lang="en-US" dirty="0" smtClean="0"/>
              <a:t>Unicode: Unicode Worldwide Character Standard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Processing</a:t>
            </a:r>
            <a:endParaRPr lang="en-US" b="1" dirty="0">
              <a:solidFill>
                <a:srgbClr val="FF0000"/>
              </a:solidFill>
            </a:endParaRPr>
          </a:p>
        </p:txBody>
      </p:sp>
      <p:sp>
        <p:nvSpPr>
          <p:cNvPr id="5" name="Content Placeholder 4"/>
          <p:cNvSpPr>
            <a:spLocks noGrp="1"/>
          </p:cNvSpPr>
          <p:nvPr>
            <p:ph idx="1"/>
          </p:nvPr>
        </p:nvSpPr>
        <p:spPr/>
        <p:txBody>
          <a:bodyPr>
            <a:normAutofit/>
          </a:bodyPr>
          <a:lstStyle/>
          <a:p>
            <a:pPr>
              <a:buNone/>
            </a:pPr>
            <a:r>
              <a:rPr lang="en-US" dirty="0" smtClean="0"/>
              <a:t>   Components that handle the data processing are:</a:t>
            </a:r>
          </a:p>
          <a:p>
            <a:r>
              <a:rPr lang="en-US" dirty="0" smtClean="0"/>
              <a:t>Central Processing Unit</a:t>
            </a:r>
          </a:p>
          <a:p>
            <a:r>
              <a:rPr lang="en-US" dirty="0" smtClean="0"/>
              <a:t>Memory</a:t>
            </a:r>
          </a:p>
          <a:p>
            <a:r>
              <a:rPr lang="en-US" dirty="0" smtClean="0"/>
              <a:t>Buses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p:txBody>
          <a:bodyPr>
            <a:normAutofit fontScale="85000" lnSpcReduction="20000"/>
          </a:bodyPr>
          <a:lstStyle/>
          <a:p>
            <a:pPr>
              <a:buNone/>
            </a:pPr>
            <a:r>
              <a:rPr lang="en-US" dirty="0" smtClean="0"/>
              <a:t>Central Processing Unit (CPU) consists of the following features −</a:t>
            </a:r>
          </a:p>
          <a:p>
            <a:pPr>
              <a:buNone/>
            </a:pPr>
            <a:endParaRPr lang="en-US" dirty="0" smtClean="0"/>
          </a:p>
          <a:p>
            <a:r>
              <a:rPr lang="en-US" dirty="0" smtClean="0"/>
              <a:t>CPU is considered as the brain of the computer.</a:t>
            </a:r>
          </a:p>
          <a:p>
            <a:endParaRPr lang="en-US" dirty="0" smtClean="0"/>
          </a:p>
          <a:p>
            <a:r>
              <a:rPr lang="en-US" dirty="0" smtClean="0"/>
              <a:t>CPU performs all types of data processing operations.</a:t>
            </a:r>
          </a:p>
          <a:p>
            <a:endParaRPr lang="en-US" dirty="0" smtClean="0"/>
          </a:p>
          <a:p>
            <a:r>
              <a:rPr lang="en-US" dirty="0" smtClean="0"/>
              <a:t>It stores data, intermediate results, and instructions (program).</a:t>
            </a:r>
          </a:p>
          <a:p>
            <a:endParaRPr lang="en-US" dirty="0" smtClean="0"/>
          </a:p>
          <a:p>
            <a:r>
              <a:rPr lang="en-US" dirty="0" smtClean="0"/>
              <a:t>It controls the operation of all parts of the computer.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828800"/>
            <a:ext cx="3962400" cy="4525963"/>
          </a:xfrm>
        </p:spPr>
        <p:txBody>
          <a:bodyPr>
            <a:normAutofit/>
          </a:bodyPr>
          <a:lstStyle/>
          <a:p>
            <a:pPr>
              <a:buNone/>
            </a:pPr>
            <a:r>
              <a:rPr lang="en-US" sz="2800" dirty="0" smtClean="0"/>
              <a:t>CPU itself has following three components.</a:t>
            </a:r>
          </a:p>
          <a:p>
            <a:endParaRPr lang="en-US" sz="2800" dirty="0" smtClean="0"/>
          </a:p>
          <a:p>
            <a:r>
              <a:rPr lang="en-US" sz="2800" dirty="0" smtClean="0"/>
              <a:t>Memory or Storage Unit</a:t>
            </a:r>
          </a:p>
          <a:p>
            <a:r>
              <a:rPr lang="en-US" sz="2800" dirty="0" smtClean="0"/>
              <a:t>Control Unit</a:t>
            </a:r>
          </a:p>
          <a:p>
            <a:r>
              <a:rPr lang="en-US" sz="2800" dirty="0" smtClean="0"/>
              <a:t>ALU(Arithmetic Logic Unit)</a:t>
            </a:r>
          </a:p>
          <a:p>
            <a:endParaRPr lang="en-US" sz="2800" dirty="0"/>
          </a:p>
        </p:txBody>
      </p:sp>
      <p:pic>
        <p:nvPicPr>
          <p:cNvPr id="6" name="Picture 5" descr="computer_architecture.jpg"/>
          <p:cNvPicPr>
            <a:picLocks noChangeAspect="1"/>
          </p:cNvPicPr>
          <p:nvPr/>
        </p:nvPicPr>
        <p:blipFill>
          <a:blip r:embed="rId2"/>
          <a:stretch>
            <a:fillRect/>
          </a:stretch>
        </p:blipFill>
        <p:spPr>
          <a:xfrm>
            <a:off x="4648200" y="2133600"/>
            <a:ext cx="4350426" cy="3505200"/>
          </a:xfrm>
          <a:prstGeom prst="rect">
            <a:avLst/>
          </a:prstGeom>
        </p:spPr>
      </p:pic>
      <p:sp>
        <p:nvSpPr>
          <p:cNvPr id="7" name="TextBox 6"/>
          <p:cNvSpPr txBox="1"/>
          <p:nvPr/>
        </p:nvSpPr>
        <p:spPr>
          <a:xfrm>
            <a:off x="5943600" y="5943600"/>
            <a:ext cx="1788375" cy="369332"/>
          </a:xfrm>
          <a:prstGeom prst="rect">
            <a:avLst/>
          </a:prstGeom>
          <a:noFill/>
        </p:spPr>
        <p:txBody>
          <a:bodyPr wrap="none" rtlCol="0">
            <a:spAutoFit/>
          </a:bodyPr>
          <a:lstStyle/>
          <a:p>
            <a:r>
              <a:rPr lang="en-US" dirty="0" smtClean="0"/>
              <a:t>CPU Architecture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1470</Words>
  <Application>Microsoft Office PowerPoint</Application>
  <PresentationFormat>On-screen Show (4:3)</PresentationFormat>
  <Paragraphs>269</Paragraphs>
  <Slides>49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Times New Roman</vt:lpstr>
      <vt:lpstr>Office Theme</vt:lpstr>
      <vt:lpstr>Data Processing</vt:lpstr>
      <vt:lpstr>Difference between Data &amp; Information</vt:lpstr>
      <vt:lpstr>Data Representation</vt:lpstr>
      <vt:lpstr>Data Representation</vt:lpstr>
      <vt:lpstr>Bits and Bytes</vt:lpstr>
      <vt:lpstr>Text Codes</vt:lpstr>
      <vt:lpstr>Data Processing</vt:lpstr>
      <vt:lpstr>Central Process Unit (CPU)</vt:lpstr>
      <vt:lpstr>Central Process Unit (CPU)</vt:lpstr>
      <vt:lpstr>Central Process Unit (CPU)</vt:lpstr>
      <vt:lpstr>Central Process Unit (CPU)</vt:lpstr>
      <vt:lpstr>Central Process Unit (CPU)</vt:lpstr>
      <vt:lpstr>Central Process Unit (CPU)</vt:lpstr>
      <vt:lpstr>Memory</vt:lpstr>
      <vt:lpstr>Memory</vt:lpstr>
      <vt:lpstr>System Bus</vt:lpstr>
      <vt:lpstr>System Bus</vt:lpstr>
      <vt:lpstr>Factors Affecting Processing Speed</vt:lpstr>
      <vt:lpstr>Factors Affecting Processing Speed</vt:lpstr>
      <vt:lpstr>PowerPoint Presentation</vt:lpstr>
      <vt:lpstr>Introducing Computer Systems</vt:lpstr>
      <vt:lpstr>Definition of Computer</vt:lpstr>
      <vt:lpstr>Computers for Individual Users</vt:lpstr>
      <vt:lpstr>Computers for Organizations</vt:lpstr>
      <vt:lpstr>Why Computers are so Important?</vt:lpstr>
      <vt:lpstr>Parts of Computer System</vt:lpstr>
      <vt:lpstr>Parts of Computer System</vt:lpstr>
      <vt:lpstr>Parts of Computer System</vt:lpstr>
      <vt:lpstr>Parts of Computer System</vt:lpstr>
      <vt:lpstr>Information Process Cycle</vt:lpstr>
      <vt:lpstr>Essential Computer Hardware</vt:lpstr>
      <vt:lpstr>Essential Computer Hardware</vt:lpstr>
      <vt:lpstr>Essential Computer Hardware</vt:lpstr>
      <vt:lpstr>Essential Computer Hardware</vt:lpstr>
      <vt:lpstr>Essential Computer Hardware</vt:lpstr>
      <vt:lpstr>Difference between Storage and Memory</vt:lpstr>
      <vt:lpstr>Software</vt:lpstr>
      <vt:lpstr>System Software</vt:lpstr>
      <vt:lpstr>Application Software</vt:lpstr>
      <vt:lpstr>SOFTWARES</vt:lpstr>
      <vt:lpstr>Software - Definition</vt:lpstr>
      <vt:lpstr>Types of Software</vt:lpstr>
      <vt:lpstr>System Software</vt:lpstr>
      <vt:lpstr>Application Software</vt:lpstr>
      <vt:lpstr>Commercial Software</vt:lpstr>
      <vt:lpstr>Freeware Software</vt:lpstr>
      <vt:lpstr>Open-source Software</vt:lpstr>
      <vt:lpstr>Application Program - Examples</vt:lpstr>
      <vt:lpstr>Reading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70</cp:revision>
  <dcterms:created xsi:type="dcterms:W3CDTF">2020-05-08T08:30:05Z</dcterms:created>
  <dcterms:modified xsi:type="dcterms:W3CDTF">2021-05-31T04:29:38Z</dcterms:modified>
</cp:coreProperties>
</file>