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2" r:id="rId8"/>
    <p:sldId id="265" r:id="rId9"/>
    <p:sldId id="263" r:id="rId10"/>
    <p:sldId id="266" r:id="rId11"/>
    <p:sldId id="270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Number Systems</a:t>
            </a:r>
            <a:endParaRPr lang="en-US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Calculating Decimal Equivalent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1862430"/>
          <a:ext cx="7696200" cy="3852570"/>
        </p:xfrm>
        <a:graphic>
          <a:graphicData uri="http://schemas.openxmlformats.org/drawingml/2006/table">
            <a:tbl>
              <a:tblPr/>
              <a:tblGrid>
                <a:gridCol w="709426"/>
                <a:gridCol w="1246870"/>
                <a:gridCol w="5739904"/>
              </a:tblGrid>
              <a:tr h="770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Binary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Decimal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770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1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19FDE</a:t>
                      </a:r>
                      <a:r>
                        <a:rPr lang="en-US" sz="1600" baseline="-25000"/>
                        <a:t>16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((1 x 16</a:t>
                      </a:r>
                      <a:r>
                        <a:rPr lang="en-US" sz="1600" baseline="30000"/>
                        <a:t>4</a:t>
                      </a:r>
                      <a:r>
                        <a:rPr lang="en-US" sz="1600"/>
                        <a:t>) + (9 x 16</a:t>
                      </a:r>
                      <a:r>
                        <a:rPr lang="en-US" sz="1600" baseline="30000"/>
                        <a:t>3</a:t>
                      </a:r>
                      <a:r>
                        <a:rPr lang="en-US" sz="1600"/>
                        <a:t>) + (F x 16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 + (D x 16</a:t>
                      </a:r>
                      <a:r>
                        <a:rPr lang="en-US" sz="1600" baseline="30000"/>
                        <a:t>1</a:t>
                      </a:r>
                      <a:r>
                        <a:rPr lang="en-US" sz="1600"/>
                        <a:t>) + (E x 16</a:t>
                      </a:r>
                      <a:r>
                        <a:rPr lang="en-US" sz="1600" baseline="30000"/>
                        <a:t>0</a:t>
                      </a:r>
                      <a:r>
                        <a:rPr lang="en-US" sz="1600"/>
                        <a:t>))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Step 2</a:t>
                      </a:r>
                    </a:p>
                  </a:txBody>
                  <a:tcPr marL="68112" marR="68112" marT="68112" marB="681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/>
                        <a:t>19FDE</a:t>
                      </a:r>
                      <a:r>
                        <a:rPr lang="en-US" sz="1600" baseline="-25000"/>
                        <a:t>16</a:t>
                      </a:r>
                      <a:endParaRPr lang="en-US" sz="1600"/>
                    </a:p>
                  </a:txBody>
                  <a:tcPr marL="68112" marR="68112" marT="68112" marB="68112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((1 x 16</a:t>
                      </a:r>
                      <a:r>
                        <a:rPr lang="en-US" sz="1600" baseline="30000"/>
                        <a:t>4</a:t>
                      </a:r>
                      <a:r>
                        <a:rPr lang="en-US" sz="1600"/>
                        <a:t>) + (9 x 16</a:t>
                      </a:r>
                      <a:r>
                        <a:rPr lang="en-US" sz="1600" baseline="30000"/>
                        <a:t>3</a:t>
                      </a:r>
                      <a:r>
                        <a:rPr lang="en-US" sz="1600"/>
                        <a:t>) + (15 x 16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 + (13 x 16</a:t>
                      </a:r>
                      <a:r>
                        <a:rPr lang="en-US" sz="1600" baseline="30000"/>
                        <a:t>1</a:t>
                      </a:r>
                      <a:r>
                        <a:rPr lang="en-US" sz="1600"/>
                        <a:t>) + (14 x 16</a:t>
                      </a:r>
                      <a:r>
                        <a:rPr lang="en-US" sz="1600" baseline="30000"/>
                        <a:t>0</a:t>
                      </a:r>
                      <a:r>
                        <a:rPr lang="en-US" sz="1600"/>
                        <a:t>))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3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19FDE</a:t>
                      </a:r>
                      <a:r>
                        <a:rPr lang="en-US" sz="1600" baseline="-25000"/>
                        <a:t>16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(65536+ 36864 + 3840 + 208 + 14)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051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4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19FDE</a:t>
                      </a:r>
                      <a:r>
                        <a:rPr lang="en-US" sz="1600" baseline="-25000"/>
                        <a:t>16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106462</a:t>
                      </a:r>
                      <a:r>
                        <a:rPr lang="en-US" sz="1600" baseline="-25000" dirty="0"/>
                        <a:t>10</a:t>
                      </a:r>
                      <a:endParaRPr lang="en-US" sz="1600" dirty="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Equivalent Numbers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Untitled1d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71600"/>
            <a:ext cx="59436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Number System Conversions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1447800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Decimal to binary </a:t>
            </a:r>
          </a:p>
          <a:p>
            <a:pPr lvl="0">
              <a:spcBef>
                <a:spcPct val="0"/>
              </a:spcBef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Binary to decimal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Decimal to Octal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Octal to Decimal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smtClean="0"/>
              <a:t>Decimal to </a:t>
            </a:r>
            <a:r>
              <a:rPr lang="en-US" sz="2800" dirty="0" err="1" smtClean="0"/>
              <a:t>hexa</a:t>
            </a:r>
            <a:r>
              <a:rPr lang="en-US" sz="2800" dirty="0" smtClean="0"/>
              <a:t>-decimal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dirty="0" err="1" smtClean="0"/>
              <a:t>Hexa</a:t>
            </a:r>
            <a:r>
              <a:rPr lang="en-US" sz="2800" dirty="0" smtClean="0"/>
              <a:t>-decimal to decimal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Number System Conversions: Assignment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1447800"/>
            <a:ext cx="8305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Octal to binary:  </a:t>
            </a:r>
            <a:r>
              <a:rPr lang="en-US" sz="2800" dirty="0" smtClean="0"/>
              <a:t>Octal -&gt; Decimal -&gt; Binary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Binary to Octal: </a:t>
            </a:r>
            <a:r>
              <a:rPr lang="en-US" sz="2800" dirty="0" smtClean="0"/>
              <a:t>Binary -&gt; Decimal -&gt; Octal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err="1" smtClean="0"/>
              <a:t>Hexa</a:t>
            </a:r>
            <a:r>
              <a:rPr lang="en-US" sz="2800" b="1" dirty="0" smtClean="0"/>
              <a:t>-decimal to Octal: </a:t>
            </a:r>
            <a:r>
              <a:rPr lang="en-US" sz="2800" dirty="0" err="1" smtClean="0"/>
              <a:t>Hexa</a:t>
            </a:r>
            <a:r>
              <a:rPr lang="en-US" sz="2800" dirty="0" smtClean="0"/>
              <a:t> -&gt; Decimal -&gt; Octal</a:t>
            </a:r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Octal to </a:t>
            </a:r>
            <a:r>
              <a:rPr lang="en-US" sz="2800" b="1" dirty="0" err="1" smtClean="0"/>
              <a:t>hexa</a:t>
            </a:r>
            <a:r>
              <a:rPr lang="en-US" sz="2800" b="1" dirty="0" smtClean="0"/>
              <a:t>-decimal</a:t>
            </a:r>
            <a:r>
              <a:rPr lang="en-US" sz="2800" dirty="0" smtClean="0"/>
              <a:t>: Octal -&gt; Decimal -&gt; </a:t>
            </a:r>
            <a:r>
              <a:rPr lang="en-US" sz="2800" dirty="0" err="1" smtClean="0"/>
              <a:t>Hexa</a:t>
            </a: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smtClean="0"/>
              <a:t>Binary to </a:t>
            </a:r>
            <a:r>
              <a:rPr lang="en-US" sz="2800" b="1" dirty="0" err="1" smtClean="0"/>
              <a:t>hexa</a:t>
            </a:r>
            <a:r>
              <a:rPr lang="en-US" sz="2800" b="1" dirty="0" smtClean="0"/>
              <a:t>-decimal: </a:t>
            </a:r>
            <a:r>
              <a:rPr lang="en-US" sz="2800" dirty="0" smtClean="0"/>
              <a:t>Binary -&gt; Decimal -&gt; </a:t>
            </a:r>
            <a:r>
              <a:rPr lang="en-US" sz="2800" dirty="0" err="1" smtClean="0"/>
              <a:t>Hexa</a:t>
            </a: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endParaRPr lang="en-US" sz="2800" dirty="0" smtClean="0"/>
          </a:p>
          <a:p>
            <a:pPr lvl="0"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en-US" sz="2800" b="1" dirty="0" err="1" smtClean="0"/>
              <a:t>Hexa</a:t>
            </a:r>
            <a:r>
              <a:rPr lang="en-US" sz="2800" b="1" dirty="0" smtClean="0"/>
              <a:t>-decimal to binary</a:t>
            </a:r>
            <a:r>
              <a:rPr lang="en-US" sz="2800" dirty="0" smtClean="0"/>
              <a:t>: </a:t>
            </a:r>
            <a:r>
              <a:rPr lang="en-US" sz="2800" dirty="0" err="1" smtClean="0"/>
              <a:t>Hexa</a:t>
            </a:r>
            <a:r>
              <a:rPr lang="en-US" sz="2800" dirty="0" smtClean="0"/>
              <a:t> -&gt; Decimal -&gt; Binary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0000"/>
                </a:solidFill>
              </a:rPr>
              <a:t>THE END</a:t>
            </a:r>
            <a:endParaRPr lang="en-US" sz="6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Number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number system is a way to represent or express numbers. </a:t>
            </a:r>
          </a:p>
          <a:p>
            <a:endParaRPr lang="en-US" dirty="0" smtClean="0"/>
          </a:p>
          <a:p>
            <a:r>
              <a:rPr lang="en-US" dirty="0" smtClean="0"/>
              <a:t>You have heard of various types of number systems such as the whole </a:t>
            </a:r>
            <a:r>
              <a:rPr lang="en-US" dirty="0" smtClean="0"/>
              <a:t>numbers</a:t>
            </a:r>
            <a:r>
              <a:rPr lang="en-US" dirty="0" smtClean="0"/>
              <a:t> and the real numbers.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But in the context of computers, we define other types of number systems. They are:</a:t>
            </a:r>
          </a:p>
          <a:p>
            <a:endParaRPr lang="en-US" dirty="0" smtClean="0"/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decimal number system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binary number system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octal number system and</a:t>
            </a:r>
          </a:p>
          <a:p>
            <a:pPr algn="just">
              <a:buFont typeface="Wingdings" pitchFamily="2" charset="2"/>
              <a:buChar char="ü"/>
            </a:pPr>
            <a:r>
              <a:rPr lang="en-US" dirty="0" smtClean="0"/>
              <a:t>The hexadecimal number system</a:t>
            </a:r>
          </a:p>
          <a:p>
            <a:pPr algn="just">
              <a:buFont typeface="Wingdings" pitchFamily="2" charset="2"/>
              <a:buChar char="ü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Number Systems &amp;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 smtClean="0"/>
                        <a:t>S.No</a:t>
                      </a:r>
                      <a:r>
                        <a:rPr lang="en-US" dirty="0"/>
                        <a:t>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/>
                        <a:t>Number System and 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smtClean="0">
                          <a:solidFill>
                            <a:srgbClr val="000000"/>
                          </a:solidFill>
                        </a:rPr>
                        <a:t>Decimal Number System</a:t>
                      </a:r>
                      <a:endParaRPr lang="en-US" dirty="0" smtClean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Base 10. Digits used : 0</a:t>
                      </a:r>
                      <a:r>
                        <a:rPr lang="en-US" baseline="0" dirty="0" smtClean="0">
                          <a:solidFill>
                            <a:srgbClr val="000000"/>
                          </a:solidFill>
                        </a:rPr>
                        <a:t> to</a:t>
                      </a:r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 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2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Binary Number System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Base 2. Digits used : 0, 1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/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>
                          <a:solidFill>
                            <a:srgbClr val="000000"/>
                          </a:solidFill>
                        </a:rPr>
                        <a:t>Octal Number System</a:t>
                      </a:r>
                      <a:endParaRPr lang="en-US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>
                          <a:solidFill>
                            <a:srgbClr val="000000"/>
                          </a:solidFill>
                        </a:rPr>
                        <a:t>Base 8. Digits used : 0 to 7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1" dirty="0" err="1">
                          <a:solidFill>
                            <a:srgbClr val="000000"/>
                          </a:solidFill>
                        </a:rPr>
                        <a:t>Hexa</a:t>
                      </a:r>
                      <a:r>
                        <a:rPr lang="en-US" b="1" dirty="0">
                          <a:solidFill>
                            <a:srgbClr val="000000"/>
                          </a:solidFill>
                        </a:rPr>
                        <a:t> Decimal Number System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  <a:p>
                      <a:pPr algn="just" fontAlgn="t"/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Base 16. Digits used: 0 to 9, Letters used : A- F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r>
              <a:rPr lang="en-US" sz="2100" dirty="0" smtClean="0"/>
              <a:t>The number system that we use in our day-to-day life is the decimal number system. Decimal number system has base 10 as it uses 10 digits from 0 to 9. In decimal number system, the successive positions to the left of the decimal point represent units, tens, hundreds, thousands, and so on.</a:t>
            </a:r>
          </a:p>
          <a:p>
            <a:endParaRPr lang="en-US" sz="2100" dirty="0" smtClean="0"/>
          </a:p>
          <a:p>
            <a:r>
              <a:rPr lang="en-US" sz="2100" dirty="0" smtClean="0"/>
              <a:t>Each position represents a specific power of the base (10). For example, the decimal number 1234 consists of the digit 4 in the units position, 3 in the tens position, 2 in the hundreds position, and 1 in the thousands position. Its value can be written as</a:t>
            </a:r>
          </a:p>
          <a:p>
            <a:pPr>
              <a:buNone/>
            </a:pPr>
            <a:endParaRPr lang="en-US" sz="2100" dirty="0" smtClean="0"/>
          </a:p>
          <a:p>
            <a:pPr>
              <a:buNone/>
            </a:pPr>
            <a:r>
              <a:rPr lang="en-US" sz="1800" dirty="0" smtClean="0"/>
              <a:t>      (1 x 1000)+ (2 x 100)+ (3 x 10)+ (4 x l) </a:t>
            </a:r>
          </a:p>
          <a:p>
            <a:pPr>
              <a:buNone/>
            </a:pPr>
            <a:r>
              <a:rPr lang="en-US" sz="1800" dirty="0" smtClean="0"/>
              <a:t>      (1 x 10</a:t>
            </a:r>
            <a:r>
              <a:rPr lang="en-US" sz="1800" baseline="30000" dirty="0" smtClean="0"/>
              <a:t>3</a:t>
            </a:r>
            <a:r>
              <a:rPr lang="en-US" sz="1800" dirty="0" smtClean="0"/>
              <a:t>)+ (2 x 10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)+ (3 x 10</a:t>
            </a:r>
            <a:r>
              <a:rPr lang="en-US" sz="1800" baseline="30000" dirty="0" smtClean="0"/>
              <a:t>1</a:t>
            </a:r>
            <a:r>
              <a:rPr lang="en-US" sz="1800" dirty="0" smtClean="0"/>
              <a:t>)+ (4 x l0</a:t>
            </a:r>
            <a:r>
              <a:rPr lang="en-US" sz="1800" baseline="30000" dirty="0" smtClean="0"/>
              <a:t>0</a:t>
            </a:r>
            <a:r>
              <a:rPr lang="en-US" sz="1800" dirty="0" smtClean="0"/>
              <a:t>) </a:t>
            </a:r>
          </a:p>
          <a:p>
            <a:pPr>
              <a:buNone/>
            </a:pPr>
            <a:r>
              <a:rPr lang="en-US" sz="1800" dirty="0" smtClean="0"/>
              <a:t>      1000 + 200 + 30 + 4 1234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Binary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Characteristics of the binary number system are as follows −</a:t>
            </a:r>
          </a:p>
          <a:p>
            <a:r>
              <a:rPr lang="en-US" sz="2400" dirty="0" smtClean="0"/>
              <a:t>Uses two digits, 0 and 1</a:t>
            </a:r>
          </a:p>
          <a:p>
            <a:r>
              <a:rPr lang="en-US" sz="2400" dirty="0" smtClean="0"/>
              <a:t>Also called as base 2 number system</a:t>
            </a:r>
          </a:p>
          <a:p>
            <a:r>
              <a:rPr lang="en-US" sz="2400" dirty="0" smtClean="0"/>
              <a:t>Each position in a binary number represents a </a:t>
            </a:r>
            <a:r>
              <a:rPr lang="en-US" sz="2400" b="1" dirty="0" smtClean="0"/>
              <a:t>0</a:t>
            </a:r>
            <a:r>
              <a:rPr lang="en-US" sz="2400" dirty="0" smtClean="0"/>
              <a:t> power of the base (2). Example 2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r>
              <a:rPr lang="en-US" sz="2400" dirty="0" smtClean="0"/>
              <a:t>Last position in a binary number represents a </a:t>
            </a:r>
            <a:r>
              <a:rPr lang="en-US" sz="2400" b="1" dirty="0" smtClean="0"/>
              <a:t>x</a:t>
            </a:r>
            <a:r>
              <a:rPr lang="en-US" sz="2400" dirty="0" smtClean="0"/>
              <a:t> power of the base (2). Example 2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 where </a:t>
            </a:r>
            <a:r>
              <a:rPr lang="en-US" sz="2400" b="1" dirty="0" smtClean="0"/>
              <a:t>x</a:t>
            </a:r>
            <a:r>
              <a:rPr lang="en-US" sz="2400" dirty="0" smtClean="0"/>
              <a:t> represents the last position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((1 x 2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 + (0 x 2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(1 x 2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+ (0 x 2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 + (1 x 2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)) 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Calculating Decimal Equivalent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420946"/>
          <a:ext cx="7924800" cy="2532053"/>
        </p:xfrm>
        <a:graphic>
          <a:graphicData uri="http://schemas.openxmlformats.org/drawingml/2006/table">
            <a:tbl>
              <a:tblPr/>
              <a:tblGrid>
                <a:gridCol w="2641600"/>
                <a:gridCol w="2641600"/>
                <a:gridCol w="2641600"/>
              </a:tblGrid>
              <a:tr h="4790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Binary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Decimal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109494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1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10101</a:t>
                      </a:r>
                      <a:r>
                        <a:rPr lang="en-US" sz="1600" baseline="-25000"/>
                        <a:t>2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((1 x 2</a:t>
                      </a:r>
                      <a:r>
                        <a:rPr lang="en-US" sz="1600" baseline="30000"/>
                        <a:t>4</a:t>
                      </a:r>
                      <a:r>
                        <a:rPr lang="en-US" sz="1600"/>
                        <a:t>) + (0 x 2</a:t>
                      </a:r>
                      <a:r>
                        <a:rPr lang="en-US" sz="1600" baseline="30000"/>
                        <a:t>3</a:t>
                      </a:r>
                      <a:r>
                        <a:rPr lang="en-US" sz="1600"/>
                        <a:t>) + (1 x 2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 + (0 x 2</a:t>
                      </a:r>
                      <a:r>
                        <a:rPr lang="en-US" sz="1600" baseline="30000"/>
                        <a:t>1</a:t>
                      </a:r>
                      <a:r>
                        <a:rPr lang="en-US" sz="1600"/>
                        <a:t>) + (1 x 2</a:t>
                      </a:r>
                      <a:r>
                        <a:rPr lang="en-US" sz="1600" baseline="30000"/>
                        <a:t>0</a:t>
                      </a:r>
                      <a:r>
                        <a:rPr lang="en-US" sz="1600"/>
                        <a:t>))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2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10101</a:t>
                      </a:r>
                      <a:r>
                        <a:rPr lang="en-US" sz="1600" baseline="-25000"/>
                        <a:t>2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(16 + 0 + 4 + 0 + 1)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903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3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10101</a:t>
                      </a:r>
                      <a:r>
                        <a:rPr lang="en-US" sz="1600" baseline="-25000"/>
                        <a:t>2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21</a:t>
                      </a:r>
                      <a:r>
                        <a:rPr lang="en-US" sz="1600" baseline="-25000" dirty="0"/>
                        <a:t>10</a:t>
                      </a:r>
                      <a:endParaRPr lang="en-US" sz="1600" dirty="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Octal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533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Characteristics of the octal number system are as follows −</a:t>
            </a:r>
          </a:p>
          <a:p>
            <a:r>
              <a:rPr lang="en-US" sz="2400" dirty="0" smtClean="0"/>
              <a:t>Uses eight digits, 0,1,2,3,4,5,6,7</a:t>
            </a:r>
          </a:p>
          <a:p>
            <a:r>
              <a:rPr lang="en-US" sz="2400" dirty="0" smtClean="0"/>
              <a:t>Also called as base 8 number system</a:t>
            </a:r>
          </a:p>
          <a:p>
            <a:r>
              <a:rPr lang="en-US" sz="2400" dirty="0" smtClean="0"/>
              <a:t>Each position in an octal number represents a </a:t>
            </a:r>
            <a:r>
              <a:rPr lang="en-US" sz="2400" b="1" dirty="0" smtClean="0"/>
              <a:t>0</a:t>
            </a:r>
            <a:r>
              <a:rPr lang="en-US" sz="2400" dirty="0" smtClean="0"/>
              <a:t> power of the base (8). Example 8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r>
              <a:rPr lang="en-US" sz="2400" dirty="0" smtClean="0"/>
              <a:t>Last position in an octal number represents a </a:t>
            </a:r>
            <a:r>
              <a:rPr lang="en-US" sz="2400" b="1" dirty="0" smtClean="0"/>
              <a:t>x</a:t>
            </a:r>
            <a:r>
              <a:rPr lang="en-US" sz="2400" dirty="0" smtClean="0"/>
              <a:t> power of the base (8). Example 8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 where </a:t>
            </a:r>
            <a:r>
              <a:rPr lang="en-US" sz="2400" b="1" dirty="0" smtClean="0"/>
              <a:t>x</a:t>
            </a:r>
            <a:r>
              <a:rPr lang="en-US" sz="2400" dirty="0" smtClean="0"/>
              <a:t> represents the last position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((1 x 8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 + (2 x 8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(5 x 8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+ (7 x 8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 + (0 x 8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))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Calculating Decimal Equivalent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286000"/>
          <a:ext cx="7467600" cy="2578455"/>
        </p:xfrm>
        <a:graphic>
          <a:graphicData uri="http://schemas.openxmlformats.org/drawingml/2006/table">
            <a:tbl>
              <a:tblPr/>
              <a:tblGrid>
                <a:gridCol w="2489200"/>
                <a:gridCol w="2489200"/>
                <a:gridCol w="2489200"/>
              </a:tblGrid>
              <a:tr h="434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Step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Octal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Decimal Number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</a:tr>
              <a:tr h="99410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1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12570</a:t>
                      </a:r>
                      <a:r>
                        <a:rPr lang="en-US" sz="1600" baseline="-25000"/>
                        <a:t>8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((1 x 8</a:t>
                      </a:r>
                      <a:r>
                        <a:rPr lang="en-US" sz="1600" baseline="30000"/>
                        <a:t>4</a:t>
                      </a:r>
                      <a:r>
                        <a:rPr lang="en-US" sz="1600"/>
                        <a:t>) + (2 x 8</a:t>
                      </a:r>
                      <a:r>
                        <a:rPr lang="en-US" sz="1600" baseline="30000"/>
                        <a:t>3</a:t>
                      </a:r>
                      <a:r>
                        <a:rPr lang="en-US" sz="1600"/>
                        <a:t>) + (5 x 8</a:t>
                      </a:r>
                      <a:r>
                        <a:rPr lang="en-US" sz="1600" baseline="30000"/>
                        <a:t>2</a:t>
                      </a:r>
                      <a:r>
                        <a:rPr lang="en-US" sz="1600"/>
                        <a:t>) + (7 x 8</a:t>
                      </a:r>
                      <a:r>
                        <a:rPr lang="en-US" sz="1600" baseline="30000"/>
                        <a:t>1</a:t>
                      </a:r>
                      <a:r>
                        <a:rPr lang="en-US" sz="1600"/>
                        <a:t>) + (0 x 8</a:t>
                      </a:r>
                      <a:r>
                        <a:rPr lang="en-US" sz="1600" baseline="30000"/>
                        <a:t>0</a:t>
                      </a:r>
                      <a:r>
                        <a:rPr lang="en-US" sz="1600"/>
                        <a:t>))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45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2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/>
                        <a:t>12570</a:t>
                      </a:r>
                      <a:r>
                        <a:rPr lang="en-US" sz="1600" baseline="-25000" dirty="0"/>
                        <a:t>8</a:t>
                      </a:r>
                      <a:endParaRPr lang="en-US" sz="1600" dirty="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/>
                        <a:t>(4096 + 1024 + 320 + 56 + 0)</a:t>
                      </a:r>
                      <a:r>
                        <a:rPr lang="en-US" sz="1600" baseline="-25000"/>
                        <a:t>10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49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Step 3</a:t>
                      </a:r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/>
                        <a:t>12570</a:t>
                      </a:r>
                      <a:r>
                        <a:rPr lang="en-US" sz="1600" baseline="-25000"/>
                        <a:t>8</a:t>
                      </a:r>
                      <a:endParaRPr lang="en-US" sz="160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/>
                        <a:t>5496</a:t>
                      </a:r>
                      <a:r>
                        <a:rPr lang="en-US" sz="1600" baseline="-25000" dirty="0"/>
                        <a:t>10</a:t>
                      </a:r>
                      <a:endParaRPr lang="en-US" sz="1600" dirty="0"/>
                    </a:p>
                  </a:txBody>
                  <a:tcPr marL="68112" marR="68112" marT="68112" marB="6811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Hexa</a:t>
            </a:r>
            <a:r>
              <a:rPr lang="en-US" b="1" dirty="0" smtClean="0">
                <a:solidFill>
                  <a:srgbClr val="FF0000"/>
                </a:solidFill>
              </a:rPr>
              <a:t>-decimal Number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smtClean="0"/>
              <a:t>Characteristics of the octal number system are as follows −</a:t>
            </a:r>
          </a:p>
          <a:p>
            <a:r>
              <a:rPr lang="en-US" sz="2400" dirty="0" smtClean="0"/>
              <a:t>Uses 10 digits and 6 letters, 0, 1, 2, 3, 4, 5, 6, 7, 8, 9, A, B, C, D, E, F</a:t>
            </a:r>
          </a:p>
          <a:p>
            <a:r>
              <a:rPr lang="en-US" sz="2400" dirty="0" smtClean="0"/>
              <a:t>Letters represent the numbers starting from 10. A = 10. B = 11, C = 12, D = 13, E = 14, F = 15</a:t>
            </a:r>
          </a:p>
          <a:p>
            <a:r>
              <a:rPr lang="en-US" sz="2400" dirty="0" smtClean="0"/>
              <a:t>Also called as base 16 number system</a:t>
            </a:r>
          </a:p>
          <a:p>
            <a:r>
              <a:rPr lang="en-US" sz="2400" dirty="0" smtClean="0"/>
              <a:t>Each position in a hexadecimal number represents a </a:t>
            </a:r>
            <a:r>
              <a:rPr lang="en-US" sz="2400" b="1" dirty="0" smtClean="0"/>
              <a:t>0</a:t>
            </a:r>
            <a:r>
              <a:rPr lang="en-US" sz="2400" dirty="0" smtClean="0"/>
              <a:t> power of the base (16). Example, 16</a:t>
            </a:r>
            <a:r>
              <a:rPr lang="en-US" sz="2400" baseline="30000" dirty="0" smtClean="0"/>
              <a:t>0</a:t>
            </a:r>
            <a:endParaRPr lang="en-US" sz="2400" dirty="0" smtClean="0"/>
          </a:p>
          <a:p>
            <a:r>
              <a:rPr lang="en-US" sz="2400" dirty="0" smtClean="0"/>
              <a:t>Last position in a hexadecimal number represents a </a:t>
            </a:r>
            <a:r>
              <a:rPr lang="en-US" sz="2400" b="1" dirty="0" smtClean="0"/>
              <a:t>x</a:t>
            </a:r>
            <a:r>
              <a:rPr lang="en-US" sz="2400" dirty="0" smtClean="0"/>
              <a:t> power of the base (16). Example 16</a:t>
            </a:r>
            <a:r>
              <a:rPr lang="en-US" sz="2400" baseline="30000" dirty="0" smtClean="0"/>
              <a:t>x</a:t>
            </a:r>
            <a:r>
              <a:rPr lang="en-US" sz="2400" dirty="0" smtClean="0"/>
              <a:t> where </a:t>
            </a:r>
            <a:r>
              <a:rPr lang="en-US" sz="2400" b="1" dirty="0" smtClean="0"/>
              <a:t>x</a:t>
            </a:r>
            <a:r>
              <a:rPr lang="en-US" sz="2400" dirty="0" smtClean="0"/>
              <a:t> represents the last position </a:t>
            </a:r>
          </a:p>
          <a:p>
            <a:endParaRPr lang="en-US" sz="2400" dirty="0" smtClean="0"/>
          </a:p>
          <a:p>
            <a:r>
              <a:rPr lang="en-US" sz="2400" dirty="0" smtClean="0"/>
              <a:t>Example ((1 x 16</a:t>
            </a:r>
            <a:r>
              <a:rPr lang="en-US" sz="2400" baseline="30000" dirty="0" smtClean="0"/>
              <a:t>4</a:t>
            </a:r>
            <a:r>
              <a:rPr lang="en-US" sz="2400" dirty="0" smtClean="0"/>
              <a:t>) + (9 x 16</a:t>
            </a:r>
            <a:r>
              <a:rPr lang="en-US" sz="2400" baseline="30000" dirty="0" smtClean="0"/>
              <a:t>3</a:t>
            </a:r>
            <a:r>
              <a:rPr lang="en-US" sz="2400" dirty="0" smtClean="0"/>
              <a:t>) + (F x 16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+ (D x 16</a:t>
            </a:r>
            <a:r>
              <a:rPr lang="en-US" sz="2400" baseline="30000" dirty="0" smtClean="0"/>
              <a:t>1</a:t>
            </a:r>
            <a:r>
              <a:rPr lang="en-US" sz="2400" dirty="0" smtClean="0"/>
              <a:t>) + (E x 16</a:t>
            </a:r>
            <a:r>
              <a:rPr lang="en-US" sz="2400" baseline="30000" dirty="0" smtClean="0"/>
              <a:t>0</a:t>
            </a:r>
            <a:r>
              <a:rPr lang="en-US" sz="2400" dirty="0" smtClean="0"/>
              <a:t>))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709</Words>
  <Application>Microsoft Office PowerPoint</Application>
  <PresentationFormat>On-screen Show (4:3)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Number Systems</vt:lpstr>
      <vt:lpstr>Number Systems</vt:lpstr>
      <vt:lpstr>Number Systems &amp; Description</vt:lpstr>
      <vt:lpstr>Decimal Number System</vt:lpstr>
      <vt:lpstr>Binary Number System</vt:lpstr>
      <vt:lpstr>Calculating Decimal Equivalent</vt:lpstr>
      <vt:lpstr>Octal Number System</vt:lpstr>
      <vt:lpstr>Calculating Decimal Equivalent</vt:lpstr>
      <vt:lpstr>Hexa-decimal Number System</vt:lpstr>
      <vt:lpstr>Calculating Decimal Equivalent</vt:lpstr>
      <vt:lpstr>Equivalent Numbers</vt:lpstr>
      <vt:lpstr>Number System Conversions</vt:lpstr>
      <vt:lpstr>Number System Conversions: Assignment</vt:lpstr>
      <vt:lpstr>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SaherUmar</dc:creator>
  <cp:lastModifiedBy>hp</cp:lastModifiedBy>
  <cp:revision>37</cp:revision>
  <dcterms:created xsi:type="dcterms:W3CDTF">2006-08-16T00:00:00Z</dcterms:created>
  <dcterms:modified xsi:type="dcterms:W3CDTF">2020-06-20T20:51:50Z</dcterms:modified>
</cp:coreProperties>
</file>