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Storage Devices</a:t>
            </a:r>
            <a:endParaRPr lang="en-US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Organizing Data on Magnetic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Disk Formatting: </a:t>
            </a:r>
          </a:p>
          <a:p>
            <a:pPr>
              <a:buNone/>
            </a:pPr>
            <a:endParaRPr lang="en-US" sz="2400" b="1" dirty="0" smtClean="0"/>
          </a:p>
          <a:p>
            <a:r>
              <a:rPr lang="en-US" sz="2400" dirty="0" smtClean="0"/>
              <a:t>Disk formatting is the process of preparing a data storage device for initial use.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Before a computer can use a magnetic disk to store data the disk surface must be magnetically mapped.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The process of mapping a disk is called formatting.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Organizing Data on Magnetic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43434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 smtClean="0"/>
              <a:t>Tracks and Sectors:</a:t>
            </a:r>
          </a:p>
          <a:p>
            <a:pPr>
              <a:buNone/>
            </a:pPr>
            <a:endParaRPr lang="en-US" sz="2400" b="1" dirty="0" smtClean="0"/>
          </a:p>
          <a:p>
            <a:r>
              <a:rPr lang="en-US" sz="2400" b="1" dirty="0" smtClean="0"/>
              <a:t>Tracks ---</a:t>
            </a:r>
            <a:r>
              <a:rPr lang="en-US" sz="2400" dirty="0" smtClean="0"/>
              <a:t> The disk surface is divided into concentric tracks (circles within circles). The thinner the tracks, the more storage.</a:t>
            </a:r>
          </a:p>
          <a:p>
            <a:endParaRPr lang="en-US" sz="2400" dirty="0" smtClean="0"/>
          </a:p>
          <a:p>
            <a:r>
              <a:rPr lang="en-US" sz="2400" b="1" dirty="0" smtClean="0"/>
              <a:t>Sector--- </a:t>
            </a:r>
            <a:r>
              <a:rPr lang="en-US" sz="2400" dirty="0" smtClean="0"/>
              <a:t>Tracks are further divided into sectors, which hold a block of data that is read or written at one time; </a:t>
            </a:r>
          </a:p>
          <a:p>
            <a:pPr>
              <a:buNone/>
            </a:pPr>
            <a:r>
              <a:rPr lang="en-US" sz="2400" dirty="0" smtClean="0"/>
              <a:t>     for example, READ SECTOR 782, WRITE SECTOR 5448.</a:t>
            </a:r>
          </a:p>
          <a:p>
            <a:pPr>
              <a:buNone/>
            </a:pPr>
            <a:r>
              <a:rPr lang="en-US" sz="2400" dirty="0" smtClean="0"/>
              <a:t>     Each sector can store </a:t>
            </a:r>
            <a:r>
              <a:rPr lang="en-US" sz="2400" dirty="0" err="1" smtClean="0"/>
              <a:t>upto</a:t>
            </a:r>
            <a:r>
              <a:rPr lang="en-US" sz="2400" dirty="0" smtClean="0"/>
              <a:t> 512 bytes.</a:t>
            </a:r>
          </a:p>
        </p:txBody>
      </p:sp>
      <p:pic>
        <p:nvPicPr>
          <p:cNvPr id="4" name="Picture 3" descr="MAGDISK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828800"/>
            <a:ext cx="329565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Disk Management by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058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Logical Formatting: </a:t>
            </a:r>
          </a:p>
          <a:p>
            <a:r>
              <a:rPr lang="en-US" sz="2400" dirty="0" smtClean="0"/>
              <a:t>A computer operating system can locate the data on a disk because each track and each sector is labeled and the location of all data is kept in a special log on the disk. 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This labeling of tracks and sectors is called logical formatting.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File System:</a:t>
            </a:r>
          </a:p>
          <a:p>
            <a:r>
              <a:rPr lang="en-US" sz="2400" dirty="0" smtClean="0"/>
              <a:t>It is a logical method for managing the storage of data on disk’s surface.</a:t>
            </a:r>
          </a:p>
          <a:p>
            <a:r>
              <a:rPr lang="en-US" sz="2400" dirty="0" smtClean="0"/>
              <a:t>Different operating system use different file systems; FAT, FAT32, NTFS, NTFS5, HPFS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6868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Disk Management by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05800" cy="53340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400" dirty="0" smtClean="0"/>
              <a:t>When a disk is formatted with FAT file system, four areas are created:</a:t>
            </a:r>
          </a:p>
          <a:p>
            <a:pPr>
              <a:buNone/>
            </a:pPr>
            <a:endParaRPr lang="en-US" sz="2400" b="1" dirty="0" smtClean="0"/>
          </a:p>
          <a:p>
            <a:r>
              <a:rPr lang="en-US" sz="2400" b="1" dirty="0" smtClean="0"/>
              <a:t>Boot Loader: </a:t>
            </a:r>
            <a:r>
              <a:rPr lang="en-US" sz="2400" dirty="0" smtClean="0"/>
              <a:t>Contains a program that runs when you first start the computer and determine whether the disk has the basic components necessary to run the operating system. </a:t>
            </a:r>
          </a:p>
          <a:p>
            <a:endParaRPr lang="en-US" sz="2400" dirty="0" smtClean="0"/>
          </a:p>
          <a:p>
            <a:r>
              <a:rPr lang="en-US" sz="2400" b="1" dirty="0" smtClean="0"/>
              <a:t>File Allocation Table (FAT): </a:t>
            </a:r>
            <a:r>
              <a:rPr lang="en-US" sz="2400" dirty="0" smtClean="0"/>
              <a:t>It is a log that records the location of each file and the status of each sector.</a:t>
            </a:r>
          </a:p>
          <a:p>
            <a:endParaRPr lang="en-US" sz="2400" dirty="0" smtClean="0"/>
          </a:p>
          <a:p>
            <a:r>
              <a:rPr lang="en-US" sz="2400" b="1" dirty="0" smtClean="0"/>
              <a:t>Root Folder: </a:t>
            </a:r>
            <a:r>
              <a:rPr lang="en-US" sz="2400" dirty="0" smtClean="0"/>
              <a:t>It is a master folder on any disk and act as a tool for organizing files on a disk.</a:t>
            </a:r>
          </a:p>
          <a:p>
            <a:endParaRPr lang="en-US" sz="2400" dirty="0" smtClean="0"/>
          </a:p>
          <a:p>
            <a:r>
              <a:rPr lang="en-US" sz="2400" b="1" dirty="0" smtClean="0"/>
              <a:t>Data Area: </a:t>
            </a:r>
            <a:r>
              <a:rPr lang="en-US" sz="2400" dirty="0" smtClean="0"/>
              <a:t>The remaining area where the data and program files are actually stored.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686800" cy="838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Optical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05800" cy="533400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Optical storage is any storage type in which data is written and read with a laser. </a:t>
            </a:r>
          </a:p>
          <a:p>
            <a:endParaRPr lang="en-US" sz="2400" dirty="0" smtClean="0"/>
          </a:p>
          <a:p>
            <a:r>
              <a:rPr lang="en-US" sz="2400" dirty="0" smtClean="0"/>
              <a:t>Typically, data is written to optical media, such as compact discs (CDs) and DVDs. </a:t>
            </a:r>
          </a:p>
          <a:p>
            <a:endParaRPr lang="en-US" sz="2400" dirty="0" smtClean="0"/>
          </a:p>
          <a:p>
            <a:r>
              <a:rPr lang="en-US" sz="2400" dirty="0" smtClean="0"/>
              <a:t>Optical discs are not vulnerable to data loss due to power failure like volatile memory.  </a:t>
            </a:r>
          </a:p>
          <a:p>
            <a:endParaRPr lang="en-US" sz="2400" dirty="0" smtClean="0"/>
          </a:p>
          <a:p>
            <a:r>
              <a:rPr lang="en-US" sz="2400" dirty="0" smtClean="0"/>
              <a:t>Optical disc is that the storage medium is inexpensive to manufacture. </a:t>
            </a:r>
          </a:p>
          <a:p>
            <a:endParaRPr lang="en-US" sz="2400" dirty="0" smtClean="0"/>
          </a:p>
          <a:p>
            <a:r>
              <a:rPr lang="en-US" sz="2400" dirty="0" smtClean="0"/>
              <a:t>The materials are mainly aluminum foil and plastic.</a:t>
            </a:r>
          </a:p>
          <a:p>
            <a:endParaRPr lang="en-US" sz="2400" dirty="0" smtClean="0"/>
          </a:p>
          <a:p>
            <a:r>
              <a:rPr lang="en-US" sz="2400" dirty="0" smtClean="0"/>
              <a:t>Types: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        CD-ROM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        DVD-ROM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686800" cy="838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Optical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4191000" cy="53340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4400" b="1" dirty="0" smtClean="0"/>
              <a:t>CD-ROM:</a:t>
            </a:r>
          </a:p>
          <a:p>
            <a:pPr>
              <a:buNone/>
            </a:pPr>
            <a:endParaRPr lang="en-US" sz="2400" b="1" dirty="0" smtClean="0"/>
          </a:p>
          <a:p>
            <a:r>
              <a:rPr lang="en-US" sz="4200" dirty="0" smtClean="0"/>
              <a:t>(</a:t>
            </a:r>
            <a:r>
              <a:rPr lang="en-US" sz="4200" b="1" dirty="0" smtClean="0"/>
              <a:t>C</a:t>
            </a:r>
            <a:r>
              <a:rPr lang="en-US" sz="4200" dirty="0" smtClean="0"/>
              <a:t>ompact </a:t>
            </a:r>
            <a:r>
              <a:rPr lang="en-US" sz="4200" b="1" dirty="0" smtClean="0"/>
              <a:t>D</a:t>
            </a:r>
            <a:r>
              <a:rPr lang="en-US" sz="4200" dirty="0" smtClean="0"/>
              <a:t>isc-</a:t>
            </a:r>
            <a:r>
              <a:rPr lang="en-US" sz="4200" b="1" dirty="0" smtClean="0"/>
              <a:t>R</a:t>
            </a:r>
            <a:r>
              <a:rPr lang="en-US" sz="4200" dirty="0" smtClean="0"/>
              <a:t>ead</a:t>
            </a:r>
            <a:r>
              <a:rPr lang="en-US" sz="4200" b="1" dirty="0" smtClean="0"/>
              <a:t> O</a:t>
            </a:r>
            <a:r>
              <a:rPr lang="en-US" sz="4200" dirty="0" smtClean="0"/>
              <a:t>nly </a:t>
            </a:r>
            <a:r>
              <a:rPr lang="en-US" sz="4200" b="1" dirty="0" smtClean="0"/>
              <a:t>M</a:t>
            </a:r>
            <a:r>
              <a:rPr lang="en-US" sz="4200" dirty="0" smtClean="0"/>
              <a:t>emory) A type of CD disc that can only be read, but not recorded. </a:t>
            </a:r>
          </a:p>
          <a:p>
            <a:endParaRPr lang="en-US" sz="4200" dirty="0" smtClean="0"/>
          </a:p>
          <a:p>
            <a:r>
              <a:rPr lang="en-US" sz="4200" dirty="0" smtClean="0"/>
              <a:t>A CD-ROM drive uses a low-power laser beam to read digitized (binary) data that has been encoded in the form of tiny pits on an optical disk. </a:t>
            </a:r>
          </a:p>
          <a:p>
            <a:endParaRPr lang="en-US" sz="4200" dirty="0" smtClean="0"/>
          </a:p>
          <a:p>
            <a:r>
              <a:rPr lang="en-US" sz="4200" dirty="0" smtClean="0"/>
              <a:t>The drive then feeds the data to a computer for processing.</a:t>
            </a:r>
          </a:p>
          <a:p>
            <a:endParaRPr lang="en-US" sz="4200" dirty="0" smtClean="0"/>
          </a:p>
          <a:p>
            <a:r>
              <a:rPr lang="en-US" sz="4200" dirty="0" smtClean="0"/>
              <a:t>Used to store programs and data files, a CD-ROM holds 650MB or 700MB of data and employs a different recording format than the audio CD (CD-DA), from which it evolved. </a:t>
            </a:r>
          </a:p>
          <a:p>
            <a:endParaRPr lang="en-US" sz="4200" dirty="0" smtClean="0"/>
          </a:p>
          <a:p>
            <a:r>
              <a:rPr lang="en-US" sz="4200" dirty="0" smtClean="0"/>
              <a:t>In the 1990s, the CD-ROM rapidly replaced the floppy disk for software distribution.</a:t>
            </a:r>
          </a:p>
          <a:p>
            <a:pPr>
              <a:buNone/>
            </a:pPr>
            <a:endParaRPr lang="en-US" sz="2900" b="1" dirty="0" smtClean="0"/>
          </a:p>
          <a:p>
            <a:pPr>
              <a:buNone/>
            </a:pPr>
            <a:endParaRPr lang="en-US" sz="2900" b="1" dirty="0" smtClean="0"/>
          </a:p>
        </p:txBody>
      </p:sp>
      <p:pic>
        <p:nvPicPr>
          <p:cNvPr id="4" name="Picture 3" descr="CD RO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043" y="2057400"/>
            <a:ext cx="4728957" cy="306228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686800" cy="838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Optical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4191000" cy="5334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b="1" dirty="0" smtClean="0"/>
              <a:t>DVD-ROM:</a:t>
            </a:r>
          </a:p>
          <a:p>
            <a:pPr>
              <a:buNone/>
            </a:pPr>
            <a:endParaRPr lang="en-US" sz="2400" b="1" dirty="0" smtClean="0"/>
          </a:p>
          <a:p>
            <a:r>
              <a:rPr lang="en-US" sz="2400" dirty="0" smtClean="0"/>
              <a:t>Digital versatile disc-read only memory (DVD-ROM) is a read-only digital versatile disc (DVD) commonly used for storing large software applications. </a:t>
            </a:r>
          </a:p>
          <a:p>
            <a:endParaRPr lang="en-US" sz="2400" dirty="0" smtClean="0"/>
          </a:p>
          <a:p>
            <a:r>
              <a:rPr lang="en-US" sz="2400" dirty="0" smtClean="0"/>
              <a:t>It is similar to a compact disk-read only memory (CD-ROM) but has a larger capacity. </a:t>
            </a:r>
          </a:p>
          <a:p>
            <a:endParaRPr lang="en-US" sz="2400" dirty="0" smtClean="0"/>
          </a:p>
          <a:p>
            <a:r>
              <a:rPr lang="en-US" sz="2400" dirty="0" smtClean="0"/>
              <a:t> DVD-ROM stores around 4.38 GB of data, While a CD-ROM usually stores 650 MB of data. </a:t>
            </a:r>
          </a:p>
          <a:p>
            <a:endParaRPr lang="en-US" sz="2400" dirty="0" smtClean="0"/>
          </a:p>
          <a:p>
            <a:r>
              <a:rPr lang="en-US" sz="2400" dirty="0" smtClean="0"/>
              <a:t>A DVD-ROM permanently stores data files which cannot be changed, written over or erased.</a:t>
            </a:r>
            <a:endParaRPr lang="en-US" sz="2400" b="1" dirty="0" smtClean="0"/>
          </a:p>
          <a:p>
            <a:endParaRPr lang="en-US" sz="2400" b="1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</p:txBody>
      </p:sp>
      <p:pic>
        <p:nvPicPr>
          <p:cNvPr id="4" name="Picture 3" descr="DV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326" y="1828800"/>
            <a:ext cx="358140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686800" cy="838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Solid-State Storage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058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Solid state devices are not magnetic nor optical.</a:t>
            </a:r>
          </a:p>
          <a:p>
            <a:endParaRPr lang="en-US" sz="2400" dirty="0" smtClean="0"/>
          </a:p>
          <a:p>
            <a:r>
              <a:rPr lang="en-US" sz="2400" dirty="0" smtClean="0"/>
              <a:t>Instead they relies on integrated circuit to hold data.</a:t>
            </a:r>
          </a:p>
          <a:p>
            <a:endParaRPr lang="en-US" sz="2400" dirty="0" smtClean="0"/>
          </a:p>
          <a:p>
            <a:r>
              <a:rPr lang="en-US" sz="2400" dirty="0" smtClean="0"/>
              <a:t>Some solid state disk are volatile and some are non-volatile.</a:t>
            </a:r>
          </a:p>
          <a:p>
            <a:endParaRPr lang="en-US" sz="2400" dirty="0" smtClean="0"/>
          </a:p>
          <a:p>
            <a:r>
              <a:rPr lang="en-US" sz="2400" dirty="0" smtClean="0"/>
              <a:t>The device volatility depends upon the type of memory circuit being used.</a:t>
            </a:r>
          </a:p>
          <a:p>
            <a:endParaRPr lang="en-US" sz="2400" dirty="0" smtClean="0"/>
          </a:p>
          <a:p>
            <a:r>
              <a:rPr lang="en-US" sz="2400" dirty="0" smtClean="0"/>
              <a:t>The major advantage of solid state disks over </a:t>
            </a:r>
            <a:r>
              <a:rPr lang="en-US" sz="2400" dirty="0" err="1" smtClean="0"/>
              <a:t>standrad</a:t>
            </a:r>
            <a:r>
              <a:rPr lang="en-US" sz="2400" dirty="0" smtClean="0"/>
              <a:t> storage devices is its speed.</a:t>
            </a:r>
          </a:p>
          <a:p>
            <a:endParaRPr lang="en-US" sz="2400" dirty="0" smtClean="0"/>
          </a:p>
          <a:p>
            <a:r>
              <a:rPr lang="en-US" sz="2400" dirty="0" smtClean="0"/>
              <a:t>Type: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         Flash Memory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         Smart Cards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         Solid State Disks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38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Solid-State Storage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4724400" cy="5715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400" b="1" dirty="0" smtClean="0"/>
              <a:t>Flash Memory:</a:t>
            </a:r>
          </a:p>
          <a:p>
            <a:pPr>
              <a:buNone/>
            </a:pPr>
            <a:endParaRPr lang="en-US" sz="2400" b="1" dirty="0" smtClean="0"/>
          </a:p>
          <a:p>
            <a:r>
              <a:rPr lang="en-US" sz="2400" dirty="0" smtClean="0"/>
              <a:t>Flash memory is a non-volatile memory chip used for storage and for transferring data between a personal computer (PC) and digital devices. </a:t>
            </a:r>
          </a:p>
          <a:p>
            <a:endParaRPr lang="en-US" sz="2400" dirty="0" smtClean="0"/>
          </a:p>
          <a:p>
            <a:r>
              <a:rPr lang="en-US" sz="2400" dirty="0" smtClean="0"/>
              <a:t>It has the ability to be electronically reprogrammed and erased. </a:t>
            </a:r>
          </a:p>
          <a:p>
            <a:endParaRPr lang="en-US" sz="2400" dirty="0" smtClean="0"/>
          </a:p>
          <a:p>
            <a:r>
              <a:rPr lang="en-US" sz="2400" dirty="0" smtClean="0"/>
              <a:t>It is a lot less expensive and does not require .</a:t>
            </a:r>
          </a:p>
          <a:p>
            <a:endParaRPr lang="en-US" sz="2400" dirty="0" smtClean="0"/>
          </a:p>
          <a:p>
            <a:r>
              <a:rPr lang="en-US" sz="2400" dirty="0" smtClean="0"/>
              <a:t> It is non-volatile, has a very fast access time. </a:t>
            </a:r>
          </a:p>
          <a:p>
            <a:endParaRPr lang="en-US" sz="2400" dirty="0" smtClean="0"/>
          </a:p>
          <a:p>
            <a:r>
              <a:rPr lang="en-US" sz="2400" dirty="0" smtClean="0"/>
              <a:t>Flash memory is extremely durable and can withstand intense pressure or extreme temperatures.</a:t>
            </a:r>
          </a:p>
          <a:p>
            <a:endParaRPr lang="en-US" sz="2400" dirty="0" smtClean="0"/>
          </a:p>
          <a:p>
            <a:r>
              <a:rPr lang="en-US" sz="2400" dirty="0" smtClean="0"/>
              <a:t> It can be used for a wide array of applications such as digital cameras, mobile phones, laptop computers, PDAs (personal digital assistants), digital audio players </a:t>
            </a:r>
            <a:endParaRPr lang="en-US" sz="2400" b="1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3" descr="Flas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524000"/>
            <a:ext cx="3905250" cy="39052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38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Solid-State Storage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4800600" cy="58674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400" b="1" dirty="0" smtClean="0"/>
              <a:t>Smart Cards:</a:t>
            </a:r>
          </a:p>
          <a:p>
            <a:r>
              <a:rPr lang="en-US" sz="2000" dirty="0" smtClean="0"/>
              <a:t>A smart card is a physical card that has an embedded integrated chip that acts as a security token. </a:t>
            </a:r>
          </a:p>
          <a:p>
            <a:endParaRPr lang="en-US" sz="2000" dirty="0" smtClean="0"/>
          </a:p>
          <a:p>
            <a:r>
              <a:rPr lang="en-US" sz="2000" dirty="0" smtClean="0"/>
              <a:t>Those cards with microcontroller chips can perform on-card processing functions and can manipulate information in the chip's memory. 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Smart cards are typically the same size as a driver's license or credit card and can be made out of metal or plastic. </a:t>
            </a:r>
          </a:p>
          <a:p>
            <a:endParaRPr lang="en-US" sz="2000" dirty="0" smtClean="0"/>
          </a:p>
          <a:p>
            <a:r>
              <a:rPr lang="en-US" sz="2000" dirty="0" smtClean="0"/>
              <a:t>They connect to a reader either by direct physical contact  (chip and dip) or through a short-range wireless connectivity standard such as radio-frequency identification (RFID) or near-field communication (NFC). </a:t>
            </a:r>
          </a:p>
          <a:p>
            <a:endParaRPr lang="en-US" sz="2000" dirty="0" smtClean="0"/>
          </a:p>
          <a:p>
            <a:r>
              <a:rPr lang="en-US" sz="2000" dirty="0" smtClean="0"/>
              <a:t>Smart cards are used for a variety of applications, though most commonly are used for credit cards and other payment cards.</a:t>
            </a:r>
          </a:p>
        </p:txBody>
      </p:sp>
      <p:pic>
        <p:nvPicPr>
          <p:cNvPr id="5" name="Picture 4" descr="imgbin-smart-card-card-reader-integrated-circuits-chips-electronics-wiring-diagram-sim-cards-Mr5wp3pfkMFHifDntxSfdHjP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99" y="1524000"/>
            <a:ext cx="3756955" cy="37363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Introduction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54102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Storage Media: </a:t>
            </a:r>
          </a:p>
          <a:p>
            <a:pPr algn="just">
              <a:buNone/>
            </a:pPr>
            <a:r>
              <a:rPr lang="en-US" dirty="0" smtClean="0"/>
              <a:t>    The physical material on which the data is stored is called storage media.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Storage Devices: </a:t>
            </a:r>
          </a:p>
          <a:p>
            <a:pPr algn="just">
              <a:buNone/>
            </a:pPr>
            <a:r>
              <a:rPr lang="en-US" dirty="0" smtClean="0"/>
              <a:t>    The hardware components that write data to or read data from storage media are called storage devices.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38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Solid-State Storage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4800600" cy="5867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 smtClean="0"/>
              <a:t>Solid State Disk:</a:t>
            </a:r>
          </a:p>
          <a:p>
            <a:endParaRPr lang="en-US" sz="2400" b="1" dirty="0" smtClean="0"/>
          </a:p>
          <a:p>
            <a:r>
              <a:rPr lang="en-US" sz="2400" dirty="0" smtClean="0"/>
              <a:t>A solid-state drive (SSD) is a new generation of storage device used in computers. </a:t>
            </a:r>
          </a:p>
          <a:p>
            <a:endParaRPr lang="en-US" sz="2400" dirty="0" smtClean="0"/>
          </a:p>
          <a:p>
            <a:r>
              <a:rPr lang="en-US" sz="2400" dirty="0" smtClean="0"/>
              <a:t>SSDs replace traditional mechanical hard disks by using flash-based memory, which is significantly faster. </a:t>
            </a:r>
          </a:p>
          <a:p>
            <a:endParaRPr lang="en-US" sz="2400" dirty="0" smtClean="0"/>
          </a:p>
          <a:p>
            <a:r>
              <a:rPr lang="en-US" sz="2400" dirty="0" smtClean="0"/>
              <a:t>Older hard-disk storage technologies run slower, which often makes your computer run slower than it should. </a:t>
            </a:r>
          </a:p>
          <a:p>
            <a:endParaRPr lang="en-US" sz="2400" dirty="0" smtClean="0"/>
          </a:p>
          <a:p>
            <a:r>
              <a:rPr lang="en-US" sz="2400" dirty="0" smtClean="0"/>
              <a:t>SSDs speed up computers significantly due to their low read-access times and fast throughputs.</a:t>
            </a:r>
            <a:endParaRPr lang="en-US" sz="2400" b="1" dirty="0" smtClean="0"/>
          </a:p>
        </p:txBody>
      </p:sp>
      <p:pic>
        <p:nvPicPr>
          <p:cNvPr id="5" name="Picture 4" descr="SSDD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52600"/>
            <a:ext cx="31242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THE END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Device Operations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54102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Write: </a:t>
            </a:r>
          </a:p>
          <a:p>
            <a:pPr algn="just">
              <a:buNone/>
            </a:pPr>
            <a:r>
              <a:rPr lang="en-US" dirty="0" smtClean="0"/>
              <a:t>    Writing or recording the data so that it can be found later.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Read: </a:t>
            </a:r>
          </a:p>
          <a:p>
            <a:pPr algn="just">
              <a:buNone/>
            </a:pPr>
            <a:r>
              <a:rPr lang="en-US" dirty="0" smtClean="0"/>
              <a:t>    Reading the stored data, then transferring it into the computer’s memory.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Categorizing Storage Devices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5410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Main categories of storage technology used today are: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Magnetic Storage</a:t>
            </a:r>
          </a:p>
          <a:p>
            <a:pPr algn="just"/>
            <a:r>
              <a:rPr lang="en-US" dirty="0" smtClean="0"/>
              <a:t>Optical Storage</a:t>
            </a:r>
          </a:p>
          <a:p>
            <a:pPr algn="just"/>
            <a:r>
              <a:rPr lang="en-US" dirty="0" smtClean="0"/>
              <a:t>Solid State Storage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Magnetic Storage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Magnetic storage or magnetic recording is the storage of data on a magnetized medium.</a:t>
            </a:r>
          </a:p>
          <a:p>
            <a:endParaRPr lang="en-US" dirty="0" smtClean="0"/>
          </a:p>
          <a:p>
            <a:r>
              <a:rPr lang="en-US" dirty="0" smtClean="0"/>
              <a:t> Magnetic storage uses different patterns of magnetization in a </a:t>
            </a:r>
            <a:r>
              <a:rPr lang="en-US" dirty="0" err="1" smtClean="0"/>
              <a:t>magnetisable</a:t>
            </a:r>
            <a:r>
              <a:rPr lang="en-US" dirty="0" smtClean="0"/>
              <a:t> material to store data and is a form of non-volatile memory.</a:t>
            </a:r>
          </a:p>
          <a:p>
            <a:endParaRPr lang="en-US" dirty="0" smtClean="0"/>
          </a:p>
          <a:p>
            <a:r>
              <a:rPr lang="en-US" dirty="0" smtClean="0"/>
              <a:t>Magnetic storage devices includes;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Hard Disk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Floppy Disk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Zip Drive or Super Disk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Magnetic Tapes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Magnetic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4800600" cy="5410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600" b="1" dirty="0" smtClean="0"/>
              <a:t>Hard Disk:</a:t>
            </a:r>
          </a:p>
          <a:p>
            <a:r>
              <a:rPr lang="en-US" sz="2400" dirty="0" smtClean="0"/>
              <a:t>Hard drives consist of stacks of non-removable platters  coated with magnetic materials each with its own read/write head as shown in the photo.</a:t>
            </a:r>
          </a:p>
          <a:p>
            <a:endParaRPr lang="en-US" sz="2400" dirty="0" smtClean="0"/>
          </a:p>
          <a:p>
            <a:r>
              <a:rPr lang="en-US" sz="2400" dirty="0" smtClean="0"/>
              <a:t>Hard disk drives are built into desktops and laptops.</a:t>
            </a:r>
          </a:p>
          <a:p>
            <a:endParaRPr lang="en-US" sz="2400" dirty="0" smtClean="0"/>
          </a:p>
          <a:p>
            <a:r>
              <a:rPr lang="en-US" sz="2400" dirty="0" smtClean="0"/>
              <a:t>It has large storage capacity that is measured in gigabytes. </a:t>
            </a:r>
          </a:p>
          <a:p>
            <a:endParaRPr lang="en-US" sz="2400" dirty="0" smtClean="0"/>
          </a:p>
          <a:p>
            <a:r>
              <a:rPr lang="en-US" sz="2400" dirty="0" smtClean="0"/>
              <a:t>It holds much more data than a CD-ROM. </a:t>
            </a:r>
          </a:p>
          <a:p>
            <a:endParaRPr lang="en-US" sz="2400" dirty="0" smtClean="0"/>
          </a:p>
          <a:p>
            <a:r>
              <a:rPr lang="en-US" sz="2400" dirty="0" smtClean="0"/>
              <a:t>They read and write data very quickly.</a:t>
            </a:r>
          </a:p>
          <a:p>
            <a:endParaRPr lang="en-US" sz="2400" dirty="0" smtClean="0"/>
          </a:p>
          <a:p>
            <a:r>
              <a:rPr lang="en-US" sz="2400" dirty="0" smtClean="0"/>
              <a:t>Hard disk drives use random/direct access to locate data stored on the disk</a:t>
            </a:r>
            <a:endParaRPr lang="en-US" sz="2400" dirty="0"/>
          </a:p>
        </p:txBody>
      </p:sp>
      <p:pic>
        <p:nvPicPr>
          <p:cNvPr id="4" name="Picture 3" descr="hard dis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209800"/>
            <a:ext cx="41148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Magnetic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4800600" cy="5562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600" b="1" dirty="0" smtClean="0"/>
              <a:t>Floppy Disk:</a:t>
            </a:r>
          </a:p>
          <a:p>
            <a:pPr>
              <a:buNone/>
            </a:pPr>
            <a:endParaRPr lang="en-US" sz="2600" b="1" dirty="0" smtClean="0"/>
          </a:p>
          <a:p>
            <a:r>
              <a:rPr lang="en-US" sz="2300" dirty="0" smtClean="0"/>
              <a:t>Floppy disks are disks of plastic coated in magnetic material and enclosed in a hard plastic case.</a:t>
            </a:r>
          </a:p>
          <a:p>
            <a:endParaRPr lang="en-US" sz="2300" dirty="0" smtClean="0"/>
          </a:p>
          <a:p>
            <a:r>
              <a:rPr lang="en-US" sz="2300" dirty="0" smtClean="0"/>
              <a:t> The read/write area is covered by a sliding metal flap.</a:t>
            </a:r>
          </a:p>
          <a:p>
            <a:endParaRPr lang="en-US" sz="2300" dirty="0" smtClean="0"/>
          </a:p>
          <a:p>
            <a:r>
              <a:rPr lang="en-US" sz="2300" dirty="0" smtClean="0"/>
              <a:t>Floppy disks are written to and read from, through the use of separate floppy disk drives.</a:t>
            </a:r>
          </a:p>
          <a:p>
            <a:endParaRPr lang="en-US" sz="2300" dirty="0" smtClean="0"/>
          </a:p>
          <a:p>
            <a:r>
              <a:rPr lang="en-US" sz="2300" dirty="0" smtClean="0"/>
              <a:t>Floppy disks are less popular than they have been because :-</a:t>
            </a:r>
          </a:p>
          <a:p>
            <a:endParaRPr lang="en-US" sz="2300" dirty="0" smtClean="0"/>
          </a:p>
          <a:p>
            <a:r>
              <a:rPr lang="en-US" sz="2300" dirty="0" smtClean="0"/>
              <a:t>They are easily damaged.</a:t>
            </a:r>
          </a:p>
          <a:p>
            <a:endParaRPr lang="en-US" sz="2300" dirty="0" smtClean="0"/>
          </a:p>
          <a:p>
            <a:r>
              <a:rPr lang="en-US" sz="2300" dirty="0" smtClean="0"/>
              <a:t>Have a limited storage capacity in that they can only hold 1.44MB. Photos, text documents etc have become too large.</a:t>
            </a:r>
          </a:p>
          <a:p>
            <a:endParaRPr lang="en-US" sz="2300" dirty="0" smtClean="0"/>
          </a:p>
          <a:p>
            <a:r>
              <a:rPr lang="en-US" sz="2300" dirty="0" smtClean="0"/>
              <a:t>Although, they used to be very common they are not much used anymore.</a:t>
            </a:r>
          </a:p>
        </p:txBody>
      </p:sp>
      <p:pic>
        <p:nvPicPr>
          <p:cNvPr id="4" name="Picture 3" descr="flop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443" y="2895600"/>
            <a:ext cx="3537857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Magnetic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3886200" cy="55626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800" b="1" dirty="0" smtClean="0"/>
              <a:t>Zip Drive or Super-disks</a:t>
            </a:r>
            <a:r>
              <a:rPr lang="en-US" sz="2600" b="1" dirty="0" smtClean="0"/>
              <a:t>:</a:t>
            </a:r>
          </a:p>
          <a:p>
            <a:pPr>
              <a:buNone/>
            </a:pPr>
            <a:endParaRPr lang="en-US" sz="2600" b="1" dirty="0" smtClean="0"/>
          </a:p>
          <a:p>
            <a:r>
              <a:rPr lang="en-US" sz="2400" dirty="0" smtClean="0"/>
              <a:t>Are very similar to floppy disks. Again they are plastic discs coated with magnetic material. </a:t>
            </a:r>
          </a:p>
          <a:p>
            <a:endParaRPr lang="en-US" sz="2400" dirty="0" smtClean="0"/>
          </a:p>
          <a:p>
            <a:r>
              <a:rPr lang="en-US" sz="2400" dirty="0" smtClean="0"/>
              <a:t>The difference between them is that zip disks can store much more. </a:t>
            </a:r>
          </a:p>
          <a:p>
            <a:endParaRPr lang="en-US" sz="2400" dirty="0" smtClean="0"/>
          </a:p>
          <a:p>
            <a:r>
              <a:rPr lang="en-US" sz="2400" dirty="0" smtClean="0"/>
              <a:t>The one shown stores 100MB and you can get them up to 250MB.</a:t>
            </a:r>
          </a:p>
          <a:p>
            <a:pPr>
              <a:buNone/>
            </a:pPr>
            <a:r>
              <a:rPr lang="en-US" sz="2400" dirty="0" smtClean="0"/>
              <a:t> </a:t>
            </a:r>
          </a:p>
          <a:p>
            <a:r>
              <a:rPr lang="en-US" sz="2400" dirty="0" smtClean="0"/>
              <a:t>Like Floppy disks, zip disks need a specialized zip drive to read and write to the disk.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3" descr="zip driv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905000"/>
            <a:ext cx="44577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Magnetic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46482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b="1" dirty="0" smtClean="0"/>
              <a:t>Magnetic Tape</a:t>
            </a:r>
            <a:r>
              <a:rPr lang="en-US" sz="2600" b="1" dirty="0" smtClean="0"/>
              <a:t>:</a:t>
            </a:r>
          </a:p>
          <a:p>
            <a:pPr>
              <a:buNone/>
            </a:pPr>
            <a:endParaRPr lang="en-US" sz="2600" dirty="0" smtClean="0"/>
          </a:p>
          <a:p>
            <a:r>
              <a:rPr lang="en-US" sz="2400" dirty="0" smtClean="0"/>
              <a:t>Made of a long plastic strip coated with magnetic material, tape is mostly used for making backups. 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It can store lots of data, but this data is slower to access, this makes it impractical for use as main storage.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One great advantage of magnetic tape is its cheapness.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Magnetic tape uses sequential or serial access to locate data stored on the tape.</a:t>
            </a:r>
          </a:p>
        </p:txBody>
      </p:sp>
      <p:pic>
        <p:nvPicPr>
          <p:cNvPr id="4" name="Picture 3" descr="tap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133600"/>
            <a:ext cx="4069237" cy="304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832</Words>
  <Application>Microsoft Office PowerPoint</Application>
  <PresentationFormat>On-screen Show (4:3)</PresentationFormat>
  <Paragraphs>204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Storage Devices</vt:lpstr>
      <vt:lpstr>Introduction</vt:lpstr>
      <vt:lpstr>Device Operations</vt:lpstr>
      <vt:lpstr>Categorizing Storage Devices</vt:lpstr>
      <vt:lpstr>Magnetic Storage</vt:lpstr>
      <vt:lpstr>Magnetic Storage</vt:lpstr>
      <vt:lpstr>Magnetic Storage</vt:lpstr>
      <vt:lpstr>Magnetic Storage</vt:lpstr>
      <vt:lpstr>Magnetic Storage</vt:lpstr>
      <vt:lpstr>Organizing Data on Magnetic Storage</vt:lpstr>
      <vt:lpstr>Organizing Data on Magnetic Storage</vt:lpstr>
      <vt:lpstr>Disk Management by Operating System</vt:lpstr>
      <vt:lpstr>Disk Management by Operating System</vt:lpstr>
      <vt:lpstr>Optical Storage</vt:lpstr>
      <vt:lpstr>Optical Storage</vt:lpstr>
      <vt:lpstr>Optical Storage</vt:lpstr>
      <vt:lpstr>Solid-State Storage Devices</vt:lpstr>
      <vt:lpstr>Solid-State Storage Devices</vt:lpstr>
      <vt:lpstr>Solid-State Storage Devices</vt:lpstr>
      <vt:lpstr>Solid-State Storage Devices</vt:lpstr>
      <vt:lpstr>THE END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Systems</dc:title>
  <dc:creator>SaherUmar</dc:creator>
  <cp:lastModifiedBy>hp</cp:lastModifiedBy>
  <cp:revision>88</cp:revision>
  <dcterms:created xsi:type="dcterms:W3CDTF">2006-08-16T00:00:00Z</dcterms:created>
  <dcterms:modified xsi:type="dcterms:W3CDTF">2020-06-27T10:26:32Z</dcterms:modified>
</cp:coreProperties>
</file>