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58" r:id="rId5"/>
    <p:sldId id="259" r:id="rId6"/>
    <p:sldId id="260" r:id="rId7"/>
    <p:sldId id="263" r:id="rId8"/>
    <p:sldId id="264" r:id="rId9"/>
    <p:sldId id="265" r:id="rId10"/>
    <p:sldId id="266" r:id="rId11"/>
    <p:sldId id="267" r:id="rId12"/>
    <p:sldId id="268" r:id="rId13"/>
    <p:sldId id="26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6" d="100"/>
          <a:sy n="86" d="100"/>
        </p:scale>
        <p:origin x="-149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10/5/2020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10/5/2020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10/5/2020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6600" b="1" dirty="0" smtClean="0">
                <a:solidFill>
                  <a:srgbClr val="FF0000"/>
                </a:solidFill>
              </a:rPr>
              <a:t>Database Management</a:t>
            </a:r>
            <a:endParaRPr lang="en-US" sz="6600" b="1" dirty="0">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991600" cy="1143000"/>
          </a:xfrm>
        </p:spPr>
        <p:txBody>
          <a:bodyPr>
            <a:normAutofit fontScale="90000"/>
          </a:bodyPr>
          <a:lstStyle/>
          <a:p>
            <a:pPr algn="l"/>
            <a:r>
              <a:rPr lang="en-US" b="1" dirty="0" smtClean="0">
                <a:solidFill>
                  <a:srgbClr val="FF0000"/>
                </a:solidFill>
              </a:rPr>
              <a:t>Entity Relationship Diagram (ER Diagram)</a:t>
            </a:r>
            <a:endParaRPr lang="en-US" b="1" dirty="0">
              <a:solidFill>
                <a:srgbClr val="FF0000"/>
              </a:solidFill>
            </a:endParaRPr>
          </a:p>
        </p:txBody>
      </p:sp>
      <p:sp>
        <p:nvSpPr>
          <p:cNvPr id="3" name="Content Placeholder 2"/>
          <p:cNvSpPr>
            <a:spLocks noGrp="1"/>
          </p:cNvSpPr>
          <p:nvPr>
            <p:ph idx="1"/>
          </p:nvPr>
        </p:nvSpPr>
        <p:spPr>
          <a:xfrm>
            <a:off x="152400" y="1143000"/>
            <a:ext cx="8763000" cy="5486400"/>
          </a:xfrm>
        </p:spPr>
        <p:txBody>
          <a:bodyPr>
            <a:normAutofit lnSpcReduction="10000"/>
          </a:bodyPr>
          <a:lstStyle/>
          <a:p>
            <a:r>
              <a:rPr lang="en-US" dirty="0" smtClean="0"/>
              <a:t>An ER diagram shows the relationship among entity sets. </a:t>
            </a:r>
          </a:p>
          <a:p>
            <a:endParaRPr lang="en-US" dirty="0" smtClean="0"/>
          </a:p>
          <a:p>
            <a:r>
              <a:rPr lang="en-US" dirty="0" smtClean="0"/>
              <a:t>An entity set is a group of similar entities and these entities can have attributes. </a:t>
            </a:r>
          </a:p>
          <a:p>
            <a:endParaRPr lang="en-US" dirty="0" smtClean="0"/>
          </a:p>
          <a:p>
            <a:r>
              <a:rPr lang="en-US" dirty="0" smtClean="0"/>
              <a:t>In terms of DBMS, an entity is a table or attribute of a table in database, so by showing relationship among tables and their attributes, ER diagram shows the complete logical structure of a database.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A simple ER Diagram</a:t>
            </a:r>
            <a:endParaRPr lang="en-US" b="1" dirty="0">
              <a:solidFill>
                <a:srgbClr val="FF0000"/>
              </a:solidFill>
            </a:endParaRPr>
          </a:p>
        </p:txBody>
      </p:sp>
      <p:sp>
        <p:nvSpPr>
          <p:cNvPr id="3" name="Content Placeholder 2"/>
          <p:cNvSpPr>
            <a:spLocks noGrp="1"/>
          </p:cNvSpPr>
          <p:nvPr>
            <p:ph idx="1"/>
          </p:nvPr>
        </p:nvSpPr>
        <p:spPr>
          <a:xfrm>
            <a:off x="152400" y="990600"/>
            <a:ext cx="4953000" cy="5638800"/>
          </a:xfrm>
        </p:spPr>
        <p:txBody>
          <a:bodyPr>
            <a:normAutofit fontScale="77500" lnSpcReduction="20000"/>
          </a:bodyPr>
          <a:lstStyle/>
          <a:p>
            <a:r>
              <a:rPr lang="en-US" dirty="0" smtClean="0"/>
              <a:t>In the following diagram we have two entities Student and College and their relationship. </a:t>
            </a:r>
          </a:p>
          <a:p>
            <a:endParaRPr lang="en-US" dirty="0" smtClean="0"/>
          </a:p>
          <a:p>
            <a:r>
              <a:rPr lang="en-US" dirty="0" smtClean="0"/>
              <a:t>The relationship between Student and College is many to one as a college can have many students however a student cannot study in multiple colleges at the same time. </a:t>
            </a:r>
          </a:p>
          <a:p>
            <a:endParaRPr lang="en-US" dirty="0" smtClean="0"/>
          </a:p>
          <a:p>
            <a:r>
              <a:rPr lang="en-US" dirty="0" smtClean="0"/>
              <a:t>Student entity has attributes such as </a:t>
            </a:r>
            <a:r>
              <a:rPr lang="en-US" dirty="0" err="1" smtClean="0"/>
              <a:t>Stu_Id</a:t>
            </a:r>
            <a:r>
              <a:rPr lang="en-US" dirty="0" smtClean="0"/>
              <a:t>, </a:t>
            </a:r>
            <a:r>
              <a:rPr lang="en-US" dirty="0" err="1" smtClean="0"/>
              <a:t>Stu_Name</a:t>
            </a:r>
            <a:r>
              <a:rPr lang="en-US" dirty="0" smtClean="0"/>
              <a:t> &amp; </a:t>
            </a:r>
            <a:r>
              <a:rPr lang="en-US" dirty="0" err="1" smtClean="0"/>
              <a:t>Stu_Addr</a:t>
            </a:r>
            <a:r>
              <a:rPr lang="en-US" dirty="0" smtClean="0"/>
              <a:t> and College entity has attributes such as </a:t>
            </a:r>
            <a:r>
              <a:rPr lang="en-US" dirty="0" err="1" smtClean="0"/>
              <a:t>Col_ID</a:t>
            </a:r>
            <a:r>
              <a:rPr lang="en-US" dirty="0" smtClean="0"/>
              <a:t> &amp; </a:t>
            </a:r>
            <a:r>
              <a:rPr lang="en-US" dirty="0" err="1" smtClean="0"/>
              <a:t>Col_Name</a:t>
            </a:r>
            <a:r>
              <a:rPr lang="en-US" dirty="0" smtClean="0"/>
              <a:t>.</a:t>
            </a:r>
            <a:endParaRPr lang="en-US" dirty="0"/>
          </a:p>
        </p:txBody>
      </p:sp>
      <p:pic>
        <p:nvPicPr>
          <p:cNvPr id="1026" name="Picture 2"/>
          <p:cNvPicPr>
            <a:picLocks noChangeAspect="1" noChangeArrowheads="1"/>
          </p:cNvPicPr>
          <p:nvPr/>
        </p:nvPicPr>
        <p:blipFill>
          <a:blip r:embed="rId2"/>
          <a:srcRect/>
          <a:stretch>
            <a:fillRect/>
          </a:stretch>
        </p:blipFill>
        <p:spPr bwMode="auto">
          <a:xfrm>
            <a:off x="5038725" y="2286000"/>
            <a:ext cx="4105275" cy="2486025"/>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smtClean="0">
                <a:solidFill>
                  <a:srgbClr val="FF0000"/>
                </a:solidFill>
              </a:rPr>
              <a:t>Advantages of Database</a:t>
            </a:r>
            <a:endParaRPr lang="en-US" b="1" dirty="0">
              <a:solidFill>
                <a:srgbClr val="FF0000"/>
              </a:solidFill>
            </a:endParaRPr>
          </a:p>
        </p:txBody>
      </p:sp>
      <p:sp>
        <p:nvSpPr>
          <p:cNvPr id="3" name="Content Placeholder 2"/>
          <p:cNvSpPr>
            <a:spLocks noGrp="1"/>
          </p:cNvSpPr>
          <p:nvPr>
            <p:ph idx="1"/>
          </p:nvPr>
        </p:nvSpPr>
        <p:spPr>
          <a:xfrm>
            <a:off x="152400" y="1066800"/>
            <a:ext cx="8839200" cy="5638800"/>
          </a:xfrm>
        </p:spPr>
        <p:txBody>
          <a:bodyPr>
            <a:noAutofit/>
          </a:bodyPr>
          <a:lstStyle/>
          <a:p>
            <a:r>
              <a:rPr lang="en-US" sz="1800" dirty="0" smtClean="0"/>
              <a:t>Ease of use: The revision of any information as tables consisting of rows and columns is much easier to understand .</a:t>
            </a:r>
          </a:p>
          <a:p>
            <a:endParaRPr lang="en-US" sz="1800" dirty="0" smtClean="0"/>
          </a:p>
          <a:p>
            <a:r>
              <a:rPr lang="en-US" sz="1800" dirty="0" smtClean="0"/>
              <a:t>Flexibility: Different tables from which information has to be linked and extracted can be easily manipulated.</a:t>
            </a:r>
            <a:br>
              <a:rPr lang="en-US" sz="1800" dirty="0" smtClean="0"/>
            </a:br>
            <a:endParaRPr lang="en-US" sz="1800" dirty="0" smtClean="0"/>
          </a:p>
          <a:p>
            <a:r>
              <a:rPr lang="en-US" sz="1800" dirty="0" smtClean="0"/>
              <a:t>Security: Security control and authorization can also be implemented more easily by moving sensitive attributes in a given table into a separate relation with its own authorization controls. If authorization requirement permits, a particular attribute could be joined back with others to enable full information retrieval.</a:t>
            </a:r>
            <a:br>
              <a:rPr lang="en-US" sz="1800" dirty="0" smtClean="0"/>
            </a:br>
            <a:endParaRPr lang="en-US" sz="1800" dirty="0" smtClean="0"/>
          </a:p>
          <a:p>
            <a:r>
              <a:rPr lang="en-US" sz="1800" dirty="0" smtClean="0"/>
              <a:t>Data Independence: Data independence is achieved more easily with normalization structure used in a relational database than in the more complicated tree or network structure.</a:t>
            </a:r>
            <a:br>
              <a:rPr lang="en-US" sz="1800" dirty="0" smtClean="0"/>
            </a:br>
            <a:endParaRPr lang="en-US" sz="1800" dirty="0" smtClean="0"/>
          </a:p>
          <a:p>
            <a:r>
              <a:rPr lang="en-US" sz="1800" dirty="0" smtClean="0"/>
              <a:t>Data Manipulation Language: The possibility of responding to query by means of a language based on relational algebra and relational calculus e.g. SQL is easy in the relational database approach. For data organized in other structure the query language either becomes complex or extremely limited in its capabilities.</a:t>
            </a:r>
          </a:p>
          <a:p>
            <a:pPr>
              <a:buNone/>
            </a:pPr>
            <a:r>
              <a:rPr lang="en-US" sz="1600" dirty="0" smtClean="0"/>
              <a:t/>
            </a:r>
            <a:br>
              <a:rPr lang="en-US" sz="1600" dirty="0" smtClean="0"/>
            </a:br>
            <a:endParaRPr lang="en-US"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smtClean="0">
                <a:solidFill>
                  <a:srgbClr val="FF0000"/>
                </a:solidFill>
              </a:rPr>
              <a:t>Disadvantages </a:t>
            </a:r>
            <a:r>
              <a:rPr lang="en-US" b="1" dirty="0" smtClean="0">
                <a:solidFill>
                  <a:srgbClr val="FF0000"/>
                </a:solidFill>
              </a:rPr>
              <a:t>of Database</a:t>
            </a:r>
            <a:endParaRPr lang="en-US" b="1" dirty="0">
              <a:solidFill>
                <a:srgbClr val="FF0000"/>
              </a:solidFill>
            </a:endParaRPr>
          </a:p>
        </p:txBody>
      </p:sp>
      <p:sp>
        <p:nvSpPr>
          <p:cNvPr id="3" name="Content Placeholder 2"/>
          <p:cNvSpPr>
            <a:spLocks noGrp="1"/>
          </p:cNvSpPr>
          <p:nvPr>
            <p:ph idx="1"/>
          </p:nvPr>
        </p:nvSpPr>
        <p:spPr>
          <a:xfrm>
            <a:off x="152400" y="1219200"/>
            <a:ext cx="8839200" cy="5638800"/>
          </a:xfrm>
        </p:spPr>
        <p:txBody>
          <a:bodyPr>
            <a:noAutofit/>
          </a:bodyPr>
          <a:lstStyle/>
          <a:p>
            <a:r>
              <a:rPr lang="en-US" sz="1800" dirty="0" smtClean="0"/>
              <a:t> Performance: A major constraint and therefore disadvantage in the use of relational database system is machine performance. If the number of tables between which relationships to be established are large and the tables themselves effect the performance in responding to the </a:t>
            </a:r>
            <a:r>
              <a:rPr lang="en-US" sz="1800" dirty="0" err="1" smtClean="0"/>
              <a:t>sql</a:t>
            </a:r>
            <a:r>
              <a:rPr lang="en-US" sz="1800" dirty="0" smtClean="0"/>
              <a:t> queries.</a:t>
            </a:r>
            <a:br>
              <a:rPr lang="en-US" sz="1800" dirty="0" smtClean="0"/>
            </a:br>
            <a:endParaRPr lang="en-US" sz="1800" dirty="0" smtClean="0"/>
          </a:p>
          <a:p>
            <a:r>
              <a:rPr lang="en-US" sz="1800" dirty="0" smtClean="0"/>
              <a:t>Physical Storage Consumption: With an interactive system, for example an operation like join would depend upon the physical storage also. It is, therefore common in relational databases to tune the databases and in such a case the physical data layout would be chosen so as to give good performance in the most frequently run operations. It therefore would naturally result in the fact that the lays frequently run operations would tend to become even more shared.</a:t>
            </a:r>
            <a:br>
              <a:rPr lang="en-US" sz="1800" dirty="0" smtClean="0"/>
            </a:br>
            <a:endParaRPr lang="en-US" sz="1800" dirty="0" smtClean="0"/>
          </a:p>
          <a:p>
            <a:r>
              <a:rPr lang="en-US" sz="1800" dirty="0" smtClean="0"/>
              <a:t>Slow extraction of meaning from data:  if the data is naturally organized in a hierarchical manner and stored as such, the hierarchical approach may give quick meaning for that data.</a:t>
            </a:r>
          </a:p>
          <a:p>
            <a:pPr>
              <a:buNone/>
            </a:pPr>
            <a:r>
              <a:rPr lang="en-US" sz="1600" dirty="0" smtClean="0"/>
              <a:t/>
            </a:r>
            <a:br>
              <a:rPr lang="en-US" sz="1600" dirty="0" smtClean="0"/>
            </a:br>
            <a:endParaRPr lang="en-US"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Database</a:t>
            </a:r>
            <a:endParaRPr lang="en-US" b="1" dirty="0">
              <a:solidFill>
                <a:srgbClr val="FF0000"/>
              </a:solidFill>
            </a:endParaRPr>
          </a:p>
        </p:txBody>
      </p:sp>
      <p:sp>
        <p:nvSpPr>
          <p:cNvPr id="3" name="Content Placeholder 2"/>
          <p:cNvSpPr>
            <a:spLocks noGrp="1"/>
          </p:cNvSpPr>
          <p:nvPr>
            <p:ph idx="1"/>
          </p:nvPr>
        </p:nvSpPr>
        <p:spPr>
          <a:xfrm>
            <a:off x="152400" y="1600200"/>
            <a:ext cx="8839200" cy="5029200"/>
          </a:xfrm>
        </p:spPr>
        <p:txBody>
          <a:bodyPr>
            <a:normAutofit fontScale="92500" lnSpcReduction="20000"/>
          </a:bodyPr>
          <a:lstStyle/>
          <a:p>
            <a:r>
              <a:rPr lang="en-US" b="1" dirty="0" smtClean="0"/>
              <a:t>Database: </a:t>
            </a:r>
          </a:p>
          <a:p>
            <a:pPr>
              <a:buNone/>
            </a:pPr>
            <a:r>
              <a:rPr lang="en-US" dirty="0" smtClean="0"/>
              <a:t>    A collected information which is in an organized form for easier access, management, and various updating is known as a database.</a:t>
            </a:r>
          </a:p>
          <a:p>
            <a:pPr>
              <a:buNone/>
            </a:pPr>
            <a:endParaRPr lang="en-US" b="1" dirty="0" smtClean="0"/>
          </a:p>
          <a:p>
            <a:pPr>
              <a:buNone/>
            </a:pPr>
            <a:r>
              <a:rPr lang="en-US" b="1" dirty="0" smtClean="0"/>
              <a:t>    </a:t>
            </a:r>
            <a:r>
              <a:rPr lang="en-US" dirty="0" smtClean="0"/>
              <a:t>A </a:t>
            </a:r>
            <a:r>
              <a:rPr lang="en-US" b="1" dirty="0" smtClean="0"/>
              <a:t>database</a:t>
            </a:r>
            <a:r>
              <a:rPr lang="en-US" dirty="0" smtClean="0"/>
              <a:t> is an organized collection of data, generally stored and accessed electronically from a computer system.  </a:t>
            </a:r>
          </a:p>
          <a:p>
            <a:pPr>
              <a:buNone/>
            </a:pPr>
            <a:endParaRPr lang="en-US" dirty="0" smtClean="0"/>
          </a:p>
          <a:p>
            <a:pPr>
              <a:buNone/>
            </a:pPr>
            <a:r>
              <a:rPr lang="en-US" dirty="0" smtClean="0"/>
              <a:t>    Where databases are more complex they are often developed using formal design and modeling techniques.</a:t>
            </a:r>
          </a:p>
          <a:p>
            <a:pPr>
              <a:buNone/>
            </a:pP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FF0000"/>
                </a:solidFill>
              </a:rPr>
              <a:t>Database Management System</a:t>
            </a:r>
            <a:endParaRPr lang="en-US" dirty="0"/>
          </a:p>
        </p:txBody>
      </p:sp>
      <p:sp>
        <p:nvSpPr>
          <p:cNvPr id="3" name="Content Placeholder 2"/>
          <p:cNvSpPr>
            <a:spLocks noGrp="1"/>
          </p:cNvSpPr>
          <p:nvPr>
            <p:ph idx="1"/>
          </p:nvPr>
        </p:nvSpPr>
        <p:spPr>
          <a:xfrm>
            <a:off x="457200" y="1600200"/>
            <a:ext cx="8229600" cy="5105400"/>
          </a:xfrm>
        </p:spPr>
        <p:txBody>
          <a:bodyPr>
            <a:normAutofit fontScale="85000" lnSpcReduction="20000"/>
          </a:bodyPr>
          <a:lstStyle/>
          <a:p>
            <a:r>
              <a:rPr lang="en-US" b="1" dirty="0" smtClean="0"/>
              <a:t>Database Management System: </a:t>
            </a:r>
          </a:p>
          <a:p>
            <a:pPr>
              <a:buNone/>
            </a:pPr>
            <a:r>
              <a:rPr lang="en-US" b="1" dirty="0" smtClean="0"/>
              <a:t> </a:t>
            </a:r>
          </a:p>
          <a:p>
            <a:pPr>
              <a:buNone/>
            </a:pPr>
            <a:r>
              <a:rPr lang="en-US" dirty="0" smtClean="0"/>
              <a:t>    Any system that manages databases is called a </a:t>
            </a:r>
            <a:r>
              <a:rPr lang="en-US" b="1" dirty="0" smtClean="0"/>
              <a:t>database management system</a:t>
            </a:r>
            <a:r>
              <a:rPr lang="en-US" dirty="0" smtClean="0"/>
              <a:t>, or DBMS.</a:t>
            </a:r>
          </a:p>
          <a:p>
            <a:pPr>
              <a:buNone/>
            </a:pPr>
            <a:endParaRPr lang="en-US" b="1" dirty="0" smtClean="0"/>
          </a:p>
          <a:p>
            <a:pPr>
              <a:buNone/>
            </a:pPr>
            <a:r>
              <a:rPr lang="en-US" b="1" dirty="0" smtClean="0"/>
              <a:t>     </a:t>
            </a:r>
            <a:r>
              <a:rPr lang="en-US" dirty="0" smtClean="0"/>
              <a:t>The database management system (DBMS) is the software that interacts with end users, applications, and the database itself to capture and analyze the data.</a:t>
            </a:r>
          </a:p>
          <a:p>
            <a:pPr>
              <a:buNone/>
            </a:pPr>
            <a:endParaRPr lang="en-US" dirty="0" smtClean="0"/>
          </a:p>
          <a:p>
            <a:pPr>
              <a:buNone/>
            </a:pPr>
            <a:r>
              <a:rPr lang="en-US" dirty="0" smtClean="0"/>
              <a:t>    Computer scientists may classify database-management systems according to the database models that they support</a:t>
            </a:r>
            <a:endParaRPr lang="en-US"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solidFill>
                  <a:srgbClr val="FF0000"/>
                </a:solidFill>
              </a:rPr>
              <a:t>DBMS Functionalities</a:t>
            </a:r>
            <a:endParaRPr lang="en-US" b="1" dirty="0">
              <a:solidFill>
                <a:srgbClr val="FF0000"/>
              </a:solidFill>
            </a:endParaRPr>
          </a:p>
        </p:txBody>
      </p:sp>
      <p:sp>
        <p:nvSpPr>
          <p:cNvPr id="3" name="Content Placeholder 2"/>
          <p:cNvSpPr>
            <a:spLocks noGrp="1"/>
          </p:cNvSpPr>
          <p:nvPr>
            <p:ph idx="1"/>
          </p:nvPr>
        </p:nvSpPr>
        <p:spPr>
          <a:xfrm>
            <a:off x="228600" y="990600"/>
            <a:ext cx="8763000" cy="5638800"/>
          </a:xfrm>
        </p:spPr>
        <p:txBody>
          <a:bodyPr>
            <a:normAutofit fontScale="70000" lnSpcReduction="20000"/>
          </a:bodyPr>
          <a:lstStyle/>
          <a:p>
            <a:pPr>
              <a:buNone/>
            </a:pPr>
            <a:r>
              <a:rPr lang="en-US" dirty="0" smtClean="0"/>
              <a:t>The functionality provided by a DBMS can vary enormously and should provide the functionalities like but limited to:</a:t>
            </a:r>
          </a:p>
          <a:p>
            <a:pPr>
              <a:buNone/>
            </a:pPr>
            <a:endParaRPr lang="en-US" dirty="0" smtClean="0"/>
          </a:p>
          <a:p>
            <a:r>
              <a:rPr lang="en-US" dirty="0" smtClean="0"/>
              <a:t>Data storage, retrieval and update</a:t>
            </a:r>
          </a:p>
          <a:p>
            <a:endParaRPr lang="en-US" dirty="0" smtClean="0"/>
          </a:p>
          <a:p>
            <a:r>
              <a:rPr lang="en-US" dirty="0" smtClean="0"/>
              <a:t>User accessible catalog or </a:t>
            </a:r>
            <a:r>
              <a:rPr lang="en-US" smtClean="0"/>
              <a:t>data </a:t>
            </a:r>
            <a:r>
              <a:rPr lang="en-US" smtClean="0"/>
              <a:t>dictionary</a:t>
            </a:r>
            <a:endParaRPr lang="en-US" dirty="0" smtClean="0"/>
          </a:p>
          <a:p>
            <a:endParaRPr lang="en-US" dirty="0" smtClean="0"/>
          </a:p>
          <a:p>
            <a:r>
              <a:rPr lang="en-US" dirty="0" smtClean="0"/>
              <a:t>Support for transactions and concurrency</a:t>
            </a:r>
          </a:p>
          <a:p>
            <a:endParaRPr lang="en-US" dirty="0" smtClean="0"/>
          </a:p>
          <a:p>
            <a:r>
              <a:rPr lang="en-US" dirty="0" smtClean="0"/>
              <a:t>Facilities for recovering the database should it become damaged</a:t>
            </a:r>
          </a:p>
          <a:p>
            <a:endParaRPr lang="en-US" dirty="0" smtClean="0"/>
          </a:p>
          <a:p>
            <a:r>
              <a:rPr lang="en-US" dirty="0" smtClean="0"/>
              <a:t>Support for authorization of access and update of data</a:t>
            </a:r>
          </a:p>
          <a:p>
            <a:endParaRPr lang="en-US" dirty="0" smtClean="0"/>
          </a:p>
          <a:p>
            <a:r>
              <a:rPr lang="en-US" dirty="0" smtClean="0"/>
              <a:t>Access support from remote locations</a:t>
            </a:r>
          </a:p>
          <a:p>
            <a:endParaRPr lang="en-US" dirty="0" smtClean="0"/>
          </a:p>
          <a:p>
            <a:r>
              <a:rPr lang="en-US" dirty="0" smtClean="0"/>
              <a:t>Enforcing constraints to ensure data in the database abides by certain rules</a:t>
            </a:r>
          </a:p>
          <a:p>
            <a:pPr>
              <a:buNone/>
            </a:pPr>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r>
              <a:rPr lang="en-US" b="1" dirty="0" smtClean="0">
                <a:solidFill>
                  <a:srgbClr val="FF0000"/>
                </a:solidFill>
              </a:rPr>
              <a:t>Types of DBMS</a:t>
            </a:r>
            <a:endParaRPr lang="en-US" b="1" dirty="0">
              <a:solidFill>
                <a:srgbClr val="FF0000"/>
              </a:solidFill>
            </a:endParaRPr>
          </a:p>
        </p:txBody>
      </p:sp>
      <p:sp>
        <p:nvSpPr>
          <p:cNvPr id="3" name="Content Placeholder 2"/>
          <p:cNvSpPr>
            <a:spLocks noGrp="1"/>
          </p:cNvSpPr>
          <p:nvPr>
            <p:ph idx="1"/>
          </p:nvPr>
        </p:nvSpPr>
        <p:spPr>
          <a:xfrm>
            <a:off x="533400" y="1143000"/>
            <a:ext cx="8229600" cy="5867400"/>
          </a:xfrm>
        </p:spPr>
        <p:txBody>
          <a:bodyPr>
            <a:noAutofit/>
          </a:bodyPr>
          <a:lstStyle/>
          <a:p>
            <a:r>
              <a:rPr lang="en-US" sz="1800" b="1" dirty="0" smtClean="0"/>
              <a:t>Centralized Database:</a:t>
            </a:r>
          </a:p>
          <a:p>
            <a:pPr>
              <a:buNone/>
            </a:pPr>
            <a:r>
              <a:rPr lang="en-US" sz="1800" dirty="0" smtClean="0"/>
              <a:t>The information(data) is stored at a centralized location and the users from different locations can access this data. This type of database contains application procedures that help the users to access the data even from a remote location.</a:t>
            </a:r>
          </a:p>
          <a:p>
            <a:pPr>
              <a:buNone/>
            </a:pPr>
            <a:endParaRPr lang="en-US" sz="1800" dirty="0" smtClean="0"/>
          </a:p>
          <a:p>
            <a:r>
              <a:rPr lang="en-US" sz="1800" b="1" dirty="0" smtClean="0"/>
              <a:t>Distributed Database:</a:t>
            </a:r>
          </a:p>
          <a:p>
            <a:pPr>
              <a:buNone/>
            </a:pPr>
            <a:r>
              <a:rPr lang="en-US" sz="1800" dirty="0" smtClean="0"/>
              <a:t>With distributed DBMS, the data is not at one place and is distributed at various sites of an organization. These sites are connected to each other with the help of communication links which helps them to access the distributed data easily.</a:t>
            </a:r>
          </a:p>
          <a:p>
            <a:pPr>
              <a:buNone/>
            </a:pPr>
            <a:endParaRPr lang="en-US" sz="1800" dirty="0" smtClean="0"/>
          </a:p>
          <a:p>
            <a:r>
              <a:rPr lang="en-US" sz="1800" b="1" dirty="0" smtClean="0"/>
              <a:t>Personal Database:</a:t>
            </a:r>
          </a:p>
          <a:p>
            <a:pPr>
              <a:buNone/>
            </a:pPr>
            <a:r>
              <a:rPr lang="en-US" sz="1800" dirty="0" smtClean="0"/>
              <a:t>Data is collected and stored on personal computers which is small and easily manageable. The data is generally used by the same department of an organization and is accessed by a small group of people.</a:t>
            </a:r>
          </a:p>
          <a:p>
            <a:pPr>
              <a:buNone/>
            </a:pPr>
            <a:endParaRPr lang="en-US" sz="1800" dirty="0" smtClean="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normAutofit/>
          </a:bodyPr>
          <a:lstStyle/>
          <a:p>
            <a:r>
              <a:rPr lang="en-US" b="1" dirty="0" smtClean="0">
                <a:solidFill>
                  <a:srgbClr val="FF0000"/>
                </a:solidFill>
              </a:rPr>
              <a:t>Types of DBMS</a:t>
            </a:r>
            <a:endParaRPr lang="en-US" b="1" dirty="0">
              <a:solidFill>
                <a:srgbClr val="FF0000"/>
              </a:solidFill>
            </a:endParaRPr>
          </a:p>
        </p:txBody>
      </p:sp>
      <p:sp>
        <p:nvSpPr>
          <p:cNvPr id="3" name="Content Placeholder 2"/>
          <p:cNvSpPr>
            <a:spLocks noGrp="1"/>
          </p:cNvSpPr>
          <p:nvPr>
            <p:ph idx="1"/>
          </p:nvPr>
        </p:nvSpPr>
        <p:spPr>
          <a:xfrm>
            <a:off x="381000" y="762000"/>
            <a:ext cx="8458200" cy="5867400"/>
          </a:xfrm>
        </p:spPr>
        <p:txBody>
          <a:bodyPr>
            <a:noAutofit/>
          </a:bodyPr>
          <a:lstStyle/>
          <a:p>
            <a:endParaRPr lang="en-US" sz="1800" b="1" dirty="0" smtClean="0"/>
          </a:p>
          <a:p>
            <a:r>
              <a:rPr lang="en-US" sz="1800" b="1" dirty="0" smtClean="0"/>
              <a:t>End User Database</a:t>
            </a:r>
          </a:p>
          <a:p>
            <a:pPr>
              <a:buNone/>
            </a:pPr>
            <a:r>
              <a:rPr lang="en-US" sz="1800" dirty="0" smtClean="0"/>
              <a:t>The end user is usually not concerned about the transaction or operations done at various levels and is only aware of the product which may be a software or an application. Therefore, this is a shared database which is specifically designed for the end user, just like different levels’ managers. Summary of whole information is collected in this database.</a:t>
            </a:r>
          </a:p>
          <a:p>
            <a:pPr>
              <a:buNone/>
            </a:pPr>
            <a:endParaRPr lang="en-US" sz="1800" b="1" dirty="0" smtClean="0"/>
          </a:p>
          <a:p>
            <a:r>
              <a:rPr lang="en-US" sz="1800" b="1" dirty="0" smtClean="0"/>
              <a:t>Commercial Database:</a:t>
            </a:r>
          </a:p>
          <a:p>
            <a:pPr>
              <a:buNone/>
            </a:pPr>
            <a:r>
              <a:rPr lang="en-US" sz="1800" dirty="0" smtClean="0"/>
              <a:t>These are the paid versions of the huge databases designed uniquely for the users who want to access the information for help. These databases are subject specific, and one cannot afford to maintain such a huge information. Access to such databases is provided through commercial links.</a:t>
            </a:r>
          </a:p>
          <a:p>
            <a:pPr>
              <a:buNone/>
            </a:pPr>
            <a:endParaRPr lang="en-US" sz="1800" dirty="0" smtClean="0"/>
          </a:p>
          <a:p>
            <a:r>
              <a:rPr lang="en-US" sz="1800" b="1" dirty="0" smtClean="0"/>
              <a:t>Operational Database:</a:t>
            </a:r>
          </a:p>
          <a:p>
            <a:pPr>
              <a:buNone/>
            </a:pPr>
            <a:r>
              <a:rPr lang="en-US" sz="1800" dirty="0" smtClean="0"/>
              <a:t>Information related to operations of an enterprise is stored inside this database. Functional lines like marketing, employee relations, customer service etc. require such kind of databases.</a:t>
            </a:r>
          </a:p>
          <a:p>
            <a:pPr>
              <a:buNone/>
            </a:pPr>
            <a:endParaRPr lang="en-US" sz="1800" dirty="0" smtClean="0"/>
          </a:p>
          <a:p>
            <a:pPr>
              <a:buNone/>
            </a:pPr>
            <a:endParaRPr lang="en-US" sz="1800"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Important Terms</a:t>
            </a:r>
            <a:endParaRPr lang="en-US" b="1" dirty="0">
              <a:solidFill>
                <a:srgbClr val="FF0000"/>
              </a:solidFill>
            </a:endParaRPr>
          </a:p>
        </p:txBody>
      </p:sp>
      <p:sp>
        <p:nvSpPr>
          <p:cNvPr id="3" name="Content Placeholder 2"/>
          <p:cNvSpPr>
            <a:spLocks noGrp="1"/>
          </p:cNvSpPr>
          <p:nvPr>
            <p:ph idx="1"/>
          </p:nvPr>
        </p:nvSpPr>
        <p:spPr>
          <a:xfrm>
            <a:off x="152400" y="1066800"/>
            <a:ext cx="8839200" cy="1752600"/>
          </a:xfrm>
        </p:spPr>
        <p:txBody>
          <a:bodyPr/>
          <a:lstStyle/>
          <a:p>
            <a:r>
              <a:rPr lang="en-US" b="1" dirty="0" smtClean="0"/>
              <a:t>Table</a:t>
            </a:r>
            <a:r>
              <a:rPr lang="en-US" dirty="0" smtClean="0"/>
              <a:t>: In relational database terms, a </a:t>
            </a:r>
            <a:r>
              <a:rPr lang="en-US" i="1" dirty="0" smtClean="0"/>
              <a:t>table</a:t>
            </a:r>
            <a:r>
              <a:rPr lang="en-US" dirty="0" smtClean="0"/>
              <a:t> is responsible for storing data in the database. Database tables consist of </a:t>
            </a:r>
            <a:r>
              <a:rPr lang="en-US" i="1" dirty="0" smtClean="0"/>
              <a:t>rows</a:t>
            </a:r>
            <a:r>
              <a:rPr lang="en-US" dirty="0" smtClean="0"/>
              <a:t> and </a:t>
            </a:r>
            <a:r>
              <a:rPr lang="en-US" i="1" dirty="0" smtClean="0"/>
              <a:t>columns</a:t>
            </a:r>
            <a:r>
              <a:rPr lang="en-US" dirty="0" smtClean="0"/>
              <a:t>.</a:t>
            </a:r>
          </a:p>
          <a:p>
            <a:endParaRPr lang="en-US" dirty="0" smtClean="0"/>
          </a:p>
          <a:p>
            <a:endParaRPr lang="en-US" dirty="0"/>
          </a:p>
        </p:txBody>
      </p:sp>
      <p:pic>
        <p:nvPicPr>
          <p:cNvPr id="4" name="Picture 3" descr="DBMS2.png"/>
          <p:cNvPicPr>
            <a:picLocks noChangeAspect="1"/>
          </p:cNvPicPr>
          <p:nvPr/>
        </p:nvPicPr>
        <p:blipFill>
          <a:blip r:embed="rId2"/>
          <a:stretch>
            <a:fillRect/>
          </a:stretch>
        </p:blipFill>
        <p:spPr>
          <a:xfrm>
            <a:off x="1581728" y="2971800"/>
            <a:ext cx="5915892" cy="3200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solidFill>
                  <a:srgbClr val="FF0000"/>
                </a:solidFill>
              </a:rPr>
              <a:t>Important Terms</a:t>
            </a:r>
            <a:endParaRPr lang="en-US" b="1" dirty="0">
              <a:solidFill>
                <a:srgbClr val="FF0000"/>
              </a:solidFill>
            </a:endParaRPr>
          </a:p>
        </p:txBody>
      </p:sp>
      <p:sp>
        <p:nvSpPr>
          <p:cNvPr id="3" name="Content Placeholder 2"/>
          <p:cNvSpPr>
            <a:spLocks noGrp="1"/>
          </p:cNvSpPr>
          <p:nvPr>
            <p:ph idx="1"/>
          </p:nvPr>
        </p:nvSpPr>
        <p:spPr>
          <a:xfrm>
            <a:off x="152400" y="1066800"/>
            <a:ext cx="8839200" cy="5562600"/>
          </a:xfrm>
        </p:spPr>
        <p:txBody>
          <a:bodyPr>
            <a:normAutofit fontScale="85000" lnSpcReduction="20000"/>
          </a:bodyPr>
          <a:lstStyle/>
          <a:p>
            <a:r>
              <a:rPr lang="en-US" b="1" dirty="0" smtClean="0"/>
              <a:t>Field: </a:t>
            </a:r>
            <a:r>
              <a:rPr lang="en-US" dirty="0" smtClean="0"/>
              <a:t>Each piece of data in a table is stored in its location called “field”. For example, in previous table each entry has a field for first name, last name, address, city and age.</a:t>
            </a:r>
          </a:p>
          <a:p>
            <a:endParaRPr lang="en-US" dirty="0" smtClean="0"/>
          </a:p>
          <a:p>
            <a:r>
              <a:rPr lang="en-US" b="1" dirty="0" smtClean="0"/>
              <a:t>Record: </a:t>
            </a:r>
            <a:r>
              <a:rPr lang="en-US" dirty="0" smtClean="0"/>
              <a:t>One full set of field, that is all the related data about one person or object is called a “record”.</a:t>
            </a:r>
          </a:p>
          <a:p>
            <a:endParaRPr lang="en-US" b="1" dirty="0" smtClean="0"/>
          </a:p>
          <a:p>
            <a:r>
              <a:rPr lang="en-US" b="1" dirty="0" smtClean="0"/>
              <a:t>Rows: </a:t>
            </a:r>
            <a:r>
              <a:rPr lang="en-US" dirty="0" smtClean="0"/>
              <a:t>Rows run horizontally. They represent each record. A row is the smallest unit of data that can be inserted into a database.</a:t>
            </a:r>
          </a:p>
          <a:p>
            <a:endParaRPr lang="en-US" b="1" dirty="0" smtClean="0"/>
          </a:p>
          <a:p>
            <a:r>
              <a:rPr lang="en-US" b="1" dirty="0" smtClean="0"/>
              <a:t>Column: </a:t>
            </a:r>
            <a:r>
              <a:rPr lang="en-US" dirty="0" smtClean="0"/>
              <a:t>Columns run vertically. They contain the definition of each field. You give each column a name, so that it is describes the data that is stored</a:t>
            </a:r>
          </a:p>
          <a:p>
            <a:endParaRPr lang="en-US" b="1"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solidFill>
                  <a:srgbClr val="FF0000"/>
                </a:solidFill>
              </a:rPr>
              <a:t>Entity–relationship model (ER model)</a:t>
            </a:r>
            <a:r>
              <a:rPr lang="en-US" dirty="0" smtClean="0">
                <a:solidFill>
                  <a:srgbClr val="FF0000"/>
                </a:solidFill>
              </a:rPr>
              <a:t> </a:t>
            </a:r>
            <a:endParaRPr lang="en-US" dirty="0">
              <a:solidFill>
                <a:srgbClr val="FF0000"/>
              </a:solidFill>
            </a:endParaRPr>
          </a:p>
        </p:txBody>
      </p:sp>
      <p:sp>
        <p:nvSpPr>
          <p:cNvPr id="3" name="Content Placeholder 2"/>
          <p:cNvSpPr>
            <a:spLocks noGrp="1"/>
          </p:cNvSpPr>
          <p:nvPr>
            <p:ph idx="1"/>
          </p:nvPr>
        </p:nvSpPr>
        <p:spPr>
          <a:xfrm>
            <a:off x="228600" y="1600200"/>
            <a:ext cx="8686800" cy="4525963"/>
          </a:xfrm>
        </p:spPr>
        <p:txBody>
          <a:bodyPr>
            <a:normAutofit lnSpcReduction="10000"/>
          </a:bodyPr>
          <a:lstStyle/>
          <a:p>
            <a:r>
              <a:rPr lang="en-US" dirty="0" smtClean="0"/>
              <a:t>An </a:t>
            </a:r>
            <a:r>
              <a:rPr lang="en-US" b="1" dirty="0" smtClean="0"/>
              <a:t> Entity–relationship model (ER model)</a:t>
            </a:r>
            <a:r>
              <a:rPr lang="en-US" dirty="0" smtClean="0"/>
              <a:t> describes the structure of a database with the help of a diagram, which is known as </a:t>
            </a:r>
            <a:r>
              <a:rPr lang="en-US" b="1" dirty="0" smtClean="0"/>
              <a:t>Entity Relationship Diagram (ER Diagram)</a:t>
            </a:r>
            <a:r>
              <a:rPr lang="en-US" dirty="0" smtClean="0"/>
              <a:t>. </a:t>
            </a:r>
          </a:p>
          <a:p>
            <a:pPr>
              <a:buNone/>
            </a:pPr>
            <a:endParaRPr lang="en-US" dirty="0" smtClean="0"/>
          </a:p>
          <a:p>
            <a:r>
              <a:rPr lang="en-US" dirty="0" smtClean="0"/>
              <a:t>An ER model is a design or blueprint of a database that can later be implemented as a database. The main components of E-R model are: entity set and relationship set.</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794</Words>
  <Application>Microsoft Office PowerPoint</Application>
  <PresentationFormat>On-screen Show (4:3)</PresentationFormat>
  <Paragraphs>90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Database Management</vt:lpstr>
      <vt:lpstr>Database</vt:lpstr>
      <vt:lpstr>Database Management System</vt:lpstr>
      <vt:lpstr>DBMS Functionalities</vt:lpstr>
      <vt:lpstr>Types of DBMS</vt:lpstr>
      <vt:lpstr>Types of DBMS</vt:lpstr>
      <vt:lpstr>Important Terms</vt:lpstr>
      <vt:lpstr>Important Terms</vt:lpstr>
      <vt:lpstr>Entity–relationship model (ER model) </vt:lpstr>
      <vt:lpstr>Entity Relationship Diagram (ER Diagram)</vt:lpstr>
      <vt:lpstr>A simple ER Diagram</vt:lpstr>
      <vt:lpstr>Advantages of Database</vt:lpstr>
      <vt:lpstr>Disadvantages of Database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Management</dc:title>
  <dc:creator>SaherUmar</dc:creator>
  <cp:lastModifiedBy>hp</cp:lastModifiedBy>
  <cp:revision>30</cp:revision>
  <dcterms:created xsi:type="dcterms:W3CDTF">2006-08-16T00:00:00Z</dcterms:created>
  <dcterms:modified xsi:type="dcterms:W3CDTF">2020-10-05T14:53:14Z</dcterms:modified>
</cp:coreProperties>
</file>