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7" r:id="rId3"/>
    <p:sldId id="268" r:id="rId4"/>
    <p:sldId id="269" r:id="rId5"/>
    <p:sldId id="270" r:id="rId6"/>
    <p:sldId id="271" r:id="rId7"/>
    <p:sldId id="272" r:id="rId8"/>
    <p:sldId id="273" r:id="rId9"/>
    <p:sldId id="257" r:id="rId10"/>
    <p:sldId id="259" r:id="rId11"/>
    <p:sldId id="260" r:id="rId12"/>
    <p:sldId id="261" r:id="rId13"/>
    <p:sldId id="258" r:id="rId14"/>
    <p:sldId id="262" r:id="rId15"/>
    <p:sldId id="263" r:id="rId16"/>
    <p:sldId id="264" r:id="rId17"/>
    <p:sldId id="265" r:id="rId18"/>
    <p:sldId id="266"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9D8E5-0DB4-4A5F-965C-A50A2AA93BFF}" type="datetimeFigureOut">
              <a:rPr lang="en-US" smtClean="0"/>
              <a:pPr/>
              <a:t>10/26/2020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491879-6D91-40A9-A45E-7978D999C6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491879-6D91-40A9-A45E-7978D999C67D}"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normAutofit/>
          </a:bodyPr>
          <a:lstStyle/>
          <a:p>
            <a:r>
              <a:rPr lang="en-US" sz="6000" b="1" dirty="0" smtClean="0">
                <a:solidFill>
                  <a:srgbClr val="FF0000"/>
                </a:solidFill>
              </a:rPr>
              <a:t>Software Programming</a:t>
            </a:r>
            <a:endParaRPr lang="en-US" sz="60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457200" y="1981200"/>
            <a:ext cx="8316310"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152400" y="1371600"/>
            <a:ext cx="8853487" cy="3586223"/>
          </a:xfrm>
          <a:prstGeom prst="rect">
            <a:avLst/>
          </a:prstGeom>
          <a:noFill/>
          <a:ln w="9525">
            <a:noFill/>
            <a:miter lim="800000"/>
            <a:headEnd/>
            <a:tailEnd/>
          </a:ln>
          <a:effectLst/>
        </p:spPr>
      </p:pic>
      <p:pic>
        <p:nvPicPr>
          <p:cNvPr id="6" name="Picture 2"/>
          <p:cNvPicPr>
            <a:picLocks noChangeAspect="1" noChangeArrowheads="1"/>
          </p:cNvPicPr>
          <p:nvPr/>
        </p:nvPicPr>
        <p:blipFill>
          <a:blip r:embed="rId3"/>
          <a:srcRect/>
          <a:stretch>
            <a:fillRect/>
          </a:stretch>
        </p:blipFill>
        <p:spPr bwMode="auto">
          <a:xfrm>
            <a:off x="152400" y="4953000"/>
            <a:ext cx="8605701" cy="15525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pic>
        <p:nvPicPr>
          <p:cNvPr id="2050" name="Picture 2"/>
          <p:cNvPicPr>
            <a:picLocks noChangeAspect="1" noChangeArrowheads="1"/>
          </p:cNvPicPr>
          <p:nvPr/>
        </p:nvPicPr>
        <p:blipFill>
          <a:blip r:embed="rId2"/>
          <a:srcRect/>
          <a:stretch>
            <a:fillRect/>
          </a:stretch>
        </p:blipFill>
        <p:spPr bwMode="auto">
          <a:xfrm>
            <a:off x="152400" y="1905000"/>
            <a:ext cx="8853487" cy="358622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Computer Software</a:t>
            </a:r>
            <a:endParaRPr lang="en-US" b="1" dirty="0">
              <a:solidFill>
                <a:srgbClr val="FF0000"/>
              </a:solidFill>
            </a:endParaRPr>
          </a:p>
        </p:txBody>
      </p:sp>
      <p:sp>
        <p:nvSpPr>
          <p:cNvPr id="3" name="Content Placeholder 2"/>
          <p:cNvSpPr>
            <a:spLocks noGrp="1"/>
          </p:cNvSpPr>
          <p:nvPr>
            <p:ph idx="1"/>
          </p:nvPr>
        </p:nvSpPr>
        <p:spPr>
          <a:xfrm>
            <a:off x="152400" y="914400"/>
            <a:ext cx="8839200" cy="5715000"/>
          </a:xfrm>
        </p:spPr>
        <p:txBody>
          <a:bodyPr>
            <a:normAutofit/>
          </a:bodyPr>
          <a:lstStyle/>
          <a:p>
            <a:pPr>
              <a:buNone/>
            </a:pPr>
            <a:endParaRPr lang="en-US" sz="2000" dirty="0" smtClean="0"/>
          </a:p>
          <a:p>
            <a:r>
              <a:rPr lang="en-US" sz="2000" b="1" dirty="0" smtClean="0"/>
              <a:t>Software</a:t>
            </a:r>
            <a:r>
              <a:rPr lang="en-US" sz="2000" dirty="0" smtClean="0"/>
              <a:t>, instructions that tell a computer what to do. Software comprises the entire set of programs, procedures, and routines associated with the operation of a computer system. The term was coined to differentiate these instructions from hardware—</a:t>
            </a:r>
            <a:r>
              <a:rPr lang="en-US" sz="2000" i="1" dirty="0" smtClean="0"/>
              <a:t>i.e.,</a:t>
            </a:r>
            <a:r>
              <a:rPr lang="en-US" sz="2000" dirty="0" smtClean="0"/>
              <a:t> the physical components of a computer system. A set of instructions that directs a computer’s hardware to perform a task is called a program, or software program.</a:t>
            </a:r>
          </a:p>
          <a:p>
            <a:pPr>
              <a:buNone/>
            </a:pPr>
            <a:endParaRPr lang="en-US" sz="2000" dirty="0" smtClean="0"/>
          </a:p>
          <a:p>
            <a:r>
              <a:rPr lang="en-US" sz="2000" dirty="0" smtClean="0"/>
              <a:t>The two main types of software are system software and application software.</a:t>
            </a:r>
          </a:p>
          <a:p>
            <a:endParaRPr lang="en-US" sz="2000" dirty="0" smtClean="0"/>
          </a:p>
          <a:p>
            <a:r>
              <a:rPr lang="en-US" sz="2000" dirty="0" smtClean="0"/>
              <a:t>Software is typically stored on an external long-term memory device, such as a hard drive or magnetic diskette. When the program is in use, the computer reads it from the storage device and temporarily places the instructions in random access memory (RAM). The process of storing and then performing the instructions is called “running,” or “executing,” a program</a:t>
            </a:r>
            <a:br>
              <a:rPr lang="en-US" sz="2000" dirty="0" smtClean="0"/>
            </a:br>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Coding</a:t>
            </a:r>
            <a:endParaRPr lang="en-US" b="1" dirty="0">
              <a:solidFill>
                <a:srgbClr val="FF0000"/>
              </a:solidFill>
            </a:endParaRPr>
          </a:p>
        </p:txBody>
      </p:sp>
      <p:sp>
        <p:nvSpPr>
          <p:cNvPr id="3" name="Content Placeholder 2"/>
          <p:cNvSpPr>
            <a:spLocks noGrp="1"/>
          </p:cNvSpPr>
          <p:nvPr>
            <p:ph idx="1"/>
          </p:nvPr>
        </p:nvSpPr>
        <p:spPr>
          <a:xfrm>
            <a:off x="228600" y="990600"/>
            <a:ext cx="8686800" cy="5638800"/>
          </a:xfrm>
        </p:spPr>
        <p:txBody>
          <a:bodyPr>
            <a:normAutofit fontScale="62500" lnSpcReduction="20000"/>
          </a:bodyPr>
          <a:lstStyle/>
          <a:p>
            <a:r>
              <a:rPr lang="en-US" dirty="0" smtClean="0"/>
              <a:t>Computer coding is the use of computer programming languages to give computers and machines instructions on what actions to perform. It is the way humans communicate with machines, and it allows us to create software like programs, operating systems, and mobile apps.</a:t>
            </a:r>
          </a:p>
          <a:p>
            <a:endParaRPr lang="en-US" dirty="0" smtClean="0"/>
          </a:p>
          <a:p>
            <a:r>
              <a:rPr lang="en-US" dirty="0" smtClean="0"/>
              <a:t>We can also use programming coding languages to create web pages and applications. </a:t>
            </a:r>
          </a:p>
          <a:p>
            <a:pPr>
              <a:buNone/>
            </a:pPr>
            <a:endParaRPr lang="en-US" dirty="0" smtClean="0"/>
          </a:p>
          <a:p>
            <a:pPr>
              <a:buNone/>
            </a:pPr>
            <a:r>
              <a:rPr lang="en-US" dirty="0" smtClean="0"/>
              <a:t>Some top programming languages include:</a:t>
            </a:r>
          </a:p>
          <a:p>
            <a:r>
              <a:rPr lang="en-US" dirty="0" smtClean="0"/>
              <a:t>C</a:t>
            </a:r>
          </a:p>
          <a:p>
            <a:r>
              <a:rPr lang="en-US" dirty="0" smtClean="0"/>
              <a:t>Python</a:t>
            </a:r>
          </a:p>
          <a:p>
            <a:r>
              <a:rPr lang="en-US" dirty="0" smtClean="0"/>
              <a:t>JavaScript</a:t>
            </a:r>
          </a:p>
          <a:p>
            <a:r>
              <a:rPr lang="en-US" dirty="0" smtClean="0"/>
              <a:t>Ruby</a:t>
            </a:r>
          </a:p>
          <a:p>
            <a:r>
              <a:rPr lang="en-US" dirty="0" smtClean="0"/>
              <a:t>C++</a:t>
            </a:r>
          </a:p>
          <a:p>
            <a:r>
              <a:rPr lang="en-US" dirty="0" smtClean="0"/>
              <a:t>C</a:t>
            </a:r>
            <a:r>
              <a:rPr lang="en-US" dirty="0" smtClean="0"/>
              <a:t># </a:t>
            </a:r>
            <a:r>
              <a:rPr lang="en-US" smtClean="0"/>
              <a:t>(C-sharp)</a:t>
            </a:r>
            <a:endParaRPr lang="en-US" dirty="0" smtClean="0"/>
          </a:p>
          <a:p>
            <a:r>
              <a:rPr lang="en-US" dirty="0" err="1" smtClean="0"/>
              <a:t>Scala</a:t>
            </a:r>
            <a:endParaRPr lang="en-US" dirty="0" smtClean="0"/>
          </a:p>
          <a:p>
            <a:r>
              <a:rPr lang="en-US" dirty="0" smtClean="0"/>
              <a:t>Perl</a:t>
            </a:r>
          </a:p>
          <a:p>
            <a:r>
              <a:rPr lang="en-US" dirty="0" smtClean="0"/>
              <a:t>PHP</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Coding</a:t>
            </a:r>
            <a:endParaRPr lang="en-US" b="1" dirty="0">
              <a:solidFill>
                <a:srgbClr val="FF0000"/>
              </a:solidFill>
            </a:endParaRPr>
          </a:p>
        </p:txBody>
      </p:sp>
      <p:sp>
        <p:nvSpPr>
          <p:cNvPr id="3" name="Content Placeholder 2"/>
          <p:cNvSpPr>
            <a:spLocks noGrp="1"/>
          </p:cNvSpPr>
          <p:nvPr>
            <p:ph idx="1"/>
          </p:nvPr>
        </p:nvSpPr>
        <p:spPr>
          <a:xfrm>
            <a:off x="228600" y="990600"/>
            <a:ext cx="8686800" cy="5638800"/>
          </a:xfrm>
        </p:spPr>
        <p:txBody>
          <a:bodyPr>
            <a:normAutofit/>
          </a:bodyPr>
          <a:lstStyle/>
          <a:p>
            <a:r>
              <a:rPr lang="en-US" b="1" dirty="0" smtClean="0"/>
              <a:t>What is Computer Code Used For?</a:t>
            </a:r>
          </a:p>
          <a:p>
            <a:pPr>
              <a:buNone/>
            </a:pPr>
            <a:endParaRPr lang="en-US" b="1" dirty="0" smtClean="0"/>
          </a:p>
          <a:p>
            <a:r>
              <a:rPr lang="en-US" dirty="0" smtClean="0"/>
              <a:t>Simply put, coding is used for communicating with computers. People use coding to give computers and other machines instructions on what actions to perform. Further, we use coding to program the websites, apps, and other technologies we interact with every day.</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Compilers and Interpreters</a:t>
            </a:r>
            <a:endParaRPr lang="en-US" b="1" dirty="0">
              <a:solidFill>
                <a:srgbClr val="FF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914400" y="2362200"/>
            <a:ext cx="7543800" cy="27432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Compilers and Interpreters</a:t>
            </a:r>
            <a:endParaRPr lang="en-US" b="1" dirty="0">
              <a:solidFill>
                <a:srgbClr val="FF0000"/>
              </a:solidFill>
            </a:endParaRPr>
          </a:p>
        </p:txBody>
      </p:sp>
      <p:sp>
        <p:nvSpPr>
          <p:cNvPr id="4" name="Content Placeholder 3"/>
          <p:cNvSpPr>
            <a:spLocks noGrp="1"/>
          </p:cNvSpPr>
          <p:nvPr>
            <p:ph idx="1"/>
          </p:nvPr>
        </p:nvSpPr>
        <p:spPr>
          <a:xfrm>
            <a:off x="228600" y="1143000"/>
            <a:ext cx="8686800" cy="5410200"/>
          </a:xfrm>
        </p:spPr>
        <p:txBody>
          <a:bodyPr>
            <a:normAutofit fontScale="70000" lnSpcReduction="20000"/>
          </a:bodyPr>
          <a:lstStyle/>
          <a:p>
            <a:pPr>
              <a:buNone/>
            </a:pPr>
            <a:r>
              <a:rPr lang="en-US" b="1" dirty="0" smtClean="0"/>
              <a:t>Compilers:</a:t>
            </a:r>
          </a:p>
          <a:p>
            <a:pPr>
              <a:buNone/>
            </a:pPr>
            <a:endParaRPr lang="en-US" b="1" dirty="0" smtClean="0"/>
          </a:p>
          <a:p>
            <a:r>
              <a:rPr lang="en-US" dirty="0" smtClean="0"/>
              <a:t>A compiler is a special program that processes statements written in a particular programming language and turns them into machine language or "code" that a computer's processor uses. </a:t>
            </a:r>
          </a:p>
          <a:p>
            <a:endParaRPr lang="en-US" dirty="0" smtClean="0"/>
          </a:p>
          <a:p>
            <a:r>
              <a:rPr lang="en-US" dirty="0" smtClean="0"/>
              <a:t>Typically, a programmer writes language statements in a language such as ”</a:t>
            </a:r>
            <a:r>
              <a:rPr lang="en-US" u="sng" dirty="0" smtClean="0"/>
              <a:t>Pascal”</a:t>
            </a:r>
            <a:r>
              <a:rPr lang="en-US" dirty="0" smtClean="0"/>
              <a:t> or ”</a:t>
            </a:r>
            <a:r>
              <a:rPr lang="en-US" u="sng" dirty="0" smtClean="0"/>
              <a:t>C”</a:t>
            </a:r>
            <a:r>
              <a:rPr lang="en-US" dirty="0" smtClean="0"/>
              <a:t> one line at a time using an </a:t>
            </a:r>
            <a:r>
              <a:rPr lang="en-US" i="1" dirty="0" smtClean="0"/>
              <a:t>editor</a:t>
            </a:r>
            <a:r>
              <a:rPr lang="en-US" dirty="0" smtClean="0"/>
              <a:t>. </a:t>
            </a:r>
          </a:p>
          <a:p>
            <a:endParaRPr lang="en-US" dirty="0" smtClean="0"/>
          </a:p>
          <a:p>
            <a:r>
              <a:rPr lang="en-US" dirty="0" smtClean="0"/>
              <a:t>The file that is created contains what are called the </a:t>
            </a:r>
            <a:r>
              <a:rPr lang="en-US" i="1" dirty="0" smtClean="0"/>
              <a:t>source statements</a:t>
            </a:r>
            <a:r>
              <a:rPr lang="en-US" dirty="0" smtClean="0"/>
              <a:t>. </a:t>
            </a:r>
          </a:p>
          <a:p>
            <a:endParaRPr lang="en-US" dirty="0" smtClean="0"/>
          </a:p>
          <a:p>
            <a:r>
              <a:rPr lang="en-US" dirty="0" smtClean="0"/>
              <a:t>The programmer then runs the appropriate language compiler, specifying the name of the file that contains the source statements.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Compilers and Interpreters</a:t>
            </a:r>
            <a:endParaRPr lang="en-US" b="1" dirty="0">
              <a:solidFill>
                <a:srgbClr val="FF0000"/>
              </a:solidFill>
            </a:endParaRPr>
          </a:p>
        </p:txBody>
      </p:sp>
      <p:sp>
        <p:nvSpPr>
          <p:cNvPr id="4" name="Content Placeholder 3"/>
          <p:cNvSpPr>
            <a:spLocks noGrp="1"/>
          </p:cNvSpPr>
          <p:nvPr>
            <p:ph idx="1"/>
          </p:nvPr>
        </p:nvSpPr>
        <p:spPr>
          <a:xfrm>
            <a:off x="228600" y="1143000"/>
            <a:ext cx="8686800" cy="5410200"/>
          </a:xfrm>
        </p:spPr>
        <p:txBody>
          <a:bodyPr>
            <a:normAutofit fontScale="85000" lnSpcReduction="20000"/>
          </a:bodyPr>
          <a:lstStyle/>
          <a:p>
            <a:pPr>
              <a:buNone/>
            </a:pPr>
            <a:r>
              <a:rPr lang="en-US" b="1" dirty="0" smtClean="0"/>
              <a:t>Interpreters:</a:t>
            </a:r>
          </a:p>
          <a:p>
            <a:r>
              <a:rPr lang="en-US" dirty="0" smtClean="0"/>
              <a:t>An interpreter is a computer program that is used to directly execute program instructions written using one of the many high-level programming languages.</a:t>
            </a:r>
          </a:p>
          <a:p>
            <a:pPr>
              <a:buNone/>
            </a:pPr>
            <a:endParaRPr lang="en-US" dirty="0" smtClean="0"/>
          </a:p>
          <a:p>
            <a:r>
              <a:rPr lang="en-US" dirty="0" smtClean="0"/>
              <a:t>The interpreter reads each statement of code and then converts or executes it directly. In contrast, an assembler or a compiler converts a high-level source code into native (compiled) code that can be executed directly by the operating system (e.g. by creating a .exe program).</a:t>
            </a:r>
          </a:p>
          <a:p>
            <a:endParaRPr lang="en-US" dirty="0" smtClean="0"/>
          </a:p>
          <a:p>
            <a:r>
              <a:rPr lang="en-US" dirty="0" smtClean="0"/>
              <a:t>Programming languages that use interpreters include Python, Ruby, and JavaScript, while programming languages that use compilers include Java, C++, and C.</a:t>
            </a:r>
            <a:endParaRPr lang="en-US" b="1" dirty="0" smtClean="0"/>
          </a:p>
          <a:p>
            <a:pPr>
              <a:buNone/>
            </a:pPr>
            <a:endParaRPr lang="en-US" b="1"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sz="6600" b="1" dirty="0" smtClean="0">
                <a:solidFill>
                  <a:srgbClr val="FF0000"/>
                </a:solidFill>
              </a:rPr>
              <a:t>THE END</a:t>
            </a:r>
            <a:endParaRPr lang="en-US" sz="6600" b="1"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Languages</a:t>
            </a:r>
            <a:endParaRPr lang="en-US" b="1" dirty="0">
              <a:solidFill>
                <a:srgbClr val="FF0000"/>
              </a:solidFill>
            </a:endParaRPr>
          </a:p>
        </p:txBody>
      </p:sp>
      <p:sp>
        <p:nvSpPr>
          <p:cNvPr id="3" name="Content Placeholder 2"/>
          <p:cNvSpPr>
            <a:spLocks noGrp="1"/>
          </p:cNvSpPr>
          <p:nvPr>
            <p:ph idx="1"/>
          </p:nvPr>
        </p:nvSpPr>
        <p:spPr>
          <a:xfrm>
            <a:off x="228600" y="1066800"/>
            <a:ext cx="8686800" cy="5562600"/>
          </a:xfrm>
        </p:spPr>
        <p:txBody>
          <a:bodyPr>
            <a:normAutofit fontScale="92500"/>
          </a:bodyPr>
          <a:lstStyle/>
          <a:p>
            <a:pPr>
              <a:buNone/>
            </a:pPr>
            <a:r>
              <a:rPr lang="en-US" b="1" dirty="0" smtClean="0"/>
              <a:t>Computer Language:</a:t>
            </a:r>
          </a:p>
          <a:p>
            <a:r>
              <a:rPr lang="en-US" dirty="0" smtClean="0"/>
              <a:t>In computer science, </a:t>
            </a:r>
            <a:r>
              <a:rPr lang="en-US" b="1" dirty="0" smtClean="0"/>
              <a:t>computer languages</a:t>
            </a:r>
            <a:r>
              <a:rPr lang="en-US" dirty="0" smtClean="0"/>
              <a:t> are systems of communication with a computer. Such languages are used to create </a:t>
            </a:r>
            <a:r>
              <a:rPr lang="en-US" b="1" dirty="0" smtClean="0"/>
              <a:t>computer code</a:t>
            </a:r>
            <a:r>
              <a:rPr lang="en-US" dirty="0" smtClean="0"/>
              <a:t> or </a:t>
            </a:r>
            <a:r>
              <a:rPr lang="en-US" b="1" dirty="0" smtClean="0"/>
              <a:t>program code</a:t>
            </a:r>
            <a:r>
              <a:rPr lang="en-US" dirty="0" smtClean="0"/>
              <a:t>, the set of instructions forming a computer program which is executed by the computer.</a:t>
            </a:r>
          </a:p>
          <a:p>
            <a:pPr>
              <a:buNone/>
            </a:pPr>
            <a:endParaRPr lang="en-US" dirty="0" smtClean="0"/>
          </a:p>
          <a:p>
            <a:pPr>
              <a:buNone/>
            </a:pPr>
            <a:r>
              <a:rPr lang="en-US" b="1" dirty="0" smtClean="0"/>
              <a:t>Programming Language:</a:t>
            </a:r>
          </a:p>
          <a:p>
            <a:r>
              <a:rPr lang="en-US" dirty="0" smtClean="0"/>
              <a:t>A formal language designed to communicate instructions to a machine, particularly a computer</a:t>
            </a:r>
          </a:p>
          <a:p>
            <a:pPr>
              <a:buNone/>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Types of Programming Language</a:t>
            </a:r>
            <a:endParaRPr lang="en-US" b="1" dirty="0">
              <a:solidFill>
                <a:srgbClr val="FF0000"/>
              </a:solidFill>
            </a:endParaRPr>
          </a:p>
        </p:txBody>
      </p:sp>
      <p:sp>
        <p:nvSpPr>
          <p:cNvPr id="3" name="Content Placeholder 2"/>
          <p:cNvSpPr>
            <a:spLocks noGrp="1"/>
          </p:cNvSpPr>
          <p:nvPr>
            <p:ph idx="1"/>
          </p:nvPr>
        </p:nvSpPr>
        <p:spPr>
          <a:xfrm>
            <a:off x="152400" y="990600"/>
            <a:ext cx="8839200" cy="5715000"/>
          </a:xfrm>
        </p:spPr>
        <p:txBody>
          <a:bodyPr/>
          <a:lstStyle/>
          <a:p>
            <a:pPr>
              <a:buNone/>
            </a:pPr>
            <a:r>
              <a:rPr lang="en-US" b="1" dirty="0" smtClean="0"/>
              <a:t>Machine Language:</a:t>
            </a:r>
          </a:p>
          <a:p>
            <a:pPr>
              <a:buNone/>
            </a:pPr>
            <a:r>
              <a:rPr lang="en-US" dirty="0" smtClean="0"/>
              <a:t>In computer programming, </a:t>
            </a:r>
            <a:r>
              <a:rPr lang="en-US" b="1" dirty="0" smtClean="0"/>
              <a:t>machine code</a:t>
            </a:r>
            <a:r>
              <a:rPr lang="en-US" dirty="0" smtClean="0"/>
              <a:t>, consisting of </a:t>
            </a:r>
            <a:r>
              <a:rPr lang="en-US" b="1" dirty="0" smtClean="0"/>
              <a:t>machine language</a:t>
            </a:r>
            <a:r>
              <a:rPr lang="en-US" dirty="0" smtClean="0"/>
              <a:t> instructions, is a low-level programming language used to directly control a computer's central processing unit (CPU). Each instruction causes the CPU to perform a very specific task, such as a load, a store, a jump, or an arithmetic logic unit (ALU) operation on one or more units of data in the CPU's registers or memory.</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Types of Programming Language</a:t>
            </a:r>
            <a:endParaRPr lang="en-US" b="1" dirty="0">
              <a:solidFill>
                <a:srgbClr val="FF0000"/>
              </a:solidFill>
            </a:endParaRPr>
          </a:p>
        </p:txBody>
      </p:sp>
      <p:sp>
        <p:nvSpPr>
          <p:cNvPr id="3" name="Content Placeholder 2"/>
          <p:cNvSpPr>
            <a:spLocks noGrp="1"/>
          </p:cNvSpPr>
          <p:nvPr>
            <p:ph idx="1"/>
          </p:nvPr>
        </p:nvSpPr>
        <p:spPr>
          <a:xfrm>
            <a:off x="152400" y="990600"/>
            <a:ext cx="8839200" cy="5715000"/>
          </a:xfrm>
        </p:spPr>
        <p:txBody>
          <a:bodyPr>
            <a:normAutofit/>
          </a:bodyPr>
          <a:lstStyle/>
          <a:p>
            <a:pPr>
              <a:buNone/>
            </a:pPr>
            <a:r>
              <a:rPr lang="en-US" b="1" dirty="0" smtClean="0"/>
              <a:t>Assembly Language:</a:t>
            </a:r>
          </a:p>
          <a:p>
            <a:pPr>
              <a:buNone/>
            </a:pPr>
            <a:r>
              <a:rPr lang="en-US" dirty="0" smtClean="0"/>
              <a:t>In computer programming, </a:t>
            </a:r>
            <a:r>
              <a:rPr lang="en-US" b="1" dirty="0" smtClean="0"/>
              <a:t>assembly language</a:t>
            </a:r>
            <a:r>
              <a:rPr lang="en-US" dirty="0" smtClean="0"/>
              <a:t> (or </a:t>
            </a:r>
            <a:r>
              <a:rPr lang="en-US" b="1" dirty="0" smtClean="0"/>
              <a:t>assembler language</a:t>
            </a:r>
            <a:r>
              <a:rPr lang="en-US" dirty="0" smtClean="0"/>
              <a:t>), often abbreviated </a:t>
            </a:r>
            <a:r>
              <a:rPr lang="en-US" b="1" dirty="0" err="1" smtClean="0"/>
              <a:t>asm</a:t>
            </a:r>
            <a:r>
              <a:rPr lang="en-US" dirty="0" smtClean="0"/>
              <a:t>, is any low-level programming language in which there is a very strong correspondence between the instructions in the language and the architecture's machine code instructions.  Because assembly depends on the machine code instructions, every assembly language is designed for exactly one specific computer architecture.</a:t>
            </a:r>
            <a:endParaRPr lang="en-US" b="1"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solidFill>
                  <a:srgbClr val="FF0000"/>
                </a:solidFill>
              </a:rPr>
              <a:t>Types of Programming Language</a:t>
            </a:r>
            <a:endParaRPr lang="en-US" b="1" dirty="0">
              <a:solidFill>
                <a:srgbClr val="FF0000"/>
              </a:solidFill>
            </a:endParaRPr>
          </a:p>
        </p:txBody>
      </p:sp>
      <p:sp>
        <p:nvSpPr>
          <p:cNvPr id="3" name="Content Placeholder 2"/>
          <p:cNvSpPr>
            <a:spLocks noGrp="1"/>
          </p:cNvSpPr>
          <p:nvPr>
            <p:ph idx="1"/>
          </p:nvPr>
        </p:nvSpPr>
        <p:spPr>
          <a:xfrm>
            <a:off x="152400" y="990600"/>
            <a:ext cx="8839200" cy="5715000"/>
          </a:xfrm>
        </p:spPr>
        <p:txBody>
          <a:bodyPr>
            <a:normAutofit lnSpcReduction="10000"/>
          </a:bodyPr>
          <a:lstStyle/>
          <a:p>
            <a:pPr>
              <a:buNone/>
            </a:pPr>
            <a:r>
              <a:rPr lang="en-US" b="1" dirty="0" smtClean="0"/>
              <a:t>Programming Language:</a:t>
            </a:r>
          </a:p>
          <a:p>
            <a:r>
              <a:rPr lang="en-US" dirty="0" smtClean="0"/>
              <a:t>A </a:t>
            </a:r>
            <a:r>
              <a:rPr lang="en-US" b="1" dirty="0" smtClean="0"/>
              <a:t>programming language</a:t>
            </a:r>
            <a:r>
              <a:rPr lang="en-US" dirty="0" smtClean="0"/>
              <a:t> is a formal language comprising a set of instructions that produce various kinds of output. Programming languages are used in computer programming to implement algorithms.</a:t>
            </a:r>
          </a:p>
          <a:p>
            <a:pPr>
              <a:buNone/>
            </a:pPr>
            <a:endParaRPr lang="en-US" dirty="0" smtClean="0"/>
          </a:p>
          <a:p>
            <a:r>
              <a:rPr lang="en-US" dirty="0" smtClean="0"/>
              <a:t>Most programming languages consist of instructions for computers. There are programmable machines that use a set of specific instructions, rather than general programming languages.</a:t>
            </a:r>
          </a:p>
          <a:p>
            <a:pPr>
              <a:buNone/>
            </a:pPr>
            <a:endParaRPr lang="en-US" b="1"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Algorithms</a:t>
            </a:r>
            <a:endParaRPr lang="en-US" b="1" dirty="0">
              <a:solidFill>
                <a:srgbClr val="FF0000"/>
              </a:solidFill>
            </a:endParaRPr>
          </a:p>
        </p:txBody>
      </p:sp>
      <p:sp>
        <p:nvSpPr>
          <p:cNvPr id="3" name="Content Placeholder 2"/>
          <p:cNvSpPr>
            <a:spLocks noGrp="1"/>
          </p:cNvSpPr>
          <p:nvPr>
            <p:ph idx="1"/>
          </p:nvPr>
        </p:nvSpPr>
        <p:spPr>
          <a:xfrm>
            <a:off x="152400" y="990600"/>
            <a:ext cx="8763000" cy="5638800"/>
          </a:xfrm>
        </p:spPr>
        <p:txBody>
          <a:bodyPr>
            <a:normAutofit fontScale="70000" lnSpcReduction="20000"/>
          </a:bodyPr>
          <a:lstStyle/>
          <a:p>
            <a:r>
              <a:rPr lang="en-US" dirty="0" smtClean="0"/>
              <a:t>An algorithm is a set of instructions designed to perform a specific task. This can be a simple process, such as multiplying two numbers, or a complex operation, such as playing a compressed video file. </a:t>
            </a:r>
          </a:p>
          <a:p>
            <a:endParaRPr lang="en-US" dirty="0" smtClean="0"/>
          </a:p>
          <a:p>
            <a:r>
              <a:rPr lang="en-US" b="1" dirty="0" smtClean="0"/>
              <a:t>Qualities of a good algorithm</a:t>
            </a:r>
          </a:p>
          <a:p>
            <a:pPr>
              <a:buNone/>
            </a:pPr>
            <a:r>
              <a:rPr lang="en-US" dirty="0" smtClean="0"/>
              <a:t>Input and output should be defined precisely.</a:t>
            </a:r>
          </a:p>
          <a:p>
            <a:pPr>
              <a:buNone/>
            </a:pPr>
            <a:endParaRPr lang="en-US" dirty="0" smtClean="0"/>
          </a:p>
          <a:p>
            <a:pPr>
              <a:buNone/>
            </a:pPr>
            <a:r>
              <a:rPr lang="en-US" dirty="0" smtClean="0"/>
              <a:t>Each step in the algorithm should be clear and unambiguous.</a:t>
            </a:r>
          </a:p>
          <a:p>
            <a:pPr>
              <a:buNone/>
            </a:pPr>
            <a:endParaRPr lang="en-US" dirty="0" smtClean="0"/>
          </a:p>
          <a:p>
            <a:pPr>
              <a:buNone/>
            </a:pPr>
            <a:r>
              <a:rPr lang="en-US" dirty="0" smtClean="0"/>
              <a:t>Algorithms should be most effective among many different ways to solve a problem.</a:t>
            </a:r>
          </a:p>
          <a:p>
            <a:pPr>
              <a:buNone/>
            </a:pPr>
            <a:endParaRPr lang="en-US" dirty="0" smtClean="0"/>
          </a:p>
          <a:p>
            <a:pPr>
              <a:buNone/>
            </a:pPr>
            <a:r>
              <a:rPr lang="en-US" dirty="0" smtClean="0"/>
              <a:t>An algorithm shouldn't include computer code. Instead, the algorithm should be written in such a way that it can be used in different programming languages.</a:t>
            </a:r>
          </a:p>
          <a:p>
            <a:pPr>
              <a:buNone/>
            </a:pPr>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b="1" dirty="0" smtClean="0">
                <a:solidFill>
                  <a:srgbClr val="FF0000"/>
                </a:solidFill>
              </a:rPr>
              <a:t>Examples Of Algorithms</a:t>
            </a:r>
            <a:endParaRPr lang="en-US" dirty="0">
              <a:solidFill>
                <a:srgbClr val="FF0000"/>
              </a:solidFill>
            </a:endParaRPr>
          </a:p>
        </p:txBody>
      </p:sp>
      <p:sp>
        <p:nvSpPr>
          <p:cNvPr id="3" name="Content Placeholder 2"/>
          <p:cNvSpPr>
            <a:spLocks noGrp="1"/>
          </p:cNvSpPr>
          <p:nvPr>
            <p:ph idx="1"/>
          </p:nvPr>
        </p:nvSpPr>
        <p:spPr>
          <a:xfrm>
            <a:off x="457200" y="914400"/>
            <a:ext cx="8229600" cy="5211763"/>
          </a:xfrm>
        </p:spPr>
        <p:txBody>
          <a:bodyPr>
            <a:normAutofit/>
          </a:bodyPr>
          <a:lstStyle/>
          <a:p>
            <a:pPr>
              <a:buNone/>
            </a:pPr>
            <a:r>
              <a:rPr lang="en-US" b="1" dirty="0" smtClean="0"/>
              <a:t>Write an algorithm to add two </a:t>
            </a:r>
            <a:r>
              <a:rPr lang="en-US" b="1" dirty="0" smtClean="0"/>
              <a:t>numbers</a:t>
            </a:r>
            <a:endParaRPr lang="en-US" dirty="0" smtClean="0"/>
          </a:p>
          <a:p>
            <a:endParaRPr lang="en-US" dirty="0" smtClean="0"/>
          </a:p>
          <a:p>
            <a:r>
              <a:rPr lang="en-US" dirty="0" smtClean="0"/>
              <a:t>Step 1: Start </a:t>
            </a:r>
          </a:p>
          <a:p>
            <a:r>
              <a:rPr lang="en-US" dirty="0" smtClean="0"/>
              <a:t>Step 2: Declare variables num1, num2 and sum. </a:t>
            </a:r>
          </a:p>
          <a:p>
            <a:r>
              <a:rPr lang="en-US" dirty="0" smtClean="0"/>
              <a:t>Step </a:t>
            </a:r>
            <a:r>
              <a:rPr lang="en-US" dirty="0" smtClean="0"/>
              <a:t>3</a:t>
            </a:r>
            <a:r>
              <a:rPr lang="en-US" dirty="0" smtClean="0"/>
              <a:t>: </a:t>
            </a:r>
            <a:r>
              <a:rPr lang="en-US" dirty="0" smtClean="0"/>
              <a:t>Add num1 and num2 and assign the result to sum. sum←num1+num2 </a:t>
            </a:r>
          </a:p>
          <a:p>
            <a:r>
              <a:rPr lang="en-US" dirty="0" smtClean="0"/>
              <a:t>Step </a:t>
            </a:r>
            <a:r>
              <a:rPr lang="en-US" dirty="0" smtClean="0"/>
              <a:t>4: </a:t>
            </a:r>
            <a:r>
              <a:rPr lang="en-US" dirty="0" smtClean="0"/>
              <a:t>Display sum </a:t>
            </a:r>
          </a:p>
          <a:p>
            <a:r>
              <a:rPr lang="en-US" dirty="0" smtClean="0"/>
              <a:t>Step </a:t>
            </a:r>
            <a:r>
              <a:rPr lang="en-US" dirty="0" smtClean="0"/>
              <a:t>5: </a:t>
            </a:r>
            <a:r>
              <a:rPr lang="en-US" dirty="0" smtClean="0"/>
              <a:t>Stop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7924800" cy="792162"/>
          </a:xfrm>
        </p:spPr>
        <p:txBody>
          <a:bodyPr/>
          <a:lstStyle/>
          <a:p>
            <a:r>
              <a:rPr lang="en-US" b="1" dirty="0" smtClean="0">
                <a:solidFill>
                  <a:srgbClr val="FF0000"/>
                </a:solidFill>
              </a:rPr>
              <a:t>Flow Chart</a:t>
            </a:r>
            <a:endParaRPr lang="en-US" b="1" dirty="0">
              <a:solidFill>
                <a:srgbClr val="FF0000"/>
              </a:solidFill>
            </a:endParaRPr>
          </a:p>
        </p:txBody>
      </p:sp>
      <p:sp>
        <p:nvSpPr>
          <p:cNvPr id="3" name="Content Placeholder 2"/>
          <p:cNvSpPr>
            <a:spLocks noGrp="1"/>
          </p:cNvSpPr>
          <p:nvPr>
            <p:ph idx="1"/>
          </p:nvPr>
        </p:nvSpPr>
        <p:spPr>
          <a:xfrm>
            <a:off x="457200" y="1371600"/>
            <a:ext cx="4038600" cy="5486400"/>
          </a:xfrm>
        </p:spPr>
        <p:txBody>
          <a:bodyPr>
            <a:normAutofit fontScale="62500" lnSpcReduction="20000"/>
          </a:bodyPr>
          <a:lstStyle/>
          <a:p>
            <a:r>
              <a:rPr lang="en-US" dirty="0" smtClean="0"/>
              <a:t>A </a:t>
            </a:r>
            <a:r>
              <a:rPr lang="en-US" b="1" dirty="0" smtClean="0"/>
              <a:t>flowchart</a:t>
            </a:r>
            <a:r>
              <a:rPr lang="en-US" dirty="0" smtClean="0"/>
              <a:t> is a type of diagram that represents a workflow or process. A flowchart can also be defined as a diagrammatic representation of an algorithm, a step-by-step approach to solving a task.</a:t>
            </a:r>
          </a:p>
          <a:p>
            <a:pPr>
              <a:buNone/>
            </a:pPr>
            <a:endParaRPr lang="en-US" dirty="0" smtClean="0"/>
          </a:p>
          <a:p>
            <a:r>
              <a:rPr lang="en-US" dirty="0" smtClean="0"/>
              <a:t>The flowchart shows the steps as boxes of various kinds, and their order by connecting the boxes with arrows. This diagrammatic representation illustrates a solution model to a given problem. Flowcharts are used in analyzing, designing, documenting or managing a process or program in various fields</a:t>
            </a:r>
          </a:p>
          <a:p>
            <a:endParaRPr lang="en-US" dirty="0"/>
          </a:p>
        </p:txBody>
      </p:sp>
      <p:pic>
        <p:nvPicPr>
          <p:cNvPr id="5122" name="Picture 2" descr="https://upload.wikimedia.org/wikipedia/commons/thumb/9/91/LampFlowchart.svg/800px-LampFlowchart.svg.png"/>
          <p:cNvPicPr>
            <a:picLocks noChangeAspect="1" noChangeArrowheads="1"/>
          </p:cNvPicPr>
          <p:nvPr/>
        </p:nvPicPr>
        <p:blipFill>
          <a:blip r:embed="rId3"/>
          <a:srcRect/>
          <a:stretch>
            <a:fillRect/>
          </a:stretch>
        </p:blipFill>
        <p:spPr bwMode="auto">
          <a:xfrm>
            <a:off x="5181600" y="1295400"/>
            <a:ext cx="3657600" cy="51054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Computer Program</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What is a computer program?</a:t>
            </a:r>
          </a:p>
          <a:p>
            <a:endParaRPr lang="en-US" dirty="0" smtClean="0"/>
          </a:p>
          <a:p>
            <a:r>
              <a:rPr lang="en-US" dirty="0" smtClean="0"/>
              <a:t>A </a:t>
            </a:r>
            <a:r>
              <a:rPr lang="en-US" b="1" dirty="0" smtClean="0"/>
              <a:t>computer program</a:t>
            </a:r>
            <a:r>
              <a:rPr lang="en-US" dirty="0" smtClean="0"/>
              <a:t> is a collection of instructions</a:t>
            </a:r>
            <a:r>
              <a:rPr lang="en-US" baseline="30000" dirty="0" smtClean="0"/>
              <a:t> </a:t>
            </a:r>
            <a:r>
              <a:rPr lang="en-US" dirty="0" smtClean="0"/>
              <a:t>that can be executed by a computer to perform a specific task.</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421</Words>
  <Application>Microsoft Office PowerPoint</Application>
  <PresentationFormat>On-screen Show (4:3)</PresentationFormat>
  <Paragraphs>95</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Software Programming</vt:lpstr>
      <vt:lpstr>Languages</vt:lpstr>
      <vt:lpstr>Types of Programming Language</vt:lpstr>
      <vt:lpstr>Types of Programming Language</vt:lpstr>
      <vt:lpstr>Types of Programming Language</vt:lpstr>
      <vt:lpstr>Algorithms</vt:lpstr>
      <vt:lpstr>Examples Of Algorithms</vt:lpstr>
      <vt:lpstr>Flow Chart</vt:lpstr>
      <vt:lpstr>Computer Program</vt:lpstr>
      <vt:lpstr>Computer Program</vt:lpstr>
      <vt:lpstr>Computer Program</vt:lpstr>
      <vt:lpstr>Computer Program</vt:lpstr>
      <vt:lpstr>Computer Software</vt:lpstr>
      <vt:lpstr>Coding</vt:lpstr>
      <vt:lpstr>Coding</vt:lpstr>
      <vt:lpstr>Compilers and Interpreters</vt:lpstr>
      <vt:lpstr>Compilers and Interpreters</vt:lpstr>
      <vt:lpstr>Compilers and Interpreters</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Programming</dc:title>
  <dc:creator>SaherUmar</dc:creator>
  <cp:lastModifiedBy>hp</cp:lastModifiedBy>
  <cp:revision>28</cp:revision>
  <dcterms:created xsi:type="dcterms:W3CDTF">2006-08-16T00:00:00Z</dcterms:created>
  <dcterms:modified xsi:type="dcterms:W3CDTF">2020-10-26T13:58:30Z</dcterms:modified>
</cp:coreProperties>
</file>