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9CBB74-7B1D-4D69-82E0-BB12166A87F4}" type="datetimeFigureOut">
              <a:rPr lang="en-US" smtClean="0"/>
              <a:pPr/>
              <a:t>8/25/2021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CCA52A-0AFD-4D4B-9758-AB54F7E9E5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CCA52A-0AFD-4D4B-9758-AB54F7E9E53A}"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CCA52A-0AFD-4D4B-9758-AB54F7E9E53A}"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491879-6D91-40A9-A45E-7978D999C6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73285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smtClean="0">
                <a:solidFill>
                  <a:srgbClr val="FF0000"/>
                </a:solidFill>
              </a:rPr>
              <a:t>Computer Networks</a:t>
            </a:r>
            <a:endParaRPr lang="en-US" sz="6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b="1" dirty="0" smtClean="0">
                <a:solidFill>
                  <a:srgbClr val="FF0000"/>
                </a:solidFill>
              </a:rPr>
              <a:t>Network Topology</a:t>
            </a:r>
            <a:endParaRPr lang="en-US" b="1" dirty="0">
              <a:solidFill>
                <a:srgbClr val="FF0000"/>
              </a:solidFill>
            </a:endParaRPr>
          </a:p>
        </p:txBody>
      </p:sp>
      <p:sp>
        <p:nvSpPr>
          <p:cNvPr id="3" name="Content Placeholder 2"/>
          <p:cNvSpPr>
            <a:spLocks noGrp="1"/>
          </p:cNvSpPr>
          <p:nvPr>
            <p:ph idx="1"/>
          </p:nvPr>
        </p:nvSpPr>
        <p:spPr>
          <a:xfrm>
            <a:off x="228600" y="914400"/>
            <a:ext cx="8915400" cy="3352800"/>
          </a:xfrm>
        </p:spPr>
        <p:txBody>
          <a:bodyPr>
            <a:normAutofit fontScale="85000" lnSpcReduction="20000"/>
          </a:bodyPr>
          <a:lstStyle/>
          <a:p>
            <a:r>
              <a:rPr lang="en-US" b="1" dirty="0" smtClean="0"/>
              <a:t>Bus Topology: </a:t>
            </a:r>
          </a:p>
          <a:p>
            <a:pPr>
              <a:buNone/>
            </a:pPr>
            <a:r>
              <a:rPr lang="en-US" b="1" dirty="0" smtClean="0"/>
              <a:t>     </a:t>
            </a:r>
            <a:r>
              <a:rPr lang="en-US" dirty="0" smtClean="0"/>
              <a:t>All devices share single communication line or cable. Bus topology may have problem while multiple hosts sending data at the same time.  Therefore, Bus topology either uses CSMA/CD technology or recognizes one host as Bus Master to solve the issue. It is one of the simple forms of networking where a failure of a device does not affect the other devices. But failure of the shared communication line can make all other devices stop functioning.</a:t>
            </a:r>
            <a:endParaRPr lang="en-US" dirty="0"/>
          </a:p>
        </p:txBody>
      </p:sp>
      <p:pic>
        <p:nvPicPr>
          <p:cNvPr id="25602" name="Picture 2" descr="Bus Topology"/>
          <p:cNvPicPr>
            <a:picLocks noChangeAspect="1" noChangeArrowheads="1"/>
          </p:cNvPicPr>
          <p:nvPr/>
        </p:nvPicPr>
        <p:blipFill>
          <a:blip r:embed="rId2"/>
          <a:srcRect/>
          <a:stretch>
            <a:fillRect/>
          </a:stretch>
        </p:blipFill>
        <p:spPr bwMode="auto">
          <a:xfrm>
            <a:off x="1676400" y="4191000"/>
            <a:ext cx="5334000" cy="244792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b="1" dirty="0" smtClean="0">
                <a:solidFill>
                  <a:srgbClr val="FF0000"/>
                </a:solidFill>
              </a:rPr>
              <a:t>Network Topology</a:t>
            </a:r>
            <a:endParaRPr lang="en-US" b="1" dirty="0">
              <a:solidFill>
                <a:srgbClr val="FF0000"/>
              </a:solidFill>
            </a:endParaRPr>
          </a:p>
        </p:txBody>
      </p:sp>
      <p:sp>
        <p:nvSpPr>
          <p:cNvPr id="3" name="Content Placeholder 2"/>
          <p:cNvSpPr>
            <a:spLocks noGrp="1"/>
          </p:cNvSpPr>
          <p:nvPr>
            <p:ph idx="1"/>
          </p:nvPr>
        </p:nvSpPr>
        <p:spPr>
          <a:xfrm>
            <a:off x="152400" y="914400"/>
            <a:ext cx="4419600" cy="5638800"/>
          </a:xfrm>
        </p:spPr>
        <p:txBody>
          <a:bodyPr>
            <a:normAutofit fontScale="85000" lnSpcReduction="20000"/>
          </a:bodyPr>
          <a:lstStyle/>
          <a:p>
            <a:r>
              <a:rPr lang="en-US" b="1" dirty="0" smtClean="0"/>
              <a:t>Star Topology: </a:t>
            </a:r>
          </a:p>
          <a:p>
            <a:pPr>
              <a:buNone/>
            </a:pPr>
            <a:r>
              <a:rPr lang="en-US" b="1" dirty="0" smtClean="0"/>
              <a:t>    </a:t>
            </a:r>
            <a:r>
              <a:rPr lang="en-US" dirty="0" smtClean="0"/>
              <a:t>All hosts in Star topology are connected to a central device, known as hub device, using a point-to-point connection. That is, there exists a point to point connection between hosts and hub. In star topology, hub acts as single point of failure. If hub fails, connectivity of all hosts to all other hosts fails. Every communication between hosts, takes place through only the hub</a:t>
            </a:r>
            <a:endParaRPr lang="en-US" dirty="0"/>
          </a:p>
        </p:txBody>
      </p:sp>
      <p:pic>
        <p:nvPicPr>
          <p:cNvPr id="26626" name="Picture 2" descr="Star Topology"/>
          <p:cNvPicPr>
            <a:picLocks noChangeAspect="1" noChangeArrowheads="1"/>
          </p:cNvPicPr>
          <p:nvPr/>
        </p:nvPicPr>
        <p:blipFill>
          <a:blip r:embed="rId2"/>
          <a:srcRect/>
          <a:stretch>
            <a:fillRect/>
          </a:stretch>
        </p:blipFill>
        <p:spPr bwMode="auto">
          <a:xfrm>
            <a:off x="4387443" y="1752600"/>
            <a:ext cx="4756557" cy="3657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b="1" dirty="0" smtClean="0">
                <a:solidFill>
                  <a:srgbClr val="FF0000"/>
                </a:solidFill>
              </a:rPr>
              <a:t>Network Topology</a:t>
            </a:r>
            <a:endParaRPr lang="en-US" b="1" dirty="0">
              <a:solidFill>
                <a:srgbClr val="FF0000"/>
              </a:solidFill>
            </a:endParaRPr>
          </a:p>
        </p:txBody>
      </p:sp>
      <p:sp>
        <p:nvSpPr>
          <p:cNvPr id="3" name="Content Placeholder 2"/>
          <p:cNvSpPr>
            <a:spLocks noGrp="1"/>
          </p:cNvSpPr>
          <p:nvPr>
            <p:ph idx="1"/>
          </p:nvPr>
        </p:nvSpPr>
        <p:spPr>
          <a:xfrm>
            <a:off x="152400" y="914400"/>
            <a:ext cx="8686800" cy="2743200"/>
          </a:xfrm>
        </p:spPr>
        <p:txBody>
          <a:bodyPr>
            <a:normAutofit fontScale="77500" lnSpcReduction="20000"/>
          </a:bodyPr>
          <a:lstStyle/>
          <a:p>
            <a:r>
              <a:rPr lang="en-US" b="1" dirty="0" smtClean="0"/>
              <a:t>Ring Topology: </a:t>
            </a:r>
          </a:p>
          <a:p>
            <a:pPr>
              <a:buNone/>
            </a:pPr>
            <a:r>
              <a:rPr lang="en-US" b="1" dirty="0" smtClean="0"/>
              <a:t>     </a:t>
            </a:r>
            <a:r>
              <a:rPr lang="en-US" dirty="0" smtClean="0"/>
              <a:t>In ring topology, each host machine connects to exactly two other machines, creating a circular network structure. When one host tries to communicate or send message to a host which is not adjacent to it, the data travels through all intermediate hosts. Failure of any host results in failure of the whole ring. Thus, every connection in the ring is a point of failure.</a:t>
            </a:r>
            <a:endParaRPr lang="en-US" dirty="0"/>
          </a:p>
        </p:txBody>
      </p:sp>
      <p:pic>
        <p:nvPicPr>
          <p:cNvPr id="27650" name="Picture 2" descr="Ring Topology"/>
          <p:cNvPicPr>
            <a:picLocks noChangeAspect="1" noChangeArrowheads="1"/>
          </p:cNvPicPr>
          <p:nvPr/>
        </p:nvPicPr>
        <p:blipFill>
          <a:blip r:embed="rId2"/>
          <a:srcRect/>
          <a:stretch>
            <a:fillRect/>
          </a:stretch>
        </p:blipFill>
        <p:spPr bwMode="auto">
          <a:xfrm>
            <a:off x="2133600" y="3362325"/>
            <a:ext cx="5314950" cy="34956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b="1" dirty="0" smtClean="0">
                <a:solidFill>
                  <a:srgbClr val="FF0000"/>
                </a:solidFill>
              </a:rPr>
              <a:t>Network Topology</a:t>
            </a:r>
            <a:endParaRPr lang="en-US" b="1" dirty="0">
              <a:solidFill>
                <a:srgbClr val="FF0000"/>
              </a:solidFill>
            </a:endParaRPr>
          </a:p>
        </p:txBody>
      </p:sp>
      <p:sp>
        <p:nvSpPr>
          <p:cNvPr id="3" name="Content Placeholder 2"/>
          <p:cNvSpPr>
            <a:spLocks noGrp="1"/>
          </p:cNvSpPr>
          <p:nvPr>
            <p:ph idx="1"/>
          </p:nvPr>
        </p:nvSpPr>
        <p:spPr>
          <a:xfrm>
            <a:off x="152400" y="914400"/>
            <a:ext cx="8686800" cy="2743200"/>
          </a:xfrm>
        </p:spPr>
        <p:txBody>
          <a:bodyPr>
            <a:normAutofit fontScale="85000" lnSpcReduction="20000"/>
          </a:bodyPr>
          <a:lstStyle/>
          <a:p>
            <a:r>
              <a:rPr lang="en-US" b="1" dirty="0" smtClean="0"/>
              <a:t>Mesh Topology: </a:t>
            </a:r>
          </a:p>
          <a:p>
            <a:pPr>
              <a:buNone/>
            </a:pPr>
            <a:r>
              <a:rPr lang="en-US" dirty="0" smtClean="0"/>
              <a:t>    In this type of topology, a host is connected to one or multiple hosts. This topology has hosts in point-to-point connection with every other host or may also have hosts which are in point-to-point connection to few hosts only. Hosts in Mesh topology also work as relay for other hosts which do not have direct point-to-point links</a:t>
            </a:r>
            <a:endParaRPr lang="en-US" dirty="0"/>
          </a:p>
        </p:txBody>
      </p:sp>
      <p:pic>
        <p:nvPicPr>
          <p:cNvPr id="28674" name="Picture 2" descr="Full Mesh Topology"/>
          <p:cNvPicPr>
            <a:picLocks noChangeAspect="1" noChangeArrowheads="1"/>
          </p:cNvPicPr>
          <p:nvPr/>
        </p:nvPicPr>
        <p:blipFill>
          <a:blip r:embed="rId2"/>
          <a:srcRect/>
          <a:stretch>
            <a:fillRect/>
          </a:stretch>
        </p:blipFill>
        <p:spPr bwMode="auto">
          <a:xfrm>
            <a:off x="1981200" y="3352800"/>
            <a:ext cx="5100181" cy="332422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b="1" dirty="0" smtClean="0">
                <a:solidFill>
                  <a:srgbClr val="FF0000"/>
                </a:solidFill>
              </a:rPr>
              <a:t>Network Topology</a:t>
            </a:r>
            <a:endParaRPr lang="en-US" b="1" dirty="0">
              <a:solidFill>
                <a:srgbClr val="FF0000"/>
              </a:solidFill>
            </a:endParaRPr>
          </a:p>
        </p:txBody>
      </p:sp>
      <p:sp>
        <p:nvSpPr>
          <p:cNvPr id="3" name="Content Placeholder 2"/>
          <p:cNvSpPr>
            <a:spLocks noGrp="1"/>
          </p:cNvSpPr>
          <p:nvPr>
            <p:ph idx="1"/>
          </p:nvPr>
        </p:nvSpPr>
        <p:spPr>
          <a:xfrm>
            <a:off x="152400" y="685800"/>
            <a:ext cx="4419600" cy="5867400"/>
          </a:xfrm>
        </p:spPr>
        <p:txBody>
          <a:bodyPr>
            <a:normAutofit fontScale="77500" lnSpcReduction="20000"/>
          </a:bodyPr>
          <a:lstStyle/>
          <a:p>
            <a:r>
              <a:rPr lang="en-US" b="1" dirty="0" smtClean="0"/>
              <a:t>Tree Topology: </a:t>
            </a:r>
          </a:p>
          <a:p>
            <a:pPr>
              <a:buNone/>
            </a:pPr>
            <a:r>
              <a:rPr lang="en-US" dirty="0" smtClean="0"/>
              <a:t>    This topology divides the network in to multiple levels/layers of network. Mainly in LANs, a network is bifurcated into three types of network devices. The lowermost is access-layer where computers are attached. The middle layer is known as distribution layer, which works as mediator between upper layer and lower layer. The highest layer is known as core layer, and is central point of the network, i.e. root of the tree from which all nodes fork</a:t>
            </a:r>
            <a:endParaRPr lang="en-US" dirty="0"/>
          </a:p>
        </p:txBody>
      </p:sp>
      <p:pic>
        <p:nvPicPr>
          <p:cNvPr id="29698" name="Picture 2" descr="Tree Topology"/>
          <p:cNvPicPr>
            <a:picLocks noChangeAspect="1" noChangeArrowheads="1"/>
          </p:cNvPicPr>
          <p:nvPr/>
        </p:nvPicPr>
        <p:blipFill>
          <a:blip r:embed="rId2"/>
          <a:srcRect/>
          <a:stretch>
            <a:fillRect/>
          </a:stretch>
        </p:blipFill>
        <p:spPr bwMode="auto">
          <a:xfrm>
            <a:off x="4508704" y="2057400"/>
            <a:ext cx="4635296" cy="35814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b="1" dirty="0" smtClean="0">
                <a:solidFill>
                  <a:srgbClr val="FF0000"/>
                </a:solidFill>
              </a:rPr>
              <a:t>Network Topology</a:t>
            </a:r>
            <a:endParaRPr lang="en-US" b="1" dirty="0">
              <a:solidFill>
                <a:srgbClr val="FF0000"/>
              </a:solidFill>
            </a:endParaRPr>
          </a:p>
        </p:txBody>
      </p:sp>
      <p:sp>
        <p:nvSpPr>
          <p:cNvPr id="3" name="Content Placeholder 2"/>
          <p:cNvSpPr>
            <a:spLocks noGrp="1"/>
          </p:cNvSpPr>
          <p:nvPr>
            <p:ph idx="1"/>
          </p:nvPr>
        </p:nvSpPr>
        <p:spPr>
          <a:xfrm>
            <a:off x="152400" y="914400"/>
            <a:ext cx="8610600" cy="1981200"/>
          </a:xfrm>
        </p:spPr>
        <p:txBody>
          <a:bodyPr>
            <a:normAutofit fontScale="85000" lnSpcReduction="20000"/>
          </a:bodyPr>
          <a:lstStyle/>
          <a:p>
            <a:r>
              <a:rPr lang="en-US" b="1" dirty="0" smtClean="0"/>
              <a:t>Hybrid Topology: </a:t>
            </a:r>
          </a:p>
          <a:p>
            <a:pPr>
              <a:buNone/>
            </a:pPr>
            <a:r>
              <a:rPr lang="en-US" dirty="0" smtClean="0"/>
              <a:t>    A network structure whose design contains more than one topology is said to be hybrid topology. Hybrid topology inherits merits and demerits of all the incorporating topologies.  </a:t>
            </a:r>
            <a:endParaRPr lang="en-US" dirty="0"/>
          </a:p>
        </p:txBody>
      </p:sp>
      <p:pic>
        <p:nvPicPr>
          <p:cNvPr id="30722" name="Picture 2" descr="Hybrid Topology"/>
          <p:cNvPicPr>
            <a:picLocks noChangeAspect="1" noChangeArrowheads="1"/>
          </p:cNvPicPr>
          <p:nvPr/>
        </p:nvPicPr>
        <p:blipFill>
          <a:blip r:embed="rId2"/>
          <a:srcRect/>
          <a:stretch>
            <a:fillRect/>
          </a:stretch>
        </p:blipFill>
        <p:spPr bwMode="auto">
          <a:xfrm>
            <a:off x="1828800" y="3009899"/>
            <a:ext cx="5334000" cy="384810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lstStyle/>
          <a:p>
            <a:r>
              <a:rPr lang="en-US" b="1" dirty="0" smtClean="0">
                <a:solidFill>
                  <a:srgbClr val="FF0000"/>
                </a:solidFill>
              </a:rPr>
              <a:t>Computer Network Types</a:t>
            </a:r>
            <a:endParaRPr lang="en-US" b="1" dirty="0">
              <a:solidFill>
                <a:srgbClr val="FF0000"/>
              </a:solidFill>
            </a:endParaRPr>
          </a:p>
        </p:txBody>
      </p:sp>
      <p:sp>
        <p:nvSpPr>
          <p:cNvPr id="3" name="Content Placeholder 2"/>
          <p:cNvSpPr>
            <a:spLocks noGrp="1"/>
          </p:cNvSpPr>
          <p:nvPr>
            <p:ph idx="1"/>
          </p:nvPr>
        </p:nvSpPr>
        <p:spPr>
          <a:xfrm>
            <a:off x="228600" y="1066800"/>
            <a:ext cx="8610600" cy="5257800"/>
          </a:xfrm>
        </p:spPr>
        <p:txBody>
          <a:bodyPr>
            <a:normAutofit fontScale="85000" lnSpcReduction="20000"/>
          </a:bodyPr>
          <a:lstStyle/>
          <a:p>
            <a:r>
              <a:rPr lang="en-US" dirty="0" smtClean="0"/>
              <a:t>Generally, networks are distinguished based on their geographical span. A network can be as small as distance between your mobile phone and its Bluetooth headphone and as large as the internet itself, covering the whole geographical world.</a:t>
            </a:r>
          </a:p>
          <a:p>
            <a:pPr>
              <a:buNone/>
            </a:pPr>
            <a:endParaRPr lang="en-US" dirty="0" smtClean="0"/>
          </a:p>
          <a:p>
            <a:r>
              <a:rPr lang="en-US" dirty="0" smtClean="0"/>
              <a:t>Following are the types of computer network according to geographical span;</a:t>
            </a:r>
          </a:p>
          <a:p>
            <a:pPr>
              <a:buNone/>
            </a:pPr>
            <a:endParaRPr lang="en-US" dirty="0" smtClean="0"/>
          </a:p>
          <a:p>
            <a:pPr>
              <a:buNone/>
            </a:pPr>
            <a:r>
              <a:rPr lang="en-US" dirty="0" smtClean="0"/>
              <a:t>PAN   (Personal Area Network)</a:t>
            </a:r>
          </a:p>
          <a:p>
            <a:pPr>
              <a:buNone/>
            </a:pPr>
            <a:r>
              <a:rPr lang="en-US" dirty="0" smtClean="0"/>
              <a:t>LAN   (Local Area Network)</a:t>
            </a:r>
          </a:p>
          <a:p>
            <a:pPr>
              <a:buNone/>
            </a:pPr>
            <a:r>
              <a:rPr lang="en-US" dirty="0" smtClean="0"/>
              <a:t>WAN (Wide Area Network)</a:t>
            </a:r>
          </a:p>
          <a:p>
            <a:pPr>
              <a:buNone/>
            </a:pPr>
            <a:r>
              <a:rPr lang="en-US" dirty="0" smtClean="0"/>
              <a:t>MAN (Metropolitan Area Network)</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lstStyle/>
          <a:p>
            <a:r>
              <a:rPr lang="en-US" b="1" dirty="0" smtClean="0">
                <a:solidFill>
                  <a:srgbClr val="FF0000"/>
                </a:solidFill>
              </a:rPr>
              <a:t>Computer Network Types</a:t>
            </a:r>
            <a:endParaRPr lang="en-US" b="1" dirty="0">
              <a:solidFill>
                <a:srgbClr val="FF0000"/>
              </a:solidFill>
            </a:endParaRPr>
          </a:p>
        </p:txBody>
      </p:sp>
      <p:sp>
        <p:nvSpPr>
          <p:cNvPr id="3" name="Content Placeholder 2"/>
          <p:cNvSpPr>
            <a:spLocks noGrp="1"/>
          </p:cNvSpPr>
          <p:nvPr>
            <p:ph idx="1"/>
          </p:nvPr>
        </p:nvSpPr>
        <p:spPr>
          <a:xfrm>
            <a:off x="152400" y="1143000"/>
            <a:ext cx="8610600" cy="2286000"/>
          </a:xfrm>
        </p:spPr>
        <p:txBody>
          <a:bodyPr>
            <a:noAutofit/>
          </a:bodyPr>
          <a:lstStyle/>
          <a:p>
            <a:r>
              <a:rPr lang="en-US" sz="2400" b="1" dirty="0" smtClean="0"/>
              <a:t>Personal Area Network</a:t>
            </a:r>
            <a:r>
              <a:rPr lang="en-US" sz="2400" dirty="0" smtClean="0"/>
              <a:t>:</a:t>
            </a:r>
            <a:endParaRPr lang="en-US" sz="2400" b="1" dirty="0" smtClean="0"/>
          </a:p>
          <a:p>
            <a:pPr>
              <a:buNone/>
            </a:pPr>
            <a:r>
              <a:rPr lang="en-US" sz="2400" dirty="0" smtClean="0"/>
              <a:t>     Personal Area Network (PAN) is smallest network which is very personal to a user. This may include Bluetooth enabled devices or infra-red enabled devices. PAN has connectivity range up to 10 meters. PAN may include wireless computer keyboard and mouse, Bluetooth enabled headphones, wireless printers and TV remotes.</a:t>
            </a:r>
            <a:endParaRPr lang="en-US" sz="2400" dirty="0"/>
          </a:p>
        </p:txBody>
      </p:sp>
      <p:pic>
        <p:nvPicPr>
          <p:cNvPr id="1026" name="Picture 2" descr="Personal Area Network"/>
          <p:cNvPicPr>
            <a:picLocks noChangeAspect="1" noChangeArrowheads="1"/>
          </p:cNvPicPr>
          <p:nvPr/>
        </p:nvPicPr>
        <p:blipFill>
          <a:blip r:embed="rId2"/>
          <a:srcRect/>
          <a:stretch>
            <a:fillRect/>
          </a:stretch>
        </p:blipFill>
        <p:spPr bwMode="auto">
          <a:xfrm>
            <a:off x="2133600" y="3810000"/>
            <a:ext cx="5067300" cy="264795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lstStyle/>
          <a:p>
            <a:r>
              <a:rPr lang="en-US" b="1" dirty="0" smtClean="0">
                <a:solidFill>
                  <a:srgbClr val="FF0000"/>
                </a:solidFill>
              </a:rPr>
              <a:t>Computer Network Types</a:t>
            </a:r>
            <a:endParaRPr lang="en-US" b="1" dirty="0">
              <a:solidFill>
                <a:srgbClr val="FF0000"/>
              </a:solidFill>
            </a:endParaRPr>
          </a:p>
        </p:txBody>
      </p:sp>
      <p:sp>
        <p:nvSpPr>
          <p:cNvPr id="3" name="Content Placeholder 2"/>
          <p:cNvSpPr>
            <a:spLocks noGrp="1"/>
          </p:cNvSpPr>
          <p:nvPr>
            <p:ph idx="1"/>
          </p:nvPr>
        </p:nvSpPr>
        <p:spPr>
          <a:xfrm>
            <a:off x="152400" y="1143000"/>
            <a:ext cx="4267200" cy="5410200"/>
          </a:xfrm>
        </p:spPr>
        <p:txBody>
          <a:bodyPr>
            <a:noAutofit/>
          </a:bodyPr>
          <a:lstStyle/>
          <a:p>
            <a:r>
              <a:rPr lang="en-US" sz="2000" b="1" dirty="0" smtClean="0"/>
              <a:t>Local Area Network:</a:t>
            </a:r>
          </a:p>
          <a:p>
            <a:pPr>
              <a:buNone/>
            </a:pPr>
            <a:r>
              <a:rPr lang="en-US" sz="2000" dirty="0" smtClean="0"/>
              <a:t>A computer network spanned inside a building and operated under single administrative system is generally termed as Local Area Network (LAN). Usually, LAN covers an organization’ offices, schools, colleges or universities. Number of systems connected in LAN may vary from as least as two to as much as 16 million.</a:t>
            </a:r>
          </a:p>
          <a:p>
            <a:pPr>
              <a:buNone/>
            </a:pPr>
            <a:endParaRPr lang="en-US" sz="2000" dirty="0" smtClean="0"/>
          </a:p>
          <a:p>
            <a:pPr>
              <a:buNone/>
            </a:pPr>
            <a:r>
              <a:rPr lang="en-US" sz="2000" dirty="0" smtClean="0"/>
              <a:t>LAN provides a useful way of sharing the resources between end users. The resources such as printers, file servers, scanners, and internet are easily sharable among computers.</a:t>
            </a:r>
          </a:p>
          <a:p>
            <a:pPr>
              <a:buNone/>
            </a:pPr>
            <a:endParaRPr lang="en-US" sz="2000" dirty="0" smtClean="0"/>
          </a:p>
        </p:txBody>
      </p:sp>
      <p:pic>
        <p:nvPicPr>
          <p:cNvPr id="4" name="Picture 2" descr="Local Area Network"/>
          <p:cNvPicPr>
            <a:picLocks noChangeAspect="1" noChangeArrowheads="1"/>
          </p:cNvPicPr>
          <p:nvPr/>
        </p:nvPicPr>
        <p:blipFill>
          <a:blip r:embed="rId2"/>
          <a:srcRect/>
          <a:stretch>
            <a:fillRect/>
          </a:stretch>
        </p:blipFill>
        <p:spPr bwMode="auto">
          <a:xfrm>
            <a:off x="4365953" y="2057400"/>
            <a:ext cx="4778047" cy="28194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lstStyle/>
          <a:p>
            <a:r>
              <a:rPr lang="en-US" b="1" dirty="0" smtClean="0">
                <a:solidFill>
                  <a:srgbClr val="FF0000"/>
                </a:solidFill>
              </a:rPr>
              <a:t>Computer Network Types</a:t>
            </a:r>
            <a:endParaRPr lang="en-US" b="1" dirty="0">
              <a:solidFill>
                <a:srgbClr val="FF0000"/>
              </a:solidFill>
            </a:endParaRPr>
          </a:p>
        </p:txBody>
      </p:sp>
      <p:sp>
        <p:nvSpPr>
          <p:cNvPr id="3" name="Content Placeholder 2"/>
          <p:cNvSpPr>
            <a:spLocks noGrp="1"/>
          </p:cNvSpPr>
          <p:nvPr>
            <p:ph idx="1"/>
          </p:nvPr>
        </p:nvSpPr>
        <p:spPr>
          <a:xfrm>
            <a:off x="152400" y="1143000"/>
            <a:ext cx="8686800" cy="2743200"/>
          </a:xfrm>
        </p:spPr>
        <p:txBody>
          <a:bodyPr>
            <a:noAutofit/>
          </a:bodyPr>
          <a:lstStyle/>
          <a:p>
            <a:r>
              <a:rPr lang="en-US" sz="2000" b="1" dirty="0" smtClean="0"/>
              <a:t>Metropolitan Area Network:</a:t>
            </a:r>
          </a:p>
          <a:p>
            <a:pPr>
              <a:buNone/>
            </a:pPr>
            <a:r>
              <a:rPr lang="en-US" sz="1800" dirty="0" smtClean="0"/>
              <a:t>The Metropolitan Area Network (MAN) generally expands throughout a city such as cable TV network. </a:t>
            </a:r>
          </a:p>
          <a:p>
            <a:pPr>
              <a:buNone/>
            </a:pPr>
            <a:endParaRPr lang="en-US" sz="1800" dirty="0" smtClean="0"/>
          </a:p>
          <a:p>
            <a:pPr>
              <a:buNone/>
            </a:pPr>
            <a:r>
              <a:rPr lang="en-US" sz="1800" dirty="0" smtClean="0"/>
              <a:t>Backbone of MAN is high-capacity and high-speed fiber optics. MAN works in between Local Area Network and Wide Area Network. MAN provides uplink for LANs to WANs or internet. </a:t>
            </a:r>
            <a:r>
              <a:rPr lang="en-US" sz="2000" dirty="0" smtClean="0"/>
              <a:t/>
            </a:r>
            <a:br>
              <a:rPr lang="en-US" sz="2000" dirty="0" smtClean="0"/>
            </a:br>
            <a:endParaRPr lang="en-US" sz="2000" dirty="0"/>
          </a:p>
        </p:txBody>
      </p:sp>
      <p:pic>
        <p:nvPicPr>
          <p:cNvPr id="35842" name="Picture 2" descr="Metropolitan Area Network"/>
          <p:cNvPicPr>
            <a:picLocks noChangeAspect="1" noChangeArrowheads="1"/>
          </p:cNvPicPr>
          <p:nvPr/>
        </p:nvPicPr>
        <p:blipFill>
          <a:blip r:embed="rId2"/>
          <a:srcRect/>
          <a:stretch>
            <a:fillRect/>
          </a:stretch>
        </p:blipFill>
        <p:spPr bwMode="auto">
          <a:xfrm>
            <a:off x="2133600" y="3886200"/>
            <a:ext cx="4727138" cy="28194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smtClean="0">
                <a:solidFill>
                  <a:srgbClr val="FF0000"/>
                </a:solidFill>
              </a:rPr>
              <a:t>Computer Networks</a:t>
            </a:r>
            <a:endParaRPr lang="en-US" b="1" dirty="0">
              <a:solidFill>
                <a:srgbClr val="FF0000"/>
              </a:solidFill>
            </a:endParaRPr>
          </a:p>
        </p:txBody>
      </p:sp>
      <p:sp>
        <p:nvSpPr>
          <p:cNvPr id="3" name="Content Placeholder 2"/>
          <p:cNvSpPr>
            <a:spLocks noGrp="1"/>
          </p:cNvSpPr>
          <p:nvPr>
            <p:ph idx="1"/>
          </p:nvPr>
        </p:nvSpPr>
        <p:spPr>
          <a:xfrm>
            <a:off x="152400" y="1447800"/>
            <a:ext cx="4572000" cy="4906963"/>
          </a:xfrm>
        </p:spPr>
        <p:txBody>
          <a:bodyPr/>
          <a:lstStyle/>
          <a:p>
            <a:r>
              <a:rPr lang="en-US" dirty="0" smtClean="0"/>
              <a:t>A computer network consists of two or more computing devices that are connected in order to share the components of your network (its resources) and the information.</a:t>
            </a:r>
          </a:p>
          <a:p>
            <a:pPr>
              <a:buNone/>
            </a:pPr>
            <a:endParaRPr lang="en-US" dirty="0"/>
          </a:p>
        </p:txBody>
      </p:sp>
      <p:pic>
        <p:nvPicPr>
          <p:cNvPr id="1026" name="Picture 2" descr="Computer Networks"/>
          <p:cNvPicPr>
            <a:picLocks noChangeAspect="1" noChangeArrowheads="1"/>
          </p:cNvPicPr>
          <p:nvPr/>
        </p:nvPicPr>
        <p:blipFill>
          <a:blip r:embed="rId2"/>
          <a:srcRect/>
          <a:stretch>
            <a:fillRect/>
          </a:stretch>
        </p:blipFill>
        <p:spPr bwMode="auto">
          <a:xfrm>
            <a:off x="4572000" y="2133600"/>
            <a:ext cx="4027714" cy="28194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lstStyle/>
          <a:p>
            <a:r>
              <a:rPr lang="en-US" b="1" dirty="0" smtClean="0">
                <a:solidFill>
                  <a:srgbClr val="FF0000"/>
                </a:solidFill>
              </a:rPr>
              <a:t>Computer Network Types</a:t>
            </a:r>
            <a:endParaRPr lang="en-US" b="1" dirty="0">
              <a:solidFill>
                <a:srgbClr val="FF0000"/>
              </a:solidFill>
            </a:endParaRPr>
          </a:p>
        </p:txBody>
      </p:sp>
      <p:sp>
        <p:nvSpPr>
          <p:cNvPr id="3" name="Content Placeholder 2"/>
          <p:cNvSpPr>
            <a:spLocks noGrp="1"/>
          </p:cNvSpPr>
          <p:nvPr>
            <p:ph idx="1"/>
          </p:nvPr>
        </p:nvSpPr>
        <p:spPr>
          <a:xfrm>
            <a:off x="152400" y="1143000"/>
            <a:ext cx="8686800" cy="3048000"/>
          </a:xfrm>
        </p:spPr>
        <p:txBody>
          <a:bodyPr>
            <a:noAutofit/>
          </a:bodyPr>
          <a:lstStyle/>
          <a:p>
            <a:r>
              <a:rPr lang="en-US" sz="2000" b="1" dirty="0" smtClean="0"/>
              <a:t>Wide Area Network:</a:t>
            </a:r>
          </a:p>
          <a:p>
            <a:pPr>
              <a:buNone/>
            </a:pPr>
            <a:r>
              <a:rPr lang="en-US" sz="2000" dirty="0" smtClean="0"/>
              <a:t>As the name suggests, the Wide Area Network (WAN) covers a wide area which may span across provinces and even a whole country. Generally, telecommunication networks are Wide Area Network. These networks provide connectivity to MANs and LANs. Since they are equipped with very high speed backbone, WANs use very expensive network equipment.</a:t>
            </a:r>
            <a:endParaRPr lang="en-US" sz="2000" dirty="0"/>
          </a:p>
        </p:txBody>
      </p:sp>
      <p:pic>
        <p:nvPicPr>
          <p:cNvPr id="36866" name="Picture 2" descr="Wide Area Network"/>
          <p:cNvPicPr>
            <a:picLocks noChangeAspect="1" noChangeArrowheads="1"/>
          </p:cNvPicPr>
          <p:nvPr/>
        </p:nvPicPr>
        <p:blipFill>
          <a:blip r:embed="rId2"/>
          <a:srcRect/>
          <a:stretch>
            <a:fillRect/>
          </a:stretch>
        </p:blipFill>
        <p:spPr bwMode="auto">
          <a:xfrm>
            <a:off x="1600200" y="3276600"/>
            <a:ext cx="5334000" cy="303847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92162"/>
          </a:xfrm>
        </p:spPr>
        <p:txBody>
          <a:bodyPr/>
          <a:lstStyle/>
          <a:p>
            <a:r>
              <a:rPr lang="en-US" b="1" dirty="0" smtClean="0">
                <a:solidFill>
                  <a:srgbClr val="FF0000"/>
                </a:solidFill>
              </a:rPr>
              <a:t>The Internet</a:t>
            </a:r>
            <a:endParaRPr lang="en-US" b="1" dirty="0">
              <a:solidFill>
                <a:srgbClr val="FF0000"/>
              </a:solidFill>
            </a:endParaRPr>
          </a:p>
        </p:txBody>
      </p:sp>
      <p:sp>
        <p:nvSpPr>
          <p:cNvPr id="3" name="Content Placeholder 2"/>
          <p:cNvSpPr>
            <a:spLocks noGrp="1"/>
          </p:cNvSpPr>
          <p:nvPr>
            <p:ph idx="1"/>
          </p:nvPr>
        </p:nvSpPr>
        <p:spPr>
          <a:xfrm>
            <a:off x="228600" y="1066800"/>
            <a:ext cx="8686800" cy="5562600"/>
          </a:xfrm>
        </p:spPr>
        <p:txBody>
          <a:bodyPr>
            <a:normAutofit fontScale="85000" lnSpcReduction="20000"/>
          </a:bodyPr>
          <a:lstStyle/>
          <a:p>
            <a:r>
              <a:rPr lang="en-US" dirty="0" smtClean="0"/>
              <a:t>A network of networks is called an internetwork, or simply the internet. </a:t>
            </a:r>
          </a:p>
          <a:p>
            <a:r>
              <a:rPr lang="en-US" dirty="0" smtClean="0"/>
              <a:t>The internet hugely connects all WANs and it can have connection to LANs and Home networks.</a:t>
            </a:r>
          </a:p>
          <a:p>
            <a:r>
              <a:rPr lang="en-US" dirty="0" smtClean="0"/>
              <a:t>Internet uses TCP/IP protocol suite and uses IP as its addressing protocol. </a:t>
            </a:r>
          </a:p>
          <a:p>
            <a:r>
              <a:rPr lang="en-US" dirty="0" smtClean="0"/>
              <a:t>Internet enables its users to share and access enormous amount of information worldwide. </a:t>
            </a:r>
          </a:p>
          <a:p>
            <a:r>
              <a:rPr lang="en-US" dirty="0" smtClean="0"/>
              <a:t>It uses WWW, FTP, email services, audio and video streaming etc. At huge level, internet works on Client-Server model.</a:t>
            </a:r>
          </a:p>
          <a:p>
            <a:r>
              <a:rPr lang="en-US" dirty="0" smtClean="0"/>
              <a:t>Internet uses very high speed backbone of fiber optics. </a:t>
            </a:r>
          </a:p>
          <a:p>
            <a:r>
              <a:rPr lang="en-US" dirty="0" smtClean="0"/>
              <a:t>To inter-connect various continents, fibers are laid under sea known to us as submarine communication cable.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92162"/>
          </a:xfrm>
        </p:spPr>
        <p:txBody>
          <a:bodyPr/>
          <a:lstStyle/>
          <a:p>
            <a:r>
              <a:rPr lang="en-US" b="1" dirty="0" smtClean="0">
                <a:solidFill>
                  <a:srgbClr val="FF0000"/>
                </a:solidFill>
              </a:rPr>
              <a:t>The Internet</a:t>
            </a:r>
            <a:endParaRPr lang="en-US" b="1" dirty="0">
              <a:solidFill>
                <a:srgbClr val="FF0000"/>
              </a:solidFill>
            </a:endParaRPr>
          </a:p>
        </p:txBody>
      </p:sp>
      <p:sp>
        <p:nvSpPr>
          <p:cNvPr id="3" name="Content Placeholder 2"/>
          <p:cNvSpPr>
            <a:spLocks noGrp="1"/>
          </p:cNvSpPr>
          <p:nvPr>
            <p:ph idx="1"/>
          </p:nvPr>
        </p:nvSpPr>
        <p:spPr>
          <a:xfrm>
            <a:off x="228600" y="1066800"/>
            <a:ext cx="8686800" cy="5562600"/>
          </a:xfrm>
        </p:spPr>
        <p:txBody>
          <a:bodyPr>
            <a:normAutofit fontScale="92500" lnSpcReduction="20000"/>
          </a:bodyPr>
          <a:lstStyle/>
          <a:p>
            <a:pPr>
              <a:buNone/>
            </a:pPr>
            <a:r>
              <a:rPr lang="en-US" dirty="0" smtClean="0"/>
              <a:t>Internet is serving many proposes and is involved in many aspects of life. Some of them are:</a:t>
            </a:r>
          </a:p>
          <a:p>
            <a:pPr>
              <a:buNone/>
            </a:pPr>
            <a:endParaRPr lang="en-US" dirty="0" smtClean="0"/>
          </a:p>
          <a:p>
            <a:r>
              <a:rPr lang="en-US" dirty="0" smtClean="0"/>
              <a:t>Web sites</a:t>
            </a:r>
          </a:p>
          <a:p>
            <a:r>
              <a:rPr lang="en-US" dirty="0" smtClean="0"/>
              <a:t>E-mail</a:t>
            </a:r>
          </a:p>
          <a:p>
            <a:r>
              <a:rPr lang="en-US" dirty="0" smtClean="0"/>
              <a:t>Instant Messaging</a:t>
            </a:r>
          </a:p>
          <a:p>
            <a:r>
              <a:rPr lang="en-US" dirty="0" smtClean="0"/>
              <a:t>Blogging</a:t>
            </a:r>
          </a:p>
          <a:p>
            <a:r>
              <a:rPr lang="en-US" dirty="0" smtClean="0"/>
              <a:t>Social Media</a:t>
            </a:r>
          </a:p>
          <a:p>
            <a:r>
              <a:rPr lang="en-US" dirty="0" smtClean="0"/>
              <a:t>Marketing</a:t>
            </a:r>
          </a:p>
          <a:p>
            <a:r>
              <a:rPr lang="en-US" dirty="0" smtClean="0"/>
              <a:t>Networking</a:t>
            </a:r>
          </a:p>
          <a:p>
            <a:r>
              <a:rPr lang="en-US" dirty="0" smtClean="0"/>
              <a:t>Resource Sharing</a:t>
            </a:r>
          </a:p>
          <a:p>
            <a:r>
              <a:rPr lang="en-US" dirty="0" smtClean="0"/>
              <a:t>Audio and Video Streaming</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470025"/>
          </a:xfrm>
        </p:spPr>
        <p:txBody>
          <a:bodyPr>
            <a:normAutofit/>
          </a:bodyPr>
          <a:lstStyle/>
          <a:p>
            <a:r>
              <a:rPr lang="en-US" sz="6000" b="1" dirty="0" smtClean="0">
                <a:solidFill>
                  <a:srgbClr val="FF0000"/>
                </a:solidFill>
              </a:rPr>
              <a:t>Software Programming</a:t>
            </a:r>
            <a:endParaRPr lang="en-US" sz="6000" b="1" dirty="0">
              <a:solidFill>
                <a:srgbClr val="FF0000"/>
              </a:solidFill>
            </a:endParaRPr>
          </a:p>
        </p:txBody>
      </p:sp>
    </p:spTree>
    <p:extLst>
      <p:ext uri="{BB962C8B-B14F-4D97-AF65-F5344CB8AC3E}">
        <p14:creationId xmlns:p14="http://schemas.microsoft.com/office/powerpoint/2010/main" val="1726440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solidFill>
                  <a:srgbClr val="FF0000"/>
                </a:solidFill>
              </a:rPr>
              <a:t>Languages</a:t>
            </a:r>
            <a:endParaRPr lang="en-US" b="1" dirty="0">
              <a:solidFill>
                <a:srgbClr val="FF0000"/>
              </a:solidFill>
            </a:endParaRPr>
          </a:p>
        </p:txBody>
      </p:sp>
      <p:sp>
        <p:nvSpPr>
          <p:cNvPr id="3" name="Content Placeholder 2"/>
          <p:cNvSpPr>
            <a:spLocks noGrp="1"/>
          </p:cNvSpPr>
          <p:nvPr>
            <p:ph idx="1"/>
          </p:nvPr>
        </p:nvSpPr>
        <p:spPr>
          <a:xfrm>
            <a:off x="228600" y="1066800"/>
            <a:ext cx="8686800" cy="5562600"/>
          </a:xfrm>
        </p:spPr>
        <p:txBody>
          <a:bodyPr>
            <a:normAutofit fontScale="92500"/>
          </a:bodyPr>
          <a:lstStyle/>
          <a:p>
            <a:pPr>
              <a:buNone/>
            </a:pPr>
            <a:r>
              <a:rPr lang="en-US" b="1" dirty="0" smtClean="0"/>
              <a:t>Computer Language:</a:t>
            </a:r>
          </a:p>
          <a:p>
            <a:r>
              <a:rPr lang="en-US" dirty="0" smtClean="0"/>
              <a:t>In computer science, </a:t>
            </a:r>
            <a:r>
              <a:rPr lang="en-US" b="1" dirty="0" smtClean="0"/>
              <a:t>computer languages</a:t>
            </a:r>
            <a:r>
              <a:rPr lang="en-US" dirty="0" smtClean="0"/>
              <a:t> are systems of communication with a computer. Such languages are used to create </a:t>
            </a:r>
            <a:r>
              <a:rPr lang="en-US" b="1" dirty="0" smtClean="0"/>
              <a:t>computer code</a:t>
            </a:r>
            <a:r>
              <a:rPr lang="en-US" dirty="0" smtClean="0"/>
              <a:t> or </a:t>
            </a:r>
            <a:r>
              <a:rPr lang="en-US" b="1" dirty="0" smtClean="0"/>
              <a:t>program code</a:t>
            </a:r>
            <a:r>
              <a:rPr lang="en-US" dirty="0" smtClean="0"/>
              <a:t>, the set of instructions forming a computer program which is executed by the computer.</a:t>
            </a:r>
          </a:p>
          <a:p>
            <a:pPr>
              <a:buNone/>
            </a:pPr>
            <a:endParaRPr lang="en-US" dirty="0" smtClean="0"/>
          </a:p>
          <a:p>
            <a:pPr>
              <a:buNone/>
            </a:pPr>
            <a:r>
              <a:rPr lang="en-US" b="1" dirty="0" smtClean="0"/>
              <a:t>Programming Language:</a:t>
            </a:r>
          </a:p>
          <a:p>
            <a:r>
              <a:rPr lang="en-US" dirty="0" smtClean="0"/>
              <a:t>A formal language designed to communicate instructions to a machine, particularly a computer</a:t>
            </a:r>
          </a:p>
          <a:p>
            <a:pPr>
              <a:buNone/>
            </a:pPr>
            <a:endParaRPr lang="en-US" b="1" dirty="0"/>
          </a:p>
        </p:txBody>
      </p:sp>
    </p:spTree>
    <p:extLst>
      <p:ext uri="{BB962C8B-B14F-4D97-AF65-F5344CB8AC3E}">
        <p14:creationId xmlns:p14="http://schemas.microsoft.com/office/powerpoint/2010/main" val="3966257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solidFill>
                  <a:srgbClr val="FF0000"/>
                </a:solidFill>
              </a:rPr>
              <a:t>Types of Programming Language</a:t>
            </a:r>
            <a:endParaRPr lang="en-US" b="1" dirty="0">
              <a:solidFill>
                <a:srgbClr val="FF0000"/>
              </a:solidFill>
            </a:endParaRPr>
          </a:p>
        </p:txBody>
      </p:sp>
      <p:sp>
        <p:nvSpPr>
          <p:cNvPr id="3" name="Content Placeholder 2"/>
          <p:cNvSpPr>
            <a:spLocks noGrp="1"/>
          </p:cNvSpPr>
          <p:nvPr>
            <p:ph idx="1"/>
          </p:nvPr>
        </p:nvSpPr>
        <p:spPr>
          <a:xfrm>
            <a:off x="152400" y="990600"/>
            <a:ext cx="8839200" cy="5715000"/>
          </a:xfrm>
        </p:spPr>
        <p:txBody>
          <a:bodyPr/>
          <a:lstStyle/>
          <a:p>
            <a:pPr>
              <a:buNone/>
            </a:pPr>
            <a:r>
              <a:rPr lang="en-US" b="1" dirty="0" smtClean="0"/>
              <a:t>Machine Language:</a:t>
            </a:r>
          </a:p>
          <a:p>
            <a:pPr>
              <a:buNone/>
            </a:pPr>
            <a:r>
              <a:rPr lang="en-US" dirty="0" smtClean="0"/>
              <a:t>In computer programming, </a:t>
            </a:r>
            <a:r>
              <a:rPr lang="en-US" b="1" dirty="0" smtClean="0"/>
              <a:t>machine code</a:t>
            </a:r>
            <a:r>
              <a:rPr lang="en-US" dirty="0" smtClean="0"/>
              <a:t>, consisting of </a:t>
            </a:r>
            <a:r>
              <a:rPr lang="en-US" b="1" dirty="0" smtClean="0"/>
              <a:t>machine language</a:t>
            </a:r>
            <a:r>
              <a:rPr lang="en-US" dirty="0" smtClean="0"/>
              <a:t> instructions, is a low-level programming language used to directly control a computer's central processing unit (CPU). Each instruction causes the CPU to perform a very specific task, such as a load, a store, a jump, or an arithmetic logic unit (ALU) operation on one or more units of data in the CPU's registers or memory.</a:t>
            </a:r>
            <a:endParaRPr lang="en-US" b="1" dirty="0"/>
          </a:p>
        </p:txBody>
      </p:sp>
    </p:spTree>
    <p:extLst>
      <p:ext uri="{BB962C8B-B14F-4D97-AF65-F5344CB8AC3E}">
        <p14:creationId xmlns:p14="http://schemas.microsoft.com/office/powerpoint/2010/main" val="14733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solidFill>
                  <a:srgbClr val="FF0000"/>
                </a:solidFill>
              </a:rPr>
              <a:t>Types of Programming Language</a:t>
            </a:r>
            <a:endParaRPr lang="en-US" b="1" dirty="0">
              <a:solidFill>
                <a:srgbClr val="FF0000"/>
              </a:solidFill>
            </a:endParaRPr>
          </a:p>
        </p:txBody>
      </p:sp>
      <p:sp>
        <p:nvSpPr>
          <p:cNvPr id="3" name="Content Placeholder 2"/>
          <p:cNvSpPr>
            <a:spLocks noGrp="1"/>
          </p:cNvSpPr>
          <p:nvPr>
            <p:ph idx="1"/>
          </p:nvPr>
        </p:nvSpPr>
        <p:spPr>
          <a:xfrm>
            <a:off x="152400" y="990600"/>
            <a:ext cx="8839200" cy="5715000"/>
          </a:xfrm>
        </p:spPr>
        <p:txBody>
          <a:bodyPr>
            <a:normAutofit/>
          </a:bodyPr>
          <a:lstStyle/>
          <a:p>
            <a:pPr>
              <a:buNone/>
            </a:pPr>
            <a:r>
              <a:rPr lang="en-US" b="1" dirty="0" smtClean="0"/>
              <a:t>Assembly Language:</a:t>
            </a:r>
          </a:p>
          <a:p>
            <a:pPr>
              <a:buNone/>
            </a:pPr>
            <a:r>
              <a:rPr lang="en-US" dirty="0" smtClean="0"/>
              <a:t>In computer programming, </a:t>
            </a:r>
            <a:r>
              <a:rPr lang="en-US" b="1" dirty="0" smtClean="0"/>
              <a:t>assembly language</a:t>
            </a:r>
            <a:r>
              <a:rPr lang="en-US" dirty="0" smtClean="0"/>
              <a:t> (or </a:t>
            </a:r>
            <a:r>
              <a:rPr lang="en-US" b="1" dirty="0" smtClean="0"/>
              <a:t>assembler language</a:t>
            </a:r>
            <a:r>
              <a:rPr lang="en-US" dirty="0" smtClean="0"/>
              <a:t>), often abbreviated </a:t>
            </a:r>
            <a:r>
              <a:rPr lang="en-US" b="1" dirty="0" err="1" smtClean="0"/>
              <a:t>asm</a:t>
            </a:r>
            <a:r>
              <a:rPr lang="en-US" dirty="0" smtClean="0"/>
              <a:t>, is any low-level programming language in which there is a very strong correspondence between the instructions in the language and the architecture's machine code instructions.  Because assembly depends on the machine code instructions, every assembly language is designed for exactly one specific computer architecture.</a:t>
            </a:r>
            <a:endParaRPr lang="en-US" b="1" dirty="0" smtClean="0"/>
          </a:p>
        </p:txBody>
      </p:sp>
    </p:spTree>
    <p:extLst>
      <p:ext uri="{BB962C8B-B14F-4D97-AF65-F5344CB8AC3E}">
        <p14:creationId xmlns:p14="http://schemas.microsoft.com/office/powerpoint/2010/main" val="1180968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solidFill>
                  <a:srgbClr val="FF0000"/>
                </a:solidFill>
              </a:rPr>
              <a:t>Types of Programming Language</a:t>
            </a:r>
            <a:endParaRPr lang="en-US" b="1" dirty="0">
              <a:solidFill>
                <a:srgbClr val="FF0000"/>
              </a:solidFill>
            </a:endParaRPr>
          </a:p>
        </p:txBody>
      </p:sp>
      <p:sp>
        <p:nvSpPr>
          <p:cNvPr id="3" name="Content Placeholder 2"/>
          <p:cNvSpPr>
            <a:spLocks noGrp="1"/>
          </p:cNvSpPr>
          <p:nvPr>
            <p:ph idx="1"/>
          </p:nvPr>
        </p:nvSpPr>
        <p:spPr>
          <a:xfrm>
            <a:off x="152400" y="990600"/>
            <a:ext cx="8839200" cy="5715000"/>
          </a:xfrm>
        </p:spPr>
        <p:txBody>
          <a:bodyPr>
            <a:normAutofit lnSpcReduction="10000"/>
          </a:bodyPr>
          <a:lstStyle/>
          <a:p>
            <a:pPr>
              <a:buNone/>
            </a:pPr>
            <a:r>
              <a:rPr lang="en-US" b="1" dirty="0" smtClean="0"/>
              <a:t>Programming Language:</a:t>
            </a:r>
          </a:p>
          <a:p>
            <a:r>
              <a:rPr lang="en-US" dirty="0" smtClean="0"/>
              <a:t>A </a:t>
            </a:r>
            <a:r>
              <a:rPr lang="en-US" b="1" dirty="0" smtClean="0"/>
              <a:t>programming language</a:t>
            </a:r>
            <a:r>
              <a:rPr lang="en-US" dirty="0" smtClean="0"/>
              <a:t> is a formal language comprising a set of instructions that produce various kinds of output. Programming languages are used in computer programming to implement algorithms.</a:t>
            </a:r>
          </a:p>
          <a:p>
            <a:pPr>
              <a:buNone/>
            </a:pPr>
            <a:endParaRPr lang="en-US" dirty="0" smtClean="0"/>
          </a:p>
          <a:p>
            <a:r>
              <a:rPr lang="en-US" dirty="0" smtClean="0"/>
              <a:t>Most programming languages consist of instructions for computers. There are programmable machines that use a set of specific instructions, rather than general programming languages.</a:t>
            </a:r>
          </a:p>
          <a:p>
            <a:pPr>
              <a:buNone/>
            </a:pPr>
            <a:endParaRPr lang="en-US" b="1" dirty="0" smtClean="0"/>
          </a:p>
        </p:txBody>
      </p:sp>
    </p:spTree>
    <p:extLst>
      <p:ext uri="{BB962C8B-B14F-4D97-AF65-F5344CB8AC3E}">
        <p14:creationId xmlns:p14="http://schemas.microsoft.com/office/powerpoint/2010/main" val="3794832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Algorithms</a:t>
            </a:r>
            <a:endParaRPr lang="en-US" b="1" dirty="0">
              <a:solidFill>
                <a:srgbClr val="FF0000"/>
              </a:solidFill>
            </a:endParaRPr>
          </a:p>
        </p:txBody>
      </p:sp>
      <p:sp>
        <p:nvSpPr>
          <p:cNvPr id="3" name="Content Placeholder 2"/>
          <p:cNvSpPr>
            <a:spLocks noGrp="1"/>
          </p:cNvSpPr>
          <p:nvPr>
            <p:ph idx="1"/>
          </p:nvPr>
        </p:nvSpPr>
        <p:spPr>
          <a:xfrm>
            <a:off x="152400" y="990600"/>
            <a:ext cx="8763000" cy="5638800"/>
          </a:xfrm>
        </p:spPr>
        <p:txBody>
          <a:bodyPr>
            <a:normAutofit fontScale="70000" lnSpcReduction="20000"/>
          </a:bodyPr>
          <a:lstStyle/>
          <a:p>
            <a:r>
              <a:rPr lang="en-US" dirty="0" smtClean="0"/>
              <a:t>An algorithm is a set of instructions designed to perform a specific task. This can be a simple process, such as multiplying two numbers, or a complex operation, such as playing a compressed video file. </a:t>
            </a:r>
          </a:p>
          <a:p>
            <a:endParaRPr lang="en-US" dirty="0" smtClean="0"/>
          </a:p>
          <a:p>
            <a:r>
              <a:rPr lang="en-US" b="1" dirty="0" smtClean="0"/>
              <a:t>Qualities of a good algorithm</a:t>
            </a:r>
          </a:p>
          <a:p>
            <a:pPr>
              <a:buNone/>
            </a:pPr>
            <a:r>
              <a:rPr lang="en-US" dirty="0" smtClean="0"/>
              <a:t>Input and output should be defined precisely.</a:t>
            </a:r>
          </a:p>
          <a:p>
            <a:pPr>
              <a:buNone/>
            </a:pPr>
            <a:endParaRPr lang="en-US" dirty="0" smtClean="0"/>
          </a:p>
          <a:p>
            <a:pPr>
              <a:buNone/>
            </a:pPr>
            <a:r>
              <a:rPr lang="en-US" dirty="0" smtClean="0"/>
              <a:t>Each step in the algorithm should be clear and unambiguous.</a:t>
            </a:r>
          </a:p>
          <a:p>
            <a:pPr>
              <a:buNone/>
            </a:pPr>
            <a:endParaRPr lang="en-US" dirty="0" smtClean="0"/>
          </a:p>
          <a:p>
            <a:pPr>
              <a:buNone/>
            </a:pPr>
            <a:r>
              <a:rPr lang="en-US" dirty="0" smtClean="0"/>
              <a:t>Algorithms should be most effective among many different ways to solve a problem.</a:t>
            </a:r>
          </a:p>
          <a:p>
            <a:pPr>
              <a:buNone/>
            </a:pPr>
            <a:endParaRPr lang="en-US" dirty="0" smtClean="0"/>
          </a:p>
          <a:p>
            <a:pPr>
              <a:buNone/>
            </a:pPr>
            <a:r>
              <a:rPr lang="en-US" dirty="0" smtClean="0"/>
              <a:t>An algorithm shouldn't include computer code. Instead, the algorithm should be written in such a way that it can be used in different programming languages.</a:t>
            </a:r>
          </a:p>
          <a:p>
            <a:pPr>
              <a:buNone/>
            </a:pPr>
            <a:r>
              <a:rPr lang="en-US" dirty="0" smtClean="0"/>
              <a:t/>
            </a:r>
            <a:br>
              <a:rPr lang="en-US" dirty="0" smtClean="0"/>
            </a:br>
            <a:endParaRPr lang="en-US" dirty="0"/>
          </a:p>
        </p:txBody>
      </p:sp>
    </p:spTree>
    <p:extLst>
      <p:ext uri="{BB962C8B-B14F-4D97-AF65-F5344CB8AC3E}">
        <p14:creationId xmlns:p14="http://schemas.microsoft.com/office/powerpoint/2010/main" val="1598417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b="1" dirty="0" smtClean="0">
                <a:solidFill>
                  <a:srgbClr val="FF0000"/>
                </a:solidFill>
              </a:rPr>
              <a:t>Examples Of Algorithms</a:t>
            </a:r>
            <a:endParaRPr lang="en-US" dirty="0">
              <a:solidFill>
                <a:srgbClr val="FF0000"/>
              </a:solidFill>
            </a:endParaRPr>
          </a:p>
        </p:txBody>
      </p:sp>
      <p:sp>
        <p:nvSpPr>
          <p:cNvPr id="3" name="Content Placeholder 2"/>
          <p:cNvSpPr>
            <a:spLocks noGrp="1"/>
          </p:cNvSpPr>
          <p:nvPr>
            <p:ph idx="1"/>
          </p:nvPr>
        </p:nvSpPr>
        <p:spPr>
          <a:xfrm>
            <a:off x="457200" y="914400"/>
            <a:ext cx="8229600" cy="5211763"/>
          </a:xfrm>
        </p:spPr>
        <p:txBody>
          <a:bodyPr>
            <a:normAutofit/>
          </a:bodyPr>
          <a:lstStyle/>
          <a:p>
            <a:pPr>
              <a:buNone/>
            </a:pPr>
            <a:r>
              <a:rPr lang="en-US" b="1" dirty="0" smtClean="0"/>
              <a:t>Write an algorithm to add two numbers</a:t>
            </a:r>
            <a:endParaRPr lang="en-US" dirty="0" smtClean="0"/>
          </a:p>
          <a:p>
            <a:endParaRPr lang="en-US" dirty="0" smtClean="0"/>
          </a:p>
          <a:p>
            <a:r>
              <a:rPr lang="en-US" dirty="0" smtClean="0"/>
              <a:t>Step 1: Start </a:t>
            </a:r>
          </a:p>
          <a:p>
            <a:r>
              <a:rPr lang="en-US" dirty="0" smtClean="0"/>
              <a:t>Step 2: Declare variables num1, num2 and sum. </a:t>
            </a:r>
          </a:p>
          <a:p>
            <a:r>
              <a:rPr lang="en-US" dirty="0" smtClean="0"/>
              <a:t>Step 3: Add num1 and num2 and assign the result to sum. sum←num1+num2 </a:t>
            </a:r>
          </a:p>
          <a:p>
            <a:r>
              <a:rPr lang="en-US" dirty="0" smtClean="0"/>
              <a:t>Step 4: Display sum </a:t>
            </a:r>
          </a:p>
          <a:p>
            <a:r>
              <a:rPr lang="en-US" dirty="0" smtClean="0"/>
              <a:t>Step 5: Stop</a:t>
            </a:r>
            <a:endParaRPr lang="en-US" dirty="0"/>
          </a:p>
        </p:txBody>
      </p:sp>
    </p:spTree>
    <p:extLst>
      <p:ext uri="{BB962C8B-B14F-4D97-AF65-F5344CB8AC3E}">
        <p14:creationId xmlns:p14="http://schemas.microsoft.com/office/powerpoint/2010/main" val="4191933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4000" b="1" dirty="0" smtClean="0">
                <a:solidFill>
                  <a:srgbClr val="FF0000"/>
                </a:solidFill>
              </a:rPr>
              <a:t>Uses of a Computer Network</a:t>
            </a:r>
            <a:endParaRPr lang="en-US" sz="4000" b="1" dirty="0">
              <a:solidFill>
                <a:srgbClr val="FF0000"/>
              </a:solidFill>
            </a:endParaRPr>
          </a:p>
        </p:txBody>
      </p:sp>
      <p:sp>
        <p:nvSpPr>
          <p:cNvPr id="3" name="Content Placeholder 2"/>
          <p:cNvSpPr>
            <a:spLocks noGrp="1"/>
          </p:cNvSpPr>
          <p:nvPr>
            <p:ph idx="1"/>
          </p:nvPr>
        </p:nvSpPr>
        <p:spPr>
          <a:xfrm>
            <a:off x="152400" y="1447800"/>
            <a:ext cx="8839200" cy="5257800"/>
          </a:xfrm>
        </p:spPr>
        <p:txBody>
          <a:bodyPr>
            <a:normAutofit fontScale="62500" lnSpcReduction="20000"/>
          </a:bodyPr>
          <a:lstStyle/>
          <a:p>
            <a:r>
              <a:rPr lang="en-US" dirty="0" smtClean="0"/>
              <a:t>Create files and store them in one computer, access those files from the other computer(s) connected over the network.</a:t>
            </a:r>
          </a:p>
          <a:p>
            <a:pPr>
              <a:buNone/>
            </a:pPr>
            <a:endParaRPr lang="en-US" dirty="0" smtClean="0"/>
          </a:p>
          <a:p>
            <a:r>
              <a:rPr lang="en-US" dirty="0" smtClean="0"/>
              <a:t>A computer network extends interpersonal communications by electronic means with various technologies, such as email, instant messaging, online chat, voice and video telephone calls, and video conferencing. </a:t>
            </a:r>
          </a:p>
          <a:p>
            <a:endParaRPr lang="en-US" dirty="0" smtClean="0"/>
          </a:p>
          <a:p>
            <a:r>
              <a:rPr lang="en-US" dirty="0" smtClean="0"/>
              <a:t>A network allows sharing of network and computing resources. Users may access and use resources provided by devices on the network, such as printing a document on a shared network printer or use of a shared storage device.</a:t>
            </a:r>
          </a:p>
          <a:p>
            <a:endParaRPr lang="en-US" dirty="0" smtClean="0"/>
          </a:p>
          <a:p>
            <a:r>
              <a:rPr lang="en-US" dirty="0" smtClean="0"/>
              <a:t>A network allows sharing of files, data, and other types of information giving authorized users the ability to access information stored on other computers on the network. </a:t>
            </a:r>
          </a:p>
          <a:p>
            <a:endParaRPr lang="en-US" dirty="0" smtClean="0"/>
          </a:p>
          <a:p>
            <a:r>
              <a:rPr lang="en-US" dirty="0" smtClean="0"/>
              <a:t>Distributed computing uses computing resources across a network to accomplish tasks.</a:t>
            </a:r>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792162"/>
          </a:xfrm>
        </p:spPr>
        <p:txBody>
          <a:bodyPr/>
          <a:lstStyle/>
          <a:p>
            <a:r>
              <a:rPr lang="en-US" b="1" dirty="0" smtClean="0">
                <a:solidFill>
                  <a:srgbClr val="FF0000"/>
                </a:solidFill>
              </a:rPr>
              <a:t>Flow Chart</a:t>
            </a:r>
            <a:endParaRPr lang="en-US" b="1" dirty="0">
              <a:solidFill>
                <a:srgbClr val="FF0000"/>
              </a:solidFill>
            </a:endParaRPr>
          </a:p>
        </p:txBody>
      </p:sp>
      <p:sp>
        <p:nvSpPr>
          <p:cNvPr id="3" name="Content Placeholder 2"/>
          <p:cNvSpPr>
            <a:spLocks noGrp="1"/>
          </p:cNvSpPr>
          <p:nvPr>
            <p:ph idx="1"/>
          </p:nvPr>
        </p:nvSpPr>
        <p:spPr>
          <a:xfrm>
            <a:off x="457200" y="1371600"/>
            <a:ext cx="4038600" cy="5486400"/>
          </a:xfrm>
        </p:spPr>
        <p:txBody>
          <a:bodyPr>
            <a:normAutofit fontScale="62500" lnSpcReduction="20000"/>
          </a:bodyPr>
          <a:lstStyle/>
          <a:p>
            <a:r>
              <a:rPr lang="en-US" dirty="0" smtClean="0"/>
              <a:t>A </a:t>
            </a:r>
            <a:r>
              <a:rPr lang="en-US" b="1" dirty="0" smtClean="0"/>
              <a:t>flowchart</a:t>
            </a:r>
            <a:r>
              <a:rPr lang="en-US" dirty="0" smtClean="0"/>
              <a:t> is a type of diagram that represents a workflow or process. A flowchart can also be defined as a diagrammatic representation of an algorithm, a step-by-step approach to solving a task.</a:t>
            </a:r>
          </a:p>
          <a:p>
            <a:pPr>
              <a:buNone/>
            </a:pPr>
            <a:endParaRPr lang="en-US" dirty="0" smtClean="0"/>
          </a:p>
          <a:p>
            <a:r>
              <a:rPr lang="en-US" dirty="0" smtClean="0"/>
              <a:t>The flowchart shows the steps as boxes of various kinds, and their order by connecting the boxes with arrows. This diagrammatic representation illustrates a solution model to a given problem. Flowcharts are used in analyzing, designing, documenting or managing a process or program in various fields</a:t>
            </a:r>
          </a:p>
          <a:p>
            <a:endParaRPr lang="en-US" dirty="0"/>
          </a:p>
        </p:txBody>
      </p:sp>
      <p:pic>
        <p:nvPicPr>
          <p:cNvPr id="5122" name="Picture 2" descr="https://upload.wikimedia.org/wikipedia/commons/thumb/9/91/LampFlowchart.svg/800px-LampFlowchart.svg.png"/>
          <p:cNvPicPr>
            <a:picLocks noChangeAspect="1" noChangeArrowheads="1"/>
          </p:cNvPicPr>
          <p:nvPr/>
        </p:nvPicPr>
        <p:blipFill>
          <a:blip r:embed="rId3"/>
          <a:srcRect/>
          <a:stretch>
            <a:fillRect/>
          </a:stretch>
        </p:blipFill>
        <p:spPr bwMode="auto">
          <a:xfrm>
            <a:off x="5181600" y="1295400"/>
            <a:ext cx="3657600" cy="5105400"/>
          </a:xfrm>
          <a:prstGeom prst="rect">
            <a:avLst/>
          </a:prstGeom>
          <a:noFill/>
        </p:spPr>
      </p:pic>
    </p:spTree>
    <p:extLst>
      <p:ext uri="{BB962C8B-B14F-4D97-AF65-F5344CB8AC3E}">
        <p14:creationId xmlns:p14="http://schemas.microsoft.com/office/powerpoint/2010/main" val="3792075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Computer Program</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What is a computer program?</a:t>
            </a:r>
          </a:p>
          <a:p>
            <a:endParaRPr lang="en-US" dirty="0" smtClean="0"/>
          </a:p>
          <a:p>
            <a:r>
              <a:rPr lang="en-US" dirty="0" smtClean="0"/>
              <a:t>A </a:t>
            </a:r>
            <a:r>
              <a:rPr lang="en-US" b="1" dirty="0" smtClean="0"/>
              <a:t>computer program</a:t>
            </a:r>
            <a:r>
              <a:rPr lang="en-US" dirty="0" smtClean="0"/>
              <a:t> is a collection of instructions</a:t>
            </a:r>
            <a:r>
              <a:rPr lang="en-US" baseline="30000" dirty="0" smtClean="0"/>
              <a:t> </a:t>
            </a:r>
            <a:r>
              <a:rPr lang="en-US" dirty="0" smtClean="0"/>
              <a:t>that can be executed by a computer to perform a specific task.</a:t>
            </a:r>
            <a:endParaRPr lang="en-US" dirty="0"/>
          </a:p>
        </p:txBody>
      </p:sp>
    </p:spTree>
    <p:extLst>
      <p:ext uri="{BB962C8B-B14F-4D97-AF65-F5344CB8AC3E}">
        <p14:creationId xmlns:p14="http://schemas.microsoft.com/office/powerpoint/2010/main" val="3372120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Computer Program</a:t>
            </a:r>
            <a:endParaRPr lang="en-US" b="1"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457200" y="1981200"/>
            <a:ext cx="8316310" cy="3429000"/>
          </a:xfrm>
          <a:prstGeom prst="rect">
            <a:avLst/>
          </a:prstGeom>
          <a:noFill/>
          <a:ln w="9525">
            <a:noFill/>
            <a:miter lim="800000"/>
            <a:headEnd/>
            <a:tailEnd/>
          </a:ln>
          <a:effectLst/>
        </p:spPr>
      </p:pic>
    </p:spTree>
    <p:extLst>
      <p:ext uri="{BB962C8B-B14F-4D97-AF65-F5344CB8AC3E}">
        <p14:creationId xmlns:p14="http://schemas.microsoft.com/office/powerpoint/2010/main" val="1449431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Computer Program</a:t>
            </a:r>
            <a:endParaRPr lang="en-US" b="1" dirty="0">
              <a:solidFill>
                <a:srgbClr val="FF0000"/>
              </a:solidFill>
            </a:endParaRPr>
          </a:p>
        </p:txBody>
      </p:sp>
      <p:pic>
        <p:nvPicPr>
          <p:cNvPr id="2050" name="Picture 2"/>
          <p:cNvPicPr>
            <a:picLocks noChangeAspect="1" noChangeArrowheads="1"/>
          </p:cNvPicPr>
          <p:nvPr/>
        </p:nvPicPr>
        <p:blipFill>
          <a:blip r:embed="rId2"/>
          <a:srcRect/>
          <a:stretch>
            <a:fillRect/>
          </a:stretch>
        </p:blipFill>
        <p:spPr bwMode="auto">
          <a:xfrm>
            <a:off x="152400" y="1371600"/>
            <a:ext cx="8853487" cy="3586223"/>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152400" y="4953000"/>
            <a:ext cx="8605701" cy="1552575"/>
          </a:xfrm>
          <a:prstGeom prst="rect">
            <a:avLst/>
          </a:prstGeom>
          <a:noFill/>
          <a:ln w="9525">
            <a:noFill/>
            <a:miter lim="800000"/>
            <a:headEnd/>
            <a:tailEnd/>
          </a:ln>
          <a:effectLst/>
        </p:spPr>
      </p:pic>
    </p:spTree>
    <p:extLst>
      <p:ext uri="{BB962C8B-B14F-4D97-AF65-F5344CB8AC3E}">
        <p14:creationId xmlns:p14="http://schemas.microsoft.com/office/powerpoint/2010/main" val="2215838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Computer Program</a:t>
            </a:r>
            <a:endParaRPr lang="en-US" b="1" dirty="0">
              <a:solidFill>
                <a:srgbClr val="FF0000"/>
              </a:solidFill>
            </a:endParaRPr>
          </a:p>
        </p:txBody>
      </p:sp>
      <p:pic>
        <p:nvPicPr>
          <p:cNvPr id="2050" name="Picture 2"/>
          <p:cNvPicPr>
            <a:picLocks noChangeAspect="1" noChangeArrowheads="1"/>
          </p:cNvPicPr>
          <p:nvPr/>
        </p:nvPicPr>
        <p:blipFill>
          <a:blip r:embed="rId2"/>
          <a:srcRect/>
          <a:stretch>
            <a:fillRect/>
          </a:stretch>
        </p:blipFill>
        <p:spPr bwMode="auto">
          <a:xfrm>
            <a:off x="152400" y="1905000"/>
            <a:ext cx="8853487" cy="3586223"/>
          </a:xfrm>
          <a:prstGeom prst="rect">
            <a:avLst/>
          </a:prstGeom>
          <a:noFill/>
          <a:ln w="9525">
            <a:noFill/>
            <a:miter lim="800000"/>
            <a:headEnd/>
            <a:tailEnd/>
          </a:ln>
          <a:effectLst/>
        </p:spPr>
      </p:pic>
    </p:spTree>
    <p:extLst>
      <p:ext uri="{BB962C8B-B14F-4D97-AF65-F5344CB8AC3E}">
        <p14:creationId xmlns:p14="http://schemas.microsoft.com/office/powerpoint/2010/main" val="2747288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solidFill>
                  <a:srgbClr val="FF0000"/>
                </a:solidFill>
              </a:rPr>
              <a:t>Computer Software</a:t>
            </a:r>
            <a:endParaRPr lang="en-US" b="1" dirty="0">
              <a:solidFill>
                <a:srgbClr val="FF0000"/>
              </a:solidFill>
            </a:endParaRPr>
          </a:p>
        </p:txBody>
      </p:sp>
      <p:sp>
        <p:nvSpPr>
          <p:cNvPr id="3" name="Content Placeholder 2"/>
          <p:cNvSpPr>
            <a:spLocks noGrp="1"/>
          </p:cNvSpPr>
          <p:nvPr>
            <p:ph idx="1"/>
          </p:nvPr>
        </p:nvSpPr>
        <p:spPr>
          <a:xfrm>
            <a:off x="152400" y="914400"/>
            <a:ext cx="8839200" cy="5715000"/>
          </a:xfrm>
        </p:spPr>
        <p:txBody>
          <a:bodyPr>
            <a:normAutofit/>
          </a:bodyPr>
          <a:lstStyle/>
          <a:p>
            <a:pPr>
              <a:buNone/>
            </a:pPr>
            <a:endParaRPr lang="en-US" sz="2000" dirty="0" smtClean="0"/>
          </a:p>
          <a:p>
            <a:r>
              <a:rPr lang="en-US" sz="2000" b="1" dirty="0" smtClean="0"/>
              <a:t>Software</a:t>
            </a:r>
            <a:r>
              <a:rPr lang="en-US" sz="2000" dirty="0" smtClean="0"/>
              <a:t>, instructions that tell a computer what to do. Software comprises the entire set of programs, procedures, and routines associated with the operation of a computer system. The term was coined to differentiate these instructions from hardware—</a:t>
            </a:r>
            <a:r>
              <a:rPr lang="en-US" sz="2000" i="1" dirty="0" smtClean="0"/>
              <a:t>i.e.,</a:t>
            </a:r>
            <a:r>
              <a:rPr lang="en-US" sz="2000" dirty="0" smtClean="0"/>
              <a:t> the physical components of a computer system. A set of instructions that directs a computer’s hardware to perform a task is called a program, or software program.</a:t>
            </a:r>
          </a:p>
          <a:p>
            <a:pPr>
              <a:buNone/>
            </a:pPr>
            <a:endParaRPr lang="en-US" sz="2000" dirty="0" smtClean="0"/>
          </a:p>
          <a:p>
            <a:r>
              <a:rPr lang="en-US" sz="2000" dirty="0" smtClean="0"/>
              <a:t>The two main types of software are system software and application software.</a:t>
            </a:r>
          </a:p>
          <a:p>
            <a:endParaRPr lang="en-US" sz="2000" dirty="0" smtClean="0"/>
          </a:p>
          <a:p>
            <a:r>
              <a:rPr lang="en-US" sz="2000" dirty="0" smtClean="0"/>
              <a:t>Software is typically stored on an external long-term memory device, such as a hard drive or magnetic diskette. When the program is in use, the computer reads it from the storage device and temporarily places the instructions in random access memory (RAM). The process of storing and then performing the instructions is called “running,” or “executing,” a program</a:t>
            </a:r>
            <a:br>
              <a:rPr lang="en-US" sz="2000" dirty="0" smtClean="0"/>
            </a:br>
            <a:endParaRPr lang="en-US" sz="2000" dirty="0"/>
          </a:p>
        </p:txBody>
      </p:sp>
    </p:spTree>
    <p:extLst>
      <p:ext uri="{BB962C8B-B14F-4D97-AF65-F5344CB8AC3E}">
        <p14:creationId xmlns:p14="http://schemas.microsoft.com/office/powerpoint/2010/main" val="2895772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Coding</a:t>
            </a:r>
            <a:endParaRPr lang="en-US" b="1" dirty="0">
              <a:solidFill>
                <a:srgbClr val="FF0000"/>
              </a:solidFill>
            </a:endParaRPr>
          </a:p>
        </p:txBody>
      </p:sp>
      <p:sp>
        <p:nvSpPr>
          <p:cNvPr id="3" name="Content Placeholder 2"/>
          <p:cNvSpPr>
            <a:spLocks noGrp="1"/>
          </p:cNvSpPr>
          <p:nvPr>
            <p:ph idx="1"/>
          </p:nvPr>
        </p:nvSpPr>
        <p:spPr>
          <a:xfrm>
            <a:off x="228600" y="990600"/>
            <a:ext cx="8686800" cy="5638800"/>
          </a:xfrm>
        </p:spPr>
        <p:txBody>
          <a:bodyPr>
            <a:normAutofit fontScale="62500" lnSpcReduction="20000"/>
          </a:bodyPr>
          <a:lstStyle/>
          <a:p>
            <a:r>
              <a:rPr lang="en-US" dirty="0" smtClean="0"/>
              <a:t>Computer coding is the use of computer programming languages to give computers and machines instructions on what actions to perform. It is the way humans communicate with machines, and it allows us to create software like programs, operating systems, and mobile apps.</a:t>
            </a:r>
          </a:p>
          <a:p>
            <a:endParaRPr lang="en-US" dirty="0" smtClean="0"/>
          </a:p>
          <a:p>
            <a:r>
              <a:rPr lang="en-US" dirty="0" smtClean="0"/>
              <a:t>We can also use programming coding languages to create web pages and applications. </a:t>
            </a:r>
          </a:p>
          <a:p>
            <a:pPr>
              <a:buNone/>
            </a:pPr>
            <a:endParaRPr lang="en-US" dirty="0" smtClean="0"/>
          </a:p>
          <a:p>
            <a:pPr>
              <a:buNone/>
            </a:pPr>
            <a:r>
              <a:rPr lang="en-US" dirty="0" smtClean="0"/>
              <a:t>Some top programming languages include:</a:t>
            </a:r>
          </a:p>
          <a:p>
            <a:r>
              <a:rPr lang="en-US" dirty="0" smtClean="0"/>
              <a:t>C</a:t>
            </a:r>
          </a:p>
          <a:p>
            <a:r>
              <a:rPr lang="en-US" dirty="0" smtClean="0"/>
              <a:t>Python</a:t>
            </a:r>
          </a:p>
          <a:p>
            <a:r>
              <a:rPr lang="en-US" dirty="0" smtClean="0"/>
              <a:t>JavaScript</a:t>
            </a:r>
          </a:p>
          <a:p>
            <a:r>
              <a:rPr lang="en-US" dirty="0" smtClean="0"/>
              <a:t>Ruby</a:t>
            </a:r>
          </a:p>
          <a:p>
            <a:r>
              <a:rPr lang="en-US" dirty="0" smtClean="0"/>
              <a:t>C++</a:t>
            </a:r>
          </a:p>
          <a:p>
            <a:r>
              <a:rPr lang="en-US" dirty="0" smtClean="0"/>
              <a:t>C# </a:t>
            </a:r>
            <a:r>
              <a:rPr lang="en-US" smtClean="0"/>
              <a:t>(C-sharp)</a:t>
            </a:r>
            <a:endParaRPr lang="en-US" dirty="0" smtClean="0"/>
          </a:p>
          <a:p>
            <a:r>
              <a:rPr lang="en-US" dirty="0" err="1" smtClean="0"/>
              <a:t>Scala</a:t>
            </a:r>
            <a:endParaRPr lang="en-US" dirty="0" smtClean="0"/>
          </a:p>
          <a:p>
            <a:r>
              <a:rPr lang="en-US" dirty="0" smtClean="0"/>
              <a:t>Perl</a:t>
            </a:r>
          </a:p>
          <a:p>
            <a:r>
              <a:rPr lang="en-US" dirty="0" smtClean="0"/>
              <a:t>PHP</a:t>
            </a:r>
            <a:endParaRPr lang="en-US" dirty="0"/>
          </a:p>
        </p:txBody>
      </p:sp>
    </p:spTree>
    <p:extLst>
      <p:ext uri="{BB962C8B-B14F-4D97-AF65-F5344CB8AC3E}">
        <p14:creationId xmlns:p14="http://schemas.microsoft.com/office/powerpoint/2010/main" val="98428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Coding</a:t>
            </a:r>
            <a:endParaRPr lang="en-US" b="1" dirty="0">
              <a:solidFill>
                <a:srgbClr val="FF0000"/>
              </a:solidFill>
            </a:endParaRPr>
          </a:p>
        </p:txBody>
      </p:sp>
      <p:sp>
        <p:nvSpPr>
          <p:cNvPr id="3" name="Content Placeholder 2"/>
          <p:cNvSpPr>
            <a:spLocks noGrp="1"/>
          </p:cNvSpPr>
          <p:nvPr>
            <p:ph idx="1"/>
          </p:nvPr>
        </p:nvSpPr>
        <p:spPr>
          <a:xfrm>
            <a:off x="228600" y="990600"/>
            <a:ext cx="8686800" cy="5638800"/>
          </a:xfrm>
        </p:spPr>
        <p:txBody>
          <a:bodyPr>
            <a:normAutofit/>
          </a:bodyPr>
          <a:lstStyle/>
          <a:p>
            <a:r>
              <a:rPr lang="en-US" b="1" dirty="0" smtClean="0"/>
              <a:t>What is Computer Code Used For?</a:t>
            </a:r>
          </a:p>
          <a:p>
            <a:pPr>
              <a:buNone/>
            </a:pPr>
            <a:endParaRPr lang="en-US" b="1" dirty="0" smtClean="0"/>
          </a:p>
          <a:p>
            <a:r>
              <a:rPr lang="en-US" dirty="0" smtClean="0"/>
              <a:t>Simply put, coding is used for communicating with computers. People use coding to give computers and other machines instructions on what actions to perform. Further, we use coding to program the websites, apps, and other technologies we interact with every day.</a:t>
            </a:r>
          </a:p>
          <a:p>
            <a:endParaRPr lang="en-US" dirty="0"/>
          </a:p>
        </p:txBody>
      </p:sp>
    </p:spTree>
    <p:extLst>
      <p:ext uri="{BB962C8B-B14F-4D97-AF65-F5344CB8AC3E}">
        <p14:creationId xmlns:p14="http://schemas.microsoft.com/office/powerpoint/2010/main" val="11038770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Compilers and Interpreters</a:t>
            </a:r>
            <a:endParaRPr lang="en-US" b="1" dirty="0">
              <a:solidFill>
                <a:srgbClr val="FF0000"/>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914400" y="2362200"/>
            <a:ext cx="7543800" cy="2743200"/>
          </a:xfrm>
          <a:prstGeom prst="rect">
            <a:avLst/>
          </a:prstGeom>
          <a:noFill/>
          <a:ln w="9525">
            <a:noFill/>
            <a:miter lim="800000"/>
            <a:headEnd/>
            <a:tailEnd/>
          </a:ln>
          <a:effectLst/>
        </p:spPr>
      </p:pic>
    </p:spTree>
    <p:extLst>
      <p:ext uri="{BB962C8B-B14F-4D97-AF65-F5344CB8AC3E}">
        <p14:creationId xmlns:p14="http://schemas.microsoft.com/office/powerpoint/2010/main" val="311103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Compilers and Interpreters</a:t>
            </a:r>
            <a:endParaRPr lang="en-US" b="1" dirty="0">
              <a:solidFill>
                <a:srgbClr val="FF0000"/>
              </a:solidFill>
            </a:endParaRPr>
          </a:p>
        </p:txBody>
      </p:sp>
      <p:sp>
        <p:nvSpPr>
          <p:cNvPr id="4" name="Content Placeholder 3"/>
          <p:cNvSpPr>
            <a:spLocks noGrp="1"/>
          </p:cNvSpPr>
          <p:nvPr>
            <p:ph idx="1"/>
          </p:nvPr>
        </p:nvSpPr>
        <p:spPr>
          <a:xfrm>
            <a:off x="228600" y="1143000"/>
            <a:ext cx="8686800" cy="5410200"/>
          </a:xfrm>
        </p:spPr>
        <p:txBody>
          <a:bodyPr>
            <a:normAutofit fontScale="70000" lnSpcReduction="20000"/>
          </a:bodyPr>
          <a:lstStyle/>
          <a:p>
            <a:pPr>
              <a:buNone/>
            </a:pPr>
            <a:r>
              <a:rPr lang="en-US" b="1" dirty="0" smtClean="0"/>
              <a:t>Compilers:</a:t>
            </a:r>
          </a:p>
          <a:p>
            <a:pPr>
              <a:buNone/>
            </a:pPr>
            <a:endParaRPr lang="en-US" b="1" dirty="0" smtClean="0"/>
          </a:p>
          <a:p>
            <a:r>
              <a:rPr lang="en-US" dirty="0" smtClean="0"/>
              <a:t>A compiler is a special program that processes statements written in a particular programming language and turns them into machine language or "code" that a computer's processor uses. </a:t>
            </a:r>
          </a:p>
          <a:p>
            <a:endParaRPr lang="en-US" dirty="0" smtClean="0"/>
          </a:p>
          <a:p>
            <a:r>
              <a:rPr lang="en-US" dirty="0" smtClean="0"/>
              <a:t>Typically, a programmer writes language statements in a language such as ”</a:t>
            </a:r>
            <a:r>
              <a:rPr lang="en-US" u="sng" dirty="0" smtClean="0"/>
              <a:t>Pascal”</a:t>
            </a:r>
            <a:r>
              <a:rPr lang="en-US" dirty="0" smtClean="0"/>
              <a:t> or ”</a:t>
            </a:r>
            <a:r>
              <a:rPr lang="en-US" u="sng" dirty="0" smtClean="0"/>
              <a:t>C”</a:t>
            </a:r>
            <a:r>
              <a:rPr lang="en-US" dirty="0" smtClean="0"/>
              <a:t> one line at a time using an </a:t>
            </a:r>
            <a:r>
              <a:rPr lang="en-US" i="1" dirty="0" smtClean="0"/>
              <a:t>editor</a:t>
            </a:r>
            <a:r>
              <a:rPr lang="en-US" dirty="0" smtClean="0"/>
              <a:t>. </a:t>
            </a:r>
          </a:p>
          <a:p>
            <a:endParaRPr lang="en-US" dirty="0" smtClean="0"/>
          </a:p>
          <a:p>
            <a:r>
              <a:rPr lang="en-US" dirty="0" smtClean="0"/>
              <a:t>The file that is created contains what are called the </a:t>
            </a:r>
            <a:r>
              <a:rPr lang="en-US" i="1" dirty="0" smtClean="0"/>
              <a:t>source statements</a:t>
            </a:r>
            <a:r>
              <a:rPr lang="en-US" dirty="0" smtClean="0"/>
              <a:t>. </a:t>
            </a:r>
          </a:p>
          <a:p>
            <a:endParaRPr lang="en-US" dirty="0" smtClean="0"/>
          </a:p>
          <a:p>
            <a:r>
              <a:rPr lang="en-US" dirty="0" smtClean="0"/>
              <a:t>The programmer then runs the appropriate language compiler, specifying the name of the file that contains the source statements.</a:t>
            </a:r>
            <a:endParaRPr lang="en-US" dirty="0"/>
          </a:p>
        </p:txBody>
      </p:sp>
    </p:spTree>
    <p:extLst>
      <p:ext uri="{BB962C8B-B14F-4D97-AF65-F5344CB8AC3E}">
        <p14:creationId xmlns:p14="http://schemas.microsoft.com/office/powerpoint/2010/main" val="154275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b="1" dirty="0" smtClean="0">
                <a:solidFill>
                  <a:srgbClr val="FF0000"/>
                </a:solidFill>
              </a:rPr>
              <a:t>Wired </a:t>
            </a:r>
            <a:r>
              <a:rPr lang="en-US" b="1" dirty="0" err="1" smtClean="0">
                <a:solidFill>
                  <a:srgbClr val="FF0000"/>
                </a:solidFill>
              </a:rPr>
              <a:t>vs</a:t>
            </a:r>
            <a:r>
              <a:rPr lang="en-US" b="1" dirty="0" smtClean="0">
                <a:solidFill>
                  <a:srgbClr val="FF0000"/>
                </a:solidFill>
              </a:rPr>
              <a:t> Wireless Networks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228600" y="1600200"/>
            <a:ext cx="8686800" cy="4876800"/>
          </a:xfrm>
        </p:spPr>
        <p:txBody>
          <a:bodyPr/>
          <a:lstStyle/>
          <a:p>
            <a:r>
              <a:rPr lang="en-US" dirty="0" smtClean="0"/>
              <a:t>Early (pre 2008) networks were predominately wired.</a:t>
            </a:r>
          </a:p>
          <a:p>
            <a:r>
              <a:rPr lang="en-US" dirty="0" smtClean="0"/>
              <a:t>Today however most networks will use a mixture of wired and wireless network.</a:t>
            </a:r>
          </a:p>
          <a:p>
            <a:r>
              <a:rPr lang="en-US" dirty="0" smtClean="0"/>
              <a:t>Wired networks use </a:t>
            </a:r>
            <a:r>
              <a:rPr lang="en-US" u="sng" dirty="0" smtClean="0"/>
              <a:t>Ethernet</a:t>
            </a:r>
            <a:r>
              <a:rPr lang="en-US" dirty="0" smtClean="0"/>
              <a:t> as the data link protocol. </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Compilers and Interpreters</a:t>
            </a:r>
            <a:endParaRPr lang="en-US" b="1" dirty="0">
              <a:solidFill>
                <a:srgbClr val="FF0000"/>
              </a:solidFill>
            </a:endParaRPr>
          </a:p>
        </p:txBody>
      </p:sp>
      <p:sp>
        <p:nvSpPr>
          <p:cNvPr id="4" name="Content Placeholder 3"/>
          <p:cNvSpPr>
            <a:spLocks noGrp="1"/>
          </p:cNvSpPr>
          <p:nvPr>
            <p:ph idx="1"/>
          </p:nvPr>
        </p:nvSpPr>
        <p:spPr>
          <a:xfrm>
            <a:off x="228600" y="1143000"/>
            <a:ext cx="8686800" cy="5410200"/>
          </a:xfrm>
        </p:spPr>
        <p:txBody>
          <a:bodyPr>
            <a:normAutofit fontScale="85000" lnSpcReduction="20000"/>
          </a:bodyPr>
          <a:lstStyle/>
          <a:p>
            <a:pPr>
              <a:buNone/>
            </a:pPr>
            <a:r>
              <a:rPr lang="en-US" b="1" dirty="0" smtClean="0"/>
              <a:t>Interpreters:</a:t>
            </a:r>
          </a:p>
          <a:p>
            <a:r>
              <a:rPr lang="en-US" dirty="0" smtClean="0"/>
              <a:t>An interpreter is a computer program that is used to directly execute program instructions written using one of the many high-level programming languages.</a:t>
            </a:r>
          </a:p>
          <a:p>
            <a:pPr>
              <a:buNone/>
            </a:pPr>
            <a:endParaRPr lang="en-US" dirty="0" smtClean="0"/>
          </a:p>
          <a:p>
            <a:r>
              <a:rPr lang="en-US" dirty="0" smtClean="0"/>
              <a:t>The interpreter reads each statement of code and then converts or executes it directly. In contrast, an assembler or a compiler converts a high-level source code into native (compiled) code that can be executed directly by the operating system (e.g. by creating a .exe program).</a:t>
            </a:r>
          </a:p>
          <a:p>
            <a:endParaRPr lang="en-US" dirty="0" smtClean="0"/>
          </a:p>
          <a:p>
            <a:r>
              <a:rPr lang="en-US" dirty="0" smtClean="0"/>
              <a:t>Programming languages that use interpreters include Python, Ruby, and JavaScript, while programming languages that use compilers include Java, C++, and C.</a:t>
            </a:r>
            <a:endParaRPr lang="en-US" b="1" dirty="0" smtClean="0"/>
          </a:p>
          <a:p>
            <a:pPr>
              <a:buNone/>
            </a:pPr>
            <a:endParaRPr lang="en-US" b="1" dirty="0" smtClean="0"/>
          </a:p>
          <a:p>
            <a:endParaRPr lang="en-US" dirty="0"/>
          </a:p>
        </p:txBody>
      </p:sp>
    </p:spTree>
    <p:extLst>
      <p:ext uri="{BB962C8B-B14F-4D97-AF65-F5344CB8AC3E}">
        <p14:creationId xmlns:p14="http://schemas.microsoft.com/office/powerpoint/2010/main" val="1155797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lstStyle/>
          <a:p>
            <a:r>
              <a:rPr lang="en-US" sz="6600" b="1" dirty="0" smtClean="0">
                <a:solidFill>
                  <a:srgbClr val="FF0000"/>
                </a:solidFill>
              </a:rPr>
              <a:t>THE END</a:t>
            </a:r>
            <a:endParaRPr lang="en-US" sz="6600" b="1" dirty="0">
              <a:solidFill>
                <a:srgbClr val="FF0000"/>
              </a:solidFill>
            </a:endParaRPr>
          </a:p>
        </p:txBody>
      </p:sp>
    </p:spTree>
    <p:extLst>
      <p:ext uri="{BB962C8B-B14F-4D97-AF65-F5344CB8AC3E}">
        <p14:creationId xmlns:p14="http://schemas.microsoft.com/office/powerpoint/2010/main" val="4256466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470025"/>
          </a:xfrm>
        </p:spPr>
        <p:txBody>
          <a:bodyPr>
            <a:normAutofit/>
          </a:bodyPr>
          <a:lstStyle/>
          <a:p>
            <a:r>
              <a:rPr lang="en-US" sz="6600" b="1" dirty="0" smtClean="0">
                <a:solidFill>
                  <a:srgbClr val="FF0000"/>
                </a:solidFill>
              </a:rPr>
              <a:t>OPERATING SYSTEMS</a:t>
            </a:r>
            <a:endParaRPr lang="en-US" sz="6600" b="1" dirty="0">
              <a:solidFill>
                <a:srgbClr val="FF0000"/>
              </a:solidFill>
            </a:endParaRPr>
          </a:p>
        </p:txBody>
      </p:sp>
    </p:spTree>
    <p:extLst>
      <p:ext uri="{BB962C8B-B14F-4D97-AF65-F5344CB8AC3E}">
        <p14:creationId xmlns:p14="http://schemas.microsoft.com/office/powerpoint/2010/main" val="4014507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smtClean="0">
                <a:solidFill>
                  <a:srgbClr val="FF0000"/>
                </a:solidFill>
              </a:rPr>
              <a:t>Operating System - Definition</a:t>
            </a:r>
            <a:endParaRPr lang="en-US" b="1" dirty="0">
              <a:solidFill>
                <a:srgbClr val="FF0000"/>
              </a:solidFill>
            </a:endParaRPr>
          </a:p>
        </p:txBody>
      </p:sp>
      <p:sp>
        <p:nvSpPr>
          <p:cNvPr id="3" name="Content Placeholder 2"/>
          <p:cNvSpPr>
            <a:spLocks noGrp="1"/>
          </p:cNvSpPr>
          <p:nvPr>
            <p:ph idx="1"/>
          </p:nvPr>
        </p:nvSpPr>
        <p:spPr>
          <a:xfrm>
            <a:off x="228600" y="1447800"/>
            <a:ext cx="5410200" cy="5562600"/>
          </a:xfrm>
        </p:spPr>
        <p:txBody>
          <a:bodyPr>
            <a:normAutofit fontScale="70000" lnSpcReduction="20000"/>
          </a:bodyPr>
          <a:lstStyle/>
          <a:p>
            <a:r>
              <a:rPr lang="en-US" dirty="0" smtClean="0"/>
              <a:t>An operating system is a program that acts as an interface between the user and the computer hardware and controls the execution of all kinds of programs.</a:t>
            </a:r>
          </a:p>
          <a:p>
            <a:endParaRPr lang="en-US" dirty="0" smtClean="0"/>
          </a:p>
          <a:p>
            <a:r>
              <a:rPr lang="en-US" dirty="0" smtClean="0"/>
              <a:t>An </a:t>
            </a:r>
            <a:r>
              <a:rPr lang="en-US" b="1" dirty="0" smtClean="0"/>
              <a:t>operating system</a:t>
            </a:r>
            <a:r>
              <a:rPr lang="en-US" dirty="0" smtClean="0"/>
              <a:t> (</a:t>
            </a:r>
            <a:r>
              <a:rPr lang="en-US" b="1" dirty="0" smtClean="0"/>
              <a:t>OS</a:t>
            </a:r>
            <a:r>
              <a:rPr lang="en-US" dirty="0" smtClean="0"/>
              <a:t>) is system software that manages computer hardware, software resources, and provides common services for computer programs.</a:t>
            </a:r>
          </a:p>
          <a:p>
            <a:r>
              <a:rPr lang="en-US" dirty="0" smtClean="0"/>
              <a:t>E.g. </a:t>
            </a:r>
          </a:p>
          <a:p>
            <a:pPr marL="514350" indent="-514350">
              <a:buFont typeface="+mj-lt"/>
              <a:buAutoNum type="arabicPeriod"/>
            </a:pPr>
            <a:r>
              <a:rPr lang="en-US" dirty="0" smtClean="0"/>
              <a:t>Microsoft Windows</a:t>
            </a:r>
          </a:p>
          <a:p>
            <a:pPr marL="514350" indent="-514350">
              <a:buFont typeface="+mj-lt"/>
              <a:buAutoNum type="arabicPeriod"/>
            </a:pPr>
            <a:r>
              <a:rPr lang="en-US" dirty="0" smtClean="0"/>
              <a:t>Linux</a:t>
            </a:r>
          </a:p>
          <a:p>
            <a:pPr marL="514350" indent="-514350">
              <a:buFont typeface="+mj-lt"/>
              <a:buAutoNum type="arabicPeriod"/>
            </a:pPr>
            <a:r>
              <a:rPr lang="en-US" dirty="0" err="1" smtClean="0"/>
              <a:t>iOS</a:t>
            </a:r>
            <a:endParaRPr lang="en-US" dirty="0" smtClean="0"/>
          </a:p>
          <a:p>
            <a:pPr marL="514350" indent="-514350">
              <a:buFont typeface="+mj-lt"/>
              <a:buAutoNum type="arabicPeriod"/>
            </a:pPr>
            <a:r>
              <a:rPr lang="en-US" dirty="0" smtClean="0"/>
              <a:t>Android  etc.</a:t>
            </a:r>
          </a:p>
          <a:p>
            <a:pPr marL="514350" indent="-514350">
              <a:buFont typeface="+mj-lt"/>
              <a:buAutoNum type="arabicPeriod"/>
            </a:pPr>
            <a:endParaRPr lang="en-US" dirty="0" smtClean="0"/>
          </a:p>
          <a:p>
            <a:endParaRPr lang="en-US" dirty="0"/>
          </a:p>
        </p:txBody>
      </p:sp>
      <p:pic>
        <p:nvPicPr>
          <p:cNvPr id="2050" name="Picture 2" descr="Conceptual view of an Operating System"/>
          <p:cNvPicPr>
            <a:picLocks noChangeAspect="1" noChangeArrowheads="1"/>
          </p:cNvPicPr>
          <p:nvPr/>
        </p:nvPicPr>
        <p:blipFill>
          <a:blip r:embed="rId2"/>
          <a:srcRect/>
          <a:stretch>
            <a:fillRect/>
          </a:stretch>
        </p:blipFill>
        <p:spPr bwMode="auto">
          <a:xfrm>
            <a:off x="5638800" y="2286000"/>
            <a:ext cx="3267075" cy="3381375"/>
          </a:xfrm>
          <a:prstGeom prst="rect">
            <a:avLst/>
          </a:prstGeom>
          <a:noFill/>
        </p:spPr>
      </p:pic>
    </p:spTree>
    <p:extLst>
      <p:ext uri="{BB962C8B-B14F-4D97-AF65-F5344CB8AC3E}">
        <p14:creationId xmlns:p14="http://schemas.microsoft.com/office/powerpoint/2010/main" val="308051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Operating Systems – Basic Functions</a:t>
            </a:r>
            <a:endParaRPr lang="en-US" b="1" dirty="0">
              <a:solidFill>
                <a:srgbClr val="FF0000"/>
              </a:solidFill>
            </a:endParaRPr>
          </a:p>
        </p:txBody>
      </p:sp>
      <p:pic>
        <p:nvPicPr>
          <p:cNvPr id="1025" name="Picture 1"/>
          <p:cNvPicPr>
            <a:picLocks noChangeAspect="1" noChangeArrowheads="1"/>
          </p:cNvPicPr>
          <p:nvPr/>
        </p:nvPicPr>
        <p:blipFill>
          <a:blip r:embed="rId2"/>
          <a:srcRect/>
          <a:stretch>
            <a:fillRect/>
          </a:stretch>
        </p:blipFill>
        <p:spPr bwMode="auto">
          <a:xfrm>
            <a:off x="611380" y="1523999"/>
            <a:ext cx="7923020" cy="2230955"/>
          </a:xfrm>
          <a:prstGeom prst="rect">
            <a:avLst/>
          </a:prstGeom>
          <a:noFill/>
          <a:ln w="9525">
            <a:noFill/>
            <a:miter lim="800000"/>
            <a:headEnd/>
            <a:tailEnd/>
          </a:ln>
          <a:effectLst/>
        </p:spPr>
      </p:pic>
      <p:sp>
        <p:nvSpPr>
          <p:cNvPr id="5" name="TextBox 4"/>
          <p:cNvSpPr txBox="1"/>
          <p:nvPr/>
        </p:nvSpPr>
        <p:spPr>
          <a:xfrm>
            <a:off x="304800" y="4343400"/>
            <a:ext cx="8305800"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Beside above mentioned operating system performs all the basic tasks like;</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 file management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 memory management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process management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handling input and output</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controlling peripheral devices such as disk drives and printers.</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61661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Types of Operating System</a:t>
            </a:r>
            <a:endParaRPr lang="en-US" b="1" dirty="0">
              <a:solidFill>
                <a:srgbClr val="FF0000"/>
              </a:solidFill>
            </a:endParaRPr>
          </a:p>
        </p:txBody>
      </p:sp>
      <p:sp>
        <p:nvSpPr>
          <p:cNvPr id="3" name="Content Placeholder 2"/>
          <p:cNvSpPr>
            <a:spLocks noGrp="1"/>
          </p:cNvSpPr>
          <p:nvPr>
            <p:ph idx="1"/>
          </p:nvPr>
        </p:nvSpPr>
        <p:spPr>
          <a:xfrm>
            <a:off x="152400" y="1371600"/>
            <a:ext cx="8839200" cy="5257800"/>
          </a:xfrm>
        </p:spPr>
        <p:txBody>
          <a:bodyPr>
            <a:normAutofit fontScale="92500" lnSpcReduction="10000"/>
          </a:bodyPr>
          <a:lstStyle/>
          <a:p>
            <a:pPr>
              <a:buNone/>
            </a:pPr>
            <a:r>
              <a:rPr lang="en-US" b="1" dirty="0" smtClean="0"/>
              <a:t>Real Time Operating System:</a:t>
            </a:r>
          </a:p>
          <a:p>
            <a:r>
              <a:rPr lang="en-US" dirty="0" smtClean="0"/>
              <a:t>A real-time system is defined as a data processing system in which the time interval required to process and respond to inputs is so small that it controls the environment.</a:t>
            </a:r>
          </a:p>
          <a:p>
            <a:endParaRPr lang="en-US" dirty="0" smtClean="0"/>
          </a:p>
          <a:p>
            <a:r>
              <a:rPr lang="en-US" dirty="0" smtClean="0"/>
              <a:t>A real-time operating system must have well-defined, fixed time constraints, otherwise the system will fail. For example, Scientific experiments, medical imaging systems, industrial control systems, weapon systems, robots, air traffic control systems, etc.</a:t>
            </a:r>
          </a:p>
          <a:p>
            <a:pPr>
              <a:buNone/>
            </a:pPr>
            <a:endParaRPr lang="en-US" dirty="0" smtClean="0"/>
          </a:p>
          <a:p>
            <a:endParaRPr lang="en-US" dirty="0"/>
          </a:p>
        </p:txBody>
      </p:sp>
    </p:spTree>
    <p:extLst>
      <p:ext uri="{BB962C8B-B14F-4D97-AF65-F5344CB8AC3E}">
        <p14:creationId xmlns:p14="http://schemas.microsoft.com/office/powerpoint/2010/main" val="655417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Types of Operating System</a:t>
            </a:r>
            <a:endParaRPr lang="en-US" dirty="0"/>
          </a:p>
        </p:txBody>
      </p:sp>
      <p:sp>
        <p:nvSpPr>
          <p:cNvPr id="3" name="Content Placeholder 2"/>
          <p:cNvSpPr>
            <a:spLocks noGrp="1"/>
          </p:cNvSpPr>
          <p:nvPr>
            <p:ph idx="1"/>
          </p:nvPr>
        </p:nvSpPr>
        <p:spPr/>
        <p:txBody>
          <a:bodyPr/>
          <a:lstStyle/>
          <a:p>
            <a:pPr>
              <a:buNone/>
            </a:pPr>
            <a:r>
              <a:rPr lang="en-US" b="1" dirty="0" smtClean="0"/>
              <a:t>Single User Operating System:</a:t>
            </a:r>
          </a:p>
          <a:p>
            <a:r>
              <a:rPr lang="en-US" dirty="0" smtClean="0"/>
              <a:t>An </a:t>
            </a:r>
            <a:r>
              <a:rPr lang="en-US" b="1" dirty="0" smtClean="0"/>
              <a:t>operating system</a:t>
            </a:r>
            <a:r>
              <a:rPr lang="en-US" dirty="0" smtClean="0"/>
              <a:t> that allows a </a:t>
            </a:r>
            <a:r>
              <a:rPr lang="en-US" b="1" dirty="0" smtClean="0"/>
              <a:t>single user</a:t>
            </a:r>
            <a:r>
              <a:rPr lang="en-US" dirty="0" smtClean="0"/>
              <a:t> to perform only one task or multiple tasks  at a time is called a </a:t>
            </a:r>
            <a:r>
              <a:rPr lang="en-US" b="1" dirty="0" smtClean="0"/>
              <a:t>Single</a:t>
            </a:r>
            <a:r>
              <a:rPr lang="en-US" dirty="0" smtClean="0"/>
              <a:t>-</a:t>
            </a:r>
            <a:r>
              <a:rPr lang="en-US" b="1" dirty="0" smtClean="0"/>
              <a:t>User</a:t>
            </a:r>
            <a:r>
              <a:rPr lang="en-US" dirty="0" smtClean="0"/>
              <a:t> </a:t>
            </a:r>
            <a:r>
              <a:rPr lang="en-US" b="1" dirty="0" smtClean="0"/>
              <a:t>Operating System</a:t>
            </a:r>
            <a:r>
              <a:rPr lang="en-US" dirty="0" smtClean="0"/>
              <a:t>. Functions like printing a document, downloading images, etc., can be performed only one at a time. </a:t>
            </a:r>
          </a:p>
          <a:p>
            <a:r>
              <a:rPr lang="en-US" b="1" dirty="0" smtClean="0"/>
              <a:t>Examples</a:t>
            </a:r>
            <a:r>
              <a:rPr lang="en-US" dirty="0" smtClean="0"/>
              <a:t> include MS-DOS, Palm </a:t>
            </a:r>
            <a:r>
              <a:rPr lang="en-US" b="1" dirty="0" smtClean="0"/>
              <a:t>OS</a:t>
            </a:r>
            <a:r>
              <a:rPr lang="en-US" dirty="0" smtClean="0"/>
              <a:t>, etc.</a:t>
            </a:r>
          </a:p>
        </p:txBody>
      </p:sp>
    </p:spTree>
    <p:extLst>
      <p:ext uri="{BB962C8B-B14F-4D97-AF65-F5344CB8AC3E}">
        <p14:creationId xmlns:p14="http://schemas.microsoft.com/office/powerpoint/2010/main" val="28494626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Types of Operating System</a:t>
            </a:r>
            <a:endParaRPr lang="en-US" dirty="0"/>
          </a:p>
        </p:txBody>
      </p:sp>
      <p:sp>
        <p:nvSpPr>
          <p:cNvPr id="3" name="Content Placeholder 2"/>
          <p:cNvSpPr>
            <a:spLocks noGrp="1"/>
          </p:cNvSpPr>
          <p:nvPr>
            <p:ph idx="1"/>
          </p:nvPr>
        </p:nvSpPr>
        <p:spPr/>
        <p:txBody>
          <a:bodyPr/>
          <a:lstStyle/>
          <a:p>
            <a:pPr>
              <a:buNone/>
            </a:pPr>
            <a:r>
              <a:rPr lang="en-US" b="1" dirty="0" smtClean="0"/>
              <a:t>Multi user Operating System</a:t>
            </a:r>
          </a:p>
          <a:p>
            <a:r>
              <a:rPr lang="en-US" dirty="0" smtClean="0"/>
              <a:t>A multi user operating system allows to permission of multiple users for accessing the single machine at a time. All different users can access that system running operating system with the help of several terminals, which are connected in networking form</a:t>
            </a:r>
            <a:endParaRPr lang="en-US" dirty="0"/>
          </a:p>
        </p:txBody>
      </p:sp>
    </p:spTree>
    <p:extLst>
      <p:ext uri="{BB962C8B-B14F-4D97-AF65-F5344CB8AC3E}">
        <p14:creationId xmlns:p14="http://schemas.microsoft.com/office/powerpoint/2010/main" val="3200515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Types of Operating System</a:t>
            </a:r>
            <a:endParaRPr lang="en-US" dirty="0"/>
          </a:p>
        </p:txBody>
      </p:sp>
      <p:sp>
        <p:nvSpPr>
          <p:cNvPr id="3" name="Content Placeholder 2"/>
          <p:cNvSpPr>
            <a:spLocks noGrp="1"/>
          </p:cNvSpPr>
          <p:nvPr>
            <p:ph idx="1"/>
          </p:nvPr>
        </p:nvSpPr>
        <p:spPr/>
        <p:txBody>
          <a:bodyPr/>
          <a:lstStyle/>
          <a:p>
            <a:pPr>
              <a:buNone/>
            </a:pPr>
            <a:r>
              <a:rPr lang="en-US" b="1" dirty="0" smtClean="0"/>
              <a:t>Time-sharing operating system</a:t>
            </a:r>
          </a:p>
          <a:p>
            <a:r>
              <a:rPr lang="en-US" dirty="0" smtClean="0"/>
              <a:t>Time-sharing is a technique which enables many people, located at various terminals, to use a particular computer system at the same time.</a:t>
            </a:r>
          </a:p>
          <a:p>
            <a:r>
              <a:rPr lang="en-US" dirty="0" smtClean="0"/>
              <a:t>Processor's time which is shared among multiple users simultaneously is termed as time-sharing.</a:t>
            </a:r>
          </a:p>
        </p:txBody>
      </p:sp>
    </p:spTree>
    <p:extLst>
      <p:ext uri="{BB962C8B-B14F-4D97-AF65-F5344CB8AC3E}">
        <p14:creationId xmlns:p14="http://schemas.microsoft.com/office/powerpoint/2010/main" val="42109732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Types of Operating System</a:t>
            </a:r>
            <a:endParaRPr lang="en-US" dirty="0"/>
          </a:p>
        </p:txBody>
      </p:sp>
      <p:sp>
        <p:nvSpPr>
          <p:cNvPr id="3" name="Content Placeholder 2"/>
          <p:cNvSpPr>
            <a:spLocks noGrp="1"/>
          </p:cNvSpPr>
          <p:nvPr>
            <p:ph idx="1"/>
          </p:nvPr>
        </p:nvSpPr>
        <p:spPr/>
        <p:txBody>
          <a:bodyPr/>
          <a:lstStyle/>
          <a:p>
            <a:pPr>
              <a:buNone/>
            </a:pPr>
            <a:r>
              <a:rPr lang="en-US" b="1" dirty="0" smtClean="0"/>
              <a:t>Distributed operating System</a:t>
            </a:r>
          </a:p>
          <a:p>
            <a:r>
              <a:rPr lang="en-US" dirty="0" smtClean="0"/>
              <a:t>Distributed systems use multiple central processors to serve multiple real-time applications and multiple users. </a:t>
            </a:r>
          </a:p>
          <a:p>
            <a:r>
              <a:rPr lang="en-US" dirty="0" smtClean="0"/>
              <a:t>Data processing jobs are distributed among the processors accordingly.</a:t>
            </a:r>
            <a:endParaRPr lang="en-US" dirty="0"/>
          </a:p>
        </p:txBody>
      </p:sp>
    </p:spTree>
    <p:extLst>
      <p:ext uri="{BB962C8B-B14F-4D97-AF65-F5344CB8AC3E}">
        <p14:creationId xmlns:p14="http://schemas.microsoft.com/office/powerpoint/2010/main" val="740019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b="1" dirty="0" smtClean="0">
                <a:solidFill>
                  <a:srgbClr val="FF0000"/>
                </a:solidFill>
              </a:rPr>
              <a:t>Wired Networks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228600" y="1066800"/>
            <a:ext cx="4648200" cy="5486400"/>
          </a:xfrm>
        </p:spPr>
        <p:txBody>
          <a:bodyPr>
            <a:normAutofit fontScale="32500" lnSpcReduction="20000"/>
          </a:bodyPr>
          <a:lstStyle/>
          <a:p>
            <a:pPr>
              <a:buNone/>
            </a:pPr>
            <a:r>
              <a:rPr lang="en-US" sz="5500" dirty="0" smtClean="0"/>
              <a:t>Wired networks have the following characteristics:</a:t>
            </a:r>
            <a:br>
              <a:rPr lang="en-US" sz="5500" dirty="0" smtClean="0"/>
            </a:br>
            <a:endParaRPr lang="en-US" sz="5500" dirty="0" smtClean="0"/>
          </a:p>
          <a:p>
            <a:r>
              <a:rPr lang="en-US" sz="5500" dirty="0" smtClean="0"/>
              <a:t>Ethernet ports are found on almost all laptops/PCs.</a:t>
            </a:r>
          </a:p>
          <a:p>
            <a:endParaRPr lang="en-US" sz="5500" dirty="0" smtClean="0"/>
          </a:p>
          <a:p>
            <a:r>
              <a:rPr lang="en-US" sz="5500" dirty="0" smtClean="0"/>
              <a:t>Wired networks are faster than Wireless. Data rates were periodically increased from the original 10 megabits per second, to 1gigabits per second. </a:t>
            </a:r>
          </a:p>
          <a:p>
            <a:endParaRPr lang="en-US" sz="5500" dirty="0" smtClean="0"/>
          </a:p>
          <a:p>
            <a:r>
              <a:rPr lang="en-US" sz="5500" dirty="0" smtClean="0"/>
              <a:t>More secure than Wireless</a:t>
            </a:r>
          </a:p>
          <a:p>
            <a:endParaRPr lang="en-US" sz="5500" dirty="0" smtClean="0"/>
          </a:p>
          <a:p>
            <a:r>
              <a:rPr lang="en-US" sz="5500" dirty="0" smtClean="0"/>
              <a:t>Need to Use cable which can be unsightly, difficult to run and expensive.</a:t>
            </a:r>
          </a:p>
          <a:p>
            <a:endParaRPr lang="en-US" sz="5500" dirty="0" smtClean="0"/>
          </a:p>
          <a:p>
            <a:r>
              <a:rPr lang="en-US" sz="5500" dirty="0" smtClean="0"/>
              <a:t>Can’t be used easily between buildings (planning etc).</a:t>
            </a:r>
          </a:p>
          <a:p>
            <a:endParaRPr lang="en-US" sz="5500" dirty="0" smtClean="0"/>
          </a:p>
          <a:p>
            <a:r>
              <a:rPr lang="en-US" sz="5500" dirty="0" smtClean="0"/>
              <a:t>Not supported on Mobile phones and tablets.</a:t>
            </a:r>
          </a:p>
          <a:p>
            <a:endParaRPr lang="en-US" dirty="0"/>
          </a:p>
        </p:txBody>
      </p:sp>
      <p:pic>
        <p:nvPicPr>
          <p:cNvPr id="15364" name="Picture 4" descr="computer network: Wired Technologies"/>
          <p:cNvPicPr>
            <a:picLocks noChangeAspect="1" noChangeArrowheads="1"/>
          </p:cNvPicPr>
          <p:nvPr/>
        </p:nvPicPr>
        <p:blipFill>
          <a:blip r:embed="rId3"/>
          <a:srcRect/>
          <a:stretch>
            <a:fillRect/>
          </a:stretch>
        </p:blipFill>
        <p:spPr bwMode="auto">
          <a:xfrm>
            <a:off x="5257800" y="1752600"/>
            <a:ext cx="3733800" cy="43434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Enhancing OS with Software Utilities.</a:t>
            </a:r>
            <a:endParaRPr lang="en-US" b="1" dirty="0">
              <a:solidFill>
                <a:srgbClr val="FF0000"/>
              </a:solidFill>
            </a:endParaRPr>
          </a:p>
        </p:txBody>
      </p:sp>
      <p:sp>
        <p:nvSpPr>
          <p:cNvPr id="3" name="Content Placeholder 2"/>
          <p:cNvSpPr>
            <a:spLocks noGrp="1"/>
          </p:cNvSpPr>
          <p:nvPr>
            <p:ph idx="1"/>
          </p:nvPr>
        </p:nvSpPr>
        <p:spPr/>
        <p:txBody>
          <a:bodyPr/>
          <a:lstStyle/>
          <a:p>
            <a:r>
              <a:rPr lang="en-US" b="1" dirty="0" smtClean="0"/>
              <a:t>Backup Utilities</a:t>
            </a:r>
            <a:r>
              <a:rPr lang="en-US" dirty="0" smtClean="0"/>
              <a:t>:</a:t>
            </a:r>
          </a:p>
          <a:p>
            <a:pPr>
              <a:buNone/>
            </a:pPr>
            <a:endParaRPr lang="en-US" dirty="0"/>
          </a:p>
        </p:txBody>
      </p:sp>
      <p:pic>
        <p:nvPicPr>
          <p:cNvPr id="16387" name="Picture 3"/>
          <p:cNvPicPr>
            <a:picLocks noChangeAspect="1" noChangeArrowheads="1"/>
          </p:cNvPicPr>
          <p:nvPr/>
        </p:nvPicPr>
        <p:blipFill>
          <a:blip r:embed="rId2"/>
          <a:srcRect/>
          <a:stretch>
            <a:fillRect/>
          </a:stretch>
        </p:blipFill>
        <p:spPr bwMode="auto">
          <a:xfrm>
            <a:off x="1143000" y="2438400"/>
            <a:ext cx="6765901" cy="3323181"/>
          </a:xfrm>
          <a:prstGeom prst="rect">
            <a:avLst/>
          </a:prstGeom>
          <a:noFill/>
          <a:ln w="9525">
            <a:noFill/>
            <a:miter lim="800000"/>
            <a:headEnd/>
            <a:tailEnd/>
          </a:ln>
          <a:effectLst/>
        </p:spPr>
      </p:pic>
    </p:spTree>
    <p:extLst>
      <p:ext uri="{BB962C8B-B14F-4D97-AF65-F5344CB8AC3E}">
        <p14:creationId xmlns:p14="http://schemas.microsoft.com/office/powerpoint/2010/main" val="649230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Enhancing OS with Software Utilities.</a:t>
            </a:r>
            <a:endParaRPr lang="en-US" b="1" dirty="0">
              <a:solidFill>
                <a:srgbClr val="FF0000"/>
              </a:solidFill>
            </a:endParaRPr>
          </a:p>
        </p:txBody>
      </p:sp>
      <p:sp>
        <p:nvSpPr>
          <p:cNvPr id="3" name="Content Placeholder 2"/>
          <p:cNvSpPr>
            <a:spLocks noGrp="1"/>
          </p:cNvSpPr>
          <p:nvPr>
            <p:ph idx="1"/>
          </p:nvPr>
        </p:nvSpPr>
        <p:spPr/>
        <p:txBody>
          <a:bodyPr/>
          <a:lstStyle/>
          <a:p>
            <a:r>
              <a:rPr lang="en-US" b="1" dirty="0" smtClean="0"/>
              <a:t>Antivirus</a:t>
            </a:r>
            <a:r>
              <a:rPr lang="en-US" dirty="0" smtClean="0"/>
              <a:t>:</a:t>
            </a:r>
          </a:p>
          <a:p>
            <a:pPr>
              <a:buNone/>
            </a:pPr>
            <a:endParaRPr lang="en-US" dirty="0"/>
          </a:p>
        </p:txBody>
      </p:sp>
      <p:pic>
        <p:nvPicPr>
          <p:cNvPr id="17410" name="Picture 2"/>
          <p:cNvPicPr>
            <a:picLocks noChangeAspect="1" noChangeArrowheads="1"/>
          </p:cNvPicPr>
          <p:nvPr/>
        </p:nvPicPr>
        <p:blipFill>
          <a:blip r:embed="rId2"/>
          <a:srcRect/>
          <a:stretch>
            <a:fillRect/>
          </a:stretch>
        </p:blipFill>
        <p:spPr bwMode="auto">
          <a:xfrm>
            <a:off x="118872" y="2743200"/>
            <a:ext cx="9025128" cy="2667000"/>
          </a:xfrm>
          <a:prstGeom prst="rect">
            <a:avLst/>
          </a:prstGeom>
          <a:noFill/>
          <a:ln w="9525">
            <a:noFill/>
            <a:miter lim="800000"/>
            <a:headEnd/>
            <a:tailEnd/>
          </a:ln>
          <a:effectLst/>
        </p:spPr>
      </p:pic>
    </p:spTree>
    <p:extLst>
      <p:ext uri="{BB962C8B-B14F-4D97-AF65-F5344CB8AC3E}">
        <p14:creationId xmlns:p14="http://schemas.microsoft.com/office/powerpoint/2010/main" val="36717389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Enhancing OS with Software Utilities.</a:t>
            </a:r>
            <a:endParaRPr lang="en-US" b="1" dirty="0">
              <a:solidFill>
                <a:srgbClr val="FF0000"/>
              </a:solidFill>
            </a:endParaRPr>
          </a:p>
        </p:txBody>
      </p:sp>
      <p:sp>
        <p:nvSpPr>
          <p:cNvPr id="3" name="Content Placeholder 2"/>
          <p:cNvSpPr>
            <a:spLocks noGrp="1"/>
          </p:cNvSpPr>
          <p:nvPr>
            <p:ph idx="1"/>
          </p:nvPr>
        </p:nvSpPr>
        <p:spPr/>
        <p:txBody>
          <a:bodyPr/>
          <a:lstStyle/>
          <a:p>
            <a:pPr>
              <a:buNone/>
            </a:pPr>
            <a:r>
              <a:rPr lang="en-US" b="1" dirty="0" smtClean="0"/>
              <a:t>Firewalls</a:t>
            </a:r>
            <a:r>
              <a:rPr lang="en-US" dirty="0" smtClean="0"/>
              <a:t>:</a:t>
            </a:r>
          </a:p>
          <a:p>
            <a:r>
              <a:rPr lang="en-US" dirty="0" smtClean="0"/>
              <a:t>In computing, a </a:t>
            </a:r>
            <a:r>
              <a:rPr lang="en-US" b="1" dirty="0" smtClean="0"/>
              <a:t>firewall</a:t>
            </a:r>
            <a:r>
              <a:rPr lang="en-US" dirty="0" smtClean="0"/>
              <a:t> is a network security system that monitors and controls incoming and outgoing network traffic based on predetermined security rules. A firewall typically establishes a barrier between a trusted internal network and un-trusted external network, such as the Internet.</a:t>
            </a:r>
          </a:p>
          <a:p>
            <a:pPr>
              <a:buNone/>
            </a:pPr>
            <a:endParaRPr lang="en-US" dirty="0"/>
          </a:p>
        </p:txBody>
      </p:sp>
    </p:spTree>
    <p:extLst>
      <p:ext uri="{BB962C8B-B14F-4D97-AF65-F5344CB8AC3E}">
        <p14:creationId xmlns:p14="http://schemas.microsoft.com/office/powerpoint/2010/main" val="505688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Enhancing OS with Software Utilities.</a:t>
            </a:r>
            <a:endParaRPr lang="en-US" b="1" dirty="0">
              <a:solidFill>
                <a:srgbClr val="FF0000"/>
              </a:solidFill>
            </a:endParaRP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pPr>
              <a:buNone/>
            </a:pPr>
            <a:r>
              <a:rPr lang="en-US" b="1" dirty="0" smtClean="0"/>
              <a:t>Screensavers</a:t>
            </a:r>
            <a:r>
              <a:rPr lang="en-US" dirty="0" smtClean="0"/>
              <a:t>:</a:t>
            </a:r>
          </a:p>
          <a:p>
            <a:r>
              <a:rPr lang="en-US" dirty="0" smtClean="0"/>
              <a:t>A </a:t>
            </a:r>
            <a:r>
              <a:rPr lang="en-US" b="1" dirty="0" smtClean="0"/>
              <a:t>screensaver</a:t>
            </a:r>
            <a:r>
              <a:rPr lang="en-US" dirty="0" smtClean="0"/>
              <a:t> (or </a:t>
            </a:r>
            <a:r>
              <a:rPr lang="en-US" b="1" dirty="0" smtClean="0"/>
              <a:t>screen saver</a:t>
            </a:r>
            <a:r>
              <a:rPr lang="en-US" dirty="0" smtClean="0"/>
              <a:t>) is a computer program that blanks the screen or fills it with moving images or patterns when the computer has been idle for a long time. The original purpose of screensavers was to prevent phosphor burn-in on CRT and plasma computer monitors (hence the name). </a:t>
            </a:r>
          </a:p>
          <a:p>
            <a:endParaRPr lang="en-US" dirty="0" smtClean="0"/>
          </a:p>
          <a:p>
            <a:r>
              <a:rPr lang="en-US" dirty="0" smtClean="0"/>
              <a:t>Though modern monitors are not susceptible to this issue, screensavers are still used for other purposes.</a:t>
            </a:r>
          </a:p>
          <a:p>
            <a:endParaRPr lang="en-US" dirty="0" smtClean="0"/>
          </a:p>
          <a:p>
            <a:r>
              <a:rPr lang="en-US" dirty="0" smtClean="0"/>
              <a:t> Screensavers are often set up to offer a basic layer of security, by requiring a password to re-access the device.</a:t>
            </a:r>
            <a:endParaRPr lang="en-US" dirty="0"/>
          </a:p>
        </p:txBody>
      </p:sp>
    </p:spTree>
    <p:extLst>
      <p:ext uri="{BB962C8B-B14F-4D97-AF65-F5344CB8AC3E}">
        <p14:creationId xmlns:p14="http://schemas.microsoft.com/office/powerpoint/2010/main" val="17466029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normAutofit fontScale="90000"/>
          </a:bodyPr>
          <a:lstStyle/>
          <a:p>
            <a:r>
              <a:rPr lang="en-US" sz="7200" b="1" dirty="0" smtClean="0">
                <a:solidFill>
                  <a:srgbClr val="FF0000"/>
                </a:solidFill>
              </a:rPr>
              <a:t>THE END</a:t>
            </a:r>
            <a:endParaRPr lang="en-US" sz="7200" b="1" dirty="0">
              <a:solidFill>
                <a:srgbClr val="FF0000"/>
              </a:solidFill>
            </a:endParaRPr>
          </a:p>
        </p:txBody>
      </p:sp>
    </p:spTree>
    <p:extLst>
      <p:ext uri="{BB962C8B-B14F-4D97-AF65-F5344CB8AC3E}">
        <p14:creationId xmlns:p14="http://schemas.microsoft.com/office/powerpoint/2010/main" val="3684129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b="1" dirty="0" smtClean="0">
                <a:solidFill>
                  <a:srgbClr val="FF0000"/>
                </a:solidFill>
              </a:rPr>
              <a:t>Database Management</a:t>
            </a:r>
            <a:endParaRPr lang="en-US" sz="6600" b="1" dirty="0">
              <a:solidFill>
                <a:srgbClr val="FF0000"/>
              </a:solidFill>
            </a:endParaRPr>
          </a:p>
        </p:txBody>
      </p:sp>
    </p:spTree>
    <p:extLst>
      <p:ext uri="{BB962C8B-B14F-4D97-AF65-F5344CB8AC3E}">
        <p14:creationId xmlns:p14="http://schemas.microsoft.com/office/powerpoint/2010/main" val="2059452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Database</a:t>
            </a:r>
            <a:endParaRPr lang="en-US" b="1" dirty="0">
              <a:solidFill>
                <a:srgbClr val="FF0000"/>
              </a:solidFill>
            </a:endParaRPr>
          </a:p>
        </p:txBody>
      </p:sp>
      <p:sp>
        <p:nvSpPr>
          <p:cNvPr id="3" name="Content Placeholder 2"/>
          <p:cNvSpPr>
            <a:spLocks noGrp="1"/>
          </p:cNvSpPr>
          <p:nvPr>
            <p:ph idx="1"/>
          </p:nvPr>
        </p:nvSpPr>
        <p:spPr>
          <a:xfrm>
            <a:off x="152400" y="1600200"/>
            <a:ext cx="8839200" cy="5029200"/>
          </a:xfrm>
        </p:spPr>
        <p:txBody>
          <a:bodyPr>
            <a:normAutofit fontScale="92500" lnSpcReduction="20000"/>
          </a:bodyPr>
          <a:lstStyle/>
          <a:p>
            <a:r>
              <a:rPr lang="en-US" b="1" dirty="0" smtClean="0"/>
              <a:t>Database: </a:t>
            </a:r>
          </a:p>
          <a:p>
            <a:pPr>
              <a:buNone/>
            </a:pPr>
            <a:r>
              <a:rPr lang="en-US" dirty="0" smtClean="0"/>
              <a:t>    A collected information which is in an organized form for easier access, management, and various updating is known as a database.</a:t>
            </a:r>
          </a:p>
          <a:p>
            <a:pPr>
              <a:buNone/>
            </a:pPr>
            <a:endParaRPr lang="en-US" b="1" dirty="0" smtClean="0"/>
          </a:p>
          <a:p>
            <a:pPr>
              <a:buNone/>
            </a:pPr>
            <a:r>
              <a:rPr lang="en-US" b="1" dirty="0" smtClean="0"/>
              <a:t>    </a:t>
            </a:r>
            <a:r>
              <a:rPr lang="en-US" dirty="0" smtClean="0"/>
              <a:t>A </a:t>
            </a:r>
            <a:r>
              <a:rPr lang="en-US" b="1" dirty="0" smtClean="0"/>
              <a:t>database</a:t>
            </a:r>
            <a:r>
              <a:rPr lang="en-US" dirty="0" smtClean="0"/>
              <a:t> is an organized collection of data, generally stored and accessed electronically from a computer system.  </a:t>
            </a:r>
          </a:p>
          <a:p>
            <a:pPr>
              <a:buNone/>
            </a:pPr>
            <a:endParaRPr lang="en-US" dirty="0" smtClean="0"/>
          </a:p>
          <a:p>
            <a:pPr>
              <a:buNone/>
            </a:pPr>
            <a:r>
              <a:rPr lang="en-US" dirty="0" smtClean="0"/>
              <a:t>    Where databases are more complex they are often developed using formal design and modeling techniques.</a:t>
            </a:r>
          </a:p>
          <a:p>
            <a:pPr>
              <a:buNone/>
            </a:pPr>
            <a:endParaRPr lang="en-US" dirty="0" smtClean="0"/>
          </a:p>
        </p:txBody>
      </p:sp>
    </p:spTree>
    <p:extLst>
      <p:ext uri="{BB962C8B-B14F-4D97-AF65-F5344CB8AC3E}">
        <p14:creationId xmlns:p14="http://schemas.microsoft.com/office/powerpoint/2010/main" val="619904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Database Management System</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b="1" dirty="0" smtClean="0"/>
              <a:t>Database Management System: </a:t>
            </a:r>
          </a:p>
          <a:p>
            <a:pPr>
              <a:buNone/>
            </a:pPr>
            <a:r>
              <a:rPr lang="en-US" b="1" dirty="0" smtClean="0"/>
              <a:t> </a:t>
            </a:r>
          </a:p>
          <a:p>
            <a:pPr>
              <a:buNone/>
            </a:pPr>
            <a:r>
              <a:rPr lang="en-US" dirty="0" smtClean="0"/>
              <a:t>    Any system that manages databases is called a </a:t>
            </a:r>
            <a:r>
              <a:rPr lang="en-US" b="1" dirty="0" smtClean="0"/>
              <a:t>database management system</a:t>
            </a:r>
            <a:r>
              <a:rPr lang="en-US" dirty="0" smtClean="0"/>
              <a:t>, or DBMS.</a:t>
            </a:r>
          </a:p>
          <a:p>
            <a:pPr>
              <a:buNone/>
            </a:pPr>
            <a:endParaRPr lang="en-US" b="1" dirty="0" smtClean="0"/>
          </a:p>
          <a:p>
            <a:pPr>
              <a:buNone/>
            </a:pPr>
            <a:r>
              <a:rPr lang="en-US" b="1" dirty="0" smtClean="0"/>
              <a:t>     </a:t>
            </a:r>
            <a:r>
              <a:rPr lang="en-US" dirty="0" smtClean="0"/>
              <a:t>The database management system (DBMS) is the software that interacts with end users, applications, and the database itself to capture and analyze the data.</a:t>
            </a:r>
          </a:p>
          <a:p>
            <a:pPr>
              <a:buNone/>
            </a:pPr>
            <a:endParaRPr lang="en-US" dirty="0" smtClean="0"/>
          </a:p>
          <a:p>
            <a:pPr>
              <a:buNone/>
            </a:pPr>
            <a:r>
              <a:rPr lang="en-US" dirty="0" smtClean="0"/>
              <a:t>    Computer scientists may classify database-management systems according to the database models that they support</a:t>
            </a:r>
            <a:endParaRPr lang="en-US" b="1" dirty="0"/>
          </a:p>
        </p:txBody>
      </p:sp>
    </p:spTree>
    <p:extLst>
      <p:ext uri="{BB962C8B-B14F-4D97-AF65-F5344CB8AC3E}">
        <p14:creationId xmlns:p14="http://schemas.microsoft.com/office/powerpoint/2010/main" val="39140970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DBMS Functionalities</a:t>
            </a:r>
            <a:endParaRPr lang="en-US" b="1" dirty="0">
              <a:solidFill>
                <a:srgbClr val="FF0000"/>
              </a:solidFill>
            </a:endParaRPr>
          </a:p>
        </p:txBody>
      </p:sp>
      <p:sp>
        <p:nvSpPr>
          <p:cNvPr id="3" name="Content Placeholder 2"/>
          <p:cNvSpPr>
            <a:spLocks noGrp="1"/>
          </p:cNvSpPr>
          <p:nvPr>
            <p:ph idx="1"/>
          </p:nvPr>
        </p:nvSpPr>
        <p:spPr>
          <a:xfrm>
            <a:off x="228600" y="990600"/>
            <a:ext cx="8763000" cy="5638800"/>
          </a:xfrm>
        </p:spPr>
        <p:txBody>
          <a:bodyPr>
            <a:normAutofit fontScale="70000" lnSpcReduction="20000"/>
          </a:bodyPr>
          <a:lstStyle/>
          <a:p>
            <a:pPr>
              <a:buNone/>
            </a:pPr>
            <a:r>
              <a:rPr lang="en-US" dirty="0" smtClean="0"/>
              <a:t>The functionality provided by a DBMS can vary enormously and should provide the functionalities like but limited to:</a:t>
            </a:r>
          </a:p>
          <a:p>
            <a:pPr>
              <a:buNone/>
            </a:pPr>
            <a:endParaRPr lang="en-US" dirty="0" smtClean="0"/>
          </a:p>
          <a:p>
            <a:r>
              <a:rPr lang="en-US" dirty="0" smtClean="0"/>
              <a:t>Data storage, retrieval and update</a:t>
            </a:r>
          </a:p>
          <a:p>
            <a:endParaRPr lang="en-US" dirty="0" smtClean="0"/>
          </a:p>
          <a:p>
            <a:r>
              <a:rPr lang="en-US" dirty="0" smtClean="0"/>
              <a:t>User accessible catalog or </a:t>
            </a:r>
            <a:r>
              <a:rPr lang="en-US" smtClean="0"/>
              <a:t>data dictionary</a:t>
            </a:r>
            <a:endParaRPr lang="en-US" dirty="0" smtClean="0"/>
          </a:p>
          <a:p>
            <a:endParaRPr lang="en-US" dirty="0" smtClean="0"/>
          </a:p>
          <a:p>
            <a:r>
              <a:rPr lang="en-US" dirty="0" smtClean="0"/>
              <a:t>Support for transactions and concurrency</a:t>
            </a:r>
          </a:p>
          <a:p>
            <a:endParaRPr lang="en-US" dirty="0" smtClean="0"/>
          </a:p>
          <a:p>
            <a:r>
              <a:rPr lang="en-US" dirty="0" smtClean="0"/>
              <a:t>Facilities for recovering the database should it become damaged</a:t>
            </a:r>
          </a:p>
          <a:p>
            <a:endParaRPr lang="en-US" dirty="0" smtClean="0"/>
          </a:p>
          <a:p>
            <a:r>
              <a:rPr lang="en-US" dirty="0" smtClean="0"/>
              <a:t>Support for authorization of access and update of data</a:t>
            </a:r>
          </a:p>
          <a:p>
            <a:endParaRPr lang="en-US" dirty="0" smtClean="0"/>
          </a:p>
          <a:p>
            <a:r>
              <a:rPr lang="en-US" dirty="0" smtClean="0"/>
              <a:t>Access support from remote locations</a:t>
            </a:r>
          </a:p>
          <a:p>
            <a:endParaRPr lang="en-US" dirty="0" smtClean="0"/>
          </a:p>
          <a:p>
            <a:r>
              <a:rPr lang="en-US" dirty="0" smtClean="0"/>
              <a:t>Enforcing constraints to ensure data in the database abides by certain rules</a:t>
            </a:r>
          </a:p>
          <a:p>
            <a:pPr>
              <a:buNone/>
            </a:pPr>
            <a:endParaRPr lang="en-US" dirty="0" smtClean="0"/>
          </a:p>
          <a:p>
            <a:pPr>
              <a:buNone/>
            </a:pPr>
            <a:endParaRPr lang="en-US" dirty="0"/>
          </a:p>
        </p:txBody>
      </p:sp>
    </p:spTree>
    <p:extLst>
      <p:ext uri="{BB962C8B-B14F-4D97-AF65-F5344CB8AC3E}">
        <p14:creationId xmlns:p14="http://schemas.microsoft.com/office/powerpoint/2010/main" val="9400944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smtClean="0">
                <a:solidFill>
                  <a:srgbClr val="FF0000"/>
                </a:solidFill>
              </a:rPr>
              <a:t>Types of DBMS</a:t>
            </a:r>
            <a:endParaRPr lang="en-US" b="1" dirty="0">
              <a:solidFill>
                <a:srgbClr val="FF0000"/>
              </a:solidFill>
            </a:endParaRPr>
          </a:p>
        </p:txBody>
      </p:sp>
      <p:sp>
        <p:nvSpPr>
          <p:cNvPr id="3" name="Content Placeholder 2"/>
          <p:cNvSpPr>
            <a:spLocks noGrp="1"/>
          </p:cNvSpPr>
          <p:nvPr>
            <p:ph idx="1"/>
          </p:nvPr>
        </p:nvSpPr>
        <p:spPr>
          <a:xfrm>
            <a:off x="533400" y="1143000"/>
            <a:ext cx="8229600" cy="5867400"/>
          </a:xfrm>
        </p:spPr>
        <p:txBody>
          <a:bodyPr>
            <a:noAutofit/>
          </a:bodyPr>
          <a:lstStyle/>
          <a:p>
            <a:r>
              <a:rPr lang="en-US" sz="1800" b="1" dirty="0" smtClean="0"/>
              <a:t>Centralized Database:</a:t>
            </a:r>
          </a:p>
          <a:p>
            <a:pPr>
              <a:buNone/>
            </a:pPr>
            <a:r>
              <a:rPr lang="en-US" sz="1800" dirty="0" smtClean="0"/>
              <a:t>The information(data) is stored at a centralized location and the users from different locations can access this data. This type of database contains application procedures that help the users to access the data even from a remote location.</a:t>
            </a:r>
          </a:p>
          <a:p>
            <a:pPr>
              <a:buNone/>
            </a:pPr>
            <a:endParaRPr lang="en-US" sz="1800" dirty="0" smtClean="0"/>
          </a:p>
          <a:p>
            <a:r>
              <a:rPr lang="en-US" sz="1800" b="1" dirty="0" smtClean="0"/>
              <a:t>Distributed Database:</a:t>
            </a:r>
          </a:p>
          <a:p>
            <a:pPr>
              <a:buNone/>
            </a:pPr>
            <a:r>
              <a:rPr lang="en-US" sz="1800" dirty="0" smtClean="0"/>
              <a:t>With distributed DBMS, the data is not at one place and is distributed at various sites of an organization. These sites are connected to each other with the help of communication links which helps them to access the distributed data easily.</a:t>
            </a:r>
          </a:p>
          <a:p>
            <a:pPr>
              <a:buNone/>
            </a:pPr>
            <a:endParaRPr lang="en-US" sz="1800" dirty="0" smtClean="0"/>
          </a:p>
          <a:p>
            <a:r>
              <a:rPr lang="en-US" sz="1800" b="1" dirty="0" smtClean="0"/>
              <a:t>Personal Database:</a:t>
            </a:r>
          </a:p>
          <a:p>
            <a:pPr>
              <a:buNone/>
            </a:pPr>
            <a:r>
              <a:rPr lang="en-US" sz="1800" dirty="0" smtClean="0"/>
              <a:t>Data is collected and stored on personal computers which is small and easily manageable. The data is generally used by the same department of an organization and is accessed by a small group of people.</a:t>
            </a:r>
          </a:p>
          <a:p>
            <a:pPr>
              <a:buNone/>
            </a:pPr>
            <a:endParaRPr lang="en-US" sz="1800" dirty="0" smtClean="0"/>
          </a:p>
        </p:txBody>
      </p:sp>
    </p:spTree>
    <p:extLst>
      <p:ext uri="{BB962C8B-B14F-4D97-AF65-F5344CB8AC3E}">
        <p14:creationId xmlns:p14="http://schemas.microsoft.com/office/powerpoint/2010/main" val="3189040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b="1" dirty="0" smtClean="0">
                <a:solidFill>
                  <a:srgbClr val="FF0000"/>
                </a:solidFill>
              </a:rPr>
              <a:t>Wireless Networks</a:t>
            </a:r>
            <a:br>
              <a:rPr lang="en-US" b="1"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228600" y="1066800"/>
            <a:ext cx="4648200" cy="5486400"/>
          </a:xfrm>
        </p:spPr>
        <p:txBody>
          <a:bodyPr>
            <a:normAutofit fontScale="55000" lnSpcReduction="20000"/>
          </a:bodyPr>
          <a:lstStyle/>
          <a:p>
            <a:pPr>
              <a:buNone/>
            </a:pPr>
            <a:r>
              <a:rPr lang="en-US" dirty="0" smtClean="0"/>
              <a:t>Wireless Networks have the following characteristics:</a:t>
            </a:r>
          </a:p>
          <a:p>
            <a:endParaRPr lang="en-US" dirty="0" smtClean="0"/>
          </a:p>
          <a:p>
            <a:r>
              <a:rPr lang="en-US" dirty="0" smtClean="0"/>
              <a:t>Generally easier to set up.</a:t>
            </a:r>
          </a:p>
          <a:p>
            <a:endParaRPr lang="en-US" dirty="0" smtClean="0"/>
          </a:p>
          <a:p>
            <a:r>
              <a:rPr lang="en-US" dirty="0" smtClean="0"/>
              <a:t>Can be used both on home and public networks</a:t>
            </a:r>
          </a:p>
          <a:p>
            <a:endParaRPr lang="en-US" dirty="0" smtClean="0"/>
          </a:p>
          <a:p>
            <a:r>
              <a:rPr lang="en-US" dirty="0" smtClean="0"/>
              <a:t>No cables required.</a:t>
            </a:r>
          </a:p>
          <a:p>
            <a:endParaRPr lang="en-US" dirty="0" smtClean="0"/>
          </a:p>
          <a:p>
            <a:r>
              <a:rPr lang="en-US" dirty="0" smtClean="0"/>
              <a:t>Can be used with mobile phones and tablets.</a:t>
            </a:r>
          </a:p>
          <a:p>
            <a:pPr>
              <a:buNone/>
            </a:pPr>
            <a:endParaRPr lang="en-US" dirty="0" smtClean="0"/>
          </a:p>
          <a:p>
            <a:endParaRPr lang="en-US" dirty="0" smtClean="0"/>
          </a:p>
          <a:p>
            <a:r>
              <a:rPr lang="en-US" dirty="0" smtClean="0"/>
              <a:t>Generally Slower than wired networks.</a:t>
            </a:r>
          </a:p>
          <a:p>
            <a:endParaRPr lang="en-US" dirty="0" smtClean="0"/>
          </a:p>
          <a:p>
            <a:r>
              <a:rPr lang="en-US" dirty="0" smtClean="0"/>
              <a:t>Limited by range.</a:t>
            </a:r>
          </a:p>
          <a:p>
            <a:endParaRPr lang="en-US" dirty="0" smtClean="0"/>
          </a:p>
          <a:p>
            <a:r>
              <a:rPr lang="en-US" dirty="0" smtClean="0"/>
              <a:t>Not as secure depending on set up.</a:t>
            </a:r>
          </a:p>
          <a:p>
            <a:endParaRPr lang="en-US" dirty="0"/>
          </a:p>
        </p:txBody>
      </p:sp>
      <p:pic>
        <p:nvPicPr>
          <p:cNvPr id="21506" name="Picture 2" descr="Wireless Networking – Network Encyclopedia"/>
          <p:cNvPicPr>
            <a:picLocks noChangeAspect="1" noChangeArrowheads="1"/>
          </p:cNvPicPr>
          <p:nvPr/>
        </p:nvPicPr>
        <p:blipFill>
          <a:blip r:embed="rId3"/>
          <a:srcRect/>
          <a:stretch>
            <a:fillRect/>
          </a:stretch>
        </p:blipFill>
        <p:spPr bwMode="auto">
          <a:xfrm>
            <a:off x="4648200" y="2209800"/>
            <a:ext cx="3919133" cy="2667000"/>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smtClean="0">
                <a:solidFill>
                  <a:srgbClr val="FF0000"/>
                </a:solidFill>
              </a:rPr>
              <a:t>Types of DBMS</a:t>
            </a:r>
            <a:endParaRPr lang="en-US" b="1" dirty="0">
              <a:solidFill>
                <a:srgbClr val="FF0000"/>
              </a:solidFill>
            </a:endParaRPr>
          </a:p>
        </p:txBody>
      </p:sp>
      <p:sp>
        <p:nvSpPr>
          <p:cNvPr id="3" name="Content Placeholder 2"/>
          <p:cNvSpPr>
            <a:spLocks noGrp="1"/>
          </p:cNvSpPr>
          <p:nvPr>
            <p:ph idx="1"/>
          </p:nvPr>
        </p:nvSpPr>
        <p:spPr>
          <a:xfrm>
            <a:off x="381000" y="762000"/>
            <a:ext cx="8458200" cy="5867400"/>
          </a:xfrm>
        </p:spPr>
        <p:txBody>
          <a:bodyPr>
            <a:noAutofit/>
          </a:bodyPr>
          <a:lstStyle/>
          <a:p>
            <a:endParaRPr lang="en-US" sz="1800" b="1" dirty="0" smtClean="0"/>
          </a:p>
          <a:p>
            <a:r>
              <a:rPr lang="en-US" sz="1800" b="1" dirty="0" smtClean="0"/>
              <a:t>End User Database</a:t>
            </a:r>
          </a:p>
          <a:p>
            <a:pPr>
              <a:buNone/>
            </a:pPr>
            <a:r>
              <a:rPr lang="en-US" sz="1800" dirty="0" smtClean="0"/>
              <a:t>The end user is usually not concerned about the transaction or operations done at various levels and is only aware of the product which may be a software or an application. Therefore, this is a shared database which is specifically designed for the end user, just like different levels’ managers. Summary of whole information is collected in this database.</a:t>
            </a:r>
          </a:p>
          <a:p>
            <a:pPr>
              <a:buNone/>
            </a:pPr>
            <a:endParaRPr lang="en-US" sz="1800" b="1" dirty="0" smtClean="0"/>
          </a:p>
          <a:p>
            <a:r>
              <a:rPr lang="en-US" sz="1800" b="1" dirty="0" smtClean="0"/>
              <a:t>Commercial Database:</a:t>
            </a:r>
          </a:p>
          <a:p>
            <a:pPr>
              <a:buNone/>
            </a:pPr>
            <a:r>
              <a:rPr lang="en-US" sz="1800" dirty="0" smtClean="0"/>
              <a:t>These are the paid versions of the huge databases designed uniquely for the users who want to access the information for help. These databases are subject specific, and one cannot afford to maintain such a huge information. Access to such databases is provided through commercial links.</a:t>
            </a:r>
          </a:p>
          <a:p>
            <a:pPr>
              <a:buNone/>
            </a:pPr>
            <a:endParaRPr lang="en-US" sz="1800" dirty="0" smtClean="0"/>
          </a:p>
          <a:p>
            <a:r>
              <a:rPr lang="en-US" sz="1800" b="1" dirty="0" smtClean="0"/>
              <a:t>Operational Database:</a:t>
            </a:r>
          </a:p>
          <a:p>
            <a:pPr>
              <a:buNone/>
            </a:pPr>
            <a:r>
              <a:rPr lang="en-US" sz="1800" dirty="0" smtClean="0"/>
              <a:t>Information related to operations of an enterprise is stored inside this database. Functional lines like marketing, employee relations, customer service etc. require such kind of databases.</a:t>
            </a:r>
          </a:p>
          <a:p>
            <a:pPr>
              <a:buNone/>
            </a:pPr>
            <a:endParaRPr lang="en-US" sz="1800" dirty="0" smtClean="0"/>
          </a:p>
          <a:p>
            <a:pPr>
              <a:buNone/>
            </a:pPr>
            <a:endParaRPr lang="en-US" sz="1800" dirty="0" smtClean="0"/>
          </a:p>
        </p:txBody>
      </p:sp>
    </p:spTree>
    <p:extLst>
      <p:ext uri="{BB962C8B-B14F-4D97-AF65-F5344CB8AC3E}">
        <p14:creationId xmlns:p14="http://schemas.microsoft.com/office/powerpoint/2010/main" val="37965900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Important Terms</a:t>
            </a:r>
            <a:endParaRPr lang="en-US" b="1" dirty="0">
              <a:solidFill>
                <a:srgbClr val="FF0000"/>
              </a:solidFill>
            </a:endParaRPr>
          </a:p>
        </p:txBody>
      </p:sp>
      <p:sp>
        <p:nvSpPr>
          <p:cNvPr id="3" name="Content Placeholder 2"/>
          <p:cNvSpPr>
            <a:spLocks noGrp="1"/>
          </p:cNvSpPr>
          <p:nvPr>
            <p:ph idx="1"/>
          </p:nvPr>
        </p:nvSpPr>
        <p:spPr>
          <a:xfrm>
            <a:off x="152400" y="1066800"/>
            <a:ext cx="8839200" cy="1752600"/>
          </a:xfrm>
        </p:spPr>
        <p:txBody>
          <a:bodyPr/>
          <a:lstStyle/>
          <a:p>
            <a:r>
              <a:rPr lang="en-US" b="1" dirty="0" smtClean="0"/>
              <a:t>Table</a:t>
            </a:r>
            <a:r>
              <a:rPr lang="en-US" dirty="0" smtClean="0"/>
              <a:t>: In relational database terms, a </a:t>
            </a:r>
            <a:r>
              <a:rPr lang="en-US" i="1" dirty="0" smtClean="0"/>
              <a:t>table</a:t>
            </a:r>
            <a:r>
              <a:rPr lang="en-US" dirty="0" smtClean="0"/>
              <a:t> is responsible for storing data in the database. Database tables consist of </a:t>
            </a:r>
            <a:r>
              <a:rPr lang="en-US" i="1" dirty="0" smtClean="0"/>
              <a:t>rows</a:t>
            </a:r>
            <a:r>
              <a:rPr lang="en-US" dirty="0" smtClean="0"/>
              <a:t> and </a:t>
            </a:r>
            <a:r>
              <a:rPr lang="en-US" i="1" dirty="0" smtClean="0"/>
              <a:t>columns</a:t>
            </a:r>
            <a:r>
              <a:rPr lang="en-US" dirty="0" smtClean="0"/>
              <a:t>.</a:t>
            </a:r>
          </a:p>
          <a:p>
            <a:endParaRPr lang="en-US" dirty="0" smtClean="0"/>
          </a:p>
          <a:p>
            <a:endParaRPr lang="en-US" dirty="0"/>
          </a:p>
        </p:txBody>
      </p:sp>
      <p:pic>
        <p:nvPicPr>
          <p:cNvPr id="4" name="Picture 3" descr="DBMS2.png"/>
          <p:cNvPicPr>
            <a:picLocks noChangeAspect="1"/>
          </p:cNvPicPr>
          <p:nvPr/>
        </p:nvPicPr>
        <p:blipFill>
          <a:blip r:embed="rId2"/>
          <a:stretch>
            <a:fillRect/>
          </a:stretch>
        </p:blipFill>
        <p:spPr>
          <a:xfrm>
            <a:off x="1581728" y="2971800"/>
            <a:ext cx="5915892" cy="3200400"/>
          </a:xfrm>
          <a:prstGeom prst="rect">
            <a:avLst/>
          </a:prstGeom>
        </p:spPr>
      </p:pic>
    </p:spTree>
    <p:extLst>
      <p:ext uri="{BB962C8B-B14F-4D97-AF65-F5344CB8AC3E}">
        <p14:creationId xmlns:p14="http://schemas.microsoft.com/office/powerpoint/2010/main" val="40981840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Important Terms</a:t>
            </a:r>
            <a:endParaRPr lang="en-US" b="1" dirty="0">
              <a:solidFill>
                <a:srgbClr val="FF0000"/>
              </a:solidFill>
            </a:endParaRPr>
          </a:p>
        </p:txBody>
      </p:sp>
      <p:sp>
        <p:nvSpPr>
          <p:cNvPr id="3" name="Content Placeholder 2"/>
          <p:cNvSpPr>
            <a:spLocks noGrp="1"/>
          </p:cNvSpPr>
          <p:nvPr>
            <p:ph idx="1"/>
          </p:nvPr>
        </p:nvSpPr>
        <p:spPr>
          <a:xfrm>
            <a:off x="152400" y="1066800"/>
            <a:ext cx="8839200" cy="5562600"/>
          </a:xfrm>
        </p:spPr>
        <p:txBody>
          <a:bodyPr>
            <a:normAutofit fontScale="85000" lnSpcReduction="20000"/>
          </a:bodyPr>
          <a:lstStyle/>
          <a:p>
            <a:r>
              <a:rPr lang="en-US" b="1" dirty="0" smtClean="0"/>
              <a:t>Field: </a:t>
            </a:r>
            <a:r>
              <a:rPr lang="en-US" dirty="0" smtClean="0"/>
              <a:t>Each piece of data in a table is stored in its location called “field”. For example, in previous table each entry has a field for first name, last name, address, city and age.</a:t>
            </a:r>
          </a:p>
          <a:p>
            <a:endParaRPr lang="en-US" dirty="0" smtClean="0"/>
          </a:p>
          <a:p>
            <a:r>
              <a:rPr lang="en-US" b="1" dirty="0" smtClean="0"/>
              <a:t>Record: </a:t>
            </a:r>
            <a:r>
              <a:rPr lang="en-US" dirty="0" smtClean="0"/>
              <a:t>One full set of field, that is all the related data about one person or object is called a “record”.</a:t>
            </a:r>
          </a:p>
          <a:p>
            <a:endParaRPr lang="en-US" b="1" dirty="0" smtClean="0"/>
          </a:p>
          <a:p>
            <a:r>
              <a:rPr lang="en-US" b="1" dirty="0" smtClean="0"/>
              <a:t>Rows: </a:t>
            </a:r>
            <a:r>
              <a:rPr lang="en-US" dirty="0" smtClean="0"/>
              <a:t>Rows run horizontally. They represent each record. A row is the smallest unit of data that can be inserted into a database.</a:t>
            </a:r>
          </a:p>
          <a:p>
            <a:endParaRPr lang="en-US" b="1" dirty="0" smtClean="0"/>
          </a:p>
          <a:p>
            <a:r>
              <a:rPr lang="en-US" b="1" dirty="0" smtClean="0"/>
              <a:t>Column: </a:t>
            </a:r>
            <a:r>
              <a:rPr lang="en-US" dirty="0" smtClean="0"/>
              <a:t>Columns run vertically. They contain the definition of each field. You give each column a name, so that it is describes the data that is stored</a:t>
            </a:r>
          </a:p>
          <a:p>
            <a:endParaRPr lang="en-US" b="1" dirty="0" smtClean="0"/>
          </a:p>
        </p:txBody>
      </p:sp>
    </p:spTree>
    <p:extLst>
      <p:ext uri="{BB962C8B-B14F-4D97-AF65-F5344CB8AC3E}">
        <p14:creationId xmlns:p14="http://schemas.microsoft.com/office/powerpoint/2010/main" val="3905297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Entity–relationship model (ER model)</a:t>
            </a:r>
            <a:r>
              <a:rPr lang="en-US" dirty="0" smtClean="0">
                <a:solidFill>
                  <a:srgbClr val="FF0000"/>
                </a:solidFill>
              </a:rPr>
              <a:t> </a:t>
            </a:r>
            <a:endParaRPr lang="en-US" dirty="0">
              <a:solidFill>
                <a:srgbClr val="FF0000"/>
              </a:solidFill>
            </a:endParaRPr>
          </a:p>
        </p:txBody>
      </p:sp>
      <p:sp>
        <p:nvSpPr>
          <p:cNvPr id="3" name="Content Placeholder 2"/>
          <p:cNvSpPr>
            <a:spLocks noGrp="1"/>
          </p:cNvSpPr>
          <p:nvPr>
            <p:ph idx="1"/>
          </p:nvPr>
        </p:nvSpPr>
        <p:spPr>
          <a:xfrm>
            <a:off x="228600" y="1600200"/>
            <a:ext cx="8686800" cy="4525963"/>
          </a:xfrm>
        </p:spPr>
        <p:txBody>
          <a:bodyPr>
            <a:normAutofit lnSpcReduction="10000"/>
          </a:bodyPr>
          <a:lstStyle/>
          <a:p>
            <a:r>
              <a:rPr lang="en-US" dirty="0" smtClean="0"/>
              <a:t>An </a:t>
            </a:r>
            <a:r>
              <a:rPr lang="en-US" b="1" dirty="0" smtClean="0"/>
              <a:t> Entity–relationship model (ER model)</a:t>
            </a:r>
            <a:r>
              <a:rPr lang="en-US" dirty="0" smtClean="0"/>
              <a:t> describes the structure of a database with the help of a diagram, which is known as </a:t>
            </a:r>
            <a:r>
              <a:rPr lang="en-US" b="1" dirty="0" smtClean="0"/>
              <a:t>Entity Relationship Diagram (ER Diagram)</a:t>
            </a:r>
            <a:r>
              <a:rPr lang="en-US" dirty="0" smtClean="0"/>
              <a:t>. </a:t>
            </a:r>
          </a:p>
          <a:p>
            <a:pPr>
              <a:buNone/>
            </a:pPr>
            <a:endParaRPr lang="en-US" dirty="0" smtClean="0"/>
          </a:p>
          <a:p>
            <a:r>
              <a:rPr lang="en-US" dirty="0" smtClean="0"/>
              <a:t>An ER model is a design or blueprint of a database that can later be implemented as a database. The main components of E-R model are: entity set and relationship set.</a:t>
            </a:r>
            <a:endParaRPr lang="en-US" dirty="0"/>
          </a:p>
        </p:txBody>
      </p:sp>
    </p:spTree>
    <p:extLst>
      <p:ext uri="{BB962C8B-B14F-4D97-AF65-F5344CB8AC3E}">
        <p14:creationId xmlns:p14="http://schemas.microsoft.com/office/powerpoint/2010/main" val="5979332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1143000"/>
          </a:xfrm>
        </p:spPr>
        <p:txBody>
          <a:bodyPr>
            <a:normAutofit fontScale="90000"/>
          </a:bodyPr>
          <a:lstStyle/>
          <a:p>
            <a:pPr algn="l"/>
            <a:r>
              <a:rPr lang="en-US" b="1" dirty="0" smtClean="0">
                <a:solidFill>
                  <a:srgbClr val="FF0000"/>
                </a:solidFill>
              </a:rPr>
              <a:t>Entity Relationship Diagram (ER Diagram)</a:t>
            </a:r>
            <a:endParaRPr lang="en-US" b="1" dirty="0">
              <a:solidFill>
                <a:srgbClr val="FF0000"/>
              </a:solidFill>
            </a:endParaRPr>
          </a:p>
        </p:txBody>
      </p:sp>
      <p:sp>
        <p:nvSpPr>
          <p:cNvPr id="3" name="Content Placeholder 2"/>
          <p:cNvSpPr>
            <a:spLocks noGrp="1"/>
          </p:cNvSpPr>
          <p:nvPr>
            <p:ph idx="1"/>
          </p:nvPr>
        </p:nvSpPr>
        <p:spPr>
          <a:xfrm>
            <a:off x="152400" y="1143000"/>
            <a:ext cx="8763000" cy="5486400"/>
          </a:xfrm>
        </p:spPr>
        <p:txBody>
          <a:bodyPr>
            <a:normAutofit lnSpcReduction="10000"/>
          </a:bodyPr>
          <a:lstStyle/>
          <a:p>
            <a:r>
              <a:rPr lang="en-US" dirty="0" smtClean="0"/>
              <a:t>An ER diagram shows the relationship among entity sets. </a:t>
            </a:r>
          </a:p>
          <a:p>
            <a:endParaRPr lang="en-US" dirty="0" smtClean="0"/>
          </a:p>
          <a:p>
            <a:r>
              <a:rPr lang="en-US" dirty="0" smtClean="0"/>
              <a:t>An entity set is a group of similar entities and these entities can have attributes. </a:t>
            </a:r>
          </a:p>
          <a:p>
            <a:endParaRPr lang="en-US" dirty="0" smtClean="0"/>
          </a:p>
          <a:p>
            <a:r>
              <a:rPr lang="en-US" dirty="0" smtClean="0"/>
              <a:t>In terms of DBMS, an entity is a table or attribute of a table in database, so by showing relationship among tables and their attributes, ER diagram shows the complete logical structure of a database. </a:t>
            </a:r>
            <a:endParaRPr lang="en-US" dirty="0"/>
          </a:p>
        </p:txBody>
      </p:sp>
    </p:spTree>
    <p:extLst>
      <p:ext uri="{BB962C8B-B14F-4D97-AF65-F5344CB8AC3E}">
        <p14:creationId xmlns:p14="http://schemas.microsoft.com/office/powerpoint/2010/main" val="29720725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A simple ER Diagram</a:t>
            </a:r>
            <a:endParaRPr lang="en-US" b="1" dirty="0">
              <a:solidFill>
                <a:srgbClr val="FF0000"/>
              </a:solidFill>
            </a:endParaRPr>
          </a:p>
        </p:txBody>
      </p:sp>
      <p:sp>
        <p:nvSpPr>
          <p:cNvPr id="3" name="Content Placeholder 2"/>
          <p:cNvSpPr>
            <a:spLocks noGrp="1"/>
          </p:cNvSpPr>
          <p:nvPr>
            <p:ph idx="1"/>
          </p:nvPr>
        </p:nvSpPr>
        <p:spPr>
          <a:xfrm>
            <a:off x="152400" y="990600"/>
            <a:ext cx="4953000" cy="5638800"/>
          </a:xfrm>
        </p:spPr>
        <p:txBody>
          <a:bodyPr>
            <a:normAutofit fontScale="77500" lnSpcReduction="20000"/>
          </a:bodyPr>
          <a:lstStyle/>
          <a:p>
            <a:r>
              <a:rPr lang="en-US" dirty="0" smtClean="0"/>
              <a:t>In the following diagram we have two entities Student and College and their relationship. </a:t>
            </a:r>
          </a:p>
          <a:p>
            <a:endParaRPr lang="en-US" dirty="0" smtClean="0"/>
          </a:p>
          <a:p>
            <a:r>
              <a:rPr lang="en-US" dirty="0" smtClean="0"/>
              <a:t>The relationship between Student and College is many to one as a college can have many students however a student cannot study in multiple colleges at the same time. </a:t>
            </a:r>
          </a:p>
          <a:p>
            <a:endParaRPr lang="en-US" dirty="0" smtClean="0"/>
          </a:p>
          <a:p>
            <a:r>
              <a:rPr lang="en-US" dirty="0" smtClean="0"/>
              <a:t>Student entity has attributes such as </a:t>
            </a:r>
            <a:r>
              <a:rPr lang="en-US" dirty="0" err="1" smtClean="0"/>
              <a:t>Stu_Id</a:t>
            </a:r>
            <a:r>
              <a:rPr lang="en-US" dirty="0" smtClean="0"/>
              <a:t>, </a:t>
            </a:r>
            <a:r>
              <a:rPr lang="en-US" dirty="0" err="1" smtClean="0"/>
              <a:t>Stu_Name</a:t>
            </a:r>
            <a:r>
              <a:rPr lang="en-US" dirty="0" smtClean="0"/>
              <a:t> &amp; </a:t>
            </a:r>
            <a:r>
              <a:rPr lang="en-US" dirty="0" err="1" smtClean="0"/>
              <a:t>Stu_Addr</a:t>
            </a:r>
            <a:r>
              <a:rPr lang="en-US" dirty="0" smtClean="0"/>
              <a:t> and College entity has attributes such as </a:t>
            </a:r>
            <a:r>
              <a:rPr lang="en-US" dirty="0" err="1" smtClean="0"/>
              <a:t>Col_ID</a:t>
            </a:r>
            <a:r>
              <a:rPr lang="en-US" dirty="0" smtClean="0"/>
              <a:t> &amp; </a:t>
            </a:r>
            <a:r>
              <a:rPr lang="en-US" dirty="0" err="1" smtClean="0"/>
              <a:t>Col_Name</a:t>
            </a:r>
            <a:r>
              <a:rPr lang="en-US"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5038725" y="2286000"/>
            <a:ext cx="4105275" cy="2486025"/>
          </a:xfrm>
          <a:prstGeom prst="rect">
            <a:avLst/>
          </a:prstGeom>
          <a:noFill/>
          <a:ln w="9525">
            <a:noFill/>
            <a:miter lim="800000"/>
            <a:headEnd/>
            <a:tailEnd/>
          </a:ln>
          <a:effectLst/>
        </p:spPr>
      </p:pic>
    </p:spTree>
    <p:extLst>
      <p:ext uri="{BB962C8B-B14F-4D97-AF65-F5344CB8AC3E}">
        <p14:creationId xmlns:p14="http://schemas.microsoft.com/office/powerpoint/2010/main" val="20921337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Advantages of Database</a:t>
            </a:r>
            <a:endParaRPr lang="en-US" b="1" dirty="0">
              <a:solidFill>
                <a:srgbClr val="FF0000"/>
              </a:solidFill>
            </a:endParaRPr>
          </a:p>
        </p:txBody>
      </p:sp>
      <p:sp>
        <p:nvSpPr>
          <p:cNvPr id="3" name="Content Placeholder 2"/>
          <p:cNvSpPr>
            <a:spLocks noGrp="1"/>
          </p:cNvSpPr>
          <p:nvPr>
            <p:ph idx="1"/>
          </p:nvPr>
        </p:nvSpPr>
        <p:spPr>
          <a:xfrm>
            <a:off x="152400" y="1066800"/>
            <a:ext cx="8839200" cy="5638800"/>
          </a:xfrm>
        </p:spPr>
        <p:txBody>
          <a:bodyPr>
            <a:noAutofit/>
          </a:bodyPr>
          <a:lstStyle/>
          <a:p>
            <a:r>
              <a:rPr lang="en-US" sz="1800" dirty="0" smtClean="0"/>
              <a:t>Ease of use: The revision of any information as tables consisting of rows and columns is much easier to understand .</a:t>
            </a:r>
          </a:p>
          <a:p>
            <a:endParaRPr lang="en-US" sz="1800" dirty="0" smtClean="0"/>
          </a:p>
          <a:p>
            <a:r>
              <a:rPr lang="en-US" sz="1800" dirty="0" smtClean="0"/>
              <a:t>Flexibility: Different tables from which information has to be linked and extracted can be easily manipulated.</a:t>
            </a:r>
            <a:br>
              <a:rPr lang="en-US" sz="1800" dirty="0" smtClean="0"/>
            </a:br>
            <a:endParaRPr lang="en-US" sz="1800" dirty="0" smtClean="0"/>
          </a:p>
          <a:p>
            <a:r>
              <a:rPr lang="en-US" sz="1800" dirty="0" smtClean="0"/>
              <a:t>Security: Security control and authorization can also be implemented more easily by moving sensitive attributes in a given table into a separate relation with its own authorization controls. If authorization requirement permits, a particular attribute could be joined back with others to enable full information retrieval.</a:t>
            </a:r>
            <a:br>
              <a:rPr lang="en-US" sz="1800" dirty="0" smtClean="0"/>
            </a:br>
            <a:endParaRPr lang="en-US" sz="1800" dirty="0" smtClean="0"/>
          </a:p>
          <a:p>
            <a:r>
              <a:rPr lang="en-US" sz="1800" dirty="0" smtClean="0"/>
              <a:t>Data Independence: Data independence is achieved more easily with normalization structure used in a relational database than in the more complicated tree or network structure.</a:t>
            </a:r>
            <a:br>
              <a:rPr lang="en-US" sz="1800" dirty="0" smtClean="0"/>
            </a:br>
            <a:endParaRPr lang="en-US" sz="1800" dirty="0" smtClean="0"/>
          </a:p>
          <a:p>
            <a:r>
              <a:rPr lang="en-US" sz="1800" dirty="0" smtClean="0"/>
              <a:t>Data Manipulation Language: The possibility of responding to query by means of a language based on relational algebra and relational calculus e.g. SQL is easy in the relational database approach. For data organized in other structure the query language either becomes complex or extremely limited in its capabilities.</a:t>
            </a:r>
          </a:p>
          <a:p>
            <a:pPr>
              <a:buNone/>
            </a:pPr>
            <a:r>
              <a:rPr lang="en-US" sz="1600" dirty="0" smtClean="0"/>
              <a:t/>
            </a:r>
            <a:br>
              <a:rPr lang="en-US" sz="1600" dirty="0" smtClean="0"/>
            </a:br>
            <a:endParaRPr lang="en-US" sz="1600" dirty="0"/>
          </a:p>
        </p:txBody>
      </p:sp>
    </p:spTree>
    <p:extLst>
      <p:ext uri="{BB962C8B-B14F-4D97-AF65-F5344CB8AC3E}">
        <p14:creationId xmlns:p14="http://schemas.microsoft.com/office/powerpoint/2010/main" val="13904530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smtClean="0">
                <a:solidFill>
                  <a:srgbClr val="FF0000"/>
                </a:solidFill>
              </a:rPr>
              <a:t>Disadvantages </a:t>
            </a:r>
            <a:r>
              <a:rPr lang="en-US" b="1" dirty="0" smtClean="0">
                <a:solidFill>
                  <a:srgbClr val="FF0000"/>
                </a:solidFill>
              </a:rPr>
              <a:t>of Database</a:t>
            </a:r>
            <a:endParaRPr lang="en-US" b="1" dirty="0">
              <a:solidFill>
                <a:srgbClr val="FF0000"/>
              </a:solidFill>
            </a:endParaRPr>
          </a:p>
        </p:txBody>
      </p:sp>
      <p:sp>
        <p:nvSpPr>
          <p:cNvPr id="3" name="Content Placeholder 2"/>
          <p:cNvSpPr>
            <a:spLocks noGrp="1"/>
          </p:cNvSpPr>
          <p:nvPr>
            <p:ph idx="1"/>
          </p:nvPr>
        </p:nvSpPr>
        <p:spPr>
          <a:xfrm>
            <a:off x="152400" y="1219200"/>
            <a:ext cx="8839200" cy="5638800"/>
          </a:xfrm>
        </p:spPr>
        <p:txBody>
          <a:bodyPr>
            <a:noAutofit/>
          </a:bodyPr>
          <a:lstStyle/>
          <a:p>
            <a:r>
              <a:rPr lang="en-US" sz="1800" dirty="0" smtClean="0"/>
              <a:t> Performance: A major constraint and therefore disadvantage in the use of relational database system is machine performance. If the number of tables between which relationships to be established are large and the tables themselves effect the performance in responding to the </a:t>
            </a:r>
            <a:r>
              <a:rPr lang="en-US" sz="1800" dirty="0" err="1" smtClean="0"/>
              <a:t>sql</a:t>
            </a:r>
            <a:r>
              <a:rPr lang="en-US" sz="1800" dirty="0" smtClean="0"/>
              <a:t> queries.</a:t>
            </a:r>
            <a:br>
              <a:rPr lang="en-US" sz="1800" dirty="0" smtClean="0"/>
            </a:br>
            <a:endParaRPr lang="en-US" sz="1800" dirty="0" smtClean="0"/>
          </a:p>
          <a:p>
            <a:r>
              <a:rPr lang="en-US" sz="1800" dirty="0" smtClean="0"/>
              <a:t>Physical Storage Consumption: With an interactive system, for example an operation like join would depend upon the physical storage also. It is, therefore common in relational databases to tune the databases and in such a case the physical data layout would be chosen so as to give good performance in the most frequently run operations. It therefore would naturally result in the fact that the lays frequently run operations would tend to become even more shared.</a:t>
            </a:r>
            <a:br>
              <a:rPr lang="en-US" sz="1800" dirty="0" smtClean="0"/>
            </a:br>
            <a:endParaRPr lang="en-US" sz="1800" dirty="0" smtClean="0"/>
          </a:p>
          <a:p>
            <a:r>
              <a:rPr lang="en-US" sz="1800" dirty="0" smtClean="0"/>
              <a:t>Slow extraction of meaning from data:  if the data is naturally organized in a hierarchical manner and stored as such, the hierarchical approach may give quick meaning for that data.</a:t>
            </a:r>
          </a:p>
          <a:p>
            <a:pPr>
              <a:buNone/>
            </a:pPr>
            <a:r>
              <a:rPr lang="en-US" sz="1600" dirty="0" smtClean="0"/>
              <a:t/>
            </a:r>
            <a:br>
              <a:rPr lang="en-US" sz="1600" dirty="0" smtClean="0"/>
            </a:br>
            <a:endParaRPr lang="en-US" sz="1600" dirty="0"/>
          </a:p>
        </p:txBody>
      </p:sp>
    </p:spTree>
    <p:extLst>
      <p:ext uri="{BB962C8B-B14F-4D97-AF65-F5344CB8AC3E}">
        <p14:creationId xmlns:p14="http://schemas.microsoft.com/office/powerpoint/2010/main" val="23595800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667000"/>
            <a:ext cx="7772400" cy="1470025"/>
          </a:xfrm>
        </p:spPr>
        <p:txBody>
          <a:bodyPr>
            <a:noAutofit/>
          </a:bodyPr>
          <a:lstStyle/>
          <a:p>
            <a:r>
              <a:rPr lang="en-US" sz="6000" b="1" dirty="0" smtClean="0">
                <a:solidFill>
                  <a:srgbClr val="FF0000"/>
                </a:solidFill>
              </a:rPr>
              <a:t>Data Communication &amp; Internet</a:t>
            </a:r>
            <a:endParaRPr lang="en-US" sz="6000" b="1" dirty="0">
              <a:solidFill>
                <a:srgbClr val="FF0000"/>
              </a:solidFill>
            </a:endParaRPr>
          </a:p>
        </p:txBody>
      </p:sp>
    </p:spTree>
    <p:extLst>
      <p:ext uri="{BB962C8B-B14F-4D97-AF65-F5344CB8AC3E}">
        <p14:creationId xmlns:p14="http://schemas.microsoft.com/office/powerpoint/2010/main" val="1559139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Data Communication</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Data communications (DC) is the process of using computing and communication technologies to transfer data from one place to another, or between participating parties.</a:t>
            </a:r>
          </a:p>
          <a:p>
            <a:pPr>
              <a:buNone/>
            </a:pPr>
            <a:endParaRPr lang="en-US" dirty="0" smtClean="0"/>
          </a:p>
          <a:p>
            <a:r>
              <a:rPr lang="en-US" dirty="0" smtClean="0"/>
              <a:t>DC enables the movement of electronic or digital data between two or more network nodes, regardless of geographical location, technological medium or data contents.</a:t>
            </a:r>
          </a:p>
          <a:p>
            <a:endParaRPr lang="en-US" dirty="0"/>
          </a:p>
        </p:txBody>
      </p:sp>
    </p:spTree>
    <p:extLst>
      <p:ext uri="{BB962C8B-B14F-4D97-AF65-F5344CB8AC3E}">
        <p14:creationId xmlns:p14="http://schemas.microsoft.com/office/powerpoint/2010/main" val="3504479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solidFill>
                  <a:srgbClr val="FF0000"/>
                </a:solidFill>
              </a:rPr>
              <a:t>Network Node</a:t>
            </a:r>
            <a:endParaRPr lang="en-US" b="1" dirty="0">
              <a:solidFill>
                <a:srgbClr val="FF0000"/>
              </a:solidFill>
            </a:endParaRPr>
          </a:p>
        </p:txBody>
      </p:sp>
      <p:sp>
        <p:nvSpPr>
          <p:cNvPr id="3" name="Content Placeholder 2"/>
          <p:cNvSpPr>
            <a:spLocks noGrp="1"/>
          </p:cNvSpPr>
          <p:nvPr>
            <p:ph idx="1"/>
          </p:nvPr>
        </p:nvSpPr>
        <p:spPr>
          <a:xfrm>
            <a:off x="152400" y="990600"/>
            <a:ext cx="8839200" cy="2895600"/>
          </a:xfrm>
        </p:spPr>
        <p:txBody>
          <a:bodyPr>
            <a:normAutofit fontScale="70000" lnSpcReduction="20000"/>
          </a:bodyPr>
          <a:lstStyle/>
          <a:p>
            <a:r>
              <a:rPr lang="en-US" dirty="0" smtClean="0"/>
              <a:t>A node is any physical device within a network of other tools that’s able to send, receive, or forward information. A personal computer is the most common node. It's called the </a:t>
            </a:r>
            <a:r>
              <a:rPr lang="en-US" i="1" dirty="0" smtClean="0"/>
              <a:t>computer node</a:t>
            </a:r>
            <a:r>
              <a:rPr lang="en-US" dirty="0" smtClean="0"/>
              <a:t> or </a:t>
            </a:r>
            <a:r>
              <a:rPr lang="en-US" i="1" dirty="0" smtClean="0"/>
              <a:t>internet node</a:t>
            </a:r>
            <a:r>
              <a:rPr lang="en-US" dirty="0" smtClean="0"/>
              <a:t>.</a:t>
            </a:r>
          </a:p>
          <a:p>
            <a:endParaRPr lang="en-US" dirty="0" smtClean="0"/>
          </a:p>
          <a:p>
            <a:r>
              <a:rPr lang="en-US" dirty="0" smtClean="0"/>
              <a:t>Modems, switches, hubs, bridges, servers, and printers are also nodes, as are other devices that connect over Wi-Fi or Ethernet. </a:t>
            </a:r>
          </a:p>
          <a:p>
            <a:endParaRPr lang="en-US" dirty="0" smtClean="0"/>
          </a:p>
          <a:p>
            <a:r>
              <a:rPr lang="en-US" dirty="0" smtClean="0"/>
              <a:t>For example, in below figure each component in the network behaves as a separate node.</a:t>
            </a:r>
          </a:p>
          <a:p>
            <a:endParaRPr lang="en-US" dirty="0"/>
          </a:p>
        </p:txBody>
      </p:sp>
      <p:sp>
        <p:nvSpPr>
          <p:cNvPr id="22530" name="AutoShape 2" descr="KS2 Computing - COMPUTING THEORY - 5. Computer networks - The Schools of  King Edward VI in Birmingh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2" name="AutoShape 4" descr="KS2 Computing - COMPUTING THEORY - 5. Computer networks - The Schools of  King Edward VI in Birmingh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2534" name="AutoShape 6" descr="KS2 Computing - COMPUTING THEORY - 5. Computer networks - The Schools of  King Edward VI in Birmingh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2536" name="Picture 8" descr="Network Diagram Guide: Learn How to Draw Network Diagrams Like a Pro | Wireless  networking, Computer networking basics, Networking basics"/>
          <p:cNvPicPr>
            <a:picLocks noChangeAspect="1" noChangeArrowheads="1"/>
          </p:cNvPicPr>
          <p:nvPr/>
        </p:nvPicPr>
        <p:blipFill>
          <a:blip r:embed="rId2"/>
          <a:srcRect/>
          <a:stretch>
            <a:fillRect/>
          </a:stretch>
        </p:blipFill>
        <p:spPr bwMode="auto">
          <a:xfrm>
            <a:off x="1371600" y="3810000"/>
            <a:ext cx="6553200" cy="3048000"/>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fontScale="90000"/>
          </a:bodyPr>
          <a:lstStyle/>
          <a:p>
            <a:r>
              <a:rPr lang="en-US" b="1" dirty="0" smtClean="0">
                <a:solidFill>
                  <a:srgbClr val="FF0000"/>
                </a:solidFill>
              </a:rPr>
              <a:t>Communication over Telephone Network</a:t>
            </a:r>
            <a:endParaRPr lang="en-US" dirty="0">
              <a:solidFill>
                <a:srgbClr val="FF0000"/>
              </a:solidFill>
            </a:endParaRPr>
          </a:p>
        </p:txBody>
      </p:sp>
      <p:sp>
        <p:nvSpPr>
          <p:cNvPr id="3" name="Content Placeholder 2"/>
          <p:cNvSpPr>
            <a:spLocks noGrp="1"/>
          </p:cNvSpPr>
          <p:nvPr>
            <p:ph idx="1"/>
          </p:nvPr>
        </p:nvSpPr>
        <p:spPr>
          <a:xfrm>
            <a:off x="0" y="1371600"/>
            <a:ext cx="4419600" cy="5105400"/>
          </a:xfrm>
        </p:spPr>
        <p:txBody>
          <a:bodyPr>
            <a:normAutofit fontScale="70000" lnSpcReduction="20000"/>
          </a:bodyPr>
          <a:lstStyle/>
          <a:p>
            <a:r>
              <a:rPr lang="en-US" dirty="0" smtClean="0"/>
              <a:t>The public switched telephone network (PSTN) is the worldwide telephone system that handles voice-oriented telephone calls. Nearly the entire telephone network today uses digital technology, with the exception of the final link from the local telephone company to a home, which often is analog.</a:t>
            </a:r>
          </a:p>
          <a:p>
            <a:endParaRPr lang="en-US" dirty="0" smtClean="0"/>
          </a:p>
          <a:p>
            <a:r>
              <a:rPr lang="en-US" dirty="0" smtClean="0"/>
              <a:t>The telephone network is an integral part of computer communications. Data, instructions, and information are transmitted over the telephone network using dial-up lines or dedicated lines.</a:t>
            </a:r>
          </a:p>
          <a:p>
            <a:endParaRPr lang="en-US" dirty="0"/>
          </a:p>
        </p:txBody>
      </p:sp>
      <p:pic>
        <p:nvPicPr>
          <p:cNvPr id="1026" name="Picture 2" descr="https://sites.google.com/site/pnutpck11/_/rsrc/1467035690636/lesson-5---making-the-right-connection-network-how-tos/Screen%20Shot%202016-06-27%20at%209.54.24%20PM.png?height=197&amp;width=400"/>
          <p:cNvPicPr>
            <a:picLocks noChangeAspect="1" noChangeArrowheads="1"/>
          </p:cNvPicPr>
          <p:nvPr/>
        </p:nvPicPr>
        <p:blipFill>
          <a:blip r:embed="rId2"/>
          <a:srcRect/>
          <a:stretch>
            <a:fillRect/>
          </a:stretch>
        </p:blipFill>
        <p:spPr bwMode="auto">
          <a:xfrm>
            <a:off x="4495800" y="2819400"/>
            <a:ext cx="4495800" cy="2289239"/>
          </a:xfrm>
          <a:prstGeom prst="rect">
            <a:avLst/>
          </a:prstGeom>
          <a:noFill/>
        </p:spPr>
      </p:pic>
    </p:spTree>
    <p:extLst>
      <p:ext uri="{BB962C8B-B14F-4D97-AF65-F5344CB8AC3E}">
        <p14:creationId xmlns:p14="http://schemas.microsoft.com/office/powerpoint/2010/main" val="5552626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1143000"/>
          </a:xfrm>
        </p:spPr>
        <p:txBody>
          <a:bodyPr>
            <a:normAutofit fontScale="90000"/>
          </a:bodyPr>
          <a:lstStyle/>
          <a:p>
            <a:r>
              <a:rPr lang="en-US" b="1" dirty="0" smtClean="0">
                <a:solidFill>
                  <a:srgbClr val="FF0000"/>
                </a:solidFill>
              </a:rPr>
              <a:t>Communication over Telephone Network</a:t>
            </a:r>
            <a:endParaRPr lang="en-US" dirty="0">
              <a:solidFill>
                <a:srgbClr val="FF0000"/>
              </a:solidFill>
            </a:endParaRPr>
          </a:p>
        </p:txBody>
      </p:sp>
      <p:sp>
        <p:nvSpPr>
          <p:cNvPr id="3" name="Content Placeholder 2"/>
          <p:cNvSpPr>
            <a:spLocks noGrp="1"/>
          </p:cNvSpPr>
          <p:nvPr>
            <p:ph idx="1"/>
          </p:nvPr>
        </p:nvSpPr>
        <p:spPr>
          <a:xfrm>
            <a:off x="152400" y="1295400"/>
            <a:ext cx="8839200" cy="5410200"/>
          </a:xfrm>
        </p:spPr>
        <p:txBody>
          <a:bodyPr>
            <a:normAutofit fontScale="77500" lnSpcReduction="20000"/>
          </a:bodyPr>
          <a:lstStyle/>
          <a:p>
            <a:pPr>
              <a:buNone/>
            </a:pPr>
            <a:r>
              <a:rPr lang="en-US" b="1" dirty="0" smtClean="0"/>
              <a:t>Dial-Up Lines</a:t>
            </a:r>
            <a:endParaRPr lang="en-US" dirty="0" smtClean="0"/>
          </a:p>
          <a:p>
            <a:r>
              <a:rPr lang="en-US" dirty="0" smtClean="0"/>
              <a:t>A </a:t>
            </a:r>
            <a:r>
              <a:rPr lang="en-US" b="1" dirty="0" smtClean="0"/>
              <a:t>dial-up line </a:t>
            </a:r>
            <a:r>
              <a:rPr lang="en-US" dirty="0" smtClean="0"/>
              <a:t>is a temporary connection that uses one or more analog telephone lines for communications. </a:t>
            </a:r>
          </a:p>
          <a:p>
            <a:r>
              <a:rPr lang="en-US" dirty="0" smtClean="0"/>
              <a:t>A dial-up connection is not permanent.</a:t>
            </a:r>
          </a:p>
          <a:p>
            <a:r>
              <a:rPr lang="en-US" dirty="0" smtClean="0"/>
              <a:t>Using a dial-up line to transmit data is similar to using the telephone to make a call. </a:t>
            </a:r>
          </a:p>
          <a:p>
            <a:r>
              <a:rPr lang="en-US" dirty="0" smtClean="0"/>
              <a:t>A modem at the sending end dials the telephone number of a modem at the receiving end. </a:t>
            </a:r>
          </a:p>
          <a:p>
            <a:r>
              <a:rPr lang="en-US" dirty="0" smtClean="0"/>
              <a:t>When the modem at the receiving end answers the call, a connection is established and data can be transmitted. </a:t>
            </a:r>
          </a:p>
          <a:p>
            <a:r>
              <a:rPr lang="en-US" dirty="0" smtClean="0"/>
              <a:t>When either modem hangs up, the communications end.</a:t>
            </a:r>
          </a:p>
          <a:p>
            <a:r>
              <a:rPr lang="en-US" dirty="0" smtClean="0"/>
              <a:t>Using a dial-up line to connect computers costs no more than making a regular telephone call. </a:t>
            </a:r>
          </a:p>
          <a:p>
            <a:r>
              <a:rPr lang="en-US" dirty="0" smtClean="0"/>
              <a:t>Computers at any two locations establish an Internet or network connection using modems and the telephone network.</a:t>
            </a:r>
          </a:p>
          <a:p>
            <a:endParaRPr lang="en-US" dirty="0"/>
          </a:p>
        </p:txBody>
      </p:sp>
    </p:spTree>
    <p:extLst>
      <p:ext uri="{BB962C8B-B14F-4D97-AF65-F5344CB8AC3E}">
        <p14:creationId xmlns:p14="http://schemas.microsoft.com/office/powerpoint/2010/main" val="8667821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1143000"/>
          </a:xfrm>
        </p:spPr>
        <p:txBody>
          <a:bodyPr>
            <a:normAutofit fontScale="90000"/>
          </a:bodyPr>
          <a:lstStyle/>
          <a:p>
            <a:r>
              <a:rPr lang="en-US" b="1" dirty="0" smtClean="0">
                <a:solidFill>
                  <a:srgbClr val="FF0000"/>
                </a:solidFill>
              </a:rPr>
              <a:t>Communication over Telephone Network</a:t>
            </a:r>
            <a:endParaRPr lang="en-US" dirty="0">
              <a:solidFill>
                <a:srgbClr val="FF0000"/>
              </a:solidFill>
            </a:endParaRPr>
          </a:p>
        </p:txBody>
      </p:sp>
      <p:sp>
        <p:nvSpPr>
          <p:cNvPr id="3" name="Content Placeholder 2"/>
          <p:cNvSpPr>
            <a:spLocks noGrp="1"/>
          </p:cNvSpPr>
          <p:nvPr>
            <p:ph idx="1"/>
          </p:nvPr>
        </p:nvSpPr>
        <p:spPr>
          <a:xfrm>
            <a:off x="152400" y="1295400"/>
            <a:ext cx="8839200" cy="5410200"/>
          </a:xfrm>
        </p:spPr>
        <p:txBody>
          <a:bodyPr>
            <a:normAutofit fontScale="85000" lnSpcReduction="20000"/>
          </a:bodyPr>
          <a:lstStyle/>
          <a:p>
            <a:pPr>
              <a:buNone/>
            </a:pPr>
            <a:r>
              <a:rPr lang="en-US" b="1" dirty="0" smtClean="0"/>
              <a:t>Dedicated Lines</a:t>
            </a:r>
            <a:endParaRPr lang="en-US" dirty="0" smtClean="0"/>
          </a:p>
          <a:p>
            <a:r>
              <a:rPr lang="en-US" dirty="0" smtClean="0"/>
              <a:t>A dedicated line</a:t>
            </a:r>
            <a:r>
              <a:rPr lang="en-US" b="1" dirty="0" smtClean="0"/>
              <a:t> </a:t>
            </a:r>
            <a:r>
              <a:rPr lang="en-US" dirty="0" smtClean="0"/>
              <a:t>is a type of always-on connection that is established between two communications devices (unlike a dial-up line where the connection is reestablished each time it is used). The quality and consistency of the connection on a dedicated line are better than a dial-up line because dedicated lines provide a constant connection.</a:t>
            </a:r>
          </a:p>
          <a:p>
            <a:endParaRPr lang="en-US" dirty="0" smtClean="0"/>
          </a:p>
          <a:p>
            <a:r>
              <a:rPr lang="en-US" dirty="0" smtClean="0"/>
              <a:t>Five types of digital dedicated lines are </a:t>
            </a:r>
          </a:p>
          <a:p>
            <a:pPr>
              <a:buNone/>
            </a:pPr>
            <a:r>
              <a:rPr lang="en-US" dirty="0" smtClean="0"/>
              <a:t>ISDN (Integrated Services Digital Network) </a:t>
            </a:r>
          </a:p>
          <a:p>
            <a:pPr>
              <a:buNone/>
            </a:pPr>
            <a:r>
              <a:rPr lang="en-US" dirty="0" smtClean="0"/>
              <a:t>DSL (Digital Subscribers Line)</a:t>
            </a:r>
          </a:p>
          <a:p>
            <a:pPr>
              <a:buNone/>
            </a:pPr>
            <a:r>
              <a:rPr lang="en-US" dirty="0" smtClean="0"/>
              <a:t>FTTP (Fiber to the Premises)</a:t>
            </a:r>
          </a:p>
          <a:p>
            <a:pPr>
              <a:buNone/>
            </a:pPr>
            <a:r>
              <a:rPr lang="en-US" dirty="0" smtClean="0"/>
              <a:t>T-carrier lines</a:t>
            </a:r>
          </a:p>
          <a:p>
            <a:pPr>
              <a:buNone/>
            </a:pPr>
            <a:r>
              <a:rPr lang="en-US" dirty="0" smtClean="0"/>
              <a:t>ATM (Asynchronous Transfer Mode) </a:t>
            </a:r>
            <a:endParaRPr lang="en-US" dirty="0"/>
          </a:p>
        </p:txBody>
      </p:sp>
    </p:spTree>
    <p:extLst>
      <p:ext uri="{BB962C8B-B14F-4D97-AF65-F5344CB8AC3E}">
        <p14:creationId xmlns:p14="http://schemas.microsoft.com/office/powerpoint/2010/main" val="27974272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Communication Devices</a:t>
            </a:r>
            <a:endParaRPr lang="en-US" dirty="0"/>
          </a:p>
        </p:txBody>
      </p:sp>
      <p:sp>
        <p:nvSpPr>
          <p:cNvPr id="3" name="Content Placeholder 2"/>
          <p:cNvSpPr>
            <a:spLocks noGrp="1"/>
          </p:cNvSpPr>
          <p:nvPr>
            <p:ph idx="1"/>
          </p:nvPr>
        </p:nvSpPr>
        <p:spPr>
          <a:xfrm>
            <a:off x="228600" y="990600"/>
            <a:ext cx="4419600" cy="5638800"/>
          </a:xfrm>
        </p:spPr>
        <p:txBody>
          <a:bodyPr>
            <a:normAutofit fontScale="77500" lnSpcReduction="20000"/>
          </a:bodyPr>
          <a:lstStyle/>
          <a:p>
            <a:pPr>
              <a:buNone/>
            </a:pPr>
            <a:r>
              <a:rPr lang="en-US" b="1" dirty="0" smtClean="0"/>
              <a:t>Repeaters:</a:t>
            </a:r>
          </a:p>
          <a:p>
            <a:r>
              <a:rPr lang="en-US" dirty="0" smtClean="0"/>
              <a:t>Repeaters are network devices operating at physical layer of the OSI model that amplify or regenerate an incoming signal before retransmitting it. </a:t>
            </a:r>
          </a:p>
          <a:p>
            <a:endParaRPr lang="en-US" dirty="0" smtClean="0"/>
          </a:p>
          <a:p>
            <a:r>
              <a:rPr lang="en-US" dirty="0" smtClean="0"/>
              <a:t>They are incorporated in networks to expand its coverage area.</a:t>
            </a:r>
          </a:p>
          <a:p>
            <a:endParaRPr lang="en-US" dirty="0" smtClean="0"/>
          </a:p>
          <a:p>
            <a:r>
              <a:rPr lang="en-US" dirty="0" smtClean="0"/>
              <a:t>They are also known as signal boosters.</a:t>
            </a:r>
          </a:p>
          <a:p>
            <a:pPr>
              <a:buNone/>
            </a:pPr>
            <a:r>
              <a:rPr lang="en-US" dirty="0" smtClean="0"/>
              <a:t/>
            </a:r>
            <a:br>
              <a:rPr lang="en-US" dirty="0" smtClean="0"/>
            </a:br>
            <a:endParaRPr lang="en-US" b="1" dirty="0"/>
          </a:p>
        </p:txBody>
      </p:sp>
      <p:pic>
        <p:nvPicPr>
          <p:cNvPr id="24578" name="Picture 2" descr="https://www.tutorialspoint.com/assets/questions/media/24864/signal_booster.jpg"/>
          <p:cNvPicPr>
            <a:picLocks noChangeAspect="1" noChangeArrowheads="1"/>
          </p:cNvPicPr>
          <p:nvPr/>
        </p:nvPicPr>
        <p:blipFill>
          <a:blip r:embed="rId2"/>
          <a:srcRect/>
          <a:stretch>
            <a:fillRect/>
          </a:stretch>
        </p:blipFill>
        <p:spPr bwMode="auto">
          <a:xfrm>
            <a:off x="4724400" y="2057400"/>
            <a:ext cx="4095750" cy="3257550"/>
          </a:xfrm>
          <a:prstGeom prst="rect">
            <a:avLst/>
          </a:prstGeom>
          <a:noFill/>
        </p:spPr>
      </p:pic>
    </p:spTree>
    <p:extLst>
      <p:ext uri="{BB962C8B-B14F-4D97-AF65-F5344CB8AC3E}">
        <p14:creationId xmlns:p14="http://schemas.microsoft.com/office/powerpoint/2010/main" val="5160893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lstStyle/>
          <a:p>
            <a:r>
              <a:rPr lang="en-US" b="1" dirty="0" smtClean="0">
                <a:solidFill>
                  <a:srgbClr val="FF0000"/>
                </a:solidFill>
              </a:rPr>
              <a:t>Communication Devices</a:t>
            </a:r>
            <a:endParaRPr lang="en-US" dirty="0"/>
          </a:p>
        </p:txBody>
      </p:sp>
      <p:sp>
        <p:nvSpPr>
          <p:cNvPr id="3" name="Content Placeholder 2"/>
          <p:cNvSpPr>
            <a:spLocks noGrp="1"/>
          </p:cNvSpPr>
          <p:nvPr>
            <p:ph idx="1"/>
          </p:nvPr>
        </p:nvSpPr>
        <p:spPr>
          <a:xfrm>
            <a:off x="228600" y="990600"/>
            <a:ext cx="5105400" cy="5638800"/>
          </a:xfrm>
        </p:spPr>
        <p:txBody>
          <a:bodyPr>
            <a:normAutofit fontScale="85000" lnSpcReduction="20000"/>
          </a:bodyPr>
          <a:lstStyle/>
          <a:p>
            <a:pPr>
              <a:buNone/>
            </a:pPr>
            <a:r>
              <a:rPr lang="en-US" b="1" dirty="0" smtClean="0"/>
              <a:t>Hub:</a:t>
            </a:r>
          </a:p>
          <a:p>
            <a:pPr>
              <a:buNone/>
            </a:pPr>
            <a:endParaRPr lang="en-US" b="1" dirty="0" smtClean="0"/>
          </a:p>
          <a:p>
            <a:r>
              <a:rPr lang="en-US" dirty="0" smtClean="0"/>
              <a:t>A hub is a physical layer networking device which is used to connect multiple devices in a network. They are generally used to connect computers in a LAN.</a:t>
            </a:r>
          </a:p>
          <a:p>
            <a:endParaRPr lang="en-US" dirty="0" smtClean="0"/>
          </a:p>
          <a:p>
            <a:r>
              <a:rPr lang="en-US" dirty="0" smtClean="0"/>
              <a:t>A hub has many ports in it. A computer which intends to be connected to the network is plugged in to one of these ports</a:t>
            </a:r>
          </a:p>
          <a:p>
            <a:pPr>
              <a:buNone/>
            </a:pPr>
            <a:endParaRPr lang="en-US" dirty="0" smtClean="0"/>
          </a:p>
          <a:p>
            <a:pPr>
              <a:buNone/>
            </a:pPr>
            <a:r>
              <a:rPr lang="en-US" dirty="0" smtClean="0"/>
              <a:t> </a:t>
            </a:r>
            <a:endParaRPr lang="en-US" dirty="0"/>
          </a:p>
        </p:txBody>
      </p:sp>
      <p:pic>
        <p:nvPicPr>
          <p:cNvPr id="17410" name="Picture 2" descr="https://www.tutorialspoint.com/assets/questions/media/26216/hub_and_switch.jpg"/>
          <p:cNvPicPr>
            <a:picLocks noChangeAspect="1" noChangeArrowheads="1"/>
          </p:cNvPicPr>
          <p:nvPr/>
        </p:nvPicPr>
        <p:blipFill>
          <a:blip r:embed="rId2"/>
          <a:srcRect/>
          <a:stretch>
            <a:fillRect/>
          </a:stretch>
        </p:blipFill>
        <p:spPr bwMode="auto">
          <a:xfrm>
            <a:off x="5305425" y="2133600"/>
            <a:ext cx="3838575" cy="3067050"/>
          </a:xfrm>
          <a:prstGeom prst="rect">
            <a:avLst/>
          </a:prstGeom>
          <a:noFill/>
        </p:spPr>
      </p:pic>
    </p:spTree>
    <p:extLst>
      <p:ext uri="{BB962C8B-B14F-4D97-AF65-F5344CB8AC3E}">
        <p14:creationId xmlns:p14="http://schemas.microsoft.com/office/powerpoint/2010/main" val="8078381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lstStyle/>
          <a:p>
            <a:r>
              <a:rPr lang="en-US" b="1" dirty="0" smtClean="0">
                <a:solidFill>
                  <a:srgbClr val="FF0000"/>
                </a:solidFill>
              </a:rPr>
              <a:t>Communication Devices</a:t>
            </a:r>
            <a:endParaRPr lang="en-US" dirty="0"/>
          </a:p>
        </p:txBody>
      </p:sp>
      <p:sp>
        <p:nvSpPr>
          <p:cNvPr id="3" name="Content Placeholder 2"/>
          <p:cNvSpPr>
            <a:spLocks noGrp="1"/>
          </p:cNvSpPr>
          <p:nvPr>
            <p:ph idx="1"/>
          </p:nvPr>
        </p:nvSpPr>
        <p:spPr>
          <a:xfrm>
            <a:off x="228600" y="990600"/>
            <a:ext cx="5105400" cy="5638800"/>
          </a:xfrm>
        </p:spPr>
        <p:txBody>
          <a:bodyPr>
            <a:normAutofit fontScale="92500" lnSpcReduction="10000"/>
          </a:bodyPr>
          <a:lstStyle/>
          <a:p>
            <a:pPr>
              <a:buNone/>
            </a:pPr>
            <a:r>
              <a:rPr lang="en-US" b="1" dirty="0" smtClean="0"/>
              <a:t>Switch:</a:t>
            </a:r>
          </a:p>
          <a:p>
            <a:pPr>
              <a:buNone/>
            </a:pPr>
            <a:endParaRPr lang="en-US" b="1" dirty="0" smtClean="0"/>
          </a:p>
          <a:p>
            <a:r>
              <a:rPr lang="en-US" dirty="0" smtClean="0"/>
              <a:t>A switch is a data link layer networking device which connects devices in a network and uses packet switching to send and receive data over the network.</a:t>
            </a:r>
          </a:p>
          <a:p>
            <a:pPr>
              <a:buNone/>
            </a:pPr>
            <a:endParaRPr lang="en-US" dirty="0" smtClean="0"/>
          </a:p>
          <a:p>
            <a:r>
              <a:rPr lang="en-US" dirty="0" smtClean="0"/>
              <a:t>Like a hub, a switch also has many ports, to which computers are plugged in</a:t>
            </a:r>
            <a:endParaRPr lang="en-US" dirty="0"/>
          </a:p>
        </p:txBody>
      </p:sp>
      <p:pic>
        <p:nvPicPr>
          <p:cNvPr id="23554" name="Picture 2" descr="https://www.tutorialspoint.com/assets/questions/media/26216/switch.jpg"/>
          <p:cNvPicPr>
            <a:picLocks noChangeAspect="1" noChangeArrowheads="1"/>
          </p:cNvPicPr>
          <p:nvPr/>
        </p:nvPicPr>
        <p:blipFill>
          <a:blip r:embed="rId2"/>
          <a:srcRect/>
          <a:stretch>
            <a:fillRect/>
          </a:stretch>
        </p:blipFill>
        <p:spPr bwMode="auto">
          <a:xfrm>
            <a:off x="5353050" y="2590800"/>
            <a:ext cx="3790950" cy="3057526"/>
          </a:xfrm>
          <a:prstGeom prst="rect">
            <a:avLst/>
          </a:prstGeom>
          <a:noFill/>
        </p:spPr>
      </p:pic>
    </p:spTree>
    <p:extLst>
      <p:ext uri="{BB962C8B-B14F-4D97-AF65-F5344CB8AC3E}">
        <p14:creationId xmlns:p14="http://schemas.microsoft.com/office/powerpoint/2010/main" val="39551160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Communication Devices</a:t>
            </a:r>
            <a:endParaRPr lang="en-US" b="1" dirty="0">
              <a:solidFill>
                <a:srgbClr val="FF0000"/>
              </a:solidFill>
            </a:endParaRPr>
          </a:p>
        </p:txBody>
      </p:sp>
      <p:sp>
        <p:nvSpPr>
          <p:cNvPr id="5" name="Content Placeholder 4"/>
          <p:cNvSpPr>
            <a:spLocks noGrp="1"/>
          </p:cNvSpPr>
          <p:nvPr>
            <p:ph idx="1"/>
          </p:nvPr>
        </p:nvSpPr>
        <p:spPr>
          <a:xfrm>
            <a:off x="228600" y="838200"/>
            <a:ext cx="5029200" cy="5791200"/>
          </a:xfrm>
        </p:spPr>
        <p:txBody>
          <a:bodyPr>
            <a:normAutofit fontScale="62500" lnSpcReduction="20000"/>
          </a:bodyPr>
          <a:lstStyle/>
          <a:p>
            <a:pPr>
              <a:buNone/>
            </a:pPr>
            <a:r>
              <a:rPr lang="en-US" dirty="0" smtClean="0"/>
              <a:t>Modem: </a:t>
            </a:r>
          </a:p>
          <a:p>
            <a:r>
              <a:rPr lang="en-US" dirty="0" smtClean="0"/>
              <a:t>Modem is a device that enables a computer to send or receive data over telephone or cable lines. The data stored on the computer is digital whereas a telephone line or cable wire can transmit only analog data.</a:t>
            </a:r>
          </a:p>
          <a:p>
            <a:endParaRPr lang="en-US" dirty="0" smtClean="0"/>
          </a:p>
          <a:p>
            <a:r>
              <a:rPr lang="en-US" dirty="0" smtClean="0"/>
              <a:t>Types of Modem:</a:t>
            </a:r>
          </a:p>
          <a:p>
            <a:pPr>
              <a:buNone/>
            </a:pPr>
            <a:r>
              <a:rPr lang="en-US" b="1" dirty="0" smtClean="0"/>
              <a:t>Simplex</a:t>
            </a:r>
            <a:r>
              <a:rPr lang="en-US" dirty="0" smtClean="0"/>
              <a:t> − A simplex modem can transfer data in only one direction, from digital device to network (modulator) or network to digital device (demodulator).</a:t>
            </a:r>
          </a:p>
          <a:p>
            <a:pPr>
              <a:buNone/>
            </a:pPr>
            <a:r>
              <a:rPr lang="en-US" b="1" dirty="0" smtClean="0"/>
              <a:t>Half duplex</a:t>
            </a:r>
            <a:r>
              <a:rPr lang="en-US" dirty="0" smtClean="0"/>
              <a:t> − A half-duplex modem has the capacity to transfer data in both the directions but only one at a time.</a:t>
            </a:r>
          </a:p>
          <a:p>
            <a:pPr>
              <a:buNone/>
            </a:pPr>
            <a:r>
              <a:rPr lang="en-US" b="1" dirty="0" smtClean="0"/>
              <a:t>Full duplex</a:t>
            </a:r>
            <a:r>
              <a:rPr lang="en-US" dirty="0" smtClean="0"/>
              <a:t> − A full duplex modem can transmit data in both the directions simultaneously.</a:t>
            </a:r>
          </a:p>
          <a:p>
            <a:endParaRPr lang="en-US" dirty="0" smtClean="0"/>
          </a:p>
          <a:p>
            <a:endParaRPr lang="en-US" dirty="0"/>
          </a:p>
        </p:txBody>
      </p:sp>
      <p:sp>
        <p:nvSpPr>
          <p:cNvPr id="16388" name="AutoShape 4" descr="TENDA D303 Wireless N300 ADSL2+/3G Modem- Buy Online in Pakistan at  Desertc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pic>
        <p:nvPicPr>
          <p:cNvPr id="8" name="Picture 7" descr="desktop.jpg"/>
          <p:cNvPicPr>
            <a:picLocks noChangeAspect="1"/>
          </p:cNvPicPr>
          <p:nvPr/>
        </p:nvPicPr>
        <p:blipFill>
          <a:blip r:embed="rId2"/>
          <a:stretch>
            <a:fillRect/>
          </a:stretch>
        </p:blipFill>
        <p:spPr>
          <a:xfrm>
            <a:off x="5181600" y="1828800"/>
            <a:ext cx="3733800" cy="3733800"/>
          </a:xfrm>
          <a:prstGeom prst="rect">
            <a:avLst/>
          </a:prstGeom>
        </p:spPr>
      </p:pic>
    </p:spTree>
    <p:extLst>
      <p:ext uri="{BB962C8B-B14F-4D97-AF65-F5344CB8AC3E}">
        <p14:creationId xmlns:p14="http://schemas.microsoft.com/office/powerpoint/2010/main" val="724422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Communication Devices</a:t>
            </a:r>
            <a:endParaRPr lang="en-US" b="1" dirty="0">
              <a:solidFill>
                <a:srgbClr val="FF0000"/>
              </a:solidFill>
            </a:endParaRPr>
          </a:p>
        </p:txBody>
      </p:sp>
      <p:sp>
        <p:nvSpPr>
          <p:cNvPr id="5" name="Content Placeholder 4"/>
          <p:cNvSpPr>
            <a:spLocks noGrp="1"/>
          </p:cNvSpPr>
          <p:nvPr>
            <p:ph idx="1"/>
          </p:nvPr>
        </p:nvSpPr>
        <p:spPr>
          <a:xfrm>
            <a:off x="152400" y="685800"/>
            <a:ext cx="5029200" cy="6019800"/>
          </a:xfrm>
        </p:spPr>
        <p:txBody>
          <a:bodyPr>
            <a:noAutofit/>
          </a:bodyPr>
          <a:lstStyle/>
          <a:p>
            <a:pPr>
              <a:buNone/>
            </a:pPr>
            <a:r>
              <a:rPr lang="en-US" sz="1800" b="1" dirty="0" smtClean="0"/>
              <a:t>Routers:</a:t>
            </a:r>
          </a:p>
          <a:p>
            <a:r>
              <a:rPr lang="en-US" sz="1800" dirty="0" smtClean="0"/>
              <a:t>It connects different networks together and sends data packets from one network to another.</a:t>
            </a:r>
          </a:p>
          <a:p>
            <a:r>
              <a:rPr lang="en-US" sz="1800" dirty="0" smtClean="0"/>
              <a:t>A router can be used both in LANs (Local Area Networks) and WANs (Wide Area Networks).</a:t>
            </a:r>
          </a:p>
          <a:p>
            <a:r>
              <a:rPr lang="en-US" sz="1800" dirty="0" smtClean="0"/>
              <a:t>It transfers data in the form of IP packets. In order to transmit data, it uses IP address mentioned in the destination field of the IP packet.</a:t>
            </a:r>
          </a:p>
          <a:p>
            <a:r>
              <a:rPr lang="en-US" sz="1800" dirty="0" smtClean="0"/>
              <a:t>Routers have a routing table in it that is refreshed periodically according to the changes in the network.</a:t>
            </a:r>
          </a:p>
          <a:p>
            <a:r>
              <a:rPr lang="en-US" sz="1800" dirty="0" smtClean="0"/>
              <a:t>Routers provide protection against broadcast storms.</a:t>
            </a:r>
          </a:p>
          <a:p>
            <a:r>
              <a:rPr lang="en-US" sz="1800" dirty="0" smtClean="0"/>
              <a:t>Routers are more expensive than other networking devices like hubs, bridges and switches.</a:t>
            </a:r>
          </a:p>
          <a:p>
            <a:r>
              <a:rPr lang="en-US" sz="1800" dirty="0" smtClean="0"/>
              <a:t>Routers are manufactured by some popular companies like − Cisco, D-Link, </a:t>
            </a:r>
            <a:r>
              <a:rPr lang="en-US" sz="1800" dirty="0" err="1" smtClean="0"/>
              <a:t>Nortal</a:t>
            </a:r>
            <a:r>
              <a:rPr lang="en-US" sz="1800" dirty="0" smtClean="0"/>
              <a:t>, Juniper, HP etc</a:t>
            </a:r>
          </a:p>
        </p:txBody>
      </p:sp>
      <p:sp>
        <p:nvSpPr>
          <p:cNvPr id="16388" name="AutoShape 4" descr="TENDA D303 Wireless N300 ADSL2+/3G Modem- Buy Online in Pakistan at  Desertcar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pic>
        <p:nvPicPr>
          <p:cNvPr id="6" name="Picture 5" descr="download.jpg"/>
          <p:cNvPicPr>
            <a:picLocks noChangeAspect="1"/>
          </p:cNvPicPr>
          <p:nvPr/>
        </p:nvPicPr>
        <p:blipFill>
          <a:blip r:embed="rId2"/>
          <a:stretch>
            <a:fillRect/>
          </a:stretch>
        </p:blipFill>
        <p:spPr>
          <a:xfrm>
            <a:off x="4933244" y="2590800"/>
            <a:ext cx="4210756" cy="1524000"/>
          </a:xfrm>
          <a:prstGeom prst="rect">
            <a:avLst/>
          </a:prstGeom>
        </p:spPr>
      </p:pic>
    </p:spTree>
    <p:extLst>
      <p:ext uri="{BB962C8B-B14F-4D97-AF65-F5344CB8AC3E}">
        <p14:creationId xmlns:p14="http://schemas.microsoft.com/office/powerpoint/2010/main" val="37336902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92162"/>
          </a:xfrm>
        </p:spPr>
        <p:txBody>
          <a:bodyPr/>
          <a:lstStyle/>
          <a:p>
            <a:r>
              <a:rPr lang="en-US" b="1" dirty="0" smtClean="0">
                <a:solidFill>
                  <a:srgbClr val="FF0000"/>
                </a:solidFill>
              </a:rPr>
              <a:t>The Internet</a:t>
            </a:r>
            <a:endParaRPr lang="en-US" b="1" dirty="0">
              <a:solidFill>
                <a:srgbClr val="FF0000"/>
              </a:solidFill>
            </a:endParaRPr>
          </a:p>
        </p:txBody>
      </p:sp>
      <p:sp>
        <p:nvSpPr>
          <p:cNvPr id="3" name="Content Placeholder 2"/>
          <p:cNvSpPr>
            <a:spLocks noGrp="1"/>
          </p:cNvSpPr>
          <p:nvPr>
            <p:ph idx="1"/>
          </p:nvPr>
        </p:nvSpPr>
        <p:spPr>
          <a:xfrm>
            <a:off x="228600" y="1066800"/>
            <a:ext cx="8686800" cy="5562600"/>
          </a:xfrm>
        </p:spPr>
        <p:txBody>
          <a:bodyPr>
            <a:normAutofit fontScale="85000" lnSpcReduction="20000"/>
          </a:bodyPr>
          <a:lstStyle/>
          <a:p>
            <a:r>
              <a:rPr lang="en-US" dirty="0" smtClean="0"/>
              <a:t>A network of networks is called an internetwork, or simply the internet. </a:t>
            </a:r>
          </a:p>
          <a:p>
            <a:r>
              <a:rPr lang="en-US" dirty="0" smtClean="0"/>
              <a:t>The internet hugely connects all WANs and it can have connection to LANs and Home networks.</a:t>
            </a:r>
          </a:p>
          <a:p>
            <a:r>
              <a:rPr lang="en-US" dirty="0" smtClean="0"/>
              <a:t>Internet uses TCP/IP protocol suite and uses IP as its addressing protocol. </a:t>
            </a:r>
          </a:p>
          <a:p>
            <a:r>
              <a:rPr lang="en-US" dirty="0" smtClean="0"/>
              <a:t>Internet enables its users to share and access enormous amount of information worldwide. </a:t>
            </a:r>
          </a:p>
          <a:p>
            <a:r>
              <a:rPr lang="en-US" dirty="0" smtClean="0"/>
              <a:t>It uses WWW, FTP, email services, audio and video streaming etc. At huge level, internet works on Client-Server model.</a:t>
            </a:r>
          </a:p>
          <a:p>
            <a:r>
              <a:rPr lang="en-US" dirty="0" smtClean="0"/>
              <a:t>Internet uses very high speed backbone of fiber optics. </a:t>
            </a:r>
          </a:p>
          <a:p>
            <a:r>
              <a:rPr lang="en-US" dirty="0" smtClean="0"/>
              <a:t>To inter-connect various continents, fibers are laid under sea known to us as submarine communication cable.</a:t>
            </a:r>
          </a:p>
          <a:p>
            <a:endParaRPr lang="en-US" dirty="0"/>
          </a:p>
        </p:txBody>
      </p:sp>
    </p:spTree>
    <p:extLst>
      <p:ext uri="{BB962C8B-B14F-4D97-AF65-F5344CB8AC3E}">
        <p14:creationId xmlns:p14="http://schemas.microsoft.com/office/powerpoint/2010/main" val="18749363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990600"/>
          </a:xfrm>
        </p:spPr>
        <p:txBody>
          <a:bodyPr>
            <a:normAutofit/>
          </a:bodyPr>
          <a:lstStyle/>
          <a:p>
            <a:r>
              <a:rPr lang="en-US" b="1" dirty="0" smtClean="0">
                <a:solidFill>
                  <a:srgbClr val="FF0000"/>
                </a:solidFill>
              </a:rPr>
              <a:t>Internet Browser &amp; Search Engines</a:t>
            </a:r>
            <a:endParaRPr lang="en-US" b="1" dirty="0">
              <a:solidFill>
                <a:srgbClr val="FF0000"/>
              </a:solidFill>
            </a:endParaRPr>
          </a:p>
        </p:txBody>
      </p:sp>
      <p:sp>
        <p:nvSpPr>
          <p:cNvPr id="3" name="Content Placeholder 2"/>
          <p:cNvSpPr>
            <a:spLocks noGrp="1"/>
          </p:cNvSpPr>
          <p:nvPr>
            <p:ph idx="1"/>
          </p:nvPr>
        </p:nvSpPr>
        <p:spPr>
          <a:xfrm>
            <a:off x="304800" y="914400"/>
            <a:ext cx="8610600" cy="5638800"/>
          </a:xfrm>
        </p:spPr>
        <p:txBody>
          <a:bodyPr>
            <a:normAutofit/>
          </a:bodyPr>
          <a:lstStyle/>
          <a:p>
            <a:pPr>
              <a:buNone/>
            </a:pPr>
            <a:r>
              <a:rPr lang="en-US" sz="2400" b="1" dirty="0" smtClean="0"/>
              <a:t>Web Browser: </a:t>
            </a:r>
          </a:p>
          <a:p>
            <a:r>
              <a:rPr lang="en-US" sz="2400" dirty="0" smtClean="0"/>
              <a:t>A web browser is a software application for accessing information on the World Wide Web. When a user requests a web page from a particular website, the web browser retrieves the necessary content from a web server and then displays the page on the user's device.</a:t>
            </a:r>
          </a:p>
          <a:p>
            <a:pPr>
              <a:buNone/>
            </a:pPr>
            <a:endParaRPr lang="en-US" sz="2400" dirty="0" smtClean="0"/>
          </a:p>
          <a:p>
            <a:pPr>
              <a:buNone/>
            </a:pPr>
            <a:r>
              <a:rPr lang="en-US" sz="2400" b="1" dirty="0" smtClean="0"/>
              <a:t>Search Engines:</a:t>
            </a:r>
          </a:p>
          <a:p>
            <a:r>
              <a:rPr lang="en-US" sz="2400" dirty="0" smtClean="0"/>
              <a:t>A </a:t>
            </a:r>
            <a:r>
              <a:rPr lang="en-US" sz="2400" b="1" dirty="0" smtClean="0"/>
              <a:t>web search engine</a:t>
            </a:r>
            <a:r>
              <a:rPr lang="en-US" sz="2400" dirty="0" smtClean="0"/>
              <a:t> or </a:t>
            </a:r>
            <a:r>
              <a:rPr lang="en-US" sz="2400" b="1" dirty="0" smtClean="0"/>
              <a:t>Internet search engine</a:t>
            </a:r>
            <a:r>
              <a:rPr lang="en-US" sz="2400" dirty="0" smtClean="0"/>
              <a:t> is a software system that is designed to carry out </a:t>
            </a:r>
            <a:r>
              <a:rPr lang="en-US" sz="2400" b="1" dirty="0" smtClean="0"/>
              <a:t>web search</a:t>
            </a:r>
            <a:r>
              <a:rPr lang="en-US" sz="2400" dirty="0" smtClean="0"/>
              <a:t> (</a:t>
            </a:r>
            <a:r>
              <a:rPr lang="en-US" sz="2400" b="1" dirty="0" smtClean="0"/>
              <a:t>Internet search</a:t>
            </a:r>
            <a:r>
              <a:rPr lang="en-US" sz="2400" dirty="0" smtClean="0"/>
              <a:t>), which means to search the World Wide Web in a systematic way for particular information specified in a textual web search query</a:t>
            </a:r>
            <a:endParaRPr lang="en-US" sz="2400" b="1" dirty="0"/>
          </a:p>
        </p:txBody>
      </p:sp>
    </p:spTree>
    <p:extLst>
      <p:ext uri="{BB962C8B-B14F-4D97-AF65-F5344CB8AC3E}">
        <p14:creationId xmlns:p14="http://schemas.microsoft.com/office/powerpoint/2010/main" val="103576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b="1" dirty="0" smtClean="0">
                <a:solidFill>
                  <a:srgbClr val="FF0000"/>
                </a:solidFill>
              </a:rPr>
              <a:t>Network Topology</a:t>
            </a:r>
            <a:endParaRPr lang="en-US" b="1" dirty="0">
              <a:solidFill>
                <a:srgbClr val="FF0000"/>
              </a:solidFill>
            </a:endParaRPr>
          </a:p>
        </p:txBody>
      </p:sp>
      <p:sp>
        <p:nvSpPr>
          <p:cNvPr id="3" name="Content Placeholder 2"/>
          <p:cNvSpPr>
            <a:spLocks noGrp="1"/>
          </p:cNvSpPr>
          <p:nvPr>
            <p:ph idx="1"/>
          </p:nvPr>
        </p:nvSpPr>
        <p:spPr>
          <a:xfrm>
            <a:off x="228600" y="838200"/>
            <a:ext cx="8763000" cy="5791200"/>
          </a:xfrm>
        </p:spPr>
        <p:txBody>
          <a:bodyPr>
            <a:normAutofit fontScale="70000" lnSpcReduction="20000"/>
          </a:bodyPr>
          <a:lstStyle/>
          <a:p>
            <a:r>
              <a:rPr lang="en-US" dirty="0" smtClean="0"/>
              <a:t>A Network Topology is the arrangement with which computer systems or network devices are connected to each other. </a:t>
            </a:r>
          </a:p>
          <a:p>
            <a:pPr>
              <a:buNone/>
            </a:pPr>
            <a:endParaRPr lang="en-US" dirty="0" smtClean="0"/>
          </a:p>
          <a:p>
            <a:r>
              <a:rPr lang="en-US" dirty="0" smtClean="0"/>
              <a:t>Topologies may define both physical and logical aspect of the network. Both logical and physical topologies could be same or different in a same network.</a:t>
            </a:r>
          </a:p>
          <a:p>
            <a:pPr>
              <a:buNone/>
            </a:pPr>
            <a:endParaRPr lang="en-US" dirty="0" smtClean="0"/>
          </a:p>
          <a:p>
            <a:r>
              <a:rPr lang="en-US" dirty="0" smtClean="0"/>
              <a:t>Most common topologies are:</a:t>
            </a:r>
          </a:p>
          <a:p>
            <a:pPr>
              <a:buNone/>
            </a:pPr>
            <a:endParaRPr lang="en-US" dirty="0" smtClean="0"/>
          </a:p>
          <a:p>
            <a:pPr>
              <a:buNone/>
            </a:pPr>
            <a:r>
              <a:rPr lang="en-US" dirty="0" smtClean="0"/>
              <a:t>        Point-to-Point Topology      </a:t>
            </a:r>
          </a:p>
          <a:p>
            <a:pPr>
              <a:buNone/>
            </a:pPr>
            <a:r>
              <a:rPr lang="en-US" dirty="0" smtClean="0"/>
              <a:t>        Star Topology</a:t>
            </a:r>
          </a:p>
          <a:p>
            <a:pPr>
              <a:buNone/>
            </a:pPr>
            <a:r>
              <a:rPr lang="en-US" dirty="0" smtClean="0"/>
              <a:t>        Ring Topology</a:t>
            </a:r>
          </a:p>
          <a:p>
            <a:pPr>
              <a:buNone/>
            </a:pPr>
            <a:r>
              <a:rPr lang="en-US" dirty="0" smtClean="0"/>
              <a:t>        Bus Topology</a:t>
            </a:r>
          </a:p>
          <a:p>
            <a:pPr>
              <a:buNone/>
            </a:pPr>
            <a:r>
              <a:rPr lang="en-US" dirty="0" smtClean="0"/>
              <a:t>        Mesh Topology</a:t>
            </a:r>
          </a:p>
          <a:p>
            <a:pPr>
              <a:buNone/>
            </a:pPr>
            <a:r>
              <a:rPr lang="en-US" dirty="0" smtClean="0"/>
              <a:t>        Tree Topology</a:t>
            </a:r>
          </a:p>
          <a:p>
            <a:pPr>
              <a:buNone/>
            </a:pPr>
            <a:r>
              <a:rPr lang="en-US" dirty="0" smtClean="0"/>
              <a:t>        Hybrid Topology</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39200" cy="990600"/>
          </a:xfrm>
        </p:spPr>
        <p:txBody>
          <a:bodyPr>
            <a:normAutofit/>
          </a:bodyPr>
          <a:lstStyle/>
          <a:p>
            <a:r>
              <a:rPr lang="en-US" b="1" dirty="0" smtClean="0">
                <a:solidFill>
                  <a:srgbClr val="FF0000"/>
                </a:solidFill>
              </a:rPr>
              <a:t>E-mails &amp; E-Commerce</a:t>
            </a:r>
            <a:endParaRPr lang="en-US" b="1" dirty="0">
              <a:solidFill>
                <a:srgbClr val="FF0000"/>
              </a:solidFill>
            </a:endParaRPr>
          </a:p>
        </p:txBody>
      </p:sp>
      <p:sp>
        <p:nvSpPr>
          <p:cNvPr id="3" name="Content Placeholder 2"/>
          <p:cNvSpPr>
            <a:spLocks noGrp="1"/>
          </p:cNvSpPr>
          <p:nvPr>
            <p:ph idx="1"/>
          </p:nvPr>
        </p:nvSpPr>
        <p:spPr>
          <a:xfrm>
            <a:off x="304800" y="914400"/>
            <a:ext cx="8610600" cy="5638800"/>
          </a:xfrm>
        </p:spPr>
        <p:txBody>
          <a:bodyPr>
            <a:normAutofit lnSpcReduction="10000"/>
          </a:bodyPr>
          <a:lstStyle/>
          <a:p>
            <a:pPr>
              <a:buNone/>
            </a:pPr>
            <a:r>
              <a:rPr lang="en-US" sz="2400" b="1" dirty="0" smtClean="0"/>
              <a:t>E-mail: </a:t>
            </a:r>
          </a:p>
          <a:p>
            <a:r>
              <a:rPr lang="en-US" sz="2400" dirty="0" smtClean="0"/>
              <a:t>Electronic mail is a method of exchanging messages between people using electronic devices. Email uses multiple protocols within the TCP/IP suite. For example, SMTP is used to send messages, while the POP or IMAP protocols are used to retrieve messages from a mail server.</a:t>
            </a:r>
          </a:p>
          <a:p>
            <a:pPr>
              <a:buNone/>
            </a:pPr>
            <a:endParaRPr lang="en-US" sz="2400" dirty="0" smtClean="0"/>
          </a:p>
          <a:p>
            <a:pPr>
              <a:buNone/>
            </a:pPr>
            <a:r>
              <a:rPr lang="en-US" sz="2400" b="1" dirty="0" smtClean="0"/>
              <a:t>E-Commerce:</a:t>
            </a:r>
          </a:p>
          <a:p>
            <a:r>
              <a:rPr lang="en-US" sz="2400" b="1" dirty="0" smtClean="0"/>
              <a:t>E-commerce</a:t>
            </a:r>
            <a:r>
              <a:rPr lang="en-US" sz="2400" dirty="0" smtClean="0"/>
              <a:t> (</a:t>
            </a:r>
            <a:r>
              <a:rPr lang="en-US" sz="2400" b="1" dirty="0" smtClean="0"/>
              <a:t>electronic commerce</a:t>
            </a:r>
            <a:r>
              <a:rPr lang="en-US" sz="2400" dirty="0" smtClean="0"/>
              <a:t>) is the activity of electronically buying or selling of products on online services or over the Internet. Electronic commerce draws on technologies such as mobile commerce, electronic funds transfer, supply chain management, Internet marketing, online transaction processing,  inventory management systems, and automated data collection systems.</a:t>
            </a:r>
            <a:endParaRPr lang="en-US" sz="2400" b="1" dirty="0" smtClean="0"/>
          </a:p>
        </p:txBody>
      </p:sp>
    </p:spTree>
    <p:extLst>
      <p:ext uri="{BB962C8B-B14F-4D97-AF65-F5344CB8AC3E}">
        <p14:creationId xmlns:p14="http://schemas.microsoft.com/office/powerpoint/2010/main" val="17096093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Internet Security</a:t>
            </a:r>
            <a:endParaRPr lang="en-US" b="1" dirty="0">
              <a:solidFill>
                <a:srgbClr val="FF0000"/>
              </a:solidFill>
            </a:endParaRPr>
          </a:p>
        </p:txBody>
      </p:sp>
      <p:sp>
        <p:nvSpPr>
          <p:cNvPr id="3" name="Content Placeholder 2"/>
          <p:cNvSpPr>
            <a:spLocks noGrp="1"/>
          </p:cNvSpPr>
          <p:nvPr>
            <p:ph idx="1"/>
          </p:nvPr>
        </p:nvSpPr>
        <p:spPr>
          <a:xfrm>
            <a:off x="228600" y="1066800"/>
            <a:ext cx="8763000" cy="5562600"/>
          </a:xfrm>
        </p:spPr>
        <p:txBody>
          <a:bodyPr>
            <a:normAutofit fontScale="77500" lnSpcReduction="20000"/>
          </a:bodyPr>
          <a:lstStyle/>
          <a:p>
            <a:pPr>
              <a:buNone/>
            </a:pPr>
            <a:r>
              <a:rPr lang="en-US" b="1" dirty="0" smtClean="0"/>
              <a:t>Threats</a:t>
            </a:r>
          </a:p>
          <a:p>
            <a:r>
              <a:rPr lang="en-US" dirty="0" smtClean="0"/>
              <a:t>Internet security threats impact the network, data security and other internet connected systems. Cyber criminals have evolved several techniques to threat privacy and integrity of bank accounts, businesses, and organizations.</a:t>
            </a:r>
          </a:p>
          <a:p>
            <a:pPr>
              <a:buNone/>
            </a:pPr>
            <a:endParaRPr lang="en-US" dirty="0" smtClean="0"/>
          </a:p>
          <a:p>
            <a:r>
              <a:rPr lang="en-US" dirty="0" smtClean="0"/>
              <a:t>Following are some of the internet security threats:</a:t>
            </a:r>
          </a:p>
          <a:p>
            <a:pPr>
              <a:buNone/>
            </a:pPr>
            <a:r>
              <a:rPr lang="en-US" dirty="0" smtClean="0"/>
              <a:t>Mobile worms</a:t>
            </a:r>
          </a:p>
          <a:p>
            <a:pPr>
              <a:buNone/>
            </a:pPr>
            <a:r>
              <a:rPr lang="en-US" dirty="0" smtClean="0"/>
              <a:t>Malware</a:t>
            </a:r>
          </a:p>
          <a:p>
            <a:pPr>
              <a:buNone/>
            </a:pPr>
            <a:r>
              <a:rPr lang="en-US" dirty="0" smtClean="0"/>
              <a:t>PC and Mobile </a:t>
            </a:r>
            <a:r>
              <a:rPr lang="en-US" dirty="0" err="1" smtClean="0"/>
              <a:t>ransomware</a:t>
            </a:r>
            <a:endParaRPr lang="en-US" dirty="0" smtClean="0"/>
          </a:p>
          <a:p>
            <a:pPr>
              <a:buNone/>
            </a:pPr>
            <a:r>
              <a:rPr lang="en-US" dirty="0" smtClean="0"/>
              <a:t>Large scale attacks like </a:t>
            </a:r>
            <a:r>
              <a:rPr lang="en-US" dirty="0" err="1" smtClean="0"/>
              <a:t>Stuxnet</a:t>
            </a:r>
            <a:r>
              <a:rPr lang="en-US" dirty="0" smtClean="0"/>
              <a:t> that attempts to destroy infrastructure.</a:t>
            </a:r>
          </a:p>
          <a:p>
            <a:pPr>
              <a:buNone/>
            </a:pPr>
            <a:r>
              <a:rPr lang="en-US" dirty="0" smtClean="0"/>
              <a:t>Hacking as a Service</a:t>
            </a:r>
          </a:p>
          <a:p>
            <a:pPr>
              <a:buNone/>
            </a:pPr>
            <a:r>
              <a:rPr lang="en-US" dirty="0" smtClean="0"/>
              <a:t>Spam</a:t>
            </a:r>
          </a:p>
          <a:p>
            <a:pPr>
              <a:buNone/>
            </a:pPr>
            <a:r>
              <a:rPr lang="en-US" dirty="0" smtClean="0"/>
              <a:t>Phishing</a:t>
            </a:r>
          </a:p>
          <a:p>
            <a:endParaRPr lang="en-US" dirty="0"/>
          </a:p>
        </p:txBody>
      </p:sp>
    </p:spTree>
    <p:extLst>
      <p:ext uri="{BB962C8B-B14F-4D97-AF65-F5344CB8AC3E}">
        <p14:creationId xmlns:p14="http://schemas.microsoft.com/office/powerpoint/2010/main" val="4556982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Internet Security</a:t>
            </a:r>
            <a:endParaRPr lang="en-US" b="1" dirty="0">
              <a:solidFill>
                <a:srgbClr val="FF0000"/>
              </a:solidFill>
            </a:endParaRPr>
          </a:p>
        </p:txBody>
      </p:sp>
      <p:sp>
        <p:nvSpPr>
          <p:cNvPr id="3" name="Content Placeholder 2"/>
          <p:cNvSpPr>
            <a:spLocks noGrp="1"/>
          </p:cNvSpPr>
          <p:nvPr>
            <p:ph idx="1"/>
          </p:nvPr>
        </p:nvSpPr>
        <p:spPr>
          <a:xfrm>
            <a:off x="228600" y="1066800"/>
            <a:ext cx="8763000" cy="5562600"/>
          </a:xfrm>
        </p:spPr>
        <p:txBody>
          <a:bodyPr>
            <a:normAutofit fontScale="77500" lnSpcReduction="20000"/>
          </a:bodyPr>
          <a:lstStyle/>
          <a:p>
            <a:pPr>
              <a:buNone/>
            </a:pPr>
            <a:r>
              <a:rPr lang="en-US" b="1" dirty="0" smtClean="0"/>
              <a:t>Encryption:</a:t>
            </a:r>
          </a:p>
          <a:p>
            <a:r>
              <a:rPr lang="en-US" dirty="0" smtClean="0"/>
              <a:t>Encryption is a security method in which information is encoded in such a way that only authorized user can read it. It uses encryption algorithm to generate </a:t>
            </a:r>
            <a:r>
              <a:rPr lang="en-US" dirty="0" err="1" smtClean="0"/>
              <a:t>ciphertext</a:t>
            </a:r>
            <a:r>
              <a:rPr lang="en-US" dirty="0" smtClean="0"/>
              <a:t> that can only be read if decrypted.</a:t>
            </a:r>
          </a:p>
          <a:p>
            <a:endParaRPr lang="en-US" dirty="0" smtClean="0"/>
          </a:p>
          <a:p>
            <a:pPr>
              <a:buNone/>
            </a:pPr>
            <a:r>
              <a:rPr lang="en-US" b="1" dirty="0" smtClean="0"/>
              <a:t>Digital Signature:</a:t>
            </a:r>
          </a:p>
          <a:p>
            <a:r>
              <a:rPr lang="en-US" dirty="0" smtClean="0"/>
              <a:t>Digital signatures allow us to verify the author, date and time of signatures, authenticate the message contents. </a:t>
            </a:r>
          </a:p>
          <a:p>
            <a:pPr>
              <a:buNone/>
            </a:pPr>
            <a:endParaRPr lang="en-US" dirty="0" smtClean="0"/>
          </a:p>
          <a:p>
            <a:pPr>
              <a:buNone/>
            </a:pPr>
            <a:r>
              <a:rPr lang="en-US" b="1" dirty="0" smtClean="0"/>
              <a:t>Firewall:</a:t>
            </a:r>
          </a:p>
          <a:p>
            <a:r>
              <a:rPr lang="en-US" dirty="0" smtClean="0"/>
              <a:t>Firewall is a barrier between Local Area Network (LAN) and the Internet. It allows keeping private resources confidential and minimizes the security risks. It controls network traffic, in both directions.</a:t>
            </a:r>
          </a:p>
          <a:p>
            <a:endParaRPr lang="en-US" dirty="0"/>
          </a:p>
        </p:txBody>
      </p:sp>
    </p:spTree>
    <p:extLst>
      <p:ext uri="{BB962C8B-B14F-4D97-AF65-F5344CB8AC3E}">
        <p14:creationId xmlns:p14="http://schemas.microsoft.com/office/powerpoint/2010/main" val="5612298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67000"/>
            <a:ext cx="8229600" cy="1143000"/>
          </a:xfrm>
        </p:spPr>
        <p:txBody>
          <a:bodyPr/>
          <a:lstStyle/>
          <a:p>
            <a:r>
              <a:rPr lang="en-US" sz="6000" b="1" dirty="0" smtClean="0">
                <a:solidFill>
                  <a:srgbClr val="FF0000"/>
                </a:solidFill>
              </a:rPr>
              <a:t>THE END</a:t>
            </a:r>
            <a:endParaRPr lang="en-US" sz="6000" b="1" dirty="0">
              <a:solidFill>
                <a:srgbClr val="FF0000"/>
              </a:solidFill>
            </a:endParaRPr>
          </a:p>
        </p:txBody>
      </p:sp>
    </p:spTree>
    <p:extLst>
      <p:ext uri="{BB962C8B-B14F-4D97-AF65-F5344CB8AC3E}">
        <p14:creationId xmlns:p14="http://schemas.microsoft.com/office/powerpoint/2010/main" val="3154290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b="1" dirty="0" smtClean="0">
                <a:solidFill>
                  <a:srgbClr val="FF0000"/>
                </a:solidFill>
              </a:rPr>
              <a:t>Network Topology</a:t>
            </a:r>
            <a:endParaRPr lang="en-US" b="1" dirty="0">
              <a:solidFill>
                <a:srgbClr val="FF0000"/>
              </a:solidFill>
            </a:endParaRPr>
          </a:p>
        </p:txBody>
      </p:sp>
      <p:sp>
        <p:nvSpPr>
          <p:cNvPr id="3" name="Content Placeholder 2"/>
          <p:cNvSpPr>
            <a:spLocks noGrp="1"/>
          </p:cNvSpPr>
          <p:nvPr>
            <p:ph idx="1"/>
          </p:nvPr>
        </p:nvSpPr>
        <p:spPr>
          <a:xfrm>
            <a:off x="381000" y="1295400"/>
            <a:ext cx="8763000" cy="2971800"/>
          </a:xfrm>
        </p:spPr>
        <p:txBody>
          <a:bodyPr>
            <a:normAutofit lnSpcReduction="10000"/>
          </a:bodyPr>
          <a:lstStyle/>
          <a:p>
            <a:r>
              <a:rPr lang="en-US" b="1" dirty="0" smtClean="0"/>
              <a:t>Point-to-Point : </a:t>
            </a:r>
          </a:p>
          <a:p>
            <a:pPr>
              <a:buNone/>
            </a:pPr>
            <a:r>
              <a:rPr lang="en-US" b="1" dirty="0" smtClean="0"/>
              <a:t>    </a:t>
            </a:r>
            <a:r>
              <a:rPr lang="en-US" dirty="0" smtClean="0"/>
              <a:t>The networks contains exactly two hosts such as computer, switches or routers, servers connected back to back using a single piece of cable. Often, the receiving end of one host is connected to sending end of the other and vice-versa.</a:t>
            </a:r>
          </a:p>
          <a:p>
            <a:pPr>
              <a:buNone/>
            </a:pPr>
            <a:endParaRPr lang="en-US" dirty="0"/>
          </a:p>
        </p:txBody>
      </p:sp>
      <p:pic>
        <p:nvPicPr>
          <p:cNvPr id="23554" name="Picture 2" descr="https://www.tutorialspoint.com/data_communication_computer_network/images/p2p_topology.jpg"/>
          <p:cNvPicPr>
            <a:picLocks noChangeAspect="1" noChangeArrowheads="1"/>
          </p:cNvPicPr>
          <p:nvPr/>
        </p:nvPicPr>
        <p:blipFill>
          <a:blip r:embed="rId2"/>
          <a:srcRect/>
          <a:stretch>
            <a:fillRect/>
          </a:stretch>
        </p:blipFill>
        <p:spPr bwMode="auto">
          <a:xfrm>
            <a:off x="762000" y="4876800"/>
            <a:ext cx="8027406" cy="14478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3465</Words>
  <Application>Microsoft Office PowerPoint</Application>
  <PresentationFormat>On-screen Show (4:3)</PresentationFormat>
  <Paragraphs>482</Paragraphs>
  <Slides>83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83</vt:i4>
      </vt:variant>
    </vt:vector>
  </HeadingPairs>
  <TitlesOfParts>
    <vt:vector size="86" baseType="lpstr">
      <vt:lpstr>Arial</vt:lpstr>
      <vt:lpstr>Calibri</vt:lpstr>
      <vt:lpstr>Office Theme</vt:lpstr>
      <vt:lpstr>Computer Networks</vt:lpstr>
      <vt:lpstr>Computer Networks</vt:lpstr>
      <vt:lpstr>Uses of a Computer Network</vt:lpstr>
      <vt:lpstr>Wired vs Wireless Networks </vt:lpstr>
      <vt:lpstr>Wired Networks </vt:lpstr>
      <vt:lpstr>Wireless Networks </vt:lpstr>
      <vt:lpstr>Network Node</vt:lpstr>
      <vt:lpstr>Network Topology</vt:lpstr>
      <vt:lpstr>Network Topology</vt:lpstr>
      <vt:lpstr>Network Topology</vt:lpstr>
      <vt:lpstr>Network Topology</vt:lpstr>
      <vt:lpstr>Network Topology</vt:lpstr>
      <vt:lpstr>Network Topology</vt:lpstr>
      <vt:lpstr>Network Topology</vt:lpstr>
      <vt:lpstr>Network Topology</vt:lpstr>
      <vt:lpstr>Computer Network Types</vt:lpstr>
      <vt:lpstr>Computer Network Types</vt:lpstr>
      <vt:lpstr>Computer Network Types</vt:lpstr>
      <vt:lpstr>Computer Network Types</vt:lpstr>
      <vt:lpstr>Computer Network Types</vt:lpstr>
      <vt:lpstr>The Internet</vt:lpstr>
      <vt:lpstr>The Internet</vt:lpstr>
      <vt:lpstr>Software Programming</vt:lpstr>
      <vt:lpstr>Languages</vt:lpstr>
      <vt:lpstr>Types of Programming Language</vt:lpstr>
      <vt:lpstr>Types of Programming Language</vt:lpstr>
      <vt:lpstr>Types of Programming Language</vt:lpstr>
      <vt:lpstr>Algorithms</vt:lpstr>
      <vt:lpstr>Examples Of Algorithms</vt:lpstr>
      <vt:lpstr>Flow Chart</vt:lpstr>
      <vt:lpstr>Computer Program</vt:lpstr>
      <vt:lpstr>Computer Program</vt:lpstr>
      <vt:lpstr>Computer Program</vt:lpstr>
      <vt:lpstr>Computer Program</vt:lpstr>
      <vt:lpstr>Computer Software</vt:lpstr>
      <vt:lpstr>Coding</vt:lpstr>
      <vt:lpstr>Coding</vt:lpstr>
      <vt:lpstr>Compilers and Interpreters</vt:lpstr>
      <vt:lpstr>Compilers and Interpreters</vt:lpstr>
      <vt:lpstr>Compilers and Interpreters</vt:lpstr>
      <vt:lpstr>THE END</vt:lpstr>
      <vt:lpstr>OPERATING SYSTEMS</vt:lpstr>
      <vt:lpstr>Operating System - Definition</vt:lpstr>
      <vt:lpstr>Operating Systems – Basic Functions</vt:lpstr>
      <vt:lpstr>Types of Operating System</vt:lpstr>
      <vt:lpstr>Types of Operating System</vt:lpstr>
      <vt:lpstr>Types of Operating System</vt:lpstr>
      <vt:lpstr>Types of Operating System</vt:lpstr>
      <vt:lpstr>Types of Operating System</vt:lpstr>
      <vt:lpstr>Enhancing OS with Software Utilities.</vt:lpstr>
      <vt:lpstr>Enhancing OS with Software Utilities.</vt:lpstr>
      <vt:lpstr>Enhancing OS with Software Utilities.</vt:lpstr>
      <vt:lpstr>Enhancing OS with Software Utilities.</vt:lpstr>
      <vt:lpstr>THE END</vt:lpstr>
      <vt:lpstr>Database Management</vt:lpstr>
      <vt:lpstr>Database</vt:lpstr>
      <vt:lpstr>Database Management System</vt:lpstr>
      <vt:lpstr>DBMS Functionalities</vt:lpstr>
      <vt:lpstr>Types of DBMS</vt:lpstr>
      <vt:lpstr>Types of DBMS</vt:lpstr>
      <vt:lpstr>Important Terms</vt:lpstr>
      <vt:lpstr>Important Terms</vt:lpstr>
      <vt:lpstr>Entity–relationship model (ER model) </vt:lpstr>
      <vt:lpstr>Entity Relationship Diagram (ER Diagram)</vt:lpstr>
      <vt:lpstr>A simple ER Diagram</vt:lpstr>
      <vt:lpstr>Advantages of Database</vt:lpstr>
      <vt:lpstr>Disadvantages of Database</vt:lpstr>
      <vt:lpstr>Data Communication &amp; Internet</vt:lpstr>
      <vt:lpstr>Data Communication</vt:lpstr>
      <vt:lpstr>Communication over Telephone Network</vt:lpstr>
      <vt:lpstr>Communication over Telephone Network</vt:lpstr>
      <vt:lpstr>Communication over Telephone Network</vt:lpstr>
      <vt:lpstr>Communication Devices</vt:lpstr>
      <vt:lpstr>Communication Devices</vt:lpstr>
      <vt:lpstr>Communication Devices</vt:lpstr>
      <vt:lpstr>Communication Devices</vt:lpstr>
      <vt:lpstr>Communication Devices</vt:lpstr>
      <vt:lpstr>The Internet</vt:lpstr>
      <vt:lpstr>Internet Browser &amp; Search Engines</vt:lpstr>
      <vt:lpstr>E-mails &amp; E-Commerce</vt:lpstr>
      <vt:lpstr>Internet Security</vt:lpstr>
      <vt:lpstr>Internet Security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NETWORKING</dc:title>
  <dc:creator>SaherUmar</dc:creator>
  <cp:lastModifiedBy>Windows User</cp:lastModifiedBy>
  <cp:revision>40</cp:revision>
  <dcterms:created xsi:type="dcterms:W3CDTF">2006-08-16T00:00:00Z</dcterms:created>
  <dcterms:modified xsi:type="dcterms:W3CDTF">2021-08-25T03:58:44Z</dcterms:modified>
</cp:coreProperties>
</file>