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446126B6-174D-41D7-BAC2-058A9235F85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8C9F0E4F-D5CB-4E7B-AB41-9EE8F30A1EC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4369DE-0D1C-45A9-ACCE-7DC1B5F0C9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 build="p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13F9EB-FC18-45E0-93E0-799B703953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1EDFA0-3376-4F7F-9FF5-A841A20817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6285C1D-E2A1-4DA6-A3B9-762D07119A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D06D49-54D4-4E83-BBAA-9E19A3E452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5EB214-24B0-4A78-BA13-57B829CAAF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E60F71-929F-4E81-AEB7-880D37B2DC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7F4F30-ABB7-4BD8-8D1B-568F16702B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B5AC0A-2E32-42F1-B674-2C94909CA6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BC0450-B194-43FC-93DD-8ED52C3A9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5D3D7-4D84-4134-BD78-1D4D72D0A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8EF0765-ABC4-4B88-87D2-C1EF2C962C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A925257-735D-456C-BAB1-97FBFDB668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0" grpId="0" build="p"/>
    </p:bld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Lecture-1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Introduction to 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Architectural Diagram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352800" y="2303463"/>
            <a:ext cx="21621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>
                <a:latin typeface="Arial" charset="0"/>
              </a:rPr>
              <a:t>Source File  </a:t>
            </a:r>
            <a:r>
              <a:rPr lang="en-US" i="1">
                <a:latin typeface="Arial" charset="0"/>
              </a:rPr>
              <a:t>pgm.c</a:t>
            </a:r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 rot="16200000" flipH="1">
            <a:off x="4267200" y="2608263"/>
            <a:ext cx="139700" cy="2921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 rot="16200000" flipH="1">
            <a:off x="4267200" y="3827463"/>
            <a:ext cx="139700" cy="2921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AutoShape 7"/>
          <p:cNvSpPr>
            <a:spLocks noChangeArrowheads="1"/>
          </p:cNvSpPr>
          <p:nvPr/>
        </p:nvSpPr>
        <p:spPr bwMode="auto">
          <a:xfrm rot="16200000" flipH="1">
            <a:off x="4267200" y="5351463"/>
            <a:ext cx="139700" cy="2921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AutoShape 8"/>
          <p:cNvSpPr>
            <a:spLocks noChangeArrowheads="1"/>
          </p:cNvSpPr>
          <p:nvPr/>
        </p:nvSpPr>
        <p:spPr bwMode="auto">
          <a:xfrm rot="16200000" flipH="1">
            <a:off x="4267200" y="4513263"/>
            <a:ext cx="139700" cy="2921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AutoShape 9"/>
          <p:cNvSpPr>
            <a:spLocks noChangeArrowheads="1"/>
          </p:cNvSpPr>
          <p:nvPr/>
        </p:nvSpPr>
        <p:spPr bwMode="auto">
          <a:xfrm rot="16200000" flipH="1">
            <a:off x="4267200" y="1998663"/>
            <a:ext cx="139700" cy="2921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2743200" y="4741863"/>
            <a:ext cx="39274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>
                <a:latin typeface="Arial" charset="0"/>
              </a:rPr>
              <a:t>Program Object Code File  </a:t>
            </a:r>
            <a:r>
              <a:rPr lang="en-US" i="1">
                <a:latin typeface="Arial" charset="0"/>
              </a:rPr>
              <a:t>pgm.obj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3200400" y="6418263"/>
            <a:ext cx="28987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>
                <a:latin typeface="Arial" charset="0"/>
              </a:rPr>
              <a:t>Executable File  pgm.exe</a:t>
            </a:r>
            <a:endParaRPr lang="en-US" i="1">
              <a:latin typeface="Arial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3276600" y="2836863"/>
            <a:ext cx="22860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Arial" charset="0"/>
              </a:rPr>
              <a:t>Preprocessor</a:t>
            </a:r>
            <a:endParaRPr lang="en-US" sz="2400">
              <a:latin typeface="Arial" charset="0"/>
            </a:endParaRPr>
          </a:p>
        </p:txBody>
      </p:sp>
      <p:sp>
        <p:nvSpPr>
          <p:cNvPr id="18445" name="AutoShape 13"/>
          <p:cNvSpPr>
            <a:spLocks noChangeArrowheads="1"/>
          </p:cNvSpPr>
          <p:nvPr/>
        </p:nvSpPr>
        <p:spPr bwMode="auto">
          <a:xfrm rot="16200000" flipH="1">
            <a:off x="4267200" y="3217863"/>
            <a:ext cx="139700" cy="2921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2667000" y="3443288"/>
            <a:ext cx="35814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Modified Source Code in RAM</a:t>
            </a:r>
            <a:endParaRPr lang="en-US">
              <a:latin typeface="Arial" charset="0"/>
            </a:endParaRP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3505200" y="4056063"/>
            <a:ext cx="1905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Arial" charset="0"/>
              </a:rPr>
              <a:t>Compiler</a:t>
            </a: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3657600" y="5580063"/>
            <a:ext cx="1524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Arial" charset="0"/>
              </a:rPr>
              <a:t>Linker</a:t>
            </a:r>
            <a:endParaRPr lang="en-US" sz="2400">
              <a:latin typeface="Arial" charset="0"/>
            </a:endParaRP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2743200" y="5046663"/>
            <a:ext cx="37338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charset="0"/>
              </a:rPr>
              <a:t>Other Object Code Files (if any)</a:t>
            </a:r>
          </a:p>
        </p:txBody>
      </p:sp>
      <p:sp>
        <p:nvSpPr>
          <p:cNvPr id="18450" name="AutoShape 18"/>
          <p:cNvSpPr>
            <a:spLocks noChangeArrowheads="1"/>
          </p:cNvSpPr>
          <p:nvPr/>
        </p:nvSpPr>
        <p:spPr bwMode="auto">
          <a:xfrm>
            <a:off x="4191000" y="6113463"/>
            <a:ext cx="304800" cy="152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>
            <a:off x="5410200" y="4360863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 flipV="1">
            <a:off x="6400800" y="1998663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 flipH="1">
            <a:off x="5181600" y="1998663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>
            <a:off x="5181600" y="5884863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Line 23"/>
          <p:cNvSpPr>
            <a:spLocks noChangeShapeType="1"/>
          </p:cNvSpPr>
          <p:nvPr/>
        </p:nvSpPr>
        <p:spPr bwMode="auto">
          <a:xfrm flipV="1">
            <a:off x="7086600" y="1770063"/>
            <a:ext cx="0" cy="411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 flipH="1">
            <a:off x="5181600" y="1770063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Rectangle 25"/>
          <p:cNvSpPr>
            <a:spLocks noChangeArrowheads="1"/>
          </p:cNvSpPr>
          <p:nvPr/>
        </p:nvSpPr>
        <p:spPr bwMode="auto">
          <a:xfrm>
            <a:off x="3581400" y="1600200"/>
            <a:ext cx="1600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Arial" charset="0"/>
              </a:rPr>
              <a:t>Editor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Char char=" "/>
            </a:pPr>
            <a:r>
              <a:rPr lang="en-US" sz="1900" b="1"/>
              <a:t>/* Filename:       hello.c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Char char=" "/>
            </a:pPr>
            <a:r>
              <a:rPr lang="en-US" sz="1900" b="1"/>
              <a:t>    Author:	          BIIT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Char char=" "/>
            </a:pPr>
            <a:r>
              <a:rPr lang="en-US" sz="1900" b="1"/>
              <a:t>    Date written:  ?/?/2005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Char char=" "/>
            </a:pPr>
            <a:r>
              <a:rPr lang="en-US" sz="1900" b="1"/>
              <a:t>    Description:   This program prints the greeting         		         “Hello, World!”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Char char=" "/>
            </a:pPr>
            <a:r>
              <a:rPr lang="en-US" sz="1900" b="1"/>
              <a:t>*/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Monotype Sorts" pitchFamily="2" charset="2"/>
              <a:buChar char=" "/>
            </a:pPr>
            <a:r>
              <a:rPr lang="en-US" sz="1900" b="1"/>
              <a:t>#include  &lt;stdio.h&gt;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Monotype Sorts" pitchFamily="2" charset="2"/>
              <a:buChar char=" "/>
            </a:pPr>
            <a:r>
              <a:rPr lang="en-US" sz="1900" b="1"/>
              <a:t>void main ( void )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Char char=" "/>
            </a:pPr>
            <a:r>
              <a:rPr lang="en-US" sz="1900" b="1"/>
              <a:t>{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Char char=" "/>
            </a:pPr>
            <a:r>
              <a:rPr lang="en-US" sz="1900" b="1"/>
              <a:t>     printf ( “Hello, World!\n” ) 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Char char=" "/>
            </a:pPr>
            <a:r>
              <a:rPr lang="en-US" sz="1900" b="1"/>
              <a:t>     getch( ) 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Char char=" "/>
            </a:pPr>
            <a:r>
              <a:rPr lang="en-US" sz="1900" b="1"/>
              <a:t>}</a:t>
            </a:r>
          </a:p>
          <a:p>
            <a:pPr>
              <a:lnSpc>
                <a:spcPct val="80000"/>
              </a:lnSpc>
            </a:pPr>
            <a:endParaRPr lang="en-US" sz="190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C Program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Char char=" "/>
            </a:pPr>
            <a:r>
              <a:rPr lang="en-US" sz="2800" i="1"/>
              <a:t>program header comment</a:t>
            </a:r>
            <a:endParaRPr lang="en-US" sz="2800"/>
          </a:p>
          <a:p>
            <a:pPr>
              <a:lnSpc>
                <a:spcPct val="80000"/>
              </a:lnSpc>
              <a:buFont typeface="Monotype Sorts" pitchFamily="2" charset="2"/>
              <a:buChar char=" "/>
            </a:pPr>
            <a:endParaRPr lang="en-US" sz="2800"/>
          </a:p>
          <a:p>
            <a:pPr>
              <a:lnSpc>
                <a:spcPct val="80000"/>
              </a:lnSpc>
              <a:buFont typeface="Monotype Sorts" pitchFamily="2" charset="2"/>
              <a:buChar char=" "/>
            </a:pPr>
            <a:r>
              <a:rPr lang="en-US" sz="2800" i="1"/>
              <a:t>preprocessor directives (if any)</a:t>
            </a:r>
            <a:endParaRPr lang="en-US" sz="2800"/>
          </a:p>
          <a:p>
            <a:pPr>
              <a:lnSpc>
                <a:spcPct val="80000"/>
              </a:lnSpc>
              <a:buFont typeface="Monotype Sorts" pitchFamily="2" charset="2"/>
              <a:buChar char=" "/>
            </a:pPr>
            <a:endParaRPr lang="en-US" sz="2800"/>
          </a:p>
          <a:p>
            <a:pPr>
              <a:lnSpc>
                <a:spcPct val="80000"/>
              </a:lnSpc>
              <a:buFont typeface="Monotype Sorts" pitchFamily="2" charset="2"/>
              <a:buChar char=" "/>
            </a:pPr>
            <a:r>
              <a:rPr lang="en-US" sz="2800"/>
              <a:t>void main ( void )</a:t>
            </a:r>
          </a:p>
          <a:p>
            <a:pPr>
              <a:lnSpc>
                <a:spcPct val="80000"/>
              </a:lnSpc>
              <a:buFont typeface="Monotype Sorts" pitchFamily="2" charset="2"/>
              <a:buChar char=" "/>
            </a:pPr>
            <a:r>
              <a:rPr lang="en-US" sz="2800"/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Char char=" "/>
            </a:pPr>
            <a:r>
              <a:rPr lang="en-US" sz="2800"/>
              <a:t>     </a:t>
            </a:r>
            <a:r>
              <a:rPr lang="en-US" sz="2800" i="1"/>
              <a:t>statement(s) ;</a:t>
            </a:r>
            <a:endParaRPr lang="en-US" sz="2800"/>
          </a:p>
          <a:p>
            <a:pPr>
              <a:lnSpc>
                <a:spcPct val="80000"/>
              </a:lnSpc>
              <a:buFont typeface="Monotype Sorts" pitchFamily="2" charset="2"/>
              <a:buChar char=" "/>
            </a:pPr>
            <a:r>
              <a:rPr lang="en-US" sz="2800"/>
              <a:t>     getch( ) ;</a:t>
            </a:r>
          </a:p>
          <a:p>
            <a:pPr>
              <a:lnSpc>
                <a:spcPct val="80000"/>
              </a:lnSpc>
              <a:buFont typeface="Monotype Sorts" pitchFamily="2" charset="2"/>
              <a:buChar char=" "/>
            </a:pPr>
            <a:r>
              <a:rPr lang="en-US" sz="2800"/>
              <a:t>}</a:t>
            </a:r>
          </a:p>
          <a:p>
            <a:pPr>
              <a:lnSpc>
                <a:spcPct val="80000"/>
              </a:lnSpc>
            </a:pPr>
            <a:endParaRPr lang="en-US" sz="280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Anatomy of a C Program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 </a:t>
            </a:r>
            <a:r>
              <a:rPr lang="en-US" sz="2800" b="1"/>
              <a:t>comment</a:t>
            </a:r>
            <a:r>
              <a:rPr lang="en-US" sz="2800"/>
              <a:t> is descriptive text used to help a reader of the program understand its content.</a:t>
            </a:r>
            <a:endParaRPr lang="en-US" sz="2800" b="1"/>
          </a:p>
          <a:p>
            <a:pPr>
              <a:lnSpc>
                <a:spcPct val="90000"/>
              </a:lnSpc>
            </a:pPr>
            <a:r>
              <a:rPr lang="en-US" sz="2800"/>
              <a:t>All comments must begin with the characters  /*  and end with the characters  */</a:t>
            </a:r>
          </a:p>
          <a:p>
            <a:pPr>
              <a:lnSpc>
                <a:spcPct val="90000"/>
              </a:lnSpc>
            </a:pPr>
            <a:r>
              <a:rPr lang="en-US" sz="2800"/>
              <a:t>These are called </a:t>
            </a:r>
            <a:r>
              <a:rPr lang="en-US" sz="2800" b="1"/>
              <a:t>comment delimiters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The program header comment always comes first.</a:t>
            </a:r>
          </a:p>
          <a:p>
            <a:pPr>
              <a:lnSpc>
                <a:spcPct val="90000"/>
              </a:lnSpc>
            </a:pPr>
            <a:r>
              <a:rPr lang="en-US" sz="2800"/>
              <a:t>Look at the class web page for the required contents of our header comment.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Header Comment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Lines that begin with a # in column 1 are called </a:t>
            </a:r>
            <a:r>
              <a:rPr lang="en-US" sz="2800" b="1"/>
              <a:t>preprocessor directives</a:t>
            </a:r>
            <a:r>
              <a:rPr lang="en-US" sz="2800"/>
              <a:t> (</a:t>
            </a:r>
            <a:r>
              <a:rPr lang="en-US" sz="2800" b="1"/>
              <a:t>commands</a:t>
            </a:r>
            <a:r>
              <a:rPr lang="en-US" sz="2800"/>
              <a:t>).</a:t>
            </a:r>
          </a:p>
          <a:p>
            <a:r>
              <a:rPr lang="en-US" sz="2800"/>
              <a:t>Example:  the </a:t>
            </a:r>
            <a:r>
              <a:rPr lang="en-US" sz="2800" b="1"/>
              <a:t>#include &lt;stdio.h&gt;</a:t>
            </a:r>
            <a:r>
              <a:rPr lang="en-US" sz="2800"/>
              <a:t> directive causes the preprocessor to include a copy of the standard input/output header file </a:t>
            </a:r>
            <a:r>
              <a:rPr lang="en-US" sz="2800" b="1"/>
              <a:t>stdio.h </a:t>
            </a:r>
            <a:r>
              <a:rPr lang="en-US" sz="2800"/>
              <a:t>at this point in the code.</a:t>
            </a:r>
          </a:p>
          <a:p>
            <a:r>
              <a:rPr lang="en-US" sz="2800"/>
              <a:t>This header file was included because it contains information about the printf ( ) function that is used in this program.</a:t>
            </a:r>
          </a:p>
          <a:p>
            <a:endParaRPr lang="en-US" sz="280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Preprocessor Directives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When we write our programs, there are libraries of functions to help us so that we do not have to write the same code over and over.</a:t>
            </a:r>
          </a:p>
          <a:p>
            <a:r>
              <a:rPr lang="en-US" sz="2800"/>
              <a:t>Some of the functions are very complex and long.  Not having to write them ourselves make it easier and faster to write programs.</a:t>
            </a:r>
          </a:p>
          <a:p>
            <a:r>
              <a:rPr lang="en-US" sz="2800"/>
              <a:t>Using the functions will also make it easier to learn to program!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stdio.h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Every program must have a </a:t>
            </a:r>
            <a:r>
              <a:rPr lang="en-US" sz="2800" b="1"/>
              <a:t>function</a:t>
            </a:r>
            <a:r>
              <a:rPr lang="en-US" sz="2800"/>
              <a:t> called </a:t>
            </a:r>
            <a:r>
              <a:rPr lang="en-US" sz="2800" b="1"/>
              <a:t>main</a:t>
            </a:r>
            <a:r>
              <a:rPr lang="en-US" sz="2800"/>
              <a:t>.  This is where program execution begins.</a:t>
            </a:r>
          </a:p>
          <a:p>
            <a:pPr>
              <a:lnSpc>
                <a:spcPct val="80000"/>
              </a:lnSpc>
            </a:pPr>
            <a:r>
              <a:rPr lang="en-US" sz="2800"/>
              <a:t>main() is placed in the source code file as the first function for readability.</a:t>
            </a:r>
          </a:p>
          <a:p>
            <a:pPr>
              <a:lnSpc>
                <a:spcPct val="80000"/>
              </a:lnSpc>
            </a:pPr>
            <a:r>
              <a:rPr lang="en-US" sz="2800"/>
              <a:t>The </a:t>
            </a:r>
            <a:r>
              <a:rPr lang="en-US" sz="2800" b="1"/>
              <a:t>reserved word</a:t>
            </a:r>
            <a:r>
              <a:rPr lang="en-US" sz="2800"/>
              <a:t> “void” indicates that main() </a:t>
            </a:r>
            <a:r>
              <a:rPr lang="en-US" sz="2800" b="1"/>
              <a:t>returns</a:t>
            </a:r>
            <a:r>
              <a:rPr lang="en-US" sz="2800"/>
              <a:t> nothing.</a:t>
            </a:r>
          </a:p>
          <a:p>
            <a:pPr>
              <a:lnSpc>
                <a:spcPct val="80000"/>
              </a:lnSpc>
            </a:pPr>
            <a:r>
              <a:rPr lang="en-US" sz="2800"/>
              <a:t>The parentheses following the reserved word “main” indicate that it is a function.</a:t>
            </a:r>
          </a:p>
          <a:p>
            <a:pPr>
              <a:lnSpc>
                <a:spcPct val="80000"/>
              </a:lnSpc>
            </a:pPr>
            <a:r>
              <a:rPr lang="en-US" sz="2800"/>
              <a:t>The reserved word “void” means nothing is there.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void main (void)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left brace (curly bracket) --  </a:t>
            </a:r>
            <a:r>
              <a:rPr lang="en-US" b="1"/>
              <a:t>{  </a:t>
            </a:r>
            <a:r>
              <a:rPr lang="en-US"/>
              <a:t>-- begins the </a:t>
            </a:r>
            <a:r>
              <a:rPr lang="en-US" b="1"/>
              <a:t>body</a:t>
            </a:r>
            <a:r>
              <a:rPr lang="en-US"/>
              <a:t> of every function.  A corresponding right brace --  </a:t>
            </a:r>
            <a:r>
              <a:rPr lang="en-US" b="1"/>
              <a:t>}</a:t>
            </a:r>
            <a:r>
              <a:rPr lang="en-US"/>
              <a:t>  -- ends the function body.</a:t>
            </a:r>
          </a:p>
          <a:p>
            <a:pPr>
              <a:spcBef>
                <a:spcPct val="100000"/>
              </a:spcBef>
            </a:pPr>
            <a:r>
              <a:rPr lang="en-US"/>
              <a:t>The style is to place these braces on separate lines in column 1 and to indent the entire function body 3 to 5 spaces.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Function Body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This line is a C </a:t>
            </a:r>
            <a:r>
              <a:rPr lang="en-US" sz="2800" b="1"/>
              <a:t>statement</a:t>
            </a:r>
            <a:r>
              <a:rPr lang="en-US" sz="2800"/>
              <a:t>.</a:t>
            </a:r>
          </a:p>
          <a:p>
            <a:pPr>
              <a:lnSpc>
                <a:spcPct val="90000"/>
              </a:lnSpc>
            </a:pPr>
            <a:r>
              <a:rPr lang="en-US" sz="2800"/>
              <a:t>It is a </a:t>
            </a:r>
            <a:r>
              <a:rPr lang="en-US" sz="2800" b="1"/>
              <a:t>call</a:t>
            </a:r>
            <a:r>
              <a:rPr lang="en-US" sz="2800"/>
              <a:t> to the function </a:t>
            </a:r>
            <a:r>
              <a:rPr lang="en-US" sz="2800" b="1"/>
              <a:t>printf ( )</a:t>
            </a:r>
            <a:r>
              <a:rPr lang="en-US" sz="2800"/>
              <a:t> with a single </a:t>
            </a:r>
            <a:r>
              <a:rPr lang="en-US" sz="2800" b="1"/>
              <a:t>argument (parameter)</a:t>
            </a:r>
            <a:r>
              <a:rPr lang="en-US" sz="2800"/>
              <a:t>, namely the </a:t>
            </a:r>
            <a:r>
              <a:rPr lang="en-US" sz="2800" b="1"/>
              <a:t>string</a:t>
            </a:r>
            <a:r>
              <a:rPr lang="en-US" sz="2800"/>
              <a:t> “Hello, World!\n”.</a:t>
            </a:r>
          </a:p>
          <a:p>
            <a:pPr>
              <a:lnSpc>
                <a:spcPct val="90000"/>
              </a:lnSpc>
            </a:pPr>
            <a:r>
              <a:rPr lang="en-US" sz="2800"/>
              <a:t>Even though a string may contain many characters, the string itself should be thought of as a single quantity.  </a:t>
            </a:r>
          </a:p>
          <a:p>
            <a:pPr>
              <a:lnSpc>
                <a:spcPct val="90000"/>
              </a:lnSpc>
            </a:pPr>
            <a:r>
              <a:rPr lang="en-US" sz="2800"/>
              <a:t>Notice that this line ends with a semicolon.  All statements</a:t>
            </a:r>
            <a:r>
              <a:rPr lang="en-US" sz="2800" b="1"/>
              <a:t> </a:t>
            </a:r>
            <a:r>
              <a:rPr lang="en-US" sz="2800"/>
              <a:t>in C end with a semicolon.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printf (“Hello, World!\n”);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getch() is built-in function</a:t>
            </a:r>
          </a:p>
          <a:p>
            <a:r>
              <a:rPr lang="en-US"/>
              <a:t>By using this function at end of file, it holds your output screen until you press any character.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getch();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History of C</a:t>
            </a:r>
          </a:p>
          <a:p>
            <a:r>
              <a:rPr lang="en-US"/>
              <a:t>Characteristics of C</a:t>
            </a:r>
          </a:p>
          <a:p>
            <a:r>
              <a:rPr lang="en-US"/>
              <a:t>Writing C Programs</a:t>
            </a:r>
          </a:p>
          <a:p>
            <a:r>
              <a:rPr lang="en-US"/>
              <a:t>Compilation</a:t>
            </a:r>
          </a:p>
          <a:p>
            <a:r>
              <a:rPr lang="en-US"/>
              <a:t>Anatomy of C Program</a:t>
            </a:r>
          </a:p>
          <a:p>
            <a:r>
              <a:rPr lang="en-US"/>
              <a:t>Variables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We’ll Learn Today: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A variable is a space in the computer’s memory set aside for a certain kind of data and given a name for easy reference.</a:t>
            </a:r>
          </a:p>
          <a:p>
            <a:r>
              <a:rPr lang="en-US" sz="2800"/>
              <a:t>Variable are used so that the same space in memory can hold different values at different times.</a:t>
            </a:r>
          </a:p>
          <a:p>
            <a:r>
              <a:rPr lang="en-US" sz="2800"/>
              <a:t>All variables must be defined to specify their name and type and set aside storage.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To declare a variable in C, do: 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r>
              <a:rPr lang="en-US"/>
              <a:t>   var_type </a:t>
            </a:r>
            <a:r>
              <a:rPr lang="en-US" i="1"/>
              <a:t>list variables</a:t>
            </a:r>
            <a:r>
              <a:rPr lang="en-US"/>
              <a:t>; 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r>
              <a:rPr lang="en-US"/>
              <a:t>	e.g. 	int i, j, k;	</a:t>
            </a:r>
          </a:p>
          <a:p>
            <a:pPr>
              <a:buFont typeface="Wingdings" pitchFamily="2" charset="2"/>
              <a:buNone/>
            </a:pPr>
            <a:r>
              <a:rPr lang="en-US"/>
              <a:t>			float x, y, z;		 </a:t>
            </a:r>
          </a:p>
          <a:p>
            <a:pPr>
              <a:buFont typeface="Wingdings" pitchFamily="2" charset="2"/>
              <a:buNone/>
            </a:pPr>
            <a:r>
              <a:rPr lang="en-US"/>
              <a:t>			char ch; </a:t>
            </a: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 (con’t)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 (con’t)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4038600" cy="685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u="sng"/>
              <a:t>Variable Types:</a:t>
            </a:r>
          </a:p>
          <a:p>
            <a:pPr>
              <a:buFont typeface="Wingdings" pitchFamily="2" charset="2"/>
              <a:buNone/>
            </a:pPr>
            <a:endParaRPr lang="en-US" sz="2800" u="sng"/>
          </a:p>
        </p:txBody>
      </p:sp>
      <p:graphicFrame>
        <p:nvGraphicFramePr>
          <p:cNvPr id="79938" name="Group 66"/>
          <p:cNvGraphicFramePr>
            <a:graphicFrameLocks noGrp="1"/>
          </p:cNvGraphicFramePr>
          <p:nvPr>
            <p:ph sz="half" idx="2"/>
          </p:nvPr>
        </p:nvGraphicFramePr>
        <p:xfrm>
          <a:off x="0" y="2362200"/>
          <a:ext cx="9144000" cy="390144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  <a:gridCol w="3048000"/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80808"/>
                            </a:outerShdw>
                          </a:effectLst>
                          <a:latin typeface="Tahoma" charset="0"/>
                        </a:rPr>
                        <a:t>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80808"/>
                            </a:outerShdw>
                          </a:effectLst>
                          <a:latin typeface="Tahoma" charset="0"/>
                        </a:rPr>
                        <a:t>Memory (byte)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80808"/>
                            </a:outerShdw>
                          </a:effectLst>
                          <a:latin typeface="Tahoma" charset="0"/>
                        </a:rPr>
                        <a:t>Range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80808"/>
                            </a:outerShdw>
                          </a:effectLst>
                          <a:latin typeface="Tahoma" charset="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80808"/>
                            </a:outerShdw>
                          </a:effectLst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80808"/>
                            </a:outerShdw>
                          </a:effectLst>
                          <a:latin typeface="Tahoma" charset="0"/>
                        </a:rPr>
                        <a:t>-128 to 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80808"/>
                            </a:outerShdw>
                          </a:effectLst>
                          <a:latin typeface="Tahoma" charset="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80808"/>
                            </a:outerShdw>
                          </a:effectLst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80808"/>
                            </a:outerShdw>
                          </a:effectLst>
                          <a:latin typeface="Tahoma" charset="0"/>
                        </a:rPr>
                        <a:t>-32,768 to 32,767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80808"/>
                            </a:outerShdw>
                          </a:effectLst>
                          <a:latin typeface="Tahoma" charset="0"/>
                        </a:rPr>
                        <a:t>long 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80808"/>
                            </a:outerShdw>
                          </a:effectLst>
                          <a:latin typeface="Tahoma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80808"/>
                            </a:outerShdw>
                          </a:effectLst>
                          <a:latin typeface="Tahoma" charset="0"/>
                        </a:rPr>
                        <a:t>-2,147,483,648 to 2,147,483,647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80808"/>
                            </a:outerShdw>
                          </a:effectLst>
                          <a:latin typeface="Tahoma" charset="0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80808"/>
                            </a:outerShdw>
                          </a:effectLst>
                          <a:latin typeface="Tahoma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80808"/>
                            </a:outerShdw>
                          </a:effectLst>
                          <a:latin typeface="Tahoma" charset="0"/>
                        </a:rPr>
                        <a:t>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80808"/>
                            </a:outerShdw>
                          </a:effectLst>
                          <a:latin typeface="Tahoma" charset="0"/>
                        </a:rPr>
                        <a:t>-38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80808"/>
                            </a:outerShdw>
                          </a:effectLst>
                          <a:latin typeface="Tahoma" charset="0"/>
                        </a:rPr>
                        <a:t> to 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80808"/>
                            </a:outerShdw>
                          </a:effectLst>
                          <a:latin typeface="Tahoma" charset="0"/>
                        </a:rPr>
                        <a:t>38 7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80808"/>
                            </a:outerShdw>
                          </a:effectLst>
                          <a:latin typeface="Tahoma" charset="0"/>
                        </a:rPr>
                        <a:t> digits precisions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80808"/>
                            </a:outerShdw>
                          </a:effectLst>
                          <a:latin typeface="Tahoma" charset="0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80808"/>
                            </a:outerShdw>
                          </a:effectLst>
                          <a:latin typeface="Tahoma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80808"/>
                            </a:outerShdw>
                          </a:effectLst>
                          <a:latin typeface="Tahoma" charset="0"/>
                        </a:rPr>
                        <a:t>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80808"/>
                            </a:outerShdw>
                          </a:effectLst>
                          <a:latin typeface="Tahoma" charset="0"/>
                        </a:rPr>
                        <a:t>-308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80808"/>
                            </a:outerShdw>
                          </a:effectLst>
                          <a:latin typeface="Tahoma" charset="0"/>
                        </a:rPr>
                        <a:t> to 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80808"/>
                            </a:outerShdw>
                          </a:effectLst>
                          <a:latin typeface="Tahoma" charset="0"/>
                        </a:rPr>
                        <a:t>308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80808"/>
                            </a:outerShdw>
                          </a:effectLst>
                          <a:latin typeface="Tahoma" charset="0"/>
                        </a:rPr>
                        <a:t>7 digits precisions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 (con’t)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4572000" cy="6858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None/>
            </a:pPr>
            <a:r>
              <a:rPr lang="en-US" sz="2800" u="sng"/>
              <a:t>Defining Global Variables:</a:t>
            </a:r>
          </a:p>
          <a:p>
            <a:pPr>
              <a:buFont typeface="Wingdings" pitchFamily="2" charset="2"/>
              <a:buNone/>
            </a:pPr>
            <a:endParaRPr lang="en-US" sz="2800" u="sng"/>
          </a:p>
        </p:txBody>
      </p:sp>
      <p:sp>
        <p:nvSpPr>
          <p:cNvPr id="81959" name="Text Box 39"/>
          <p:cNvSpPr txBox="1">
            <a:spLocks noChangeArrowheads="1"/>
          </p:cNvSpPr>
          <p:nvPr/>
        </p:nvSpPr>
        <p:spPr bwMode="auto">
          <a:xfrm>
            <a:off x="533400" y="2362200"/>
            <a:ext cx="82296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Global variables are defined above main() in the following way:- </a:t>
            </a:r>
          </a:p>
          <a:p>
            <a:r>
              <a:rPr lang="en-US" sz="2400"/>
              <a:t>          short number,sum;</a:t>
            </a:r>
          </a:p>
          <a:p>
            <a:r>
              <a:rPr lang="en-US" sz="2400"/>
              <a:t>	 int bignumber,bigsum;</a:t>
            </a:r>
          </a:p>
          <a:p>
            <a:r>
              <a:rPr lang="en-US" sz="2400"/>
              <a:t>	 char letter;</a:t>
            </a:r>
          </a:p>
          <a:p>
            <a:r>
              <a:rPr lang="en-US" sz="2400"/>
              <a:t> 		 </a:t>
            </a:r>
          </a:p>
          <a:p>
            <a:r>
              <a:rPr lang="en-US" sz="2400"/>
              <a:t>	main()		</a:t>
            </a:r>
          </a:p>
          <a:p>
            <a:r>
              <a:rPr lang="en-US" sz="2400"/>
              <a:t>		 { 		</a:t>
            </a:r>
          </a:p>
          <a:p>
            <a:r>
              <a:rPr lang="en-US" sz="2400"/>
              <a:t>		 </a:t>
            </a:r>
          </a:p>
          <a:p>
            <a:r>
              <a:rPr lang="en-US" sz="2400"/>
              <a:t>	</a:t>
            </a:r>
          </a:p>
          <a:p>
            <a:r>
              <a:rPr lang="en-US" sz="2400"/>
              <a:t>		} </a:t>
            </a:r>
          </a:p>
          <a:p>
            <a:endParaRPr lang="en-US" sz="2400"/>
          </a:p>
          <a:p>
            <a:r>
              <a:rPr lang="en-US" sz="240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Global Variables (con’t)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533400" y="1676400"/>
            <a:ext cx="82296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It is also possible to pre-initialise global variables using the = operator for assignment. </a:t>
            </a:r>
            <a:endParaRPr lang="en-US" sz="2400" b="1"/>
          </a:p>
          <a:p>
            <a:endParaRPr lang="en-US" sz="2400"/>
          </a:p>
          <a:p>
            <a:r>
              <a:rPr lang="en-US" sz="2400"/>
              <a:t>For example:- </a:t>
            </a:r>
          </a:p>
          <a:p>
            <a:r>
              <a:rPr lang="en-US" sz="2400"/>
              <a:t>          float sum=0.0;</a:t>
            </a:r>
          </a:p>
          <a:p>
            <a:r>
              <a:rPr lang="en-US" sz="2400"/>
              <a:t>	 int bigsum=0;		 </a:t>
            </a:r>
          </a:p>
          <a:p>
            <a:r>
              <a:rPr lang="en-US" sz="2400"/>
              <a:t>	char letter=`A'; 		 </a:t>
            </a:r>
          </a:p>
          <a:p>
            <a:r>
              <a:rPr lang="en-US" sz="2400"/>
              <a:t>		main()</a:t>
            </a:r>
          </a:p>
          <a:p>
            <a:r>
              <a:rPr lang="en-US" sz="2400"/>
              <a:t>			 {</a:t>
            </a:r>
          </a:p>
          <a:p>
            <a:r>
              <a:rPr lang="en-US" sz="2400"/>
              <a:t>			 </a:t>
            </a:r>
          </a:p>
          <a:p>
            <a:r>
              <a:rPr lang="en-US" sz="2400"/>
              <a:t>			}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Global Variables (con’t)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533400" y="1676400"/>
            <a:ext cx="82296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/>
              <a:t>This is the same as:- </a:t>
            </a:r>
          </a:p>
          <a:p>
            <a:endParaRPr lang="en-US" sz="2400" b="1"/>
          </a:p>
          <a:p>
            <a:r>
              <a:rPr lang="en-US" sz="2400" b="1"/>
              <a:t>          float sum;</a:t>
            </a:r>
          </a:p>
          <a:p>
            <a:r>
              <a:rPr lang="en-US" sz="2400" b="1"/>
              <a:t>	int bigsum;		 </a:t>
            </a:r>
          </a:p>
          <a:p>
            <a:r>
              <a:rPr lang="en-US" sz="2400" b="1"/>
              <a:t>	char letter;</a:t>
            </a:r>
          </a:p>
          <a:p>
            <a:r>
              <a:rPr lang="en-US" sz="2400" b="1"/>
              <a:t>		 main()</a:t>
            </a:r>
          </a:p>
          <a:p>
            <a:r>
              <a:rPr lang="en-US" sz="2400" b="1"/>
              <a:t>			 {</a:t>
            </a:r>
          </a:p>
          <a:p>
            <a:r>
              <a:rPr lang="en-US" sz="2400" b="1"/>
              <a:t>				 sum=0.0;							 bigsum=0;							 letter=`A'; 					 } </a:t>
            </a:r>
          </a:p>
          <a:p>
            <a:r>
              <a:rPr lang="en-US" sz="2400" b="1"/>
              <a:t>	</a:t>
            </a:r>
          </a:p>
          <a:p>
            <a:r>
              <a:rPr lang="en-US" sz="2400" b="1"/>
              <a:t>...but is more efficient.</a:t>
            </a:r>
            <a:r>
              <a:rPr lang="en-US" sz="240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Global Variables (con’t)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533400" y="1676400"/>
            <a:ext cx="8229600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/>
              <a:t>C also allows multiple assignment statements using =, </a:t>
            </a:r>
          </a:p>
          <a:p>
            <a:r>
              <a:rPr lang="en-US" sz="2800"/>
              <a:t>for example: </a:t>
            </a:r>
          </a:p>
          <a:p>
            <a:r>
              <a:rPr lang="en-US" sz="2800"/>
              <a:t>          a=b=c=d=3; </a:t>
            </a:r>
          </a:p>
          <a:p>
            <a:r>
              <a:rPr lang="en-US" sz="2800"/>
              <a:t>...which is the same as, but more efficient than: </a:t>
            </a:r>
          </a:p>
          <a:p>
            <a:r>
              <a:rPr lang="en-US" sz="2800"/>
              <a:t>          a=3;</a:t>
            </a:r>
          </a:p>
          <a:p>
            <a:r>
              <a:rPr lang="en-US" sz="2800"/>
              <a:t>	  b=3;</a:t>
            </a:r>
          </a:p>
          <a:p>
            <a:r>
              <a:rPr lang="en-US" sz="2800"/>
              <a:t>    	  c=3;</a:t>
            </a:r>
          </a:p>
          <a:p>
            <a:r>
              <a:rPr lang="en-US" sz="2800"/>
              <a:t> 	 d=3;</a:t>
            </a:r>
          </a:p>
          <a:p>
            <a:r>
              <a:rPr lang="en-US" sz="2800"/>
              <a:t>This kind of assignment is only possible if all the variable types in the statement are the same.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End of Lecture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Any Question ????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114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	</a:t>
            </a:r>
            <a:r>
              <a:rPr lang="en-US" sz="2800"/>
              <a:t>The </a:t>
            </a:r>
            <a:r>
              <a:rPr lang="en-US" sz="2800" i="1"/>
              <a:t>milestones</a:t>
            </a:r>
            <a:r>
              <a:rPr lang="en-US" sz="2800"/>
              <a:t> in C's development as a language are listed below: </a:t>
            </a:r>
          </a:p>
          <a:p>
            <a:pPr>
              <a:lnSpc>
                <a:spcPct val="90000"/>
              </a:lnSpc>
            </a:pPr>
            <a:r>
              <a:rPr lang="en-US" sz="2800"/>
              <a:t>UNIX developed c. 1969 -- DEC PDP-7 Assembly Language </a:t>
            </a:r>
          </a:p>
          <a:p>
            <a:pPr>
              <a:lnSpc>
                <a:spcPct val="90000"/>
              </a:lnSpc>
            </a:pPr>
            <a:r>
              <a:rPr lang="en-US" sz="2800"/>
              <a:t>BCPL -- a user friendly OS providing powerful development tools developed from BCPL. Assembler tedious long and error prone. </a:t>
            </a:r>
          </a:p>
          <a:p>
            <a:pPr>
              <a:lnSpc>
                <a:spcPct val="90000"/>
              </a:lnSpc>
            </a:pPr>
            <a:r>
              <a:rPr lang="en-US" sz="2800"/>
              <a:t>A new language ``B'' a second attempt. c. 1970. </a:t>
            </a:r>
          </a:p>
          <a:p>
            <a:pPr>
              <a:lnSpc>
                <a:spcPct val="90000"/>
              </a:lnSpc>
            </a:pPr>
            <a:r>
              <a:rPr lang="en-US" sz="2800"/>
              <a:t>A totally new language ``C'' a successor to ``B''. c. 1971 </a:t>
            </a:r>
          </a:p>
          <a:p>
            <a:pPr>
              <a:lnSpc>
                <a:spcPct val="90000"/>
              </a:lnSpc>
            </a:pPr>
            <a:r>
              <a:rPr lang="en-US" sz="2800"/>
              <a:t>By 1973 UNIX OS almost totally written in ``C''.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 of 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Small size </a:t>
            </a:r>
          </a:p>
          <a:p>
            <a:pPr>
              <a:lnSpc>
                <a:spcPct val="90000"/>
              </a:lnSpc>
            </a:pPr>
            <a:r>
              <a:rPr lang="en-US" sz="2800"/>
              <a:t>Extensive use of function calls </a:t>
            </a:r>
          </a:p>
          <a:p>
            <a:pPr>
              <a:lnSpc>
                <a:spcPct val="90000"/>
              </a:lnSpc>
            </a:pPr>
            <a:r>
              <a:rPr lang="en-US" sz="2800"/>
              <a:t>Loose typing -- unlike PASCAL </a:t>
            </a:r>
          </a:p>
          <a:p>
            <a:pPr>
              <a:lnSpc>
                <a:spcPct val="90000"/>
              </a:lnSpc>
            </a:pPr>
            <a:r>
              <a:rPr lang="en-US" sz="2800"/>
              <a:t>Structured language </a:t>
            </a:r>
          </a:p>
          <a:p>
            <a:pPr>
              <a:lnSpc>
                <a:spcPct val="90000"/>
              </a:lnSpc>
            </a:pPr>
            <a:r>
              <a:rPr lang="en-US" sz="2800"/>
              <a:t>Low level (BitWise) programming readily available </a:t>
            </a:r>
          </a:p>
          <a:p>
            <a:pPr>
              <a:lnSpc>
                <a:spcPct val="90000"/>
              </a:lnSpc>
            </a:pPr>
            <a:r>
              <a:rPr lang="en-US" sz="2800"/>
              <a:t>Pointer implementation - extensive use of pointers for memory, array, structures and functions. 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Characteristics of 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	</a:t>
            </a:r>
            <a:r>
              <a:rPr lang="en-US" i="1"/>
              <a:t>C has now become a widely used professional language for various reasons.</a:t>
            </a:r>
            <a:r>
              <a:rPr lang="en-US"/>
              <a:t> </a:t>
            </a:r>
          </a:p>
          <a:p>
            <a:endParaRPr lang="en-US"/>
          </a:p>
          <a:p>
            <a:r>
              <a:rPr lang="en-US"/>
              <a:t>It has high-level constructs. </a:t>
            </a:r>
          </a:p>
          <a:p>
            <a:r>
              <a:rPr lang="en-US"/>
              <a:t>It can handle low-level activities. </a:t>
            </a:r>
          </a:p>
          <a:p>
            <a:r>
              <a:rPr lang="en-US"/>
              <a:t>It produces efficient programs. </a:t>
            </a:r>
          </a:p>
          <a:p>
            <a:r>
              <a:rPr lang="en-US"/>
              <a:t>It can be compiled on a variety of computers. </a:t>
            </a:r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 programmer uses a </a:t>
            </a:r>
            <a:r>
              <a:rPr lang="en-US" sz="2800" b="1"/>
              <a:t>text editor </a:t>
            </a:r>
            <a:r>
              <a:rPr lang="en-US" sz="2800"/>
              <a:t>to create or modify files containing C code.</a:t>
            </a:r>
            <a:endParaRPr lang="en-US" sz="240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/>
              <a:t>Code is also known as </a:t>
            </a:r>
            <a:r>
              <a:rPr lang="en-US" sz="2800" b="1"/>
              <a:t>source code</a:t>
            </a:r>
            <a:r>
              <a:rPr lang="en-US" sz="2800"/>
              <a:t>.</a:t>
            </a:r>
            <a:endParaRPr lang="en-US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/>
              <a:t>A file containing source code is called a </a:t>
            </a:r>
            <a:r>
              <a:rPr lang="en-US" sz="2800" b="1"/>
              <a:t>source file</a:t>
            </a:r>
            <a:r>
              <a:rPr lang="en-US" sz="2800"/>
              <a:t>.</a:t>
            </a:r>
            <a:endParaRPr lang="en-US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/>
              <a:t>After a C source file has been created, the programmer must </a:t>
            </a:r>
            <a:r>
              <a:rPr lang="en-US" sz="2800" b="1"/>
              <a:t>invoke the C compiler</a:t>
            </a:r>
            <a:r>
              <a:rPr lang="en-US" sz="2800"/>
              <a:t> before the program can be </a:t>
            </a:r>
            <a:r>
              <a:rPr lang="en-US" sz="2800" b="1"/>
              <a:t>executed</a:t>
            </a:r>
            <a:r>
              <a:rPr lang="en-US" sz="2800"/>
              <a:t> (</a:t>
            </a:r>
            <a:r>
              <a:rPr lang="en-US" sz="2800" b="1"/>
              <a:t>run</a:t>
            </a:r>
            <a:r>
              <a:rPr lang="en-US" sz="2800"/>
              <a:t>).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C Program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/>
              <a:t>Stage 1: </a:t>
            </a:r>
            <a:r>
              <a:rPr lang="en-US" sz="2800" b="1"/>
              <a:t>Preprocessing</a:t>
            </a:r>
          </a:p>
          <a:p>
            <a:pPr>
              <a:buFontTx/>
              <a:buNone/>
            </a:pPr>
            <a:endParaRPr lang="en-US" sz="1000" b="1"/>
          </a:p>
          <a:p>
            <a:pPr lvl="1">
              <a:buClr>
                <a:schemeClr val="tx1"/>
              </a:buClr>
              <a:buSzPct val="75000"/>
              <a:buFontTx/>
              <a:buChar char="•"/>
            </a:pPr>
            <a:r>
              <a:rPr lang="en-US" sz="2400"/>
              <a:t>Performed by a program called the </a:t>
            </a:r>
            <a:r>
              <a:rPr lang="en-US" sz="2400" b="1"/>
              <a:t>preprocessor</a:t>
            </a:r>
            <a:r>
              <a:rPr lang="en-US" sz="2400"/>
              <a:t> </a:t>
            </a:r>
          </a:p>
          <a:p>
            <a:pPr lvl="1">
              <a:buClr>
                <a:schemeClr val="tx1"/>
              </a:buClr>
              <a:buSzPct val="75000"/>
              <a:buFontTx/>
              <a:buChar char="•"/>
            </a:pPr>
            <a:r>
              <a:rPr lang="en-US" sz="2400"/>
              <a:t>Modifies the source code (in RAM) according to </a:t>
            </a:r>
            <a:r>
              <a:rPr lang="en-US" sz="2400" b="1"/>
              <a:t>preprocessor directives (preprocessor commands</a:t>
            </a:r>
            <a:r>
              <a:rPr lang="en-US" sz="2400"/>
              <a:t>) embedded in the source code</a:t>
            </a:r>
          </a:p>
          <a:p>
            <a:pPr lvl="1"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lang="en-US" sz="2400"/>
              <a:t>Strips comments and  white space from the code</a:t>
            </a:r>
          </a:p>
          <a:p>
            <a:pPr lvl="1"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lang="en-US" sz="2400"/>
              <a:t>The source code as stored on disk is </a:t>
            </a:r>
            <a:r>
              <a:rPr lang="en-US" sz="2400" u="sng"/>
              <a:t>not</a:t>
            </a:r>
            <a:r>
              <a:rPr lang="en-US" sz="2400"/>
              <a:t> modified.</a:t>
            </a:r>
          </a:p>
          <a:p>
            <a:pPr>
              <a:buFont typeface="Wingdings" pitchFamily="2" charset="2"/>
              <a:buNone/>
            </a:pPr>
            <a:endParaRPr lang="en-US" sz="280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 Stages of Compilation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Stage 2: </a:t>
            </a:r>
            <a:r>
              <a:rPr lang="en-US" sz="2800" b="1"/>
              <a:t>Compilation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100" b="1"/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Char char="•"/>
            </a:pPr>
            <a:r>
              <a:rPr lang="en-US" sz="2400"/>
              <a:t>Performed by a program called the </a:t>
            </a:r>
            <a:r>
              <a:rPr lang="en-US" sz="2400" b="1"/>
              <a:t>compiler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Char char="•"/>
            </a:pPr>
            <a:r>
              <a:rPr lang="en-US" sz="2400"/>
              <a:t>Translates the preprocessor-modified source code into </a:t>
            </a:r>
            <a:r>
              <a:rPr lang="en-US" sz="2400" b="1"/>
              <a:t>object code (machine code)</a:t>
            </a:r>
            <a:endParaRPr lang="en-US" sz="2400"/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Char char="•"/>
            </a:pPr>
            <a:r>
              <a:rPr lang="en-US" sz="2400"/>
              <a:t>Checks for </a:t>
            </a:r>
            <a:r>
              <a:rPr lang="en-US" sz="2400" b="1"/>
              <a:t>syntax errors</a:t>
            </a:r>
            <a:r>
              <a:rPr lang="en-US" sz="2400"/>
              <a:t> and </a:t>
            </a:r>
            <a:r>
              <a:rPr lang="en-US" sz="2400" b="1"/>
              <a:t>warnings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Tx/>
              <a:buChar char="•"/>
            </a:pPr>
            <a:r>
              <a:rPr lang="en-US" sz="2400"/>
              <a:t>Saves the object code to a disk file, if instructed to do so (we will not do this).</a:t>
            </a:r>
          </a:p>
          <a:p>
            <a:pPr lvl="2">
              <a:lnSpc>
                <a:spcPct val="80000"/>
              </a:lnSpc>
              <a:buClr>
                <a:schemeClr val="tx1"/>
              </a:buClr>
              <a:buFontTx/>
              <a:buChar char="•"/>
            </a:pPr>
            <a:r>
              <a:rPr lang="en-US"/>
              <a:t>If any compiler errors are received, no object code file will be generated.</a:t>
            </a:r>
          </a:p>
          <a:p>
            <a:pPr lvl="2">
              <a:lnSpc>
                <a:spcPct val="80000"/>
              </a:lnSpc>
              <a:buClr>
                <a:schemeClr val="tx1"/>
              </a:buClr>
              <a:buFontTx/>
              <a:buChar char="•"/>
            </a:pPr>
            <a:r>
              <a:rPr lang="en-US"/>
              <a:t>An object code file </a:t>
            </a:r>
            <a:r>
              <a:rPr lang="en-US" u="sng"/>
              <a:t>will</a:t>
            </a:r>
            <a:r>
              <a:rPr lang="en-US"/>
              <a:t> be generated if only warnings, not errors, are received.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 Stages of Compilation (con’t)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Stage 3: </a:t>
            </a:r>
            <a:r>
              <a:rPr lang="en-US" sz="2800" b="1"/>
              <a:t>Linking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000" b="1"/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Char char="•"/>
            </a:pPr>
            <a:r>
              <a:rPr lang="en-US" sz="2400"/>
              <a:t>Combines the program object code with other object code to produce the executable file.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Char char="•"/>
            </a:pPr>
            <a:r>
              <a:rPr lang="en-US" sz="2400"/>
              <a:t>The other object code can come from the </a:t>
            </a:r>
            <a:r>
              <a:rPr lang="en-US" sz="2400" b="1"/>
              <a:t>Run-Time Library</a:t>
            </a:r>
            <a:r>
              <a:rPr lang="en-US" sz="2400"/>
              <a:t>, other libraries, or object files that you have created.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Char char="•"/>
            </a:pPr>
            <a:r>
              <a:rPr lang="en-US" sz="2400"/>
              <a:t>Saves the executable code to a disk file.  On the Linux system, that file is called </a:t>
            </a:r>
            <a:r>
              <a:rPr lang="en-US" sz="2400" b="1"/>
              <a:t>a.out</a:t>
            </a:r>
            <a:r>
              <a:rPr lang="en-US" sz="2400"/>
              <a:t>.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FontTx/>
              <a:buChar char="•"/>
            </a:pPr>
            <a:r>
              <a:rPr lang="en-US" sz="2000"/>
              <a:t>If any linker errors are received, no executable file will be generated.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 Stages of Compilation (con’t)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278</TotalTime>
  <Words>1068</Words>
  <Application>Microsoft Office PowerPoint</Application>
  <PresentationFormat>On-screen Show (4:3)</PresentationFormat>
  <Paragraphs>200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Tahoma</vt:lpstr>
      <vt:lpstr>Wingdings</vt:lpstr>
      <vt:lpstr>Monotype Sorts</vt:lpstr>
      <vt:lpstr>Times New Roman</vt:lpstr>
      <vt:lpstr>Concourse</vt:lpstr>
      <vt:lpstr>Lecture-1</vt:lpstr>
      <vt:lpstr>We’ll Learn Today:</vt:lpstr>
      <vt:lpstr>History of C</vt:lpstr>
      <vt:lpstr>Characteristics of C</vt:lpstr>
      <vt:lpstr>Slide 5</vt:lpstr>
      <vt:lpstr>Writing C Program</vt:lpstr>
      <vt:lpstr>3 Stages of Compilation</vt:lpstr>
      <vt:lpstr>3 Stages of Compilation (con’t)</vt:lpstr>
      <vt:lpstr>3 Stages of Compilation (con’t)</vt:lpstr>
      <vt:lpstr>Architectural Diagram</vt:lpstr>
      <vt:lpstr>A Simple C Program</vt:lpstr>
      <vt:lpstr>Anatomy of a C Program</vt:lpstr>
      <vt:lpstr>Program Header Comment</vt:lpstr>
      <vt:lpstr>Preprocessor Directives</vt:lpstr>
      <vt:lpstr>stdio.h</vt:lpstr>
      <vt:lpstr>void main (void)</vt:lpstr>
      <vt:lpstr>The Function Body</vt:lpstr>
      <vt:lpstr>printf (“Hello, World!\n”);</vt:lpstr>
      <vt:lpstr>getch();</vt:lpstr>
      <vt:lpstr>Variables</vt:lpstr>
      <vt:lpstr>Variables (con’t)</vt:lpstr>
      <vt:lpstr>Variables (con’t)</vt:lpstr>
      <vt:lpstr>Variables (con’t)</vt:lpstr>
      <vt:lpstr>Defining Global Variables (con’t)</vt:lpstr>
      <vt:lpstr>Defining Global Variables (con’t)</vt:lpstr>
      <vt:lpstr>Defining Global Variables (con’t)</vt:lpstr>
      <vt:lpstr>End of Lecture</vt:lpstr>
    </vt:vector>
  </TitlesOfParts>
  <Company>BIIT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C-Language</dc:title>
  <dc:creator>BIIT</dc:creator>
  <cp:lastModifiedBy>Hijazi Darwesh</cp:lastModifiedBy>
  <cp:revision>80</cp:revision>
  <dcterms:created xsi:type="dcterms:W3CDTF">2005-11-23T04:18:16Z</dcterms:created>
  <dcterms:modified xsi:type="dcterms:W3CDTF">2023-01-04T08:26:54Z</dcterms:modified>
</cp:coreProperties>
</file>