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6" autoAdjust="0"/>
    <p:restoredTop sz="94673" autoAdjust="0"/>
  </p:normalViewPr>
  <p:slideViewPr>
    <p:cSldViewPr>
      <p:cViewPr varScale="1">
        <p:scale>
          <a:sx n="60" d="100"/>
          <a:sy n="60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277504-B0E0-4B4E-96F8-FCDC7CFFF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D6ED4-5A02-4D9A-8CFC-ABE7A6B3B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ED407D-FBDA-4E17-8FC7-6A5026A10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8B991C-174E-4457-8F8F-07E9F8B56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6B3B44-CE35-4EAD-823D-399F652CF8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10C2B1-84A1-4135-B476-EA6D9BC79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957B66-E72E-4E9E-A6B8-C3D10F3841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E3D90-EC97-4C63-9BDA-39EE9DD215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745F03-85AD-4DE6-8C01-4922612A9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516241-8A11-4D1F-9019-3D8B6656F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6D51D3-9BA2-4445-92FD-EE743907AB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CBDEBD2-1F2E-492D-AD86-E6DB81CCF7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0" grpId="0" build="p"/>
    </p:bld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2.doc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4.doc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Lecturer-2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 Basics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 marL="0" indent="4763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Definition:</a:t>
            </a:r>
          </a:p>
          <a:p>
            <a:pPr marL="0" indent="4763"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/>
              <a:t>	“Operators are words or symbols that 	cause a program to do something to 	variables.”</a:t>
            </a:r>
          </a:p>
          <a:p>
            <a:pPr marL="0" indent="4763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There are may different kinds of operators, but most common of them are as follows:</a:t>
            </a:r>
          </a:p>
          <a:p>
            <a:pPr marL="747713" lvl="1">
              <a:lnSpc>
                <a:spcPct val="90000"/>
              </a:lnSpc>
            </a:pPr>
            <a:r>
              <a:rPr lang="en-US" sz="2400"/>
              <a:t>Arithmetic Operators</a:t>
            </a:r>
          </a:p>
          <a:p>
            <a:pPr marL="747713" lvl="1">
              <a:lnSpc>
                <a:spcPct val="90000"/>
              </a:lnSpc>
            </a:pPr>
            <a:r>
              <a:rPr lang="en-US" sz="2400"/>
              <a:t>Arithmetic Assignment Operators</a:t>
            </a:r>
          </a:p>
          <a:p>
            <a:pPr marL="747713" lvl="1">
              <a:lnSpc>
                <a:spcPct val="90000"/>
              </a:lnSpc>
            </a:pPr>
            <a:r>
              <a:rPr lang="en-US" sz="2400"/>
              <a:t>Increment/Decrement Operators</a:t>
            </a:r>
          </a:p>
          <a:p>
            <a:pPr marL="747713" lvl="1">
              <a:lnSpc>
                <a:spcPct val="90000"/>
              </a:lnSpc>
            </a:pPr>
            <a:r>
              <a:rPr lang="en-US" sz="2400"/>
              <a:t>Relational Operators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8" name="Object 8"/>
          <p:cNvGraphicFramePr>
            <a:graphicFrameLocks noChangeAspect="1"/>
          </p:cNvGraphicFramePr>
          <p:nvPr>
            <p:ph sz="half" idx="1"/>
          </p:nvPr>
        </p:nvGraphicFramePr>
        <p:xfrm>
          <a:off x="95250" y="1846263"/>
          <a:ext cx="8875713" cy="2400300"/>
        </p:xfrm>
        <a:graphic>
          <a:graphicData uri="http://schemas.openxmlformats.org/presentationml/2006/ole">
            <p:oleObj spid="_x0000_s15368" name="Document" r:id="rId3" imgW="8477197" imgH="2292162" progId="Word.Document.8">
              <p:embed/>
            </p:oleObj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>
            <p:ph sz="half" idx="2"/>
          </p:nvPr>
        </p:nvGraphicFramePr>
        <p:xfrm>
          <a:off x="36513" y="4514850"/>
          <a:ext cx="8880475" cy="2228850"/>
        </p:xfrm>
        <a:graphic>
          <a:graphicData uri="http://schemas.openxmlformats.org/presentationml/2006/ole">
            <p:oleObj spid="_x0000_s15372" name="Document" r:id="rId4" imgW="8924439" imgH="2239526" progId="Word.Document.8">
              <p:embed/>
            </p:oleObj>
          </a:graphicData>
        </a:graphic>
      </p:graphicFrame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 (con’t)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0" y="14478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Arithmetic: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0" y="40386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Rules of Operator Precendence: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62" name="Object 6"/>
          <p:cNvGraphicFramePr>
            <a:graphicFrameLocks noChangeAspect="1"/>
          </p:cNvGraphicFramePr>
          <p:nvPr>
            <p:ph idx="1"/>
          </p:nvPr>
        </p:nvGraphicFramePr>
        <p:xfrm>
          <a:off x="3175" y="1981200"/>
          <a:ext cx="8964613" cy="2628900"/>
        </p:xfrm>
        <a:graphic>
          <a:graphicData uri="http://schemas.openxmlformats.org/presentationml/2006/ole">
            <p:oleObj spid="_x0000_s19462" name="Document" r:id="rId3" imgW="8477197" imgH="2486119" progId="Word.Document.8">
              <p:embed/>
            </p:oleObj>
          </a:graphicData>
        </a:graphic>
      </p:graphicFrame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 (con’t)</a:t>
            </a:r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>
            <p:ph sz="half" idx="4294967295"/>
          </p:nvPr>
        </p:nvGraphicFramePr>
        <p:xfrm>
          <a:off x="0" y="5334000"/>
          <a:ext cx="8970963" cy="1238250"/>
        </p:xfrm>
        <a:graphic>
          <a:graphicData uri="http://schemas.openxmlformats.org/presentationml/2006/ole">
            <p:oleObj spid="_x0000_s19465" name="Document" r:id="rId4" imgW="8694577" imgH="1199798" progId="Word.Document.8">
              <p:embed/>
            </p:oleObj>
          </a:graphicData>
        </a:graphic>
      </p:graphicFrame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0" y="14478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Arithmetic Assignment: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0" y="45720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Increment / Decrement: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5" name="Object 5"/>
          <p:cNvGraphicFramePr>
            <a:graphicFrameLocks/>
          </p:cNvGraphicFramePr>
          <p:nvPr>
            <p:ph idx="1"/>
          </p:nvPr>
        </p:nvGraphicFramePr>
        <p:xfrm>
          <a:off x="650875" y="2122488"/>
          <a:ext cx="7842250" cy="3244850"/>
        </p:xfrm>
        <a:graphic>
          <a:graphicData uri="http://schemas.openxmlformats.org/presentationml/2006/ole">
            <p:oleObj spid="_x0000_s25605" name="Document" r:id="rId3" imgW="7842710" imgH="3244645" progId="Word.Document.8">
              <p:embed/>
            </p:oleObj>
          </a:graphicData>
        </a:graphic>
      </p:graphicFrame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 (con’t)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0" y="17526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Equality and Relational: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sz="2800"/>
              <a:t>Input two numbers and work out their sum, average and sum of the squares of the numbers.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/>
              <a:t>Write a program to read a "float" representing a number of degrees Celsius, and print as a "float" the equivalent temperature in degrees Fahrenheit. Print your results in a form such as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800"/>
              <a:t>	</a:t>
            </a:r>
            <a:r>
              <a:rPr lang="en-US" sz="2800" i="1">
                <a:solidFill>
                  <a:srgbClr val="FFFF9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100.0 degrees Celsius converts to 212.0 degrees Fahrenheit.</a:t>
            </a:r>
            <a:r>
              <a:rPr lang="en-US" sz="2800" i="1"/>
              <a:t>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800"/>
              <a:t>	formula: Tf=(9/5)*Tc+32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Assignments</a:t>
            </a:r>
            <a:br>
              <a:rPr lang="en-US" sz="4000"/>
            </a:br>
            <a:r>
              <a:rPr lang="en-US" sz="4000"/>
              <a:t>(Class Work)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sz="2800"/>
              <a:t>Given as input an integer number of seconds, print as output the equivalent time in hours, minutes and seconds. Recommended output format is something like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800"/>
              <a:t>	</a:t>
            </a:r>
            <a:r>
              <a:rPr lang="en-US" sz="2800" i="1">
                <a:solidFill>
                  <a:srgbClr val="FFFF9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7322 seconds is equivalent to 2 hours 2 minutes 2 seconds.</a:t>
            </a:r>
            <a:r>
              <a:rPr lang="en-US" sz="2800"/>
              <a:t> </a:t>
            </a:r>
          </a:p>
          <a:p>
            <a:pPr marL="609600" indent="-609600">
              <a:buFont typeface="Wingdings" pitchFamily="2" charset="2"/>
              <a:buAutoNum type="arabicPeriod" startAt="2"/>
            </a:pPr>
            <a:r>
              <a:rPr lang="en-US" sz="2800"/>
              <a:t>Write a program that works out the largest and smallest values from a set of 3 inputted numbers.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Assignments</a:t>
            </a:r>
            <a:br>
              <a:rPr lang="en-US" sz="4000"/>
            </a:br>
            <a:r>
              <a:rPr lang="en-US" sz="4000"/>
              <a:t>(Home Work)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 of Lecture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Any 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printf() Function</a:t>
            </a:r>
          </a:p>
          <a:p>
            <a:r>
              <a:rPr lang="en-US"/>
              <a:t>Format Specifiers</a:t>
            </a:r>
          </a:p>
          <a:p>
            <a:r>
              <a:rPr lang="en-US"/>
              <a:t>Escape Sequences</a:t>
            </a:r>
          </a:p>
          <a:p>
            <a:r>
              <a:rPr lang="en-US"/>
              <a:t>scanf() Function</a:t>
            </a:r>
          </a:p>
          <a:p>
            <a:r>
              <a:rPr lang="en-US"/>
              <a:t>Constants</a:t>
            </a:r>
          </a:p>
          <a:p>
            <a:r>
              <a:rPr lang="en-US"/>
              <a:t>Operators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We’ll Learn Today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C uses formatted output. The printf function has a special formatting character (%) -- a character following this defines a certain format for a variable: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    		 %c – characters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		 %d – integers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		 %f – floats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    </a:t>
            </a:r>
            <a:r>
              <a:rPr lang="en-US" sz="2400" i="1"/>
              <a:t>e.g.</a:t>
            </a:r>
            <a:r>
              <a:rPr lang="en-US" sz="2400"/>
              <a:t>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	printf(``%c %d %f'',ch,i,x);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	NOTE:</a:t>
            </a:r>
            <a:r>
              <a:rPr lang="en-US" sz="2400"/>
              <a:t> Format statement enclosed in ``...'', variables follow after. Make sure order of format and variable data types match up. 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printf()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9154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	%c	Single Character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	%s	String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	%d	Signed decimal integer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	%f	Floating point (decimal notation)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	%e	Floating point (exponential notation)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	%u	Unsigned decimal integer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	%x	Unsigned hexadecimal integer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	%o	Unsigned octal integer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	   l	prefix used with %d, %u, %x, %o to specify long 		integer (e.g. %ld)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 Specifiers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u="sng"/>
              <a:t>Example: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	void main 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		int event = 5;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		char heat = ‘C’;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		float time = 27.25;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		printf(“ The winning time in heat %c”, heat);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		printf(“ of event %d was %.2f”, event, time);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	getch();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	}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 Specifiers (con’t)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	</a:t>
            </a:r>
            <a:r>
              <a:rPr lang="en-US" sz="2800"/>
              <a:t>The following list shows the common escape sequences: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		\n	New line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		\t	Tab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		\b	Backspace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		\r	Carriage return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		\f	Form feed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		\’	Single quote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		\”	Double quote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		\\	Backslash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Escape Sequences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174625"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Syntax:</a:t>
            </a:r>
          </a:p>
          <a:p>
            <a:pPr marL="0" indent="174625"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	scanf (“ format specifier ”, &amp; var_name);</a:t>
            </a:r>
          </a:p>
          <a:p>
            <a:pPr marL="0" indent="174625">
              <a:lnSpc>
                <a:spcPct val="80000"/>
              </a:lnSpc>
              <a:buFont typeface="Wingdings" pitchFamily="2" charset="2"/>
              <a:buNone/>
            </a:pPr>
            <a:endParaRPr lang="en-US" sz="2400"/>
          </a:p>
          <a:p>
            <a:pPr marL="0" indent="174625">
              <a:lnSpc>
                <a:spcPct val="80000"/>
              </a:lnSpc>
            </a:pPr>
            <a:r>
              <a:rPr lang="en-US" sz="2400"/>
              <a:t>Obtains a value from the user</a:t>
            </a:r>
          </a:p>
          <a:p>
            <a:pPr marL="0" indent="174625">
              <a:lnSpc>
                <a:spcPct val="80000"/>
              </a:lnSpc>
            </a:pPr>
            <a:r>
              <a:rPr lang="en-US" sz="2000">
                <a:latin typeface="Lucida Console" pitchFamily="49" charset="0"/>
              </a:rPr>
              <a:t>scanf()</a:t>
            </a:r>
            <a:r>
              <a:rPr lang="en-US" sz="2400"/>
              <a:t> uses standard input (usually keyboard)</a:t>
            </a:r>
          </a:p>
          <a:p>
            <a:pPr marL="0" indent="174625">
              <a:lnSpc>
                <a:spcPct val="80000"/>
              </a:lnSpc>
            </a:pPr>
            <a:r>
              <a:rPr lang="en-US" sz="2400"/>
              <a:t>This </a:t>
            </a:r>
            <a:r>
              <a:rPr lang="en-US" sz="2400">
                <a:latin typeface="Lucida Console" pitchFamily="49" charset="0"/>
              </a:rPr>
              <a:t>scanf</a:t>
            </a:r>
            <a:r>
              <a:rPr lang="en-US" sz="2400"/>
              <a:t> statement has two arguments</a:t>
            </a:r>
          </a:p>
          <a:p>
            <a:pPr marL="1427163" lvl="2" indent="-738188">
              <a:lnSpc>
                <a:spcPct val="80000"/>
              </a:lnSpc>
            </a:pPr>
            <a:r>
              <a:rPr lang="en-US" sz="1800"/>
              <a:t>Format specifier -indicates format of the data</a:t>
            </a:r>
          </a:p>
          <a:p>
            <a:pPr marL="1427163" lvl="2" indent="-738188">
              <a:lnSpc>
                <a:spcPct val="80000"/>
              </a:lnSpc>
            </a:pPr>
            <a:r>
              <a:rPr lang="en-US" sz="1600">
                <a:latin typeface="Lucida Console" pitchFamily="49" charset="0"/>
              </a:rPr>
              <a:t>&amp; var_name</a:t>
            </a:r>
            <a:r>
              <a:rPr lang="en-US" sz="1800"/>
              <a:t> - location in memory to store variable</a:t>
            </a:r>
          </a:p>
          <a:p>
            <a:pPr marL="1427163" lvl="2" indent="-738188">
              <a:lnSpc>
                <a:spcPct val="80000"/>
              </a:lnSpc>
            </a:pPr>
            <a:r>
              <a:rPr lang="en-US" sz="1600">
                <a:latin typeface="Lucida Console" pitchFamily="49" charset="0"/>
              </a:rPr>
              <a:t>&amp;</a:t>
            </a:r>
            <a:r>
              <a:rPr lang="en-US" sz="1800"/>
              <a:t> is confusing in beginning – for now, just remember to include it with the variable name in </a:t>
            </a:r>
            <a:r>
              <a:rPr lang="en-US" sz="1600">
                <a:latin typeface="Lucida Console" pitchFamily="49" charset="0"/>
              </a:rPr>
              <a:t>scanf</a:t>
            </a:r>
            <a:r>
              <a:rPr lang="en-US" sz="1800"/>
              <a:t> statement</a:t>
            </a:r>
          </a:p>
          <a:p>
            <a:pPr marL="0" indent="174625">
              <a:lnSpc>
                <a:spcPct val="80000"/>
              </a:lnSpc>
            </a:pPr>
            <a:r>
              <a:rPr lang="en-US" sz="2400"/>
              <a:t> When executing the program the user responds to the scanf  statement by typing in a number, then pressing the enter (return) key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scanf() Funtion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Example: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#include&lt;stdio.h&gt;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int num1,num2,res;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printf(“Enter First Number: “);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scanf(“%d”,&amp;num1);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printf(“Enter Second Number: “);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scanf(“%d”,&amp;num2);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	res=num1+num2;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printf(“The sum of two numbers is: %d”, res);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}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scanf() Funtion (con’t)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ANSI C allows you to declare </a:t>
            </a:r>
            <a:r>
              <a:rPr lang="en-US" sz="2400" i="1"/>
              <a:t>constants</a:t>
            </a:r>
            <a:r>
              <a:rPr lang="en-US" sz="2400"/>
              <a:t>. When you declare a constant it is a bit like a variable declaration except the value cannot be changed. </a:t>
            </a:r>
          </a:p>
          <a:p>
            <a:pPr>
              <a:lnSpc>
                <a:spcPct val="80000"/>
              </a:lnSpc>
            </a:pPr>
            <a:r>
              <a:rPr lang="en-US" sz="2400"/>
              <a:t>The </a:t>
            </a:r>
            <a:r>
              <a:rPr lang="en-US" sz="2400" i="1">
                <a:solidFill>
                  <a:srgbClr val="FFFF9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const</a:t>
            </a:r>
            <a:r>
              <a:rPr lang="en-US" sz="2400"/>
              <a:t> keyword is to declare a constant, as shown below: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	int const a = 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	const int a =2;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Note: You can declare the const before or after the type. 	Choose one an stick to it. </a:t>
            </a:r>
          </a:p>
          <a:p>
            <a:pPr>
              <a:lnSpc>
                <a:spcPct val="80000"/>
              </a:lnSpc>
            </a:pPr>
            <a:r>
              <a:rPr lang="en-US" sz="2400"/>
              <a:t>It is usual to initialise a const with a value as it cannot get a value </a:t>
            </a:r>
            <a:r>
              <a:rPr lang="en-US" sz="2400" i="1"/>
              <a:t>any other way</a:t>
            </a:r>
            <a:r>
              <a:rPr lang="en-US" sz="2400"/>
              <a:t>. 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238</TotalTime>
  <Words>216</Words>
  <Application>Microsoft Office PowerPoint</Application>
  <PresentationFormat>On-screen Show (4:3)</PresentationFormat>
  <Paragraphs>113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Tahoma</vt:lpstr>
      <vt:lpstr>Wingdings</vt:lpstr>
      <vt:lpstr>Lucida Console</vt:lpstr>
      <vt:lpstr>Concourse</vt:lpstr>
      <vt:lpstr>Microsoft Word Document</vt:lpstr>
      <vt:lpstr>Lecturer-2</vt:lpstr>
      <vt:lpstr>We’ll Learn Today</vt:lpstr>
      <vt:lpstr>printf() Function</vt:lpstr>
      <vt:lpstr>Format Specifiers</vt:lpstr>
      <vt:lpstr>Format Specifiers (con’t)</vt:lpstr>
      <vt:lpstr>Escape Sequences</vt:lpstr>
      <vt:lpstr>scanf() Funtion</vt:lpstr>
      <vt:lpstr>scanf() Funtion (con’t)</vt:lpstr>
      <vt:lpstr>constant</vt:lpstr>
      <vt:lpstr>Operators</vt:lpstr>
      <vt:lpstr>Operators (con’t)</vt:lpstr>
      <vt:lpstr>Operators (con’t)</vt:lpstr>
      <vt:lpstr>Operators (con’t)</vt:lpstr>
      <vt:lpstr>Assignments (Class Work)</vt:lpstr>
      <vt:lpstr>Assignments (Home Work)</vt:lpstr>
      <vt:lpstr>End of Lecture</vt:lpstr>
    </vt:vector>
  </TitlesOfParts>
  <Company>BIIT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 Language</dc:title>
  <dc:creator>BIIT</dc:creator>
  <cp:lastModifiedBy>Hijazi Darwesh</cp:lastModifiedBy>
  <cp:revision>80</cp:revision>
  <dcterms:created xsi:type="dcterms:W3CDTF">2005-11-25T04:38:34Z</dcterms:created>
  <dcterms:modified xsi:type="dcterms:W3CDTF">2023-01-04T08:27:42Z</dcterms:modified>
</cp:coreProperties>
</file>