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60" r:id="rId5"/>
    <p:sldId id="261" r:id="rId6"/>
    <p:sldId id="259"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charset="0"/>
        <a:ea typeface="+mn-ea"/>
        <a:cs typeface="+mn-cs"/>
      </a:defRPr>
    </a:lvl1pPr>
    <a:lvl2pPr marL="457200" algn="l" rtl="0" eaLnBrk="0" fontAlgn="base" hangingPunct="0">
      <a:spcBef>
        <a:spcPct val="0"/>
      </a:spcBef>
      <a:spcAft>
        <a:spcPct val="0"/>
      </a:spcAft>
      <a:defRPr kern="1200">
        <a:solidFill>
          <a:schemeClr val="tx1"/>
        </a:solidFill>
        <a:latin typeface="Tahoma" charset="0"/>
        <a:ea typeface="+mn-ea"/>
        <a:cs typeface="+mn-cs"/>
      </a:defRPr>
    </a:lvl2pPr>
    <a:lvl3pPr marL="914400" algn="l" rtl="0" eaLnBrk="0" fontAlgn="base" hangingPunct="0">
      <a:spcBef>
        <a:spcPct val="0"/>
      </a:spcBef>
      <a:spcAft>
        <a:spcPct val="0"/>
      </a:spcAft>
      <a:defRPr kern="1200">
        <a:solidFill>
          <a:schemeClr val="tx1"/>
        </a:solidFill>
        <a:latin typeface="Tahoma" charset="0"/>
        <a:ea typeface="+mn-ea"/>
        <a:cs typeface="+mn-cs"/>
      </a:defRPr>
    </a:lvl3pPr>
    <a:lvl4pPr marL="1371600" algn="l" rtl="0" eaLnBrk="0" fontAlgn="base" hangingPunct="0">
      <a:spcBef>
        <a:spcPct val="0"/>
      </a:spcBef>
      <a:spcAft>
        <a:spcPct val="0"/>
      </a:spcAft>
      <a:defRPr kern="1200">
        <a:solidFill>
          <a:schemeClr val="tx1"/>
        </a:solidFill>
        <a:latin typeface="Tahoma" charset="0"/>
        <a:ea typeface="+mn-ea"/>
        <a:cs typeface="+mn-cs"/>
      </a:defRPr>
    </a:lvl4pPr>
    <a:lvl5pPr marL="1828800" algn="l" rtl="0" eaLnBrk="0" fontAlgn="base" hangingPunct="0">
      <a:spcBef>
        <a:spcPct val="0"/>
      </a:spcBef>
      <a:spcAft>
        <a:spcPct val="0"/>
      </a:spcAft>
      <a:defRPr kern="1200">
        <a:solidFill>
          <a:schemeClr val="tx1"/>
        </a:solidFill>
        <a:latin typeface="Tahoma" charset="0"/>
        <a:ea typeface="+mn-ea"/>
        <a:cs typeface="+mn-cs"/>
      </a:defRPr>
    </a:lvl5pPr>
    <a:lvl6pPr marL="2286000" algn="l" defTabSz="914400" rtl="0" eaLnBrk="1" latinLnBrk="0" hangingPunct="1">
      <a:defRPr kern="1200">
        <a:solidFill>
          <a:schemeClr val="tx1"/>
        </a:solidFill>
        <a:latin typeface="Tahoma" charset="0"/>
        <a:ea typeface="+mn-ea"/>
        <a:cs typeface="+mn-cs"/>
      </a:defRPr>
    </a:lvl6pPr>
    <a:lvl7pPr marL="2743200" algn="l" defTabSz="914400" rtl="0" eaLnBrk="1" latinLnBrk="0" hangingPunct="1">
      <a:defRPr kern="1200">
        <a:solidFill>
          <a:schemeClr val="tx1"/>
        </a:solidFill>
        <a:latin typeface="Tahoma" charset="0"/>
        <a:ea typeface="+mn-ea"/>
        <a:cs typeface="+mn-cs"/>
      </a:defRPr>
    </a:lvl7pPr>
    <a:lvl8pPr marL="3200400" algn="l" defTabSz="914400" rtl="0" eaLnBrk="1" latinLnBrk="0" hangingPunct="1">
      <a:defRPr kern="1200">
        <a:solidFill>
          <a:schemeClr val="tx1"/>
        </a:solidFill>
        <a:latin typeface="Tahoma" charset="0"/>
        <a:ea typeface="+mn-ea"/>
        <a:cs typeface="+mn-cs"/>
      </a:defRPr>
    </a:lvl8pPr>
    <a:lvl9pPr marL="3657600" algn="l" defTabSz="914400" rtl="0" eaLnBrk="1" latinLnBrk="0" hangingPunct="1">
      <a:defRPr kern="1200">
        <a:solidFill>
          <a:schemeClr val="tx1"/>
        </a:solidFill>
        <a:latin typeface="Tahoma"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59" d="100"/>
          <a:sy n="59" d="100"/>
        </p:scale>
        <p:origin x="-168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FE17401-011A-487E-A272-2D2557941088}"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1000">
                                          <p:stCondLst>
                                            <p:cond delay="0"/>
                                          </p:stCondLst>
                                        </p:cTn>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fade">
                                      <p:cBhvr>
                                        <p:cTn id="12" dur="500">
                                          <p:stCondLst>
                                            <p:cond delay="0"/>
                                          </p:stCondLst>
                                        </p:cTn>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bui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2F54F60-762B-44B8-9B7D-1959CD48D68C}"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204B7BE-A618-482F-948B-CDE2C5926626}"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AEAE072-8F44-44AF-ABC0-717FEB2B79BC}"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D081357-784F-4FCF-A16F-95D2C9862BD5}"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1B79928-5867-4B62-8FA4-2A29F81C3356}"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C8AE2CB-82A5-4685-81F1-056C6A9EF25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F4F4AC1-CA81-4102-AF9A-6E2C7A70E1B3}"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9D86FC6-1DCA-4123-B879-ED5EE88ADC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76601C1-C3A6-40A8-A0CE-41536CCC72E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AAD776F-6CD6-44E4-A555-D7D791F9BF88}"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D97D043-9E0A-431B-A681-E91D4EC30DE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1000">
                                          <p:stCondLst>
                                            <p:cond delay="0"/>
                                          </p:stCondLst>
                                        </p:cTn>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30">
                                            <p:txEl>
                                              <p:pRg st="0" end="0"/>
                                            </p:txEl>
                                          </p:spTgt>
                                        </p:tgtEl>
                                        <p:attrNameLst>
                                          <p:attrName>style.visibility</p:attrName>
                                        </p:attrNameLst>
                                      </p:cBhvr>
                                      <p:to>
                                        <p:strVal val="visible"/>
                                      </p:to>
                                    </p:set>
                                    <p:animEffect transition="in" filter="fade">
                                      <p:cBhvr>
                                        <p:cTn id="12" dur="500">
                                          <p:stCondLst>
                                            <p:cond delay="0"/>
                                          </p:stCondLst>
                                        </p:cTn>
                                        <p:tgtEl>
                                          <p:spTgt spid="30">
                                            <p:txEl>
                                              <p:pRg st="0" end="0"/>
                                            </p:txEl>
                                          </p:spTgt>
                                        </p:tgtEl>
                                      </p:cBhvr>
                                    </p:animEffect>
                                  </p:childTnLst>
                                </p:cTn>
                              </p:par>
                              <p:par>
                                <p:cTn id="13" presetID="10" presetClass="entr" presetSubtype="0" fill="hold" grpId="0" nodeType="withEffect">
                                  <p:stCondLst>
                                    <p:cond delay="0"/>
                                  </p:stCondLst>
                                  <p:iterate type="lt">
                                    <p:tmPct val="10000"/>
                                  </p:iterate>
                                  <p:childTnLst>
                                    <p:set>
                                      <p:cBhvr>
                                        <p:cTn id="14" dur="1" fill="hold">
                                          <p:stCondLst>
                                            <p:cond delay="0"/>
                                          </p:stCondLst>
                                        </p:cTn>
                                        <p:tgtEl>
                                          <p:spTgt spid="30">
                                            <p:txEl>
                                              <p:pRg st="1" end="1"/>
                                            </p:txEl>
                                          </p:spTgt>
                                        </p:tgtEl>
                                        <p:attrNameLst>
                                          <p:attrName>style.visibility</p:attrName>
                                        </p:attrNameLst>
                                      </p:cBhvr>
                                      <p:to>
                                        <p:strVal val="visible"/>
                                      </p:to>
                                    </p:set>
                                    <p:animEffect transition="in" filter="fade">
                                      <p:cBhvr>
                                        <p:cTn id="15" dur="500">
                                          <p:stCondLst>
                                            <p:cond delay="0"/>
                                          </p:stCondLst>
                                        </p:cTn>
                                        <p:tgtEl>
                                          <p:spTgt spid="30">
                                            <p:txEl>
                                              <p:pRg st="1" end="1"/>
                                            </p:txEl>
                                          </p:spTgt>
                                        </p:tgtEl>
                                      </p:cBhvr>
                                    </p:animEffect>
                                  </p:childTnLst>
                                </p:cTn>
                              </p:par>
                              <p:par>
                                <p:cTn id="16" presetID="10" presetClass="entr" presetSubtype="0" fill="hold" grpId="0" nodeType="withEffect">
                                  <p:stCondLst>
                                    <p:cond delay="0"/>
                                  </p:stCondLst>
                                  <p:iterate type="lt">
                                    <p:tmPct val="10000"/>
                                  </p:iterate>
                                  <p:childTnLst>
                                    <p:set>
                                      <p:cBhvr>
                                        <p:cTn id="17" dur="1" fill="hold">
                                          <p:stCondLst>
                                            <p:cond delay="0"/>
                                          </p:stCondLst>
                                        </p:cTn>
                                        <p:tgtEl>
                                          <p:spTgt spid="30">
                                            <p:txEl>
                                              <p:pRg st="2" end="2"/>
                                            </p:txEl>
                                          </p:spTgt>
                                        </p:tgtEl>
                                        <p:attrNameLst>
                                          <p:attrName>style.visibility</p:attrName>
                                        </p:attrNameLst>
                                      </p:cBhvr>
                                      <p:to>
                                        <p:strVal val="visible"/>
                                      </p:to>
                                    </p:set>
                                    <p:animEffect transition="in" filter="fade">
                                      <p:cBhvr>
                                        <p:cTn id="18" dur="500">
                                          <p:stCondLst>
                                            <p:cond delay="0"/>
                                          </p:stCondLst>
                                        </p:cTn>
                                        <p:tgtEl>
                                          <p:spTgt spid="30">
                                            <p:txEl>
                                              <p:pRg st="2" end="2"/>
                                            </p:txEl>
                                          </p:spTgt>
                                        </p:tgtEl>
                                      </p:cBhvr>
                                    </p:animEffect>
                                  </p:childTnLst>
                                </p:cTn>
                              </p:par>
                              <p:par>
                                <p:cTn id="19" presetID="10" presetClass="entr" presetSubtype="0" fill="hold" grpId="0" nodeType="withEffect">
                                  <p:stCondLst>
                                    <p:cond delay="0"/>
                                  </p:stCondLst>
                                  <p:iterate type="lt">
                                    <p:tmPct val="10000"/>
                                  </p:iterate>
                                  <p:childTnLst>
                                    <p:set>
                                      <p:cBhvr>
                                        <p:cTn id="20" dur="1" fill="hold">
                                          <p:stCondLst>
                                            <p:cond delay="0"/>
                                          </p:stCondLst>
                                        </p:cTn>
                                        <p:tgtEl>
                                          <p:spTgt spid="30">
                                            <p:txEl>
                                              <p:pRg st="3" end="3"/>
                                            </p:txEl>
                                          </p:spTgt>
                                        </p:tgtEl>
                                        <p:attrNameLst>
                                          <p:attrName>style.visibility</p:attrName>
                                        </p:attrNameLst>
                                      </p:cBhvr>
                                      <p:to>
                                        <p:strVal val="visible"/>
                                      </p:to>
                                    </p:set>
                                    <p:animEffect transition="in" filter="fade">
                                      <p:cBhvr>
                                        <p:cTn id="21" dur="500">
                                          <p:stCondLst>
                                            <p:cond delay="0"/>
                                          </p:stCondLst>
                                        </p:cTn>
                                        <p:tgtEl>
                                          <p:spTgt spid="30">
                                            <p:txEl>
                                              <p:pRg st="3" end="3"/>
                                            </p:txEl>
                                          </p:spTgt>
                                        </p:tgtEl>
                                      </p:cBhvr>
                                    </p:animEffect>
                                  </p:childTnLst>
                                </p:cTn>
                              </p:par>
                              <p:par>
                                <p:cTn id="22" presetID="10" presetClass="entr" presetSubtype="0" fill="hold" grpId="0" nodeType="withEffect">
                                  <p:stCondLst>
                                    <p:cond delay="0"/>
                                  </p:stCondLst>
                                  <p:iterate type="lt">
                                    <p:tmPct val="10000"/>
                                  </p:iterate>
                                  <p:childTnLst>
                                    <p:set>
                                      <p:cBhvr>
                                        <p:cTn id="23" dur="1" fill="hold">
                                          <p:stCondLst>
                                            <p:cond delay="0"/>
                                          </p:stCondLst>
                                        </p:cTn>
                                        <p:tgtEl>
                                          <p:spTgt spid="30">
                                            <p:txEl>
                                              <p:pRg st="4" end="4"/>
                                            </p:txEl>
                                          </p:spTgt>
                                        </p:tgtEl>
                                        <p:attrNameLst>
                                          <p:attrName>style.visibility</p:attrName>
                                        </p:attrNameLst>
                                      </p:cBhvr>
                                      <p:to>
                                        <p:strVal val="visible"/>
                                      </p:to>
                                    </p:set>
                                    <p:animEffect transition="in" filter="fade">
                                      <p:cBhvr>
                                        <p:cTn id="24" dur="500">
                                          <p:stCondLst>
                                            <p:cond delay="0"/>
                                          </p:stCondLst>
                                        </p:cTn>
                                        <p:tgtEl>
                                          <p:spTgt spid="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0" grpId="0" build="p"/>
    </p:bld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t>Lecture -3</a:t>
            </a:r>
          </a:p>
        </p:txBody>
      </p:sp>
      <p:sp>
        <p:nvSpPr>
          <p:cNvPr id="2051" name="Rectangle 3"/>
          <p:cNvSpPr>
            <a:spLocks noGrp="1" noChangeArrowheads="1"/>
          </p:cNvSpPr>
          <p:nvPr>
            <p:ph type="subTitle" idx="1"/>
          </p:nvPr>
        </p:nvSpPr>
        <p:spPr/>
        <p:txBody>
          <a:bodyPr/>
          <a:lstStyle/>
          <a:p>
            <a:r>
              <a:rPr lang="en-US"/>
              <a:t>Conditionals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457200" y="1600200"/>
            <a:ext cx="8229600" cy="4953000"/>
          </a:xfrm>
        </p:spPr>
        <p:txBody>
          <a:bodyPr/>
          <a:lstStyle/>
          <a:p>
            <a:pPr>
              <a:lnSpc>
                <a:spcPct val="80000"/>
              </a:lnSpc>
              <a:buFontTx/>
              <a:buNone/>
            </a:pPr>
            <a:r>
              <a:rPr lang="en-US" sz="2000"/>
              <a:t>For example:- </a:t>
            </a:r>
          </a:p>
          <a:p>
            <a:pPr>
              <a:lnSpc>
                <a:spcPct val="80000"/>
              </a:lnSpc>
              <a:buFontTx/>
              <a:buNone/>
            </a:pPr>
            <a:r>
              <a:rPr lang="en-US" sz="1800"/>
              <a:t>          switch (letter)</a:t>
            </a:r>
          </a:p>
          <a:p>
            <a:pPr>
              <a:lnSpc>
                <a:spcPct val="80000"/>
              </a:lnSpc>
              <a:buFontTx/>
              <a:buNone/>
            </a:pPr>
            <a:r>
              <a:rPr lang="en-US" sz="1800"/>
              <a:t>				{</a:t>
            </a:r>
          </a:p>
          <a:p>
            <a:pPr>
              <a:lnSpc>
                <a:spcPct val="80000"/>
              </a:lnSpc>
              <a:buFontTx/>
              <a:buNone/>
            </a:pPr>
            <a:r>
              <a:rPr lang="en-US" sz="1800"/>
              <a:t>				 case `A':</a:t>
            </a:r>
          </a:p>
          <a:p>
            <a:pPr>
              <a:lnSpc>
                <a:spcPct val="80000"/>
              </a:lnSpc>
              <a:buFontTx/>
              <a:buNone/>
            </a:pPr>
            <a:r>
              <a:rPr lang="en-US" sz="1800"/>
              <a:t>				 case `E':</a:t>
            </a:r>
          </a:p>
          <a:p>
            <a:pPr>
              <a:lnSpc>
                <a:spcPct val="80000"/>
              </a:lnSpc>
              <a:buFontTx/>
              <a:buNone/>
            </a:pPr>
            <a:r>
              <a:rPr lang="en-US" sz="1800"/>
              <a:t>				 case `I':</a:t>
            </a:r>
          </a:p>
          <a:p>
            <a:pPr>
              <a:lnSpc>
                <a:spcPct val="80000"/>
              </a:lnSpc>
              <a:buFontTx/>
              <a:buNone/>
            </a:pPr>
            <a:r>
              <a:rPr lang="en-US" sz="1800"/>
              <a:t>				 case `O':</a:t>
            </a:r>
          </a:p>
          <a:p>
            <a:pPr>
              <a:lnSpc>
                <a:spcPct val="80000"/>
              </a:lnSpc>
              <a:buFontTx/>
              <a:buNone/>
            </a:pPr>
            <a:r>
              <a:rPr lang="en-US" sz="1800"/>
              <a:t>				 case `U':</a:t>
            </a:r>
          </a:p>
          <a:p>
            <a:pPr>
              <a:lnSpc>
                <a:spcPct val="80000"/>
              </a:lnSpc>
              <a:buFontTx/>
              <a:buNone/>
            </a:pPr>
            <a:r>
              <a:rPr lang="en-US" sz="1800"/>
              <a:t>						 numberofvowels++;</a:t>
            </a:r>
          </a:p>
          <a:p>
            <a:pPr>
              <a:lnSpc>
                <a:spcPct val="80000"/>
              </a:lnSpc>
              <a:buFontTx/>
              <a:buNone/>
            </a:pPr>
            <a:r>
              <a:rPr lang="en-US" sz="1800"/>
              <a:t>						 break;</a:t>
            </a:r>
          </a:p>
          <a:p>
            <a:pPr>
              <a:lnSpc>
                <a:spcPct val="80000"/>
              </a:lnSpc>
              <a:buFontTx/>
              <a:buNone/>
            </a:pPr>
            <a:r>
              <a:rPr lang="en-US" sz="1800"/>
              <a:t> </a:t>
            </a:r>
          </a:p>
          <a:p>
            <a:pPr>
              <a:lnSpc>
                <a:spcPct val="80000"/>
              </a:lnSpc>
              <a:buFontTx/>
              <a:buNone/>
            </a:pPr>
            <a:r>
              <a:rPr lang="en-US" sz="1800"/>
              <a:t>				 case ` ':</a:t>
            </a:r>
          </a:p>
          <a:p>
            <a:pPr>
              <a:lnSpc>
                <a:spcPct val="80000"/>
              </a:lnSpc>
              <a:buFontTx/>
              <a:buNone/>
            </a:pPr>
            <a:r>
              <a:rPr lang="en-US" sz="1800"/>
              <a:t>						 numberofspaces++;</a:t>
            </a:r>
          </a:p>
          <a:p>
            <a:pPr>
              <a:lnSpc>
                <a:spcPct val="80000"/>
              </a:lnSpc>
              <a:buFontTx/>
              <a:buNone/>
            </a:pPr>
            <a:r>
              <a:rPr lang="en-US" sz="1800"/>
              <a:t>						 break;</a:t>
            </a:r>
          </a:p>
          <a:p>
            <a:pPr>
              <a:lnSpc>
                <a:spcPct val="80000"/>
              </a:lnSpc>
              <a:buFontTx/>
              <a:buNone/>
            </a:pPr>
            <a:r>
              <a:rPr lang="en-US" sz="1800"/>
              <a:t> </a:t>
            </a:r>
          </a:p>
          <a:p>
            <a:pPr>
              <a:lnSpc>
                <a:spcPct val="80000"/>
              </a:lnSpc>
              <a:buFontTx/>
              <a:buNone/>
            </a:pPr>
            <a:r>
              <a:rPr lang="en-US" sz="1800"/>
              <a:t>				 default:</a:t>
            </a:r>
          </a:p>
          <a:p>
            <a:pPr>
              <a:lnSpc>
                <a:spcPct val="80000"/>
              </a:lnSpc>
              <a:buFontTx/>
              <a:buNone/>
            </a:pPr>
            <a:r>
              <a:rPr lang="en-US" sz="1800"/>
              <a:t>						 numberofconstants++;</a:t>
            </a:r>
          </a:p>
          <a:p>
            <a:pPr>
              <a:lnSpc>
                <a:spcPct val="80000"/>
              </a:lnSpc>
              <a:buFontTx/>
              <a:buNone/>
            </a:pPr>
            <a:r>
              <a:rPr lang="en-US" sz="1800"/>
              <a:t>						 break;</a:t>
            </a:r>
          </a:p>
          <a:p>
            <a:pPr>
              <a:lnSpc>
                <a:spcPct val="80000"/>
              </a:lnSpc>
              <a:buFontTx/>
              <a:buNone/>
            </a:pPr>
            <a:r>
              <a:rPr lang="en-US" sz="1800"/>
              <a:t>				}</a:t>
            </a:r>
          </a:p>
        </p:txBody>
      </p:sp>
      <p:sp>
        <p:nvSpPr>
          <p:cNvPr id="11266" name="Rectangle 2"/>
          <p:cNvSpPr>
            <a:spLocks noGrp="1" noChangeArrowheads="1"/>
          </p:cNvSpPr>
          <p:nvPr>
            <p:ph type="title"/>
          </p:nvPr>
        </p:nvSpPr>
        <p:spPr/>
        <p:txBody>
          <a:bodyPr/>
          <a:lstStyle/>
          <a:p>
            <a:r>
              <a:rPr lang="en-US"/>
              <a:t>The </a:t>
            </a:r>
            <a:r>
              <a:rPr lang="en-US" sz="2800"/>
              <a:t>switch</a:t>
            </a:r>
            <a:r>
              <a:rPr lang="en-US"/>
              <a:t> Statement (con’t)</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lstStyle/>
          <a:p>
            <a:r>
              <a:rPr lang="en-US"/>
              <a:t>In the above example if the value of letter is `A', `E', `I', `O' or `U‘	then numberofvowels is incremented. </a:t>
            </a:r>
          </a:p>
          <a:p>
            <a:r>
              <a:rPr lang="en-US"/>
              <a:t>If the value of letter is ` ' then numberofspaces is incremented. </a:t>
            </a:r>
          </a:p>
          <a:p>
            <a:r>
              <a:rPr lang="en-US"/>
              <a:t>If none of these is true then the default condition is executed, that is numberofconstants is incremented. </a:t>
            </a:r>
          </a:p>
        </p:txBody>
      </p:sp>
      <p:sp>
        <p:nvSpPr>
          <p:cNvPr id="12290" name="Rectangle 2"/>
          <p:cNvSpPr>
            <a:spLocks noGrp="1" noChangeArrowheads="1"/>
          </p:cNvSpPr>
          <p:nvPr>
            <p:ph type="title"/>
          </p:nvPr>
        </p:nvSpPr>
        <p:spPr/>
        <p:txBody>
          <a:bodyPr/>
          <a:lstStyle/>
          <a:p>
            <a:r>
              <a:rPr lang="en-US"/>
              <a:t>The </a:t>
            </a:r>
            <a:r>
              <a:rPr lang="en-US" sz="2800"/>
              <a:t>switch</a:t>
            </a:r>
            <a:r>
              <a:rPr lang="en-US"/>
              <a:t> Statement (con’t)</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a:lstStyle/>
          <a:p>
            <a:r>
              <a:rPr lang="en-US" sz="2800"/>
              <a:t>Read an integer value. Assume it is the number of a month of the year; print out the name of that month. </a:t>
            </a:r>
          </a:p>
          <a:p>
            <a:r>
              <a:rPr lang="en-US" sz="2800"/>
              <a:t>Write a program which reads two integer values. If the first is less than the second, print the message up. If the second is less than the first, print the message down If the numbers are equal, print the message equal If there is an error reading the data, print a message containing the word Error and perform exit( 0 ). </a:t>
            </a:r>
          </a:p>
        </p:txBody>
      </p:sp>
      <p:sp>
        <p:nvSpPr>
          <p:cNvPr id="13314" name="Rectangle 2"/>
          <p:cNvSpPr>
            <a:spLocks noGrp="1" noChangeArrowheads="1"/>
          </p:cNvSpPr>
          <p:nvPr>
            <p:ph type="title"/>
          </p:nvPr>
        </p:nvSpPr>
        <p:spPr/>
        <p:txBody>
          <a:bodyPr/>
          <a:lstStyle/>
          <a:p>
            <a:r>
              <a:rPr lang="en-US" sz="3600"/>
              <a:t>Exercise</a:t>
            </a:r>
            <a:br>
              <a:rPr lang="en-US" sz="3600"/>
            </a:br>
            <a:r>
              <a:rPr lang="en-US" sz="3600"/>
              <a:t>(Class Work) </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lstStyle/>
          <a:p>
            <a:r>
              <a:rPr lang="en-US"/>
              <a:t>If the ages of Wasim Akram, Javaid Miandad and Imran Khan are input through the keyboard, write a program to determine the youngest of the three.</a:t>
            </a:r>
          </a:p>
          <a:p>
            <a:r>
              <a:rPr lang="en-US"/>
              <a:t>Write a program to check whether a triangle is valid or not, when the three angles of the triangle are entered through the keyboard. A triangle is valid if the sum of all the three angles is equal to 180 degrees.</a:t>
            </a:r>
          </a:p>
        </p:txBody>
      </p:sp>
      <p:sp>
        <p:nvSpPr>
          <p:cNvPr id="14338" name="Rectangle 2"/>
          <p:cNvSpPr>
            <a:spLocks noGrp="1" noChangeArrowheads="1"/>
          </p:cNvSpPr>
          <p:nvPr>
            <p:ph type="title"/>
          </p:nvPr>
        </p:nvSpPr>
        <p:spPr/>
        <p:txBody>
          <a:bodyPr/>
          <a:lstStyle/>
          <a:p>
            <a:r>
              <a:rPr lang="en-US" sz="3600"/>
              <a:t>Exercise</a:t>
            </a:r>
            <a:br>
              <a:rPr lang="en-US" sz="3600"/>
            </a:br>
            <a:r>
              <a:rPr lang="en-US" sz="3600"/>
              <a:t>(Home Work)</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p:txBody>
          <a:bodyPr/>
          <a:lstStyle/>
          <a:p>
            <a:r>
              <a:rPr lang="en-US"/>
              <a:t>Conditionals</a:t>
            </a:r>
          </a:p>
          <a:p>
            <a:r>
              <a:rPr lang="en-US"/>
              <a:t>If Statements</a:t>
            </a:r>
          </a:p>
          <a:p>
            <a:r>
              <a:rPr lang="en-US"/>
              <a:t>Ternary Conditions</a:t>
            </a:r>
          </a:p>
          <a:p>
            <a:r>
              <a:rPr lang="en-US"/>
              <a:t>Switch Statements</a:t>
            </a:r>
          </a:p>
          <a:p>
            <a:r>
              <a:rPr lang="en-US"/>
              <a:t>Exercise</a:t>
            </a:r>
          </a:p>
        </p:txBody>
      </p:sp>
      <p:sp>
        <p:nvSpPr>
          <p:cNvPr id="3074" name="Rectangle 2"/>
          <p:cNvSpPr>
            <a:spLocks noGrp="1" noChangeArrowheads="1"/>
          </p:cNvSpPr>
          <p:nvPr>
            <p:ph type="title"/>
          </p:nvPr>
        </p:nvSpPr>
        <p:spPr/>
        <p:txBody>
          <a:bodyPr/>
          <a:lstStyle/>
          <a:p>
            <a:r>
              <a:rPr lang="en-US"/>
              <a:t>We’ll Learn Today</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p:txBody>
          <a:bodyPr>
            <a:normAutofit fontScale="92500" lnSpcReduction="10000"/>
          </a:bodyPr>
          <a:lstStyle/>
          <a:p>
            <a:r>
              <a:rPr lang="en-US" sz="2800"/>
              <a:t>This Chapter deals with the various methods that C can control the </a:t>
            </a:r>
            <a:r>
              <a:rPr lang="en-US" sz="2800" b="0" i="1"/>
              <a:t>flow</a:t>
            </a:r>
            <a:r>
              <a:rPr lang="en-US" sz="2800"/>
              <a:t> of logic in a program. Apart from slight syntactic variation they are similar to other languages. </a:t>
            </a:r>
          </a:p>
          <a:p>
            <a:r>
              <a:rPr lang="en-US" sz="2800"/>
              <a:t>As we have seen following logical operations exist in C: </a:t>
            </a:r>
          </a:p>
          <a:p>
            <a:pPr>
              <a:buFontTx/>
              <a:buNone/>
            </a:pPr>
            <a:r>
              <a:rPr lang="en-US" sz="2800"/>
              <a:t>		   ==, !=, , &amp;&amp;. </a:t>
            </a:r>
          </a:p>
          <a:p>
            <a:r>
              <a:rPr lang="en-US" sz="2800"/>
              <a:t>One other operator is the unitary - it takes only one argument - </a:t>
            </a:r>
            <a:r>
              <a:rPr lang="en-US" sz="2800" b="0" i="1"/>
              <a:t>not</a:t>
            </a:r>
            <a:r>
              <a:rPr lang="en-US" sz="2800"/>
              <a:t> </a:t>
            </a:r>
            <a:r>
              <a:rPr lang="en-US" sz="2800" b="0"/>
              <a:t>!</a:t>
            </a:r>
            <a:r>
              <a:rPr lang="en-US" sz="2800"/>
              <a:t>. </a:t>
            </a:r>
          </a:p>
          <a:p>
            <a:r>
              <a:rPr lang="en-US" sz="2800"/>
              <a:t>These operators are used in conjunction with the following statements. </a:t>
            </a:r>
          </a:p>
          <a:p>
            <a:pPr lvl="1">
              <a:buFontTx/>
              <a:buNone/>
            </a:pPr>
            <a:endParaRPr lang="en-US" sz="2400"/>
          </a:p>
        </p:txBody>
      </p:sp>
      <p:sp>
        <p:nvSpPr>
          <p:cNvPr id="4098" name="Rectangle 2"/>
          <p:cNvSpPr>
            <a:spLocks noGrp="1" noChangeArrowheads="1"/>
          </p:cNvSpPr>
          <p:nvPr>
            <p:ph type="title"/>
          </p:nvPr>
        </p:nvSpPr>
        <p:spPr/>
        <p:txBody>
          <a:bodyPr/>
          <a:lstStyle/>
          <a:p>
            <a:r>
              <a:rPr lang="en-US"/>
              <a:t>Conditionals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p:txBody>
          <a:bodyPr>
            <a:normAutofit lnSpcReduction="10000"/>
          </a:bodyPr>
          <a:lstStyle/>
          <a:p>
            <a:pPr>
              <a:lnSpc>
                <a:spcPct val="80000"/>
              </a:lnSpc>
              <a:buFontTx/>
              <a:buNone/>
            </a:pPr>
            <a:r>
              <a:rPr lang="en-US" sz="2000"/>
              <a:t>	The if statement has the same function as other languages. It has three basic forms: </a:t>
            </a:r>
          </a:p>
          <a:p>
            <a:pPr>
              <a:lnSpc>
                <a:spcPct val="80000"/>
              </a:lnSpc>
              <a:buFontTx/>
              <a:buNone/>
            </a:pPr>
            <a:r>
              <a:rPr lang="en-US" sz="2000"/>
              <a:t>	  	if  (</a:t>
            </a:r>
            <a:r>
              <a:rPr lang="en-US" sz="2000" i="1"/>
              <a:t>expression</a:t>
            </a:r>
            <a:r>
              <a:rPr lang="en-US" sz="2000"/>
              <a:t>)</a:t>
            </a:r>
          </a:p>
          <a:p>
            <a:pPr>
              <a:lnSpc>
                <a:spcPct val="80000"/>
              </a:lnSpc>
              <a:buFontTx/>
              <a:buNone/>
            </a:pPr>
            <a:r>
              <a:rPr lang="en-US" sz="2000"/>
              <a:t>			</a:t>
            </a:r>
            <a:r>
              <a:rPr lang="en-US" sz="2000" i="1"/>
              <a:t>statement</a:t>
            </a:r>
            <a:endParaRPr lang="en-US" sz="2000"/>
          </a:p>
          <a:p>
            <a:pPr>
              <a:lnSpc>
                <a:spcPct val="80000"/>
              </a:lnSpc>
              <a:buFontTx/>
              <a:buNone/>
            </a:pPr>
            <a:r>
              <a:rPr lang="en-US" sz="2000"/>
              <a:t>	...or: </a:t>
            </a:r>
          </a:p>
          <a:p>
            <a:pPr>
              <a:lnSpc>
                <a:spcPct val="80000"/>
              </a:lnSpc>
              <a:buFontTx/>
              <a:buNone/>
            </a:pPr>
            <a:r>
              <a:rPr lang="en-US" sz="2000"/>
              <a:t> 		 if  (</a:t>
            </a:r>
            <a:r>
              <a:rPr lang="en-US" sz="2000" i="1"/>
              <a:t>expression</a:t>
            </a:r>
            <a:r>
              <a:rPr lang="en-US" sz="2000"/>
              <a:t>)</a:t>
            </a:r>
          </a:p>
          <a:p>
            <a:pPr>
              <a:lnSpc>
                <a:spcPct val="80000"/>
              </a:lnSpc>
              <a:buFontTx/>
              <a:buNone/>
            </a:pPr>
            <a:r>
              <a:rPr lang="en-US" sz="2000"/>
              <a:t>			 </a:t>
            </a:r>
            <a:r>
              <a:rPr lang="en-US" sz="2000" i="1"/>
              <a:t>statement1</a:t>
            </a:r>
            <a:endParaRPr lang="en-US" sz="2000"/>
          </a:p>
          <a:p>
            <a:pPr>
              <a:lnSpc>
                <a:spcPct val="80000"/>
              </a:lnSpc>
              <a:buFontTx/>
              <a:buNone/>
            </a:pPr>
            <a:r>
              <a:rPr lang="en-US" sz="2000"/>
              <a:t>		 else</a:t>
            </a:r>
          </a:p>
          <a:p>
            <a:pPr>
              <a:lnSpc>
                <a:spcPct val="80000"/>
              </a:lnSpc>
              <a:buFontTx/>
              <a:buNone/>
            </a:pPr>
            <a:r>
              <a:rPr lang="en-US" sz="2000"/>
              <a:t>			 </a:t>
            </a:r>
            <a:r>
              <a:rPr lang="en-US" sz="2000" i="1"/>
              <a:t>statement2</a:t>
            </a:r>
            <a:endParaRPr lang="en-US" sz="2000"/>
          </a:p>
          <a:p>
            <a:pPr>
              <a:lnSpc>
                <a:spcPct val="80000"/>
              </a:lnSpc>
              <a:buFontTx/>
              <a:buNone/>
            </a:pPr>
            <a:r>
              <a:rPr lang="en-US" sz="2000"/>
              <a:t>	...or: </a:t>
            </a:r>
          </a:p>
          <a:p>
            <a:pPr>
              <a:lnSpc>
                <a:spcPct val="80000"/>
              </a:lnSpc>
              <a:buFontTx/>
              <a:buNone/>
            </a:pPr>
            <a:r>
              <a:rPr lang="en-US" sz="2000"/>
              <a:t> 		 if  (</a:t>
            </a:r>
            <a:r>
              <a:rPr lang="en-US" sz="2000" i="1"/>
              <a:t>expression</a:t>
            </a:r>
            <a:r>
              <a:rPr lang="en-US" sz="2000"/>
              <a:t>)</a:t>
            </a:r>
          </a:p>
          <a:p>
            <a:pPr>
              <a:lnSpc>
                <a:spcPct val="80000"/>
              </a:lnSpc>
              <a:buFontTx/>
              <a:buNone/>
            </a:pPr>
            <a:r>
              <a:rPr lang="en-US" sz="2000"/>
              <a:t>			 </a:t>
            </a:r>
            <a:r>
              <a:rPr lang="en-US" sz="2000" i="1"/>
              <a:t>statement1</a:t>
            </a:r>
            <a:endParaRPr lang="en-US" sz="2000"/>
          </a:p>
          <a:p>
            <a:pPr>
              <a:lnSpc>
                <a:spcPct val="80000"/>
              </a:lnSpc>
              <a:buFontTx/>
              <a:buNone/>
            </a:pPr>
            <a:r>
              <a:rPr lang="en-US" sz="2000"/>
              <a:t>		 else if (</a:t>
            </a:r>
            <a:r>
              <a:rPr lang="en-US" sz="2000" i="1"/>
              <a:t>expression</a:t>
            </a:r>
            <a:r>
              <a:rPr lang="en-US" sz="2000"/>
              <a:t>)</a:t>
            </a:r>
          </a:p>
          <a:p>
            <a:pPr>
              <a:lnSpc>
                <a:spcPct val="80000"/>
              </a:lnSpc>
              <a:buFontTx/>
              <a:buNone/>
            </a:pPr>
            <a:r>
              <a:rPr lang="en-US" sz="2000"/>
              <a:t>			 </a:t>
            </a:r>
            <a:r>
              <a:rPr lang="en-US" sz="2000" i="1"/>
              <a:t>statement2</a:t>
            </a:r>
            <a:endParaRPr lang="en-US" sz="2000"/>
          </a:p>
          <a:p>
            <a:pPr>
              <a:lnSpc>
                <a:spcPct val="80000"/>
              </a:lnSpc>
              <a:buFontTx/>
              <a:buNone/>
            </a:pPr>
            <a:r>
              <a:rPr lang="en-US" sz="2000"/>
              <a:t>		 else</a:t>
            </a:r>
          </a:p>
          <a:p>
            <a:pPr>
              <a:lnSpc>
                <a:spcPct val="80000"/>
              </a:lnSpc>
              <a:buFontTx/>
              <a:buNone/>
            </a:pPr>
            <a:r>
              <a:rPr lang="en-US" sz="2000"/>
              <a:t>			 </a:t>
            </a:r>
            <a:r>
              <a:rPr lang="en-US" sz="2000" i="1"/>
              <a:t>statement3</a:t>
            </a:r>
          </a:p>
        </p:txBody>
      </p:sp>
      <p:sp>
        <p:nvSpPr>
          <p:cNvPr id="6146" name="Rectangle 2"/>
          <p:cNvSpPr>
            <a:spLocks noGrp="1" noChangeArrowheads="1"/>
          </p:cNvSpPr>
          <p:nvPr>
            <p:ph type="title"/>
          </p:nvPr>
        </p:nvSpPr>
        <p:spPr/>
        <p:txBody>
          <a:bodyPr/>
          <a:lstStyle/>
          <a:p>
            <a:r>
              <a:rPr lang="en-US"/>
              <a:t>The </a:t>
            </a:r>
            <a:r>
              <a:rPr lang="en-US" sz="2800"/>
              <a:t>if</a:t>
            </a:r>
            <a:r>
              <a:rPr lang="en-US"/>
              <a:t> Statement</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457200" y="1600200"/>
            <a:ext cx="8229600" cy="4953000"/>
          </a:xfrm>
        </p:spPr>
        <p:txBody>
          <a:bodyPr/>
          <a:lstStyle/>
          <a:p>
            <a:pPr>
              <a:lnSpc>
                <a:spcPct val="80000"/>
              </a:lnSpc>
              <a:buFontTx/>
              <a:buNone/>
            </a:pPr>
            <a:r>
              <a:rPr lang="en-US" sz="2400"/>
              <a:t>For example:-</a:t>
            </a:r>
            <a:r>
              <a:rPr lang="en-US" sz="2000"/>
              <a:t> </a:t>
            </a:r>
          </a:p>
          <a:p>
            <a:pPr>
              <a:lnSpc>
                <a:spcPct val="80000"/>
              </a:lnSpc>
              <a:buFontTx/>
              <a:buNone/>
            </a:pPr>
            <a:r>
              <a:rPr lang="en-US" sz="2000"/>
              <a:t>  	int x,y,z,w;</a:t>
            </a:r>
          </a:p>
          <a:p>
            <a:pPr>
              <a:lnSpc>
                <a:spcPct val="80000"/>
              </a:lnSpc>
              <a:buFontTx/>
              <a:buNone/>
            </a:pPr>
            <a:r>
              <a:rPr lang="en-US" sz="2000"/>
              <a:t> 		 main()</a:t>
            </a:r>
          </a:p>
          <a:p>
            <a:pPr>
              <a:lnSpc>
                <a:spcPct val="80000"/>
              </a:lnSpc>
              <a:buFontTx/>
              <a:buNone/>
            </a:pPr>
            <a:r>
              <a:rPr lang="en-US" sz="2000"/>
              <a:t>			 {</a:t>
            </a:r>
          </a:p>
          <a:p>
            <a:pPr>
              <a:lnSpc>
                <a:spcPct val="80000"/>
              </a:lnSpc>
              <a:buFontTx/>
              <a:buNone/>
            </a:pPr>
            <a:r>
              <a:rPr lang="en-US" sz="2000"/>
              <a:t>			 if (x&gt;0)</a:t>
            </a:r>
          </a:p>
          <a:p>
            <a:pPr>
              <a:lnSpc>
                <a:spcPct val="80000"/>
              </a:lnSpc>
              <a:buFontTx/>
              <a:buNone/>
            </a:pPr>
            <a:r>
              <a:rPr lang="en-US" sz="2000"/>
              <a:t>				{</a:t>
            </a:r>
          </a:p>
          <a:p>
            <a:pPr>
              <a:lnSpc>
                <a:spcPct val="80000"/>
              </a:lnSpc>
              <a:buFontTx/>
              <a:buNone/>
            </a:pPr>
            <a:r>
              <a:rPr lang="en-US" sz="2000"/>
              <a:t>					z=w;</a:t>
            </a:r>
          </a:p>
          <a:p>
            <a:pPr>
              <a:lnSpc>
                <a:spcPct val="80000"/>
              </a:lnSpc>
              <a:buFontTx/>
              <a:buNone/>
            </a:pPr>
            <a:r>
              <a:rPr lang="en-US" sz="2000"/>
              <a:t>					........</a:t>
            </a:r>
          </a:p>
          <a:p>
            <a:pPr>
              <a:lnSpc>
                <a:spcPct val="80000"/>
              </a:lnSpc>
              <a:buFontTx/>
              <a:buNone/>
            </a:pPr>
            <a:r>
              <a:rPr lang="en-US" sz="2000"/>
              <a:t>				}</a:t>
            </a:r>
          </a:p>
          <a:p>
            <a:pPr>
              <a:lnSpc>
                <a:spcPct val="80000"/>
              </a:lnSpc>
              <a:buFontTx/>
              <a:buNone/>
            </a:pPr>
            <a:r>
              <a:rPr lang="en-US" sz="2000"/>
              <a:t>			else</a:t>
            </a:r>
          </a:p>
          <a:p>
            <a:pPr>
              <a:lnSpc>
                <a:spcPct val="80000"/>
              </a:lnSpc>
              <a:buFontTx/>
              <a:buNone/>
            </a:pPr>
            <a:r>
              <a:rPr lang="en-US" sz="2000"/>
              <a:t>					{</a:t>
            </a:r>
          </a:p>
          <a:p>
            <a:pPr>
              <a:lnSpc>
                <a:spcPct val="80000"/>
              </a:lnSpc>
              <a:buFontTx/>
              <a:buNone/>
            </a:pPr>
            <a:r>
              <a:rPr lang="en-US" sz="2000"/>
              <a:t>						z=y;</a:t>
            </a:r>
          </a:p>
          <a:p>
            <a:pPr>
              <a:lnSpc>
                <a:spcPct val="80000"/>
              </a:lnSpc>
              <a:buFontTx/>
              <a:buNone/>
            </a:pPr>
            <a:r>
              <a:rPr lang="en-US" sz="2000"/>
              <a:t>						........</a:t>
            </a:r>
          </a:p>
          <a:p>
            <a:pPr>
              <a:lnSpc>
                <a:spcPct val="80000"/>
              </a:lnSpc>
              <a:buFontTx/>
              <a:buNone/>
            </a:pPr>
            <a:r>
              <a:rPr lang="en-US" sz="2000"/>
              <a:t>					}</a:t>
            </a:r>
          </a:p>
          <a:p>
            <a:pPr>
              <a:lnSpc>
                <a:spcPct val="80000"/>
              </a:lnSpc>
              <a:buFontTx/>
              <a:buNone/>
            </a:pPr>
            <a:r>
              <a:rPr lang="en-US" sz="2000"/>
              <a:t>			 }</a:t>
            </a:r>
          </a:p>
        </p:txBody>
      </p:sp>
      <p:sp>
        <p:nvSpPr>
          <p:cNvPr id="7170" name="Rectangle 2"/>
          <p:cNvSpPr>
            <a:spLocks noGrp="1" noChangeArrowheads="1"/>
          </p:cNvSpPr>
          <p:nvPr>
            <p:ph type="title"/>
          </p:nvPr>
        </p:nvSpPr>
        <p:spPr/>
        <p:txBody>
          <a:bodyPr/>
          <a:lstStyle/>
          <a:p>
            <a:r>
              <a:rPr lang="en-US"/>
              <a:t>The </a:t>
            </a:r>
            <a:r>
              <a:rPr lang="en-US" sz="2800"/>
              <a:t>if</a:t>
            </a:r>
            <a:r>
              <a:rPr lang="en-US"/>
              <a:t> Statement (con’t)</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p:txBody>
          <a:bodyPr/>
          <a:lstStyle/>
          <a:p>
            <a:r>
              <a:rPr lang="en-US"/>
              <a:t>The ? (</a:t>
            </a:r>
            <a:r>
              <a:rPr lang="en-US" b="0" i="1"/>
              <a:t>ternary condition</a:t>
            </a:r>
            <a:r>
              <a:rPr lang="en-US"/>
              <a:t>) operator is a more efficient form for expressing simple if statements. It has the following form: </a:t>
            </a:r>
          </a:p>
          <a:p>
            <a:pPr>
              <a:buFontTx/>
              <a:buNone/>
            </a:pPr>
            <a:r>
              <a:rPr lang="en-US"/>
              <a:t>  </a:t>
            </a:r>
            <a:r>
              <a:rPr lang="en-US" i="1"/>
              <a:t>expression1</a:t>
            </a:r>
            <a:r>
              <a:rPr lang="en-US"/>
              <a:t> ? </a:t>
            </a:r>
            <a:r>
              <a:rPr lang="en-US" i="1"/>
              <a:t>expression2</a:t>
            </a:r>
            <a:r>
              <a:rPr lang="en-US"/>
              <a:t>:  </a:t>
            </a:r>
            <a:r>
              <a:rPr lang="en-US" i="1"/>
              <a:t>expression3</a:t>
            </a:r>
          </a:p>
          <a:p>
            <a:pPr>
              <a:buFontTx/>
              <a:buNone/>
            </a:pPr>
            <a:endParaRPr lang="en-US" i="1"/>
          </a:p>
          <a:p>
            <a:r>
              <a:rPr lang="en-US"/>
              <a:t>It simply states: </a:t>
            </a:r>
          </a:p>
          <a:p>
            <a:pPr>
              <a:buFontTx/>
              <a:buNone/>
            </a:pPr>
            <a:r>
              <a:rPr lang="en-US" sz="2000" i="1"/>
              <a:t>		</a:t>
            </a:r>
            <a:r>
              <a:rPr lang="en-US" sz="2400"/>
              <a:t>if</a:t>
            </a:r>
            <a:r>
              <a:rPr lang="en-US" sz="2400" i="1"/>
              <a:t> expression1 </a:t>
            </a:r>
            <a:r>
              <a:rPr lang="en-US" sz="2400"/>
              <a:t>then</a:t>
            </a:r>
            <a:r>
              <a:rPr lang="en-US" sz="2400" i="1"/>
              <a:t> expression2 </a:t>
            </a:r>
            <a:r>
              <a:rPr lang="en-US" sz="2400"/>
              <a:t>else</a:t>
            </a:r>
            <a:r>
              <a:rPr lang="en-US" sz="2400" i="1"/>
              <a:t> expression3</a:t>
            </a:r>
            <a:r>
              <a:rPr lang="en-US" sz="2400"/>
              <a:t> </a:t>
            </a:r>
          </a:p>
        </p:txBody>
      </p:sp>
      <p:sp>
        <p:nvSpPr>
          <p:cNvPr id="5122" name="Rectangle 2"/>
          <p:cNvSpPr>
            <a:spLocks noGrp="1" noChangeArrowheads="1"/>
          </p:cNvSpPr>
          <p:nvPr>
            <p:ph type="title"/>
          </p:nvPr>
        </p:nvSpPr>
        <p:spPr/>
        <p:txBody>
          <a:bodyPr/>
          <a:lstStyle/>
          <a:p>
            <a:r>
              <a:rPr lang="en-US"/>
              <a:t>The </a:t>
            </a:r>
            <a:r>
              <a:rPr lang="en-US" sz="2800"/>
              <a:t>?</a:t>
            </a:r>
            <a:r>
              <a:rPr lang="en-US"/>
              <a:t> Operator</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pPr>
              <a:buFontTx/>
              <a:buNone/>
            </a:pPr>
            <a:r>
              <a:rPr lang="en-US"/>
              <a:t>	For example to assign the maximum of a and b to z: </a:t>
            </a:r>
          </a:p>
          <a:p>
            <a:pPr>
              <a:buFontTx/>
              <a:buNone/>
            </a:pPr>
            <a:r>
              <a:rPr lang="en-US"/>
              <a:t>		  z = (a&gt;b) ? a : b;</a:t>
            </a:r>
          </a:p>
          <a:p>
            <a:pPr>
              <a:buFontTx/>
              <a:buNone/>
            </a:pPr>
            <a:r>
              <a:rPr lang="en-US"/>
              <a:t>	which is the same as: </a:t>
            </a:r>
          </a:p>
          <a:p>
            <a:pPr>
              <a:buFontTx/>
              <a:buNone/>
            </a:pPr>
            <a:r>
              <a:rPr lang="en-US"/>
              <a:t>  		if (a&gt;b)</a:t>
            </a:r>
          </a:p>
          <a:p>
            <a:pPr>
              <a:buFontTx/>
              <a:buNone/>
            </a:pPr>
            <a:r>
              <a:rPr lang="en-US"/>
              <a:t>			 z = a;</a:t>
            </a:r>
          </a:p>
          <a:p>
            <a:pPr>
              <a:buFontTx/>
              <a:buNone/>
            </a:pPr>
            <a:r>
              <a:rPr lang="en-US"/>
              <a:t>		else</a:t>
            </a:r>
          </a:p>
          <a:p>
            <a:pPr>
              <a:buFontTx/>
              <a:buNone/>
            </a:pPr>
            <a:r>
              <a:rPr lang="en-US"/>
              <a:t>			 z=b;</a:t>
            </a:r>
          </a:p>
        </p:txBody>
      </p:sp>
      <p:sp>
        <p:nvSpPr>
          <p:cNvPr id="8194" name="Rectangle 2"/>
          <p:cNvSpPr>
            <a:spLocks noGrp="1" noChangeArrowheads="1"/>
          </p:cNvSpPr>
          <p:nvPr>
            <p:ph type="title"/>
          </p:nvPr>
        </p:nvSpPr>
        <p:spPr/>
        <p:txBody>
          <a:bodyPr/>
          <a:lstStyle/>
          <a:p>
            <a:r>
              <a:rPr lang="en-US"/>
              <a:t>The </a:t>
            </a:r>
            <a:r>
              <a:rPr lang="en-US" sz="2800"/>
              <a:t>?</a:t>
            </a:r>
            <a:r>
              <a:rPr lang="en-US"/>
              <a:t> Operator (con’t)</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457200" y="1600200"/>
            <a:ext cx="8229600" cy="5029200"/>
          </a:xfrm>
        </p:spPr>
        <p:txBody>
          <a:bodyPr/>
          <a:lstStyle/>
          <a:p>
            <a:pPr>
              <a:lnSpc>
                <a:spcPct val="80000"/>
              </a:lnSpc>
              <a:buFontTx/>
              <a:buNone/>
            </a:pPr>
            <a:r>
              <a:rPr lang="en-US" sz="1200"/>
              <a:t>	</a:t>
            </a:r>
            <a:r>
              <a:rPr lang="en-US" sz="1600"/>
              <a:t>The C switch is similar to Pascal's case statement and it allows multiple choice of a selection of items at one level of a conditional where it is a far neater way of writing multiple if statements: </a:t>
            </a:r>
          </a:p>
          <a:p>
            <a:pPr>
              <a:lnSpc>
                <a:spcPct val="80000"/>
              </a:lnSpc>
              <a:buFontTx/>
              <a:buNone/>
            </a:pPr>
            <a:r>
              <a:rPr lang="en-US" sz="1600"/>
              <a:t>  		</a:t>
            </a:r>
          </a:p>
          <a:p>
            <a:pPr>
              <a:lnSpc>
                <a:spcPct val="80000"/>
              </a:lnSpc>
              <a:buFontTx/>
              <a:buNone/>
            </a:pPr>
            <a:r>
              <a:rPr lang="en-US" sz="1600"/>
              <a:t>		switch (</a:t>
            </a:r>
            <a:r>
              <a:rPr lang="en-US" sz="1600" i="1"/>
              <a:t>expression</a:t>
            </a:r>
            <a:r>
              <a:rPr lang="en-US" sz="1600"/>
              <a:t>) {</a:t>
            </a:r>
          </a:p>
          <a:p>
            <a:pPr>
              <a:lnSpc>
                <a:spcPct val="80000"/>
              </a:lnSpc>
              <a:buFontTx/>
              <a:buNone/>
            </a:pPr>
            <a:r>
              <a:rPr lang="en-US" sz="1600"/>
              <a:t>				 case </a:t>
            </a:r>
            <a:r>
              <a:rPr lang="en-US" sz="1600" i="1"/>
              <a:t>item1</a:t>
            </a:r>
            <a:r>
              <a:rPr lang="en-US" sz="1600"/>
              <a:t>:</a:t>
            </a:r>
          </a:p>
          <a:p>
            <a:pPr>
              <a:lnSpc>
                <a:spcPct val="80000"/>
              </a:lnSpc>
              <a:buFontTx/>
              <a:buNone/>
            </a:pPr>
            <a:r>
              <a:rPr lang="en-US" sz="1600"/>
              <a:t>					 </a:t>
            </a:r>
            <a:r>
              <a:rPr lang="en-US" sz="1600" i="1"/>
              <a:t>statement1</a:t>
            </a:r>
            <a:r>
              <a:rPr lang="en-US" sz="1600"/>
              <a:t>;</a:t>
            </a:r>
          </a:p>
          <a:p>
            <a:pPr>
              <a:lnSpc>
                <a:spcPct val="80000"/>
              </a:lnSpc>
              <a:buFontTx/>
              <a:buNone/>
            </a:pPr>
            <a:r>
              <a:rPr lang="en-US" sz="1600"/>
              <a:t>					 break;</a:t>
            </a:r>
          </a:p>
          <a:p>
            <a:pPr>
              <a:lnSpc>
                <a:spcPct val="80000"/>
              </a:lnSpc>
              <a:buFontTx/>
              <a:buNone/>
            </a:pPr>
            <a:r>
              <a:rPr lang="en-US" sz="1600"/>
              <a:t>				 case </a:t>
            </a:r>
            <a:r>
              <a:rPr lang="en-US" sz="1600" i="1"/>
              <a:t>item2</a:t>
            </a:r>
            <a:r>
              <a:rPr lang="en-US" sz="1600"/>
              <a:t>:</a:t>
            </a:r>
          </a:p>
          <a:p>
            <a:pPr>
              <a:lnSpc>
                <a:spcPct val="80000"/>
              </a:lnSpc>
              <a:buFontTx/>
              <a:buNone/>
            </a:pPr>
            <a:r>
              <a:rPr lang="en-US" sz="1600"/>
              <a:t>					 </a:t>
            </a:r>
            <a:r>
              <a:rPr lang="en-US" sz="1600" i="1"/>
              <a:t>statement2</a:t>
            </a:r>
            <a:r>
              <a:rPr lang="en-US" sz="1600"/>
              <a:t>;</a:t>
            </a:r>
          </a:p>
          <a:p>
            <a:pPr>
              <a:lnSpc>
                <a:spcPct val="80000"/>
              </a:lnSpc>
              <a:buFontTx/>
              <a:buNone/>
            </a:pPr>
            <a:r>
              <a:rPr lang="en-US" sz="1600"/>
              <a:t>					 break;</a:t>
            </a:r>
          </a:p>
          <a:p>
            <a:pPr>
              <a:lnSpc>
                <a:spcPct val="80000"/>
              </a:lnSpc>
              <a:buFontTx/>
              <a:buNone/>
            </a:pPr>
            <a:r>
              <a:rPr lang="en-US" sz="1600"/>
              <a:t>								 				 case </a:t>
            </a:r>
            <a:r>
              <a:rPr lang="en-US" sz="1600" i="1"/>
              <a:t>itemn</a:t>
            </a:r>
            <a:r>
              <a:rPr lang="en-US" sz="1600"/>
              <a:t>:</a:t>
            </a:r>
          </a:p>
          <a:p>
            <a:pPr>
              <a:lnSpc>
                <a:spcPct val="80000"/>
              </a:lnSpc>
              <a:buFontTx/>
              <a:buNone/>
            </a:pPr>
            <a:r>
              <a:rPr lang="en-US" sz="1600"/>
              <a:t>					 </a:t>
            </a:r>
            <a:r>
              <a:rPr lang="en-US" sz="1600" i="1"/>
              <a:t>statementn</a:t>
            </a:r>
            <a:r>
              <a:rPr lang="en-US" sz="1600"/>
              <a:t>;</a:t>
            </a:r>
          </a:p>
          <a:p>
            <a:pPr>
              <a:lnSpc>
                <a:spcPct val="80000"/>
              </a:lnSpc>
              <a:buFontTx/>
              <a:buNone/>
            </a:pPr>
            <a:r>
              <a:rPr lang="en-US" sz="1600"/>
              <a:t>					 break;</a:t>
            </a:r>
          </a:p>
          <a:p>
            <a:pPr>
              <a:lnSpc>
                <a:spcPct val="80000"/>
              </a:lnSpc>
              <a:buFontTx/>
              <a:buNone/>
            </a:pPr>
            <a:r>
              <a:rPr lang="en-US" sz="1600"/>
              <a:t>				 default:</a:t>
            </a:r>
          </a:p>
          <a:p>
            <a:pPr>
              <a:lnSpc>
                <a:spcPct val="80000"/>
              </a:lnSpc>
              <a:buFontTx/>
              <a:buNone/>
            </a:pPr>
            <a:r>
              <a:rPr lang="en-US" sz="1600"/>
              <a:t>					 </a:t>
            </a:r>
            <a:r>
              <a:rPr lang="en-US" sz="1600" i="1"/>
              <a:t>statement</a:t>
            </a:r>
            <a:r>
              <a:rPr lang="en-US" sz="1600"/>
              <a:t>;</a:t>
            </a:r>
          </a:p>
          <a:p>
            <a:pPr>
              <a:lnSpc>
                <a:spcPct val="80000"/>
              </a:lnSpc>
              <a:buFontTx/>
              <a:buNone/>
            </a:pPr>
            <a:r>
              <a:rPr lang="en-US" sz="1600"/>
              <a:t>					 break;</a:t>
            </a:r>
          </a:p>
          <a:p>
            <a:pPr>
              <a:lnSpc>
                <a:spcPct val="80000"/>
              </a:lnSpc>
              <a:buFontTx/>
              <a:buNone/>
            </a:pPr>
            <a:r>
              <a:rPr lang="en-US" sz="1600"/>
              <a:t>				}</a:t>
            </a:r>
          </a:p>
        </p:txBody>
      </p:sp>
      <p:sp>
        <p:nvSpPr>
          <p:cNvPr id="9218" name="Rectangle 2"/>
          <p:cNvSpPr>
            <a:spLocks noGrp="1" noChangeArrowheads="1"/>
          </p:cNvSpPr>
          <p:nvPr>
            <p:ph type="title"/>
          </p:nvPr>
        </p:nvSpPr>
        <p:spPr/>
        <p:txBody>
          <a:bodyPr/>
          <a:lstStyle/>
          <a:p>
            <a:r>
              <a:rPr lang="en-US"/>
              <a:t>The </a:t>
            </a:r>
            <a:r>
              <a:rPr lang="en-US" sz="2800"/>
              <a:t>switch</a:t>
            </a:r>
            <a:r>
              <a:rPr lang="en-US"/>
              <a:t> Statement</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lstStyle/>
          <a:p>
            <a:r>
              <a:rPr lang="en-US"/>
              <a:t>In each case the value of </a:t>
            </a:r>
            <a:r>
              <a:rPr lang="en-US" i="1"/>
              <a:t>item</a:t>
            </a:r>
            <a:r>
              <a:rPr lang="en-US"/>
              <a:t> must be a constant, variables are </a:t>
            </a:r>
            <a:r>
              <a:rPr lang="en-US" u="sng"/>
              <a:t>not</a:t>
            </a:r>
            <a:r>
              <a:rPr lang="en-US"/>
              <a:t> allowed. </a:t>
            </a:r>
          </a:p>
          <a:p>
            <a:r>
              <a:rPr lang="en-US"/>
              <a:t>The break is needed if you want to terminate the switch after execution of one choice. Otherwise the next case would get evaluated. </a:t>
            </a:r>
          </a:p>
          <a:p>
            <a:r>
              <a:rPr lang="en-US"/>
              <a:t>We can also have </a:t>
            </a:r>
            <a:r>
              <a:rPr lang="en-US" b="0"/>
              <a:t>null</a:t>
            </a:r>
            <a:r>
              <a:rPr lang="en-US"/>
              <a:t> statements by just including a : or let the switch statement </a:t>
            </a:r>
            <a:r>
              <a:rPr lang="en-US" b="0" i="1"/>
              <a:t>fall through</a:t>
            </a:r>
            <a:r>
              <a:rPr lang="en-US"/>
              <a:t> by omitting any statements (see </a:t>
            </a:r>
            <a:r>
              <a:rPr lang="en-US" b="0" i="1"/>
              <a:t>e.g.</a:t>
            </a:r>
            <a:r>
              <a:rPr lang="en-US"/>
              <a:t> next slide). </a:t>
            </a:r>
          </a:p>
          <a:p>
            <a:endParaRPr lang="en-US"/>
          </a:p>
        </p:txBody>
      </p:sp>
      <p:sp>
        <p:nvSpPr>
          <p:cNvPr id="10242" name="Rectangle 2"/>
          <p:cNvSpPr>
            <a:spLocks noGrp="1" noChangeArrowheads="1"/>
          </p:cNvSpPr>
          <p:nvPr>
            <p:ph type="title"/>
          </p:nvPr>
        </p:nvSpPr>
        <p:spPr/>
        <p:txBody>
          <a:bodyPr/>
          <a:lstStyle/>
          <a:p>
            <a:r>
              <a:rPr lang="en-US"/>
              <a:t>The </a:t>
            </a:r>
            <a:r>
              <a:rPr lang="en-US" sz="2800"/>
              <a:t>switch</a:t>
            </a:r>
            <a:r>
              <a:rPr lang="en-US"/>
              <a:t> Statement (con’t)</a:t>
            </a: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60</TotalTime>
  <Words>392</Words>
  <Application>Microsoft Office PowerPoint</Application>
  <PresentationFormat>On-screen Show (4:3)</PresentationFormat>
  <Paragraphs>111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Impact</vt:lpstr>
      <vt:lpstr>Tahoma</vt:lpstr>
      <vt:lpstr>Arial Black</vt:lpstr>
      <vt:lpstr>Concourse</vt:lpstr>
      <vt:lpstr>Lecture -3</vt:lpstr>
      <vt:lpstr>We’ll Learn Today</vt:lpstr>
      <vt:lpstr>Conditionals</vt:lpstr>
      <vt:lpstr>The if Statement</vt:lpstr>
      <vt:lpstr>The if Statement (con’t)</vt:lpstr>
      <vt:lpstr>The ? Operator</vt:lpstr>
      <vt:lpstr>The ? Operator (con’t)</vt:lpstr>
      <vt:lpstr>The switch Statement</vt:lpstr>
      <vt:lpstr>The switch Statement (con’t)</vt:lpstr>
      <vt:lpstr>The switch Statement (con’t)</vt:lpstr>
      <vt:lpstr>The switch Statement (con’t)</vt:lpstr>
      <vt:lpstr>Exercise (Class Work) </vt:lpstr>
      <vt:lpstr>Exercise (Home Work)</vt:lpstr>
    </vt:vector>
  </TitlesOfParts>
  <Company>BIIT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dc:title>
  <dc:creator>BIIT</dc:creator>
  <cp:lastModifiedBy>Hijazi Darwesh</cp:lastModifiedBy>
  <cp:revision>33</cp:revision>
  <dcterms:created xsi:type="dcterms:W3CDTF">2005-12-13T03:52:46Z</dcterms:created>
  <dcterms:modified xsi:type="dcterms:W3CDTF">2023-01-04T08:28:33Z</dcterms:modified>
</cp:coreProperties>
</file>