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4" d="100"/>
          <a:sy n="54" d="100"/>
        </p:scale>
        <p:origin x="4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BC2AE0B-501D-424E-99FD-BF557DD93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BD879-8A25-4DD9-9E93-747E41A268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C9D19-37D0-409C-BD3A-EBABA5ACB3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48255-19E1-42BE-A025-37C33F9D48D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8C8DB-63DD-4E0B-BD43-699277954EE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A436E-4209-40F1-B1BD-686D1E3327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AA0B1-0932-446E-BEAA-061622E8CC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583B-9DCF-4E80-9A25-C28495064E1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BE01-1261-4828-9C74-B30555C47F6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419F-FFC7-48E8-B9EF-646CDB57D75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6A7A4D5-2273-43B7-B084-202C0D2F8D7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1248AB2-9DEF-407E-9860-4798004B5F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Lecture-5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Array and 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600"/>
              <a:t>Binary search </a:t>
            </a:r>
          </a:p>
          <a:p>
            <a:pPr lvl="1"/>
            <a:r>
              <a:rPr lang="en-US" sz="2200"/>
              <a:t>For sorted arrays</a:t>
            </a:r>
          </a:p>
          <a:p>
            <a:pPr lvl="1"/>
            <a:r>
              <a:rPr lang="en-US" sz="2200"/>
              <a:t>Compares </a:t>
            </a:r>
            <a:r>
              <a:rPr lang="en-US" sz="2100">
                <a:latin typeface="Lucida Console" pitchFamily="49" charset="0"/>
              </a:rPr>
              <a:t>middle</a:t>
            </a:r>
            <a:r>
              <a:rPr lang="en-US" sz="2200"/>
              <a:t> element with </a:t>
            </a:r>
            <a:r>
              <a:rPr lang="en-US" sz="2100">
                <a:latin typeface="Lucida Console" pitchFamily="49" charset="0"/>
              </a:rPr>
              <a:t>key</a:t>
            </a:r>
          </a:p>
          <a:p>
            <a:pPr lvl="2"/>
            <a:r>
              <a:rPr lang="en-US" sz="2000"/>
              <a:t>If equal, match found</a:t>
            </a:r>
          </a:p>
          <a:p>
            <a:pPr lvl="2"/>
            <a:r>
              <a:rPr lang="en-US" sz="2000"/>
              <a:t>If </a:t>
            </a:r>
            <a:r>
              <a:rPr lang="en-US" sz="1800">
                <a:latin typeface="Lucida Console" pitchFamily="49" charset="0"/>
              </a:rPr>
              <a:t>key &lt; middle</a:t>
            </a:r>
            <a:r>
              <a:rPr lang="en-US" sz="2000"/>
              <a:t>, looks in first half of array</a:t>
            </a:r>
          </a:p>
          <a:p>
            <a:pPr lvl="2"/>
            <a:r>
              <a:rPr lang="en-US" sz="2000"/>
              <a:t>If </a:t>
            </a:r>
            <a:r>
              <a:rPr lang="en-US" sz="1800">
                <a:latin typeface="Lucida Console" pitchFamily="49" charset="0"/>
              </a:rPr>
              <a:t>key &gt; middle</a:t>
            </a:r>
            <a:r>
              <a:rPr lang="en-US" sz="2000"/>
              <a:t>, looks in last half</a:t>
            </a:r>
          </a:p>
          <a:p>
            <a:pPr lvl="2"/>
            <a:r>
              <a:rPr lang="en-US" sz="2000"/>
              <a:t>Repeat</a:t>
            </a:r>
          </a:p>
          <a:p>
            <a:pPr lvl="1"/>
            <a:r>
              <a:rPr lang="en-US" sz="2200"/>
              <a:t>Very fast; at most n steps, where 2</a:t>
            </a:r>
            <a:r>
              <a:rPr lang="en-US" sz="2200" baseline="30000"/>
              <a:t>n</a:t>
            </a:r>
            <a:r>
              <a:rPr lang="en-US" sz="2200"/>
              <a:t> &gt; number of elements</a:t>
            </a:r>
          </a:p>
          <a:p>
            <a:pPr lvl="2"/>
            <a:r>
              <a:rPr lang="en-US" sz="2000"/>
              <a:t>30 element array takes at most 5 steps</a:t>
            </a:r>
          </a:p>
          <a:p>
            <a:pPr lvl="3"/>
            <a:r>
              <a:rPr lang="en-US" sz="1800"/>
              <a:t>2</a:t>
            </a:r>
            <a:r>
              <a:rPr lang="en-US" sz="1800" baseline="30000"/>
              <a:t>5</a:t>
            </a:r>
            <a:r>
              <a:rPr lang="en-US" sz="1800"/>
              <a:t> &gt; 30 so at most 5 steps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Searching Arrays:Binary Searching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Multiple subscripted arrays  </a:t>
            </a:r>
          </a:p>
          <a:p>
            <a:pPr lvl="1"/>
            <a:r>
              <a:rPr lang="en-US"/>
              <a:t>Tables with rows and columns (</a:t>
            </a:r>
            <a:r>
              <a:rPr lang="en-US" sz="2300">
                <a:latin typeface="Lucida Console" pitchFamily="49" charset="0"/>
              </a:rPr>
              <a:t>m</a:t>
            </a:r>
            <a:r>
              <a:rPr lang="en-US"/>
              <a:t> by </a:t>
            </a:r>
            <a:r>
              <a:rPr lang="en-US" sz="2300">
                <a:latin typeface="Lucida Console" pitchFamily="49" charset="0"/>
              </a:rPr>
              <a:t>n</a:t>
            </a:r>
            <a:r>
              <a:rPr lang="en-US"/>
              <a:t> array)</a:t>
            </a:r>
          </a:p>
          <a:p>
            <a:pPr lvl="1"/>
            <a:r>
              <a:rPr lang="en-US"/>
              <a:t>Like matrices: specify row, then column </a:t>
            </a:r>
          </a:p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Multiple-Subscripted Arrays</a:t>
            </a:r>
          </a:p>
        </p:txBody>
      </p:sp>
      <p:grpSp>
        <p:nvGrpSpPr>
          <p:cNvPr id="21509" name="Group 5"/>
          <p:cNvGrpSpPr>
            <a:grpSpLocks/>
          </p:cNvGrpSpPr>
          <p:nvPr/>
        </p:nvGrpSpPr>
        <p:grpSpPr bwMode="auto">
          <a:xfrm>
            <a:off x="1524000" y="3429000"/>
            <a:ext cx="6505575" cy="2389188"/>
            <a:chOff x="750" y="1632"/>
            <a:chExt cx="4098" cy="1505"/>
          </a:xfrm>
        </p:grpSpPr>
        <p:grpSp>
          <p:nvGrpSpPr>
            <p:cNvPr id="21510" name="Group 6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Row 0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1512" name="Rectangle 8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Row 1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1513" name="Rectangle 9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Row 2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21514" name="Rectangle 10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695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Column 0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1515" name="Rectangle 11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Column 1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1516" name="Rectangle 12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695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Column 2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21517" name="Rectangle 13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Column 3</a:t>
                </a:r>
              </a:p>
              <a:p>
                <a:pPr eaLnBrk="0" hangingPunct="0"/>
                <a:endParaRPr lang="en-US">
                  <a:latin typeface="Lucida Console" pitchFamily="49" charset="0"/>
                </a:endParaRPr>
              </a:p>
            </p:txBody>
          </p:sp>
          <p:grpSp>
            <p:nvGrpSpPr>
              <p:cNvPr id="21518" name="Group 14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1519" name="Freeform 1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0" name="Rectangle 1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21" name="Group 17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1522" name="Freeform 1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3" name="Rectangle 1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24" name="Group 20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1525" name="Freeform 21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 sz="120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2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1528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29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30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1531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2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 sz="120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33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1534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5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 sz="120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36" name="Group 32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1537" name="Freeform 33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38" name="Rectangle 34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39" name="Group 35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1540" name="Freeform 36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1" name="Rectangle 37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42" name="Group 38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1543" name="Freeform 39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4" name="Rectangle 40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 sz="1200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45" name="Group 41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1546" name="Freeform 42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7" name="Rectangle 43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0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3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48" name="Group 44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1549" name="Freeform 45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0" name="Rectangle 46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1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3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21551" name="Group 47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1552" name="Freeform 48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53" name="Rectangle 49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a[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2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][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3</a:t>
                  </a:r>
                  <a:r>
                    <a:rPr lang="en-US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 </a:t>
                  </a:r>
                  <a:r>
                    <a:rPr lang="en-US">
                      <a:solidFill>
                        <a:srgbClr val="000000"/>
                      </a:solidFill>
                      <a:latin typeface="Lucida Console" pitchFamily="49" charset="0"/>
                      <a:cs typeface="Times New Roman" pitchFamily="18" charset="0"/>
                    </a:rPr>
                    <a:t>]</a:t>
                  </a:r>
                </a:p>
                <a:p>
                  <a:pPr eaLnBrk="0" hangingPunct="0"/>
                  <a:endParaRPr lang="en-US"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>
              <a:off x="1872" y="3024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Row subscript</a:t>
              </a:r>
            </a:p>
            <a:p>
              <a:pPr eaLnBrk="0" hangingPunct="0"/>
              <a:endParaRPr lang="en-US">
                <a:latin typeface="Lucida Console" pitchFamily="49" charset="0"/>
              </a:endParaRPr>
            </a:p>
          </p:txBody>
        </p:sp>
        <p:sp>
          <p:nvSpPr>
            <p:cNvPr id="21555" name="Rectangle 51"/>
            <p:cNvSpPr>
              <a:spLocks noChangeArrowheads="1"/>
            </p:cNvSpPr>
            <p:nvPr/>
          </p:nvSpPr>
          <p:spPr bwMode="auto">
            <a:xfrm>
              <a:off x="1440" y="2832"/>
              <a:ext cx="860" cy="112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Array name</a:t>
              </a:r>
            </a:p>
            <a:p>
              <a:pPr eaLnBrk="0" hangingPunct="0"/>
              <a:endParaRPr lang="en-US">
                <a:latin typeface="Lucida Console" pitchFamily="49" charset="0"/>
              </a:endParaRPr>
            </a:p>
          </p:txBody>
        </p:sp>
        <p:sp>
          <p:nvSpPr>
            <p:cNvPr id="21556" name="Rectangle 52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Column subscript</a:t>
              </a:r>
            </a:p>
            <a:p>
              <a:pPr eaLnBrk="0" hangingPunct="0"/>
              <a:endParaRPr lang="en-US">
                <a:latin typeface="Lucida Console" pitchFamily="49" charset="0"/>
              </a:endParaRPr>
            </a:p>
          </p:txBody>
        </p:sp>
        <p:sp>
          <p:nvSpPr>
            <p:cNvPr id="21557" name="Freeform 53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54"/>
            <p:cNvSpPr>
              <a:spLocks/>
            </p:cNvSpPr>
            <p:nvPr/>
          </p:nvSpPr>
          <p:spPr bwMode="auto">
            <a:xfrm flipH="1">
              <a:off x="2353" y="2448"/>
              <a:ext cx="47" cy="5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55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56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61" name="Rectangle 57"/>
          <p:cNvSpPr>
            <a:spLocks noChangeArrowheads="1"/>
          </p:cNvSpPr>
          <p:nvPr/>
        </p:nvSpPr>
        <p:spPr bwMode="auto">
          <a:xfrm>
            <a:off x="-428625" y="1865313"/>
            <a:ext cx="5486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  <a:p>
            <a:pPr lvl="1"/>
            <a:r>
              <a:rPr lang="en-US" sz="2300">
                <a:latin typeface="Lucida Console" pitchFamily="49" charset="0"/>
              </a:rPr>
              <a:t>int b[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2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][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2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]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=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{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{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1,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2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},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{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3,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4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}</a:t>
            </a:r>
            <a:r>
              <a:rPr lang="en-US" sz="2300"/>
              <a:t> </a:t>
            </a:r>
            <a:r>
              <a:rPr lang="en-US" sz="2300">
                <a:latin typeface="Lucida Console" pitchFamily="49" charset="0"/>
              </a:rPr>
              <a:t>};</a:t>
            </a:r>
            <a:r>
              <a:rPr lang="en-US" b="1">
                <a:latin typeface="Lucida Console" pitchFamily="49" charset="0"/>
              </a:rPr>
              <a:t> </a:t>
            </a:r>
          </a:p>
          <a:p>
            <a:pPr lvl="1"/>
            <a:r>
              <a:rPr lang="en-US"/>
              <a:t>Initializers grouped by row in braces </a:t>
            </a:r>
          </a:p>
          <a:p>
            <a:pPr lvl="1"/>
            <a:r>
              <a:rPr lang="en-US"/>
              <a:t>If not enough, unspecified elements set to zero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int b[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2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][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2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]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=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{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{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1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},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{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3,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4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}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};</a:t>
            </a:r>
            <a:r>
              <a:rPr lang="en-US" b="1">
                <a:latin typeface="Lucida Console" pitchFamily="49" charset="0"/>
              </a:rPr>
              <a:t> </a:t>
            </a:r>
          </a:p>
          <a:p>
            <a:r>
              <a:rPr lang="en-US"/>
              <a:t>Referencing elements</a:t>
            </a:r>
          </a:p>
          <a:p>
            <a:pPr lvl="1"/>
            <a:r>
              <a:rPr lang="en-US"/>
              <a:t>Specify row, then column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printf(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"%d",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b[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0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][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1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]</a:t>
            </a:r>
            <a:r>
              <a:rPr lang="en-US" sz="2000"/>
              <a:t> </a:t>
            </a:r>
            <a:r>
              <a:rPr lang="en-US" sz="2000">
                <a:latin typeface="Lucida Console" pitchFamily="49" charset="0"/>
              </a:rPr>
              <a:t>);</a:t>
            </a:r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Multiple-Subscripted Arrays (cont’d)</a:t>
            </a:r>
          </a:p>
        </p:txBody>
      </p:sp>
      <p:grpSp>
        <p:nvGrpSpPr>
          <p:cNvPr id="22532" name="Group 4"/>
          <p:cNvGrpSpPr>
            <a:grpSpLocks/>
          </p:cNvGrpSpPr>
          <p:nvPr/>
        </p:nvGrpSpPr>
        <p:grpSpPr bwMode="auto">
          <a:xfrm>
            <a:off x="7772400" y="2133600"/>
            <a:ext cx="914400" cy="633413"/>
            <a:chOff x="4224" y="2736"/>
            <a:chExt cx="576" cy="399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1    2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7696200" y="4038600"/>
            <a:ext cx="914400" cy="633413"/>
            <a:chOff x="4224" y="2736"/>
            <a:chExt cx="576" cy="399"/>
          </a:xfrm>
        </p:grpSpPr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1    0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sz="1400" b="1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4224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/>
              <a:t>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{	int stud[4][2];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int i,j;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for( i =0; i&lt;=3;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printf(“\n Enter roll no. and marks”);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scanf( “ %d %d “, &amp;stud[i][0], &amp;stud[i][0]);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for( i=0; i&lt;=3; i++ 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printf( “ \n %d %d “, stud[i][0], stud[i][0]);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getch();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}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Multiple-Subscripted Arrays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Initializing 3-Dimentional Arrays: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int arr[3][2][4]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{	{	{ 1, 2, 3, 4 },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		{ 5, 6, 7, 8 },	},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	{	{ 8, 7, 6, 5 },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		{ 0, 2, 1, 4 },	},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	{	{ 8, 6, 6, 1 },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			{ 1, 3, 5, 7 },	},	};</a:t>
            </a:r>
          </a:p>
          <a:p>
            <a:pPr>
              <a:lnSpc>
                <a:spcPct val="90000"/>
              </a:lnSpc>
            </a:pPr>
            <a:r>
              <a:rPr lang="en-US" sz="2100"/>
              <a:t>This is an array of arrays of arrays.</a:t>
            </a:r>
          </a:p>
          <a:p>
            <a:pPr>
              <a:lnSpc>
                <a:spcPct val="90000"/>
              </a:lnSpc>
            </a:pPr>
            <a:r>
              <a:rPr lang="en-US" sz="2100"/>
              <a:t> We could say, value at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100"/>
              <a:t>		arr[1][1][3] =&gt; 1 is true.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100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Multiple-Subscripted Arrays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sz="2600"/>
              <a:t>Strings are the form of data used in programming languages for storing an manipulating text such as words, names, and sentences.</a:t>
            </a:r>
          </a:p>
          <a:p>
            <a:r>
              <a:rPr lang="en-US" sz="2600"/>
              <a:t>In C, a string is not a formal data type as it is in some languages (e.g., Pascal, BASIC, VB, etc).</a:t>
            </a:r>
          </a:p>
          <a:p>
            <a:r>
              <a:rPr lang="en-US" sz="2600"/>
              <a:t>String is an array of type </a:t>
            </a:r>
            <a:r>
              <a:rPr lang="en-US" sz="2600" b="1"/>
              <a:t>char.</a:t>
            </a:r>
          </a:p>
          <a:p>
            <a:r>
              <a:rPr lang="en-US" sz="2600"/>
              <a:t>All strings must end with a null character, ‘\0’, which has a numerical value of 0.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	char name[81];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	printf(“ Enter your name: “);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	scanf(“%s”,name);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	printf(“Hello, %s. “,name);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	getch();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Note: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/>
              <a:t>	Since a string name is an address, no address operator need precede it in a scanf() function.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There are many C functions whose purpose is to manipulate strings. </a:t>
            </a:r>
            <a:r>
              <a:rPr lang="en-US" sz="2600" b="1"/>
              <a:t>puts() </a:t>
            </a:r>
            <a:r>
              <a:rPr lang="en-US" sz="2600"/>
              <a:t>and </a:t>
            </a:r>
            <a:r>
              <a:rPr lang="en-US" sz="2600" b="1"/>
              <a:t>gets() </a:t>
            </a:r>
            <a:r>
              <a:rPr lang="en-US" sz="2600"/>
              <a:t>are one of them.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Example: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{	char name[20];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puts(“ Enter your name: “);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gets(name);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puts(“Hello, “);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puts(name);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	getch();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/>
              <a:t>		}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String I/O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The string functions provide the ability to manipulate string variables and literals. String functions behave similarly to the standard C language functions. The return values also follow the C language convention.  Most of the commons are giving in next slides.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char *</a:t>
            </a:r>
            <a:r>
              <a:rPr lang="en-US" b="1"/>
              <a:t>strcat</a:t>
            </a:r>
            <a:r>
              <a:rPr lang="en-US"/>
              <a:t>(char *s1, const char *s2); </a:t>
            </a:r>
          </a:p>
          <a:p>
            <a:r>
              <a:rPr lang="en-US"/>
              <a:t>The function copies the string s2, including its terminating null character, to successive elements of the array of </a:t>
            </a:r>
            <a:r>
              <a:rPr lang="en-US" i="1"/>
              <a:t>char</a:t>
            </a:r>
            <a:r>
              <a:rPr lang="en-US"/>
              <a:t> that stores the string s1, beginning with the element that stores the terminating null character of s1. It returns s1.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strcat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Single &amp; Multi-Dimensional Arrays</a:t>
            </a:r>
          </a:p>
          <a:p>
            <a:r>
              <a:rPr lang="en-US"/>
              <a:t>Sorting</a:t>
            </a:r>
          </a:p>
          <a:p>
            <a:r>
              <a:rPr lang="en-US"/>
              <a:t>Searching</a:t>
            </a:r>
          </a:p>
          <a:p>
            <a:r>
              <a:rPr lang="en-US"/>
              <a:t>Strings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We’ll Learn Today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600"/>
              <a:t>int </a:t>
            </a:r>
            <a:r>
              <a:rPr lang="en-US" sz="2600" b="1"/>
              <a:t>strcmp</a:t>
            </a:r>
            <a:r>
              <a:rPr lang="en-US" sz="2600"/>
              <a:t>(const char *s1, const char *s2); </a:t>
            </a:r>
          </a:p>
          <a:p>
            <a:pPr>
              <a:lnSpc>
                <a:spcPct val="80000"/>
              </a:lnSpc>
            </a:pPr>
            <a:r>
              <a:rPr lang="en-US" sz="2600"/>
              <a:t>The function compares successive elements from two strings, s1 and s2, until it finds elements that are not equal.</a:t>
            </a:r>
          </a:p>
          <a:p>
            <a:pPr>
              <a:lnSpc>
                <a:spcPct val="80000"/>
              </a:lnSpc>
            </a:pPr>
            <a:r>
              <a:rPr lang="en-US" sz="2600"/>
              <a:t>If all elements are equal, the function returns zero. </a:t>
            </a:r>
          </a:p>
          <a:p>
            <a:pPr>
              <a:lnSpc>
                <a:spcPct val="80000"/>
              </a:lnSpc>
            </a:pPr>
            <a:r>
              <a:rPr lang="en-US" sz="2600"/>
              <a:t>If the differing element from s1 is greater than the element from s2 (both taken as </a:t>
            </a:r>
            <a:r>
              <a:rPr lang="en-US" sz="2600" i="1"/>
              <a:t>unsigned char</a:t>
            </a:r>
            <a:r>
              <a:rPr lang="en-US" sz="2600"/>
              <a:t>), the function returns a positive number. </a:t>
            </a:r>
          </a:p>
          <a:p>
            <a:pPr>
              <a:lnSpc>
                <a:spcPct val="80000"/>
              </a:lnSpc>
            </a:pPr>
            <a:r>
              <a:rPr lang="en-US" sz="2600"/>
              <a:t>Otherwise, the function returns a negative number. </a:t>
            </a:r>
          </a:p>
          <a:p>
            <a:pPr>
              <a:lnSpc>
                <a:spcPct val="80000"/>
              </a:lnSpc>
            </a:pPr>
            <a:endParaRPr lang="en-US" sz="26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strcmp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Declaration: </a:t>
            </a:r>
            <a:endParaRPr lang="en-US" b="1"/>
          </a:p>
          <a:p>
            <a:pPr>
              <a:buFont typeface="Wingdings" pitchFamily="2" charset="2"/>
              <a:buNone/>
            </a:pPr>
            <a:r>
              <a:rPr lang="en-US" b="1"/>
              <a:t>	size_t strlen(const char *</a:t>
            </a:r>
            <a:r>
              <a:rPr lang="en-US" i="1"/>
              <a:t>str</a:t>
            </a:r>
            <a:r>
              <a:rPr lang="en-US" b="1"/>
              <a:t>); </a:t>
            </a:r>
          </a:p>
          <a:p>
            <a:r>
              <a:rPr lang="en-US"/>
              <a:t>Computes the length of the string </a:t>
            </a:r>
            <a:r>
              <a:rPr lang="en-US" i="1"/>
              <a:t>str</a:t>
            </a:r>
            <a:r>
              <a:rPr lang="en-US"/>
              <a:t> up to but not including the terminating null character. </a:t>
            </a:r>
          </a:p>
          <a:p>
            <a:r>
              <a:rPr lang="en-US"/>
              <a:t>Returns the number of characters in the string.</a:t>
            </a:r>
          </a:p>
          <a:p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strlen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Declaration: </a:t>
            </a:r>
            <a:endParaRPr lang="en-US" sz="26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 b="1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200" b="1"/>
              <a:t>	char *strncpy(char *</a:t>
            </a:r>
            <a:r>
              <a:rPr lang="en-US" sz="2200" i="1"/>
              <a:t>str1</a:t>
            </a:r>
            <a:r>
              <a:rPr lang="en-US" sz="2200" b="1"/>
              <a:t>, const char *</a:t>
            </a:r>
            <a:r>
              <a:rPr lang="en-US" sz="2200" i="1"/>
              <a:t>str2</a:t>
            </a:r>
            <a:r>
              <a:rPr lang="en-US" sz="2200" b="1"/>
              <a:t>, size_t </a:t>
            </a:r>
            <a:r>
              <a:rPr lang="en-US" sz="2200" i="1"/>
              <a:t>n</a:t>
            </a:r>
            <a:r>
              <a:rPr lang="en-US" sz="2200" b="1"/>
              <a:t>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/>
          </a:p>
          <a:p>
            <a:pPr>
              <a:lnSpc>
                <a:spcPct val="90000"/>
              </a:lnSpc>
            </a:pPr>
            <a:r>
              <a:rPr lang="en-US" sz="2600"/>
              <a:t>Copies up to </a:t>
            </a:r>
            <a:r>
              <a:rPr lang="en-US" sz="2600" i="1"/>
              <a:t>n</a:t>
            </a:r>
            <a:r>
              <a:rPr lang="en-US" sz="2600"/>
              <a:t> characters from the string pointed to by </a:t>
            </a:r>
            <a:r>
              <a:rPr lang="en-US" sz="2600" i="1"/>
              <a:t>str2</a:t>
            </a:r>
            <a:r>
              <a:rPr lang="en-US" sz="2600"/>
              <a:t> to </a:t>
            </a:r>
            <a:r>
              <a:rPr lang="en-US" sz="2600" i="1"/>
              <a:t>str1</a:t>
            </a:r>
            <a:r>
              <a:rPr lang="en-US" sz="2600"/>
              <a:t>. Copying stops when </a:t>
            </a:r>
            <a:r>
              <a:rPr lang="en-US" sz="2600" i="1"/>
              <a:t>n</a:t>
            </a:r>
            <a:r>
              <a:rPr lang="en-US" sz="2600"/>
              <a:t> characters are copied or the terminating null character in </a:t>
            </a:r>
            <a:r>
              <a:rPr lang="en-US" sz="2600" i="1"/>
              <a:t>str2</a:t>
            </a:r>
            <a:r>
              <a:rPr lang="en-US" sz="2600"/>
              <a:t> is reached. If the null character is reached, the null characters are continually copied to </a:t>
            </a:r>
            <a:r>
              <a:rPr lang="en-US" sz="2600" i="1"/>
              <a:t>str1</a:t>
            </a:r>
            <a:r>
              <a:rPr lang="en-US" sz="2600"/>
              <a:t> until </a:t>
            </a:r>
            <a:r>
              <a:rPr lang="en-US" sz="2600" i="1"/>
              <a:t>n</a:t>
            </a:r>
            <a:r>
              <a:rPr lang="en-US" sz="2600"/>
              <a:t> characters have been copied. </a:t>
            </a:r>
          </a:p>
          <a:p>
            <a:pPr>
              <a:lnSpc>
                <a:spcPct val="90000"/>
              </a:lnSpc>
            </a:pPr>
            <a:r>
              <a:rPr lang="en-US" sz="2600"/>
              <a:t>Returns the argument </a:t>
            </a:r>
            <a:r>
              <a:rPr lang="en-US" sz="2600" i="1"/>
              <a:t>str1</a:t>
            </a:r>
            <a:r>
              <a:rPr lang="en-US" sz="2600"/>
              <a:t>. </a:t>
            </a:r>
          </a:p>
          <a:p>
            <a:pPr>
              <a:lnSpc>
                <a:spcPct val="90000"/>
              </a:lnSpc>
            </a:pPr>
            <a:endParaRPr lang="en-US" sz="260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strncpy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71500" indent="-571500"/>
            <a:r>
              <a:rPr lang="en-US"/>
              <a:t>Assignments: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/>
              <a:t>strerror(); 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/>
              <a:t>strrchr();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/>
              <a:t>strspn();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/>
              <a:t>strpbrk();</a:t>
            </a:r>
          </a:p>
          <a:p>
            <a:pPr marL="839788" lvl="1" indent="-495300">
              <a:buFont typeface="Wingdings" pitchFamily="2" charset="2"/>
              <a:buAutoNum type="arabicPeriod"/>
            </a:pPr>
            <a:r>
              <a:rPr lang="en-US"/>
              <a:t>strrchr();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Strings……..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/>
              <a:t>Write a C program to read through an array of any type. Write a C program to scan through this array to find a particular value. </a:t>
            </a:r>
          </a:p>
          <a:p>
            <a:pPr>
              <a:lnSpc>
                <a:spcPct val="90000"/>
              </a:lnSpc>
            </a:pPr>
            <a:r>
              <a:rPr lang="en-US" sz="2600"/>
              <a:t>Write a program to copy the contents of one array into another in the reverse order.</a:t>
            </a:r>
          </a:p>
          <a:p>
            <a:pPr>
              <a:lnSpc>
                <a:spcPct val="90000"/>
              </a:lnSpc>
            </a:pPr>
            <a:r>
              <a:rPr lang="en-US" sz="2600"/>
              <a:t>Write a program to pick up the largest number from any 5 row by 5 column matrix.</a:t>
            </a:r>
          </a:p>
          <a:p>
            <a:pPr>
              <a:lnSpc>
                <a:spcPct val="90000"/>
              </a:lnSpc>
            </a:pPr>
            <a:r>
              <a:rPr lang="en-US" sz="2600"/>
              <a:t>Write a program to add two 6 * 6 matrices.</a:t>
            </a:r>
          </a:p>
          <a:p>
            <a:pPr>
              <a:lnSpc>
                <a:spcPct val="90000"/>
              </a:lnSpc>
            </a:pPr>
            <a:r>
              <a:rPr lang="en-US" sz="2600"/>
              <a:t>Write a program to delete all vowels from a sentence. Assume that the sentence is not more than 80 characters long.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Lecture 5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Any Questions ?????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/>
              <a:t>An array is a collection of variables of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	a certain type, placed contiguously in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/>
              <a:t>	memory.</a:t>
            </a:r>
          </a:p>
          <a:p>
            <a:pPr>
              <a:lnSpc>
                <a:spcPct val="90000"/>
              </a:lnSpc>
            </a:pPr>
            <a:r>
              <a:rPr lang="en-US" sz="2000"/>
              <a:t>Array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Group of consecutive memory locations 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Same name and type</a:t>
            </a:r>
          </a:p>
          <a:p>
            <a:pPr>
              <a:lnSpc>
                <a:spcPct val="90000"/>
              </a:lnSpc>
            </a:pPr>
            <a:r>
              <a:rPr lang="en-US" sz="2000"/>
              <a:t>To refer to an element, specify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Array name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Position number</a:t>
            </a:r>
          </a:p>
          <a:p>
            <a:pPr>
              <a:lnSpc>
                <a:spcPct val="90000"/>
              </a:lnSpc>
            </a:pPr>
            <a:r>
              <a:rPr lang="en-US" sz="2000"/>
              <a:t>Format: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/>
              <a:t>arrayname</a:t>
            </a:r>
            <a:r>
              <a:rPr lang="en-US" sz="1500" b="1">
                <a:latin typeface="Lucida Console" pitchFamily="49" charset="0"/>
              </a:rPr>
              <a:t>[</a:t>
            </a:r>
            <a:r>
              <a:rPr lang="en-US" sz="1800" b="1"/>
              <a:t> </a:t>
            </a:r>
            <a:r>
              <a:rPr lang="en-US" sz="1800" b="1" i="1"/>
              <a:t>position number</a:t>
            </a:r>
            <a:r>
              <a:rPr lang="en-US" sz="1800" b="1"/>
              <a:t> </a:t>
            </a:r>
            <a:r>
              <a:rPr lang="en-US" sz="1500" b="1">
                <a:latin typeface="Lucida Console" pitchFamily="49" charset="0"/>
              </a:rPr>
              <a:t>]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First element at position </a:t>
            </a:r>
            <a:r>
              <a:rPr lang="en-US" sz="1700">
                <a:latin typeface="Lucida Console" pitchFamily="49" charset="0"/>
              </a:rPr>
              <a:t>0</a:t>
            </a:r>
          </a:p>
          <a:p>
            <a:pPr lvl="1">
              <a:lnSpc>
                <a:spcPct val="90000"/>
              </a:lnSpc>
            </a:pPr>
            <a:r>
              <a:rPr lang="en-US" sz="1700">
                <a:latin typeface="Lucida Console" pitchFamily="49" charset="0"/>
              </a:rPr>
              <a:t>n</a:t>
            </a:r>
            <a:r>
              <a:rPr lang="en-US" sz="2200"/>
              <a:t> element array named </a:t>
            </a:r>
            <a:r>
              <a:rPr lang="en-US" sz="1700">
                <a:latin typeface="Lucida Console" pitchFamily="49" charset="0"/>
              </a:rPr>
              <a:t>c:</a:t>
            </a:r>
          </a:p>
          <a:p>
            <a:pPr lvl="2">
              <a:lnSpc>
                <a:spcPct val="90000"/>
              </a:lnSpc>
            </a:pPr>
            <a:r>
              <a:rPr lang="en-US" sz="1500">
                <a:latin typeface="Lucida Console" pitchFamily="49" charset="0"/>
              </a:rPr>
              <a:t>c[ 0 ], c[ 1 ]...c[ n – 1 ]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6096000" y="457200"/>
            <a:ext cx="2743200" cy="5813425"/>
            <a:chOff x="3936" y="220"/>
            <a:chExt cx="1728" cy="3662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4055" y="220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Name of array (Note that all elements of this array have the same name, c)</a:t>
              </a:r>
            </a:p>
            <a:p>
              <a:pPr eaLnBrk="0" hangingPunct="0"/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936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>
                  <a:solidFill>
                    <a:srgbClr val="000000"/>
                  </a:solidFill>
                  <a:latin typeface="Lucida Console" pitchFamily="49" charset="0"/>
                  <a:cs typeface="Times New Roman" pitchFamily="18" charset="0"/>
                </a:rPr>
                <a:t>Position number of the element within array c</a:t>
              </a:r>
              <a:endParaRPr lang="en-US" sz="1600">
                <a:latin typeface="Lucida Console" pitchFamily="49" charset="0"/>
              </a:endParaRPr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4147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04" name="Group 8"/>
            <p:cNvGrpSpPr>
              <a:grpSpLocks/>
            </p:cNvGrpSpPr>
            <p:nvPr/>
          </p:nvGrpSpPr>
          <p:grpSpPr bwMode="auto">
            <a:xfrm>
              <a:off x="4032" y="1070"/>
              <a:ext cx="1308" cy="2290"/>
              <a:chOff x="4032" y="1304"/>
              <a:chExt cx="1308" cy="2290"/>
            </a:xfrm>
          </p:grpSpPr>
          <p:grpSp>
            <p:nvGrpSpPr>
              <p:cNvPr id="4105" name="Group 9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4106" name="Freeform 10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07" name="Group 11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4108" name="Freeform 12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9" name="Freeform 13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0" name="Freeform 14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1" name="Freeform 15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2" name="Freeform 16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3" name="Freeform 17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4" name="Freeform 18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5" name="Freeform 19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6" name="Freeform 20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7" name="Freeform 21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18" name="Freeform 22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119" name="Rectangle 23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c[6]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0" name="Rectangle 24"/>
              <p:cNvSpPr>
                <a:spLocks noChangeArrowheads="1"/>
              </p:cNvSpPr>
              <p:nvPr/>
            </p:nvSpPr>
            <p:spPr bwMode="auto">
              <a:xfrm>
                <a:off x="4800" y="1539"/>
                <a:ext cx="225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-45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1" name="Rectangle 25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6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2" name="Rectangle 26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0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3" name="Rectangle 27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72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4" name="Rectangle 28"/>
              <p:cNvSpPr>
                <a:spLocks noChangeArrowheads="1"/>
              </p:cNvSpPr>
              <p:nvPr/>
            </p:nvSpPr>
            <p:spPr bwMode="auto">
              <a:xfrm>
                <a:off x="4732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1543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5" name="Rectangle 29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225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-89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6" name="Rectangle 30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0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7" name="Rectangle 31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62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8" name="Rectangle 32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-3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29" name="Rectangle 33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1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0" name="Rectangle 34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6453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1" name="Rectangle 35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157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78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2" name="Freeform 36"/>
              <p:cNvSpPr>
                <a:spLocks/>
              </p:cNvSpPr>
              <p:nvPr/>
            </p:nvSpPr>
            <p:spPr bwMode="auto">
              <a:xfrm>
                <a:off x="4173" y="1304"/>
                <a:ext cx="0" cy="231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3" name="Rectangle 37"/>
              <p:cNvSpPr>
                <a:spLocks noChangeArrowheads="1"/>
              </p:cNvSpPr>
              <p:nvPr/>
            </p:nvSpPr>
            <p:spPr bwMode="auto">
              <a:xfrm>
                <a:off x="4100" y="153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c[0]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4" name="Rectangle 38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c[1]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5" name="Rectangle 39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c[2]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6" name="Rectangle 40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c[3]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7" name="Rectangle 41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c[11]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8" name="Rectangle 42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361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c[10]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39" name="Rectangle 43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c[9]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40" name="Rectangle 44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c[8]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41" name="Rectangle 45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c[7]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42" name="Rectangle 46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293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c[5]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sp>
            <p:nvSpPr>
              <p:cNvPr id="4143" name="Rectangle 47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293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r>
                  <a:rPr lang="en-US" sz="1200">
                    <a:solidFill>
                      <a:srgbClr val="000000"/>
                    </a:solidFill>
                    <a:latin typeface="Lucida Console" pitchFamily="49" charset="0"/>
                    <a:cs typeface="Times New Roman" pitchFamily="18" charset="0"/>
                  </a:rPr>
                  <a:t>c[4]</a:t>
                </a:r>
              </a:p>
              <a:p>
                <a:pPr eaLnBrk="0" hangingPunct="0"/>
                <a:endParaRPr lang="en-US" sz="1200">
                  <a:latin typeface="Lucida Console" pitchFamily="49" charset="0"/>
                </a:endParaRPr>
              </a:p>
            </p:txBody>
          </p:sp>
          <p:grpSp>
            <p:nvGrpSpPr>
              <p:cNvPr id="4144" name="Group 48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4145" name="Freeform 49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146" name="Group 50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4147" name="Freeform 51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8" name="Freeform 52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49" name="Freeform 53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0" name="Freeform 54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1" name="Freeform 55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2" name="Freeform 56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3" name="Freeform 57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4" name="Freeform 58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5" name="Freeform 59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6" name="Freeform 60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57" name="Freeform 61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900"/>
              <a:t>Array elements are like normal variables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 b="1">
                <a:latin typeface="Lucida Console" pitchFamily="49" charset="0"/>
              </a:rPr>
              <a:t>	</a:t>
            </a:r>
            <a:r>
              <a:rPr lang="en-US" sz="1300">
                <a:latin typeface="Lucida Console" pitchFamily="49" charset="0"/>
              </a:rPr>
              <a:t>c[ 0 ] =  3;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Lucida Console" pitchFamily="49" charset="0"/>
              </a:rPr>
              <a:t>	printf( "%d", c[ 0 ] );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Perform operations in subscript.  If  </a:t>
            </a:r>
            <a:r>
              <a:rPr lang="en-US" sz="1500">
                <a:latin typeface="Lucida Console" pitchFamily="49" charset="0"/>
              </a:rPr>
              <a:t>x</a:t>
            </a:r>
            <a:r>
              <a:rPr lang="en-US" sz="1700"/>
              <a:t> equals </a:t>
            </a:r>
            <a:r>
              <a:rPr lang="en-US" sz="1500">
                <a:latin typeface="Lucida Console" pitchFamily="49" charset="0"/>
              </a:rPr>
              <a:t>3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500"/>
              <a:t>	</a:t>
            </a:r>
            <a:r>
              <a:rPr lang="en-US" sz="1300">
                <a:latin typeface="Lucida Console" pitchFamily="49" charset="0"/>
              </a:rPr>
              <a:t>c[ 5 - 2 ] == c[ 3 ] == c[ x ]</a:t>
            </a:r>
          </a:p>
          <a:p>
            <a:pPr>
              <a:lnSpc>
                <a:spcPct val="80000"/>
              </a:lnSpc>
            </a:pPr>
            <a:r>
              <a:rPr lang="en-US" sz="1900"/>
              <a:t>When defining arrays, specify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Name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Type of array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Number of elements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Lucida Console" pitchFamily="49" charset="0"/>
              </a:rPr>
              <a:t>arrayType arrayName[ numberOfElements ];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Examples:	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Lucida Console" pitchFamily="49" charset="0"/>
              </a:rPr>
              <a:t>int c[ 10 ];  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Lucida Console" pitchFamily="49" charset="0"/>
              </a:rPr>
              <a:t>float myArray[ 3284 ];</a:t>
            </a:r>
          </a:p>
          <a:p>
            <a:pPr>
              <a:lnSpc>
                <a:spcPct val="80000"/>
              </a:lnSpc>
            </a:pPr>
            <a:r>
              <a:rPr lang="en-US" sz="1900"/>
              <a:t>Defining multiple arrays of same type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Format similar to regular variables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Example: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300">
                <a:latin typeface="Lucida Console" pitchFamily="49" charset="0"/>
              </a:rPr>
              <a:t>int b[ 100 ], x[ 27 ];</a:t>
            </a:r>
            <a:r>
              <a:rPr lang="en-US" sz="1500" b="1">
                <a:latin typeface="Lucida Console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19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/>
              <a:t>Initializers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int n[ 5 ] = { 1, 2, 3, 4, 5 };</a:t>
            </a:r>
            <a:r>
              <a:rPr lang="en-US" b="1">
                <a:latin typeface="Lucida Console" pitchFamily="49" charset="0"/>
              </a:rPr>
              <a:t> </a:t>
            </a:r>
          </a:p>
          <a:p>
            <a:pPr lvl="1"/>
            <a:r>
              <a:rPr lang="en-US"/>
              <a:t>If not enough initializers, rightmost elements become </a:t>
            </a:r>
            <a:r>
              <a:rPr lang="en-US" sz="2000">
                <a:latin typeface="Lucida Console" pitchFamily="49" charset="0"/>
              </a:rPr>
              <a:t>0</a:t>
            </a:r>
          </a:p>
          <a:p>
            <a:pPr lvl="3">
              <a:buFont typeface="Wingdings" pitchFamily="2" charset="2"/>
              <a:buNone/>
            </a:pPr>
            <a:r>
              <a:rPr lang="en-US" sz="1800">
                <a:latin typeface="Lucida Console" pitchFamily="49" charset="0"/>
              </a:rPr>
              <a:t>int n[ 5 ] = { 0 }</a:t>
            </a:r>
            <a:r>
              <a:rPr lang="en-US" sz="1800"/>
              <a:t>   </a:t>
            </a:r>
          </a:p>
          <a:p>
            <a:pPr lvl="2"/>
            <a:r>
              <a:rPr lang="en-US"/>
              <a:t>All elements 0</a:t>
            </a:r>
          </a:p>
          <a:p>
            <a:pPr lvl="1"/>
            <a:r>
              <a:rPr lang="en-US"/>
              <a:t>C arrays have no bounds checking</a:t>
            </a:r>
          </a:p>
          <a:p>
            <a:r>
              <a:rPr lang="en-US"/>
              <a:t>If size omitted, initializers determine it</a:t>
            </a:r>
          </a:p>
          <a:p>
            <a:pPr lvl="2">
              <a:buFont typeface="Wingdings" pitchFamily="2" charset="2"/>
              <a:buNone/>
            </a:pPr>
            <a:r>
              <a:rPr lang="en-US" sz="2000">
                <a:latin typeface="Lucida Console" pitchFamily="49" charset="0"/>
              </a:rPr>
              <a:t>int n[ ] = { 1, 2, 3, 4, 5 };</a:t>
            </a:r>
            <a:r>
              <a:rPr lang="en-US" b="1">
                <a:latin typeface="Lucida Console" pitchFamily="49" charset="0"/>
              </a:rPr>
              <a:t> </a:t>
            </a:r>
          </a:p>
          <a:p>
            <a:pPr lvl="1"/>
            <a:r>
              <a:rPr lang="en-US"/>
              <a:t>5 initializers, therefore 5 element array</a:t>
            </a:r>
          </a:p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100" dirty="0"/>
              <a:t>Example: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9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main()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{ </a:t>
            </a:r>
            <a:r>
              <a:rPr lang="en-US" sz="1900" dirty="0" err="1"/>
              <a:t>int</a:t>
            </a:r>
            <a:r>
              <a:rPr lang="en-US" sz="1900" dirty="0"/>
              <a:t> marks[5], sum=0, </a:t>
            </a:r>
            <a:r>
              <a:rPr lang="en-US" sz="1900" dirty="0" err="1"/>
              <a:t>i</a:t>
            </a:r>
            <a:r>
              <a:rPr lang="en-US" sz="1900" dirty="0"/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float </a:t>
            </a:r>
            <a:r>
              <a:rPr lang="en-US" sz="1900" dirty="0" err="1"/>
              <a:t>avg</a:t>
            </a:r>
            <a:r>
              <a:rPr lang="en-US" sz="1900" dirty="0"/>
              <a:t>;	 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for(</a:t>
            </a:r>
            <a:r>
              <a:rPr lang="en-US" sz="1900" dirty="0" err="1"/>
              <a:t>i</a:t>
            </a:r>
            <a:r>
              <a:rPr lang="en-US" sz="1900" dirty="0"/>
              <a:t>=0; </a:t>
            </a:r>
            <a:r>
              <a:rPr lang="en-US" sz="1900" dirty="0" err="1"/>
              <a:t>i</a:t>
            </a:r>
            <a:r>
              <a:rPr lang="en-US" sz="1900" dirty="0"/>
              <a:t>&lt;5; </a:t>
            </a:r>
            <a:r>
              <a:rPr lang="en-US" sz="1900" dirty="0" err="1"/>
              <a:t>i</a:t>
            </a:r>
            <a:r>
              <a:rPr lang="en-US" sz="1900" dirty="0"/>
              <a:t>++)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{ </a:t>
            </a:r>
            <a:r>
              <a:rPr lang="en-US" sz="1900" dirty="0" err="1"/>
              <a:t>printf</a:t>
            </a:r>
            <a:r>
              <a:rPr lang="en-US" sz="1900" dirty="0"/>
              <a:t>(“Enter Marks of Subject %d:”,i+1);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</a:t>
            </a:r>
            <a:r>
              <a:rPr lang="en-US" sz="1900" dirty="0" err="1" smtClean="0"/>
              <a:t>scanf</a:t>
            </a:r>
            <a:r>
              <a:rPr lang="en-US" sz="1900" dirty="0"/>
              <a:t>(“%</a:t>
            </a:r>
            <a:r>
              <a:rPr lang="en-US" sz="1900" dirty="0" err="1"/>
              <a:t>d”,&amp;marks</a:t>
            </a:r>
            <a:r>
              <a:rPr lang="en-US" sz="1900" dirty="0"/>
              <a:t>[</a:t>
            </a:r>
            <a:r>
              <a:rPr lang="en-US" sz="1900" dirty="0" err="1"/>
              <a:t>i</a:t>
            </a:r>
            <a:r>
              <a:rPr lang="en-US" sz="1900" dirty="0"/>
              <a:t>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sum = sum + marks[</a:t>
            </a:r>
            <a:r>
              <a:rPr lang="en-US" sz="1900" dirty="0" err="1"/>
              <a:t>i</a:t>
            </a:r>
            <a:r>
              <a:rPr lang="en-US" sz="1900" dirty="0"/>
              <a:t>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</a:t>
            </a:r>
            <a:r>
              <a:rPr lang="en-US" sz="1900" dirty="0" err="1"/>
              <a:t>avg</a:t>
            </a:r>
            <a:r>
              <a:rPr lang="en-US" sz="1900" dirty="0"/>
              <a:t> = sum	/ 5;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	</a:t>
            </a:r>
            <a:r>
              <a:rPr lang="en-US" sz="1900" dirty="0" err="1"/>
              <a:t>printf</a:t>
            </a:r>
            <a:r>
              <a:rPr lang="en-US" sz="1900" dirty="0"/>
              <a:t>(“\</a:t>
            </a:r>
            <a:r>
              <a:rPr lang="en-US" sz="1900" dirty="0" err="1"/>
              <a:t>nTotal</a:t>
            </a:r>
            <a:r>
              <a:rPr lang="en-US" sz="1900" dirty="0"/>
              <a:t> Marks:%</a:t>
            </a:r>
            <a:r>
              <a:rPr lang="en-US" sz="1900" dirty="0" err="1"/>
              <a:t>d”,sum</a:t>
            </a:r>
            <a:r>
              <a:rPr lang="en-US" sz="19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		</a:t>
            </a:r>
            <a:r>
              <a:rPr lang="en-US" sz="1900" dirty="0" err="1"/>
              <a:t>printf</a:t>
            </a:r>
            <a:r>
              <a:rPr lang="en-US" sz="1900" dirty="0"/>
              <a:t>(“\</a:t>
            </a:r>
            <a:r>
              <a:rPr lang="en-US" sz="1900" dirty="0" err="1"/>
              <a:t>nAverage</a:t>
            </a:r>
            <a:r>
              <a:rPr lang="en-US" sz="1900" dirty="0"/>
              <a:t> Marks:%d”,</a:t>
            </a:r>
            <a:r>
              <a:rPr lang="en-US" sz="1900" dirty="0" err="1"/>
              <a:t>avg</a:t>
            </a:r>
            <a:r>
              <a:rPr lang="en-US" sz="1900" dirty="0"/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  </a:t>
            </a:r>
            <a:r>
              <a:rPr lang="en-US" sz="1900" dirty="0" err="1"/>
              <a:t>getch</a:t>
            </a:r>
            <a:r>
              <a:rPr lang="en-US" sz="1900" dirty="0"/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900" dirty="0"/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100" dirty="0"/>
              <a:t>	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 (Cont’d)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100" b="1"/>
              <a:t>Sorting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Important computing application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Virtually every organization must sort some data </a:t>
            </a:r>
          </a:p>
          <a:p>
            <a:pPr>
              <a:lnSpc>
                <a:spcPct val="80000"/>
              </a:lnSpc>
            </a:pPr>
            <a:r>
              <a:rPr lang="en-US" sz="2100" b="1"/>
              <a:t>Bubble sort (sinking sort)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Several passes through the array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Successive pairs of elements are compared 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If increasing order (or identical ), no change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If decreasing order, elements exchanged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Repeat</a:t>
            </a:r>
          </a:p>
          <a:p>
            <a:pPr>
              <a:lnSpc>
                <a:spcPct val="80000"/>
              </a:lnSpc>
            </a:pPr>
            <a:r>
              <a:rPr lang="en-US" sz="2100" b="1"/>
              <a:t>Example: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original:   3  4  2  6  7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pass 1:      3  2  4  6  7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pass 2:      2  3  4  6  7  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Small elements "bubble" to the top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Arrays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2667000" y="4876800"/>
            <a:ext cx="6096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362200" y="5181600"/>
            <a:ext cx="609600" cy="3810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Mean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average</a:t>
            </a:r>
          </a:p>
          <a:p>
            <a:r>
              <a:rPr lang="en-US"/>
              <a:t>Median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number in middle of sorted list</a:t>
            </a:r>
          </a:p>
          <a:p>
            <a:pPr lvl="1"/>
            <a:r>
              <a:rPr lang="en-US"/>
              <a:t>1, 2, 3, 4, 5  </a:t>
            </a:r>
          </a:p>
          <a:p>
            <a:pPr lvl="1"/>
            <a:r>
              <a:rPr lang="en-US"/>
              <a:t>3 is the median</a:t>
            </a:r>
          </a:p>
          <a:p>
            <a:r>
              <a:rPr lang="en-US"/>
              <a:t>Mode </a:t>
            </a:r>
            <a:r>
              <a:rPr lang="en-US">
                <a:cs typeface="Times New Roman" pitchFamily="18" charset="0"/>
              </a:rPr>
              <a:t>–</a:t>
            </a:r>
            <a:r>
              <a:rPr lang="en-US"/>
              <a:t> number that occurs most often</a:t>
            </a:r>
          </a:p>
          <a:p>
            <a:pPr lvl="1"/>
            <a:r>
              <a:rPr lang="en-US"/>
              <a:t>1, 1, 1, 2, 3, 3, 4, 5 </a:t>
            </a:r>
          </a:p>
          <a:p>
            <a:pPr lvl="1"/>
            <a:r>
              <a:rPr lang="en-US"/>
              <a:t>1 is the mode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Case Study: Computing Mean, Median and Mode Using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an array for a </a:t>
            </a:r>
            <a:r>
              <a:rPr lang="en-US" i="1"/>
              <a:t>key value</a:t>
            </a:r>
          </a:p>
          <a:p>
            <a:r>
              <a:rPr lang="en-US"/>
              <a:t>Linear search</a:t>
            </a:r>
          </a:p>
          <a:p>
            <a:pPr lvl="1"/>
            <a:r>
              <a:rPr lang="en-US"/>
              <a:t>Simple </a:t>
            </a:r>
          </a:p>
          <a:p>
            <a:pPr lvl="1"/>
            <a:r>
              <a:rPr lang="en-US"/>
              <a:t>Compare each element of array with key value</a:t>
            </a:r>
          </a:p>
          <a:p>
            <a:pPr lvl="1"/>
            <a:r>
              <a:rPr lang="en-US"/>
              <a:t>Useful for small and unsorted arrays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800"/>
              <a:t>Searching Arrays: Linear Searching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567</TotalTime>
  <Words>1009</Words>
  <Application>Microsoft Office PowerPoint</Application>
  <PresentationFormat>On-screen Show (4:3)</PresentationFormat>
  <Paragraphs>264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Lucida Console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Lecture-5</vt:lpstr>
      <vt:lpstr>We’ll Learn Today</vt:lpstr>
      <vt:lpstr>Arrays</vt:lpstr>
      <vt:lpstr>Arrays (Cont’d)</vt:lpstr>
      <vt:lpstr>Arrays (Cont’d)</vt:lpstr>
      <vt:lpstr>Arrays (Cont’d)</vt:lpstr>
      <vt:lpstr>Sorting Arrays</vt:lpstr>
      <vt:lpstr>Case Study: Computing Mean, Median and Mode Using Arrays</vt:lpstr>
      <vt:lpstr>Searching Arrays: Linear Searching</vt:lpstr>
      <vt:lpstr>Searching Arrays:Binary Searching</vt:lpstr>
      <vt:lpstr>Multiple-Subscripted Arrays</vt:lpstr>
      <vt:lpstr>Multiple-Subscripted Arrays (cont’d)</vt:lpstr>
      <vt:lpstr>Multiple-Subscripted Arrays (cont’d)</vt:lpstr>
      <vt:lpstr>Multiple-Subscripted Arrays (cont’d)</vt:lpstr>
      <vt:lpstr>Strings</vt:lpstr>
      <vt:lpstr>String Variable</vt:lpstr>
      <vt:lpstr>The String I/O Functions</vt:lpstr>
      <vt:lpstr>String Functions</vt:lpstr>
      <vt:lpstr>strcat</vt:lpstr>
      <vt:lpstr>strcmp</vt:lpstr>
      <vt:lpstr>strlen</vt:lpstr>
      <vt:lpstr>strncpy</vt:lpstr>
      <vt:lpstr>More on Strings……..</vt:lpstr>
      <vt:lpstr>Exercise</vt:lpstr>
      <vt:lpstr>End of Lecture 5</vt:lpstr>
    </vt:vector>
  </TitlesOfParts>
  <Company>CBMU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Lecture-5</dc:title>
  <dc:creator>shahzad</dc:creator>
  <cp:lastModifiedBy>HP ELITEBOOK840 G3</cp:lastModifiedBy>
  <cp:revision>55</cp:revision>
  <dcterms:created xsi:type="dcterms:W3CDTF">2006-01-04T06:46:52Z</dcterms:created>
  <dcterms:modified xsi:type="dcterms:W3CDTF">2023-03-06T04:53:38Z</dcterms:modified>
</cp:coreProperties>
</file>