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6" r:id="rId9"/>
    <p:sldId id="267" r:id="rId10"/>
    <p:sldId id="268" r:id="rId11"/>
    <p:sldId id="262" r:id="rId12"/>
    <p:sldId id="264" r:id="rId13"/>
    <p:sldId id="260" r:id="rId14"/>
    <p:sldId id="269" r:id="rId15"/>
    <p:sldId id="281" r:id="rId16"/>
    <p:sldId id="282" r:id="rId17"/>
    <p:sldId id="270" r:id="rId18"/>
    <p:sldId id="28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4" r:id="rId31"/>
    <p:sldId id="285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5A2233-1646-4972-9518-108BBDD0A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7806F8-F50F-4F88-8CFC-891DF73DB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64771-D05D-4255-8C9D-DE7C97B73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70A1C-85FF-4147-80D3-8EE6AF6AD3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96EA45-869D-48A9-96C9-3E2649068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AB2C-438B-43D3-A5A4-516D0CB36A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EC623-1172-4B27-A109-1C4961B2A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2CF98E-FDE8-46A6-9731-04ABD4B86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5932BF-B64A-41DB-B360-3202C5D807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6013B8-553C-40BD-80BA-01785243C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A9CC5A-A6AC-46B5-B1C9-36C68F3A8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F3434B-C042-4B85-9315-954087E52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Lecture-6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 by 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Copy of argument passed to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Changes in function do not effect original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when function does not need to modify argument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Avoids accidental changes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reference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Passes original argument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Changes in function effect original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used with trusted functions</a:t>
            </a:r>
          </a:p>
          <a:p>
            <a:pPr>
              <a:lnSpc>
                <a:spcPct val="90000"/>
              </a:lnSpc>
            </a:pPr>
            <a:r>
              <a:rPr lang="en-US" sz="2800"/>
              <a:t>For now, we focus on call by value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800" u="sng"/>
              <a:t>Syntax: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i="1"/>
              <a:t>return-value-type  function-name( parameter-list )</a:t>
            </a:r>
            <a:br>
              <a:rPr lang="en-US" sz="2000" i="1"/>
            </a:br>
            <a:r>
              <a:rPr lang="en-US" sz="2000" b="1">
                <a:latin typeface="Courier New" pitchFamily="49" charset="0"/>
              </a:rPr>
              <a:t>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i="1"/>
              <a:t>   declarations and statements</a:t>
            </a:r>
            <a:br>
              <a:rPr lang="en-US" sz="2000" i="1"/>
            </a:br>
            <a:r>
              <a:rPr lang="en-US" sz="2000" b="1">
                <a:latin typeface="Courier New" pitchFamily="49" charset="0"/>
              </a:rPr>
              <a:t>}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Function-name: any valid identifier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Return-value-type: data type of the result (default </a:t>
            </a:r>
            <a:r>
              <a:rPr lang="en-US" sz="2200">
                <a:latin typeface="Lucida Console" pitchFamily="49" charset="0"/>
              </a:rPr>
              <a:t>int</a:t>
            </a:r>
            <a:r>
              <a:rPr 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Lucida Console" pitchFamily="49" charset="0"/>
              </a:rPr>
              <a:t>void</a:t>
            </a:r>
            <a:r>
              <a:rPr lang="en-US" sz="2000"/>
              <a:t> </a:t>
            </a:r>
            <a:r>
              <a:rPr lang="en-US" sz="2000">
                <a:cs typeface="Times New Roman" pitchFamily="18" charset="0"/>
              </a:rPr>
              <a:t>–</a:t>
            </a:r>
            <a:r>
              <a:rPr lang="en-US" sz="2000"/>
              <a:t> indicates that the function returns nothing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Parameter-list: comma separated list, declares parameters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type must be listed explicitly for each parameter unless, the parameter is of type </a:t>
            </a:r>
            <a:r>
              <a:rPr lang="en-US" sz="1800">
                <a:latin typeface="Lucida Console" pitchFamily="49" charset="0"/>
              </a:rPr>
              <a:t>int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definition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Function definition format (continued)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/>
              <a:t>return-value-type  function-name( parameter-list )</a:t>
            </a:r>
            <a:br>
              <a:rPr lang="en-US" sz="2000" i="1"/>
            </a:br>
            <a:r>
              <a:rPr lang="en-US" sz="2000" b="1">
                <a:latin typeface="Courier New" pitchFamily="49" charset="0"/>
              </a:rPr>
              <a:t>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i="1"/>
              <a:t>   declarations and statements</a:t>
            </a:r>
            <a:br>
              <a:rPr lang="en-US" sz="2000" i="1"/>
            </a:br>
            <a:r>
              <a:rPr lang="en-US" sz="2000" b="1">
                <a:latin typeface="Courier New" pitchFamily="49" charset="0"/>
              </a:rPr>
              <a:t>}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Definitions and statements: function body (block)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Variables can be defined inside blocks (can be nested)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Functions can not be defined inside other functions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Returning control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If nothing returned </a:t>
            </a:r>
          </a:p>
          <a:p>
            <a:pPr lvl="3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return;</a:t>
            </a:r>
            <a:r>
              <a:rPr lang="en-US" sz="1800"/>
              <a:t> </a:t>
            </a:r>
          </a:p>
          <a:p>
            <a:pPr lvl="3">
              <a:lnSpc>
                <a:spcPct val="80000"/>
              </a:lnSpc>
            </a:pPr>
            <a:r>
              <a:rPr lang="en-US" sz="1800"/>
              <a:t>or, until reaches right brace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If something returned </a:t>
            </a:r>
          </a:p>
          <a:p>
            <a:pPr lvl="3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return</a:t>
            </a:r>
            <a:r>
              <a:rPr lang="en-US" sz="1800"/>
              <a:t> </a:t>
            </a:r>
            <a:r>
              <a:rPr lang="en-US" sz="1800" i="1"/>
              <a:t>expression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 definition format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return and no parameter(s) </a:t>
            </a:r>
          </a:p>
          <a:p>
            <a:r>
              <a:rPr lang="en-US"/>
              <a:t>No return but take parameter(s)</a:t>
            </a:r>
          </a:p>
          <a:p>
            <a:r>
              <a:rPr lang="en-US"/>
              <a:t>Return some thing but no parameter(s)</a:t>
            </a:r>
          </a:p>
          <a:p>
            <a:r>
              <a:rPr lang="en-US"/>
              <a:t>Return some thing as well as take parameter(s)</a:t>
            </a:r>
          </a:p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sumsqr(int, int);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sqr(int);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sum(int, int);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int num1,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printf(“Type two numbers: “);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scanf(“%d %d”,&amp;num1,&amp;num2);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printf(“Sum of the squares is %d”, sumsqr(num1,num2));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sumsqr(int j, int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return( sum (sqr(j), sqr(k));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int sqr( int 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{ 	return(z * z);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int sum(int x , int 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{	return( x+y);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More Than One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Passing arrays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pass an array argument to a function, specify the name of the array without any brackets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int myArray[</a:t>
            </a:r>
            <a:r>
              <a:rPr lang="en-US" sz="1600"/>
              <a:t> </a:t>
            </a:r>
            <a:r>
              <a:rPr lang="en-US" sz="1600">
                <a:latin typeface="Lucida Console" pitchFamily="49" charset="0"/>
              </a:rPr>
              <a:t>24</a:t>
            </a:r>
            <a:r>
              <a:rPr lang="en-US" sz="1600"/>
              <a:t> </a:t>
            </a:r>
            <a:r>
              <a:rPr lang="en-US" sz="1600">
                <a:latin typeface="Lucida Console" pitchFamily="49" charset="0"/>
              </a:rPr>
              <a:t>];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myFunction(</a:t>
            </a:r>
            <a:r>
              <a:rPr lang="en-US" sz="1600"/>
              <a:t> </a:t>
            </a:r>
            <a:r>
              <a:rPr lang="en-US" sz="1600">
                <a:latin typeface="Lucida Console" pitchFamily="49" charset="0"/>
              </a:rPr>
              <a:t>myArray,</a:t>
            </a:r>
            <a:r>
              <a:rPr lang="en-US" sz="1600"/>
              <a:t> </a:t>
            </a:r>
            <a:r>
              <a:rPr lang="en-US" sz="1600">
                <a:latin typeface="Lucida Console" pitchFamily="49" charset="0"/>
              </a:rPr>
              <a:t>24</a:t>
            </a:r>
            <a:r>
              <a:rPr lang="en-US" sz="1600"/>
              <a:t> </a:t>
            </a:r>
            <a:r>
              <a:rPr lang="en-US" sz="1600">
                <a:latin typeface="Lucida Console" pitchFamily="49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Array size usually passed to function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Arrays passed call-by-reference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Name of array is address of first element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knows where the array is stored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Modifies original memory locations</a:t>
            </a:r>
          </a:p>
          <a:p>
            <a:pPr>
              <a:lnSpc>
                <a:spcPct val="90000"/>
              </a:lnSpc>
            </a:pPr>
            <a:r>
              <a:rPr lang="en-US" sz="2800"/>
              <a:t>Passing array elements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Passed by call-by-value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subscripted name (i.e., </a:t>
            </a:r>
            <a:r>
              <a:rPr lang="en-US" sz="2200">
                <a:latin typeface="Lucida Console" pitchFamily="49" charset="0"/>
              </a:rPr>
              <a:t>myArray[</a:t>
            </a:r>
            <a:r>
              <a:rPr lang="en-US" sz="2200"/>
              <a:t> </a:t>
            </a:r>
            <a:r>
              <a:rPr lang="en-US" sz="2200">
                <a:latin typeface="Lucida Console" pitchFamily="49" charset="0"/>
              </a:rPr>
              <a:t>3</a:t>
            </a:r>
            <a:r>
              <a:rPr lang="en-US" sz="2200"/>
              <a:t> </a:t>
            </a:r>
            <a:r>
              <a:rPr lang="en-US" sz="2200">
                <a:latin typeface="Lucida Console" pitchFamily="49" charset="0"/>
              </a:rPr>
              <a:t>]</a:t>
            </a:r>
            <a:r>
              <a:rPr lang="en-US" sz="2200"/>
              <a:t>)</a:t>
            </a:r>
            <a:r>
              <a:rPr lang="en-US" sz="2400"/>
              <a:t> to function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Arrays to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543800" cy="4525963"/>
          </a:xfrm>
        </p:spPr>
        <p:txBody>
          <a:bodyPr/>
          <a:lstStyle/>
          <a:p>
            <a:r>
              <a:rPr lang="en-US"/>
              <a:t>Function prototype</a:t>
            </a:r>
          </a:p>
          <a:p>
            <a:pPr lvl="2">
              <a:buFontTx/>
              <a:buNone/>
            </a:pPr>
            <a:r>
              <a:rPr lang="en-US" sz="2000">
                <a:latin typeface="Lucida Console" pitchFamily="49" charset="0"/>
              </a:rPr>
              <a:t>void modifyArray( int b[], int arraySize);</a:t>
            </a:r>
          </a:p>
          <a:p>
            <a:pPr lvl="1"/>
            <a:r>
              <a:rPr lang="en-US"/>
              <a:t>Parameter names optional in prototype</a:t>
            </a:r>
          </a:p>
          <a:p>
            <a:pPr lvl="2"/>
            <a:r>
              <a:rPr lang="en-US" sz="2000">
                <a:latin typeface="Lucida Console" pitchFamily="49" charset="0"/>
              </a:rPr>
              <a:t>int b[]</a:t>
            </a:r>
            <a:r>
              <a:rPr lang="en-US"/>
              <a:t> could be written </a:t>
            </a:r>
            <a:r>
              <a:rPr lang="en-US" sz="2000">
                <a:latin typeface="Lucida Console" pitchFamily="49" charset="0"/>
              </a:rPr>
              <a:t>int []</a:t>
            </a:r>
          </a:p>
          <a:p>
            <a:pPr lvl="2"/>
            <a:r>
              <a:rPr lang="en-US" sz="2000">
                <a:latin typeface="Lucida Console" pitchFamily="49" charset="0"/>
              </a:rPr>
              <a:t>int arraySize</a:t>
            </a:r>
            <a:r>
              <a:rPr lang="en-US"/>
              <a:t> could be simply </a:t>
            </a:r>
            <a:r>
              <a:rPr lang="en-US" sz="2000">
                <a:latin typeface="Lucida Console" pitchFamily="49" charset="0"/>
              </a:rPr>
              <a:t>int</a:t>
            </a:r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Arrays to 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void display (int [ 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int i; int num[ ]={12,3,1,43,58};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for(i=0; i&lt;5;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display(num[i]);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void display(int m[ 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int i=0;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for( i =0; i&lt;5;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printf (“%d”, m[i]);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 Elements to a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Int len(char [ ]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Void main(void)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 char name[ ]=“Asad”;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int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X=len(name);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Printf(“Lenth of the name is %d”,x);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Int len(char n[ 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 int l=0,i=0;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while ( n[i] != ‘\0’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{ 	l++;i++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return(l);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 Elements to a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Recursive functions </a:t>
            </a:r>
          </a:p>
          <a:p>
            <a:pPr lvl="1">
              <a:lnSpc>
                <a:spcPct val="90000"/>
              </a:lnSpc>
            </a:pPr>
            <a:r>
              <a:rPr lang="en-US"/>
              <a:t>Functions that call themselves</a:t>
            </a:r>
          </a:p>
          <a:p>
            <a:pPr lvl="1">
              <a:lnSpc>
                <a:spcPct val="90000"/>
              </a:lnSpc>
            </a:pPr>
            <a:r>
              <a:rPr lang="en-US"/>
              <a:t>Can only solve a base case</a:t>
            </a:r>
          </a:p>
          <a:p>
            <a:pPr lvl="1">
              <a:lnSpc>
                <a:spcPct val="90000"/>
              </a:lnSpc>
            </a:pPr>
            <a:r>
              <a:rPr lang="en-US"/>
              <a:t>Divide a problem up into</a:t>
            </a:r>
          </a:p>
          <a:p>
            <a:pPr lvl="2">
              <a:lnSpc>
                <a:spcPct val="90000"/>
              </a:lnSpc>
            </a:pPr>
            <a:r>
              <a:rPr lang="en-US"/>
              <a:t>What it can do</a:t>
            </a:r>
          </a:p>
          <a:p>
            <a:pPr lvl="2">
              <a:lnSpc>
                <a:spcPct val="90000"/>
              </a:lnSpc>
            </a:pPr>
            <a:r>
              <a:rPr lang="en-US"/>
              <a:t>What it cannot do</a:t>
            </a:r>
          </a:p>
          <a:p>
            <a:pPr lvl="3">
              <a:lnSpc>
                <a:spcPct val="90000"/>
              </a:lnSpc>
            </a:pPr>
            <a:r>
              <a:rPr lang="en-US"/>
              <a:t>What it cannot do resembles original problem</a:t>
            </a:r>
          </a:p>
          <a:p>
            <a:pPr lvl="3">
              <a:lnSpc>
                <a:spcPct val="90000"/>
              </a:lnSpc>
            </a:pPr>
            <a:r>
              <a:rPr lang="en-US"/>
              <a:t>The function launches a new copy of itself (recursion step) to solve what it cannot do</a:t>
            </a:r>
          </a:p>
          <a:p>
            <a:pPr lvl="1">
              <a:lnSpc>
                <a:spcPct val="90000"/>
              </a:lnSpc>
            </a:pPr>
            <a:r>
              <a:rPr lang="en-US"/>
              <a:t>Eventually base case gets solved</a:t>
            </a:r>
          </a:p>
          <a:p>
            <a:pPr lvl="2">
              <a:lnSpc>
                <a:spcPct val="90000"/>
              </a:lnSpc>
            </a:pPr>
            <a:r>
              <a:rPr lang="en-US"/>
              <a:t>Gets plugged in, works its way up and solves whole problem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Definition &amp; Explanation</a:t>
            </a:r>
          </a:p>
          <a:p>
            <a:pPr>
              <a:lnSpc>
                <a:spcPct val="90000"/>
              </a:lnSpc>
            </a:pPr>
            <a:r>
              <a:rPr lang="en-US" sz="2800"/>
              <a:t>Anatomy of Functions</a:t>
            </a:r>
          </a:p>
          <a:p>
            <a:pPr>
              <a:lnSpc>
                <a:spcPct val="90000"/>
              </a:lnSpc>
            </a:pPr>
            <a:r>
              <a:rPr lang="en-US" sz="2800"/>
              <a:t>Types of Functions</a:t>
            </a:r>
          </a:p>
          <a:p>
            <a:pPr>
              <a:lnSpc>
                <a:spcPct val="90000"/>
              </a:lnSpc>
            </a:pPr>
            <a:r>
              <a:rPr lang="en-US" sz="2800"/>
              <a:t>Passing Array to a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Recursion</a:t>
            </a:r>
          </a:p>
          <a:p>
            <a:pPr>
              <a:lnSpc>
                <a:spcPct val="90000"/>
              </a:lnSpc>
            </a:pPr>
            <a:r>
              <a:rPr lang="en-US" sz="2800"/>
              <a:t>Recursion vs. Iteration</a:t>
            </a:r>
          </a:p>
          <a:p>
            <a:pPr>
              <a:lnSpc>
                <a:spcPct val="90000"/>
              </a:lnSpc>
            </a:pPr>
            <a:r>
              <a:rPr lang="en-US" sz="2800"/>
              <a:t>Preprocessor Directives</a:t>
            </a:r>
          </a:p>
          <a:p>
            <a:pPr>
              <a:lnSpc>
                <a:spcPct val="90000"/>
              </a:lnSpc>
            </a:pPr>
            <a:r>
              <a:rPr lang="en-US" sz="2800"/>
              <a:t>Macros</a:t>
            </a:r>
          </a:p>
          <a:p>
            <a:pPr>
              <a:lnSpc>
                <a:spcPct val="90000"/>
              </a:lnSpc>
            </a:pPr>
            <a:r>
              <a:rPr lang="en-US" sz="2800"/>
              <a:t>Assignments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We’ll Learn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029200"/>
          </a:xfrm>
        </p:spPr>
        <p:txBody>
          <a:bodyPr/>
          <a:lstStyle/>
          <a:p>
            <a:r>
              <a:rPr lang="en-US"/>
              <a:t>Example: factorials</a:t>
            </a:r>
          </a:p>
          <a:p>
            <a:pPr lvl="1"/>
            <a:r>
              <a:rPr lang="en-US" sz="2500">
                <a:latin typeface="Lucida Console" pitchFamily="49" charset="0"/>
              </a:rPr>
              <a:t>5! = 5 * 4 * 3 * 2 * 1</a:t>
            </a:r>
          </a:p>
          <a:p>
            <a:pPr lvl="1"/>
            <a:r>
              <a:rPr lang="en-US"/>
              <a:t>Notice that</a:t>
            </a:r>
          </a:p>
          <a:p>
            <a:pPr lvl="2"/>
            <a:r>
              <a:rPr lang="en-US" sz="2000">
                <a:latin typeface="Lucida Console" pitchFamily="49" charset="0"/>
              </a:rPr>
              <a:t>5! = 5 * 4!</a:t>
            </a:r>
          </a:p>
          <a:p>
            <a:pPr lvl="2"/>
            <a:r>
              <a:rPr lang="en-US" sz="2000">
                <a:latin typeface="Lucida Console" pitchFamily="49" charset="0"/>
              </a:rPr>
              <a:t>4! = 4 * 3! ...</a:t>
            </a:r>
          </a:p>
          <a:p>
            <a:pPr lvl="1"/>
            <a:r>
              <a:rPr lang="en-US"/>
              <a:t>Can compute factorials recursively </a:t>
            </a:r>
          </a:p>
          <a:p>
            <a:pPr lvl="1"/>
            <a:r>
              <a:rPr lang="en-US"/>
              <a:t>Solve base case (</a:t>
            </a:r>
            <a:r>
              <a:rPr lang="en-US" sz="2500">
                <a:latin typeface="Lucida Console" pitchFamily="49" charset="0"/>
              </a:rPr>
              <a:t>1! = 0! = 1</a:t>
            </a:r>
            <a:r>
              <a:rPr lang="en-US"/>
              <a:t>) then plug in</a:t>
            </a:r>
          </a:p>
          <a:p>
            <a:pPr lvl="2"/>
            <a:r>
              <a:rPr lang="en-US" sz="2000">
                <a:latin typeface="Lucida Console" pitchFamily="49" charset="0"/>
              </a:rPr>
              <a:t>2! = 2 * 1! = 2 * 1 = 2;</a:t>
            </a:r>
          </a:p>
          <a:p>
            <a:pPr lvl="2"/>
            <a:r>
              <a:rPr lang="en-US" sz="2000">
                <a:latin typeface="Lucida Console" pitchFamily="49" charset="0"/>
              </a:rPr>
              <a:t>3! = 3 * 2! = 3 * 2 = 6;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116138"/>
            <a:ext cx="7848600" cy="4360862"/>
          </a:xfrm>
          <a:noFill/>
          <a:ln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long factorial(long num);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void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 int i; clrscr();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for(i=1; i&lt;=10;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   printf(“%2d! = %ld \n “, I, factorial(i));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long factorial(long num)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if (num =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return(1);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return( num * factorial(num-1)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Fibonacci series: 0, 1, 1, 2, 3, 5, 8...</a:t>
            </a:r>
          </a:p>
          <a:p>
            <a:pPr lvl="1">
              <a:lnSpc>
                <a:spcPct val="90000"/>
              </a:lnSpc>
            </a:pPr>
            <a:r>
              <a:rPr lang="en-US"/>
              <a:t>Each number is the sum of the previous two </a:t>
            </a:r>
          </a:p>
          <a:p>
            <a:pPr lvl="1">
              <a:lnSpc>
                <a:spcPct val="90000"/>
              </a:lnSpc>
            </a:pPr>
            <a:r>
              <a:rPr lang="en-US"/>
              <a:t>Can be solved recursively: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Lucida Console" pitchFamily="49" charset="0"/>
              </a:rPr>
              <a:t>fib( n ) = fib( n - 1 ) + fib( n – 2 )</a:t>
            </a:r>
          </a:p>
          <a:p>
            <a:pPr lvl="1">
              <a:lnSpc>
                <a:spcPct val="90000"/>
              </a:lnSpc>
            </a:pPr>
            <a:r>
              <a:rPr lang="en-US"/>
              <a:t>Code for the</a:t>
            </a:r>
            <a:r>
              <a:rPr lang="en-US" sz="2500">
                <a:latin typeface="Lucida Console" pitchFamily="49" charset="0"/>
              </a:rPr>
              <a:t> fibonacci</a:t>
            </a:r>
            <a:r>
              <a:rPr lang="en-US"/>
              <a:t> function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long fibonacci( long n 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	if (n == 0 || n == 1)  // base case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    return n;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	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    return fibonacci( n - 1) +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  fibonacci( n – 2 );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Using Recursion: The Fibonacci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of recursive calls to function </a:t>
            </a:r>
            <a:r>
              <a:rPr lang="en-US" sz="3000">
                <a:latin typeface="Lucida Console" pitchFamily="49" charset="0"/>
              </a:rPr>
              <a:t>Fibonacci</a:t>
            </a:r>
          </a:p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Using Recursion: The Fibonacci Series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838200" y="2438400"/>
            <a:ext cx="7772400" cy="4267200"/>
            <a:chOff x="542" y="2069"/>
            <a:chExt cx="1762" cy="1231"/>
          </a:xfrm>
        </p:grpSpPr>
        <p:sp>
          <p:nvSpPr>
            <p:cNvPr id="31749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/>
              <a:ahLst/>
              <a:cxnLst>
                <a:cxn ang="0">
                  <a:pos x="19993" y="19833"/>
                </a:cxn>
                <a:cxn ang="0">
                  <a:pos x="1999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/>
              <a:ahLst/>
              <a:cxnLst>
                <a:cxn ang="0">
                  <a:pos x="19993" y="19833"/>
                </a:cxn>
                <a:cxn ang="0">
                  <a:pos x="1999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/>
              <a:ahLst/>
              <a:cxnLst>
                <a:cxn ang="0">
                  <a:pos x="0" y="1996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/>
              <a:ahLst/>
              <a:cxnLst>
                <a:cxn ang="0">
                  <a:pos x="0" y="19951"/>
                </a:cxn>
                <a:cxn ang="0">
                  <a:pos x="19951" y="0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/>
              <a:ahLst/>
              <a:cxnLst>
                <a:cxn ang="0">
                  <a:pos x="19923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/>
              <a:ahLst/>
              <a:cxnLst>
                <a:cxn ang="0">
                  <a:pos x="0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/>
              <a:ahLst/>
              <a:cxnLst>
                <a:cxn ang="0">
                  <a:pos x="0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endParaRPr lang="en-US" sz="1600"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Repetition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Iteration:  explicit loop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Recursion:  repeated function calls</a:t>
            </a:r>
          </a:p>
          <a:p>
            <a:pPr>
              <a:lnSpc>
                <a:spcPct val="90000"/>
              </a:lnSpc>
            </a:pPr>
            <a:r>
              <a:rPr lang="en-US" sz="280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Iteration: loop condition fails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Recursion: base case recognized</a:t>
            </a:r>
          </a:p>
          <a:p>
            <a:pPr>
              <a:lnSpc>
                <a:spcPct val="90000"/>
              </a:lnSpc>
            </a:pPr>
            <a:r>
              <a:rPr lang="en-US" sz="2800"/>
              <a:t>Both can have infinite loops</a:t>
            </a:r>
          </a:p>
          <a:p>
            <a:pPr>
              <a:lnSpc>
                <a:spcPct val="90000"/>
              </a:lnSpc>
            </a:pPr>
            <a:r>
              <a:rPr lang="en-US" sz="2800"/>
              <a:t>Balance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Choice between performance (iteration) and good software engineering (recursion)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Normal program statements are instructions to the microprocessor; preprocessor directives are instructions to the compiler.</a:t>
            </a:r>
          </a:p>
          <a:p>
            <a:pPr>
              <a:lnSpc>
                <a:spcPct val="90000"/>
              </a:lnSpc>
            </a:pPr>
            <a:r>
              <a:rPr lang="en-US"/>
              <a:t>The preprocessor more or less provides its own language which can be a very powerful tool to the programmer. Recall that all preprocessor directives or commands begin with a #.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Directives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315200" cy="4525963"/>
          </a:xfrm>
        </p:spPr>
        <p:txBody>
          <a:bodyPr/>
          <a:lstStyle/>
          <a:p>
            <a:r>
              <a:rPr lang="en-US" sz="2800"/>
              <a:t>Use of the preprocessor is advantageous since it makes: </a:t>
            </a:r>
          </a:p>
          <a:p>
            <a:pPr lvl="1"/>
            <a:r>
              <a:rPr lang="en-US" sz="2400"/>
              <a:t>programs easier to develop, </a:t>
            </a:r>
          </a:p>
          <a:p>
            <a:pPr lvl="1"/>
            <a:r>
              <a:rPr lang="en-US" sz="2400"/>
              <a:t>easier to read, </a:t>
            </a:r>
          </a:p>
          <a:p>
            <a:pPr lvl="1"/>
            <a:r>
              <a:rPr lang="en-US" sz="2400"/>
              <a:t>easier to modify </a:t>
            </a:r>
          </a:p>
          <a:p>
            <a:pPr lvl="1"/>
            <a:r>
              <a:rPr lang="en-US" sz="2400"/>
              <a:t>C code more transportable between different machine architectures. </a:t>
            </a:r>
          </a:p>
          <a:p>
            <a:r>
              <a:rPr lang="en-US" sz="2800"/>
              <a:t>Here we’ll examine two of the most common preprocessor directives, #define and #include.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Directives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The simplest use for the define directive is to assign names to constants. e.g.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#define PI 3.14159 //macro definition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float area (float);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float 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printf(“Enter radius of sphere: “);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scanf(“%f”,&amp;radius);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printf(“Area of sphere is %.2f”, area(radius)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float area( float rad)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	return(4 * PI * rad * rad );	}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#define Directive(Macro)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The macro that we have used so far is called simple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macro. Macros can have arguments, just as functions can.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e.g.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#define Area(x) (3.14 * x *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float r1=4.6; r2= 6.25;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a=Area(r1);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printf(“\nArea of Circle = %f “, a);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a=Area(r2);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printf(“\nArea of Circle = %f”, a);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sz="2800" i="1"/>
              <a:t>“A function is a self-contained block of statements that perform a coherent task of some kind.”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/>
              <a:t>	</a:t>
            </a:r>
            <a:r>
              <a:rPr lang="en-US" sz="2800" u="sng"/>
              <a:t>Function calls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Invoking functions</a:t>
            </a:r>
          </a:p>
          <a:p>
            <a:pPr lvl="2">
              <a:lnSpc>
                <a:spcPct val="80000"/>
              </a:lnSpc>
            </a:pPr>
            <a:r>
              <a:rPr lang="en-US"/>
              <a:t>Provide function name and arguments (data)</a:t>
            </a:r>
          </a:p>
          <a:p>
            <a:pPr lvl="2">
              <a:lnSpc>
                <a:spcPct val="80000"/>
              </a:lnSpc>
            </a:pPr>
            <a:r>
              <a:rPr lang="en-US"/>
              <a:t>Function performs operations or manipulations</a:t>
            </a:r>
          </a:p>
          <a:p>
            <a:pPr lvl="2">
              <a:lnSpc>
                <a:spcPct val="80000"/>
              </a:lnSpc>
            </a:pPr>
            <a:r>
              <a:rPr lang="en-US"/>
              <a:t>Function returns results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Function call analogy:</a:t>
            </a:r>
          </a:p>
          <a:p>
            <a:pPr lvl="2">
              <a:lnSpc>
                <a:spcPct val="80000"/>
              </a:lnSpc>
            </a:pPr>
            <a:r>
              <a:rPr lang="en-US" sz="2200"/>
              <a:t>Boss asks worker to complete task</a:t>
            </a:r>
          </a:p>
          <a:p>
            <a:pPr lvl="3">
              <a:lnSpc>
                <a:spcPct val="80000"/>
              </a:lnSpc>
            </a:pPr>
            <a:r>
              <a:rPr lang="en-US"/>
              <a:t>Worker gets information, does task, returns result</a:t>
            </a:r>
          </a:p>
          <a:p>
            <a:pPr lvl="3">
              <a:lnSpc>
                <a:spcPct val="80000"/>
              </a:lnSpc>
            </a:pPr>
            <a:r>
              <a:rPr lang="en-US"/>
              <a:t>Information hiding: boss does not know details</a:t>
            </a:r>
            <a:endParaRPr lang="en-US" sz="1800"/>
          </a:p>
          <a:p>
            <a:pPr lvl="3">
              <a:lnSpc>
                <a:spcPct val="80000"/>
              </a:lnSpc>
            </a:pPr>
            <a:endParaRPr lang="en-US" sz="1800" i="1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&amp; Explanation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#define sum(x, y)   x + y</a:t>
            </a:r>
          </a:p>
          <a:p>
            <a:pPr>
              <a:buFontTx/>
              <a:buNone/>
            </a:pPr>
            <a:r>
              <a:rPr lang="en-US" sz="2800"/>
              <a:t>	---------</a:t>
            </a:r>
          </a:p>
          <a:p>
            <a:pPr>
              <a:buFontTx/>
              <a:buNone/>
            </a:pPr>
            <a:r>
              <a:rPr lang="en-US" sz="2800"/>
              <a:t>	ans = 10 * sum(3,4)</a:t>
            </a:r>
          </a:p>
          <a:p>
            <a:r>
              <a:rPr lang="en-US" sz="2800"/>
              <a:t>#define product(x, y)  (x * y)</a:t>
            </a:r>
          </a:p>
          <a:p>
            <a:pPr>
              <a:buFontTx/>
              <a:buNone/>
            </a:pPr>
            <a:r>
              <a:rPr lang="en-US" sz="2800"/>
              <a:t>	---------</a:t>
            </a:r>
          </a:p>
          <a:p>
            <a:pPr>
              <a:buFontTx/>
              <a:buNone/>
            </a:pPr>
            <a:r>
              <a:rPr lang="en-US" sz="2800"/>
              <a:t>	ans = product(2 +3, 4)</a:t>
            </a:r>
          </a:p>
          <a:p>
            <a:pPr>
              <a:buFontTx/>
              <a:buNone/>
            </a:pPr>
            <a:r>
              <a:rPr lang="en-US" sz="2800"/>
              <a:t>	What will be the result ?</a:t>
            </a:r>
          </a:p>
          <a:p>
            <a:pPr lvl="1"/>
            <a:r>
              <a:rPr lang="en-US" sz="2400"/>
              <a:t>20</a:t>
            </a:r>
          </a:p>
          <a:p>
            <a:pPr lvl="1"/>
            <a:r>
              <a:rPr lang="en-US" sz="2400"/>
              <a:t>14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Parentheses in Macros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3152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 positive integer is entered through the keyboard, write a function to find the binary equivalent of this number.</a:t>
            </a:r>
          </a:p>
          <a:p>
            <a:pPr>
              <a:lnSpc>
                <a:spcPct val="80000"/>
              </a:lnSpc>
            </a:pPr>
            <a:r>
              <a:rPr lang="en-US" sz="2400"/>
              <a:t>Write a program to find the area of triangle. If the lengths of the sides of a triangle are denoted by a, b, and c, then area of triangle is given by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--------------------</a:t>
            </a:r>
          </a:p>
          <a:p>
            <a:pPr>
              <a:lnSpc>
                <a:spcPct val="80000"/>
              </a:lnSpc>
            </a:pPr>
            <a:r>
              <a:rPr lang="en-US" sz="2400"/>
              <a:t>Write down macro definitions to obtain the bigger of two numbers.</a:t>
            </a:r>
          </a:p>
          <a:p>
            <a:pPr>
              <a:lnSpc>
                <a:spcPct val="80000"/>
              </a:lnSpc>
            </a:pPr>
            <a:r>
              <a:rPr lang="en-US" sz="2400"/>
              <a:t>Write a program that extract any string from the mid of the input string by using user define function of following type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char = mid ( string , position, no. of chars)</a:t>
            </a:r>
          </a:p>
          <a:p>
            <a:pPr>
              <a:lnSpc>
                <a:spcPct val="80000"/>
              </a:lnSpc>
            </a:pPr>
            <a:r>
              <a:rPr lang="en-US" sz="2400"/>
              <a:t>Write a program which take a sequence no from a Fibonacci series and then return the value lie on that sequence no.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Lecture-6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 ?????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0" y="3013869"/>
            <a:ext cx="2984500" cy="1460500"/>
          </a:xfrm>
          <a:noFill/>
          <a:ln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990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Hierarchical boss function/worker function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We decompose a program into functions for several reasons: </a:t>
            </a:r>
          </a:p>
          <a:p>
            <a:pPr>
              <a:lnSpc>
                <a:spcPct val="90000"/>
              </a:lnSpc>
            </a:pPr>
            <a:r>
              <a:rPr lang="en-US" sz="2800"/>
              <a:t>to hide irrelevant detail at the </a:t>
            </a:r>
            <a:r>
              <a:rPr lang="en-US" sz="2800" i="1"/>
              <a:t>main()</a:t>
            </a:r>
            <a:r>
              <a:rPr lang="en-US" sz="2800"/>
              <a:t> level, so the the program's primary purpose is clearer </a:t>
            </a:r>
          </a:p>
          <a:p>
            <a:pPr>
              <a:lnSpc>
                <a:spcPct val="90000"/>
              </a:lnSpc>
            </a:pPr>
            <a:r>
              <a:rPr lang="en-US" sz="2800"/>
              <a:t>to divide a complex problem into a series of simple problems </a:t>
            </a:r>
          </a:p>
          <a:p>
            <a:pPr>
              <a:lnSpc>
                <a:spcPct val="90000"/>
              </a:lnSpc>
            </a:pPr>
            <a:r>
              <a:rPr lang="en-US" sz="2800"/>
              <a:t>to make subsequent modification of the program easier </a:t>
            </a:r>
          </a:p>
          <a:p>
            <a:pPr>
              <a:lnSpc>
                <a:spcPct val="90000"/>
              </a:lnSpc>
            </a:pPr>
            <a:r>
              <a:rPr lang="en-US" sz="2800"/>
              <a:t>to reduce the errors that inevitably come with a single large complex program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u="sng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void beep(void);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printf(“Testing of UDF…..”);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beep();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beep();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void beep(void)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printf(“\a”);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}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There are three program elements involved in previous example, which are: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Function Prototype: Declaration a function</a:t>
            </a:r>
          </a:p>
          <a:p>
            <a:r>
              <a:rPr lang="en-US"/>
              <a:t>Function Calls: Executes a function</a:t>
            </a:r>
          </a:p>
          <a:p>
            <a:r>
              <a:rPr lang="en-US"/>
              <a:t>Function Definition: The function itself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Function prototype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Function name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Parameters </a:t>
            </a:r>
            <a:r>
              <a:rPr lang="en-US" sz="2400">
                <a:cs typeface="Times New Roman" pitchFamily="18" charset="0"/>
              </a:rPr>
              <a:t>–</a:t>
            </a:r>
            <a:r>
              <a:rPr lang="en-US" sz="2400"/>
              <a:t> what the function takes in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Return type </a:t>
            </a:r>
            <a:r>
              <a:rPr lang="en-US" sz="2400" i="1">
                <a:cs typeface="Times New Roman" pitchFamily="18" charset="0"/>
              </a:rPr>
              <a:t>–</a:t>
            </a:r>
            <a:r>
              <a:rPr lang="en-US" sz="2400"/>
              <a:t> data type function returns (default </a:t>
            </a:r>
            <a:r>
              <a:rPr lang="en-US" sz="2000">
                <a:latin typeface="Lucida Console" pitchFamily="49" charset="0"/>
              </a:rPr>
              <a:t>int</a:t>
            </a:r>
            <a:r>
              <a:rPr lang="en-US" sz="24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Prototype only needed if function definition comes after use in program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function with the prototype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1800">
                <a:latin typeface="Lucida Console" pitchFamily="49" charset="0"/>
              </a:rPr>
              <a:t>int maximum( int x, int y, int z );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Takes in 3 </a:t>
            </a:r>
            <a:r>
              <a:rPr lang="en-US" sz="1800">
                <a:latin typeface="Lucida Console" pitchFamily="49" charset="0"/>
              </a:rPr>
              <a:t>ints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Returns an </a:t>
            </a:r>
            <a:r>
              <a:rPr lang="en-US" sz="1800">
                <a:latin typeface="Lucida Console" pitchFamily="49" charset="0"/>
              </a:rPr>
              <a:t>int</a:t>
            </a:r>
          </a:p>
          <a:p>
            <a:pPr>
              <a:lnSpc>
                <a:spcPct val="80000"/>
              </a:lnSpc>
            </a:pPr>
            <a:r>
              <a:rPr lang="en-US" sz="2800"/>
              <a:t>Promotion rules and conversions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Converting to lower types can lead to errors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/>
          </p:cNvGraphicFramePr>
          <p:nvPr>
            <p:ph idx="1"/>
          </p:nvPr>
        </p:nvGraphicFramePr>
        <p:xfrm>
          <a:off x="1517650" y="1712913"/>
          <a:ext cx="6107113" cy="4064000"/>
        </p:xfrm>
        <a:graphic>
          <a:graphicData uri="http://schemas.openxmlformats.org/presentationml/2006/ole">
            <p:oleObj spid="_x0000_s13316" name="Document" r:id="rId3" imgW="6106320" imgH="4064040" progId="Word.Document.8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Prototype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</TotalTime>
  <Words>951</Words>
  <Application>Microsoft Office PowerPoint</Application>
  <PresentationFormat>On-screen Show (4:3)</PresentationFormat>
  <Paragraphs>292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Lucida Console</vt:lpstr>
      <vt:lpstr>Courier New</vt:lpstr>
      <vt:lpstr>Concourse</vt:lpstr>
      <vt:lpstr>Microsoft Word Document</vt:lpstr>
      <vt:lpstr>Lecture-6</vt:lpstr>
      <vt:lpstr>We’ll Learn Today</vt:lpstr>
      <vt:lpstr>Definition &amp; Explanation</vt:lpstr>
      <vt:lpstr>Slide 4</vt:lpstr>
      <vt:lpstr>Why Functions</vt:lpstr>
      <vt:lpstr>Simple Function</vt:lpstr>
      <vt:lpstr>Anatomy of Functions</vt:lpstr>
      <vt:lpstr>Function Prototype</vt:lpstr>
      <vt:lpstr>Function Prototype (cont’d)</vt:lpstr>
      <vt:lpstr>Function Calls</vt:lpstr>
      <vt:lpstr>Function definition format</vt:lpstr>
      <vt:lpstr>Function definition format (continued)</vt:lpstr>
      <vt:lpstr>Types of Functions</vt:lpstr>
      <vt:lpstr>Using More Than One Function</vt:lpstr>
      <vt:lpstr>Passing Arrays to Functions</vt:lpstr>
      <vt:lpstr>Passing Arrays to Functions</vt:lpstr>
      <vt:lpstr>Passing Array Elements to a Function</vt:lpstr>
      <vt:lpstr>Passing Array Elements to a Function</vt:lpstr>
      <vt:lpstr>Recursion</vt:lpstr>
      <vt:lpstr>Recursion</vt:lpstr>
      <vt:lpstr>Recursion</vt:lpstr>
      <vt:lpstr>Recursion</vt:lpstr>
      <vt:lpstr>Example Using Recursion: The Fibonacci Series</vt:lpstr>
      <vt:lpstr>Example Using Recursion: The Fibonacci Series</vt:lpstr>
      <vt:lpstr>Recursion vs. Iteration</vt:lpstr>
      <vt:lpstr>Preprocessor Directives</vt:lpstr>
      <vt:lpstr>Preprocessor Directives</vt:lpstr>
      <vt:lpstr>The #define Directive(Macro)</vt:lpstr>
      <vt:lpstr>Macros</vt:lpstr>
      <vt:lpstr>Use of Parentheses in Macros</vt:lpstr>
      <vt:lpstr>Assignments</vt:lpstr>
      <vt:lpstr>End of Lecture-6</vt:lpstr>
    </vt:vector>
  </TitlesOfParts>
  <Company>BIIT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Lecture-6</dc:title>
  <dc:creator>shahzad</dc:creator>
  <cp:lastModifiedBy>Hijazi Darwesh</cp:lastModifiedBy>
  <cp:revision>69</cp:revision>
  <dcterms:created xsi:type="dcterms:W3CDTF">2006-01-30T10:21:05Z</dcterms:created>
  <dcterms:modified xsi:type="dcterms:W3CDTF">2023-01-04T08:30:28Z</dcterms:modified>
</cp:coreProperties>
</file>