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3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5" r:id="rId30"/>
    <p:sldId id="284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0C46BB9-F389-4496-9EE6-279023DE6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E86DAD-689C-429B-B677-03BFCE66C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5C4A34-E7E5-4B20-8D11-F653DC4DC7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67EE19-7FF3-4B8C-9EFC-B41C9FE9A8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B3B176-4D93-45B6-8B0F-10E2D279DF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491056-3BB0-45FF-84CE-4202BCFD1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889A66-5D0B-4A36-A598-AEF344FA5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A46E47-60D8-4F23-B80F-50F8D098AE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6E3D3F-42C5-4988-BFE5-4B166F73CD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E86ADD-70FF-45B6-848B-9250953C4B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75C1438-78FF-4508-876F-93B99009F2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F0E3788-D461-4366-8257-BD98C10DC5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Lecture-7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2296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The reason we associate a pointer to a data type is so that it know show many bytes the data is stored in. When we increment a pointer we increase the pointer by one ``block'' memory. </a:t>
            </a:r>
          </a:p>
          <a:p>
            <a:pPr>
              <a:lnSpc>
                <a:spcPct val="80000"/>
              </a:lnSpc>
            </a:pPr>
            <a:r>
              <a:rPr lang="en-US" sz="1800"/>
              <a:t>So for a character pointer ++ch_ptr adds 1 byte to the address.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	For an integer or float ++ip or ++flp adds 4 bytes to the address.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	Consider a float variable (fl) and a pointer to a float (flp) as shown in  Fig. below.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 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/>
          </a:p>
          <a:p>
            <a:pPr>
              <a:lnSpc>
                <a:spcPct val="80000"/>
              </a:lnSpc>
              <a:buFontTx/>
              <a:buNone/>
            </a:pPr>
            <a:endParaRPr lang="en-US" sz="1800" b="0"/>
          </a:p>
          <a:p>
            <a:pPr>
              <a:lnSpc>
                <a:spcPct val="80000"/>
              </a:lnSpc>
              <a:buFontTx/>
              <a:buNone/>
            </a:pPr>
            <a:endParaRPr lang="en-US" sz="1800" b="0"/>
          </a:p>
          <a:p>
            <a:pPr>
              <a:lnSpc>
                <a:spcPct val="80000"/>
              </a:lnSpc>
              <a:buFontTx/>
              <a:buNone/>
            </a:pPr>
            <a:endParaRPr lang="en-US" sz="1800" b="0"/>
          </a:p>
          <a:p>
            <a:pPr>
              <a:lnSpc>
                <a:spcPct val="80000"/>
              </a:lnSpc>
              <a:buFontTx/>
              <a:buNone/>
            </a:pPr>
            <a:endParaRPr lang="en-US" sz="1800" b="0"/>
          </a:p>
          <a:p>
            <a:pPr>
              <a:lnSpc>
                <a:spcPct val="80000"/>
              </a:lnSpc>
            </a:pPr>
            <a:r>
              <a:rPr lang="en-US" sz="1800" b="0"/>
              <a:t>Above Fig.  Pointer Arithmetic</a:t>
            </a:r>
            <a:r>
              <a:rPr lang="en-US" sz="1800"/>
              <a:t> Assume that flp points to fl then if we increment the pointer ( ++flp) it moves to the position shown 4 bytes on. If on the other hand we added 2 to the pointer then it moves 2 </a:t>
            </a:r>
            <a:r>
              <a:rPr lang="en-US" sz="1800" b="0"/>
              <a:t>float positions</a:t>
            </a:r>
            <a:r>
              <a:rPr lang="en-US" sz="1800"/>
              <a:t> </a:t>
            </a:r>
            <a:r>
              <a:rPr lang="en-US" sz="1800" b="0" i="1"/>
              <a:t>i.e</a:t>
            </a:r>
            <a:r>
              <a:rPr lang="en-US" sz="1800"/>
              <a:t> </a:t>
            </a:r>
            <a:r>
              <a:rPr lang="en-US" sz="1800" u="sng"/>
              <a:t>8 bytes</a:t>
            </a:r>
            <a:r>
              <a:rPr lang="en-US" sz="1800"/>
              <a:t> as shown in the Figure.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Concepts(cont’d)</a:t>
            </a:r>
          </a:p>
        </p:txBody>
      </p:sp>
      <p:pic>
        <p:nvPicPr>
          <p:cNvPr id="11268" name="Picture 4" descr="floa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581400"/>
            <a:ext cx="2438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void main(void)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int a,b;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int *pa, *pb;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a=5; b=10;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	pa=&amp;a;		pb=&amp;b;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	*pa = *pa +10;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	*pb = *pb +10;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printf(“ %d “, a);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printf(“\n %d “,b);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}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Example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void main(void)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int I, *p1, **p2;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i=5;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p1 = &amp;I;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p2 = &amp;p1;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pirntf(“ %d “, **p2 );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printf(“ %d “, * p1);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What will be the output??????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Call by reference with pointer arguments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Pass address of argument using </a:t>
            </a:r>
            <a:r>
              <a:rPr lang="en-US" sz="2200">
                <a:latin typeface="Lucida Console" pitchFamily="49" charset="0"/>
              </a:rPr>
              <a:t>&amp;</a:t>
            </a:r>
            <a:r>
              <a:rPr lang="en-US" sz="2400"/>
              <a:t> operator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Allows you to change actual location in memory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Arrays are not passed with </a:t>
            </a:r>
            <a:r>
              <a:rPr lang="en-US" sz="2200">
                <a:latin typeface="Lucida Console" pitchFamily="49" charset="0"/>
              </a:rPr>
              <a:t>&amp;</a:t>
            </a:r>
            <a:r>
              <a:rPr lang="en-US" sz="2400"/>
              <a:t> because the array name is already a pointer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Lucida Console" pitchFamily="49" charset="0"/>
              </a:rPr>
              <a:t>*</a:t>
            </a:r>
            <a:r>
              <a:rPr lang="en-US" sz="2800"/>
              <a:t> operator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Used as alias/nickname for variable inside of function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600">
                <a:latin typeface="Lucida Console" pitchFamily="49" charset="0"/>
              </a:rPr>
              <a:t>void double( int *number )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600">
                <a:latin typeface="Lucida Console" pitchFamily="49" charset="0"/>
              </a:rPr>
              <a:t> {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600">
                <a:latin typeface="Lucida Console" pitchFamily="49" charset="0"/>
              </a:rPr>
              <a:t>	*number = 2 * ( *number );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600">
                <a:latin typeface="Lucida Console" pitchFamily="49" charset="0"/>
              </a:rPr>
              <a:t> }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	</a:t>
            </a:r>
            <a:r>
              <a:rPr lang="en-US" sz="2200">
                <a:latin typeface="Lucida Console" pitchFamily="49" charset="0"/>
              </a:rPr>
              <a:t>*number</a:t>
            </a:r>
            <a:r>
              <a:rPr lang="en-US" sz="2400"/>
              <a:t> used as nickname for the variable passed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Calling Functions by Reference	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848600" cy="685800"/>
          </a:xfrm>
        </p:spPr>
        <p:txBody>
          <a:bodyPr/>
          <a:lstStyle/>
          <a:p>
            <a:r>
              <a:rPr lang="en-US" sz="3200"/>
              <a:t>Conceptual Example</a:t>
            </a:r>
            <a:br>
              <a:rPr lang="en-US" sz="3200"/>
            </a:br>
            <a:r>
              <a:rPr lang="en-US" sz="3200"/>
              <a:t>(Call-by-Value)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457200" y="1066800"/>
            <a:ext cx="7467600" cy="5410200"/>
            <a:chOff x="982" y="255"/>
            <a:chExt cx="3870" cy="3100"/>
          </a:xfrm>
        </p:grpSpPr>
        <p:sp>
          <p:nvSpPr>
            <p:cNvPr id="14341" name="Text Box 5"/>
            <p:cNvSpPr txBox="1">
              <a:spLocks noChangeArrowheads="1"/>
            </p:cNvSpPr>
            <p:nvPr/>
          </p:nvSpPr>
          <p:spPr bwMode="auto">
            <a:xfrm>
              <a:off x="2198" y="935"/>
              <a:ext cx="1546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1192" y="532"/>
              <a:ext cx="806" cy="1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1192" y="532"/>
              <a:ext cx="817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1998" y="532"/>
              <a:ext cx="11" cy="12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1192" y="643"/>
              <a:ext cx="806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1192" y="532"/>
              <a:ext cx="11" cy="1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1192" y="532"/>
              <a:ext cx="817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1998" y="532"/>
              <a:ext cx="11" cy="12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1192" y="643"/>
              <a:ext cx="806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1192" y="532"/>
              <a:ext cx="11" cy="1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Rectangle 15"/>
            <p:cNvSpPr>
              <a:spLocks noChangeArrowheads="1"/>
            </p:cNvSpPr>
            <p:nvPr/>
          </p:nvSpPr>
          <p:spPr bwMode="auto">
            <a:xfrm>
              <a:off x="1026" y="310"/>
              <a:ext cx="11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  <a:cs typeface="Times New Roman" pitchFamily="18" charset="0"/>
                </a:rPr>
                <a:t>int</a:t>
              </a:r>
              <a:endParaRPr lang="en-US" sz="100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14352" name="Rectangle 16"/>
            <p:cNvSpPr>
              <a:spLocks noChangeArrowheads="1"/>
            </p:cNvSpPr>
            <p:nvPr/>
          </p:nvSpPr>
          <p:spPr bwMode="auto">
            <a:xfrm>
              <a:off x="1181" y="310"/>
              <a:ext cx="28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latin typeface="LucidaSansTypewriter" pitchFamily="49" charset="0"/>
                  <a:cs typeface="Times New Roman" pitchFamily="18" charset="0"/>
                </a:rPr>
                <a:t> </a:t>
              </a: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main()</a:t>
              </a:r>
            </a:p>
          </p:txBody>
        </p:sp>
        <p:sp>
          <p:nvSpPr>
            <p:cNvPr id="14353" name="Rectangle 17"/>
            <p:cNvSpPr>
              <a:spLocks noChangeArrowheads="1"/>
            </p:cNvSpPr>
            <p:nvPr/>
          </p:nvSpPr>
          <p:spPr bwMode="auto">
            <a:xfrm>
              <a:off x="1026" y="421"/>
              <a:ext cx="3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{</a:t>
              </a:r>
            </a:p>
          </p:txBody>
        </p:sp>
        <p:sp>
          <p:nvSpPr>
            <p:cNvPr id="14354" name="Rectangle 18"/>
            <p:cNvSpPr>
              <a:spLocks noChangeArrowheads="1"/>
            </p:cNvSpPr>
            <p:nvPr/>
          </p:nvSpPr>
          <p:spPr bwMode="auto">
            <a:xfrm>
              <a:off x="1026" y="532"/>
              <a:ext cx="13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latin typeface="LucidaSansTypewriter" pitchFamily="49" charset="0"/>
                  <a:cs typeface="Times New Roman" pitchFamily="18" charset="0"/>
                </a:rPr>
                <a:t>   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55" name="Rectangle 19"/>
            <p:cNvSpPr>
              <a:spLocks noChangeArrowheads="1"/>
            </p:cNvSpPr>
            <p:nvPr/>
          </p:nvSpPr>
          <p:spPr bwMode="auto">
            <a:xfrm>
              <a:off x="1181" y="532"/>
              <a:ext cx="119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  <a:cs typeface="Times New Roman" pitchFamily="18" charset="0"/>
                </a:rPr>
                <a:t>int</a:t>
              </a:r>
              <a:endParaRPr lang="en-US" sz="100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14356" name="Rectangle 20"/>
            <p:cNvSpPr>
              <a:spLocks noChangeArrowheads="1"/>
            </p:cNvSpPr>
            <p:nvPr/>
          </p:nvSpPr>
          <p:spPr bwMode="auto">
            <a:xfrm>
              <a:off x="1347" y="532"/>
              <a:ext cx="39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number =</a:t>
              </a:r>
              <a:r>
                <a:rPr lang="en-US" sz="1100">
                  <a:solidFill>
                    <a:srgbClr val="000000"/>
                  </a:solidFill>
                  <a:latin typeface="LucidaSansTypewriter" pitchFamily="49" charset="0"/>
                  <a:cs typeface="Times New Roman" pitchFamily="18" charset="0"/>
                </a:rPr>
                <a:t> 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57" name="Rectangle 21"/>
            <p:cNvSpPr>
              <a:spLocks noChangeArrowheads="1"/>
            </p:cNvSpPr>
            <p:nvPr/>
          </p:nvSpPr>
          <p:spPr bwMode="auto">
            <a:xfrm>
              <a:off x="1877" y="532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40D9FF"/>
                  </a:solidFill>
                  <a:latin typeface="LucidaSansTypewriter" pitchFamily="49" charset="0"/>
                  <a:cs typeface="Times New Roman" pitchFamily="18" charset="0"/>
                </a:rPr>
                <a:t>5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58" name="Rectangle 22"/>
            <p:cNvSpPr>
              <a:spLocks noChangeArrowheads="1"/>
            </p:cNvSpPr>
            <p:nvPr/>
          </p:nvSpPr>
          <p:spPr bwMode="auto">
            <a:xfrm>
              <a:off x="1932" y="532"/>
              <a:ext cx="40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;</a:t>
              </a:r>
            </a:p>
          </p:txBody>
        </p:sp>
        <p:sp>
          <p:nvSpPr>
            <p:cNvPr id="14359" name="Rectangle 23"/>
            <p:cNvSpPr>
              <a:spLocks noChangeArrowheads="1"/>
            </p:cNvSpPr>
            <p:nvPr/>
          </p:nvSpPr>
          <p:spPr bwMode="auto">
            <a:xfrm>
              <a:off x="1181" y="754"/>
              <a:ext cx="1066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number=cubeByValue(number);</a:t>
              </a:r>
            </a:p>
          </p:txBody>
        </p:sp>
        <p:sp>
          <p:nvSpPr>
            <p:cNvPr id="14360" name="Rectangle 24"/>
            <p:cNvSpPr>
              <a:spLocks noChangeArrowheads="1"/>
            </p:cNvSpPr>
            <p:nvPr/>
          </p:nvSpPr>
          <p:spPr bwMode="auto">
            <a:xfrm>
              <a:off x="1026" y="865"/>
              <a:ext cx="39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}</a:t>
              </a:r>
            </a:p>
          </p:txBody>
        </p:sp>
        <p:sp>
          <p:nvSpPr>
            <p:cNvPr id="14361" name="Rectangle 25"/>
            <p:cNvSpPr>
              <a:spLocks noChangeArrowheads="1"/>
            </p:cNvSpPr>
            <p:nvPr/>
          </p:nvSpPr>
          <p:spPr bwMode="auto">
            <a:xfrm>
              <a:off x="3235" y="310"/>
              <a:ext cx="11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  <a:cs typeface="Times New Roman" pitchFamily="18" charset="0"/>
                </a:rPr>
                <a:t>int</a:t>
              </a:r>
              <a:endParaRPr lang="en-US" sz="100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14362" name="Rectangle 26"/>
            <p:cNvSpPr>
              <a:spLocks noChangeArrowheads="1"/>
            </p:cNvSpPr>
            <p:nvPr/>
          </p:nvSpPr>
          <p:spPr bwMode="auto">
            <a:xfrm>
              <a:off x="3390" y="310"/>
              <a:ext cx="55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cubeByValue(</a:t>
              </a:r>
              <a:r>
                <a:rPr lang="en-US" sz="1100">
                  <a:solidFill>
                    <a:srgbClr val="000000"/>
                  </a:solidFill>
                  <a:latin typeface="LucidaSansTypewriter" pitchFamily="49" charset="0"/>
                  <a:cs typeface="Times New Roman" pitchFamily="18" charset="0"/>
                </a:rPr>
                <a:t> 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63" name="Rectangle 27"/>
            <p:cNvSpPr>
              <a:spLocks noChangeArrowheads="1"/>
            </p:cNvSpPr>
            <p:nvPr/>
          </p:nvSpPr>
          <p:spPr bwMode="auto">
            <a:xfrm>
              <a:off x="4141" y="310"/>
              <a:ext cx="11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  <a:cs typeface="Times New Roman" pitchFamily="18" charset="0"/>
                </a:rPr>
                <a:t>int</a:t>
              </a:r>
              <a:endParaRPr lang="en-US" sz="100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14364" name="Rectangle 28"/>
            <p:cNvSpPr>
              <a:spLocks noChangeArrowheads="1"/>
            </p:cNvSpPr>
            <p:nvPr/>
          </p:nvSpPr>
          <p:spPr bwMode="auto">
            <a:xfrm>
              <a:off x="4296" y="310"/>
              <a:ext cx="15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n )</a:t>
              </a:r>
            </a:p>
          </p:txBody>
        </p:sp>
        <p:sp>
          <p:nvSpPr>
            <p:cNvPr id="14365" name="Rectangle 29"/>
            <p:cNvSpPr>
              <a:spLocks noChangeArrowheads="1"/>
            </p:cNvSpPr>
            <p:nvPr/>
          </p:nvSpPr>
          <p:spPr bwMode="auto">
            <a:xfrm>
              <a:off x="3235" y="421"/>
              <a:ext cx="4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{</a:t>
              </a:r>
            </a:p>
          </p:txBody>
        </p:sp>
        <p:sp>
          <p:nvSpPr>
            <p:cNvPr id="14366" name="Rectangle 30"/>
            <p:cNvSpPr>
              <a:spLocks noChangeArrowheads="1"/>
            </p:cNvSpPr>
            <p:nvPr/>
          </p:nvSpPr>
          <p:spPr bwMode="auto">
            <a:xfrm>
              <a:off x="3235" y="532"/>
              <a:ext cx="13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latin typeface="LucidaSansTypewriter" pitchFamily="49" charset="0"/>
                  <a:cs typeface="Times New Roman" pitchFamily="18" charset="0"/>
                </a:rPr>
                <a:t>   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67" name="Rectangle 31"/>
            <p:cNvSpPr>
              <a:spLocks noChangeArrowheads="1"/>
            </p:cNvSpPr>
            <p:nvPr/>
          </p:nvSpPr>
          <p:spPr bwMode="auto">
            <a:xfrm>
              <a:off x="3390" y="532"/>
              <a:ext cx="237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  <a:cs typeface="Times New Roman" pitchFamily="18" charset="0"/>
                </a:rPr>
                <a:t>return</a:t>
              </a:r>
              <a:endParaRPr lang="en-US" sz="100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14368" name="Rectangle 32"/>
            <p:cNvSpPr>
              <a:spLocks noChangeArrowheads="1"/>
            </p:cNvSpPr>
            <p:nvPr/>
          </p:nvSpPr>
          <p:spPr bwMode="auto">
            <a:xfrm>
              <a:off x="3710" y="532"/>
              <a:ext cx="43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latin typeface="LucidaSansTypewriter" pitchFamily="49" charset="0"/>
                  <a:cs typeface="Times New Roman" pitchFamily="18" charset="0"/>
                </a:rPr>
                <a:t> </a:t>
              </a: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n * n * n;</a:t>
              </a:r>
            </a:p>
          </p:txBody>
        </p:sp>
        <p:sp>
          <p:nvSpPr>
            <p:cNvPr id="14369" name="Rectangle 33"/>
            <p:cNvSpPr>
              <a:spLocks noChangeArrowheads="1"/>
            </p:cNvSpPr>
            <p:nvPr/>
          </p:nvSpPr>
          <p:spPr bwMode="auto">
            <a:xfrm>
              <a:off x="3235" y="643"/>
              <a:ext cx="40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}</a:t>
              </a:r>
            </a:p>
          </p:txBody>
        </p:sp>
        <p:sp>
          <p:nvSpPr>
            <p:cNvPr id="14370" name="Rectangle 34"/>
            <p:cNvSpPr>
              <a:spLocks noChangeArrowheads="1"/>
            </p:cNvSpPr>
            <p:nvPr/>
          </p:nvSpPr>
          <p:spPr bwMode="auto">
            <a:xfrm>
              <a:off x="3169" y="255"/>
              <a:ext cx="1668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1" name="Rectangle 35"/>
            <p:cNvSpPr>
              <a:spLocks noChangeArrowheads="1"/>
            </p:cNvSpPr>
            <p:nvPr/>
          </p:nvSpPr>
          <p:spPr bwMode="auto">
            <a:xfrm>
              <a:off x="4826" y="255"/>
              <a:ext cx="11" cy="87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2" name="Rectangle 36"/>
            <p:cNvSpPr>
              <a:spLocks noChangeArrowheads="1"/>
            </p:cNvSpPr>
            <p:nvPr/>
          </p:nvSpPr>
          <p:spPr bwMode="auto">
            <a:xfrm>
              <a:off x="3169" y="1120"/>
              <a:ext cx="1657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3" name="Rectangle 37"/>
            <p:cNvSpPr>
              <a:spLocks noChangeArrowheads="1"/>
            </p:cNvSpPr>
            <p:nvPr/>
          </p:nvSpPr>
          <p:spPr bwMode="auto">
            <a:xfrm>
              <a:off x="3169" y="255"/>
              <a:ext cx="11" cy="86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4" name="Rectangle 38"/>
            <p:cNvSpPr>
              <a:spLocks noChangeArrowheads="1"/>
            </p:cNvSpPr>
            <p:nvPr/>
          </p:nvSpPr>
          <p:spPr bwMode="auto">
            <a:xfrm>
              <a:off x="982" y="255"/>
              <a:ext cx="2132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5" name="Rectangle 39"/>
            <p:cNvSpPr>
              <a:spLocks noChangeArrowheads="1"/>
            </p:cNvSpPr>
            <p:nvPr/>
          </p:nvSpPr>
          <p:spPr bwMode="auto">
            <a:xfrm>
              <a:off x="3103" y="255"/>
              <a:ext cx="11" cy="87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6" name="Rectangle 40"/>
            <p:cNvSpPr>
              <a:spLocks noChangeArrowheads="1"/>
            </p:cNvSpPr>
            <p:nvPr/>
          </p:nvSpPr>
          <p:spPr bwMode="auto">
            <a:xfrm>
              <a:off x="982" y="1120"/>
              <a:ext cx="2121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7" name="Rectangle 41"/>
            <p:cNvSpPr>
              <a:spLocks noChangeArrowheads="1"/>
            </p:cNvSpPr>
            <p:nvPr/>
          </p:nvSpPr>
          <p:spPr bwMode="auto">
            <a:xfrm>
              <a:off x="982" y="255"/>
              <a:ext cx="11" cy="86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Rectangle 42"/>
            <p:cNvSpPr>
              <a:spLocks noChangeArrowheads="1"/>
            </p:cNvSpPr>
            <p:nvPr/>
          </p:nvSpPr>
          <p:spPr bwMode="auto">
            <a:xfrm>
              <a:off x="2639" y="454"/>
              <a:ext cx="398" cy="2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9" name="Rectangle 43"/>
            <p:cNvSpPr>
              <a:spLocks noChangeArrowheads="1"/>
            </p:cNvSpPr>
            <p:nvPr/>
          </p:nvSpPr>
          <p:spPr bwMode="auto">
            <a:xfrm>
              <a:off x="2639" y="454"/>
              <a:ext cx="409" cy="1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0" name="Rectangle 44"/>
            <p:cNvSpPr>
              <a:spLocks noChangeArrowheads="1"/>
            </p:cNvSpPr>
            <p:nvPr/>
          </p:nvSpPr>
          <p:spPr bwMode="auto">
            <a:xfrm>
              <a:off x="3037" y="454"/>
              <a:ext cx="11" cy="2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1" name="Rectangle 45"/>
            <p:cNvSpPr>
              <a:spLocks noChangeArrowheads="1"/>
            </p:cNvSpPr>
            <p:nvPr/>
          </p:nvSpPr>
          <p:spPr bwMode="auto">
            <a:xfrm>
              <a:off x="2639" y="654"/>
              <a:ext cx="398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2" name="Rectangle 46"/>
            <p:cNvSpPr>
              <a:spLocks noChangeArrowheads="1"/>
            </p:cNvSpPr>
            <p:nvPr/>
          </p:nvSpPr>
          <p:spPr bwMode="auto">
            <a:xfrm>
              <a:off x="2639" y="454"/>
              <a:ext cx="11" cy="2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3" name="Rectangle 47"/>
            <p:cNvSpPr>
              <a:spLocks noChangeArrowheads="1"/>
            </p:cNvSpPr>
            <p:nvPr/>
          </p:nvSpPr>
          <p:spPr bwMode="auto">
            <a:xfrm>
              <a:off x="4229" y="854"/>
              <a:ext cx="531" cy="19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4" name="Rectangle 48"/>
            <p:cNvSpPr>
              <a:spLocks noChangeArrowheads="1"/>
            </p:cNvSpPr>
            <p:nvPr/>
          </p:nvSpPr>
          <p:spPr bwMode="auto">
            <a:xfrm>
              <a:off x="4229" y="854"/>
              <a:ext cx="542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5" name="Rectangle 49"/>
            <p:cNvSpPr>
              <a:spLocks noChangeArrowheads="1"/>
            </p:cNvSpPr>
            <p:nvPr/>
          </p:nvSpPr>
          <p:spPr bwMode="auto">
            <a:xfrm>
              <a:off x="4760" y="854"/>
              <a:ext cx="11" cy="21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6" name="Rectangle 50"/>
            <p:cNvSpPr>
              <a:spLocks noChangeArrowheads="1"/>
            </p:cNvSpPr>
            <p:nvPr/>
          </p:nvSpPr>
          <p:spPr bwMode="auto">
            <a:xfrm>
              <a:off x="4229" y="1053"/>
              <a:ext cx="531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7" name="Rectangle 51"/>
            <p:cNvSpPr>
              <a:spLocks noChangeArrowheads="1"/>
            </p:cNvSpPr>
            <p:nvPr/>
          </p:nvSpPr>
          <p:spPr bwMode="auto">
            <a:xfrm>
              <a:off x="4229" y="854"/>
              <a:ext cx="12" cy="19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8" name="Rectangle 52"/>
            <p:cNvSpPr>
              <a:spLocks noChangeArrowheads="1"/>
            </p:cNvSpPr>
            <p:nvPr/>
          </p:nvSpPr>
          <p:spPr bwMode="auto">
            <a:xfrm>
              <a:off x="2639" y="454"/>
              <a:ext cx="409" cy="1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9" name="Rectangle 53"/>
            <p:cNvSpPr>
              <a:spLocks noChangeArrowheads="1"/>
            </p:cNvSpPr>
            <p:nvPr/>
          </p:nvSpPr>
          <p:spPr bwMode="auto">
            <a:xfrm>
              <a:off x="3037" y="454"/>
              <a:ext cx="11" cy="2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0" name="Rectangle 54"/>
            <p:cNvSpPr>
              <a:spLocks noChangeArrowheads="1"/>
            </p:cNvSpPr>
            <p:nvPr/>
          </p:nvSpPr>
          <p:spPr bwMode="auto">
            <a:xfrm>
              <a:off x="2639" y="654"/>
              <a:ext cx="398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1" name="Rectangle 55"/>
            <p:cNvSpPr>
              <a:spLocks noChangeArrowheads="1"/>
            </p:cNvSpPr>
            <p:nvPr/>
          </p:nvSpPr>
          <p:spPr bwMode="auto">
            <a:xfrm>
              <a:off x="2639" y="454"/>
              <a:ext cx="11" cy="2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2" name="Rectangle 56"/>
            <p:cNvSpPr>
              <a:spLocks noChangeArrowheads="1"/>
            </p:cNvSpPr>
            <p:nvPr/>
          </p:nvSpPr>
          <p:spPr bwMode="auto">
            <a:xfrm>
              <a:off x="2683" y="333"/>
              <a:ext cx="237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number</a:t>
              </a:r>
            </a:p>
          </p:txBody>
        </p:sp>
        <p:sp>
          <p:nvSpPr>
            <p:cNvPr id="14393" name="Rectangle 57"/>
            <p:cNvSpPr>
              <a:spLocks noChangeArrowheads="1"/>
            </p:cNvSpPr>
            <p:nvPr/>
          </p:nvSpPr>
          <p:spPr bwMode="auto">
            <a:xfrm>
              <a:off x="2705" y="521"/>
              <a:ext cx="3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4394" name="Rectangle 58"/>
            <p:cNvSpPr>
              <a:spLocks noChangeArrowheads="1"/>
            </p:cNvSpPr>
            <p:nvPr/>
          </p:nvSpPr>
          <p:spPr bwMode="auto">
            <a:xfrm>
              <a:off x="4229" y="854"/>
              <a:ext cx="542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5" name="Rectangle 59"/>
            <p:cNvSpPr>
              <a:spLocks noChangeArrowheads="1"/>
            </p:cNvSpPr>
            <p:nvPr/>
          </p:nvSpPr>
          <p:spPr bwMode="auto">
            <a:xfrm>
              <a:off x="4760" y="854"/>
              <a:ext cx="11" cy="21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6" name="Rectangle 60"/>
            <p:cNvSpPr>
              <a:spLocks noChangeArrowheads="1"/>
            </p:cNvSpPr>
            <p:nvPr/>
          </p:nvSpPr>
          <p:spPr bwMode="auto">
            <a:xfrm>
              <a:off x="4229" y="1053"/>
              <a:ext cx="531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7" name="Rectangle 61"/>
            <p:cNvSpPr>
              <a:spLocks noChangeArrowheads="1"/>
            </p:cNvSpPr>
            <p:nvPr/>
          </p:nvSpPr>
          <p:spPr bwMode="auto">
            <a:xfrm>
              <a:off x="4229" y="854"/>
              <a:ext cx="12" cy="19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8" name="Rectangle 62"/>
            <p:cNvSpPr>
              <a:spLocks noChangeArrowheads="1"/>
            </p:cNvSpPr>
            <p:nvPr/>
          </p:nvSpPr>
          <p:spPr bwMode="auto">
            <a:xfrm>
              <a:off x="4472" y="721"/>
              <a:ext cx="3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14399" name="Rectangle 63"/>
            <p:cNvSpPr>
              <a:spLocks noChangeArrowheads="1"/>
            </p:cNvSpPr>
            <p:nvPr/>
          </p:nvSpPr>
          <p:spPr bwMode="auto">
            <a:xfrm>
              <a:off x="4274" y="898"/>
              <a:ext cx="316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undefined</a:t>
              </a:r>
            </a:p>
          </p:txBody>
        </p:sp>
        <p:sp>
          <p:nvSpPr>
            <p:cNvPr id="14400" name="Rectangle 64"/>
            <p:cNvSpPr>
              <a:spLocks noChangeArrowheads="1"/>
            </p:cNvSpPr>
            <p:nvPr/>
          </p:nvSpPr>
          <p:spPr bwMode="auto">
            <a:xfrm>
              <a:off x="1026" y="1365"/>
              <a:ext cx="11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  <a:cs typeface="Times New Roman" pitchFamily="18" charset="0"/>
                </a:rPr>
                <a:t>int</a:t>
              </a:r>
              <a:endParaRPr lang="en-US" sz="100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14401" name="Rectangle 65"/>
            <p:cNvSpPr>
              <a:spLocks noChangeArrowheads="1"/>
            </p:cNvSpPr>
            <p:nvPr/>
          </p:nvSpPr>
          <p:spPr bwMode="auto">
            <a:xfrm>
              <a:off x="1181" y="1365"/>
              <a:ext cx="27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main()</a:t>
              </a:r>
            </a:p>
          </p:txBody>
        </p:sp>
        <p:sp>
          <p:nvSpPr>
            <p:cNvPr id="14402" name="Rectangle 66"/>
            <p:cNvSpPr>
              <a:spLocks noChangeArrowheads="1"/>
            </p:cNvSpPr>
            <p:nvPr/>
          </p:nvSpPr>
          <p:spPr bwMode="auto">
            <a:xfrm>
              <a:off x="1026" y="1475"/>
              <a:ext cx="3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{</a:t>
              </a:r>
            </a:p>
          </p:txBody>
        </p:sp>
        <p:sp>
          <p:nvSpPr>
            <p:cNvPr id="14403" name="Rectangle 67"/>
            <p:cNvSpPr>
              <a:spLocks noChangeArrowheads="1"/>
            </p:cNvSpPr>
            <p:nvPr/>
          </p:nvSpPr>
          <p:spPr bwMode="auto">
            <a:xfrm>
              <a:off x="1026" y="1585"/>
              <a:ext cx="13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latin typeface="LucidaSansTypewriter" pitchFamily="49" charset="0"/>
                  <a:cs typeface="Times New Roman" pitchFamily="18" charset="0"/>
                </a:rPr>
                <a:t>   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04" name="Rectangle 68"/>
            <p:cNvSpPr>
              <a:spLocks noChangeArrowheads="1"/>
            </p:cNvSpPr>
            <p:nvPr/>
          </p:nvSpPr>
          <p:spPr bwMode="auto">
            <a:xfrm>
              <a:off x="1181" y="1585"/>
              <a:ext cx="11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  <a:cs typeface="Times New Roman" pitchFamily="18" charset="0"/>
                </a:rPr>
                <a:t>int</a:t>
              </a:r>
              <a:endParaRPr lang="en-US" sz="100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14405" name="Rectangle 69"/>
            <p:cNvSpPr>
              <a:spLocks noChangeArrowheads="1"/>
            </p:cNvSpPr>
            <p:nvPr/>
          </p:nvSpPr>
          <p:spPr bwMode="auto">
            <a:xfrm>
              <a:off x="1347" y="1585"/>
              <a:ext cx="39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number = </a:t>
              </a:r>
            </a:p>
          </p:txBody>
        </p:sp>
        <p:sp>
          <p:nvSpPr>
            <p:cNvPr id="14406" name="Rectangle 70"/>
            <p:cNvSpPr>
              <a:spLocks noChangeArrowheads="1"/>
            </p:cNvSpPr>
            <p:nvPr/>
          </p:nvSpPr>
          <p:spPr bwMode="auto">
            <a:xfrm>
              <a:off x="1877" y="158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40D9FF"/>
                  </a:solidFill>
                  <a:latin typeface="LucidaSansTypewriter" pitchFamily="49" charset="0"/>
                  <a:cs typeface="Times New Roman" pitchFamily="18" charset="0"/>
                </a:rPr>
                <a:t>5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07" name="Rectangle 71"/>
            <p:cNvSpPr>
              <a:spLocks noChangeArrowheads="1"/>
            </p:cNvSpPr>
            <p:nvPr/>
          </p:nvSpPr>
          <p:spPr bwMode="auto">
            <a:xfrm>
              <a:off x="1932" y="158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latin typeface="LucidaSansTypewriter" pitchFamily="49" charset="0"/>
                  <a:cs typeface="Times New Roman" pitchFamily="18" charset="0"/>
                </a:rPr>
                <a:t>;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08" name="Rectangle 72"/>
            <p:cNvSpPr>
              <a:spLocks noChangeArrowheads="1"/>
            </p:cNvSpPr>
            <p:nvPr/>
          </p:nvSpPr>
          <p:spPr bwMode="auto">
            <a:xfrm>
              <a:off x="1026" y="1805"/>
              <a:ext cx="1342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  number = cubeByValue( number );</a:t>
              </a:r>
            </a:p>
          </p:txBody>
        </p:sp>
        <p:sp>
          <p:nvSpPr>
            <p:cNvPr id="14409" name="Rectangle 73"/>
            <p:cNvSpPr>
              <a:spLocks noChangeArrowheads="1"/>
            </p:cNvSpPr>
            <p:nvPr/>
          </p:nvSpPr>
          <p:spPr bwMode="auto">
            <a:xfrm>
              <a:off x="1026" y="1915"/>
              <a:ext cx="4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latin typeface="LucidaSansTypewriter" pitchFamily="49" charset="0"/>
                  <a:cs typeface="Times New Roman" pitchFamily="18" charset="0"/>
                </a:rPr>
                <a:t>}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10" name="Rectangle 74"/>
            <p:cNvSpPr>
              <a:spLocks noChangeArrowheads="1"/>
            </p:cNvSpPr>
            <p:nvPr/>
          </p:nvSpPr>
          <p:spPr bwMode="auto">
            <a:xfrm>
              <a:off x="4241" y="1376"/>
              <a:ext cx="353" cy="11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1" name="Rectangle 75"/>
            <p:cNvSpPr>
              <a:spLocks noChangeArrowheads="1"/>
            </p:cNvSpPr>
            <p:nvPr/>
          </p:nvSpPr>
          <p:spPr bwMode="auto">
            <a:xfrm>
              <a:off x="4241" y="1376"/>
              <a:ext cx="364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2" name="Rectangle 76"/>
            <p:cNvSpPr>
              <a:spLocks noChangeArrowheads="1"/>
            </p:cNvSpPr>
            <p:nvPr/>
          </p:nvSpPr>
          <p:spPr bwMode="auto">
            <a:xfrm>
              <a:off x="4594" y="1376"/>
              <a:ext cx="11" cy="12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3" name="Rectangle 77"/>
            <p:cNvSpPr>
              <a:spLocks noChangeArrowheads="1"/>
            </p:cNvSpPr>
            <p:nvPr/>
          </p:nvSpPr>
          <p:spPr bwMode="auto">
            <a:xfrm>
              <a:off x="4241" y="1486"/>
              <a:ext cx="353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4" name="Rectangle 78"/>
            <p:cNvSpPr>
              <a:spLocks noChangeArrowheads="1"/>
            </p:cNvSpPr>
            <p:nvPr/>
          </p:nvSpPr>
          <p:spPr bwMode="auto">
            <a:xfrm>
              <a:off x="4241" y="1376"/>
              <a:ext cx="11" cy="11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5" name="Rectangle 79"/>
            <p:cNvSpPr>
              <a:spLocks noChangeArrowheads="1"/>
            </p:cNvSpPr>
            <p:nvPr/>
          </p:nvSpPr>
          <p:spPr bwMode="auto">
            <a:xfrm>
              <a:off x="4241" y="1376"/>
              <a:ext cx="364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6" name="Rectangle 80"/>
            <p:cNvSpPr>
              <a:spLocks noChangeArrowheads="1"/>
            </p:cNvSpPr>
            <p:nvPr/>
          </p:nvSpPr>
          <p:spPr bwMode="auto">
            <a:xfrm>
              <a:off x="4594" y="1376"/>
              <a:ext cx="11" cy="12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7" name="Rectangle 81"/>
            <p:cNvSpPr>
              <a:spLocks noChangeArrowheads="1"/>
            </p:cNvSpPr>
            <p:nvPr/>
          </p:nvSpPr>
          <p:spPr bwMode="auto">
            <a:xfrm>
              <a:off x="4241" y="1486"/>
              <a:ext cx="353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8" name="Rectangle 82"/>
            <p:cNvSpPr>
              <a:spLocks noChangeArrowheads="1"/>
            </p:cNvSpPr>
            <p:nvPr/>
          </p:nvSpPr>
          <p:spPr bwMode="auto">
            <a:xfrm>
              <a:off x="4241" y="1376"/>
              <a:ext cx="11" cy="11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9" name="Rectangle 83"/>
            <p:cNvSpPr>
              <a:spLocks noChangeArrowheads="1"/>
            </p:cNvSpPr>
            <p:nvPr/>
          </p:nvSpPr>
          <p:spPr bwMode="auto">
            <a:xfrm>
              <a:off x="3235" y="1365"/>
              <a:ext cx="11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  <a:cs typeface="Times New Roman" pitchFamily="18" charset="0"/>
                </a:rPr>
                <a:t>int</a:t>
              </a:r>
              <a:endParaRPr lang="en-US" sz="100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14420" name="Rectangle 84"/>
            <p:cNvSpPr>
              <a:spLocks noChangeArrowheads="1"/>
            </p:cNvSpPr>
            <p:nvPr/>
          </p:nvSpPr>
          <p:spPr bwMode="auto">
            <a:xfrm>
              <a:off x="3390" y="1365"/>
              <a:ext cx="553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cubeByValue( </a:t>
              </a:r>
            </a:p>
          </p:txBody>
        </p:sp>
        <p:sp>
          <p:nvSpPr>
            <p:cNvPr id="14421" name="Rectangle 85"/>
            <p:cNvSpPr>
              <a:spLocks noChangeArrowheads="1"/>
            </p:cNvSpPr>
            <p:nvPr/>
          </p:nvSpPr>
          <p:spPr bwMode="auto">
            <a:xfrm>
              <a:off x="4141" y="1365"/>
              <a:ext cx="11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  <a:cs typeface="Times New Roman" pitchFamily="18" charset="0"/>
                </a:rPr>
                <a:t>int</a:t>
              </a:r>
              <a:endParaRPr lang="en-US" sz="100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14422" name="Rectangle 86"/>
            <p:cNvSpPr>
              <a:spLocks noChangeArrowheads="1"/>
            </p:cNvSpPr>
            <p:nvPr/>
          </p:nvSpPr>
          <p:spPr bwMode="auto">
            <a:xfrm>
              <a:off x="4296" y="1365"/>
              <a:ext cx="15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n )</a:t>
              </a:r>
            </a:p>
          </p:txBody>
        </p:sp>
        <p:sp>
          <p:nvSpPr>
            <p:cNvPr id="14423" name="Rectangle 87"/>
            <p:cNvSpPr>
              <a:spLocks noChangeArrowheads="1"/>
            </p:cNvSpPr>
            <p:nvPr/>
          </p:nvSpPr>
          <p:spPr bwMode="auto">
            <a:xfrm>
              <a:off x="3235" y="1475"/>
              <a:ext cx="4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{</a:t>
              </a:r>
            </a:p>
          </p:txBody>
        </p:sp>
        <p:sp>
          <p:nvSpPr>
            <p:cNvPr id="14424" name="Rectangle 88"/>
            <p:cNvSpPr>
              <a:spLocks noChangeArrowheads="1"/>
            </p:cNvSpPr>
            <p:nvPr/>
          </p:nvSpPr>
          <p:spPr bwMode="auto">
            <a:xfrm>
              <a:off x="3235" y="1585"/>
              <a:ext cx="13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latin typeface="LucidaSansTypewriter" pitchFamily="49" charset="0"/>
                  <a:cs typeface="Times New Roman" pitchFamily="18" charset="0"/>
                </a:rPr>
                <a:t>   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25" name="Rectangle 89"/>
            <p:cNvSpPr>
              <a:spLocks noChangeArrowheads="1"/>
            </p:cNvSpPr>
            <p:nvPr/>
          </p:nvSpPr>
          <p:spPr bwMode="auto">
            <a:xfrm>
              <a:off x="3390" y="1585"/>
              <a:ext cx="23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  <a:cs typeface="Times New Roman" pitchFamily="18" charset="0"/>
                </a:rPr>
                <a:t>return</a:t>
              </a:r>
              <a:endParaRPr lang="en-US" sz="100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14426" name="Rectangle 90"/>
            <p:cNvSpPr>
              <a:spLocks noChangeArrowheads="1"/>
            </p:cNvSpPr>
            <p:nvPr/>
          </p:nvSpPr>
          <p:spPr bwMode="auto">
            <a:xfrm>
              <a:off x="3710" y="1585"/>
              <a:ext cx="43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n * n * n;</a:t>
              </a:r>
            </a:p>
          </p:txBody>
        </p:sp>
        <p:sp>
          <p:nvSpPr>
            <p:cNvPr id="14427" name="Rectangle 91"/>
            <p:cNvSpPr>
              <a:spLocks noChangeArrowheads="1"/>
            </p:cNvSpPr>
            <p:nvPr/>
          </p:nvSpPr>
          <p:spPr bwMode="auto">
            <a:xfrm>
              <a:off x="3235" y="1695"/>
              <a:ext cx="4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}</a:t>
              </a:r>
            </a:p>
          </p:txBody>
        </p:sp>
        <p:sp>
          <p:nvSpPr>
            <p:cNvPr id="14428" name="Rectangle 92"/>
            <p:cNvSpPr>
              <a:spLocks noChangeArrowheads="1"/>
            </p:cNvSpPr>
            <p:nvPr/>
          </p:nvSpPr>
          <p:spPr bwMode="auto">
            <a:xfrm>
              <a:off x="3169" y="1321"/>
              <a:ext cx="1668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9" name="Rectangle 93"/>
            <p:cNvSpPr>
              <a:spLocks noChangeArrowheads="1"/>
            </p:cNvSpPr>
            <p:nvPr/>
          </p:nvSpPr>
          <p:spPr bwMode="auto">
            <a:xfrm>
              <a:off x="4826" y="1321"/>
              <a:ext cx="11" cy="86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0" name="Rectangle 94"/>
            <p:cNvSpPr>
              <a:spLocks noChangeArrowheads="1"/>
            </p:cNvSpPr>
            <p:nvPr/>
          </p:nvSpPr>
          <p:spPr bwMode="auto">
            <a:xfrm>
              <a:off x="3169" y="2179"/>
              <a:ext cx="1657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1" name="Rectangle 95"/>
            <p:cNvSpPr>
              <a:spLocks noChangeArrowheads="1"/>
            </p:cNvSpPr>
            <p:nvPr/>
          </p:nvSpPr>
          <p:spPr bwMode="auto">
            <a:xfrm>
              <a:off x="3169" y="1321"/>
              <a:ext cx="11" cy="85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2" name="Rectangle 96"/>
            <p:cNvSpPr>
              <a:spLocks noChangeArrowheads="1"/>
            </p:cNvSpPr>
            <p:nvPr/>
          </p:nvSpPr>
          <p:spPr bwMode="auto">
            <a:xfrm>
              <a:off x="982" y="1321"/>
              <a:ext cx="2132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3" name="Rectangle 97"/>
            <p:cNvSpPr>
              <a:spLocks noChangeArrowheads="1"/>
            </p:cNvSpPr>
            <p:nvPr/>
          </p:nvSpPr>
          <p:spPr bwMode="auto">
            <a:xfrm>
              <a:off x="3103" y="1321"/>
              <a:ext cx="11" cy="86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4" name="Rectangle 98"/>
            <p:cNvSpPr>
              <a:spLocks noChangeArrowheads="1"/>
            </p:cNvSpPr>
            <p:nvPr/>
          </p:nvSpPr>
          <p:spPr bwMode="auto">
            <a:xfrm>
              <a:off x="982" y="2179"/>
              <a:ext cx="2121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5" name="Rectangle 99"/>
            <p:cNvSpPr>
              <a:spLocks noChangeArrowheads="1"/>
            </p:cNvSpPr>
            <p:nvPr/>
          </p:nvSpPr>
          <p:spPr bwMode="auto">
            <a:xfrm>
              <a:off x="982" y="1321"/>
              <a:ext cx="11" cy="85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6" name="Rectangle 100"/>
            <p:cNvSpPr>
              <a:spLocks noChangeArrowheads="1"/>
            </p:cNvSpPr>
            <p:nvPr/>
          </p:nvSpPr>
          <p:spPr bwMode="auto">
            <a:xfrm>
              <a:off x="2639" y="1519"/>
              <a:ext cx="398" cy="198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7" name="Rectangle 101"/>
            <p:cNvSpPr>
              <a:spLocks noChangeArrowheads="1"/>
            </p:cNvSpPr>
            <p:nvPr/>
          </p:nvSpPr>
          <p:spPr bwMode="auto">
            <a:xfrm>
              <a:off x="2639" y="1519"/>
              <a:ext cx="409" cy="11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8" name="Rectangle 102"/>
            <p:cNvSpPr>
              <a:spLocks noChangeArrowheads="1"/>
            </p:cNvSpPr>
            <p:nvPr/>
          </p:nvSpPr>
          <p:spPr bwMode="auto">
            <a:xfrm>
              <a:off x="3037" y="1519"/>
              <a:ext cx="11" cy="209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9" name="Rectangle 103"/>
            <p:cNvSpPr>
              <a:spLocks noChangeArrowheads="1"/>
            </p:cNvSpPr>
            <p:nvPr/>
          </p:nvSpPr>
          <p:spPr bwMode="auto">
            <a:xfrm>
              <a:off x="2639" y="1717"/>
              <a:ext cx="398" cy="11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0" name="Rectangle 104"/>
            <p:cNvSpPr>
              <a:spLocks noChangeArrowheads="1"/>
            </p:cNvSpPr>
            <p:nvPr/>
          </p:nvSpPr>
          <p:spPr bwMode="auto">
            <a:xfrm>
              <a:off x="2639" y="1519"/>
              <a:ext cx="11" cy="198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1" name="Rectangle 105"/>
            <p:cNvSpPr>
              <a:spLocks noChangeArrowheads="1"/>
            </p:cNvSpPr>
            <p:nvPr/>
          </p:nvSpPr>
          <p:spPr bwMode="auto">
            <a:xfrm>
              <a:off x="4229" y="1915"/>
              <a:ext cx="531" cy="19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2" name="Rectangle 106"/>
            <p:cNvSpPr>
              <a:spLocks noChangeArrowheads="1"/>
            </p:cNvSpPr>
            <p:nvPr/>
          </p:nvSpPr>
          <p:spPr bwMode="auto">
            <a:xfrm>
              <a:off x="4229" y="1915"/>
              <a:ext cx="542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3" name="Rectangle 107"/>
            <p:cNvSpPr>
              <a:spLocks noChangeArrowheads="1"/>
            </p:cNvSpPr>
            <p:nvPr/>
          </p:nvSpPr>
          <p:spPr bwMode="auto">
            <a:xfrm>
              <a:off x="4760" y="1915"/>
              <a:ext cx="11" cy="20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4" name="Rectangle 108"/>
            <p:cNvSpPr>
              <a:spLocks noChangeArrowheads="1"/>
            </p:cNvSpPr>
            <p:nvPr/>
          </p:nvSpPr>
          <p:spPr bwMode="auto">
            <a:xfrm>
              <a:off x="4229" y="2113"/>
              <a:ext cx="531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5" name="Rectangle 109"/>
            <p:cNvSpPr>
              <a:spLocks noChangeArrowheads="1"/>
            </p:cNvSpPr>
            <p:nvPr/>
          </p:nvSpPr>
          <p:spPr bwMode="auto">
            <a:xfrm>
              <a:off x="4229" y="1915"/>
              <a:ext cx="12" cy="19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6" name="Rectangle 110"/>
            <p:cNvSpPr>
              <a:spLocks noChangeArrowheads="1"/>
            </p:cNvSpPr>
            <p:nvPr/>
          </p:nvSpPr>
          <p:spPr bwMode="auto">
            <a:xfrm>
              <a:off x="4296" y="1948"/>
              <a:ext cx="23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>
                  <a:solidFill>
                    <a:srgbClr val="FFF299"/>
                  </a:solidFill>
                  <a:latin typeface="Lucida Console" pitchFamily="49" charset="0"/>
                  <a:cs typeface="Times New Roman" pitchFamily="18" charset="0"/>
                </a:rPr>
                <a:t>      </a:t>
              </a:r>
              <a:endParaRPr lang="en-US" sz="100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14447" name="Rectangle 111"/>
            <p:cNvSpPr>
              <a:spLocks noChangeArrowheads="1"/>
            </p:cNvSpPr>
            <p:nvPr/>
          </p:nvSpPr>
          <p:spPr bwMode="auto">
            <a:xfrm>
              <a:off x="2639" y="1519"/>
              <a:ext cx="409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8" name="Rectangle 112"/>
            <p:cNvSpPr>
              <a:spLocks noChangeArrowheads="1"/>
            </p:cNvSpPr>
            <p:nvPr/>
          </p:nvSpPr>
          <p:spPr bwMode="auto">
            <a:xfrm>
              <a:off x="3037" y="1519"/>
              <a:ext cx="11" cy="20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9" name="Rectangle 113"/>
            <p:cNvSpPr>
              <a:spLocks noChangeArrowheads="1"/>
            </p:cNvSpPr>
            <p:nvPr/>
          </p:nvSpPr>
          <p:spPr bwMode="auto">
            <a:xfrm>
              <a:off x="2639" y="1717"/>
              <a:ext cx="398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0" name="Rectangle 114"/>
            <p:cNvSpPr>
              <a:spLocks noChangeArrowheads="1"/>
            </p:cNvSpPr>
            <p:nvPr/>
          </p:nvSpPr>
          <p:spPr bwMode="auto">
            <a:xfrm>
              <a:off x="2639" y="1519"/>
              <a:ext cx="11" cy="19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1" name="Rectangle 115"/>
            <p:cNvSpPr>
              <a:spLocks noChangeArrowheads="1"/>
            </p:cNvSpPr>
            <p:nvPr/>
          </p:nvSpPr>
          <p:spPr bwMode="auto">
            <a:xfrm>
              <a:off x="2683" y="1398"/>
              <a:ext cx="237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number</a:t>
              </a:r>
            </a:p>
          </p:txBody>
        </p:sp>
        <p:sp>
          <p:nvSpPr>
            <p:cNvPr id="14452" name="Rectangle 116"/>
            <p:cNvSpPr>
              <a:spLocks noChangeArrowheads="1"/>
            </p:cNvSpPr>
            <p:nvPr/>
          </p:nvSpPr>
          <p:spPr bwMode="auto">
            <a:xfrm>
              <a:off x="2705" y="1585"/>
              <a:ext cx="3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4453" name="Rectangle 117"/>
            <p:cNvSpPr>
              <a:spLocks noChangeArrowheads="1"/>
            </p:cNvSpPr>
            <p:nvPr/>
          </p:nvSpPr>
          <p:spPr bwMode="auto">
            <a:xfrm>
              <a:off x="4229" y="1915"/>
              <a:ext cx="542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4" name="Rectangle 118"/>
            <p:cNvSpPr>
              <a:spLocks noChangeArrowheads="1"/>
            </p:cNvSpPr>
            <p:nvPr/>
          </p:nvSpPr>
          <p:spPr bwMode="auto">
            <a:xfrm>
              <a:off x="4760" y="1915"/>
              <a:ext cx="11" cy="20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5" name="Rectangle 119"/>
            <p:cNvSpPr>
              <a:spLocks noChangeArrowheads="1"/>
            </p:cNvSpPr>
            <p:nvPr/>
          </p:nvSpPr>
          <p:spPr bwMode="auto">
            <a:xfrm>
              <a:off x="4229" y="2113"/>
              <a:ext cx="531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6" name="Rectangle 120"/>
            <p:cNvSpPr>
              <a:spLocks noChangeArrowheads="1"/>
            </p:cNvSpPr>
            <p:nvPr/>
          </p:nvSpPr>
          <p:spPr bwMode="auto">
            <a:xfrm>
              <a:off x="4229" y="1915"/>
              <a:ext cx="12" cy="19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7" name="Rectangle 121"/>
            <p:cNvSpPr>
              <a:spLocks noChangeArrowheads="1"/>
            </p:cNvSpPr>
            <p:nvPr/>
          </p:nvSpPr>
          <p:spPr bwMode="auto">
            <a:xfrm>
              <a:off x="4472" y="1783"/>
              <a:ext cx="3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14458" name="Rectangle 122"/>
            <p:cNvSpPr>
              <a:spLocks noChangeArrowheads="1"/>
            </p:cNvSpPr>
            <p:nvPr/>
          </p:nvSpPr>
          <p:spPr bwMode="auto">
            <a:xfrm>
              <a:off x="982" y="1200"/>
              <a:ext cx="187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After </a:t>
              </a:r>
            </a:p>
          </p:txBody>
        </p:sp>
        <p:sp>
          <p:nvSpPr>
            <p:cNvPr id="14459" name="Rectangle 123"/>
            <p:cNvSpPr>
              <a:spLocks noChangeArrowheads="1"/>
            </p:cNvSpPr>
            <p:nvPr/>
          </p:nvSpPr>
          <p:spPr bwMode="auto">
            <a:xfrm>
              <a:off x="1248" y="1200"/>
              <a:ext cx="43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cubeByValue</a:t>
              </a:r>
            </a:p>
          </p:txBody>
        </p:sp>
        <p:sp>
          <p:nvSpPr>
            <p:cNvPr id="14460" name="Rectangle 124"/>
            <p:cNvSpPr>
              <a:spLocks noChangeArrowheads="1"/>
            </p:cNvSpPr>
            <p:nvPr/>
          </p:nvSpPr>
          <p:spPr bwMode="auto">
            <a:xfrm>
              <a:off x="1799" y="1200"/>
              <a:ext cx="554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receives the call:</a:t>
              </a:r>
            </a:p>
          </p:txBody>
        </p:sp>
        <p:sp>
          <p:nvSpPr>
            <p:cNvPr id="14461" name="Rectangle 125"/>
            <p:cNvSpPr>
              <a:spLocks noChangeArrowheads="1"/>
            </p:cNvSpPr>
            <p:nvPr/>
          </p:nvSpPr>
          <p:spPr bwMode="auto">
            <a:xfrm>
              <a:off x="4263" y="193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latin typeface="LucidaSansTypewriter" pitchFamily="49" charset="0"/>
                  <a:cs typeface="Times New Roman" pitchFamily="18" charset="0"/>
                </a:rPr>
                <a:t>5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62" name="Rectangle 126"/>
            <p:cNvSpPr>
              <a:spLocks noChangeArrowheads="1"/>
            </p:cNvSpPr>
            <p:nvPr/>
          </p:nvSpPr>
          <p:spPr bwMode="auto">
            <a:xfrm>
              <a:off x="3931" y="2631"/>
              <a:ext cx="222" cy="1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3" name="Rectangle 127"/>
            <p:cNvSpPr>
              <a:spLocks noChangeArrowheads="1"/>
            </p:cNvSpPr>
            <p:nvPr/>
          </p:nvSpPr>
          <p:spPr bwMode="auto">
            <a:xfrm>
              <a:off x="3931" y="2631"/>
              <a:ext cx="233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4" name="Rectangle 128"/>
            <p:cNvSpPr>
              <a:spLocks noChangeArrowheads="1"/>
            </p:cNvSpPr>
            <p:nvPr/>
          </p:nvSpPr>
          <p:spPr bwMode="auto">
            <a:xfrm>
              <a:off x="4153" y="2631"/>
              <a:ext cx="11" cy="12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5" name="Rectangle 129"/>
            <p:cNvSpPr>
              <a:spLocks noChangeArrowheads="1"/>
            </p:cNvSpPr>
            <p:nvPr/>
          </p:nvSpPr>
          <p:spPr bwMode="auto">
            <a:xfrm>
              <a:off x="3931" y="2742"/>
              <a:ext cx="222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6" name="Rectangle 130"/>
            <p:cNvSpPr>
              <a:spLocks noChangeArrowheads="1"/>
            </p:cNvSpPr>
            <p:nvPr/>
          </p:nvSpPr>
          <p:spPr bwMode="auto">
            <a:xfrm>
              <a:off x="3931" y="2631"/>
              <a:ext cx="11" cy="1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7" name="Rectangle 131"/>
            <p:cNvSpPr>
              <a:spLocks noChangeArrowheads="1"/>
            </p:cNvSpPr>
            <p:nvPr/>
          </p:nvSpPr>
          <p:spPr bwMode="auto">
            <a:xfrm>
              <a:off x="3931" y="2631"/>
              <a:ext cx="233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8" name="Rectangle 132"/>
            <p:cNvSpPr>
              <a:spLocks noChangeArrowheads="1"/>
            </p:cNvSpPr>
            <p:nvPr/>
          </p:nvSpPr>
          <p:spPr bwMode="auto">
            <a:xfrm>
              <a:off x="4153" y="2631"/>
              <a:ext cx="11" cy="12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9" name="Rectangle 133"/>
            <p:cNvSpPr>
              <a:spLocks noChangeArrowheads="1"/>
            </p:cNvSpPr>
            <p:nvPr/>
          </p:nvSpPr>
          <p:spPr bwMode="auto">
            <a:xfrm>
              <a:off x="3931" y="2742"/>
              <a:ext cx="222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0" name="Rectangle 134"/>
            <p:cNvSpPr>
              <a:spLocks noChangeArrowheads="1"/>
            </p:cNvSpPr>
            <p:nvPr/>
          </p:nvSpPr>
          <p:spPr bwMode="auto">
            <a:xfrm>
              <a:off x="3931" y="2631"/>
              <a:ext cx="11" cy="1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1" name="Rectangle 135"/>
            <p:cNvSpPr>
              <a:spLocks noChangeArrowheads="1"/>
            </p:cNvSpPr>
            <p:nvPr/>
          </p:nvSpPr>
          <p:spPr bwMode="auto">
            <a:xfrm>
              <a:off x="3965" y="2642"/>
              <a:ext cx="11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125</a:t>
              </a:r>
            </a:p>
          </p:txBody>
        </p:sp>
        <p:sp>
          <p:nvSpPr>
            <p:cNvPr id="14472" name="Rectangle 136"/>
            <p:cNvSpPr>
              <a:spLocks noChangeArrowheads="1"/>
            </p:cNvSpPr>
            <p:nvPr/>
          </p:nvSpPr>
          <p:spPr bwMode="auto">
            <a:xfrm>
              <a:off x="3765" y="2742"/>
              <a:ext cx="554" cy="11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3" name="Rectangle 137"/>
            <p:cNvSpPr>
              <a:spLocks noChangeArrowheads="1"/>
            </p:cNvSpPr>
            <p:nvPr/>
          </p:nvSpPr>
          <p:spPr bwMode="auto">
            <a:xfrm>
              <a:off x="3765" y="2742"/>
              <a:ext cx="566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4" name="Rectangle 138"/>
            <p:cNvSpPr>
              <a:spLocks noChangeArrowheads="1"/>
            </p:cNvSpPr>
            <p:nvPr/>
          </p:nvSpPr>
          <p:spPr bwMode="auto">
            <a:xfrm>
              <a:off x="4319" y="2742"/>
              <a:ext cx="12" cy="12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5" name="Rectangle 139"/>
            <p:cNvSpPr>
              <a:spLocks noChangeArrowheads="1"/>
            </p:cNvSpPr>
            <p:nvPr/>
          </p:nvSpPr>
          <p:spPr bwMode="auto">
            <a:xfrm>
              <a:off x="3765" y="2854"/>
              <a:ext cx="554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6" name="Rectangle 140"/>
            <p:cNvSpPr>
              <a:spLocks noChangeArrowheads="1"/>
            </p:cNvSpPr>
            <p:nvPr/>
          </p:nvSpPr>
          <p:spPr bwMode="auto">
            <a:xfrm>
              <a:off x="3765" y="2742"/>
              <a:ext cx="11" cy="11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7" name="Rectangle 141"/>
            <p:cNvSpPr>
              <a:spLocks noChangeArrowheads="1"/>
            </p:cNvSpPr>
            <p:nvPr/>
          </p:nvSpPr>
          <p:spPr bwMode="auto">
            <a:xfrm>
              <a:off x="3765" y="2742"/>
              <a:ext cx="566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8" name="Rectangle 142"/>
            <p:cNvSpPr>
              <a:spLocks noChangeArrowheads="1"/>
            </p:cNvSpPr>
            <p:nvPr/>
          </p:nvSpPr>
          <p:spPr bwMode="auto">
            <a:xfrm>
              <a:off x="4319" y="2742"/>
              <a:ext cx="12" cy="12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9" name="Rectangle 143"/>
            <p:cNvSpPr>
              <a:spLocks noChangeArrowheads="1"/>
            </p:cNvSpPr>
            <p:nvPr/>
          </p:nvSpPr>
          <p:spPr bwMode="auto">
            <a:xfrm>
              <a:off x="3765" y="2854"/>
              <a:ext cx="554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0" name="Rectangle 144"/>
            <p:cNvSpPr>
              <a:spLocks noChangeArrowheads="1"/>
            </p:cNvSpPr>
            <p:nvPr/>
          </p:nvSpPr>
          <p:spPr bwMode="auto">
            <a:xfrm>
              <a:off x="3765" y="2742"/>
              <a:ext cx="11" cy="11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1" name="Rectangle 145"/>
            <p:cNvSpPr>
              <a:spLocks noChangeArrowheads="1"/>
            </p:cNvSpPr>
            <p:nvPr/>
          </p:nvSpPr>
          <p:spPr bwMode="auto">
            <a:xfrm>
              <a:off x="3244" y="2519"/>
              <a:ext cx="11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  <a:cs typeface="Times New Roman" pitchFamily="18" charset="0"/>
                </a:rPr>
                <a:t>int</a:t>
              </a:r>
              <a:endParaRPr lang="en-US" sz="100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14482" name="Rectangle 146"/>
            <p:cNvSpPr>
              <a:spLocks noChangeArrowheads="1"/>
            </p:cNvSpPr>
            <p:nvPr/>
          </p:nvSpPr>
          <p:spPr bwMode="auto">
            <a:xfrm>
              <a:off x="3399" y="2519"/>
              <a:ext cx="553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cubeByValue( </a:t>
              </a:r>
            </a:p>
          </p:txBody>
        </p:sp>
        <p:sp>
          <p:nvSpPr>
            <p:cNvPr id="14483" name="Rectangle 147"/>
            <p:cNvSpPr>
              <a:spLocks noChangeArrowheads="1"/>
            </p:cNvSpPr>
            <p:nvPr/>
          </p:nvSpPr>
          <p:spPr bwMode="auto">
            <a:xfrm>
              <a:off x="4153" y="2519"/>
              <a:ext cx="13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2659FF"/>
                  </a:solidFill>
                  <a:latin typeface="LucidaSansTypewriter" pitchFamily="49" charset="0"/>
                  <a:cs typeface="Times New Roman" pitchFamily="18" charset="0"/>
                </a:rPr>
                <a:t>int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84" name="Rectangle 148"/>
            <p:cNvSpPr>
              <a:spLocks noChangeArrowheads="1"/>
            </p:cNvSpPr>
            <p:nvPr/>
          </p:nvSpPr>
          <p:spPr bwMode="auto">
            <a:xfrm>
              <a:off x="4308" y="2519"/>
              <a:ext cx="15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n )</a:t>
              </a:r>
            </a:p>
          </p:txBody>
        </p:sp>
        <p:sp>
          <p:nvSpPr>
            <p:cNvPr id="14485" name="Rectangle 149"/>
            <p:cNvSpPr>
              <a:spLocks noChangeArrowheads="1"/>
            </p:cNvSpPr>
            <p:nvPr/>
          </p:nvSpPr>
          <p:spPr bwMode="auto">
            <a:xfrm>
              <a:off x="3244" y="2631"/>
              <a:ext cx="3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{</a:t>
              </a:r>
            </a:p>
          </p:txBody>
        </p:sp>
        <p:sp>
          <p:nvSpPr>
            <p:cNvPr id="14486" name="Rectangle 150"/>
            <p:cNvSpPr>
              <a:spLocks noChangeArrowheads="1"/>
            </p:cNvSpPr>
            <p:nvPr/>
          </p:nvSpPr>
          <p:spPr bwMode="auto">
            <a:xfrm>
              <a:off x="3244" y="2742"/>
              <a:ext cx="13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latin typeface="LucidaSansTypewriter" pitchFamily="49" charset="0"/>
                  <a:cs typeface="Times New Roman" pitchFamily="18" charset="0"/>
                </a:rPr>
                <a:t>   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87" name="Rectangle 151"/>
            <p:cNvSpPr>
              <a:spLocks noChangeArrowheads="1"/>
            </p:cNvSpPr>
            <p:nvPr/>
          </p:nvSpPr>
          <p:spPr bwMode="auto">
            <a:xfrm>
              <a:off x="3399" y="2742"/>
              <a:ext cx="23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  <a:cs typeface="Times New Roman" pitchFamily="18" charset="0"/>
                </a:rPr>
                <a:t>return</a:t>
              </a:r>
              <a:endParaRPr lang="en-US" sz="100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14488" name="Rectangle 152"/>
            <p:cNvSpPr>
              <a:spLocks noChangeArrowheads="1"/>
            </p:cNvSpPr>
            <p:nvPr/>
          </p:nvSpPr>
          <p:spPr bwMode="auto">
            <a:xfrm>
              <a:off x="3721" y="2742"/>
              <a:ext cx="43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n * n * n;</a:t>
              </a:r>
            </a:p>
          </p:txBody>
        </p:sp>
        <p:sp>
          <p:nvSpPr>
            <p:cNvPr id="14489" name="Rectangle 153"/>
            <p:cNvSpPr>
              <a:spLocks noChangeArrowheads="1"/>
            </p:cNvSpPr>
            <p:nvPr/>
          </p:nvSpPr>
          <p:spPr bwMode="auto">
            <a:xfrm>
              <a:off x="3244" y="2854"/>
              <a:ext cx="3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}</a:t>
              </a:r>
            </a:p>
          </p:txBody>
        </p:sp>
        <p:sp>
          <p:nvSpPr>
            <p:cNvPr id="14490" name="Rectangle 154"/>
            <p:cNvSpPr>
              <a:spLocks noChangeArrowheads="1"/>
            </p:cNvSpPr>
            <p:nvPr/>
          </p:nvSpPr>
          <p:spPr bwMode="auto">
            <a:xfrm>
              <a:off x="1027" y="2519"/>
              <a:ext cx="11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  <a:cs typeface="Times New Roman" pitchFamily="18" charset="0"/>
                </a:rPr>
                <a:t>int</a:t>
              </a:r>
              <a:endParaRPr lang="en-US" sz="100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14491" name="Rectangle 155"/>
            <p:cNvSpPr>
              <a:spLocks noChangeArrowheads="1"/>
            </p:cNvSpPr>
            <p:nvPr/>
          </p:nvSpPr>
          <p:spPr bwMode="auto">
            <a:xfrm>
              <a:off x="1182" y="2519"/>
              <a:ext cx="27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main()</a:t>
              </a:r>
            </a:p>
          </p:txBody>
        </p:sp>
        <p:sp>
          <p:nvSpPr>
            <p:cNvPr id="14492" name="Rectangle 156"/>
            <p:cNvSpPr>
              <a:spLocks noChangeArrowheads="1"/>
            </p:cNvSpPr>
            <p:nvPr/>
          </p:nvSpPr>
          <p:spPr bwMode="auto">
            <a:xfrm>
              <a:off x="1027" y="2631"/>
              <a:ext cx="4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{</a:t>
              </a:r>
            </a:p>
          </p:txBody>
        </p:sp>
        <p:sp>
          <p:nvSpPr>
            <p:cNvPr id="14493" name="Rectangle 157"/>
            <p:cNvSpPr>
              <a:spLocks noChangeArrowheads="1"/>
            </p:cNvSpPr>
            <p:nvPr/>
          </p:nvSpPr>
          <p:spPr bwMode="auto">
            <a:xfrm>
              <a:off x="1027" y="2742"/>
              <a:ext cx="13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latin typeface="LucidaSansTypewriter" pitchFamily="49" charset="0"/>
                  <a:cs typeface="Times New Roman" pitchFamily="18" charset="0"/>
                </a:rPr>
                <a:t>   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94" name="Rectangle 158"/>
            <p:cNvSpPr>
              <a:spLocks noChangeArrowheads="1"/>
            </p:cNvSpPr>
            <p:nvPr/>
          </p:nvSpPr>
          <p:spPr bwMode="auto">
            <a:xfrm>
              <a:off x="1182" y="2742"/>
              <a:ext cx="11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  <a:cs typeface="Times New Roman" pitchFamily="18" charset="0"/>
                </a:rPr>
                <a:t>int</a:t>
              </a:r>
              <a:endParaRPr lang="en-US" sz="100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14495" name="Rectangle 159"/>
            <p:cNvSpPr>
              <a:spLocks noChangeArrowheads="1"/>
            </p:cNvSpPr>
            <p:nvPr/>
          </p:nvSpPr>
          <p:spPr bwMode="auto">
            <a:xfrm>
              <a:off x="1348" y="2742"/>
              <a:ext cx="39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number = </a:t>
              </a:r>
            </a:p>
          </p:txBody>
        </p:sp>
        <p:sp>
          <p:nvSpPr>
            <p:cNvPr id="14496" name="Rectangle 160"/>
            <p:cNvSpPr>
              <a:spLocks noChangeArrowheads="1"/>
            </p:cNvSpPr>
            <p:nvPr/>
          </p:nvSpPr>
          <p:spPr bwMode="auto">
            <a:xfrm>
              <a:off x="1880" y="274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40D9FF"/>
                  </a:solidFill>
                  <a:latin typeface="LucidaSansTypewriter" pitchFamily="49" charset="0"/>
                  <a:cs typeface="Times New Roman" pitchFamily="18" charset="0"/>
                </a:rPr>
                <a:t>5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97" name="Rectangle 161"/>
            <p:cNvSpPr>
              <a:spLocks noChangeArrowheads="1"/>
            </p:cNvSpPr>
            <p:nvPr/>
          </p:nvSpPr>
          <p:spPr bwMode="auto">
            <a:xfrm>
              <a:off x="1936" y="274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latin typeface="LucidaSansTypewriter" pitchFamily="49" charset="0"/>
                  <a:cs typeface="Times New Roman" pitchFamily="18" charset="0"/>
                </a:rPr>
                <a:t>;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98" name="Rectangle 162"/>
            <p:cNvSpPr>
              <a:spLocks noChangeArrowheads="1"/>
            </p:cNvSpPr>
            <p:nvPr/>
          </p:nvSpPr>
          <p:spPr bwMode="auto">
            <a:xfrm>
              <a:off x="1027" y="2965"/>
              <a:ext cx="1343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  number = cubeByValue( number );</a:t>
              </a:r>
            </a:p>
          </p:txBody>
        </p:sp>
        <p:sp>
          <p:nvSpPr>
            <p:cNvPr id="14499" name="Rectangle 163"/>
            <p:cNvSpPr>
              <a:spLocks noChangeArrowheads="1"/>
            </p:cNvSpPr>
            <p:nvPr/>
          </p:nvSpPr>
          <p:spPr bwMode="auto">
            <a:xfrm>
              <a:off x="1027" y="3076"/>
              <a:ext cx="4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}</a:t>
              </a:r>
            </a:p>
          </p:txBody>
        </p:sp>
        <p:sp>
          <p:nvSpPr>
            <p:cNvPr id="14500" name="Rectangle 164"/>
            <p:cNvSpPr>
              <a:spLocks noChangeArrowheads="1"/>
            </p:cNvSpPr>
            <p:nvPr/>
          </p:nvSpPr>
          <p:spPr bwMode="auto">
            <a:xfrm>
              <a:off x="3177" y="2475"/>
              <a:ext cx="1675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1" name="Rectangle 165"/>
            <p:cNvSpPr>
              <a:spLocks noChangeArrowheads="1"/>
            </p:cNvSpPr>
            <p:nvPr/>
          </p:nvSpPr>
          <p:spPr bwMode="auto">
            <a:xfrm>
              <a:off x="4841" y="2475"/>
              <a:ext cx="11" cy="88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2" name="Rectangle 166"/>
            <p:cNvSpPr>
              <a:spLocks noChangeArrowheads="1"/>
            </p:cNvSpPr>
            <p:nvPr/>
          </p:nvSpPr>
          <p:spPr bwMode="auto">
            <a:xfrm>
              <a:off x="3177" y="3344"/>
              <a:ext cx="1664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3" name="Rectangle 167"/>
            <p:cNvSpPr>
              <a:spLocks noChangeArrowheads="1"/>
            </p:cNvSpPr>
            <p:nvPr/>
          </p:nvSpPr>
          <p:spPr bwMode="auto">
            <a:xfrm>
              <a:off x="3177" y="2475"/>
              <a:ext cx="12" cy="86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4" name="Rectangle 168"/>
            <p:cNvSpPr>
              <a:spLocks noChangeArrowheads="1"/>
            </p:cNvSpPr>
            <p:nvPr/>
          </p:nvSpPr>
          <p:spPr bwMode="auto">
            <a:xfrm>
              <a:off x="982" y="2475"/>
              <a:ext cx="2140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5" name="Rectangle 169"/>
            <p:cNvSpPr>
              <a:spLocks noChangeArrowheads="1"/>
            </p:cNvSpPr>
            <p:nvPr/>
          </p:nvSpPr>
          <p:spPr bwMode="auto">
            <a:xfrm>
              <a:off x="3111" y="2475"/>
              <a:ext cx="11" cy="88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6" name="Rectangle 170"/>
            <p:cNvSpPr>
              <a:spLocks noChangeArrowheads="1"/>
            </p:cNvSpPr>
            <p:nvPr/>
          </p:nvSpPr>
          <p:spPr bwMode="auto">
            <a:xfrm>
              <a:off x="982" y="3344"/>
              <a:ext cx="2129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7" name="Rectangle 171"/>
            <p:cNvSpPr>
              <a:spLocks noChangeArrowheads="1"/>
            </p:cNvSpPr>
            <p:nvPr/>
          </p:nvSpPr>
          <p:spPr bwMode="auto">
            <a:xfrm>
              <a:off x="982" y="2475"/>
              <a:ext cx="11" cy="86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8" name="Rectangle 172"/>
            <p:cNvSpPr>
              <a:spLocks noChangeArrowheads="1"/>
            </p:cNvSpPr>
            <p:nvPr/>
          </p:nvSpPr>
          <p:spPr bwMode="auto">
            <a:xfrm>
              <a:off x="4242" y="3076"/>
              <a:ext cx="532" cy="201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9" name="Rectangle 173"/>
            <p:cNvSpPr>
              <a:spLocks noChangeArrowheads="1"/>
            </p:cNvSpPr>
            <p:nvPr/>
          </p:nvSpPr>
          <p:spPr bwMode="auto">
            <a:xfrm>
              <a:off x="4242" y="3076"/>
              <a:ext cx="543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0" name="Rectangle 174"/>
            <p:cNvSpPr>
              <a:spLocks noChangeArrowheads="1"/>
            </p:cNvSpPr>
            <p:nvPr/>
          </p:nvSpPr>
          <p:spPr bwMode="auto">
            <a:xfrm>
              <a:off x="4774" y="3076"/>
              <a:ext cx="11" cy="2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1" name="Rectangle 175"/>
            <p:cNvSpPr>
              <a:spLocks noChangeArrowheads="1"/>
            </p:cNvSpPr>
            <p:nvPr/>
          </p:nvSpPr>
          <p:spPr bwMode="auto">
            <a:xfrm>
              <a:off x="4242" y="3277"/>
              <a:ext cx="532" cy="11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2" name="Rectangle 176"/>
            <p:cNvSpPr>
              <a:spLocks noChangeArrowheads="1"/>
            </p:cNvSpPr>
            <p:nvPr/>
          </p:nvSpPr>
          <p:spPr bwMode="auto">
            <a:xfrm>
              <a:off x="4242" y="3076"/>
              <a:ext cx="11" cy="201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3" name="Rectangle 177"/>
            <p:cNvSpPr>
              <a:spLocks noChangeArrowheads="1"/>
            </p:cNvSpPr>
            <p:nvPr/>
          </p:nvSpPr>
          <p:spPr bwMode="auto">
            <a:xfrm>
              <a:off x="2645" y="2675"/>
              <a:ext cx="399" cy="201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4" name="Rectangle 178"/>
            <p:cNvSpPr>
              <a:spLocks noChangeArrowheads="1"/>
            </p:cNvSpPr>
            <p:nvPr/>
          </p:nvSpPr>
          <p:spPr bwMode="auto">
            <a:xfrm>
              <a:off x="2645" y="2675"/>
              <a:ext cx="411" cy="11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5" name="Rectangle 179"/>
            <p:cNvSpPr>
              <a:spLocks noChangeArrowheads="1"/>
            </p:cNvSpPr>
            <p:nvPr/>
          </p:nvSpPr>
          <p:spPr bwMode="auto">
            <a:xfrm>
              <a:off x="3044" y="2675"/>
              <a:ext cx="12" cy="2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6" name="Rectangle 180"/>
            <p:cNvSpPr>
              <a:spLocks noChangeArrowheads="1"/>
            </p:cNvSpPr>
            <p:nvPr/>
          </p:nvSpPr>
          <p:spPr bwMode="auto">
            <a:xfrm>
              <a:off x="2645" y="2876"/>
              <a:ext cx="399" cy="11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7" name="Rectangle 181"/>
            <p:cNvSpPr>
              <a:spLocks noChangeArrowheads="1"/>
            </p:cNvSpPr>
            <p:nvPr/>
          </p:nvSpPr>
          <p:spPr bwMode="auto">
            <a:xfrm>
              <a:off x="2645" y="2675"/>
              <a:ext cx="11" cy="201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8" name="Rectangle 182"/>
            <p:cNvSpPr>
              <a:spLocks noChangeArrowheads="1"/>
            </p:cNvSpPr>
            <p:nvPr/>
          </p:nvSpPr>
          <p:spPr bwMode="auto">
            <a:xfrm>
              <a:off x="2645" y="2675"/>
              <a:ext cx="411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9" name="Rectangle 183"/>
            <p:cNvSpPr>
              <a:spLocks noChangeArrowheads="1"/>
            </p:cNvSpPr>
            <p:nvPr/>
          </p:nvSpPr>
          <p:spPr bwMode="auto">
            <a:xfrm>
              <a:off x="3044" y="2675"/>
              <a:ext cx="12" cy="21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0" name="Rectangle 184"/>
            <p:cNvSpPr>
              <a:spLocks noChangeArrowheads="1"/>
            </p:cNvSpPr>
            <p:nvPr/>
          </p:nvSpPr>
          <p:spPr bwMode="auto">
            <a:xfrm>
              <a:off x="2645" y="2876"/>
              <a:ext cx="399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1" name="Rectangle 185"/>
            <p:cNvSpPr>
              <a:spLocks noChangeArrowheads="1"/>
            </p:cNvSpPr>
            <p:nvPr/>
          </p:nvSpPr>
          <p:spPr bwMode="auto">
            <a:xfrm>
              <a:off x="2645" y="2675"/>
              <a:ext cx="11" cy="20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2" name="Rectangle 186"/>
            <p:cNvSpPr>
              <a:spLocks noChangeArrowheads="1"/>
            </p:cNvSpPr>
            <p:nvPr/>
          </p:nvSpPr>
          <p:spPr bwMode="auto">
            <a:xfrm>
              <a:off x="2690" y="2553"/>
              <a:ext cx="23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number</a:t>
              </a:r>
            </a:p>
          </p:txBody>
        </p:sp>
        <p:sp>
          <p:nvSpPr>
            <p:cNvPr id="14523" name="Rectangle 187"/>
            <p:cNvSpPr>
              <a:spLocks noChangeArrowheads="1"/>
            </p:cNvSpPr>
            <p:nvPr/>
          </p:nvSpPr>
          <p:spPr bwMode="auto">
            <a:xfrm>
              <a:off x="2712" y="274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latin typeface="LucidaSansTypewriter" pitchFamily="49" charset="0"/>
                  <a:cs typeface="Times New Roman" pitchFamily="18" charset="0"/>
                </a:rPr>
                <a:t>5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24" name="Rectangle 188"/>
            <p:cNvSpPr>
              <a:spLocks noChangeArrowheads="1"/>
            </p:cNvSpPr>
            <p:nvPr/>
          </p:nvSpPr>
          <p:spPr bwMode="auto">
            <a:xfrm>
              <a:off x="4242" y="3076"/>
              <a:ext cx="543" cy="1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5" name="Rectangle 189"/>
            <p:cNvSpPr>
              <a:spLocks noChangeArrowheads="1"/>
            </p:cNvSpPr>
            <p:nvPr/>
          </p:nvSpPr>
          <p:spPr bwMode="auto">
            <a:xfrm>
              <a:off x="4774" y="3076"/>
              <a:ext cx="11" cy="21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6" name="Rectangle 190"/>
            <p:cNvSpPr>
              <a:spLocks noChangeArrowheads="1"/>
            </p:cNvSpPr>
            <p:nvPr/>
          </p:nvSpPr>
          <p:spPr bwMode="auto">
            <a:xfrm>
              <a:off x="4242" y="3277"/>
              <a:ext cx="532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7" name="Rectangle 191"/>
            <p:cNvSpPr>
              <a:spLocks noChangeArrowheads="1"/>
            </p:cNvSpPr>
            <p:nvPr/>
          </p:nvSpPr>
          <p:spPr bwMode="auto">
            <a:xfrm>
              <a:off x="4242" y="3076"/>
              <a:ext cx="11" cy="20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8" name="Rectangle 192"/>
            <p:cNvSpPr>
              <a:spLocks noChangeArrowheads="1"/>
            </p:cNvSpPr>
            <p:nvPr/>
          </p:nvSpPr>
          <p:spPr bwMode="auto">
            <a:xfrm>
              <a:off x="4486" y="2943"/>
              <a:ext cx="3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14529" name="Rectangle 193"/>
            <p:cNvSpPr>
              <a:spLocks noChangeArrowheads="1"/>
            </p:cNvSpPr>
            <p:nvPr/>
          </p:nvSpPr>
          <p:spPr bwMode="auto">
            <a:xfrm>
              <a:off x="982" y="2341"/>
              <a:ext cx="187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After </a:t>
              </a:r>
            </a:p>
          </p:txBody>
        </p:sp>
        <p:sp>
          <p:nvSpPr>
            <p:cNvPr id="14530" name="Rectangle 194"/>
            <p:cNvSpPr>
              <a:spLocks noChangeArrowheads="1"/>
            </p:cNvSpPr>
            <p:nvPr/>
          </p:nvSpPr>
          <p:spPr bwMode="auto">
            <a:xfrm>
              <a:off x="1248" y="2352"/>
              <a:ext cx="43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cubeByValue</a:t>
              </a:r>
            </a:p>
          </p:txBody>
        </p:sp>
        <p:sp>
          <p:nvSpPr>
            <p:cNvPr id="14531" name="Rectangle 195"/>
            <p:cNvSpPr>
              <a:spLocks noChangeArrowheads="1"/>
            </p:cNvSpPr>
            <p:nvPr/>
          </p:nvSpPr>
          <p:spPr bwMode="auto">
            <a:xfrm>
              <a:off x="1803" y="2341"/>
              <a:ext cx="557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cubes parameter </a:t>
              </a:r>
            </a:p>
          </p:txBody>
        </p:sp>
        <p:sp>
          <p:nvSpPr>
            <p:cNvPr id="14532" name="Rectangle 196"/>
            <p:cNvSpPr>
              <a:spLocks noChangeArrowheads="1"/>
            </p:cNvSpPr>
            <p:nvPr/>
          </p:nvSpPr>
          <p:spPr bwMode="auto">
            <a:xfrm>
              <a:off x="2544" y="2352"/>
              <a:ext cx="4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14533" name="Rectangle 197"/>
            <p:cNvSpPr>
              <a:spLocks noChangeArrowheads="1"/>
            </p:cNvSpPr>
            <p:nvPr/>
          </p:nvSpPr>
          <p:spPr bwMode="auto">
            <a:xfrm>
              <a:off x="2656" y="2341"/>
              <a:ext cx="376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and before </a:t>
              </a:r>
            </a:p>
          </p:txBody>
        </p:sp>
        <p:sp>
          <p:nvSpPr>
            <p:cNvPr id="14534" name="Rectangle 198"/>
            <p:cNvSpPr>
              <a:spLocks noChangeArrowheads="1"/>
            </p:cNvSpPr>
            <p:nvPr/>
          </p:nvSpPr>
          <p:spPr bwMode="auto">
            <a:xfrm>
              <a:off x="3168" y="2352"/>
              <a:ext cx="43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cubeByValue</a:t>
              </a:r>
            </a:p>
          </p:txBody>
        </p:sp>
        <p:sp>
          <p:nvSpPr>
            <p:cNvPr id="14535" name="Rectangle 199"/>
            <p:cNvSpPr>
              <a:spLocks noChangeArrowheads="1"/>
            </p:cNvSpPr>
            <p:nvPr/>
          </p:nvSpPr>
          <p:spPr bwMode="auto">
            <a:xfrm>
              <a:off x="3776" y="2341"/>
              <a:ext cx="341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returns to </a:t>
              </a:r>
            </a:p>
          </p:txBody>
        </p:sp>
        <p:sp>
          <p:nvSpPr>
            <p:cNvPr id="14536" name="Rectangle 200"/>
            <p:cNvSpPr>
              <a:spLocks noChangeArrowheads="1"/>
            </p:cNvSpPr>
            <p:nvPr/>
          </p:nvSpPr>
          <p:spPr bwMode="auto">
            <a:xfrm>
              <a:off x="4224" y="2352"/>
              <a:ext cx="15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main</a:t>
              </a:r>
            </a:p>
          </p:txBody>
        </p:sp>
        <p:sp>
          <p:nvSpPr>
            <p:cNvPr id="14537" name="Rectangle 201"/>
            <p:cNvSpPr>
              <a:spLocks noChangeArrowheads="1"/>
            </p:cNvSpPr>
            <p:nvPr/>
          </p:nvSpPr>
          <p:spPr bwMode="auto">
            <a:xfrm>
              <a:off x="4441" y="2341"/>
              <a:ext cx="1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cs typeface="Times New Roman" pitchFamily="18" charset="0"/>
                </a:rPr>
                <a:t>: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38" name="Rectangle 202"/>
            <p:cNvSpPr>
              <a:spLocks noChangeArrowheads="1"/>
            </p:cNvSpPr>
            <p:nvPr/>
          </p:nvSpPr>
          <p:spPr bwMode="auto">
            <a:xfrm>
              <a:off x="4275" y="3110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latin typeface="LucidaSansTypewriter" pitchFamily="49" charset="0"/>
                  <a:cs typeface="Times New Roman" pitchFamily="18" charset="0"/>
                </a:rPr>
                <a:t>5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39" name="Text Box 203"/>
            <p:cNvSpPr txBox="1">
              <a:spLocks noChangeArrowheads="1"/>
            </p:cNvSpPr>
            <p:nvPr/>
          </p:nvSpPr>
          <p:spPr bwMode="auto">
            <a:xfrm>
              <a:off x="3542" y="2471"/>
              <a:ext cx="96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848600" cy="685800"/>
          </a:xfrm>
        </p:spPr>
        <p:txBody>
          <a:bodyPr/>
          <a:lstStyle/>
          <a:p>
            <a:r>
              <a:rPr lang="en-US" sz="3200"/>
              <a:t>Conceptual Example</a:t>
            </a:r>
            <a:br>
              <a:rPr lang="en-US" sz="3200"/>
            </a:br>
            <a:r>
              <a:rPr lang="en-US" sz="3200"/>
              <a:t> (Call-by-Value)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1066800" y="1905000"/>
            <a:ext cx="6119813" cy="3886200"/>
            <a:chOff x="982" y="229"/>
            <a:chExt cx="3855" cy="2255"/>
          </a:xfrm>
        </p:grpSpPr>
        <p:sp>
          <p:nvSpPr>
            <p:cNvPr id="15365" name="Text Box 5"/>
            <p:cNvSpPr txBox="1">
              <a:spLocks noChangeArrowheads="1"/>
            </p:cNvSpPr>
            <p:nvPr/>
          </p:nvSpPr>
          <p:spPr bwMode="auto">
            <a:xfrm>
              <a:off x="2198" y="935"/>
              <a:ext cx="1546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2153" y="724"/>
              <a:ext cx="221" cy="1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2153" y="724"/>
              <a:ext cx="232" cy="1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8" name="Rectangle 8"/>
            <p:cNvSpPr>
              <a:spLocks noChangeArrowheads="1"/>
            </p:cNvSpPr>
            <p:nvPr/>
          </p:nvSpPr>
          <p:spPr bwMode="auto">
            <a:xfrm>
              <a:off x="2374" y="724"/>
              <a:ext cx="11" cy="12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Rectangle 9"/>
            <p:cNvSpPr>
              <a:spLocks noChangeArrowheads="1"/>
            </p:cNvSpPr>
            <p:nvPr/>
          </p:nvSpPr>
          <p:spPr bwMode="auto">
            <a:xfrm>
              <a:off x="2153" y="835"/>
              <a:ext cx="221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0" name="Rectangle 10"/>
            <p:cNvSpPr>
              <a:spLocks noChangeArrowheads="1"/>
            </p:cNvSpPr>
            <p:nvPr/>
          </p:nvSpPr>
          <p:spPr bwMode="auto">
            <a:xfrm>
              <a:off x="2153" y="724"/>
              <a:ext cx="11" cy="1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1" name="Rectangle 11"/>
            <p:cNvSpPr>
              <a:spLocks noChangeArrowheads="1"/>
            </p:cNvSpPr>
            <p:nvPr/>
          </p:nvSpPr>
          <p:spPr bwMode="auto">
            <a:xfrm>
              <a:off x="2153" y="724"/>
              <a:ext cx="232" cy="1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Rectangle 12"/>
            <p:cNvSpPr>
              <a:spLocks noChangeArrowheads="1"/>
            </p:cNvSpPr>
            <p:nvPr/>
          </p:nvSpPr>
          <p:spPr bwMode="auto">
            <a:xfrm>
              <a:off x="2374" y="724"/>
              <a:ext cx="11" cy="12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Rectangle 13"/>
            <p:cNvSpPr>
              <a:spLocks noChangeArrowheads="1"/>
            </p:cNvSpPr>
            <p:nvPr/>
          </p:nvSpPr>
          <p:spPr bwMode="auto">
            <a:xfrm>
              <a:off x="2153" y="835"/>
              <a:ext cx="221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Rectangle 14"/>
            <p:cNvSpPr>
              <a:spLocks noChangeArrowheads="1"/>
            </p:cNvSpPr>
            <p:nvPr/>
          </p:nvSpPr>
          <p:spPr bwMode="auto">
            <a:xfrm>
              <a:off x="2153" y="724"/>
              <a:ext cx="11" cy="1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Rectangle 15"/>
            <p:cNvSpPr>
              <a:spLocks noChangeArrowheads="1"/>
            </p:cNvSpPr>
            <p:nvPr/>
          </p:nvSpPr>
          <p:spPr bwMode="auto">
            <a:xfrm>
              <a:off x="2186" y="724"/>
              <a:ext cx="144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125</a:t>
              </a:r>
            </a:p>
          </p:txBody>
        </p:sp>
        <p:sp>
          <p:nvSpPr>
            <p:cNvPr id="15376" name="Rectangle 16"/>
            <p:cNvSpPr>
              <a:spLocks noChangeArrowheads="1"/>
            </p:cNvSpPr>
            <p:nvPr/>
          </p:nvSpPr>
          <p:spPr bwMode="auto">
            <a:xfrm>
              <a:off x="1680" y="816"/>
              <a:ext cx="1193" cy="11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Rectangle 17"/>
            <p:cNvSpPr>
              <a:spLocks noChangeArrowheads="1"/>
            </p:cNvSpPr>
            <p:nvPr/>
          </p:nvSpPr>
          <p:spPr bwMode="auto">
            <a:xfrm>
              <a:off x="1667" y="835"/>
              <a:ext cx="1204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Rectangle 18"/>
            <p:cNvSpPr>
              <a:spLocks noChangeArrowheads="1"/>
            </p:cNvSpPr>
            <p:nvPr/>
          </p:nvSpPr>
          <p:spPr bwMode="auto">
            <a:xfrm>
              <a:off x="2860" y="835"/>
              <a:ext cx="11" cy="12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9" name="Rectangle 19"/>
            <p:cNvSpPr>
              <a:spLocks noChangeArrowheads="1"/>
            </p:cNvSpPr>
            <p:nvPr/>
          </p:nvSpPr>
          <p:spPr bwMode="auto">
            <a:xfrm>
              <a:off x="1680" y="912"/>
              <a:ext cx="1193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0" name="Rectangle 20"/>
            <p:cNvSpPr>
              <a:spLocks noChangeArrowheads="1"/>
            </p:cNvSpPr>
            <p:nvPr/>
          </p:nvSpPr>
          <p:spPr bwMode="auto">
            <a:xfrm>
              <a:off x="1667" y="835"/>
              <a:ext cx="11" cy="11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1" name="Rectangle 21"/>
            <p:cNvSpPr>
              <a:spLocks noChangeArrowheads="1"/>
            </p:cNvSpPr>
            <p:nvPr/>
          </p:nvSpPr>
          <p:spPr bwMode="auto">
            <a:xfrm>
              <a:off x="1680" y="816"/>
              <a:ext cx="1204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Rectangle 22"/>
            <p:cNvSpPr>
              <a:spLocks noChangeArrowheads="1"/>
            </p:cNvSpPr>
            <p:nvPr/>
          </p:nvSpPr>
          <p:spPr bwMode="auto">
            <a:xfrm>
              <a:off x="2880" y="816"/>
              <a:ext cx="11" cy="12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Rectangle 23"/>
            <p:cNvSpPr>
              <a:spLocks noChangeArrowheads="1"/>
            </p:cNvSpPr>
            <p:nvPr/>
          </p:nvSpPr>
          <p:spPr bwMode="auto">
            <a:xfrm>
              <a:off x="1680" y="912"/>
              <a:ext cx="1193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Rectangle 24"/>
            <p:cNvSpPr>
              <a:spLocks noChangeArrowheads="1"/>
            </p:cNvSpPr>
            <p:nvPr/>
          </p:nvSpPr>
          <p:spPr bwMode="auto">
            <a:xfrm>
              <a:off x="1667" y="835"/>
              <a:ext cx="11" cy="11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5" name="Rectangle 25"/>
            <p:cNvSpPr>
              <a:spLocks noChangeArrowheads="1"/>
            </p:cNvSpPr>
            <p:nvPr/>
          </p:nvSpPr>
          <p:spPr bwMode="auto">
            <a:xfrm>
              <a:off x="1026" y="394"/>
              <a:ext cx="144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  <a:cs typeface="Times New Roman" pitchFamily="18" charset="0"/>
                </a:rPr>
                <a:t>int</a:t>
              </a:r>
              <a:endParaRPr lang="en-US" sz="100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15386" name="Rectangle 26"/>
            <p:cNvSpPr>
              <a:spLocks noChangeArrowheads="1"/>
            </p:cNvSpPr>
            <p:nvPr/>
          </p:nvSpPr>
          <p:spPr bwMode="auto">
            <a:xfrm>
              <a:off x="1181" y="394"/>
              <a:ext cx="336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main()</a:t>
              </a:r>
            </a:p>
          </p:txBody>
        </p:sp>
        <p:sp>
          <p:nvSpPr>
            <p:cNvPr id="15387" name="Rectangle 27"/>
            <p:cNvSpPr>
              <a:spLocks noChangeArrowheads="1"/>
            </p:cNvSpPr>
            <p:nvPr/>
          </p:nvSpPr>
          <p:spPr bwMode="auto">
            <a:xfrm>
              <a:off x="1026" y="504"/>
              <a:ext cx="48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{</a:t>
              </a:r>
            </a:p>
          </p:txBody>
        </p:sp>
        <p:sp>
          <p:nvSpPr>
            <p:cNvPr id="15388" name="Rectangle 28"/>
            <p:cNvSpPr>
              <a:spLocks noChangeArrowheads="1"/>
            </p:cNvSpPr>
            <p:nvPr/>
          </p:nvSpPr>
          <p:spPr bwMode="auto">
            <a:xfrm>
              <a:off x="1026" y="614"/>
              <a:ext cx="159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latin typeface="LucidaSansTypewriter" pitchFamily="49" charset="0"/>
                  <a:cs typeface="Times New Roman" pitchFamily="18" charset="0"/>
                </a:rPr>
                <a:t>   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89" name="Rectangle 29"/>
            <p:cNvSpPr>
              <a:spLocks noChangeArrowheads="1"/>
            </p:cNvSpPr>
            <p:nvPr/>
          </p:nvSpPr>
          <p:spPr bwMode="auto">
            <a:xfrm>
              <a:off x="1181" y="614"/>
              <a:ext cx="144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  <a:cs typeface="Times New Roman" pitchFamily="18" charset="0"/>
                </a:rPr>
                <a:t>int</a:t>
              </a:r>
              <a:endParaRPr lang="en-US" sz="100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15390" name="Rectangle 30"/>
            <p:cNvSpPr>
              <a:spLocks noChangeArrowheads="1"/>
            </p:cNvSpPr>
            <p:nvPr/>
          </p:nvSpPr>
          <p:spPr bwMode="auto">
            <a:xfrm>
              <a:off x="1347" y="614"/>
              <a:ext cx="480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number = </a:t>
              </a:r>
            </a:p>
          </p:txBody>
        </p:sp>
        <p:sp>
          <p:nvSpPr>
            <p:cNvPr id="15391" name="Rectangle 31"/>
            <p:cNvSpPr>
              <a:spLocks noChangeArrowheads="1"/>
            </p:cNvSpPr>
            <p:nvPr/>
          </p:nvSpPr>
          <p:spPr bwMode="auto">
            <a:xfrm>
              <a:off x="1877" y="614"/>
              <a:ext cx="53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40D9FF"/>
                  </a:solidFill>
                  <a:latin typeface="LucidaSansTypewriter" pitchFamily="49" charset="0"/>
                  <a:cs typeface="Times New Roman" pitchFamily="18" charset="0"/>
                </a:rPr>
                <a:t>5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92" name="Rectangle 32"/>
            <p:cNvSpPr>
              <a:spLocks noChangeArrowheads="1"/>
            </p:cNvSpPr>
            <p:nvPr/>
          </p:nvSpPr>
          <p:spPr bwMode="auto">
            <a:xfrm>
              <a:off x="1932" y="614"/>
              <a:ext cx="48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;</a:t>
              </a:r>
            </a:p>
          </p:txBody>
        </p:sp>
        <p:sp>
          <p:nvSpPr>
            <p:cNvPr id="15393" name="Rectangle 33"/>
            <p:cNvSpPr>
              <a:spLocks noChangeArrowheads="1"/>
            </p:cNvSpPr>
            <p:nvPr/>
          </p:nvSpPr>
          <p:spPr bwMode="auto">
            <a:xfrm>
              <a:off x="1152" y="816"/>
              <a:ext cx="1632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  number = cubeByValue( number );</a:t>
              </a:r>
            </a:p>
          </p:txBody>
        </p:sp>
        <p:sp>
          <p:nvSpPr>
            <p:cNvPr id="15394" name="Rectangle 34"/>
            <p:cNvSpPr>
              <a:spLocks noChangeArrowheads="1"/>
            </p:cNvSpPr>
            <p:nvPr/>
          </p:nvSpPr>
          <p:spPr bwMode="auto">
            <a:xfrm>
              <a:off x="1026" y="945"/>
              <a:ext cx="48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}</a:t>
              </a:r>
            </a:p>
          </p:txBody>
        </p:sp>
        <p:sp>
          <p:nvSpPr>
            <p:cNvPr id="15395" name="Rectangle 35"/>
            <p:cNvSpPr>
              <a:spLocks noChangeArrowheads="1"/>
            </p:cNvSpPr>
            <p:nvPr/>
          </p:nvSpPr>
          <p:spPr bwMode="auto">
            <a:xfrm>
              <a:off x="3235" y="394"/>
              <a:ext cx="144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  <a:cs typeface="Times New Roman" pitchFamily="18" charset="0"/>
                </a:rPr>
                <a:t>int</a:t>
              </a:r>
              <a:endParaRPr lang="en-US" sz="100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15396" name="Rectangle 36"/>
            <p:cNvSpPr>
              <a:spLocks noChangeArrowheads="1"/>
            </p:cNvSpPr>
            <p:nvPr/>
          </p:nvSpPr>
          <p:spPr bwMode="auto">
            <a:xfrm>
              <a:off x="3390" y="394"/>
              <a:ext cx="672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cubeByValue( </a:t>
              </a:r>
            </a:p>
          </p:txBody>
        </p:sp>
        <p:sp>
          <p:nvSpPr>
            <p:cNvPr id="15397" name="Rectangle 37"/>
            <p:cNvSpPr>
              <a:spLocks noChangeArrowheads="1"/>
            </p:cNvSpPr>
            <p:nvPr/>
          </p:nvSpPr>
          <p:spPr bwMode="auto">
            <a:xfrm>
              <a:off x="4141" y="394"/>
              <a:ext cx="159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2659FF"/>
                  </a:solidFill>
                  <a:latin typeface="LucidaSansTypewriter" pitchFamily="49" charset="0"/>
                  <a:cs typeface="Times New Roman" pitchFamily="18" charset="0"/>
                </a:rPr>
                <a:t>int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98" name="Rectangle 38"/>
            <p:cNvSpPr>
              <a:spLocks noChangeArrowheads="1"/>
            </p:cNvSpPr>
            <p:nvPr/>
          </p:nvSpPr>
          <p:spPr bwMode="auto">
            <a:xfrm>
              <a:off x="4296" y="394"/>
              <a:ext cx="192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n )</a:t>
              </a:r>
            </a:p>
          </p:txBody>
        </p:sp>
        <p:sp>
          <p:nvSpPr>
            <p:cNvPr id="15399" name="Rectangle 39"/>
            <p:cNvSpPr>
              <a:spLocks noChangeArrowheads="1"/>
            </p:cNvSpPr>
            <p:nvPr/>
          </p:nvSpPr>
          <p:spPr bwMode="auto">
            <a:xfrm>
              <a:off x="3235" y="504"/>
              <a:ext cx="48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{</a:t>
              </a:r>
            </a:p>
          </p:txBody>
        </p:sp>
        <p:sp>
          <p:nvSpPr>
            <p:cNvPr id="15400" name="Rectangle 40"/>
            <p:cNvSpPr>
              <a:spLocks noChangeArrowheads="1"/>
            </p:cNvSpPr>
            <p:nvPr/>
          </p:nvSpPr>
          <p:spPr bwMode="auto">
            <a:xfrm>
              <a:off x="3235" y="614"/>
              <a:ext cx="159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latin typeface="LucidaSansTypewriter" pitchFamily="49" charset="0"/>
                  <a:cs typeface="Times New Roman" pitchFamily="18" charset="0"/>
                </a:rPr>
                <a:t>   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01" name="Rectangle 41"/>
            <p:cNvSpPr>
              <a:spLocks noChangeArrowheads="1"/>
            </p:cNvSpPr>
            <p:nvPr/>
          </p:nvSpPr>
          <p:spPr bwMode="auto">
            <a:xfrm>
              <a:off x="3390" y="614"/>
              <a:ext cx="288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  <a:cs typeface="Times New Roman" pitchFamily="18" charset="0"/>
                </a:rPr>
                <a:t>return</a:t>
              </a:r>
              <a:endParaRPr lang="en-US" sz="100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15402" name="Rectangle 42"/>
            <p:cNvSpPr>
              <a:spLocks noChangeArrowheads="1"/>
            </p:cNvSpPr>
            <p:nvPr/>
          </p:nvSpPr>
          <p:spPr bwMode="auto">
            <a:xfrm>
              <a:off x="3710" y="614"/>
              <a:ext cx="528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n * n * n;</a:t>
              </a:r>
            </a:p>
          </p:txBody>
        </p:sp>
        <p:sp>
          <p:nvSpPr>
            <p:cNvPr id="15403" name="Rectangle 43"/>
            <p:cNvSpPr>
              <a:spLocks noChangeArrowheads="1"/>
            </p:cNvSpPr>
            <p:nvPr/>
          </p:nvSpPr>
          <p:spPr bwMode="auto">
            <a:xfrm>
              <a:off x="3235" y="724"/>
              <a:ext cx="48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}</a:t>
              </a:r>
            </a:p>
          </p:txBody>
        </p:sp>
        <p:sp>
          <p:nvSpPr>
            <p:cNvPr id="15404" name="Rectangle 44"/>
            <p:cNvSpPr>
              <a:spLocks noChangeArrowheads="1"/>
            </p:cNvSpPr>
            <p:nvPr/>
          </p:nvSpPr>
          <p:spPr bwMode="auto">
            <a:xfrm>
              <a:off x="3169" y="350"/>
              <a:ext cx="1668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5" name="Rectangle 45"/>
            <p:cNvSpPr>
              <a:spLocks noChangeArrowheads="1"/>
            </p:cNvSpPr>
            <p:nvPr/>
          </p:nvSpPr>
          <p:spPr bwMode="auto">
            <a:xfrm>
              <a:off x="4826" y="350"/>
              <a:ext cx="11" cy="87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6" name="Rectangle 46"/>
            <p:cNvSpPr>
              <a:spLocks noChangeArrowheads="1"/>
            </p:cNvSpPr>
            <p:nvPr/>
          </p:nvSpPr>
          <p:spPr bwMode="auto">
            <a:xfrm>
              <a:off x="3169" y="1209"/>
              <a:ext cx="1657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7" name="Rectangle 47"/>
            <p:cNvSpPr>
              <a:spLocks noChangeArrowheads="1"/>
            </p:cNvSpPr>
            <p:nvPr/>
          </p:nvSpPr>
          <p:spPr bwMode="auto">
            <a:xfrm>
              <a:off x="3169" y="350"/>
              <a:ext cx="11" cy="85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8" name="Rectangle 48"/>
            <p:cNvSpPr>
              <a:spLocks noChangeArrowheads="1"/>
            </p:cNvSpPr>
            <p:nvPr/>
          </p:nvSpPr>
          <p:spPr bwMode="auto">
            <a:xfrm>
              <a:off x="982" y="350"/>
              <a:ext cx="2132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9" name="Rectangle 49"/>
            <p:cNvSpPr>
              <a:spLocks noChangeArrowheads="1"/>
            </p:cNvSpPr>
            <p:nvPr/>
          </p:nvSpPr>
          <p:spPr bwMode="auto">
            <a:xfrm>
              <a:off x="3103" y="350"/>
              <a:ext cx="11" cy="87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0" name="Rectangle 50"/>
            <p:cNvSpPr>
              <a:spLocks noChangeArrowheads="1"/>
            </p:cNvSpPr>
            <p:nvPr/>
          </p:nvSpPr>
          <p:spPr bwMode="auto">
            <a:xfrm>
              <a:off x="982" y="1209"/>
              <a:ext cx="2121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1" name="Rectangle 51"/>
            <p:cNvSpPr>
              <a:spLocks noChangeArrowheads="1"/>
            </p:cNvSpPr>
            <p:nvPr/>
          </p:nvSpPr>
          <p:spPr bwMode="auto">
            <a:xfrm>
              <a:off x="982" y="350"/>
              <a:ext cx="11" cy="85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2" name="Rectangle 52"/>
            <p:cNvSpPr>
              <a:spLocks noChangeArrowheads="1"/>
            </p:cNvSpPr>
            <p:nvPr/>
          </p:nvSpPr>
          <p:spPr bwMode="auto">
            <a:xfrm>
              <a:off x="2639" y="548"/>
              <a:ext cx="398" cy="199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3" name="Rectangle 53"/>
            <p:cNvSpPr>
              <a:spLocks noChangeArrowheads="1"/>
            </p:cNvSpPr>
            <p:nvPr/>
          </p:nvSpPr>
          <p:spPr bwMode="auto">
            <a:xfrm>
              <a:off x="2639" y="548"/>
              <a:ext cx="409" cy="11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4" name="Rectangle 54"/>
            <p:cNvSpPr>
              <a:spLocks noChangeArrowheads="1"/>
            </p:cNvSpPr>
            <p:nvPr/>
          </p:nvSpPr>
          <p:spPr bwMode="auto">
            <a:xfrm>
              <a:off x="3037" y="548"/>
              <a:ext cx="11" cy="21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5" name="Rectangle 55"/>
            <p:cNvSpPr>
              <a:spLocks noChangeArrowheads="1"/>
            </p:cNvSpPr>
            <p:nvPr/>
          </p:nvSpPr>
          <p:spPr bwMode="auto">
            <a:xfrm>
              <a:off x="2639" y="747"/>
              <a:ext cx="398" cy="11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6" name="Rectangle 56"/>
            <p:cNvSpPr>
              <a:spLocks noChangeArrowheads="1"/>
            </p:cNvSpPr>
            <p:nvPr/>
          </p:nvSpPr>
          <p:spPr bwMode="auto">
            <a:xfrm>
              <a:off x="2639" y="548"/>
              <a:ext cx="11" cy="199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7" name="Rectangle 57"/>
            <p:cNvSpPr>
              <a:spLocks noChangeArrowheads="1"/>
            </p:cNvSpPr>
            <p:nvPr/>
          </p:nvSpPr>
          <p:spPr bwMode="auto">
            <a:xfrm>
              <a:off x="4229" y="934"/>
              <a:ext cx="531" cy="19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8" name="Rectangle 58"/>
            <p:cNvSpPr>
              <a:spLocks noChangeArrowheads="1"/>
            </p:cNvSpPr>
            <p:nvPr/>
          </p:nvSpPr>
          <p:spPr bwMode="auto">
            <a:xfrm>
              <a:off x="4229" y="934"/>
              <a:ext cx="542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9" name="Rectangle 59"/>
            <p:cNvSpPr>
              <a:spLocks noChangeArrowheads="1"/>
            </p:cNvSpPr>
            <p:nvPr/>
          </p:nvSpPr>
          <p:spPr bwMode="auto">
            <a:xfrm>
              <a:off x="4760" y="934"/>
              <a:ext cx="11" cy="20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0" name="Rectangle 60"/>
            <p:cNvSpPr>
              <a:spLocks noChangeArrowheads="1"/>
            </p:cNvSpPr>
            <p:nvPr/>
          </p:nvSpPr>
          <p:spPr bwMode="auto">
            <a:xfrm>
              <a:off x="4229" y="1132"/>
              <a:ext cx="531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1" name="Rectangle 61"/>
            <p:cNvSpPr>
              <a:spLocks noChangeArrowheads="1"/>
            </p:cNvSpPr>
            <p:nvPr/>
          </p:nvSpPr>
          <p:spPr bwMode="auto">
            <a:xfrm>
              <a:off x="4229" y="934"/>
              <a:ext cx="12" cy="19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2" name="Rectangle 62"/>
            <p:cNvSpPr>
              <a:spLocks noChangeArrowheads="1"/>
            </p:cNvSpPr>
            <p:nvPr/>
          </p:nvSpPr>
          <p:spPr bwMode="auto">
            <a:xfrm>
              <a:off x="2639" y="548"/>
              <a:ext cx="409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3" name="Rectangle 63"/>
            <p:cNvSpPr>
              <a:spLocks noChangeArrowheads="1"/>
            </p:cNvSpPr>
            <p:nvPr/>
          </p:nvSpPr>
          <p:spPr bwMode="auto">
            <a:xfrm>
              <a:off x="3037" y="548"/>
              <a:ext cx="11" cy="21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4" name="Rectangle 64"/>
            <p:cNvSpPr>
              <a:spLocks noChangeArrowheads="1"/>
            </p:cNvSpPr>
            <p:nvPr/>
          </p:nvSpPr>
          <p:spPr bwMode="auto">
            <a:xfrm>
              <a:off x="2639" y="747"/>
              <a:ext cx="398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5" name="Rectangle 65"/>
            <p:cNvSpPr>
              <a:spLocks noChangeArrowheads="1"/>
            </p:cNvSpPr>
            <p:nvPr/>
          </p:nvSpPr>
          <p:spPr bwMode="auto">
            <a:xfrm>
              <a:off x="2639" y="548"/>
              <a:ext cx="11" cy="19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6" name="Rectangle 66"/>
            <p:cNvSpPr>
              <a:spLocks noChangeArrowheads="1"/>
            </p:cNvSpPr>
            <p:nvPr/>
          </p:nvSpPr>
          <p:spPr bwMode="auto">
            <a:xfrm>
              <a:off x="2683" y="427"/>
              <a:ext cx="288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number</a:t>
              </a:r>
            </a:p>
          </p:txBody>
        </p:sp>
        <p:sp>
          <p:nvSpPr>
            <p:cNvPr id="15427" name="Rectangle 67"/>
            <p:cNvSpPr>
              <a:spLocks noChangeArrowheads="1"/>
            </p:cNvSpPr>
            <p:nvPr/>
          </p:nvSpPr>
          <p:spPr bwMode="auto">
            <a:xfrm>
              <a:off x="2705" y="603"/>
              <a:ext cx="53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latin typeface="LucidaSansTypewriter" pitchFamily="49" charset="0"/>
                  <a:cs typeface="Times New Roman" pitchFamily="18" charset="0"/>
                </a:rPr>
                <a:t>5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28" name="Rectangle 68"/>
            <p:cNvSpPr>
              <a:spLocks noChangeArrowheads="1"/>
            </p:cNvSpPr>
            <p:nvPr/>
          </p:nvSpPr>
          <p:spPr bwMode="auto">
            <a:xfrm>
              <a:off x="4229" y="934"/>
              <a:ext cx="542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9" name="Rectangle 69"/>
            <p:cNvSpPr>
              <a:spLocks noChangeArrowheads="1"/>
            </p:cNvSpPr>
            <p:nvPr/>
          </p:nvSpPr>
          <p:spPr bwMode="auto">
            <a:xfrm>
              <a:off x="4760" y="934"/>
              <a:ext cx="11" cy="20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0" name="Rectangle 70"/>
            <p:cNvSpPr>
              <a:spLocks noChangeArrowheads="1"/>
            </p:cNvSpPr>
            <p:nvPr/>
          </p:nvSpPr>
          <p:spPr bwMode="auto">
            <a:xfrm>
              <a:off x="4229" y="1132"/>
              <a:ext cx="531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1" name="Rectangle 71"/>
            <p:cNvSpPr>
              <a:spLocks noChangeArrowheads="1"/>
            </p:cNvSpPr>
            <p:nvPr/>
          </p:nvSpPr>
          <p:spPr bwMode="auto">
            <a:xfrm>
              <a:off x="4229" y="934"/>
              <a:ext cx="12" cy="19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2" name="Rectangle 72"/>
            <p:cNvSpPr>
              <a:spLocks noChangeArrowheads="1"/>
            </p:cNvSpPr>
            <p:nvPr/>
          </p:nvSpPr>
          <p:spPr bwMode="auto">
            <a:xfrm>
              <a:off x="4472" y="813"/>
              <a:ext cx="48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15433" name="Rectangle 73"/>
            <p:cNvSpPr>
              <a:spLocks noChangeArrowheads="1"/>
            </p:cNvSpPr>
            <p:nvPr/>
          </p:nvSpPr>
          <p:spPr bwMode="auto">
            <a:xfrm>
              <a:off x="982" y="229"/>
              <a:ext cx="227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After </a:t>
              </a:r>
            </a:p>
          </p:txBody>
        </p:sp>
        <p:sp>
          <p:nvSpPr>
            <p:cNvPr id="15434" name="Rectangle 74"/>
            <p:cNvSpPr>
              <a:spLocks noChangeArrowheads="1"/>
            </p:cNvSpPr>
            <p:nvPr/>
          </p:nvSpPr>
          <p:spPr bwMode="auto">
            <a:xfrm>
              <a:off x="1248" y="240"/>
              <a:ext cx="528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cubeByValue</a:t>
              </a:r>
            </a:p>
          </p:txBody>
        </p:sp>
        <p:sp>
          <p:nvSpPr>
            <p:cNvPr id="15435" name="Rectangle 75"/>
            <p:cNvSpPr>
              <a:spLocks noChangeArrowheads="1"/>
            </p:cNvSpPr>
            <p:nvPr/>
          </p:nvSpPr>
          <p:spPr bwMode="auto">
            <a:xfrm>
              <a:off x="1799" y="229"/>
              <a:ext cx="41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returns to </a:t>
              </a:r>
            </a:p>
          </p:txBody>
        </p:sp>
        <p:sp>
          <p:nvSpPr>
            <p:cNvPr id="15436" name="Rectangle 76"/>
            <p:cNvSpPr>
              <a:spLocks noChangeArrowheads="1"/>
            </p:cNvSpPr>
            <p:nvPr/>
          </p:nvSpPr>
          <p:spPr bwMode="auto">
            <a:xfrm>
              <a:off x="2256" y="240"/>
              <a:ext cx="192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main</a:t>
              </a:r>
            </a:p>
          </p:txBody>
        </p:sp>
        <p:sp>
          <p:nvSpPr>
            <p:cNvPr id="15437" name="Rectangle 77"/>
            <p:cNvSpPr>
              <a:spLocks noChangeArrowheads="1"/>
            </p:cNvSpPr>
            <p:nvPr/>
          </p:nvSpPr>
          <p:spPr bwMode="auto">
            <a:xfrm>
              <a:off x="2448" y="240"/>
              <a:ext cx="132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and before assigning the result to </a:t>
              </a:r>
            </a:p>
          </p:txBody>
        </p:sp>
        <p:sp>
          <p:nvSpPr>
            <p:cNvPr id="15438" name="Rectangle 78"/>
            <p:cNvSpPr>
              <a:spLocks noChangeArrowheads="1"/>
            </p:cNvSpPr>
            <p:nvPr/>
          </p:nvSpPr>
          <p:spPr bwMode="auto">
            <a:xfrm>
              <a:off x="3792" y="240"/>
              <a:ext cx="29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number</a:t>
              </a:r>
            </a:p>
          </p:txBody>
        </p:sp>
        <p:sp>
          <p:nvSpPr>
            <p:cNvPr id="15439" name="Rectangle 79"/>
            <p:cNvSpPr>
              <a:spLocks noChangeArrowheads="1"/>
            </p:cNvSpPr>
            <p:nvPr/>
          </p:nvSpPr>
          <p:spPr bwMode="auto">
            <a:xfrm>
              <a:off x="4080" y="240"/>
              <a:ext cx="24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cs typeface="Times New Roman" pitchFamily="18" charset="0"/>
                </a:rPr>
                <a:t>: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40" name="Rectangle 80"/>
            <p:cNvSpPr>
              <a:spLocks noChangeArrowheads="1"/>
            </p:cNvSpPr>
            <p:nvPr/>
          </p:nvSpPr>
          <p:spPr bwMode="auto">
            <a:xfrm>
              <a:off x="4274" y="989"/>
              <a:ext cx="432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undefined</a:t>
              </a:r>
            </a:p>
          </p:txBody>
        </p:sp>
        <p:sp>
          <p:nvSpPr>
            <p:cNvPr id="15441" name="Rectangle 81"/>
            <p:cNvSpPr>
              <a:spLocks noChangeArrowheads="1"/>
            </p:cNvSpPr>
            <p:nvPr/>
          </p:nvSpPr>
          <p:spPr bwMode="auto">
            <a:xfrm>
              <a:off x="2186" y="1986"/>
              <a:ext cx="221" cy="1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2" name="Rectangle 82"/>
            <p:cNvSpPr>
              <a:spLocks noChangeArrowheads="1"/>
            </p:cNvSpPr>
            <p:nvPr/>
          </p:nvSpPr>
          <p:spPr bwMode="auto">
            <a:xfrm>
              <a:off x="2186" y="1986"/>
              <a:ext cx="232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3" name="Rectangle 83"/>
            <p:cNvSpPr>
              <a:spLocks noChangeArrowheads="1"/>
            </p:cNvSpPr>
            <p:nvPr/>
          </p:nvSpPr>
          <p:spPr bwMode="auto">
            <a:xfrm>
              <a:off x="2407" y="1986"/>
              <a:ext cx="11" cy="12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4" name="Rectangle 84"/>
            <p:cNvSpPr>
              <a:spLocks noChangeArrowheads="1"/>
            </p:cNvSpPr>
            <p:nvPr/>
          </p:nvSpPr>
          <p:spPr bwMode="auto">
            <a:xfrm>
              <a:off x="2186" y="2097"/>
              <a:ext cx="221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5" name="Rectangle 85"/>
            <p:cNvSpPr>
              <a:spLocks noChangeArrowheads="1"/>
            </p:cNvSpPr>
            <p:nvPr/>
          </p:nvSpPr>
          <p:spPr bwMode="auto">
            <a:xfrm>
              <a:off x="2186" y="1986"/>
              <a:ext cx="11" cy="1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6" name="Rectangle 86"/>
            <p:cNvSpPr>
              <a:spLocks noChangeArrowheads="1"/>
            </p:cNvSpPr>
            <p:nvPr/>
          </p:nvSpPr>
          <p:spPr bwMode="auto">
            <a:xfrm>
              <a:off x="2186" y="1986"/>
              <a:ext cx="232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7" name="Rectangle 87"/>
            <p:cNvSpPr>
              <a:spLocks noChangeArrowheads="1"/>
            </p:cNvSpPr>
            <p:nvPr/>
          </p:nvSpPr>
          <p:spPr bwMode="auto">
            <a:xfrm>
              <a:off x="2407" y="1986"/>
              <a:ext cx="11" cy="12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8" name="Rectangle 88"/>
            <p:cNvSpPr>
              <a:spLocks noChangeArrowheads="1"/>
            </p:cNvSpPr>
            <p:nvPr/>
          </p:nvSpPr>
          <p:spPr bwMode="auto">
            <a:xfrm>
              <a:off x="2186" y="2097"/>
              <a:ext cx="221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9" name="Rectangle 89"/>
            <p:cNvSpPr>
              <a:spLocks noChangeArrowheads="1"/>
            </p:cNvSpPr>
            <p:nvPr/>
          </p:nvSpPr>
          <p:spPr bwMode="auto">
            <a:xfrm>
              <a:off x="2186" y="1986"/>
              <a:ext cx="11" cy="1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50" name="Rectangle 90"/>
            <p:cNvSpPr>
              <a:spLocks noChangeArrowheads="1"/>
            </p:cNvSpPr>
            <p:nvPr/>
          </p:nvSpPr>
          <p:spPr bwMode="auto">
            <a:xfrm>
              <a:off x="2219" y="1986"/>
              <a:ext cx="144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125</a:t>
              </a:r>
            </a:p>
          </p:txBody>
        </p:sp>
        <p:sp>
          <p:nvSpPr>
            <p:cNvPr id="15451" name="Rectangle 91"/>
            <p:cNvSpPr>
              <a:spLocks noChangeArrowheads="1"/>
            </p:cNvSpPr>
            <p:nvPr/>
          </p:nvSpPr>
          <p:spPr bwMode="auto">
            <a:xfrm>
              <a:off x="1236" y="1986"/>
              <a:ext cx="221" cy="1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52" name="Rectangle 92"/>
            <p:cNvSpPr>
              <a:spLocks noChangeArrowheads="1"/>
            </p:cNvSpPr>
            <p:nvPr/>
          </p:nvSpPr>
          <p:spPr bwMode="auto">
            <a:xfrm>
              <a:off x="1236" y="1986"/>
              <a:ext cx="232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53" name="Rectangle 93"/>
            <p:cNvSpPr>
              <a:spLocks noChangeArrowheads="1"/>
            </p:cNvSpPr>
            <p:nvPr/>
          </p:nvSpPr>
          <p:spPr bwMode="auto">
            <a:xfrm>
              <a:off x="1457" y="1986"/>
              <a:ext cx="11" cy="12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54" name="Rectangle 94"/>
            <p:cNvSpPr>
              <a:spLocks noChangeArrowheads="1"/>
            </p:cNvSpPr>
            <p:nvPr/>
          </p:nvSpPr>
          <p:spPr bwMode="auto">
            <a:xfrm>
              <a:off x="1236" y="2097"/>
              <a:ext cx="221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55" name="Rectangle 95"/>
            <p:cNvSpPr>
              <a:spLocks noChangeArrowheads="1"/>
            </p:cNvSpPr>
            <p:nvPr/>
          </p:nvSpPr>
          <p:spPr bwMode="auto">
            <a:xfrm>
              <a:off x="1236" y="1986"/>
              <a:ext cx="11" cy="1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56" name="Rectangle 96"/>
            <p:cNvSpPr>
              <a:spLocks noChangeArrowheads="1"/>
            </p:cNvSpPr>
            <p:nvPr/>
          </p:nvSpPr>
          <p:spPr bwMode="auto">
            <a:xfrm>
              <a:off x="1236" y="1986"/>
              <a:ext cx="232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57" name="Rectangle 97"/>
            <p:cNvSpPr>
              <a:spLocks noChangeArrowheads="1"/>
            </p:cNvSpPr>
            <p:nvPr/>
          </p:nvSpPr>
          <p:spPr bwMode="auto">
            <a:xfrm>
              <a:off x="1457" y="1986"/>
              <a:ext cx="11" cy="12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58" name="Rectangle 98"/>
            <p:cNvSpPr>
              <a:spLocks noChangeArrowheads="1"/>
            </p:cNvSpPr>
            <p:nvPr/>
          </p:nvSpPr>
          <p:spPr bwMode="auto">
            <a:xfrm>
              <a:off x="1236" y="2097"/>
              <a:ext cx="221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59" name="Rectangle 99"/>
            <p:cNvSpPr>
              <a:spLocks noChangeArrowheads="1"/>
            </p:cNvSpPr>
            <p:nvPr/>
          </p:nvSpPr>
          <p:spPr bwMode="auto">
            <a:xfrm>
              <a:off x="1236" y="1986"/>
              <a:ext cx="11" cy="1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0" name="Rectangle 100"/>
            <p:cNvSpPr>
              <a:spLocks noChangeArrowheads="1"/>
            </p:cNvSpPr>
            <p:nvPr/>
          </p:nvSpPr>
          <p:spPr bwMode="auto">
            <a:xfrm>
              <a:off x="1269" y="1986"/>
              <a:ext cx="144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125</a:t>
              </a:r>
            </a:p>
          </p:txBody>
        </p:sp>
        <p:sp>
          <p:nvSpPr>
            <p:cNvPr id="15461" name="Rectangle 101"/>
            <p:cNvSpPr>
              <a:spLocks noChangeArrowheads="1"/>
            </p:cNvSpPr>
            <p:nvPr/>
          </p:nvSpPr>
          <p:spPr bwMode="auto">
            <a:xfrm>
              <a:off x="1170" y="2097"/>
              <a:ext cx="1690" cy="11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2" name="Rectangle 102"/>
            <p:cNvSpPr>
              <a:spLocks noChangeArrowheads="1"/>
            </p:cNvSpPr>
            <p:nvPr/>
          </p:nvSpPr>
          <p:spPr bwMode="auto">
            <a:xfrm>
              <a:off x="1170" y="2097"/>
              <a:ext cx="1701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3" name="Rectangle 103"/>
            <p:cNvSpPr>
              <a:spLocks noChangeArrowheads="1"/>
            </p:cNvSpPr>
            <p:nvPr/>
          </p:nvSpPr>
          <p:spPr bwMode="auto">
            <a:xfrm>
              <a:off x="2860" y="2097"/>
              <a:ext cx="11" cy="12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4" name="Rectangle 104"/>
            <p:cNvSpPr>
              <a:spLocks noChangeArrowheads="1"/>
            </p:cNvSpPr>
            <p:nvPr/>
          </p:nvSpPr>
          <p:spPr bwMode="auto">
            <a:xfrm>
              <a:off x="1170" y="2207"/>
              <a:ext cx="1690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5" name="Rectangle 105"/>
            <p:cNvSpPr>
              <a:spLocks noChangeArrowheads="1"/>
            </p:cNvSpPr>
            <p:nvPr/>
          </p:nvSpPr>
          <p:spPr bwMode="auto">
            <a:xfrm>
              <a:off x="1170" y="2097"/>
              <a:ext cx="11" cy="11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6" name="Rectangle 106"/>
            <p:cNvSpPr>
              <a:spLocks noChangeArrowheads="1"/>
            </p:cNvSpPr>
            <p:nvPr/>
          </p:nvSpPr>
          <p:spPr bwMode="auto">
            <a:xfrm>
              <a:off x="1170" y="2097"/>
              <a:ext cx="1701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7" name="Rectangle 107"/>
            <p:cNvSpPr>
              <a:spLocks noChangeArrowheads="1"/>
            </p:cNvSpPr>
            <p:nvPr/>
          </p:nvSpPr>
          <p:spPr bwMode="auto">
            <a:xfrm>
              <a:off x="2860" y="2097"/>
              <a:ext cx="11" cy="12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8" name="Rectangle 108"/>
            <p:cNvSpPr>
              <a:spLocks noChangeArrowheads="1"/>
            </p:cNvSpPr>
            <p:nvPr/>
          </p:nvSpPr>
          <p:spPr bwMode="auto">
            <a:xfrm>
              <a:off x="1170" y="2207"/>
              <a:ext cx="1690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9" name="Rectangle 109"/>
            <p:cNvSpPr>
              <a:spLocks noChangeArrowheads="1"/>
            </p:cNvSpPr>
            <p:nvPr/>
          </p:nvSpPr>
          <p:spPr bwMode="auto">
            <a:xfrm>
              <a:off x="1170" y="2097"/>
              <a:ext cx="11" cy="11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0" name="Rectangle 110"/>
            <p:cNvSpPr>
              <a:spLocks noChangeArrowheads="1"/>
            </p:cNvSpPr>
            <p:nvPr/>
          </p:nvSpPr>
          <p:spPr bwMode="auto">
            <a:xfrm>
              <a:off x="1026" y="1654"/>
              <a:ext cx="144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  <a:cs typeface="Times New Roman" pitchFamily="18" charset="0"/>
                </a:rPr>
                <a:t>int</a:t>
              </a:r>
              <a:endParaRPr lang="en-US" sz="100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15471" name="Rectangle 111"/>
            <p:cNvSpPr>
              <a:spLocks noChangeArrowheads="1"/>
            </p:cNvSpPr>
            <p:nvPr/>
          </p:nvSpPr>
          <p:spPr bwMode="auto">
            <a:xfrm>
              <a:off x="1181" y="1654"/>
              <a:ext cx="336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main()</a:t>
              </a:r>
            </a:p>
          </p:txBody>
        </p:sp>
        <p:sp>
          <p:nvSpPr>
            <p:cNvPr id="15472" name="Rectangle 112"/>
            <p:cNvSpPr>
              <a:spLocks noChangeArrowheads="1"/>
            </p:cNvSpPr>
            <p:nvPr/>
          </p:nvSpPr>
          <p:spPr bwMode="auto">
            <a:xfrm>
              <a:off x="1026" y="1765"/>
              <a:ext cx="48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{</a:t>
              </a:r>
            </a:p>
          </p:txBody>
        </p:sp>
        <p:sp>
          <p:nvSpPr>
            <p:cNvPr id="15473" name="Rectangle 113"/>
            <p:cNvSpPr>
              <a:spLocks noChangeArrowheads="1"/>
            </p:cNvSpPr>
            <p:nvPr/>
          </p:nvSpPr>
          <p:spPr bwMode="auto">
            <a:xfrm>
              <a:off x="1026" y="1875"/>
              <a:ext cx="159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latin typeface="LucidaSansTypewriter" pitchFamily="49" charset="0"/>
                  <a:cs typeface="Times New Roman" pitchFamily="18" charset="0"/>
                </a:rPr>
                <a:t>   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74" name="Rectangle 114"/>
            <p:cNvSpPr>
              <a:spLocks noChangeArrowheads="1"/>
            </p:cNvSpPr>
            <p:nvPr/>
          </p:nvSpPr>
          <p:spPr bwMode="auto">
            <a:xfrm>
              <a:off x="1181" y="1875"/>
              <a:ext cx="144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  <a:cs typeface="Times New Roman" pitchFamily="18" charset="0"/>
                </a:rPr>
                <a:t>int</a:t>
              </a:r>
              <a:endParaRPr lang="en-US" sz="100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15475" name="Rectangle 115"/>
            <p:cNvSpPr>
              <a:spLocks noChangeArrowheads="1"/>
            </p:cNvSpPr>
            <p:nvPr/>
          </p:nvSpPr>
          <p:spPr bwMode="auto">
            <a:xfrm>
              <a:off x="1347" y="1875"/>
              <a:ext cx="480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number = </a:t>
              </a:r>
            </a:p>
          </p:txBody>
        </p:sp>
        <p:sp>
          <p:nvSpPr>
            <p:cNvPr id="15476" name="Rectangle 116"/>
            <p:cNvSpPr>
              <a:spLocks noChangeArrowheads="1"/>
            </p:cNvSpPr>
            <p:nvPr/>
          </p:nvSpPr>
          <p:spPr bwMode="auto">
            <a:xfrm>
              <a:off x="1877" y="1875"/>
              <a:ext cx="53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40D9FF"/>
                  </a:solidFill>
                  <a:latin typeface="LucidaSansTypewriter" pitchFamily="49" charset="0"/>
                  <a:cs typeface="Times New Roman" pitchFamily="18" charset="0"/>
                </a:rPr>
                <a:t>5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77" name="Rectangle 117"/>
            <p:cNvSpPr>
              <a:spLocks noChangeArrowheads="1"/>
            </p:cNvSpPr>
            <p:nvPr/>
          </p:nvSpPr>
          <p:spPr bwMode="auto">
            <a:xfrm>
              <a:off x="1932" y="1875"/>
              <a:ext cx="53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latin typeface="LucidaSansTypewriter" pitchFamily="49" charset="0"/>
                  <a:cs typeface="Times New Roman" pitchFamily="18" charset="0"/>
                </a:rPr>
                <a:t>;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78" name="Rectangle 118"/>
            <p:cNvSpPr>
              <a:spLocks noChangeArrowheads="1"/>
            </p:cNvSpPr>
            <p:nvPr/>
          </p:nvSpPr>
          <p:spPr bwMode="auto">
            <a:xfrm>
              <a:off x="1026" y="2097"/>
              <a:ext cx="1632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  number = cubeByValue( number );</a:t>
              </a:r>
            </a:p>
          </p:txBody>
        </p:sp>
        <p:sp>
          <p:nvSpPr>
            <p:cNvPr id="15479" name="Rectangle 119"/>
            <p:cNvSpPr>
              <a:spLocks noChangeArrowheads="1"/>
            </p:cNvSpPr>
            <p:nvPr/>
          </p:nvSpPr>
          <p:spPr bwMode="auto">
            <a:xfrm>
              <a:off x="1026" y="2207"/>
              <a:ext cx="48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}</a:t>
              </a:r>
            </a:p>
          </p:txBody>
        </p:sp>
        <p:sp>
          <p:nvSpPr>
            <p:cNvPr id="15480" name="Rectangle 120"/>
            <p:cNvSpPr>
              <a:spLocks noChangeArrowheads="1"/>
            </p:cNvSpPr>
            <p:nvPr/>
          </p:nvSpPr>
          <p:spPr bwMode="auto">
            <a:xfrm>
              <a:off x="3235" y="1654"/>
              <a:ext cx="144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  <a:cs typeface="Times New Roman" pitchFamily="18" charset="0"/>
                </a:rPr>
                <a:t>int</a:t>
              </a:r>
              <a:endParaRPr lang="en-US" sz="100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15481" name="Rectangle 121"/>
            <p:cNvSpPr>
              <a:spLocks noChangeArrowheads="1"/>
            </p:cNvSpPr>
            <p:nvPr/>
          </p:nvSpPr>
          <p:spPr bwMode="auto">
            <a:xfrm>
              <a:off x="3390" y="1654"/>
              <a:ext cx="672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cubeByValue( </a:t>
              </a:r>
            </a:p>
          </p:txBody>
        </p:sp>
        <p:sp>
          <p:nvSpPr>
            <p:cNvPr id="15482" name="Rectangle 122"/>
            <p:cNvSpPr>
              <a:spLocks noChangeArrowheads="1"/>
            </p:cNvSpPr>
            <p:nvPr/>
          </p:nvSpPr>
          <p:spPr bwMode="auto">
            <a:xfrm>
              <a:off x="4141" y="1654"/>
              <a:ext cx="144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  <a:cs typeface="Times New Roman" pitchFamily="18" charset="0"/>
                </a:rPr>
                <a:t>int</a:t>
              </a:r>
              <a:endParaRPr lang="en-US" sz="100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15483" name="Rectangle 123"/>
            <p:cNvSpPr>
              <a:spLocks noChangeArrowheads="1"/>
            </p:cNvSpPr>
            <p:nvPr/>
          </p:nvSpPr>
          <p:spPr bwMode="auto">
            <a:xfrm>
              <a:off x="4296" y="1654"/>
              <a:ext cx="192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n )</a:t>
              </a:r>
            </a:p>
          </p:txBody>
        </p:sp>
        <p:sp>
          <p:nvSpPr>
            <p:cNvPr id="15484" name="Rectangle 124"/>
            <p:cNvSpPr>
              <a:spLocks noChangeArrowheads="1"/>
            </p:cNvSpPr>
            <p:nvPr/>
          </p:nvSpPr>
          <p:spPr bwMode="auto">
            <a:xfrm>
              <a:off x="3235" y="1765"/>
              <a:ext cx="48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{</a:t>
              </a:r>
            </a:p>
          </p:txBody>
        </p:sp>
        <p:sp>
          <p:nvSpPr>
            <p:cNvPr id="15485" name="Rectangle 125"/>
            <p:cNvSpPr>
              <a:spLocks noChangeArrowheads="1"/>
            </p:cNvSpPr>
            <p:nvPr/>
          </p:nvSpPr>
          <p:spPr bwMode="auto">
            <a:xfrm>
              <a:off x="3235" y="1875"/>
              <a:ext cx="159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latin typeface="LucidaSansTypewriter" pitchFamily="49" charset="0"/>
                  <a:cs typeface="Times New Roman" pitchFamily="18" charset="0"/>
                </a:rPr>
                <a:t>   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86" name="Rectangle 126"/>
            <p:cNvSpPr>
              <a:spLocks noChangeArrowheads="1"/>
            </p:cNvSpPr>
            <p:nvPr/>
          </p:nvSpPr>
          <p:spPr bwMode="auto">
            <a:xfrm>
              <a:off x="3390" y="1875"/>
              <a:ext cx="288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  <a:cs typeface="Times New Roman" pitchFamily="18" charset="0"/>
                </a:rPr>
                <a:t>return</a:t>
              </a:r>
              <a:endParaRPr lang="en-US" sz="100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15487" name="Rectangle 127"/>
            <p:cNvSpPr>
              <a:spLocks noChangeArrowheads="1"/>
            </p:cNvSpPr>
            <p:nvPr/>
          </p:nvSpPr>
          <p:spPr bwMode="auto">
            <a:xfrm>
              <a:off x="3710" y="1875"/>
              <a:ext cx="528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n * n * n;</a:t>
              </a:r>
            </a:p>
          </p:txBody>
        </p:sp>
        <p:sp>
          <p:nvSpPr>
            <p:cNvPr id="15488" name="Rectangle 128"/>
            <p:cNvSpPr>
              <a:spLocks noChangeArrowheads="1"/>
            </p:cNvSpPr>
            <p:nvPr/>
          </p:nvSpPr>
          <p:spPr bwMode="auto">
            <a:xfrm>
              <a:off x="3235" y="1986"/>
              <a:ext cx="48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}</a:t>
              </a:r>
            </a:p>
          </p:txBody>
        </p:sp>
        <p:sp>
          <p:nvSpPr>
            <p:cNvPr id="15489" name="Rectangle 129"/>
            <p:cNvSpPr>
              <a:spLocks noChangeArrowheads="1"/>
            </p:cNvSpPr>
            <p:nvPr/>
          </p:nvSpPr>
          <p:spPr bwMode="auto">
            <a:xfrm>
              <a:off x="3169" y="1610"/>
              <a:ext cx="1668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90" name="Rectangle 130"/>
            <p:cNvSpPr>
              <a:spLocks noChangeArrowheads="1"/>
            </p:cNvSpPr>
            <p:nvPr/>
          </p:nvSpPr>
          <p:spPr bwMode="auto">
            <a:xfrm>
              <a:off x="4826" y="1610"/>
              <a:ext cx="11" cy="87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91" name="Rectangle 131"/>
            <p:cNvSpPr>
              <a:spLocks noChangeArrowheads="1"/>
            </p:cNvSpPr>
            <p:nvPr/>
          </p:nvSpPr>
          <p:spPr bwMode="auto">
            <a:xfrm>
              <a:off x="3169" y="2473"/>
              <a:ext cx="1657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92" name="Rectangle 132"/>
            <p:cNvSpPr>
              <a:spLocks noChangeArrowheads="1"/>
            </p:cNvSpPr>
            <p:nvPr/>
          </p:nvSpPr>
          <p:spPr bwMode="auto">
            <a:xfrm>
              <a:off x="3169" y="1610"/>
              <a:ext cx="11" cy="8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93" name="Rectangle 133"/>
            <p:cNvSpPr>
              <a:spLocks noChangeArrowheads="1"/>
            </p:cNvSpPr>
            <p:nvPr/>
          </p:nvSpPr>
          <p:spPr bwMode="auto">
            <a:xfrm>
              <a:off x="982" y="1610"/>
              <a:ext cx="2132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94" name="Rectangle 134"/>
            <p:cNvSpPr>
              <a:spLocks noChangeArrowheads="1"/>
            </p:cNvSpPr>
            <p:nvPr/>
          </p:nvSpPr>
          <p:spPr bwMode="auto">
            <a:xfrm>
              <a:off x="3103" y="1610"/>
              <a:ext cx="11" cy="87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95" name="Rectangle 135"/>
            <p:cNvSpPr>
              <a:spLocks noChangeArrowheads="1"/>
            </p:cNvSpPr>
            <p:nvPr/>
          </p:nvSpPr>
          <p:spPr bwMode="auto">
            <a:xfrm>
              <a:off x="982" y="2473"/>
              <a:ext cx="2121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96" name="Rectangle 136"/>
            <p:cNvSpPr>
              <a:spLocks noChangeArrowheads="1"/>
            </p:cNvSpPr>
            <p:nvPr/>
          </p:nvSpPr>
          <p:spPr bwMode="auto">
            <a:xfrm>
              <a:off x="982" y="1610"/>
              <a:ext cx="11" cy="8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97" name="Rectangle 137"/>
            <p:cNvSpPr>
              <a:spLocks noChangeArrowheads="1"/>
            </p:cNvSpPr>
            <p:nvPr/>
          </p:nvSpPr>
          <p:spPr bwMode="auto">
            <a:xfrm>
              <a:off x="2639" y="1809"/>
              <a:ext cx="398" cy="19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98" name="Rectangle 138"/>
            <p:cNvSpPr>
              <a:spLocks noChangeArrowheads="1"/>
            </p:cNvSpPr>
            <p:nvPr/>
          </p:nvSpPr>
          <p:spPr bwMode="auto">
            <a:xfrm>
              <a:off x="2639" y="1809"/>
              <a:ext cx="409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99" name="Rectangle 139"/>
            <p:cNvSpPr>
              <a:spLocks noChangeArrowheads="1"/>
            </p:cNvSpPr>
            <p:nvPr/>
          </p:nvSpPr>
          <p:spPr bwMode="auto">
            <a:xfrm>
              <a:off x="3037" y="1809"/>
              <a:ext cx="11" cy="21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00" name="Rectangle 140"/>
            <p:cNvSpPr>
              <a:spLocks noChangeArrowheads="1"/>
            </p:cNvSpPr>
            <p:nvPr/>
          </p:nvSpPr>
          <p:spPr bwMode="auto">
            <a:xfrm>
              <a:off x="2639" y="2008"/>
              <a:ext cx="398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01" name="Rectangle 141"/>
            <p:cNvSpPr>
              <a:spLocks noChangeArrowheads="1"/>
            </p:cNvSpPr>
            <p:nvPr/>
          </p:nvSpPr>
          <p:spPr bwMode="auto">
            <a:xfrm>
              <a:off x="2639" y="1809"/>
              <a:ext cx="11" cy="19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02" name="Rectangle 142"/>
            <p:cNvSpPr>
              <a:spLocks noChangeArrowheads="1"/>
            </p:cNvSpPr>
            <p:nvPr/>
          </p:nvSpPr>
          <p:spPr bwMode="auto">
            <a:xfrm>
              <a:off x="4229" y="2196"/>
              <a:ext cx="531" cy="199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03" name="Rectangle 143"/>
            <p:cNvSpPr>
              <a:spLocks noChangeArrowheads="1"/>
            </p:cNvSpPr>
            <p:nvPr/>
          </p:nvSpPr>
          <p:spPr bwMode="auto">
            <a:xfrm>
              <a:off x="4229" y="2196"/>
              <a:ext cx="542" cy="11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04" name="Rectangle 144"/>
            <p:cNvSpPr>
              <a:spLocks noChangeArrowheads="1"/>
            </p:cNvSpPr>
            <p:nvPr/>
          </p:nvSpPr>
          <p:spPr bwMode="auto">
            <a:xfrm>
              <a:off x="4760" y="2196"/>
              <a:ext cx="11" cy="211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05" name="Rectangle 145"/>
            <p:cNvSpPr>
              <a:spLocks noChangeArrowheads="1"/>
            </p:cNvSpPr>
            <p:nvPr/>
          </p:nvSpPr>
          <p:spPr bwMode="auto">
            <a:xfrm>
              <a:off x="4229" y="2395"/>
              <a:ext cx="531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06" name="Rectangle 146"/>
            <p:cNvSpPr>
              <a:spLocks noChangeArrowheads="1"/>
            </p:cNvSpPr>
            <p:nvPr/>
          </p:nvSpPr>
          <p:spPr bwMode="auto">
            <a:xfrm>
              <a:off x="4229" y="2196"/>
              <a:ext cx="12" cy="199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07" name="Rectangle 147"/>
            <p:cNvSpPr>
              <a:spLocks noChangeArrowheads="1"/>
            </p:cNvSpPr>
            <p:nvPr/>
          </p:nvSpPr>
          <p:spPr bwMode="auto">
            <a:xfrm>
              <a:off x="2639" y="1809"/>
              <a:ext cx="409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08" name="Rectangle 148"/>
            <p:cNvSpPr>
              <a:spLocks noChangeArrowheads="1"/>
            </p:cNvSpPr>
            <p:nvPr/>
          </p:nvSpPr>
          <p:spPr bwMode="auto">
            <a:xfrm>
              <a:off x="3037" y="1809"/>
              <a:ext cx="11" cy="21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09" name="Rectangle 149"/>
            <p:cNvSpPr>
              <a:spLocks noChangeArrowheads="1"/>
            </p:cNvSpPr>
            <p:nvPr/>
          </p:nvSpPr>
          <p:spPr bwMode="auto">
            <a:xfrm>
              <a:off x="2639" y="2008"/>
              <a:ext cx="398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10" name="Rectangle 150"/>
            <p:cNvSpPr>
              <a:spLocks noChangeArrowheads="1"/>
            </p:cNvSpPr>
            <p:nvPr/>
          </p:nvSpPr>
          <p:spPr bwMode="auto">
            <a:xfrm>
              <a:off x="2639" y="1809"/>
              <a:ext cx="11" cy="19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11" name="Rectangle 151"/>
            <p:cNvSpPr>
              <a:spLocks noChangeArrowheads="1"/>
            </p:cNvSpPr>
            <p:nvPr/>
          </p:nvSpPr>
          <p:spPr bwMode="auto">
            <a:xfrm>
              <a:off x="2683" y="1687"/>
              <a:ext cx="288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number</a:t>
              </a:r>
            </a:p>
          </p:txBody>
        </p:sp>
        <p:sp>
          <p:nvSpPr>
            <p:cNvPr id="15512" name="Rectangle 152"/>
            <p:cNvSpPr>
              <a:spLocks noChangeArrowheads="1"/>
            </p:cNvSpPr>
            <p:nvPr/>
          </p:nvSpPr>
          <p:spPr bwMode="auto">
            <a:xfrm>
              <a:off x="2705" y="1864"/>
              <a:ext cx="159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latin typeface="LucidaSansTypewriter" pitchFamily="49" charset="0"/>
                  <a:cs typeface="Times New Roman" pitchFamily="18" charset="0"/>
                </a:rPr>
                <a:t>125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13" name="Rectangle 153"/>
            <p:cNvSpPr>
              <a:spLocks noChangeArrowheads="1"/>
            </p:cNvSpPr>
            <p:nvPr/>
          </p:nvSpPr>
          <p:spPr bwMode="auto">
            <a:xfrm>
              <a:off x="4229" y="2196"/>
              <a:ext cx="542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14" name="Rectangle 154"/>
            <p:cNvSpPr>
              <a:spLocks noChangeArrowheads="1"/>
            </p:cNvSpPr>
            <p:nvPr/>
          </p:nvSpPr>
          <p:spPr bwMode="auto">
            <a:xfrm>
              <a:off x="4760" y="2196"/>
              <a:ext cx="11" cy="2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15" name="Rectangle 155"/>
            <p:cNvSpPr>
              <a:spLocks noChangeArrowheads="1"/>
            </p:cNvSpPr>
            <p:nvPr/>
          </p:nvSpPr>
          <p:spPr bwMode="auto">
            <a:xfrm>
              <a:off x="4229" y="2395"/>
              <a:ext cx="531" cy="1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16" name="Rectangle 156"/>
            <p:cNvSpPr>
              <a:spLocks noChangeArrowheads="1"/>
            </p:cNvSpPr>
            <p:nvPr/>
          </p:nvSpPr>
          <p:spPr bwMode="auto">
            <a:xfrm>
              <a:off x="4229" y="2196"/>
              <a:ext cx="12" cy="19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17" name="Rectangle 157"/>
            <p:cNvSpPr>
              <a:spLocks noChangeArrowheads="1"/>
            </p:cNvSpPr>
            <p:nvPr/>
          </p:nvSpPr>
          <p:spPr bwMode="auto">
            <a:xfrm>
              <a:off x="4472" y="2075"/>
              <a:ext cx="48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15518" name="Rectangle 158"/>
            <p:cNvSpPr>
              <a:spLocks noChangeArrowheads="1"/>
            </p:cNvSpPr>
            <p:nvPr/>
          </p:nvSpPr>
          <p:spPr bwMode="auto">
            <a:xfrm>
              <a:off x="982" y="1488"/>
              <a:ext cx="227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After </a:t>
              </a:r>
            </a:p>
          </p:txBody>
        </p:sp>
        <p:sp>
          <p:nvSpPr>
            <p:cNvPr id="15519" name="Rectangle 159"/>
            <p:cNvSpPr>
              <a:spLocks noChangeArrowheads="1"/>
            </p:cNvSpPr>
            <p:nvPr/>
          </p:nvSpPr>
          <p:spPr bwMode="auto">
            <a:xfrm>
              <a:off x="1248" y="1488"/>
              <a:ext cx="192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main</a:t>
              </a:r>
            </a:p>
          </p:txBody>
        </p:sp>
        <p:sp>
          <p:nvSpPr>
            <p:cNvPr id="15520" name="Rectangle 160"/>
            <p:cNvSpPr>
              <a:spLocks noChangeArrowheads="1"/>
            </p:cNvSpPr>
            <p:nvPr/>
          </p:nvSpPr>
          <p:spPr bwMode="auto">
            <a:xfrm>
              <a:off x="1488" y="1488"/>
              <a:ext cx="1137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completes the assignment to </a:t>
              </a:r>
            </a:p>
          </p:txBody>
        </p:sp>
        <p:sp>
          <p:nvSpPr>
            <p:cNvPr id="15521" name="Rectangle 161"/>
            <p:cNvSpPr>
              <a:spLocks noChangeArrowheads="1"/>
            </p:cNvSpPr>
            <p:nvPr/>
          </p:nvSpPr>
          <p:spPr bwMode="auto">
            <a:xfrm>
              <a:off x="2640" y="1488"/>
              <a:ext cx="288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number</a:t>
              </a:r>
            </a:p>
          </p:txBody>
        </p:sp>
        <p:sp>
          <p:nvSpPr>
            <p:cNvPr id="15522" name="Rectangle 162"/>
            <p:cNvSpPr>
              <a:spLocks noChangeArrowheads="1"/>
            </p:cNvSpPr>
            <p:nvPr/>
          </p:nvSpPr>
          <p:spPr bwMode="auto">
            <a:xfrm>
              <a:off x="2928" y="1488"/>
              <a:ext cx="24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cs typeface="Times New Roman" pitchFamily="18" charset="0"/>
                </a:rPr>
                <a:t>: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23" name="Rectangle 163"/>
            <p:cNvSpPr>
              <a:spLocks noChangeArrowheads="1"/>
            </p:cNvSpPr>
            <p:nvPr/>
          </p:nvSpPr>
          <p:spPr bwMode="auto">
            <a:xfrm>
              <a:off x="4274" y="2252"/>
              <a:ext cx="432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undefined</a:t>
              </a:r>
            </a:p>
          </p:txBody>
        </p:sp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848600" cy="685800"/>
          </a:xfrm>
        </p:spPr>
        <p:txBody>
          <a:bodyPr/>
          <a:lstStyle/>
          <a:p>
            <a:r>
              <a:rPr lang="en-US" sz="3200"/>
              <a:t>Conceptual Example</a:t>
            </a:r>
            <a:br>
              <a:rPr lang="en-US" sz="3200"/>
            </a:br>
            <a:r>
              <a:rPr lang="en-US" sz="3200"/>
              <a:t>(Call-by-Reference)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381000" y="1143000"/>
            <a:ext cx="7467600" cy="5257800"/>
            <a:chOff x="1030" y="240"/>
            <a:chExt cx="3833" cy="3088"/>
          </a:xfrm>
        </p:grpSpPr>
        <p:sp>
          <p:nvSpPr>
            <p:cNvPr id="16389" name="Text Box 5"/>
            <p:cNvSpPr txBox="1">
              <a:spLocks noChangeArrowheads="1"/>
            </p:cNvSpPr>
            <p:nvPr/>
          </p:nvSpPr>
          <p:spPr bwMode="auto">
            <a:xfrm>
              <a:off x="1286" y="359"/>
              <a:ext cx="94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390" name="Rectangle 6"/>
            <p:cNvSpPr>
              <a:spLocks noChangeArrowheads="1"/>
            </p:cNvSpPr>
            <p:nvPr/>
          </p:nvSpPr>
          <p:spPr bwMode="auto">
            <a:xfrm>
              <a:off x="3772" y="2608"/>
              <a:ext cx="218" cy="10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1" name="Rectangle 7"/>
            <p:cNvSpPr>
              <a:spLocks noChangeArrowheads="1"/>
            </p:cNvSpPr>
            <p:nvPr/>
          </p:nvSpPr>
          <p:spPr bwMode="auto">
            <a:xfrm>
              <a:off x="3772" y="2608"/>
              <a:ext cx="229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2" name="Rectangle 8"/>
            <p:cNvSpPr>
              <a:spLocks noChangeArrowheads="1"/>
            </p:cNvSpPr>
            <p:nvPr/>
          </p:nvSpPr>
          <p:spPr bwMode="auto">
            <a:xfrm>
              <a:off x="3990" y="2608"/>
              <a:ext cx="11" cy="12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3" name="Rectangle 9"/>
            <p:cNvSpPr>
              <a:spLocks noChangeArrowheads="1"/>
            </p:cNvSpPr>
            <p:nvPr/>
          </p:nvSpPr>
          <p:spPr bwMode="auto">
            <a:xfrm>
              <a:off x="3772" y="2717"/>
              <a:ext cx="218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Rectangle 10"/>
            <p:cNvSpPr>
              <a:spLocks noChangeArrowheads="1"/>
            </p:cNvSpPr>
            <p:nvPr/>
          </p:nvSpPr>
          <p:spPr bwMode="auto">
            <a:xfrm>
              <a:off x="3772" y="2608"/>
              <a:ext cx="11" cy="10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Rectangle 11"/>
            <p:cNvSpPr>
              <a:spLocks noChangeArrowheads="1"/>
            </p:cNvSpPr>
            <p:nvPr/>
          </p:nvSpPr>
          <p:spPr bwMode="auto">
            <a:xfrm>
              <a:off x="3772" y="2608"/>
              <a:ext cx="229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6" name="Rectangle 12"/>
            <p:cNvSpPr>
              <a:spLocks noChangeArrowheads="1"/>
            </p:cNvSpPr>
            <p:nvPr/>
          </p:nvSpPr>
          <p:spPr bwMode="auto">
            <a:xfrm>
              <a:off x="3990" y="2608"/>
              <a:ext cx="11" cy="12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Rectangle 13"/>
            <p:cNvSpPr>
              <a:spLocks noChangeArrowheads="1"/>
            </p:cNvSpPr>
            <p:nvPr/>
          </p:nvSpPr>
          <p:spPr bwMode="auto">
            <a:xfrm>
              <a:off x="3772" y="2717"/>
              <a:ext cx="218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8" name="Rectangle 14"/>
            <p:cNvSpPr>
              <a:spLocks noChangeArrowheads="1"/>
            </p:cNvSpPr>
            <p:nvPr/>
          </p:nvSpPr>
          <p:spPr bwMode="auto">
            <a:xfrm>
              <a:off x="3772" y="2608"/>
              <a:ext cx="11" cy="10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9" name="Rectangle 15"/>
            <p:cNvSpPr>
              <a:spLocks noChangeArrowheads="1"/>
            </p:cNvSpPr>
            <p:nvPr/>
          </p:nvSpPr>
          <p:spPr bwMode="auto">
            <a:xfrm>
              <a:off x="3794" y="2619"/>
              <a:ext cx="117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125</a:t>
              </a:r>
            </a:p>
          </p:txBody>
        </p:sp>
        <p:sp>
          <p:nvSpPr>
            <p:cNvPr id="16400" name="Rectangle 16"/>
            <p:cNvSpPr>
              <a:spLocks noChangeArrowheads="1"/>
            </p:cNvSpPr>
            <p:nvPr/>
          </p:nvSpPr>
          <p:spPr bwMode="auto">
            <a:xfrm>
              <a:off x="3063" y="2717"/>
              <a:ext cx="1626" cy="10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1" name="Rectangle 17"/>
            <p:cNvSpPr>
              <a:spLocks noChangeArrowheads="1"/>
            </p:cNvSpPr>
            <p:nvPr/>
          </p:nvSpPr>
          <p:spPr bwMode="auto">
            <a:xfrm>
              <a:off x="3063" y="2717"/>
              <a:ext cx="1636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2" name="Rectangle 18"/>
            <p:cNvSpPr>
              <a:spLocks noChangeArrowheads="1"/>
            </p:cNvSpPr>
            <p:nvPr/>
          </p:nvSpPr>
          <p:spPr bwMode="auto">
            <a:xfrm>
              <a:off x="4689" y="2717"/>
              <a:ext cx="10" cy="12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3" name="Rectangle 19"/>
            <p:cNvSpPr>
              <a:spLocks noChangeArrowheads="1"/>
            </p:cNvSpPr>
            <p:nvPr/>
          </p:nvSpPr>
          <p:spPr bwMode="auto">
            <a:xfrm>
              <a:off x="3063" y="2826"/>
              <a:ext cx="1626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4" name="Rectangle 20"/>
            <p:cNvSpPr>
              <a:spLocks noChangeArrowheads="1"/>
            </p:cNvSpPr>
            <p:nvPr/>
          </p:nvSpPr>
          <p:spPr bwMode="auto">
            <a:xfrm>
              <a:off x="3063" y="2717"/>
              <a:ext cx="11" cy="10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5" name="Rectangle 21"/>
            <p:cNvSpPr>
              <a:spLocks noChangeArrowheads="1"/>
            </p:cNvSpPr>
            <p:nvPr/>
          </p:nvSpPr>
          <p:spPr bwMode="auto">
            <a:xfrm>
              <a:off x="3063" y="2717"/>
              <a:ext cx="1636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6" name="Rectangle 22"/>
            <p:cNvSpPr>
              <a:spLocks noChangeArrowheads="1"/>
            </p:cNvSpPr>
            <p:nvPr/>
          </p:nvSpPr>
          <p:spPr bwMode="auto">
            <a:xfrm>
              <a:off x="4689" y="2717"/>
              <a:ext cx="10" cy="12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7" name="Rectangle 23"/>
            <p:cNvSpPr>
              <a:spLocks noChangeArrowheads="1"/>
            </p:cNvSpPr>
            <p:nvPr/>
          </p:nvSpPr>
          <p:spPr bwMode="auto">
            <a:xfrm>
              <a:off x="3063" y="2826"/>
              <a:ext cx="1626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8" name="Rectangle 24"/>
            <p:cNvSpPr>
              <a:spLocks noChangeArrowheads="1"/>
            </p:cNvSpPr>
            <p:nvPr/>
          </p:nvSpPr>
          <p:spPr bwMode="auto">
            <a:xfrm>
              <a:off x="3063" y="2717"/>
              <a:ext cx="11" cy="10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9" name="Rectangle 25"/>
            <p:cNvSpPr>
              <a:spLocks noChangeArrowheads="1"/>
            </p:cNvSpPr>
            <p:nvPr/>
          </p:nvSpPr>
          <p:spPr bwMode="auto">
            <a:xfrm>
              <a:off x="2932" y="2510"/>
              <a:ext cx="156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  <a:cs typeface="Times New Roman" pitchFamily="18" charset="0"/>
                </a:rPr>
                <a:t>void</a:t>
              </a:r>
              <a:endParaRPr lang="en-US" sz="100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16410" name="Rectangle 26"/>
            <p:cNvSpPr>
              <a:spLocks noChangeArrowheads="1"/>
            </p:cNvSpPr>
            <p:nvPr/>
          </p:nvSpPr>
          <p:spPr bwMode="auto">
            <a:xfrm>
              <a:off x="3139" y="2510"/>
              <a:ext cx="704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cubeByReference( </a:t>
              </a:r>
            </a:p>
          </p:txBody>
        </p:sp>
        <p:sp>
          <p:nvSpPr>
            <p:cNvPr id="16411" name="Rectangle 27"/>
            <p:cNvSpPr>
              <a:spLocks noChangeArrowheads="1"/>
            </p:cNvSpPr>
            <p:nvPr/>
          </p:nvSpPr>
          <p:spPr bwMode="auto">
            <a:xfrm>
              <a:off x="4078" y="2510"/>
              <a:ext cx="130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2659FF"/>
                  </a:solidFill>
                  <a:latin typeface="LucidaSansTypewriter" pitchFamily="49" charset="0"/>
                  <a:cs typeface="Times New Roman" pitchFamily="18" charset="0"/>
                </a:rPr>
                <a:t>int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12" name="Rectangle 28"/>
            <p:cNvSpPr>
              <a:spLocks noChangeArrowheads="1"/>
            </p:cNvSpPr>
            <p:nvPr/>
          </p:nvSpPr>
          <p:spPr bwMode="auto">
            <a:xfrm>
              <a:off x="4241" y="2510"/>
              <a:ext cx="313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*nPtr )</a:t>
              </a:r>
            </a:p>
          </p:txBody>
        </p:sp>
        <p:sp>
          <p:nvSpPr>
            <p:cNvPr id="16413" name="Rectangle 29"/>
            <p:cNvSpPr>
              <a:spLocks noChangeArrowheads="1"/>
            </p:cNvSpPr>
            <p:nvPr/>
          </p:nvSpPr>
          <p:spPr bwMode="auto">
            <a:xfrm>
              <a:off x="2932" y="2619"/>
              <a:ext cx="39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{</a:t>
              </a:r>
            </a:p>
          </p:txBody>
        </p:sp>
        <p:sp>
          <p:nvSpPr>
            <p:cNvPr id="16414" name="Rectangle 30"/>
            <p:cNvSpPr>
              <a:spLocks noChangeArrowheads="1"/>
            </p:cNvSpPr>
            <p:nvPr/>
          </p:nvSpPr>
          <p:spPr bwMode="auto">
            <a:xfrm>
              <a:off x="2932" y="2728"/>
              <a:ext cx="1291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  *nPtr = *nPtr * *nPtr * *nPtr;</a:t>
              </a:r>
            </a:p>
          </p:txBody>
        </p:sp>
        <p:sp>
          <p:nvSpPr>
            <p:cNvPr id="16415" name="Rectangle 31"/>
            <p:cNvSpPr>
              <a:spLocks noChangeArrowheads="1"/>
            </p:cNvSpPr>
            <p:nvPr/>
          </p:nvSpPr>
          <p:spPr bwMode="auto">
            <a:xfrm>
              <a:off x="2932" y="2837"/>
              <a:ext cx="39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}</a:t>
              </a:r>
            </a:p>
          </p:txBody>
        </p:sp>
        <p:sp>
          <p:nvSpPr>
            <p:cNvPr id="16416" name="Rectangle 32"/>
            <p:cNvSpPr>
              <a:spLocks noChangeArrowheads="1"/>
            </p:cNvSpPr>
            <p:nvPr/>
          </p:nvSpPr>
          <p:spPr bwMode="auto">
            <a:xfrm>
              <a:off x="4089" y="1462"/>
              <a:ext cx="501" cy="10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7" name="Rectangle 33"/>
            <p:cNvSpPr>
              <a:spLocks noChangeArrowheads="1"/>
            </p:cNvSpPr>
            <p:nvPr/>
          </p:nvSpPr>
          <p:spPr bwMode="auto">
            <a:xfrm>
              <a:off x="4089" y="1462"/>
              <a:ext cx="512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8" name="Rectangle 34"/>
            <p:cNvSpPr>
              <a:spLocks noChangeArrowheads="1"/>
            </p:cNvSpPr>
            <p:nvPr/>
          </p:nvSpPr>
          <p:spPr bwMode="auto">
            <a:xfrm>
              <a:off x="4590" y="1462"/>
              <a:ext cx="11" cy="12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9" name="Rectangle 35"/>
            <p:cNvSpPr>
              <a:spLocks noChangeArrowheads="1"/>
            </p:cNvSpPr>
            <p:nvPr/>
          </p:nvSpPr>
          <p:spPr bwMode="auto">
            <a:xfrm>
              <a:off x="4089" y="1571"/>
              <a:ext cx="501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0" name="Rectangle 36"/>
            <p:cNvSpPr>
              <a:spLocks noChangeArrowheads="1"/>
            </p:cNvSpPr>
            <p:nvPr/>
          </p:nvSpPr>
          <p:spPr bwMode="auto">
            <a:xfrm>
              <a:off x="4089" y="1462"/>
              <a:ext cx="10" cy="10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1" name="Rectangle 37"/>
            <p:cNvSpPr>
              <a:spLocks noChangeArrowheads="1"/>
            </p:cNvSpPr>
            <p:nvPr/>
          </p:nvSpPr>
          <p:spPr bwMode="auto">
            <a:xfrm>
              <a:off x="4089" y="1462"/>
              <a:ext cx="512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2" name="Rectangle 38"/>
            <p:cNvSpPr>
              <a:spLocks noChangeArrowheads="1"/>
            </p:cNvSpPr>
            <p:nvPr/>
          </p:nvSpPr>
          <p:spPr bwMode="auto">
            <a:xfrm>
              <a:off x="4590" y="1462"/>
              <a:ext cx="11" cy="12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3" name="Rectangle 39"/>
            <p:cNvSpPr>
              <a:spLocks noChangeArrowheads="1"/>
            </p:cNvSpPr>
            <p:nvPr/>
          </p:nvSpPr>
          <p:spPr bwMode="auto">
            <a:xfrm>
              <a:off x="4089" y="1571"/>
              <a:ext cx="501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4" name="Rectangle 40"/>
            <p:cNvSpPr>
              <a:spLocks noChangeArrowheads="1"/>
            </p:cNvSpPr>
            <p:nvPr/>
          </p:nvSpPr>
          <p:spPr bwMode="auto">
            <a:xfrm>
              <a:off x="4089" y="1462"/>
              <a:ext cx="10" cy="10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5" name="Rectangle 41"/>
            <p:cNvSpPr>
              <a:spLocks noChangeArrowheads="1"/>
            </p:cNvSpPr>
            <p:nvPr/>
          </p:nvSpPr>
          <p:spPr bwMode="auto">
            <a:xfrm>
              <a:off x="2932" y="1462"/>
              <a:ext cx="156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  <a:cs typeface="Times New Roman" pitchFamily="18" charset="0"/>
                </a:rPr>
                <a:t>void</a:t>
              </a:r>
              <a:endParaRPr lang="en-US" sz="100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16426" name="Rectangle 42"/>
            <p:cNvSpPr>
              <a:spLocks noChangeArrowheads="1"/>
            </p:cNvSpPr>
            <p:nvPr/>
          </p:nvSpPr>
          <p:spPr bwMode="auto">
            <a:xfrm>
              <a:off x="3139" y="1462"/>
              <a:ext cx="704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cubeByReference( </a:t>
              </a:r>
            </a:p>
          </p:txBody>
        </p:sp>
        <p:sp>
          <p:nvSpPr>
            <p:cNvPr id="16427" name="Rectangle 43"/>
            <p:cNvSpPr>
              <a:spLocks noChangeArrowheads="1"/>
            </p:cNvSpPr>
            <p:nvPr/>
          </p:nvSpPr>
          <p:spPr bwMode="auto">
            <a:xfrm>
              <a:off x="4078" y="1462"/>
              <a:ext cx="130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2659FF"/>
                  </a:solidFill>
                  <a:latin typeface="LucidaSansTypewriter" pitchFamily="49" charset="0"/>
                  <a:cs typeface="Times New Roman" pitchFamily="18" charset="0"/>
                </a:rPr>
                <a:t>int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28" name="Rectangle 44"/>
            <p:cNvSpPr>
              <a:spLocks noChangeArrowheads="1"/>
            </p:cNvSpPr>
            <p:nvPr/>
          </p:nvSpPr>
          <p:spPr bwMode="auto">
            <a:xfrm>
              <a:off x="4241" y="1462"/>
              <a:ext cx="313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*nPtr )</a:t>
              </a:r>
            </a:p>
          </p:txBody>
        </p:sp>
        <p:sp>
          <p:nvSpPr>
            <p:cNvPr id="16429" name="Rectangle 45"/>
            <p:cNvSpPr>
              <a:spLocks noChangeArrowheads="1"/>
            </p:cNvSpPr>
            <p:nvPr/>
          </p:nvSpPr>
          <p:spPr bwMode="auto">
            <a:xfrm>
              <a:off x="2932" y="1571"/>
              <a:ext cx="39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{</a:t>
              </a:r>
            </a:p>
          </p:txBody>
        </p:sp>
        <p:sp>
          <p:nvSpPr>
            <p:cNvPr id="16430" name="Rectangle 46"/>
            <p:cNvSpPr>
              <a:spLocks noChangeArrowheads="1"/>
            </p:cNvSpPr>
            <p:nvPr/>
          </p:nvSpPr>
          <p:spPr bwMode="auto">
            <a:xfrm>
              <a:off x="2932" y="1680"/>
              <a:ext cx="1291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  *nPtr = *nPtr * *nPtr * *nPtr;</a:t>
              </a:r>
            </a:p>
          </p:txBody>
        </p:sp>
        <p:sp>
          <p:nvSpPr>
            <p:cNvPr id="16431" name="Rectangle 47"/>
            <p:cNvSpPr>
              <a:spLocks noChangeArrowheads="1"/>
            </p:cNvSpPr>
            <p:nvPr/>
          </p:nvSpPr>
          <p:spPr bwMode="auto">
            <a:xfrm>
              <a:off x="2932" y="1790"/>
              <a:ext cx="39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}</a:t>
              </a:r>
            </a:p>
          </p:txBody>
        </p:sp>
        <p:sp>
          <p:nvSpPr>
            <p:cNvPr id="16432" name="Rectangle 48"/>
            <p:cNvSpPr>
              <a:spLocks noChangeArrowheads="1"/>
            </p:cNvSpPr>
            <p:nvPr/>
          </p:nvSpPr>
          <p:spPr bwMode="auto">
            <a:xfrm>
              <a:off x="1274" y="644"/>
              <a:ext cx="807" cy="10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3" name="Rectangle 49"/>
            <p:cNvSpPr>
              <a:spLocks noChangeArrowheads="1"/>
            </p:cNvSpPr>
            <p:nvPr/>
          </p:nvSpPr>
          <p:spPr bwMode="auto">
            <a:xfrm>
              <a:off x="1274" y="644"/>
              <a:ext cx="818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4" name="Rectangle 50"/>
            <p:cNvSpPr>
              <a:spLocks noChangeArrowheads="1"/>
            </p:cNvSpPr>
            <p:nvPr/>
          </p:nvSpPr>
          <p:spPr bwMode="auto">
            <a:xfrm>
              <a:off x="2081" y="644"/>
              <a:ext cx="11" cy="12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5" name="Rectangle 51"/>
            <p:cNvSpPr>
              <a:spLocks noChangeArrowheads="1"/>
            </p:cNvSpPr>
            <p:nvPr/>
          </p:nvSpPr>
          <p:spPr bwMode="auto">
            <a:xfrm>
              <a:off x="1274" y="753"/>
              <a:ext cx="807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6" name="Rectangle 52"/>
            <p:cNvSpPr>
              <a:spLocks noChangeArrowheads="1"/>
            </p:cNvSpPr>
            <p:nvPr/>
          </p:nvSpPr>
          <p:spPr bwMode="auto">
            <a:xfrm>
              <a:off x="1274" y="644"/>
              <a:ext cx="11" cy="10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7" name="Rectangle 53"/>
            <p:cNvSpPr>
              <a:spLocks noChangeArrowheads="1"/>
            </p:cNvSpPr>
            <p:nvPr/>
          </p:nvSpPr>
          <p:spPr bwMode="auto">
            <a:xfrm>
              <a:off x="1274" y="644"/>
              <a:ext cx="818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8" name="Rectangle 54"/>
            <p:cNvSpPr>
              <a:spLocks noChangeArrowheads="1"/>
            </p:cNvSpPr>
            <p:nvPr/>
          </p:nvSpPr>
          <p:spPr bwMode="auto">
            <a:xfrm>
              <a:off x="2081" y="644"/>
              <a:ext cx="11" cy="12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9" name="Rectangle 55"/>
            <p:cNvSpPr>
              <a:spLocks noChangeArrowheads="1"/>
            </p:cNvSpPr>
            <p:nvPr/>
          </p:nvSpPr>
          <p:spPr bwMode="auto">
            <a:xfrm>
              <a:off x="1274" y="753"/>
              <a:ext cx="807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0" name="Rectangle 56"/>
            <p:cNvSpPr>
              <a:spLocks noChangeArrowheads="1"/>
            </p:cNvSpPr>
            <p:nvPr/>
          </p:nvSpPr>
          <p:spPr bwMode="auto">
            <a:xfrm>
              <a:off x="1274" y="644"/>
              <a:ext cx="11" cy="10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1" name="Rectangle 57"/>
            <p:cNvSpPr>
              <a:spLocks noChangeArrowheads="1"/>
            </p:cNvSpPr>
            <p:nvPr/>
          </p:nvSpPr>
          <p:spPr bwMode="auto">
            <a:xfrm>
              <a:off x="1121" y="426"/>
              <a:ext cx="118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  <a:cs typeface="Times New Roman" pitchFamily="18" charset="0"/>
                </a:rPr>
                <a:t>int</a:t>
              </a:r>
              <a:endParaRPr lang="en-US" sz="100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16442" name="Rectangle 58"/>
            <p:cNvSpPr>
              <a:spLocks noChangeArrowheads="1"/>
            </p:cNvSpPr>
            <p:nvPr/>
          </p:nvSpPr>
          <p:spPr bwMode="auto">
            <a:xfrm>
              <a:off x="1274" y="426"/>
              <a:ext cx="273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main()</a:t>
              </a:r>
            </a:p>
          </p:txBody>
        </p:sp>
        <p:sp>
          <p:nvSpPr>
            <p:cNvPr id="16443" name="Rectangle 59"/>
            <p:cNvSpPr>
              <a:spLocks noChangeArrowheads="1"/>
            </p:cNvSpPr>
            <p:nvPr/>
          </p:nvSpPr>
          <p:spPr bwMode="auto">
            <a:xfrm>
              <a:off x="1121" y="535"/>
              <a:ext cx="39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{</a:t>
              </a:r>
            </a:p>
          </p:txBody>
        </p:sp>
        <p:sp>
          <p:nvSpPr>
            <p:cNvPr id="16444" name="Rectangle 60"/>
            <p:cNvSpPr>
              <a:spLocks noChangeArrowheads="1"/>
            </p:cNvSpPr>
            <p:nvPr/>
          </p:nvSpPr>
          <p:spPr bwMode="auto">
            <a:xfrm>
              <a:off x="1121" y="644"/>
              <a:ext cx="130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latin typeface="LucidaSansTypewriter" pitchFamily="49" charset="0"/>
                  <a:cs typeface="Times New Roman" pitchFamily="18" charset="0"/>
                </a:rPr>
                <a:t>   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45" name="Rectangle 61"/>
            <p:cNvSpPr>
              <a:spLocks noChangeArrowheads="1"/>
            </p:cNvSpPr>
            <p:nvPr/>
          </p:nvSpPr>
          <p:spPr bwMode="auto">
            <a:xfrm>
              <a:off x="1274" y="644"/>
              <a:ext cx="117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  <a:cs typeface="Times New Roman" pitchFamily="18" charset="0"/>
                </a:rPr>
                <a:t>int</a:t>
              </a:r>
              <a:endParaRPr lang="en-US" sz="100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16446" name="Rectangle 62"/>
            <p:cNvSpPr>
              <a:spLocks noChangeArrowheads="1"/>
            </p:cNvSpPr>
            <p:nvPr/>
          </p:nvSpPr>
          <p:spPr bwMode="auto">
            <a:xfrm>
              <a:off x="1438" y="644"/>
              <a:ext cx="391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number = </a:t>
              </a:r>
            </a:p>
          </p:txBody>
        </p:sp>
        <p:sp>
          <p:nvSpPr>
            <p:cNvPr id="16447" name="Rectangle 63"/>
            <p:cNvSpPr>
              <a:spLocks noChangeArrowheads="1"/>
            </p:cNvSpPr>
            <p:nvPr/>
          </p:nvSpPr>
          <p:spPr bwMode="auto">
            <a:xfrm>
              <a:off x="1961" y="644"/>
              <a:ext cx="44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40D9FF"/>
                  </a:solidFill>
                  <a:latin typeface="LucidaSansTypewriter" pitchFamily="49" charset="0"/>
                  <a:cs typeface="Times New Roman" pitchFamily="18" charset="0"/>
                </a:rPr>
                <a:t>5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48" name="Rectangle 64"/>
            <p:cNvSpPr>
              <a:spLocks noChangeArrowheads="1"/>
            </p:cNvSpPr>
            <p:nvPr/>
          </p:nvSpPr>
          <p:spPr bwMode="auto">
            <a:xfrm>
              <a:off x="2016" y="644"/>
              <a:ext cx="39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;</a:t>
              </a:r>
            </a:p>
          </p:txBody>
        </p:sp>
        <p:sp>
          <p:nvSpPr>
            <p:cNvPr id="16449" name="Rectangle 65"/>
            <p:cNvSpPr>
              <a:spLocks noChangeArrowheads="1"/>
            </p:cNvSpPr>
            <p:nvPr/>
          </p:nvSpPr>
          <p:spPr bwMode="auto">
            <a:xfrm>
              <a:off x="1121" y="862"/>
              <a:ext cx="1174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  cubeByReference( &amp;number );</a:t>
              </a:r>
            </a:p>
          </p:txBody>
        </p:sp>
        <p:sp>
          <p:nvSpPr>
            <p:cNvPr id="16450" name="Rectangle 66"/>
            <p:cNvSpPr>
              <a:spLocks noChangeArrowheads="1"/>
            </p:cNvSpPr>
            <p:nvPr/>
          </p:nvSpPr>
          <p:spPr bwMode="auto">
            <a:xfrm>
              <a:off x="1121" y="971"/>
              <a:ext cx="39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}</a:t>
              </a:r>
            </a:p>
          </p:txBody>
        </p:sp>
        <p:sp>
          <p:nvSpPr>
            <p:cNvPr id="16451" name="Rectangle 67"/>
            <p:cNvSpPr>
              <a:spLocks noChangeArrowheads="1"/>
            </p:cNvSpPr>
            <p:nvPr/>
          </p:nvSpPr>
          <p:spPr bwMode="auto">
            <a:xfrm>
              <a:off x="2932" y="426"/>
              <a:ext cx="156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  <a:cs typeface="Times New Roman" pitchFamily="18" charset="0"/>
                </a:rPr>
                <a:t>void</a:t>
              </a:r>
              <a:endParaRPr lang="en-US" sz="100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16452" name="Rectangle 68"/>
            <p:cNvSpPr>
              <a:spLocks noChangeArrowheads="1"/>
            </p:cNvSpPr>
            <p:nvPr/>
          </p:nvSpPr>
          <p:spPr bwMode="auto">
            <a:xfrm>
              <a:off x="3139" y="426"/>
              <a:ext cx="704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cubeByReference( </a:t>
              </a:r>
            </a:p>
          </p:txBody>
        </p:sp>
        <p:sp>
          <p:nvSpPr>
            <p:cNvPr id="16453" name="Rectangle 69"/>
            <p:cNvSpPr>
              <a:spLocks noChangeArrowheads="1"/>
            </p:cNvSpPr>
            <p:nvPr/>
          </p:nvSpPr>
          <p:spPr bwMode="auto">
            <a:xfrm>
              <a:off x="4078" y="426"/>
              <a:ext cx="13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2659FF"/>
                  </a:solidFill>
                  <a:latin typeface="LucidaSansTypewriter" pitchFamily="49" charset="0"/>
                  <a:cs typeface="Times New Roman" pitchFamily="18" charset="0"/>
                </a:rPr>
                <a:t>int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54" name="Rectangle 70"/>
            <p:cNvSpPr>
              <a:spLocks noChangeArrowheads="1"/>
            </p:cNvSpPr>
            <p:nvPr/>
          </p:nvSpPr>
          <p:spPr bwMode="auto">
            <a:xfrm>
              <a:off x="4241" y="426"/>
              <a:ext cx="313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*nPtr )</a:t>
              </a:r>
            </a:p>
          </p:txBody>
        </p:sp>
        <p:sp>
          <p:nvSpPr>
            <p:cNvPr id="16455" name="Rectangle 71"/>
            <p:cNvSpPr>
              <a:spLocks noChangeArrowheads="1"/>
            </p:cNvSpPr>
            <p:nvPr/>
          </p:nvSpPr>
          <p:spPr bwMode="auto">
            <a:xfrm>
              <a:off x="2932" y="535"/>
              <a:ext cx="39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{</a:t>
              </a:r>
            </a:p>
          </p:txBody>
        </p:sp>
        <p:sp>
          <p:nvSpPr>
            <p:cNvPr id="16456" name="Rectangle 72"/>
            <p:cNvSpPr>
              <a:spLocks noChangeArrowheads="1"/>
            </p:cNvSpPr>
            <p:nvPr/>
          </p:nvSpPr>
          <p:spPr bwMode="auto">
            <a:xfrm>
              <a:off x="2932" y="644"/>
              <a:ext cx="1291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  *nPtr = *nPtr * *nPtr * *nPtr;</a:t>
              </a:r>
            </a:p>
          </p:txBody>
        </p:sp>
        <p:sp>
          <p:nvSpPr>
            <p:cNvPr id="16457" name="Rectangle 73"/>
            <p:cNvSpPr>
              <a:spLocks noChangeArrowheads="1"/>
            </p:cNvSpPr>
            <p:nvPr/>
          </p:nvSpPr>
          <p:spPr bwMode="auto">
            <a:xfrm>
              <a:off x="2932" y="753"/>
              <a:ext cx="39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}</a:t>
              </a:r>
            </a:p>
          </p:txBody>
        </p:sp>
        <p:sp>
          <p:nvSpPr>
            <p:cNvPr id="16458" name="Rectangle 74"/>
            <p:cNvSpPr>
              <a:spLocks noChangeArrowheads="1"/>
            </p:cNvSpPr>
            <p:nvPr/>
          </p:nvSpPr>
          <p:spPr bwMode="auto">
            <a:xfrm>
              <a:off x="1121" y="1462"/>
              <a:ext cx="118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  <a:cs typeface="Times New Roman" pitchFamily="18" charset="0"/>
                </a:rPr>
                <a:t>int</a:t>
              </a:r>
              <a:endParaRPr lang="en-US" sz="100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16459" name="Rectangle 75"/>
            <p:cNvSpPr>
              <a:spLocks noChangeArrowheads="1"/>
            </p:cNvSpPr>
            <p:nvPr/>
          </p:nvSpPr>
          <p:spPr bwMode="auto">
            <a:xfrm>
              <a:off x="1274" y="1462"/>
              <a:ext cx="273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main()</a:t>
              </a:r>
            </a:p>
          </p:txBody>
        </p:sp>
        <p:sp>
          <p:nvSpPr>
            <p:cNvPr id="16460" name="Rectangle 76"/>
            <p:cNvSpPr>
              <a:spLocks noChangeArrowheads="1"/>
            </p:cNvSpPr>
            <p:nvPr/>
          </p:nvSpPr>
          <p:spPr bwMode="auto">
            <a:xfrm>
              <a:off x="1121" y="1571"/>
              <a:ext cx="39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{</a:t>
              </a:r>
            </a:p>
          </p:txBody>
        </p:sp>
        <p:sp>
          <p:nvSpPr>
            <p:cNvPr id="16461" name="Rectangle 77"/>
            <p:cNvSpPr>
              <a:spLocks noChangeArrowheads="1"/>
            </p:cNvSpPr>
            <p:nvPr/>
          </p:nvSpPr>
          <p:spPr bwMode="auto">
            <a:xfrm>
              <a:off x="1121" y="1680"/>
              <a:ext cx="13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latin typeface="LucidaSansTypewriter" pitchFamily="49" charset="0"/>
                  <a:cs typeface="Times New Roman" pitchFamily="18" charset="0"/>
                </a:rPr>
                <a:t>   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62" name="Rectangle 78"/>
            <p:cNvSpPr>
              <a:spLocks noChangeArrowheads="1"/>
            </p:cNvSpPr>
            <p:nvPr/>
          </p:nvSpPr>
          <p:spPr bwMode="auto">
            <a:xfrm>
              <a:off x="1274" y="1680"/>
              <a:ext cx="117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  <a:cs typeface="Times New Roman" pitchFamily="18" charset="0"/>
                </a:rPr>
                <a:t>int</a:t>
              </a:r>
              <a:endParaRPr lang="en-US" sz="100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16463" name="Rectangle 79"/>
            <p:cNvSpPr>
              <a:spLocks noChangeArrowheads="1"/>
            </p:cNvSpPr>
            <p:nvPr/>
          </p:nvSpPr>
          <p:spPr bwMode="auto">
            <a:xfrm>
              <a:off x="1438" y="1680"/>
              <a:ext cx="391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number = </a:t>
              </a:r>
            </a:p>
          </p:txBody>
        </p:sp>
        <p:sp>
          <p:nvSpPr>
            <p:cNvPr id="16464" name="Rectangle 80"/>
            <p:cNvSpPr>
              <a:spLocks noChangeArrowheads="1"/>
            </p:cNvSpPr>
            <p:nvPr/>
          </p:nvSpPr>
          <p:spPr bwMode="auto">
            <a:xfrm>
              <a:off x="1961" y="1680"/>
              <a:ext cx="39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40D9FF"/>
                  </a:solidFill>
                  <a:latin typeface="Lucida Console" pitchFamily="49" charset="0"/>
                  <a:cs typeface="Times New Roman" pitchFamily="18" charset="0"/>
                </a:rPr>
                <a:t>5</a:t>
              </a:r>
              <a:endParaRPr lang="en-US" sz="100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16465" name="Rectangle 81"/>
            <p:cNvSpPr>
              <a:spLocks noChangeArrowheads="1"/>
            </p:cNvSpPr>
            <p:nvPr/>
          </p:nvSpPr>
          <p:spPr bwMode="auto">
            <a:xfrm>
              <a:off x="2016" y="1680"/>
              <a:ext cx="43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latin typeface="LucidaSansTypewriter" pitchFamily="49" charset="0"/>
                  <a:cs typeface="Times New Roman" pitchFamily="18" charset="0"/>
                </a:rPr>
                <a:t>;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66" name="Rectangle 82"/>
            <p:cNvSpPr>
              <a:spLocks noChangeArrowheads="1"/>
            </p:cNvSpPr>
            <p:nvPr/>
          </p:nvSpPr>
          <p:spPr bwMode="auto">
            <a:xfrm>
              <a:off x="1121" y="1899"/>
              <a:ext cx="1174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  cubeByReference( &amp;number );</a:t>
              </a:r>
            </a:p>
          </p:txBody>
        </p:sp>
        <p:sp>
          <p:nvSpPr>
            <p:cNvPr id="16467" name="Rectangle 83"/>
            <p:cNvSpPr>
              <a:spLocks noChangeArrowheads="1"/>
            </p:cNvSpPr>
            <p:nvPr/>
          </p:nvSpPr>
          <p:spPr bwMode="auto">
            <a:xfrm>
              <a:off x="1121" y="2008"/>
              <a:ext cx="39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}</a:t>
              </a:r>
            </a:p>
          </p:txBody>
        </p:sp>
        <p:sp>
          <p:nvSpPr>
            <p:cNvPr id="16468" name="Rectangle 84"/>
            <p:cNvSpPr>
              <a:spLocks noChangeArrowheads="1"/>
            </p:cNvSpPr>
            <p:nvPr/>
          </p:nvSpPr>
          <p:spPr bwMode="auto">
            <a:xfrm>
              <a:off x="1121" y="2510"/>
              <a:ext cx="118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  <a:cs typeface="Times New Roman" pitchFamily="18" charset="0"/>
                </a:rPr>
                <a:t>int</a:t>
              </a:r>
              <a:endParaRPr lang="en-US" sz="100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16469" name="Rectangle 85"/>
            <p:cNvSpPr>
              <a:spLocks noChangeArrowheads="1"/>
            </p:cNvSpPr>
            <p:nvPr/>
          </p:nvSpPr>
          <p:spPr bwMode="auto">
            <a:xfrm>
              <a:off x="1274" y="2510"/>
              <a:ext cx="273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main()</a:t>
              </a:r>
            </a:p>
          </p:txBody>
        </p:sp>
        <p:sp>
          <p:nvSpPr>
            <p:cNvPr id="16470" name="Rectangle 86"/>
            <p:cNvSpPr>
              <a:spLocks noChangeArrowheads="1"/>
            </p:cNvSpPr>
            <p:nvPr/>
          </p:nvSpPr>
          <p:spPr bwMode="auto">
            <a:xfrm>
              <a:off x="1121" y="2619"/>
              <a:ext cx="39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{</a:t>
              </a:r>
            </a:p>
          </p:txBody>
        </p:sp>
        <p:sp>
          <p:nvSpPr>
            <p:cNvPr id="16471" name="Rectangle 87"/>
            <p:cNvSpPr>
              <a:spLocks noChangeArrowheads="1"/>
            </p:cNvSpPr>
            <p:nvPr/>
          </p:nvSpPr>
          <p:spPr bwMode="auto">
            <a:xfrm>
              <a:off x="1121" y="2728"/>
              <a:ext cx="13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latin typeface="LucidaSansTypewriter" pitchFamily="49" charset="0"/>
                  <a:cs typeface="Times New Roman" pitchFamily="18" charset="0"/>
                </a:rPr>
                <a:t>   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72" name="Rectangle 88"/>
            <p:cNvSpPr>
              <a:spLocks noChangeArrowheads="1"/>
            </p:cNvSpPr>
            <p:nvPr/>
          </p:nvSpPr>
          <p:spPr bwMode="auto">
            <a:xfrm>
              <a:off x="1274" y="2728"/>
              <a:ext cx="117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2659FF"/>
                  </a:solidFill>
                  <a:latin typeface="Lucida Console" pitchFamily="49" charset="0"/>
                  <a:cs typeface="Times New Roman" pitchFamily="18" charset="0"/>
                </a:rPr>
                <a:t>int</a:t>
              </a:r>
              <a:endParaRPr lang="en-US" sz="100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16473" name="Rectangle 89"/>
            <p:cNvSpPr>
              <a:spLocks noChangeArrowheads="1"/>
            </p:cNvSpPr>
            <p:nvPr/>
          </p:nvSpPr>
          <p:spPr bwMode="auto">
            <a:xfrm>
              <a:off x="1438" y="2728"/>
              <a:ext cx="391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number = </a:t>
              </a:r>
            </a:p>
          </p:txBody>
        </p:sp>
        <p:sp>
          <p:nvSpPr>
            <p:cNvPr id="16474" name="Rectangle 90"/>
            <p:cNvSpPr>
              <a:spLocks noChangeArrowheads="1"/>
            </p:cNvSpPr>
            <p:nvPr/>
          </p:nvSpPr>
          <p:spPr bwMode="auto">
            <a:xfrm>
              <a:off x="1961" y="2728"/>
              <a:ext cx="44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40D9FF"/>
                  </a:solidFill>
                  <a:latin typeface="LucidaSansTypewriter" pitchFamily="49" charset="0"/>
                  <a:cs typeface="Times New Roman" pitchFamily="18" charset="0"/>
                </a:rPr>
                <a:t>5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75" name="Rectangle 91"/>
            <p:cNvSpPr>
              <a:spLocks noChangeArrowheads="1"/>
            </p:cNvSpPr>
            <p:nvPr/>
          </p:nvSpPr>
          <p:spPr bwMode="auto">
            <a:xfrm>
              <a:off x="2016" y="2728"/>
              <a:ext cx="43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latin typeface="LucidaSansTypewriter" pitchFamily="49" charset="0"/>
                  <a:cs typeface="Times New Roman" pitchFamily="18" charset="0"/>
                </a:rPr>
                <a:t>;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76" name="Rectangle 92"/>
            <p:cNvSpPr>
              <a:spLocks noChangeArrowheads="1"/>
            </p:cNvSpPr>
            <p:nvPr/>
          </p:nvSpPr>
          <p:spPr bwMode="auto">
            <a:xfrm>
              <a:off x="1121" y="2946"/>
              <a:ext cx="1174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  cubeByReference( &amp;number );</a:t>
              </a:r>
            </a:p>
          </p:txBody>
        </p:sp>
        <p:sp>
          <p:nvSpPr>
            <p:cNvPr id="16477" name="Rectangle 93"/>
            <p:cNvSpPr>
              <a:spLocks noChangeArrowheads="1"/>
            </p:cNvSpPr>
            <p:nvPr/>
          </p:nvSpPr>
          <p:spPr bwMode="auto">
            <a:xfrm>
              <a:off x="1121" y="3055"/>
              <a:ext cx="39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}</a:t>
              </a:r>
            </a:p>
          </p:txBody>
        </p:sp>
        <p:sp>
          <p:nvSpPr>
            <p:cNvPr id="16478" name="Rectangle 94"/>
            <p:cNvSpPr>
              <a:spLocks noChangeArrowheads="1"/>
            </p:cNvSpPr>
            <p:nvPr/>
          </p:nvSpPr>
          <p:spPr bwMode="auto">
            <a:xfrm>
              <a:off x="2365" y="535"/>
              <a:ext cx="393" cy="19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9" name="Rectangle 95"/>
            <p:cNvSpPr>
              <a:spLocks noChangeArrowheads="1"/>
            </p:cNvSpPr>
            <p:nvPr/>
          </p:nvSpPr>
          <p:spPr bwMode="auto">
            <a:xfrm>
              <a:off x="2365" y="535"/>
              <a:ext cx="404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0" name="Rectangle 96"/>
            <p:cNvSpPr>
              <a:spLocks noChangeArrowheads="1"/>
            </p:cNvSpPr>
            <p:nvPr/>
          </p:nvSpPr>
          <p:spPr bwMode="auto">
            <a:xfrm>
              <a:off x="2758" y="535"/>
              <a:ext cx="11" cy="20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1" name="Rectangle 97"/>
            <p:cNvSpPr>
              <a:spLocks noChangeArrowheads="1"/>
            </p:cNvSpPr>
            <p:nvPr/>
          </p:nvSpPr>
          <p:spPr bwMode="auto">
            <a:xfrm>
              <a:off x="2365" y="731"/>
              <a:ext cx="393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2" name="Rectangle 98"/>
            <p:cNvSpPr>
              <a:spLocks noChangeArrowheads="1"/>
            </p:cNvSpPr>
            <p:nvPr/>
          </p:nvSpPr>
          <p:spPr bwMode="auto">
            <a:xfrm>
              <a:off x="2365" y="535"/>
              <a:ext cx="11" cy="19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3" name="Rectangle 99"/>
            <p:cNvSpPr>
              <a:spLocks noChangeArrowheads="1"/>
            </p:cNvSpPr>
            <p:nvPr/>
          </p:nvSpPr>
          <p:spPr bwMode="auto">
            <a:xfrm>
              <a:off x="4263" y="960"/>
              <a:ext cx="524" cy="19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4" name="Rectangle 100"/>
            <p:cNvSpPr>
              <a:spLocks noChangeArrowheads="1"/>
            </p:cNvSpPr>
            <p:nvPr/>
          </p:nvSpPr>
          <p:spPr bwMode="auto">
            <a:xfrm>
              <a:off x="4263" y="960"/>
              <a:ext cx="535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5" name="Rectangle 101"/>
            <p:cNvSpPr>
              <a:spLocks noChangeArrowheads="1"/>
            </p:cNvSpPr>
            <p:nvPr/>
          </p:nvSpPr>
          <p:spPr bwMode="auto">
            <a:xfrm>
              <a:off x="4787" y="960"/>
              <a:ext cx="11" cy="20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6" name="Rectangle 102"/>
            <p:cNvSpPr>
              <a:spLocks noChangeArrowheads="1"/>
            </p:cNvSpPr>
            <p:nvPr/>
          </p:nvSpPr>
          <p:spPr bwMode="auto">
            <a:xfrm>
              <a:off x="4263" y="1157"/>
              <a:ext cx="524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7" name="Rectangle 103"/>
            <p:cNvSpPr>
              <a:spLocks noChangeArrowheads="1"/>
            </p:cNvSpPr>
            <p:nvPr/>
          </p:nvSpPr>
          <p:spPr bwMode="auto">
            <a:xfrm>
              <a:off x="4263" y="960"/>
              <a:ext cx="11" cy="19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8" name="Rectangle 104"/>
            <p:cNvSpPr>
              <a:spLocks noChangeArrowheads="1"/>
            </p:cNvSpPr>
            <p:nvPr/>
          </p:nvSpPr>
          <p:spPr bwMode="auto">
            <a:xfrm>
              <a:off x="2365" y="1571"/>
              <a:ext cx="393" cy="197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9" name="Rectangle 105"/>
            <p:cNvSpPr>
              <a:spLocks noChangeArrowheads="1"/>
            </p:cNvSpPr>
            <p:nvPr/>
          </p:nvSpPr>
          <p:spPr bwMode="auto">
            <a:xfrm>
              <a:off x="2365" y="1571"/>
              <a:ext cx="404" cy="11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90" name="Rectangle 106"/>
            <p:cNvSpPr>
              <a:spLocks noChangeArrowheads="1"/>
            </p:cNvSpPr>
            <p:nvPr/>
          </p:nvSpPr>
          <p:spPr bwMode="auto">
            <a:xfrm>
              <a:off x="2758" y="1571"/>
              <a:ext cx="11" cy="208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91" name="Rectangle 107"/>
            <p:cNvSpPr>
              <a:spLocks noChangeArrowheads="1"/>
            </p:cNvSpPr>
            <p:nvPr/>
          </p:nvSpPr>
          <p:spPr bwMode="auto">
            <a:xfrm>
              <a:off x="2365" y="1768"/>
              <a:ext cx="393" cy="11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92" name="Rectangle 108"/>
            <p:cNvSpPr>
              <a:spLocks noChangeArrowheads="1"/>
            </p:cNvSpPr>
            <p:nvPr/>
          </p:nvSpPr>
          <p:spPr bwMode="auto">
            <a:xfrm>
              <a:off x="2365" y="1571"/>
              <a:ext cx="11" cy="197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93" name="Rectangle 109"/>
            <p:cNvSpPr>
              <a:spLocks noChangeArrowheads="1"/>
            </p:cNvSpPr>
            <p:nvPr/>
          </p:nvSpPr>
          <p:spPr bwMode="auto">
            <a:xfrm>
              <a:off x="4263" y="1997"/>
              <a:ext cx="524" cy="19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94" name="Rectangle 110"/>
            <p:cNvSpPr>
              <a:spLocks noChangeArrowheads="1"/>
            </p:cNvSpPr>
            <p:nvPr/>
          </p:nvSpPr>
          <p:spPr bwMode="auto">
            <a:xfrm>
              <a:off x="4263" y="1997"/>
              <a:ext cx="535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95" name="Rectangle 111"/>
            <p:cNvSpPr>
              <a:spLocks noChangeArrowheads="1"/>
            </p:cNvSpPr>
            <p:nvPr/>
          </p:nvSpPr>
          <p:spPr bwMode="auto">
            <a:xfrm>
              <a:off x="4787" y="1997"/>
              <a:ext cx="11" cy="20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96" name="Rectangle 112"/>
            <p:cNvSpPr>
              <a:spLocks noChangeArrowheads="1"/>
            </p:cNvSpPr>
            <p:nvPr/>
          </p:nvSpPr>
          <p:spPr bwMode="auto">
            <a:xfrm>
              <a:off x="4263" y="2193"/>
              <a:ext cx="524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97" name="Rectangle 113"/>
            <p:cNvSpPr>
              <a:spLocks noChangeArrowheads="1"/>
            </p:cNvSpPr>
            <p:nvPr/>
          </p:nvSpPr>
          <p:spPr bwMode="auto">
            <a:xfrm>
              <a:off x="4263" y="1997"/>
              <a:ext cx="11" cy="19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98" name="Rectangle 114"/>
            <p:cNvSpPr>
              <a:spLocks noChangeArrowheads="1"/>
            </p:cNvSpPr>
            <p:nvPr/>
          </p:nvSpPr>
          <p:spPr bwMode="auto">
            <a:xfrm>
              <a:off x="2365" y="2619"/>
              <a:ext cx="393" cy="19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99" name="Rectangle 115"/>
            <p:cNvSpPr>
              <a:spLocks noChangeArrowheads="1"/>
            </p:cNvSpPr>
            <p:nvPr/>
          </p:nvSpPr>
          <p:spPr bwMode="auto">
            <a:xfrm>
              <a:off x="2365" y="2619"/>
              <a:ext cx="404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00" name="Rectangle 116"/>
            <p:cNvSpPr>
              <a:spLocks noChangeArrowheads="1"/>
            </p:cNvSpPr>
            <p:nvPr/>
          </p:nvSpPr>
          <p:spPr bwMode="auto">
            <a:xfrm>
              <a:off x="2758" y="2619"/>
              <a:ext cx="11" cy="20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01" name="Rectangle 117"/>
            <p:cNvSpPr>
              <a:spLocks noChangeArrowheads="1"/>
            </p:cNvSpPr>
            <p:nvPr/>
          </p:nvSpPr>
          <p:spPr bwMode="auto">
            <a:xfrm>
              <a:off x="2365" y="2815"/>
              <a:ext cx="393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02" name="Rectangle 118"/>
            <p:cNvSpPr>
              <a:spLocks noChangeArrowheads="1"/>
            </p:cNvSpPr>
            <p:nvPr/>
          </p:nvSpPr>
          <p:spPr bwMode="auto">
            <a:xfrm>
              <a:off x="2365" y="2619"/>
              <a:ext cx="11" cy="19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03" name="Rectangle 119"/>
            <p:cNvSpPr>
              <a:spLocks noChangeArrowheads="1"/>
            </p:cNvSpPr>
            <p:nvPr/>
          </p:nvSpPr>
          <p:spPr bwMode="auto">
            <a:xfrm>
              <a:off x="4263" y="3044"/>
              <a:ext cx="524" cy="197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04" name="Rectangle 120"/>
            <p:cNvSpPr>
              <a:spLocks noChangeArrowheads="1"/>
            </p:cNvSpPr>
            <p:nvPr/>
          </p:nvSpPr>
          <p:spPr bwMode="auto">
            <a:xfrm>
              <a:off x="4263" y="3044"/>
              <a:ext cx="535" cy="11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05" name="Rectangle 121"/>
            <p:cNvSpPr>
              <a:spLocks noChangeArrowheads="1"/>
            </p:cNvSpPr>
            <p:nvPr/>
          </p:nvSpPr>
          <p:spPr bwMode="auto">
            <a:xfrm>
              <a:off x="4787" y="3044"/>
              <a:ext cx="11" cy="208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06" name="Rectangle 122"/>
            <p:cNvSpPr>
              <a:spLocks noChangeArrowheads="1"/>
            </p:cNvSpPr>
            <p:nvPr/>
          </p:nvSpPr>
          <p:spPr bwMode="auto">
            <a:xfrm>
              <a:off x="4263" y="3241"/>
              <a:ext cx="524" cy="11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07" name="Rectangle 123"/>
            <p:cNvSpPr>
              <a:spLocks noChangeArrowheads="1"/>
            </p:cNvSpPr>
            <p:nvPr/>
          </p:nvSpPr>
          <p:spPr bwMode="auto">
            <a:xfrm>
              <a:off x="4263" y="3044"/>
              <a:ext cx="11" cy="197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08" name="Rectangle 124"/>
            <p:cNvSpPr>
              <a:spLocks noChangeArrowheads="1"/>
            </p:cNvSpPr>
            <p:nvPr/>
          </p:nvSpPr>
          <p:spPr bwMode="auto">
            <a:xfrm>
              <a:off x="2889" y="371"/>
              <a:ext cx="1974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09" name="Rectangle 125"/>
            <p:cNvSpPr>
              <a:spLocks noChangeArrowheads="1"/>
            </p:cNvSpPr>
            <p:nvPr/>
          </p:nvSpPr>
          <p:spPr bwMode="auto">
            <a:xfrm>
              <a:off x="4852" y="371"/>
              <a:ext cx="11" cy="87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10" name="Rectangle 126"/>
            <p:cNvSpPr>
              <a:spLocks noChangeArrowheads="1"/>
            </p:cNvSpPr>
            <p:nvPr/>
          </p:nvSpPr>
          <p:spPr bwMode="auto">
            <a:xfrm>
              <a:off x="2889" y="1233"/>
              <a:ext cx="1963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11" name="Rectangle 127"/>
            <p:cNvSpPr>
              <a:spLocks noChangeArrowheads="1"/>
            </p:cNvSpPr>
            <p:nvPr/>
          </p:nvSpPr>
          <p:spPr bwMode="auto">
            <a:xfrm>
              <a:off x="2889" y="371"/>
              <a:ext cx="10" cy="86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12" name="Rectangle 128"/>
            <p:cNvSpPr>
              <a:spLocks noChangeArrowheads="1"/>
            </p:cNvSpPr>
            <p:nvPr/>
          </p:nvSpPr>
          <p:spPr bwMode="auto">
            <a:xfrm>
              <a:off x="1056" y="382"/>
              <a:ext cx="1778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13" name="Rectangle 129"/>
            <p:cNvSpPr>
              <a:spLocks noChangeArrowheads="1"/>
            </p:cNvSpPr>
            <p:nvPr/>
          </p:nvSpPr>
          <p:spPr bwMode="auto">
            <a:xfrm>
              <a:off x="2823" y="382"/>
              <a:ext cx="11" cy="86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14" name="Rectangle 130"/>
            <p:cNvSpPr>
              <a:spLocks noChangeArrowheads="1"/>
            </p:cNvSpPr>
            <p:nvPr/>
          </p:nvSpPr>
          <p:spPr bwMode="auto">
            <a:xfrm>
              <a:off x="1056" y="1233"/>
              <a:ext cx="1767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15" name="Rectangle 131"/>
            <p:cNvSpPr>
              <a:spLocks noChangeArrowheads="1"/>
            </p:cNvSpPr>
            <p:nvPr/>
          </p:nvSpPr>
          <p:spPr bwMode="auto">
            <a:xfrm>
              <a:off x="1056" y="382"/>
              <a:ext cx="11" cy="85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16" name="Rectangle 132"/>
            <p:cNvSpPr>
              <a:spLocks noChangeArrowheads="1"/>
            </p:cNvSpPr>
            <p:nvPr/>
          </p:nvSpPr>
          <p:spPr bwMode="auto">
            <a:xfrm>
              <a:off x="2365" y="535"/>
              <a:ext cx="404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17" name="Rectangle 133"/>
            <p:cNvSpPr>
              <a:spLocks noChangeArrowheads="1"/>
            </p:cNvSpPr>
            <p:nvPr/>
          </p:nvSpPr>
          <p:spPr bwMode="auto">
            <a:xfrm>
              <a:off x="2758" y="535"/>
              <a:ext cx="11" cy="20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18" name="Rectangle 134"/>
            <p:cNvSpPr>
              <a:spLocks noChangeArrowheads="1"/>
            </p:cNvSpPr>
            <p:nvPr/>
          </p:nvSpPr>
          <p:spPr bwMode="auto">
            <a:xfrm>
              <a:off x="2365" y="731"/>
              <a:ext cx="393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19" name="Rectangle 135"/>
            <p:cNvSpPr>
              <a:spLocks noChangeArrowheads="1"/>
            </p:cNvSpPr>
            <p:nvPr/>
          </p:nvSpPr>
          <p:spPr bwMode="auto">
            <a:xfrm>
              <a:off x="2365" y="535"/>
              <a:ext cx="11" cy="19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20" name="Rectangle 136"/>
            <p:cNvSpPr>
              <a:spLocks noChangeArrowheads="1"/>
            </p:cNvSpPr>
            <p:nvPr/>
          </p:nvSpPr>
          <p:spPr bwMode="auto">
            <a:xfrm>
              <a:off x="2409" y="404"/>
              <a:ext cx="234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number</a:t>
              </a:r>
            </a:p>
          </p:txBody>
        </p:sp>
        <p:sp>
          <p:nvSpPr>
            <p:cNvPr id="16521" name="Rectangle 137"/>
            <p:cNvSpPr>
              <a:spLocks noChangeArrowheads="1"/>
            </p:cNvSpPr>
            <p:nvPr/>
          </p:nvSpPr>
          <p:spPr bwMode="auto">
            <a:xfrm>
              <a:off x="2430" y="589"/>
              <a:ext cx="43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latin typeface="LucidaSansTypewriter" pitchFamily="49" charset="0"/>
                  <a:cs typeface="Times New Roman" pitchFamily="18" charset="0"/>
                </a:rPr>
                <a:t>5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22" name="Rectangle 138"/>
            <p:cNvSpPr>
              <a:spLocks noChangeArrowheads="1"/>
            </p:cNvSpPr>
            <p:nvPr/>
          </p:nvSpPr>
          <p:spPr bwMode="auto">
            <a:xfrm>
              <a:off x="4263" y="960"/>
              <a:ext cx="535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23" name="Rectangle 139"/>
            <p:cNvSpPr>
              <a:spLocks noChangeArrowheads="1"/>
            </p:cNvSpPr>
            <p:nvPr/>
          </p:nvSpPr>
          <p:spPr bwMode="auto">
            <a:xfrm>
              <a:off x="4787" y="960"/>
              <a:ext cx="11" cy="20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24" name="Rectangle 140"/>
            <p:cNvSpPr>
              <a:spLocks noChangeArrowheads="1"/>
            </p:cNvSpPr>
            <p:nvPr/>
          </p:nvSpPr>
          <p:spPr bwMode="auto">
            <a:xfrm>
              <a:off x="4263" y="1157"/>
              <a:ext cx="524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25" name="Rectangle 141"/>
            <p:cNvSpPr>
              <a:spLocks noChangeArrowheads="1"/>
            </p:cNvSpPr>
            <p:nvPr/>
          </p:nvSpPr>
          <p:spPr bwMode="auto">
            <a:xfrm>
              <a:off x="4263" y="960"/>
              <a:ext cx="11" cy="19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26" name="Rectangle 142"/>
            <p:cNvSpPr>
              <a:spLocks noChangeArrowheads="1"/>
            </p:cNvSpPr>
            <p:nvPr/>
          </p:nvSpPr>
          <p:spPr bwMode="auto">
            <a:xfrm>
              <a:off x="4416" y="840"/>
              <a:ext cx="156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nPtr</a:t>
              </a:r>
            </a:p>
          </p:txBody>
        </p:sp>
        <p:sp>
          <p:nvSpPr>
            <p:cNvPr id="16527" name="Rectangle 143"/>
            <p:cNvSpPr>
              <a:spLocks noChangeArrowheads="1"/>
            </p:cNvSpPr>
            <p:nvPr/>
          </p:nvSpPr>
          <p:spPr bwMode="auto">
            <a:xfrm>
              <a:off x="2889" y="1408"/>
              <a:ext cx="1974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28" name="Rectangle 144"/>
            <p:cNvSpPr>
              <a:spLocks noChangeArrowheads="1"/>
            </p:cNvSpPr>
            <p:nvPr/>
          </p:nvSpPr>
          <p:spPr bwMode="auto">
            <a:xfrm>
              <a:off x="4852" y="1408"/>
              <a:ext cx="11" cy="86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29" name="Rectangle 145"/>
            <p:cNvSpPr>
              <a:spLocks noChangeArrowheads="1"/>
            </p:cNvSpPr>
            <p:nvPr/>
          </p:nvSpPr>
          <p:spPr bwMode="auto">
            <a:xfrm>
              <a:off x="2889" y="2259"/>
              <a:ext cx="1963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0" name="Rectangle 146"/>
            <p:cNvSpPr>
              <a:spLocks noChangeArrowheads="1"/>
            </p:cNvSpPr>
            <p:nvPr/>
          </p:nvSpPr>
          <p:spPr bwMode="auto">
            <a:xfrm>
              <a:off x="2889" y="1408"/>
              <a:ext cx="10" cy="85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1" name="Rectangle 147"/>
            <p:cNvSpPr>
              <a:spLocks noChangeArrowheads="1"/>
            </p:cNvSpPr>
            <p:nvPr/>
          </p:nvSpPr>
          <p:spPr bwMode="auto">
            <a:xfrm>
              <a:off x="1056" y="1408"/>
              <a:ext cx="1778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2" name="Rectangle 148"/>
            <p:cNvSpPr>
              <a:spLocks noChangeArrowheads="1"/>
            </p:cNvSpPr>
            <p:nvPr/>
          </p:nvSpPr>
          <p:spPr bwMode="auto">
            <a:xfrm>
              <a:off x="2823" y="1408"/>
              <a:ext cx="11" cy="86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3" name="Rectangle 149"/>
            <p:cNvSpPr>
              <a:spLocks noChangeArrowheads="1"/>
            </p:cNvSpPr>
            <p:nvPr/>
          </p:nvSpPr>
          <p:spPr bwMode="auto">
            <a:xfrm>
              <a:off x="1056" y="2259"/>
              <a:ext cx="1767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4" name="Rectangle 150"/>
            <p:cNvSpPr>
              <a:spLocks noChangeArrowheads="1"/>
            </p:cNvSpPr>
            <p:nvPr/>
          </p:nvSpPr>
          <p:spPr bwMode="auto">
            <a:xfrm>
              <a:off x="1056" y="1408"/>
              <a:ext cx="11" cy="85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5" name="Rectangle 151"/>
            <p:cNvSpPr>
              <a:spLocks noChangeArrowheads="1"/>
            </p:cNvSpPr>
            <p:nvPr/>
          </p:nvSpPr>
          <p:spPr bwMode="auto">
            <a:xfrm>
              <a:off x="2365" y="1571"/>
              <a:ext cx="404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6" name="Rectangle 152"/>
            <p:cNvSpPr>
              <a:spLocks noChangeArrowheads="1"/>
            </p:cNvSpPr>
            <p:nvPr/>
          </p:nvSpPr>
          <p:spPr bwMode="auto">
            <a:xfrm>
              <a:off x="2758" y="1571"/>
              <a:ext cx="11" cy="20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7" name="Rectangle 153"/>
            <p:cNvSpPr>
              <a:spLocks noChangeArrowheads="1"/>
            </p:cNvSpPr>
            <p:nvPr/>
          </p:nvSpPr>
          <p:spPr bwMode="auto">
            <a:xfrm>
              <a:off x="2365" y="1768"/>
              <a:ext cx="393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8" name="Rectangle 154"/>
            <p:cNvSpPr>
              <a:spLocks noChangeArrowheads="1"/>
            </p:cNvSpPr>
            <p:nvPr/>
          </p:nvSpPr>
          <p:spPr bwMode="auto">
            <a:xfrm>
              <a:off x="2365" y="1571"/>
              <a:ext cx="11" cy="19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9" name="Rectangle 155"/>
            <p:cNvSpPr>
              <a:spLocks noChangeArrowheads="1"/>
            </p:cNvSpPr>
            <p:nvPr/>
          </p:nvSpPr>
          <p:spPr bwMode="auto">
            <a:xfrm>
              <a:off x="2409" y="1440"/>
              <a:ext cx="234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number</a:t>
              </a:r>
            </a:p>
          </p:txBody>
        </p:sp>
        <p:sp>
          <p:nvSpPr>
            <p:cNvPr id="16540" name="Rectangle 156"/>
            <p:cNvSpPr>
              <a:spLocks noChangeArrowheads="1"/>
            </p:cNvSpPr>
            <p:nvPr/>
          </p:nvSpPr>
          <p:spPr bwMode="auto">
            <a:xfrm>
              <a:off x="2430" y="1626"/>
              <a:ext cx="43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latin typeface="LucidaSansTypewriter" pitchFamily="49" charset="0"/>
                  <a:cs typeface="Times New Roman" pitchFamily="18" charset="0"/>
                </a:rPr>
                <a:t>5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41" name="Rectangle 157"/>
            <p:cNvSpPr>
              <a:spLocks noChangeArrowheads="1"/>
            </p:cNvSpPr>
            <p:nvPr/>
          </p:nvSpPr>
          <p:spPr bwMode="auto">
            <a:xfrm>
              <a:off x="4263" y="1997"/>
              <a:ext cx="535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2" name="Rectangle 158"/>
            <p:cNvSpPr>
              <a:spLocks noChangeArrowheads="1"/>
            </p:cNvSpPr>
            <p:nvPr/>
          </p:nvSpPr>
          <p:spPr bwMode="auto">
            <a:xfrm>
              <a:off x="4787" y="1997"/>
              <a:ext cx="11" cy="20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3" name="Rectangle 159"/>
            <p:cNvSpPr>
              <a:spLocks noChangeArrowheads="1"/>
            </p:cNvSpPr>
            <p:nvPr/>
          </p:nvSpPr>
          <p:spPr bwMode="auto">
            <a:xfrm>
              <a:off x="4263" y="2193"/>
              <a:ext cx="524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4" name="Rectangle 160"/>
            <p:cNvSpPr>
              <a:spLocks noChangeArrowheads="1"/>
            </p:cNvSpPr>
            <p:nvPr/>
          </p:nvSpPr>
          <p:spPr bwMode="auto">
            <a:xfrm>
              <a:off x="4263" y="1997"/>
              <a:ext cx="11" cy="19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5" name="Rectangle 161"/>
            <p:cNvSpPr>
              <a:spLocks noChangeArrowheads="1"/>
            </p:cNvSpPr>
            <p:nvPr/>
          </p:nvSpPr>
          <p:spPr bwMode="auto">
            <a:xfrm>
              <a:off x="4416" y="1877"/>
              <a:ext cx="156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nPtr</a:t>
              </a:r>
            </a:p>
          </p:txBody>
        </p:sp>
        <p:sp>
          <p:nvSpPr>
            <p:cNvPr id="16546" name="Freeform 162"/>
            <p:cNvSpPr>
              <a:spLocks/>
            </p:cNvSpPr>
            <p:nvPr/>
          </p:nvSpPr>
          <p:spPr bwMode="auto">
            <a:xfrm>
              <a:off x="4503" y="2073"/>
              <a:ext cx="44" cy="3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33" y="11"/>
                </a:cxn>
                <a:cxn ang="0">
                  <a:pos x="22" y="0"/>
                </a:cxn>
                <a:cxn ang="0">
                  <a:pos x="11" y="11"/>
                </a:cxn>
                <a:cxn ang="0">
                  <a:pos x="0" y="22"/>
                </a:cxn>
                <a:cxn ang="0">
                  <a:pos x="11" y="33"/>
                </a:cxn>
                <a:cxn ang="0">
                  <a:pos x="22" y="33"/>
                </a:cxn>
                <a:cxn ang="0">
                  <a:pos x="33" y="33"/>
                </a:cxn>
                <a:cxn ang="0">
                  <a:pos x="44" y="22"/>
                </a:cxn>
              </a:cxnLst>
              <a:rect l="0" t="0" r="r" b="b"/>
              <a:pathLst>
                <a:path w="44" h="33">
                  <a:moveTo>
                    <a:pt x="44" y="22"/>
                  </a:moveTo>
                  <a:lnTo>
                    <a:pt x="33" y="11"/>
                  </a:lnTo>
                  <a:lnTo>
                    <a:pt x="22" y="0"/>
                  </a:lnTo>
                  <a:lnTo>
                    <a:pt x="11" y="11"/>
                  </a:lnTo>
                  <a:lnTo>
                    <a:pt x="0" y="22"/>
                  </a:lnTo>
                  <a:lnTo>
                    <a:pt x="11" y="33"/>
                  </a:lnTo>
                  <a:lnTo>
                    <a:pt x="22" y="33"/>
                  </a:lnTo>
                  <a:lnTo>
                    <a:pt x="33" y="33"/>
                  </a:lnTo>
                  <a:lnTo>
                    <a:pt x="44" y="22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7" name="Freeform 163"/>
            <p:cNvSpPr>
              <a:spLocks/>
            </p:cNvSpPr>
            <p:nvPr/>
          </p:nvSpPr>
          <p:spPr bwMode="auto">
            <a:xfrm>
              <a:off x="4503" y="2073"/>
              <a:ext cx="55" cy="44"/>
            </a:xfrm>
            <a:custGeom>
              <a:avLst/>
              <a:gdLst/>
              <a:ahLst/>
              <a:cxnLst>
                <a:cxn ang="0">
                  <a:pos x="44" y="33"/>
                </a:cxn>
                <a:cxn ang="0">
                  <a:pos x="33" y="22"/>
                </a:cxn>
                <a:cxn ang="0">
                  <a:pos x="33" y="22"/>
                </a:cxn>
                <a:cxn ang="0">
                  <a:pos x="33" y="22"/>
                </a:cxn>
                <a:cxn ang="0">
                  <a:pos x="22" y="11"/>
                </a:cxn>
                <a:cxn ang="0">
                  <a:pos x="33" y="11"/>
                </a:cxn>
                <a:cxn ang="0">
                  <a:pos x="33" y="11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11" y="33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22" y="33"/>
                </a:cxn>
                <a:cxn ang="0">
                  <a:pos x="11" y="33"/>
                </a:cxn>
                <a:cxn ang="0">
                  <a:pos x="11" y="33"/>
                </a:cxn>
                <a:cxn ang="0">
                  <a:pos x="22" y="33"/>
                </a:cxn>
                <a:cxn ang="0">
                  <a:pos x="22" y="33"/>
                </a:cxn>
                <a:cxn ang="0">
                  <a:pos x="22" y="33"/>
                </a:cxn>
                <a:cxn ang="0">
                  <a:pos x="33" y="33"/>
                </a:cxn>
                <a:cxn ang="0">
                  <a:pos x="33" y="33"/>
                </a:cxn>
                <a:cxn ang="0">
                  <a:pos x="33" y="33"/>
                </a:cxn>
                <a:cxn ang="0">
                  <a:pos x="44" y="22"/>
                </a:cxn>
                <a:cxn ang="0">
                  <a:pos x="44" y="22"/>
                </a:cxn>
                <a:cxn ang="0">
                  <a:pos x="55" y="33"/>
                </a:cxn>
                <a:cxn ang="0">
                  <a:pos x="55" y="33"/>
                </a:cxn>
                <a:cxn ang="0">
                  <a:pos x="44" y="44"/>
                </a:cxn>
                <a:cxn ang="0">
                  <a:pos x="44" y="44"/>
                </a:cxn>
                <a:cxn ang="0">
                  <a:pos x="33" y="44"/>
                </a:cxn>
                <a:cxn ang="0">
                  <a:pos x="22" y="44"/>
                </a:cxn>
                <a:cxn ang="0">
                  <a:pos x="22" y="44"/>
                </a:cxn>
                <a:cxn ang="0">
                  <a:pos x="22" y="44"/>
                </a:cxn>
                <a:cxn ang="0">
                  <a:pos x="11" y="44"/>
                </a:cxn>
                <a:cxn ang="0">
                  <a:pos x="11" y="44"/>
                </a:cxn>
                <a:cxn ang="0">
                  <a:pos x="11" y="44"/>
                </a:cxn>
                <a:cxn ang="0">
                  <a:pos x="0" y="33"/>
                </a:cxn>
                <a:cxn ang="0">
                  <a:pos x="0" y="33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11" y="11"/>
                </a:cxn>
                <a:cxn ang="0">
                  <a:pos x="11" y="11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33" y="0"/>
                </a:cxn>
                <a:cxn ang="0">
                  <a:pos x="44" y="11"/>
                </a:cxn>
                <a:cxn ang="0">
                  <a:pos x="44" y="11"/>
                </a:cxn>
                <a:cxn ang="0">
                  <a:pos x="44" y="11"/>
                </a:cxn>
                <a:cxn ang="0">
                  <a:pos x="55" y="22"/>
                </a:cxn>
                <a:cxn ang="0">
                  <a:pos x="44" y="33"/>
                </a:cxn>
              </a:cxnLst>
              <a:rect l="0" t="0" r="r" b="b"/>
              <a:pathLst>
                <a:path w="55" h="44">
                  <a:moveTo>
                    <a:pt x="44" y="33"/>
                  </a:moveTo>
                  <a:lnTo>
                    <a:pt x="33" y="22"/>
                  </a:lnTo>
                  <a:lnTo>
                    <a:pt x="33" y="22"/>
                  </a:lnTo>
                  <a:lnTo>
                    <a:pt x="33" y="22"/>
                  </a:lnTo>
                  <a:lnTo>
                    <a:pt x="22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11" y="33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22" y="33"/>
                  </a:lnTo>
                  <a:lnTo>
                    <a:pt x="11" y="33"/>
                  </a:lnTo>
                  <a:lnTo>
                    <a:pt x="11" y="33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44" y="22"/>
                  </a:lnTo>
                  <a:lnTo>
                    <a:pt x="44" y="22"/>
                  </a:lnTo>
                  <a:lnTo>
                    <a:pt x="55" y="33"/>
                  </a:lnTo>
                  <a:lnTo>
                    <a:pt x="55" y="33"/>
                  </a:lnTo>
                  <a:lnTo>
                    <a:pt x="44" y="44"/>
                  </a:lnTo>
                  <a:lnTo>
                    <a:pt x="44" y="44"/>
                  </a:lnTo>
                  <a:lnTo>
                    <a:pt x="33" y="44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3" y="0"/>
                  </a:lnTo>
                  <a:lnTo>
                    <a:pt x="44" y="11"/>
                  </a:lnTo>
                  <a:lnTo>
                    <a:pt x="44" y="11"/>
                  </a:lnTo>
                  <a:lnTo>
                    <a:pt x="44" y="11"/>
                  </a:lnTo>
                  <a:lnTo>
                    <a:pt x="55" y="22"/>
                  </a:lnTo>
                  <a:lnTo>
                    <a:pt x="44" y="33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8" name="Freeform 164"/>
            <p:cNvSpPr>
              <a:spLocks/>
            </p:cNvSpPr>
            <p:nvPr/>
          </p:nvSpPr>
          <p:spPr bwMode="auto">
            <a:xfrm>
              <a:off x="4547" y="2095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1" y="11"/>
                </a:cxn>
                <a:cxn ang="0">
                  <a:pos x="11" y="11"/>
                </a:cxn>
                <a:cxn ang="0">
                  <a:pos x="0" y="0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9" name="Rectangle 165"/>
            <p:cNvSpPr>
              <a:spLocks noChangeArrowheads="1"/>
            </p:cNvSpPr>
            <p:nvPr/>
          </p:nvSpPr>
          <p:spPr bwMode="auto">
            <a:xfrm>
              <a:off x="2889" y="2466"/>
              <a:ext cx="1974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0" name="Rectangle 166"/>
            <p:cNvSpPr>
              <a:spLocks noChangeArrowheads="1"/>
            </p:cNvSpPr>
            <p:nvPr/>
          </p:nvSpPr>
          <p:spPr bwMode="auto">
            <a:xfrm>
              <a:off x="4852" y="2466"/>
              <a:ext cx="11" cy="86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1" name="Rectangle 167"/>
            <p:cNvSpPr>
              <a:spLocks noChangeArrowheads="1"/>
            </p:cNvSpPr>
            <p:nvPr/>
          </p:nvSpPr>
          <p:spPr bwMode="auto">
            <a:xfrm>
              <a:off x="2889" y="3317"/>
              <a:ext cx="1963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2" name="Rectangle 168"/>
            <p:cNvSpPr>
              <a:spLocks noChangeArrowheads="1"/>
            </p:cNvSpPr>
            <p:nvPr/>
          </p:nvSpPr>
          <p:spPr bwMode="auto">
            <a:xfrm>
              <a:off x="2889" y="2466"/>
              <a:ext cx="10" cy="85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3" name="Rectangle 169"/>
            <p:cNvSpPr>
              <a:spLocks noChangeArrowheads="1"/>
            </p:cNvSpPr>
            <p:nvPr/>
          </p:nvSpPr>
          <p:spPr bwMode="auto">
            <a:xfrm>
              <a:off x="1056" y="2466"/>
              <a:ext cx="1778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4" name="Rectangle 170"/>
            <p:cNvSpPr>
              <a:spLocks noChangeArrowheads="1"/>
            </p:cNvSpPr>
            <p:nvPr/>
          </p:nvSpPr>
          <p:spPr bwMode="auto">
            <a:xfrm>
              <a:off x="2823" y="2466"/>
              <a:ext cx="11" cy="86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5" name="Rectangle 171"/>
            <p:cNvSpPr>
              <a:spLocks noChangeArrowheads="1"/>
            </p:cNvSpPr>
            <p:nvPr/>
          </p:nvSpPr>
          <p:spPr bwMode="auto">
            <a:xfrm>
              <a:off x="1056" y="3317"/>
              <a:ext cx="1767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6" name="Rectangle 172"/>
            <p:cNvSpPr>
              <a:spLocks noChangeArrowheads="1"/>
            </p:cNvSpPr>
            <p:nvPr/>
          </p:nvSpPr>
          <p:spPr bwMode="auto">
            <a:xfrm>
              <a:off x="1056" y="2466"/>
              <a:ext cx="11" cy="85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7" name="Rectangle 173"/>
            <p:cNvSpPr>
              <a:spLocks noChangeArrowheads="1"/>
            </p:cNvSpPr>
            <p:nvPr/>
          </p:nvSpPr>
          <p:spPr bwMode="auto">
            <a:xfrm>
              <a:off x="2365" y="2619"/>
              <a:ext cx="404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8" name="Rectangle 174"/>
            <p:cNvSpPr>
              <a:spLocks noChangeArrowheads="1"/>
            </p:cNvSpPr>
            <p:nvPr/>
          </p:nvSpPr>
          <p:spPr bwMode="auto">
            <a:xfrm>
              <a:off x="2758" y="2619"/>
              <a:ext cx="11" cy="20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9" name="Rectangle 175"/>
            <p:cNvSpPr>
              <a:spLocks noChangeArrowheads="1"/>
            </p:cNvSpPr>
            <p:nvPr/>
          </p:nvSpPr>
          <p:spPr bwMode="auto">
            <a:xfrm>
              <a:off x="2365" y="2815"/>
              <a:ext cx="393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60" name="Rectangle 176"/>
            <p:cNvSpPr>
              <a:spLocks noChangeArrowheads="1"/>
            </p:cNvSpPr>
            <p:nvPr/>
          </p:nvSpPr>
          <p:spPr bwMode="auto">
            <a:xfrm>
              <a:off x="2365" y="2619"/>
              <a:ext cx="11" cy="19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61" name="Rectangle 177"/>
            <p:cNvSpPr>
              <a:spLocks noChangeArrowheads="1"/>
            </p:cNvSpPr>
            <p:nvPr/>
          </p:nvSpPr>
          <p:spPr bwMode="auto">
            <a:xfrm>
              <a:off x="2409" y="2499"/>
              <a:ext cx="234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number</a:t>
              </a:r>
            </a:p>
          </p:txBody>
        </p:sp>
        <p:sp>
          <p:nvSpPr>
            <p:cNvPr id="16562" name="Rectangle 178"/>
            <p:cNvSpPr>
              <a:spLocks noChangeArrowheads="1"/>
            </p:cNvSpPr>
            <p:nvPr/>
          </p:nvSpPr>
          <p:spPr bwMode="auto">
            <a:xfrm>
              <a:off x="2430" y="2673"/>
              <a:ext cx="129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latin typeface="LucidaSansTypewriter" pitchFamily="49" charset="0"/>
                  <a:cs typeface="Times New Roman" pitchFamily="18" charset="0"/>
                </a:rPr>
                <a:t>125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63" name="Rectangle 179"/>
            <p:cNvSpPr>
              <a:spLocks noChangeArrowheads="1"/>
            </p:cNvSpPr>
            <p:nvPr/>
          </p:nvSpPr>
          <p:spPr bwMode="auto">
            <a:xfrm>
              <a:off x="4263" y="3044"/>
              <a:ext cx="535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64" name="Rectangle 180"/>
            <p:cNvSpPr>
              <a:spLocks noChangeArrowheads="1"/>
            </p:cNvSpPr>
            <p:nvPr/>
          </p:nvSpPr>
          <p:spPr bwMode="auto">
            <a:xfrm>
              <a:off x="4787" y="3044"/>
              <a:ext cx="11" cy="20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65" name="Rectangle 181"/>
            <p:cNvSpPr>
              <a:spLocks noChangeArrowheads="1"/>
            </p:cNvSpPr>
            <p:nvPr/>
          </p:nvSpPr>
          <p:spPr bwMode="auto">
            <a:xfrm>
              <a:off x="4263" y="3241"/>
              <a:ext cx="524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66" name="Rectangle 182"/>
            <p:cNvSpPr>
              <a:spLocks noChangeArrowheads="1"/>
            </p:cNvSpPr>
            <p:nvPr/>
          </p:nvSpPr>
          <p:spPr bwMode="auto">
            <a:xfrm>
              <a:off x="4263" y="3044"/>
              <a:ext cx="11" cy="19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67" name="Rectangle 183"/>
            <p:cNvSpPr>
              <a:spLocks noChangeArrowheads="1"/>
            </p:cNvSpPr>
            <p:nvPr/>
          </p:nvSpPr>
          <p:spPr bwMode="auto">
            <a:xfrm>
              <a:off x="4416" y="2924"/>
              <a:ext cx="156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nPtr</a:t>
              </a:r>
            </a:p>
          </p:txBody>
        </p:sp>
        <p:sp>
          <p:nvSpPr>
            <p:cNvPr id="16568" name="Freeform 184"/>
            <p:cNvSpPr>
              <a:spLocks/>
            </p:cNvSpPr>
            <p:nvPr/>
          </p:nvSpPr>
          <p:spPr bwMode="auto">
            <a:xfrm>
              <a:off x="4503" y="3132"/>
              <a:ext cx="44" cy="32"/>
            </a:xfrm>
            <a:custGeom>
              <a:avLst/>
              <a:gdLst/>
              <a:ahLst/>
              <a:cxnLst>
                <a:cxn ang="0">
                  <a:pos x="44" y="11"/>
                </a:cxn>
                <a:cxn ang="0">
                  <a:pos x="33" y="0"/>
                </a:cxn>
                <a:cxn ang="0">
                  <a:pos x="22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11" y="22"/>
                </a:cxn>
                <a:cxn ang="0">
                  <a:pos x="22" y="32"/>
                </a:cxn>
                <a:cxn ang="0">
                  <a:pos x="33" y="22"/>
                </a:cxn>
                <a:cxn ang="0">
                  <a:pos x="44" y="11"/>
                </a:cxn>
              </a:cxnLst>
              <a:rect l="0" t="0" r="r" b="b"/>
              <a:pathLst>
                <a:path w="44" h="32">
                  <a:moveTo>
                    <a:pt x="44" y="11"/>
                  </a:moveTo>
                  <a:lnTo>
                    <a:pt x="33" y="0"/>
                  </a:lnTo>
                  <a:lnTo>
                    <a:pt x="22" y="0"/>
                  </a:lnTo>
                  <a:lnTo>
                    <a:pt x="11" y="0"/>
                  </a:lnTo>
                  <a:lnTo>
                    <a:pt x="0" y="11"/>
                  </a:lnTo>
                  <a:lnTo>
                    <a:pt x="11" y="22"/>
                  </a:lnTo>
                  <a:lnTo>
                    <a:pt x="22" y="32"/>
                  </a:lnTo>
                  <a:lnTo>
                    <a:pt x="33" y="22"/>
                  </a:lnTo>
                  <a:lnTo>
                    <a:pt x="44" y="1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69" name="Freeform 185"/>
            <p:cNvSpPr>
              <a:spLocks/>
            </p:cNvSpPr>
            <p:nvPr/>
          </p:nvSpPr>
          <p:spPr bwMode="auto">
            <a:xfrm>
              <a:off x="4503" y="3132"/>
              <a:ext cx="55" cy="4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33" y="11"/>
                </a:cxn>
                <a:cxn ang="0">
                  <a:pos x="33" y="11"/>
                </a:cxn>
                <a:cxn ang="0">
                  <a:pos x="33" y="11"/>
                </a:cxn>
                <a:cxn ang="0">
                  <a:pos x="22" y="11"/>
                </a:cxn>
                <a:cxn ang="0">
                  <a:pos x="22" y="11"/>
                </a:cxn>
                <a:cxn ang="0">
                  <a:pos x="22" y="11"/>
                </a:cxn>
                <a:cxn ang="0">
                  <a:pos x="11" y="11"/>
                </a:cxn>
                <a:cxn ang="0">
                  <a:pos x="22" y="11"/>
                </a:cxn>
                <a:cxn ang="0">
                  <a:pos x="22" y="11"/>
                </a:cxn>
                <a:cxn ang="0">
                  <a:pos x="11" y="22"/>
                </a:cxn>
                <a:cxn ang="0">
                  <a:pos x="11" y="11"/>
                </a:cxn>
                <a:cxn ang="0">
                  <a:pos x="11" y="11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33" y="32"/>
                </a:cxn>
                <a:cxn ang="0">
                  <a:pos x="22" y="32"/>
                </a:cxn>
                <a:cxn ang="0">
                  <a:pos x="22" y="32"/>
                </a:cxn>
                <a:cxn ang="0">
                  <a:pos x="33" y="22"/>
                </a:cxn>
                <a:cxn ang="0">
                  <a:pos x="33" y="22"/>
                </a:cxn>
                <a:cxn ang="0">
                  <a:pos x="33" y="22"/>
                </a:cxn>
                <a:cxn ang="0">
                  <a:pos x="44" y="11"/>
                </a:cxn>
                <a:cxn ang="0">
                  <a:pos x="44" y="11"/>
                </a:cxn>
                <a:cxn ang="0">
                  <a:pos x="55" y="22"/>
                </a:cxn>
                <a:cxn ang="0">
                  <a:pos x="55" y="22"/>
                </a:cxn>
                <a:cxn ang="0">
                  <a:pos x="44" y="32"/>
                </a:cxn>
                <a:cxn ang="0">
                  <a:pos x="44" y="32"/>
                </a:cxn>
                <a:cxn ang="0">
                  <a:pos x="44" y="32"/>
                </a:cxn>
                <a:cxn ang="0">
                  <a:pos x="33" y="43"/>
                </a:cxn>
                <a:cxn ang="0">
                  <a:pos x="33" y="43"/>
                </a:cxn>
                <a:cxn ang="0">
                  <a:pos x="22" y="43"/>
                </a:cxn>
                <a:cxn ang="0">
                  <a:pos x="11" y="32"/>
                </a:cxn>
                <a:cxn ang="0">
                  <a:pos x="11" y="32"/>
                </a:cxn>
                <a:cxn ang="0">
                  <a:pos x="11" y="3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44" y="0"/>
                </a:cxn>
                <a:cxn ang="0">
                  <a:pos x="55" y="11"/>
                </a:cxn>
                <a:cxn ang="0">
                  <a:pos x="44" y="22"/>
                </a:cxn>
              </a:cxnLst>
              <a:rect l="0" t="0" r="r" b="b"/>
              <a:pathLst>
                <a:path w="55" h="43">
                  <a:moveTo>
                    <a:pt x="44" y="22"/>
                  </a:moveTo>
                  <a:lnTo>
                    <a:pt x="33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11" y="11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11" y="22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33" y="32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33" y="22"/>
                  </a:lnTo>
                  <a:lnTo>
                    <a:pt x="33" y="22"/>
                  </a:lnTo>
                  <a:lnTo>
                    <a:pt x="33" y="22"/>
                  </a:lnTo>
                  <a:lnTo>
                    <a:pt x="44" y="11"/>
                  </a:lnTo>
                  <a:lnTo>
                    <a:pt x="44" y="11"/>
                  </a:lnTo>
                  <a:lnTo>
                    <a:pt x="55" y="22"/>
                  </a:lnTo>
                  <a:lnTo>
                    <a:pt x="55" y="22"/>
                  </a:lnTo>
                  <a:lnTo>
                    <a:pt x="44" y="32"/>
                  </a:lnTo>
                  <a:lnTo>
                    <a:pt x="44" y="32"/>
                  </a:lnTo>
                  <a:lnTo>
                    <a:pt x="44" y="32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22" y="43"/>
                  </a:lnTo>
                  <a:lnTo>
                    <a:pt x="11" y="32"/>
                  </a:lnTo>
                  <a:lnTo>
                    <a:pt x="11" y="32"/>
                  </a:lnTo>
                  <a:lnTo>
                    <a:pt x="11" y="3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44" y="0"/>
                  </a:lnTo>
                  <a:lnTo>
                    <a:pt x="55" y="11"/>
                  </a:lnTo>
                  <a:lnTo>
                    <a:pt x="44" y="22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70" name="Freeform 186"/>
            <p:cNvSpPr>
              <a:spLocks/>
            </p:cNvSpPr>
            <p:nvPr/>
          </p:nvSpPr>
          <p:spPr bwMode="auto">
            <a:xfrm>
              <a:off x="4547" y="3143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1" y="11"/>
                </a:cxn>
                <a:cxn ang="0">
                  <a:pos x="11" y="11"/>
                </a:cxn>
                <a:cxn ang="0">
                  <a:pos x="0" y="0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71" name="Freeform 187"/>
            <p:cNvSpPr>
              <a:spLocks/>
            </p:cNvSpPr>
            <p:nvPr/>
          </p:nvSpPr>
          <p:spPr bwMode="auto">
            <a:xfrm>
              <a:off x="2714" y="1757"/>
              <a:ext cx="65" cy="54"/>
            </a:xfrm>
            <a:custGeom>
              <a:avLst/>
              <a:gdLst/>
              <a:ahLst/>
              <a:cxnLst>
                <a:cxn ang="0">
                  <a:pos x="44" y="54"/>
                </a:cxn>
                <a:cxn ang="0">
                  <a:pos x="33" y="54"/>
                </a:cxn>
                <a:cxn ang="0">
                  <a:pos x="33" y="54"/>
                </a:cxn>
                <a:cxn ang="0">
                  <a:pos x="33" y="54"/>
                </a:cxn>
                <a:cxn ang="0">
                  <a:pos x="22" y="22"/>
                </a:cxn>
                <a:cxn ang="0">
                  <a:pos x="0" y="0"/>
                </a:cxn>
                <a:cxn ang="0">
                  <a:pos x="33" y="11"/>
                </a:cxn>
                <a:cxn ang="0">
                  <a:pos x="65" y="33"/>
                </a:cxn>
                <a:cxn ang="0">
                  <a:pos x="65" y="33"/>
                </a:cxn>
                <a:cxn ang="0">
                  <a:pos x="55" y="43"/>
                </a:cxn>
                <a:cxn ang="0">
                  <a:pos x="55" y="43"/>
                </a:cxn>
                <a:cxn ang="0">
                  <a:pos x="22" y="22"/>
                </a:cxn>
                <a:cxn ang="0">
                  <a:pos x="33" y="11"/>
                </a:cxn>
                <a:cxn ang="0">
                  <a:pos x="33" y="11"/>
                </a:cxn>
                <a:cxn ang="0">
                  <a:pos x="44" y="43"/>
                </a:cxn>
                <a:cxn ang="0">
                  <a:pos x="33" y="54"/>
                </a:cxn>
                <a:cxn ang="0">
                  <a:pos x="33" y="43"/>
                </a:cxn>
                <a:cxn ang="0">
                  <a:pos x="44" y="43"/>
                </a:cxn>
                <a:cxn ang="0">
                  <a:pos x="44" y="54"/>
                </a:cxn>
              </a:cxnLst>
              <a:rect l="0" t="0" r="r" b="b"/>
              <a:pathLst>
                <a:path w="65" h="54">
                  <a:moveTo>
                    <a:pt x="44" y="54"/>
                  </a:moveTo>
                  <a:lnTo>
                    <a:pt x="33" y="54"/>
                  </a:lnTo>
                  <a:lnTo>
                    <a:pt x="33" y="54"/>
                  </a:lnTo>
                  <a:lnTo>
                    <a:pt x="33" y="54"/>
                  </a:lnTo>
                  <a:lnTo>
                    <a:pt x="22" y="22"/>
                  </a:lnTo>
                  <a:lnTo>
                    <a:pt x="0" y="0"/>
                  </a:lnTo>
                  <a:lnTo>
                    <a:pt x="33" y="11"/>
                  </a:lnTo>
                  <a:lnTo>
                    <a:pt x="65" y="33"/>
                  </a:lnTo>
                  <a:lnTo>
                    <a:pt x="65" y="33"/>
                  </a:lnTo>
                  <a:lnTo>
                    <a:pt x="55" y="43"/>
                  </a:lnTo>
                  <a:lnTo>
                    <a:pt x="55" y="43"/>
                  </a:lnTo>
                  <a:lnTo>
                    <a:pt x="22" y="22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44" y="43"/>
                  </a:lnTo>
                  <a:lnTo>
                    <a:pt x="33" y="54"/>
                  </a:lnTo>
                  <a:lnTo>
                    <a:pt x="33" y="43"/>
                  </a:lnTo>
                  <a:lnTo>
                    <a:pt x="44" y="43"/>
                  </a:lnTo>
                  <a:lnTo>
                    <a:pt x="44" y="5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72" name="Freeform 188"/>
            <p:cNvSpPr>
              <a:spLocks/>
            </p:cNvSpPr>
            <p:nvPr/>
          </p:nvSpPr>
          <p:spPr bwMode="auto">
            <a:xfrm>
              <a:off x="2747" y="1790"/>
              <a:ext cx="22" cy="21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1" y="21"/>
                </a:cxn>
                <a:cxn ang="0">
                  <a:pos x="11" y="21"/>
                </a:cxn>
                <a:cxn ang="0">
                  <a:pos x="11" y="21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22" y="10"/>
                </a:cxn>
              </a:cxnLst>
              <a:rect l="0" t="0" r="r" b="b"/>
              <a:pathLst>
                <a:path w="22" h="21">
                  <a:moveTo>
                    <a:pt x="22" y="10"/>
                  </a:moveTo>
                  <a:lnTo>
                    <a:pt x="11" y="21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0" y="10"/>
                  </a:lnTo>
                  <a:lnTo>
                    <a:pt x="11" y="0"/>
                  </a:lnTo>
                  <a:lnTo>
                    <a:pt x="22" y="1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73" name="Freeform 189"/>
            <p:cNvSpPr>
              <a:spLocks/>
            </p:cNvSpPr>
            <p:nvPr/>
          </p:nvSpPr>
          <p:spPr bwMode="auto">
            <a:xfrm>
              <a:off x="2736" y="1779"/>
              <a:ext cx="33" cy="32"/>
            </a:xfrm>
            <a:custGeom>
              <a:avLst/>
              <a:gdLst/>
              <a:ahLst/>
              <a:cxnLst>
                <a:cxn ang="0">
                  <a:pos x="22" y="32"/>
                </a:cxn>
                <a:cxn ang="0">
                  <a:pos x="11" y="32"/>
                </a:cxn>
                <a:cxn ang="0">
                  <a:pos x="0" y="0"/>
                </a:cxn>
                <a:cxn ang="0">
                  <a:pos x="33" y="21"/>
                </a:cxn>
                <a:cxn ang="0">
                  <a:pos x="22" y="32"/>
                </a:cxn>
              </a:cxnLst>
              <a:rect l="0" t="0" r="r" b="b"/>
              <a:pathLst>
                <a:path w="33" h="32">
                  <a:moveTo>
                    <a:pt x="22" y="32"/>
                  </a:moveTo>
                  <a:lnTo>
                    <a:pt x="11" y="32"/>
                  </a:lnTo>
                  <a:lnTo>
                    <a:pt x="0" y="0"/>
                  </a:lnTo>
                  <a:lnTo>
                    <a:pt x="33" y="21"/>
                  </a:lnTo>
                  <a:lnTo>
                    <a:pt x="22" y="32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74" name="Freeform 190"/>
            <p:cNvSpPr>
              <a:spLocks/>
            </p:cNvSpPr>
            <p:nvPr/>
          </p:nvSpPr>
          <p:spPr bwMode="auto">
            <a:xfrm>
              <a:off x="2965" y="2095"/>
              <a:ext cx="1560" cy="11"/>
            </a:xfrm>
            <a:custGeom>
              <a:avLst/>
              <a:gdLst/>
              <a:ahLst/>
              <a:cxnLst>
                <a:cxn ang="0">
                  <a:pos x="1560" y="11"/>
                </a:cxn>
                <a:cxn ang="0">
                  <a:pos x="1560" y="0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1560" y="11"/>
                </a:cxn>
              </a:cxnLst>
              <a:rect l="0" t="0" r="r" b="b"/>
              <a:pathLst>
                <a:path w="1560" h="11">
                  <a:moveTo>
                    <a:pt x="1560" y="11"/>
                  </a:moveTo>
                  <a:lnTo>
                    <a:pt x="1560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560" y="1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75" name="Freeform 191"/>
            <p:cNvSpPr>
              <a:spLocks/>
            </p:cNvSpPr>
            <p:nvPr/>
          </p:nvSpPr>
          <p:spPr bwMode="auto">
            <a:xfrm>
              <a:off x="2769" y="1811"/>
              <a:ext cx="207" cy="295"/>
            </a:xfrm>
            <a:custGeom>
              <a:avLst/>
              <a:gdLst/>
              <a:ahLst/>
              <a:cxnLst>
                <a:cxn ang="0">
                  <a:pos x="196" y="295"/>
                </a:cxn>
                <a:cxn ang="0">
                  <a:pos x="207" y="284"/>
                </a:cxn>
                <a:cxn ang="0">
                  <a:pos x="10" y="0"/>
                </a:cxn>
                <a:cxn ang="0">
                  <a:pos x="0" y="11"/>
                </a:cxn>
                <a:cxn ang="0">
                  <a:pos x="196" y="295"/>
                </a:cxn>
              </a:cxnLst>
              <a:rect l="0" t="0" r="r" b="b"/>
              <a:pathLst>
                <a:path w="207" h="295">
                  <a:moveTo>
                    <a:pt x="196" y="295"/>
                  </a:moveTo>
                  <a:lnTo>
                    <a:pt x="207" y="284"/>
                  </a:lnTo>
                  <a:lnTo>
                    <a:pt x="10" y="0"/>
                  </a:lnTo>
                  <a:lnTo>
                    <a:pt x="0" y="11"/>
                  </a:lnTo>
                  <a:lnTo>
                    <a:pt x="196" y="295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76" name="Freeform 192"/>
            <p:cNvSpPr>
              <a:spLocks/>
            </p:cNvSpPr>
            <p:nvPr/>
          </p:nvSpPr>
          <p:spPr bwMode="auto">
            <a:xfrm>
              <a:off x="2736" y="2815"/>
              <a:ext cx="43" cy="55"/>
            </a:xfrm>
            <a:custGeom>
              <a:avLst/>
              <a:gdLst/>
              <a:ahLst/>
              <a:cxnLst>
                <a:cxn ang="0">
                  <a:pos x="22" y="44"/>
                </a:cxn>
                <a:cxn ang="0">
                  <a:pos x="11" y="55"/>
                </a:cxn>
                <a:cxn ang="0">
                  <a:pos x="11" y="55"/>
                </a:cxn>
                <a:cxn ang="0">
                  <a:pos x="11" y="55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43" y="22"/>
                </a:cxn>
                <a:cxn ang="0">
                  <a:pos x="43" y="22"/>
                </a:cxn>
                <a:cxn ang="0">
                  <a:pos x="33" y="33"/>
                </a:cxn>
                <a:cxn ang="0">
                  <a:pos x="33" y="33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22" y="44"/>
                </a:cxn>
                <a:cxn ang="0">
                  <a:pos x="11" y="55"/>
                </a:cxn>
                <a:cxn ang="0">
                  <a:pos x="0" y="44"/>
                </a:cxn>
                <a:cxn ang="0">
                  <a:pos x="11" y="33"/>
                </a:cxn>
                <a:cxn ang="0">
                  <a:pos x="22" y="44"/>
                </a:cxn>
              </a:cxnLst>
              <a:rect l="0" t="0" r="r" b="b"/>
              <a:pathLst>
                <a:path w="43" h="55">
                  <a:moveTo>
                    <a:pt x="22" y="44"/>
                  </a:moveTo>
                  <a:lnTo>
                    <a:pt x="11" y="55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43" y="22"/>
                  </a:lnTo>
                  <a:lnTo>
                    <a:pt x="43" y="22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22" y="44"/>
                  </a:lnTo>
                  <a:lnTo>
                    <a:pt x="11" y="55"/>
                  </a:lnTo>
                  <a:lnTo>
                    <a:pt x="0" y="44"/>
                  </a:lnTo>
                  <a:lnTo>
                    <a:pt x="11" y="33"/>
                  </a:lnTo>
                  <a:lnTo>
                    <a:pt x="22" y="4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77" name="Freeform 193"/>
            <p:cNvSpPr>
              <a:spLocks/>
            </p:cNvSpPr>
            <p:nvPr/>
          </p:nvSpPr>
          <p:spPr bwMode="auto">
            <a:xfrm>
              <a:off x="2747" y="2837"/>
              <a:ext cx="22" cy="22"/>
            </a:xfrm>
            <a:custGeom>
              <a:avLst/>
              <a:gdLst/>
              <a:ahLst/>
              <a:cxnLst>
                <a:cxn ang="0">
                  <a:pos x="22" y="11"/>
                </a:cxn>
                <a:cxn ang="0">
                  <a:pos x="11" y="22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22" y="11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lnTo>
                    <a:pt x="11" y="22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22" y="1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78" name="Freeform 194"/>
            <p:cNvSpPr>
              <a:spLocks/>
            </p:cNvSpPr>
            <p:nvPr/>
          </p:nvSpPr>
          <p:spPr bwMode="auto">
            <a:xfrm>
              <a:off x="2736" y="2826"/>
              <a:ext cx="33" cy="44"/>
            </a:xfrm>
            <a:custGeom>
              <a:avLst/>
              <a:gdLst/>
              <a:ahLst/>
              <a:cxnLst>
                <a:cxn ang="0">
                  <a:pos x="22" y="33"/>
                </a:cxn>
                <a:cxn ang="0">
                  <a:pos x="11" y="44"/>
                </a:cxn>
                <a:cxn ang="0">
                  <a:pos x="0" y="0"/>
                </a:cxn>
                <a:cxn ang="0">
                  <a:pos x="33" y="22"/>
                </a:cxn>
                <a:cxn ang="0">
                  <a:pos x="22" y="33"/>
                </a:cxn>
              </a:cxnLst>
              <a:rect l="0" t="0" r="r" b="b"/>
              <a:pathLst>
                <a:path w="33" h="44">
                  <a:moveTo>
                    <a:pt x="22" y="33"/>
                  </a:moveTo>
                  <a:lnTo>
                    <a:pt x="11" y="44"/>
                  </a:lnTo>
                  <a:lnTo>
                    <a:pt x="0" y="0"/>
                  </a:lnTo>
                  <a:lnTo>
                    <a:pt x="33" y="22"/>
                  </a:lnTo>
                  <a:lnTo>
                    <a:pt x="22" y="33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79" name="Freeform 195"/>
            <p:cNvSpPr>
              <a:spLocks/>
            </p:cNvSpPr>
            <p:nvPr/>
          </p:nvSpPr>
          <p:spPr bwMode="auto">
            <a:xfrm>
              <a:off x="2965" y="3143"/>
              <a:ext cx="1560" cy="11"/>
            </a:xfrm>
            <a:custGeom>
              <a:avLst/>
              <a:gdLst/>
              <a:ahLst/>
              <a:cxnLst>
                <a:cxn ang="0">
                  <a:pos x="1560" y="11"/>
                </a:cxn>
                <a:cxn ang="0">
                  <a:pos x="1560" y="0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1560" y="11"/>
                </a:cxn>
              </a:cxnLst>
              <a:rect l="0" t="0" r="r" b="b"/>
              <a:pathLst>
                <a:path w="1560" h="11">
                  <a:moveTo>
                    <a:pt x="1560" y="11"/>
                  </a:moveTo>
                  <a:lnTo>
                    <a:pt x="1560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560" y="1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80" name="Freeform 196"/>
            <p:cNvSpPr>
              <a:spLocks/>
            </p:cNvSpPr>
            <p:nvPr/>
          </p:nvSpPr>
          <p:spPr bwMode="auto">
            <a:xfrm>
              <a:off x="2769" y="2859"/>
              <a:ext cx="207" cy="295"/>
            </a:xfrm>
            <a:custGeom>
              <a:avLst/>
              <a:gdLst/>
              <a:ahLst/>
              <a:cxnLst>
                <a:cxn ang="0">
                  <a:pos x="196" y="295"/>
                </a:cxn>
                <a:cxn ang="0">
                  <a:pos x="207" y="284"/>
                </a:cxn>
                <a:cxn ang="0">
                  <a:pos x="10" y="0"/>
                </a:cxn>
                <a:cxn ang="0">
                  <a:pos x="0" y="11"/>
                </a:cxn>
                <a:cxn ang="0">
                  <a:pos x="196" y="295"/>
                </a:cxn>
              </a:cxnLst>
              <a:rect l="0" t="0" r="r" b="b"/>
              <a:pathLst>
                <a:path w="207" h="295">
                  <a:moveTo>
                    <a:pt x="196" y="295"/>
                  </a:moveTo>
                  <a:lnTo>
                    <a:pt x="207" y="284"/>
                  </a:lnTo>
                  <a:lnTo>
                    <a:pt x="10" y="0"/>
                  </a:lnTo>
                  <a:lnTo>
                    <a:pt x="0" y="11"/>
                  </a:lnTo>
                  <a:lnTo>
                    <a:pt x="196" y="295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81" name="Rectangle 197"/>
            <p:cNvSpPr>
              <a:spLocks noChangeArrowheads="1"/>
            </p:cNvSpPr>
            <p:nvPr/>
          </p:nvSpPr>
          <p:spPr bwMode="auto">
            <a:xfrm>
              <a:off x="1056" y="240"/>
              <a:ext cx="233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Before</a:t>
              </a:r>
              <a:r>
                <a:rPr lang="en-US" sz="11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82" name="Rectangle 198"/>
            <p:cNvSpPr>
              <a:spLocks noChangeArrowheads="1"/>
            </p:cNvSpPr>
            <p:nvPr/>
          </p:nvSpPr>
          <p:spPr bwMode="auto">
            <a:xfrm>
              <a:off x="1344" y="240"/>
              <a:ext cx="156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main</a:t>
              </a:r>
            </a:p>
          </p:txBody>
        </p:sp>
        <p:sp>
          <p:nvSpPr>
            <p:cNvPr id="16583" name="Rectangle 199"/>
            <p:cNvSpPr>
              <a:spLocks noChangeArrowheads="1"/>
            </p:cNvSpPr>
            <p:nvPr/>
          </p:nvSpPr>
          <p:spPr bwMode="auto">
            <a:xfrm>
              <a:off x="1536" y="240"/>
              <a:ext cx="183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calls</a:t>
              </a:r>
              <a:r>
                <a:rPr lang="en-US" sz="11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84" name="Rectangle 200"/>
            <p:cNvSpPr>
              <a:spLocks noChangeArrowheads="1"/>
            </p:cNvSpPr>
            <p:nvPr/>
          </p:nvSpPr>
          <p:spPr bwMode="auto">
            <a:xfrm>
              <a:off x="1798" y="240"/>
              <a:ext cx="587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cubeByReference</a:t>
              </a:r>
            </a:p>
          </p:txBody>
        </p:sp>
        <p:sp>
          <p:nvSpPr>
            <p:cNvPr id="16585" name="Rectangle 201"/>
            <p:cNvSpPr>
              <a:spLocks noChangeArrowheads="1"/>
            </p:cNvSpPr>
            <p:nvPr/>
          </p:nvSpPr>
          <p:spPr bwMode="auto">
            <a:xfrm>
              <a:off x="2583" y="240"/>
              <a:ext cx="20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cs typeface="Times New Roman" pitchFamily="18" charset="0"/>
                </a:rPr>
                <a:t>: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86" name="Rectangle 202"/>
            <p:cNvSpPr>
              <a:spLocks noChangeArrowheads="1"/>
            </p:cNvSpPr>
            <p:nvPr/>
          </p:nvSpPr>
          <p:spPr bwMode="auto">
            <a:xfrm>
              <a:off x="1056" y="1288"/>
              <a:ext cx="18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After </a:t>
              </a:r>
            </a:p>
          </p:txBody>
        </p:sp>
        <p:sp>
          <p:nvSpPr>
            <p:cNvPr id="16587" name="Rectangle 203"/>
            <p:cNvSpPr>
              <a:spLocks noChangeArrowheads="1"/>
            </p:cNvSpPr>
            <p:nvPr/>
          </p:nvSpPr>
          <p:spPr bwMode="auto">
            <a:xfrm>
              <a:off x="1344" y="1296"/>
              <a:ext cx="586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cubeByReference</a:t>
              </a:r>
            </a:p>
          </p:txBody>
        </p:sp>
        <p:sp>
          <p:nvSpPr>
            <p:cNvPr id="16588" name="Rectangle 204"/>
            <p:cNvSpPr>
              <a:spLocks noChangeArrowheads="1"/>
            </p:cNvSpPr>
            <p:nvPr/>
          </p:nvSpPr>
          <p:spPr bwMode="auto">
            <a:xfrm>
              <a:off x="2070" y="1288"/>
              <a:ext cx="89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receives the call and before </a:t>
              </a:r>
            </a:p>
          </p:txBody>
        </p:sp>
        <p:sp>
          <p:nvSpPr>
            <p:cNvPr id="16589" name="Rectangle 205"/>
            <p:cNvSpPr>
              <a:spLocks noChangeArrowheads="1"/>
            </p:cNvSpPr>
            <p:nvPr/>
          </p:nvSpPr>
          <p:spPr bwMode="auto">
            <a:xfrm>
              <a:off x="3168" y="1296"/>
              <a:ext cx="200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latin typeface="LucidaSansTypewriter" pitchFamily="49" charset="0"/>
                  <a:cs typeface="Times New Roman" pitchFamily="18" charset="0"/>
                </a:rPr>
                <a:t>*</a:t>
              </a: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nPtr</a:t>
              </a:r>
            </a:p>
          </p:txBody>
        </p:sp>
        <p:sp>
          <p:nvSpPr>
            <p:cNvPr id="16590" name="Rectangle 206"/>
            <p:cNvSpPr>
              <a:spLocks noChangeArrowheads="1"/>
            </p:cNvSpPr>
            <p:nvPr/>
          </p:nvSpPr>
          <p:spPr bwMode="auto">
            <a:xfrm>
              <a:off x="3456" y="1296"/>
              <a:ext cx="300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is cubed:</a:t>
              </a:r>
            </a:p>
          </p:txBody>
        </p:sp>
        <p:sp>
          <p:nvSpPr>
            <p:cNvPr id="16591" name="Rectangle 207"/>
            <p:cNvSpPr>
              <a:spLocks noChangeArrowheads="1"/>
            </p:cNvSpPr>
            <p:nvPr/>
          </p:nvSpPr>
          <p:spPr bwMode="auto">
            <a:xfrm>
              <a:off x="1030" y="2324"/>
              <a:ext cx="18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After </a:t>
              </a:r>
            </a:p>
          </p:txBody>
        </p:sp>
        <p:sp>
          <p:nvSpPr>
            <p:cNvPr id="16592" name="Rectangle 208"/>
            <p:cNvSpPr>
              <a:spLocks noChangeArrowheads="1"/>
            </p:cNvSpPr>
            <p:nvPr/>
          </p:nvSpPr>
          <p:spPr bwMode="auto">
            <a:xfrm>
              <a:off x="1259" y="2324"/>
              <a:ext cx="200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latin typeface="LucidaSansTypewriter" pitchFamily="49" charset="0"/>
                  <a:cs typeface="Times New Roman" pitchFamily="18" charset="0"/>
                </a:rPr>
                <a:t>*</a:t>
              </a: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nPtr</a:t>
              </a:r>
            </a:p>
          </p:txBody>
        </p:sp>
        <p:sp>
          <p:nvSpPr>
            <p:cNvPr id="16593" name="Rectangle 209"/>
            <p:cNvSpPr>
              <a:spLocks noChangeArrowheads="1"/>
            </p:cNvSpPr>
            <p:nvPr/>
          </p:nvSpPr>
          <p:spPr bwMode="auto">
            <a:xfrm>
              <a:off x="1521" y="2324"/>
              <a:ext cx="1496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is cubed and before program control returns to </a:t>
              </a:r>
            </a:p>
          </p:txBody>
        </p:sp>
        <p:sp>
          <p:nvSpPr>
            <p:cNvPr id="16594" name="Rectangle 210"/>
            <p:cNvSpPr>
              <a:spLocks noChangeArrowheads="1"/>
            </p:cNvSpPr>
            <p:nvPr/>
          </p:nvSpPr>
          <p:spPr bwMode="auto">
            <a:xfrm>
              <a:off x="3360" y="2352"/>
              <a:ext cx="172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latin typeface="LucidaSansTypewriter" pitchFamily="49" charset="0"/>
                  <a:cs typeface="Times New Roman" pitchFamily="18" charset="0"/>
                </a:rPr>
                <a:t>main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95" name="Rectangle 211"/>
            <p:cNvSpPr>
              <a:spLocks noChangeArrowheads="1"/>
            </p:cNvSpPr>
            <p:nvPr/>
          </p:nvSpPr>
          <p:spPr bwMode="auto">
            <a:xfrm>
              <a:off x="3600" y="2352"/>
              <a:ext cx="20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>
                  <a:solidFill>
                    <a:srgbClr val="000000"/>
                  </a:solidFill>
                  <a:cs typeface="Times New Roman" pitchFamily="18" charset="0"/>
                </a:rPr>
                <a:t>: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96" name="Rectangle 212"/>
            <p:cNvSpPr>
              <a:spLocks noChangeArrowheads="1"/>
            </p:cNvSpPr>
            <p:nvPr/>
          </p:nvSpPr>
          <p:spPr bwMode="auto">
            <a:xfrm>
              <a:off x="4281" y="993"/>
              <a:ext cx="352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undefined</a:t>
              </a:r>
            </a:p>
          </p:txBody>
        </p:sp>
        <p:sp>
          <p:nvSpPr>
            <p:cNvPr id="16597" name="Rectangle 213"/>
            <p:cNvSpPr>
              <a:spLocks noChangeArrowheads="1"/>
            </p:cNvSpPr>
            <p:nvPr/>
          </p:nvSpPr>
          <p:spPr bwMode="auto">
            <a:xfrm>
              <a:off x="3037" y="1964"/>
              <a:ext cx="86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call establishes this pointer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98" name="Rectangle 214"/>
            <p:cNvSpPr>
              <a:spLocks noChangeArrowheads="1"/>
            </p:cNvSpPr>
            <p:nvPr/>
          </p:nvSpPr>
          <p:spPr bwMode="auto">
            <a:xfrm>
              <a:off x="3059" y="2946"/>
              <a:ext cx="77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called function modifies 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99" name="Rectangle 215"/>
            <p:cNvSpPr>
              <a:spLocks noChangeArrowheads="1"/>
            </p:cNvSpPr>
            <p:nvPr/>
          </p:nvSpPr>
          <p:spPr bwMode="auto">
            <a:xfrm>
              <a:off x="3059" y="3044"/>
              <a:ext cx="521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caller’s variable</a:t>
              </a:r>
              <a:endPara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sz="2200">
              <a:latin typeface="Lucida Console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200">
                <a:latin typeface="Lucida Console" pitchFamily="49" charset="0"/>
              </a:rPr>
              <a:t>const</a:t>
            </a:r>
            <a:r>
              <a:rPr lang="en-US" sz="2400"/>
              <a:t> qualifier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Variable cannot be changed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Use </a:t>
            </a:r>
            <a:r>
              <a:rPr lang="en-US" sz="1800">
                <a:latin typeface="Lucida Console" pitchFamily="49" charset="0"/>
              </a:rPr>
              <a:t>const</a:t>
            </a:r>
            <a:r>
              <a:rPr lang="en-US" sz="2000"/>
              <a:t> if function does not need to change a variable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Attempting to change a </a:t>
            </a:r>
            <a:r>
              <a:rPr lang="en-US" sz="1800">
                <a:latin typeface="Lucida Console" pitchFamily="49" charset="0"/>
              </a:rPr>
              <a:t>const</a:t>
            </a:r>
            <a:r>
              <a:rPr lang="en-US" sz="2000"/>
              <a:t> variable produces an error</a:t>
            </a:r>
          </a:p>
          <a:p>
            <a:pPr>
              <a:lnSpc>
                <a:spcPct val="80000"/>
              </a:lnSpc>
            </a:pPr>
            <a:r>
              <a:rPr lang="en-US" sz="2200">
                <a:latin typeface="Lucida Console" pitchFamily="49" charset="0"/>
              </a:rPr>
              <a:t>const</a:t>
            </a:r>
            <a:r>
              <a:rPr lang="en-US" sz="2400"/>
              <a:t> pointers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Point to a constant memory location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Must be initialized when defined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Lucida Console" pitchFamily="49" charset="0"/>
              </a:rPr>
              <a:t>int *const myPtr = &amp;x;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Type </a:t>
            </a:r>
            <a:r>
              <a:rPr lang="en-US" sz="1600">
                <a:latin typeface="Lucida Console" pitchFamily="49" charset="0"/>
              </a:rPr>
              <a:t>int *const</a:t>
            </a:r>
            <a:r>
              <a:rPr lang="en-US" sz="1800"/>
              <a:t> </a:t>
            </a:r>
            <a:r>
              <a:rPr lang="en-US" sz="1800">
                <a:cs typeface="Times New Roman" pitchFamily="18" charset="0"/>
              </a:rPr>
              <a:t>–</a:t>
            </a:r>
            <a:r>
              <a:rPr lang="en-US" sz="1800"/>
              <a:t> constant pointer to an </a:t>
            </a:r>
            <a:r>
              <a:rPr lang="en-US" sz="1600">
                <a:latin typeface="Lucida Console" pitchFamily="49" charset="0"/>
              </a:rPr>
              <a:t>int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Lucida Console" pitchFamily="49" charset="0"/>
              </a:rPr>
              <a:t>const int *myPtr = &amp;x;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Regular pointer to a </a:t>
            </a:r>
            <a:r>
              <a:rPr lang="en-US" sz="1600">
                <a:latin typeface="Lucida Console" pitchFamily="49" charset="0"/>
              </a:rPr>
              <a:t>const int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Lucida Console" pitchFamily="49" charset="0"/>
              </a:rPr>
              <a:t>const int *const Ptr = &amp;x;</a:t>
            </a:r>
          </a:p>
          <a:p>
            <a:pPr lvl="2">
              <a:lnSpc>
                <a:spcPct val="80000"/>
              </a:lnSpc>
            </a:pPr>
            <a:r>
              <a:rPr lang="en-US" sz="1600">
                <a:latin typeface="Lucida Console" pitchFamily="49" charset="0"/>
              </a:rPr>
              <a:t>const</a:t>
            </a:r>
            <a:r>
              <a:rPr lang="en-US" sz="1800"/>
              <a:t> pointer to a </a:t>
            </a:r>
            <a:r>
              <a:rPr lang="en-US" sz="1600">
                <a:latin typeface="Lucida Console" pitchFamily="49" charset="0"/>
              </a:rPr>
              <a:t>const int</a:t>
            </a:r>
          </a:p>
          <a:p>
            <a:pPr lvl="2">
              <a:lnSpc>
                <a:spcPct val="80000"/>
              </a:lnSpc>
            </a:pPr>
            <a:r>
              <a:rPr lang="en-US" sz="1600">
                <a:latin typeface="Lucida Console" pitchFamily="49" charset="0"/>
              </a:rPr>
              <a:t>x</a:t>
            </a:r>
            <a:r>
              <a:rPr lang="en-US" sz="1800"/>
              <a:t> can be changed, but not </a:t>
            </a:r>
            <a:r>
              <a:rPr lang="en-US" sz="1600">
                <a:latin typeface="Lucida Console" pitchFamily="49" charset="0"/>
              </a:rPr>
              <a:t>*Ptr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848600" cy="685800"/>
          </a:xfrm>
        </p:spPr>
        <p:txBody>
          <a:bodyPr/>
          <a:lstStyle/>
          <a:p>
            <a:r>
              <a:rPr lang="en-US" sz="3200"/>
              <a:t>Using the </a:t>
            </a:r>
            <a:r>
              <a:rPr lang="en-US" sz="3200">
                <a:latin typeface="Lucida Console" pitchFamily="49" charset="0"/>
              </a:rPr>
              <a:t>const</a:t>
            </a:r>
            <a:r>
              <a:rPr lang="en-US" sz="3200"/>
              <a:t> Qualifier with Pointers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6" name="Object 4"/>
          <p:cNvGraphicFramePr>
            <a:graphicFrameLocks/>
          </p:cNvGraphicFramePr>
          <p:nvPr>
            <p:ph idx="1"/>
          </p:nvPr>
        </p:nvGraphicFramePr>
        <p:xfrm>
          <a:off x="2060575" y="1481138"/>
          <a:ext cx="5022850" cy="4525962"/>
        </p:xfrm>
        <a:graphic>
          <a:graphicData uri="http://schemas.openxmlformats.org/presentationml/2006/ole">
            <p:oleObj spid="_x0000_s18436" name="Document" r:id="rId3" imgW="6821640" imgH="6146640" progId="Word.Document.8">
              <p:embed/>
            </p:oleObj>
          </a:graphicData>
        </a:graphic>
      </p:graphicFrame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4" name="Object 4"/>
          <p:cNvGraphicFramePr>
            <a:graphicFrameLocks/>
          </p:cNvGraphicFramePr>
          <p:nvPr>
            <p:ph idx="1"/>
          </p:nvPr>
        </p:nvGraphicFramePr>
        <p:xfrm>
          <a:off x="0" y="912813"/>
          <a:ext cx="9144000" cy="5260975"/>
        </p:xfrm>
        <a:graphic>
          <a:graphicData uri="http://schemas.openxmlformats.org/presentationml/2006/ole">
            <p:oleObj spid="_x0000_s20484" name="Document" r:id="rId3" imgW="6945120" imgH="3995640" progId="Word.Document.8">
              <p:embed/>
            </p:oleObj>
          </a:graphicData>
        </a:graphic>
      </p:graphicFrame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5486400"/>
            <a:ext cx="9144000" cy="13716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2000" b="1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The string before conversion is: characters and $32.98</a:t>
            </a:r>
          </a:p>
          <a:p>
            <a:pPr eaLnBrk="1" hangingPunct="1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2000" b="1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The string after conversion is: CHARACTERS AND $32.98</a:t>
            </a:r>
            <a:r>
              <a:rPr lang="en-US" sz="1200" b="1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 </a:t>
            </a:r>
            <a:endParaRPr lang="en-US" sz="1200" b="1">
              <a:latin typeface="Lucida Console" pitchFamily="49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077200" cy="4114800"/>
          </a:xfrm>
        </p:spPr>
        <p:txBody>
          <a:bodyPr/>
          <a:lstStyle/>
          <a:p>
            <a:r>
              <a:rPr lang="en-US" sz="2800"/>
              <a:t>Introduction</a:t>
            </a:r>
          </a:p>
          <a:p>
            <a:r>
              <a:rPr lang="en-US" sz="2800"/>
              <a:t>Pointer Variable Definition &amp; Initialization</a:t>
            </a:r>
          </a:p>
          <a:p>
            <a:r>
              <a:rPr lang="en-US" sz="2800"/>
              <a:t>Pointer Operators</a:t>
            </a:r>
          </a:p>
          <a:p>
            <a:r>
              <a:rPr lang="en-US" sz="2800"/>
              <a:t>Calling Function by Reference</a:t>
            </a:r>
          </a:p>
          <a:p>
            <a:r>
              <a:rPr lang="en-US" sz="2800"/>
              <a:t>Using const Qualifier in Pointers</a:t>
            </a:r>
          </a:p>
          <a:p>
            <a:r>
              <a:rPr lang="en-US" sz="2800"/>
              <a:t>Pointers &amp; Arrays</a:t>
            </a:r>
          </a:p>
          <a:p>
            <a:r>
              <a:rPr lang="en-US" sz="2800"/>
              <a:t>Pointers &amp; 2-Dimentional Arrays</a:t>
            </a:r>
          </a:p>
          <a:p>
            <a:r>
              <a:rPr lang="en-US" sz="2800"/>
              <a:t>Excercise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We’ll Learn Today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2" name="Object 4"/>
          <p:cNvGraphicFramePr>
            <a:graphicFrameLocks/>
          </p:cNvGraphicFramePr>
          <p:nvPr>
            <p:ph idx="1"/>
          </p:nvPr>
        </p:nvGraphicFramePr>
        <p:xfrm>
          <a:off x="23813" y="0"/>
          <a:ext cx="9094787" cy="7162800"/>
        </p:xfrm>
        <a:graphic>
          <a:graphicData uri="http://schemas.openxmlformats.org/presentationml/2006/ole">
            <p:oleObj spid="_x0000_s22532" name="Document" r:id="rId3" imgW="6747480" imgH="5313960" progId="Word.Document.8">
              <p:embed/>
            </p:oleObj>
          </a:graphicData>
        </a:graphic>
      </p:graphicFrame>
      <p:sp>
        <p:nvSpPr>
          <p:cNvPr id="225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0" name="Object 4"/>
          <p:cNvGraphicFramePr>
            <a:graphicFrameLocks/>
          </p:cNvGraphicFramePr>
          <p:nvPr>
            <p:ph idx="1"/>
          </p:nvPr>
        </p:nvGraphicFramePr>
        <p:xfrm>
          <a:off x="0" y="1354138"/>
          <a:ext cx="9144000" cy="4302125"/>
        </p:xfrm>
        <a:graphic>
          <a:graphicData uri="http://schemas.openxmlformats.org/presentationml/2006/ole">
            <p:oleObj spid="_x0000_s24580" name="Document" r:id="rId3" imgW="6602040" imgH="3106800" progId="Word.Document.8">
              <p:embed/>
            </p:oleObj>
          </a:graphicData>
        </a:graphic>
      </p:graphicFrame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0" y="5410200"/>
            <a:ext cx="9144000" cy="14478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2800" b="1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The string is:</a:t>
            </a:r>
          </a:p>
          <a:p>
            <a:pPr eaLnBrk="1" hangingPunct="1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2800" b="1">
                <a:latin typeface="Lucida Console" pitchFamily="49" charset="0"/>
                <a:cs typeface="Times New Roman" pitchFamily="18" charset="0"/>
              </a:rPr>
              <a:t>print characters of a string</a:t>
            </a:r>
            <a:r>
              <a:rPr lang="en-US" sz="1200" b="1">
                <a:latin typeface="Lucida Console" pitchFamily="49" charset="0"/>
              </a:rPr>
              <a:t> 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8" name="Object 4"/>
          <p:cNvGraphicFramePr>
            <a:graphicFrameLocks/>
          </p:cNvGraphicFramePr>
          <p:nvPr>
            <p:ph idx="1"/>
          </p:nvPr>
        </p:nvGraphicFramePr>
        <p:xfrm>
          <a:off x="2127250" y="1481138"/>
          <a:ext cx="4889500" cy="4524375"/>
        </p:xfrm>
        <a:graphic>
          <a:graphicData uri="http://schemas.openxmlformats.org/presentationml/2006/ole">
            <p:oleObj spid="_x0000_s26628" name="Document" r:id="rId3" imgW="6710040" imgH="6210360" progId="Word.Document.8">
              <p:embed/>
            </p:oleObj>
          </a:graphicData>
        </a:graphic>
      </p:graphicFrame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6" name="Object 4"/>
          <p:cNvGraphicFramePr>
            <a:graphicFrameLocks/>
          </p:cNvGraphicFramePr>
          <p:nvPr>
            <p:ph idx="1"/>
          </p:nvPr>
        </p:nvGraphicFramePr>
        <p:xfrm>
          <a:off x="1879600" y="1481138"/>
          <a:ext cx="5384800" cy="4524375"/>
        </p:xfrm>
        <a:graphic>
          <a:graphicData uri="http://schemas.openxmlformats.org/presentationml/2006/ole">
            <p:oleObj spid="_x0000_s28676" name="Document" r:id="rId3" imgW="6829920" imgH="5738760" progId="Word.Document.8">
              <p:embed/>
            </p:oleObj>
          </a:graphicData>
        </a:graphic>
      </p:graphicFrame>
      <p:sp>
        <p:nvSpPr>
          <p:cNvPr id="286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 flipH="1">
            <a:off x="3124200" y="30480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4191000" y="2381250"/>
            <a:ext cx="2971800" cy="5905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  <a:cs typeface="Times New Roman" pitchFamily="18" charset="0"/>
              </a:rPr>
              <a:t>Changing </a:t>
            </a:r>
            <a:r>
              <a:rPr lang="en-US" sz="1400">
                <a:latin typeface="Lucida Console" pitchFamily="49" charset="0"/>
                <a:cs typeface="Times New Roman" pitchFamily="18" charset="0"/>
              </a:rPr>
              <a:t>*ptr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is allowed – </a:t>
            </a:r>
            <a:r>
              <a:rPr lang="en-US" sz="1400">
                <a:latin typeface="Lucida Console" pitchFamily="49" charset="0"/>
                <a:cs typeface="Times New Roman" pitchFamily="18" charset="0"/>
              </a:rPr>
              <a:t>x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is not a constant.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 flipH="1" flipV="1">
            <a:off x="1828800" y="5334000"/>
            <a:ext cx="2819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4648200" y="6267450"/>
            <a:ext cx="2743200" cy="5905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  <a:cs typeface="Times New Roman" pitchFamily="18" charset="0"/>
              </a:rPr>
              <a:t>Changing </a:t>
            </a:r>
            <a:r>
              <a:rPr lang="en-US" sz="1400">
                <a:latin typeface="Lucida Console" pitchFamily="49" charset="0"/>
                <a:cs typeface="Times New Roman" pitchFamily="18" charset="0"/>
              </a:rPr>
              <a:t>ptr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is an error – </a:t>
            </a:r>
            <a:r>
              <a:rPr lang="en-US" sz="1400">
                <a:latin typeface="Lucida Console" pitchFamily="49" charset="0"/>
                <a:cs typeface="Times New Roman" pitchFamily="18" charset="0"/>
              </a:rPr>
              <a:t>ptr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is a constant pointer.</a:t>
            </a:r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4" name="Object 4"/>
          <p:cNvGraphicFramePr>
            <a:graphicFrameLocks/>
          </p:cNvGraphicFramePr>
          <p:nvPr>
            <p:ph idx="1"/>
          </p:nvPr>
        </p:nvGraphicFramePr>
        <p:xfrm>
          <a:off x="2159000" y="1481138"/>
          <a:ext cx="4824413" cy="4525962"/>
        </p:xfrm>
        <a:graphic>
          <a:graphicData uri="http://schemas.openxmlformats.org/presentationml/2006/ole">
            <p:oleObj spid="_x0000_s30724" name="Document" r:id="rId3" imgW="7028640" imgH="6593040" progId="Word.Document.8">
              <p:embed/>
            </p:oleObj>
          </a:graphicData>
        </a:graphic>
      </p:graphicFrame>
      <p:sp>
        <p:nvSpPr>
          <p:cNvPr id="307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600"/>
              <a:t>Pointers and arrays are very closely linked in C.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	Consider the following: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   int a[10], 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		 int *pa;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 		 pa = &amp;a[0];  /* pa pointer to address of a[0]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 		 x = *pa;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		 /* x = contents of pa (a[0] in this case) */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/>
          </a:p>
          <a:p>
            <a:pPr>
              <a:lnSpc>
                <a:spcPct val="80000"/>
              </a:lnSpc>
              <a:buFontTx/>
              <a:buNone/>
            </a:pPr>
            <a:endParaRPr lang="en-US" sz="1600"/>
          </a:p>
          <a:p>
            <a:pPr>
              <a:lnSpc>
                <a:spcPct val="80000"/>
              </a:lnSpc>
              <a:buFontTx/>
              <a:buNone/>
            </a:pPr>
            <a:endParaRPr lang="en-US" sz="1600"/>
          </a:p>
          <a:p>
            <a:pPr>
              <a:lnSpc>
                <a:spcPct val="80000"/>
              </a:lnSpc>
              <a:buFontTx/>
              <a:buNone/>
            </a:pPr>
            <a:endParaRPr lang="en-US" sz="1600"/>
          </a:p>
          <a:p>
            <a:pPr>
              <a:lnSpc>
                <a:spcPct val="80000"/>
              </a:lnSpc>
              <a:buFontTx/>
              <a:buNone/>
            </a:pPr>
            <a:endParaRPr lang="en-US" sz="1600"/>
          </a:p>
          <a:p>
            <a:pPr>
              <a:lnSpc>
                <a:spcPct val="80000"/>
              </a:lnSpc>
            </a:pPr>
            <a:r>
              <a:rPr lang="en-US" sz="1600"/>
              <a:t>To get somewhere in the array Fig. using a pointer we could do: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		   pa + i a[i] </a:t>
            </a:r>
          </a:p>
          <a:p>
            <a:pPr>
              <a:lnSpc>
                <a:spcPct val="80000"/>
              </a:lnSpc>
            </a:pPr>
            <a:endParaRPr lang="en-US" sz="160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0"/>
              <a:t>WARNING</a:t>
            </a:r>
            <a:r>
              <a:rPr lang="en-US" sz="2000"/>
              <a:t>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</a:t>
            </a:r>
            <a:r>
              <a:rPr lang="en-US" sz="1600"/>
              <a:t>There is no bound checking of arrays and pointers so you can easily go beyond array memory and overwrite other things. 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Pointers and Arrays</a:t>
            </a:r>
            <a:endParaRPr lang="en-US"/>
          </a:p>
        </p:txBody>
      </p:sp>
      <p:pic>
        <p:nvPicPr>
          <p:cNvPr id="32772" name="Picture 4" descr="array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667000"/>
            <a:ext cx="25908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C however is much more subtle in its link between arrays and pointers.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For example we can just type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   		pa = a;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instead of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   		pa = &amp;a[0]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and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   		a[i] can be written as *(a + i). </a:t>
            </a:r>
            <a:br>
              <a:rPr lang="en-US" sz="2400"/>
            </a:br>
            <a:r>
              <a:rPr lang="en-US" sz="2400"/>
              <a:t>	</a:t>
            </a:r>
            <a:r>
              <a:rPr lang="en-US" sz="2400" b="0" i="1"/>
              <a:t>i.e.</a:t>
            </a:r>
            <a:r>
              <a:rPr lang="en-US" sz="2400"/>
              <a:t> &amp;a[i] a + i. </a:t>
            </a:r>
          </a:p>
          <a:p>
            <a:pPr>
              <a:lnSpc>
                <a:spcPct val="80000"/>
              </a:lnSpc>
            </a:pPr>
            <a:r>
              <a:rPr lang="en-US" sz="2400"/>
              <a:t>We also express pointer addressing like this: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	pa[i] = *(pa + i). 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Pointers and Arrays(cont’d)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pointer is a variable. We can do </a:t>
            </a:r>
            <a:br>
              <a:rPr lang="en-US"/>
            </a:br>
            <a:r>
              <a:rPr lang="en-US"/>
              <a:t>pa = a and pa++. </a:t>
            </a:r>
          </a:p>
          <a:p>
            <a:r>
              <a:rPr lang="en-US"/>
              <a:t>An Array </a:t>
            </a:r>
            <a:r>
              <a:rPr lang="en-US" u="sng"/>
              <a:t>is not</a:t>
            </a:r>
            <a:r>
              <a:rPr lang="en-US"/>
              <a:t> a variable. a = pa and a++ ARE ILLEGAL.</a:t>
            </a:r>
          </a:p>
          <a:p>
            <a:r>
              <a:rPr lang="en-US"/>
              <a:t>This stuff is very important. Make sure you understand it. We will see a lot more of this.  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Differences between  Pointers &amp; Array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void main(void)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	int num[5]={1,2,3,4,5};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int i, *ptr;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ptr = num;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for( i = 0; i&lt;5; 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printf(“ %d “, *(ptr++));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}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Example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can have arrays of pointers since pointers are variables. </a:t>
            </a:r>
            <a:endParaRPr lang="en-US" u="sng"/>
          </a:p>
          <a:p>
            <a:pPr>
              <a:buFontTx/>
              <a:buNone/>
            </a:pPr>
            <a:endParaRPr lang="en-US" u="sng"/>
          </a:p>
          <a:p>
            <a:pPr>
              <a:buFontTx/>
              <a:buNone/>
            </a:pPr>
            <a:r>
              <a:rPr lang="en-US" u="sng"/>
              <a:t>Example use</a:t>
            </a:r>
            <a:r>
              <a:rPr lang="en-US"/>
              <a:t>: </a:t>
            </a:r>
            <a:endParaRPr lang="en-US" b="0" i="1"/>
          </a:p>
          <a:p>
            <a:pPr>
              <a:buFontTx/>
              <a:buNone/>
            </a:pPr>
            <a:r>
              <a:rPr lang="en-US" b="0" i="1"/>
              <a:t>	Sort lines of text of different length</a:t>
            </a:r>
            <a:r>
              <a:rPr lang="en-US"/>
              <a:t>. </a:t>
            </a:r>
            <a:endParaRPr lang="en-US" b="0"/>
          </a:p>
          <a:p>
            <a:endParaRPr lang="en-US" b="0"/>
          </a:p>
          <a:p>
            <a:r>
              <a:rPr lang="en-US" b="0"/>
              <a:t>NOTE:</a:t>
            </a:r>
            <a:r>
              <a:rPr lang="en-US"/>
              <a:t> Text can't be moved or compared in a single operation. </a:t>
            </a:r>
            <a:endParaRPr lang="en-US" b="0" i="1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Arrays of Pointers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/>
              <a:t>Pointer are a fundamental part of C. If you cannot use pointers properly then you have basically lost all the power and flexibility that C allows. The secret to C is in its use of pointers. </a:t>
            </a:r>
          </a:p>
          <a:p>
            <a:pPr>
              <a:lnSpc>
                <a:spcPct val="80000"/>
              </a:lnSpc>
            </a:pPr>
            <a:r>
              <a:rPr lang="en-US" sz="2400"/>
              <a:t>C uses </a:t>
            </a:r>
            <a:r>
              <a:rPr lang="en-US" sz="2400" b="0" i="1"/>
              <a:t>pointers</a:t>
            </a:r>
            <a:r>
              <a:rPr lang="en-US" sz="2400"/>
              <a:t> </a:t>
            </a:r>
            <a:r>
              <a:rPr lang="en-US" sz="2400" u="sng"/>
              <a:t>a lot</a:t>
            </a:r>
            <a:r>
              <a:rPr lang="en-US" sz="2400"/>
              <a:t>. </a:t>
            </a:r>
            <a:r>
              <a:rPr lang="en-US" sz="2400" b="0"/>
              <a:t>Why?</a:t>
            </a:r>
            <a:r>
              <a:rPr lang="en-US" sz="2400"/>
              <a:t>: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It is the only way to express some computations.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It produces compact and efficient code.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It provides a very powerful tool. </a:t>
            </a:r>
          </a:p>
          <a:p>
            <a:pPr>
              <a:lnSpc>
                <a:spcPct val="80000"/>
              </a:lnSpc>
            </a:pPr>
            <a:r>
              <a:rPr lang="en-US" sz="2400"/>
              <a:t>C uses pointers explicitly with: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Arrays,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Structures,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Functions. </a:t>
            </a:r>
            <a:endParaRPr lang="en-US" sz="2000" b="0"/>
          </a:p>
          <a:p>
            <a:pPr>
              <a:lnSpc>
                <a:spcPct val="80000"/>
              </a:lnSpc>
            </a:pPr>
            <a:r>
              <a:rPr lang="en-US" sz="2400" b="0"/>
              <a:t>NOTE:</a:t>
            </a:r>
            <a:r>
              <a:rPr lang="en-US" sz="2400"/>
              <a:t> Pointers are perhaps the most difficult part of C to understand. C's implementation is slightly different </a:t>
            </a:r>
            <a:r>
              <a:rPr lang="en-US" sz="2400" u="sng"/>
              <a:t>DIFFERENT</a:t>
            </a:r>
            <a:r>
              <a:rPr lang="en-US" sz="2400"/>
              <a:t> from other languages. 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0" i="1"/>
              <a:t>Arrays of Pointers</a:t>
            </a:r>
            <a:r>
              <a:rPr lang="en-US" sz="2400"/>
              <a:t> are a data representation that will cope efficiently and conveniently with variable length text lines.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</a:t>
            </a:r>
            <a:r>
              <a:rPr lang="en-US" sz="2400" u="sng"/>
              <a:t>How can we do this?: </a:t>
            </a:r>
          </a:p>
          <a:p>
            <a:pPr>
              <a:lnSpc>
                <a:spcPct val="90000"/>
              </a:lnSpc>
            </a:pPr>
            <a:r>
              <a:rPr lang="en-US" sz="2400"/>
              <a:t>Store lines end-to-end in one big char array (Fig.). \n will delimit lines. </a:t>
            </a:r>
          </a:p>
          <a:p>
            <a:pPr>
              <a:lnSpc>
                <a:spcPct val="90000"/>
              </a:lnSpc>
            </a:pPr>
            <a:r>
              <a:rPr lang="en-US" sz="2400"/>
              <a:t>Store pointers in a different array where each pointer points to 1st char of each new line. </a:t>
            </a:r>
          </a:p>
          <a:p>
            <a:pPr>
              <a:lnSpc>
                <a:spcPct val="90000"/>
              </a:lnSpc>
            </a:pPr>
            <a:r>
              <a:rPr lang="en-US" sz="2400"/>
              <a:t>Compare two lines using strcmp() standard library function. </a:t>
            </a:r>
          </a:p>
          <a:p>
            <a:pPr>
              <a:lnSpc>
                <a:spcPct val="90000"/>
              </a:lnSpc>
            </a:pPr>
            <a:r>
              <a:rPr lang="en-US" sz="2400"/>
              <a:t>If 2 lines are out of order -- swap pointer in pointer array (</a:t>
            </a:r>
            <a:r>
              <a:rPr lang="en-US" sz="2400" u="sng"/>
              <a:t>not text</a:t>
            </a:r>
            <a:r>
              <a:rPr lang="en-US" sz="2400"/>
              <a:t>). 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Arrays of Pointers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0" name="Picture 4" descr="strings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46088" y="785813"/>
            <a:ext cx="7485062" cy="4246562"/>
          </a:xfrm>
          <a:noFill/>
          <a:ln/>
        </p:spPr>
      </p:pic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Arrays of Pointers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914400" y="5084763"/>
            <a:ext cx="7391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tabLst>
                <a:tab pos="457200" algn="l"/>
              </a:tabLst>
            </a:pPr>
            <a:r>
              <a:rPr lang="en-US" sz="2400" b="1"/>
              <a:t>This eliminates: </a:t>
            </a:r>
          </a:p>
          <a:p>
            <a:pPr eaLnBrk="1" hangingPunct="1">
              <a:buFontTx/>
              <a:buChar char="•"/>
              <a:tabLst>
                <a:tab pos="457200" algn="l"/>
              </a:tabLst>
            </a:pPr>
            <a:r>
              <a:rPr lang="en-US" sz="2400"/>
              <a:t> complicated storage management. </a:t>
            </a:r>
          </a:p>
          <a:p>
            <a:pPr eaLnBrk="1" hangingPunct="1">
              <a:buFontTx/>
              <a:buChar char="•"/>
              <a:tabLst>
                <a:tab pos="457200" algn="l"/>
              </a:tabLst>
            </a:pPr>
            <a:r>
              <a:rPr lang="en-US" sz="2400"/>
              <a:t> high overheads of moving lines. 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void main(void)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char *p[5] = {“Rashid”, “Sajid”, “Ali”, Zahid”, “Babar” 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char * tmp;	int I, j;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for( i = 0; i&lt;5;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  for( j= i+1; j&lt;5; j++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  { if( strcmp ( p[ i ], p[ j ] &gt; 0 )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	{ tmp = (char * ) p[ i ]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	  p[ i ] = p[ j 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	  p[ j ] = tmp;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for( i = 0; i&lt;5;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puts( p[ i ]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}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7848600" cy="685800"/>
          </a:xfrm>
        </p:spPr>
        <p:txBody>
          <a:bodyPr/>
          <a:lstStyle/>
          <a:p>
            <a:r>
              <a:rPr lang="en-US" sz="3200" b="0"/>
              <a:t>Arrays of Pointers (String Sorting Example)</a:t>
            </a:r>
            <a:r>
              <a:rPr lang="en-US" sz="3200"/>
              <a:t> 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458200" cy="5867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Example:</a:t>
            </a:r>
          </a:p>
          <a:p>
            <a:pPr>
              <a:buFontTx/>
              <a:buNone/>
            </a:pPr>
            <a:r>
              <a:rPr lang="en-US"/>
              <a:t> main()</a:t>
            </a:r>
          </a:p>
          <a:p>
            <a:pPr>
              <a:buFontTx/>
              <a:buNone/>
            </a:pPr>
            <a:r>
              <a:rPr lang="en-US"/>
              <a:t>	{</a:t>
            </a:r>
          </a:p>
          <a:p>
            <a:pPr>
              <a:buFontTx/>
              <a:buNone/>
            </a:pPr>
            <a:r>
              <a:rPr lang="en-US"/>
              <a:t>		int a[2][2] = { {3,4}, {5,6} };</a:t>
            </a:r>
          </a:p>
          <a:p>
            <a:pPr>
              <a:buFontTx/>
              <a:buNone/>
            </a:pPr>
            <a:r>
              <a:rPr lang="en-US"/>
              <a:t>		int i, j;</a:t>
            </a:r>
          </a:p>
          <a:p>
            <a:pPr>
              <a:buFontTx/>
              <a:buNone/>
            </a:pPr>
            <a:r>
              <a:rPr lang="en-US"/>
              <a:t>			for( i = 0; i&lt;2; i++)</a:t>
            </a:r>
          </a:p>
          <a:p>
            <a:pPr>
              <a:buFontTx/>
              <a:buNone/>
            </a:pPr>
            <a:r>
              <a:rPr lang="en-US"/>
              <a:t>			  for( j=0; j&lt;2; j++)</a:t>
            </a:r>
          </a:p>
          <a:p>
            <a:pPr>
              <a:buFontTx/>
              <a:buNone/>
            </a:pPr>
            <a:r>
              <a:rPr lang="en-US"/>
              <a:t>			    printf( “%d “, *( *( a + i ) + j ) );</a:t>
            </a:r>
          </a:p>
          <a:p>
            <a:pPr>
              <a:buFontTx/>
              <a:buNone/>
            </a:pPr>
            <a:r>
              <a:rPr lang="en-US"/>
              <a:t>		getch();</a:t>
            </a:r>
          </a:p>
          <a:p>
            <a:pPr>
              <a:buFontTx/>
              <a:buNone/>
            </a:pPr>
            <a:r>
              <a:rPr lang="en-US"/>
              <a:t>	}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Pointers &amp; 2-Dimentional Array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Write a C program to read through an array of any type using pointers. Write a C program to scan through this array to find a particular value. </a:t>
            </a:r>
          </a:p>
          <a:p>
            <a:r>
              <a:rPr lang="en-US"/>
              <a:t>Compare two strings for equality. If they are equal, zero is returned, otherwise the difference in value between the first two non-matching characters. 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End of Lecture-7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Any Questions?????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/>
          </a:p>
          <a:p>
            <a:pPr>
              <a:lnSpc>
                <a:spcPct val="80000"/>
              </a:lnSpc>
            </a:pPr>
            <a:r>
              <a:rPr lang="en-US"/>
              <a:t>Pointer variables</a:t>
            </a:r>
          </a:p>
          <a:p>
            <a:pPr lvl="1">
              <a:lnSpc>
                <a:spcPct val="80000"/>
              </a:lnSpc>
            </a:pPr>
            <a:r>
              <a:rPr lang="en-US"/>
              <a:t>Contain memory addresses as their values</a:t>
            </a:r>
          </a:p>
          <a:p>
            <a:pPr lvl="1">
              <a:lnSpc>
                <a:spcPct val="80000"/>
              </a:lnSpc>
            </a:pPr>
            <a:r>
              <a:rPr lang="en-US"/>
              <a:t>Normal variables contain a specific value (direct reference)</a:t>
            </a:r>
          </a:p>
          <a:p>
            <a:pPr lvl="1">
              <a:lnSpc>
                <a:spcPct val="80000"/>
              </a:lnSpc>
            </a:pPr>
            <a:endParaRPr lang="en-US"/>
          </a:p>
          <a:p>
            <a:pPr lvl="1">
              <a:lnSpc>
                <a:spcPct val="80000"/>
              </a:lnSpc>
              <a:buFontTx/>
              <a:buNone/>
            </a:pPr>
            <a:endParaRPr lang="en-US"/>
          </a:p>
          <a:p>
            <a:pPr lvl="1">
              <a:lnSpc>
                <a:spcPct val="80000"/>
              </a:lnSpc>
            </a:pPr>
            <a:r>
              <a:rPr lang="en-US"/>
              <a:t>Pointers contain address of a variable that has a specific value (indirect reference)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/>
          </a:p>
          <a:p>
            <a:pPr lvl="1">
              <a:lnSpc>
                <a:spcPct val="80000"/>
              </a:lnSpc>
            </a:pPr>
            <a:r>
              <a:rPr lang="en-US"/>
              <a:t>Indirection </a:t>
            </a:r>
            <a:r>
              <a:rPr lang="en-US">
                <a:cs typeface="Times New Roman" pitchFamily="18" charset="0"/>
              </a:rPr>
              <a:t>–</a:t>
            </a:r>
            <a:r>
              <a:rPr lang="en-US"/>
              <a:t> referencing a pointer value</a:t>
            </a:r>
          </a:p>
          <a:p>
            <a:pPr>
              <a:lnSpc>
                <a:spcPct val="80000"/>
              </a:lnSpc>
            </a:pPr>
            <a:endParaRPr lang="en-US" sz="360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848600" cy="685800"/>
          </a:xfrm>
        </p:spPr>
        <p:txBody>
          <a:bodyPr>
            <a:normAutofit fontScale="90000"/>
          </a:bodyPr>
          <a:lstStyle/>
          <a:p>
            <a:r>
              <a:rPr lang="en-US" sz="3200"/>
              <a:t>Pointer Variable Definitions and Initialization</a:t>
            </a: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3962400" y="3276600"/>
            <a:ext cx="847725" cy="746125"/>
            <a:chOff x="2496" y="1498"/>
            <a:chExt cx="534" cy="470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2496" y="1498"/>
              <a:ext cx="534" cy="8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lang="en-US">
                  <a:solidFill>
                    <a:srgbClr val="000000"/>
                  </a:solidFill>
                  <a:latin typeface="Lucida Console" pitchFamily="49" charset="0"/>
                  <a:cs typeface="Courier New" pitchFamily="49" charset="0"/>
                </a:rPr>
                <a:t>count</a:t>
              </a:r>
              <a:endParaRPr lang="en-US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endParaRPr>
            </a:p>
            <a:p>
              <a:endParaRPr lang="en-US">
                <a:latin typeface="Courier New" pitchFamily="49" charset="0"/>
              </a:endParaRPr>
            </a:p>
          </p:txBody>
        </p:sp>
        <p:grpSp>
          <p:nvGrpSpPr>
            <p:cNvPr id="5126" name="Group 6"/>
            <p:cNvGrpSpPr>
              <a:grpSpLocks/>
            </p:cNvGrpSpPr>
            <p:nvPr/>
          </p:nvGrpSpPr>
          <p:grpSpPr bwMode="auto">
            <a:xfrm>
              <a:off x="2544" y="1672"/>
              <a:ext cx="353" cy="296"/>
              <a:chOff x="0" y="0"/>
              <a:chExt cx="20000" cy="20000"/>
            </a:xfrm>
          </p:grpSpPr>
          <p:sp>
            <p:nvSpPr>
              <p:cNvPr id="5127" name="Freeform 7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/>
                <a:ahLst/>
                <a:cxnLst>
                  <a:cxn ang="0">
                    <a:pos x="19967" y="0"/>
                  </a:cxn>
                  <a:cxn ang="0">
                    <a:pos x="19967" y="19967"/>
                  </a:cxn>
                  <a:cxn ang="0">
                    <a:pos x="0" y="19967"/>
                  </a:cxn>
                  <a:cxn ang="0">
                    <a:pos x="0" y="0"/>
                  </a:cxn>
                  <a:cxn ang="0">
                    <a:pos x="19967" y="0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19967" y="19967"/>
                    </a:lnTo>
                    <a:lnTo>
                      <a:pt x="0" y="19967"/>
                    </a:lnTo>
                    <a:lnTo>
                      <a:pt x="0" y="0"/>
                    </a:lnTo>
                    <a:lnTo>
                      <a:pt x="199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/>
            </p:nvSpPr>
            <p:spPr bwMode="auto">
              <a:xfrm>
                <a:off x="7501" y="6399"/>
                <a:ext cx="4966" cy="8701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/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7</a:t>
                </a:r>
                <a:endParaRPr lang="en-US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endParaRPr>
              </a:p>
              <a:p>
                <a:endParaRPr lang="en-US">
                  <a:latin typeface="Courier New" pitchFamily="49" charset="0"/>
                </a:endParaRPr>
              </a:p>
            </p:txBody>
          </p:sp>
        </p:grpSp>
      </p:grpSp>
      <p:grpSp>
        <p:nvGrpSpPr>
          <p:cNvPr id="5129" name="Group 9"/>
          <p:cNvGrpSpPr>
            <a:grpSpLocks/>
          </p:cNvGrpSpPr>
          <p:nvPr/>
        </p:nvGrpSpPr>
        <p:grpSpPr bwMode="auto">
          <a:xfrm>
            <a:off x="3124200" y="4800600"/>
            <a:ext cx="2362200" cy="685800"/>
            <a:chOff x="1776" y="2784"/>
            <a:chExt cx="1488" cy="432"/>
          </a:xfrm>
        </p:grpSpPr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2736" y="2784"/>
              <a:ext cx="528" cy="15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lang="en-US">
                  <a:solidFill>
                    <a:srgbClr val="000000"/>
                  </a:solidFill>
                  <a:latin typeface="Lucida Console" pitchFamily="49" charset="0"/>
                  <a:cs typeface="Courier New" pitchFamily="49" charset="0"/>
                </a:rPr>
                <a:t>count</a:t>
              </a:r>
              <a:endParaRPr lang="en-US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endParaRPr>
            </a:p>
            <a:p>
              <a:endParaRPr lang="en-US" sz="1200">
                <a:latin typeface="Courier New" pitchFamily="49" charset="0"/>
              </a:endParaRPr>
            </a:p>
          </p:txBody>
        </p:sp>
        <p:sp>
          <p:nvSpPr>
            <p:cNvPr id="5131" name="Freeform 11"/>
            <p:cNvSpPr>
              <a:spLocks/>
            </p:cNvSpPr>
            <p:nvPr/>
          </p:nvSpPr>
          <p:spPr bwMode="auto">
            <a:xfrm>
              <a:off x="2784" y="2938"/>
              <a:ext cx="319" cy="278"/>
            </a:xfrm>
            <a:custGeom>
              <a:avLst/>
              <a:gdLst/>
              <a:ahLst/>
              <a:cxnLst>
                <a:cxn ang="0">
                  <a:pos x="19967" y="0"/>
                </a:cxn>
                <a:cxn ang="0">
                  <a:pos x="19967" y="19967"/>
                </a:cxn>
                <a:cxn ang="0">
                  <a:pos x="0" y="19967"/>
                </a:cxn>
                <a:cxn ang="0">
                  <a:pos x="0" y="0"/>
                </a:cxn>
                <a:cxn ang="0">
                  <a:pos x="19967" y="0"/>
                </a:cxn>
              </a:cxnLst>
              <a:rect l="0" t="0" r="r" b="b"/>
              <a:pathLst>
                <a:path w="20000" h="20000">
                  <a:moveTo>
                    <a:pt x="19967" y="0"/>
                  </a:moveTo>
                  <a:lnTo>
                    <a:pt x="19967" y="19967"/>
                  </a:lnTo>
                  <a:lnTo>
                    <a:pt x="0" y="19967"/>
                  </a:lnTo>
                  <a:lnTo>
                    <a:pt x="0" y="0"/>
                  </a:lnTo>
                  <a:lnTo>
                    <a:pt x="19967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897" y="2986"/>
              <a:ext cx="79" cy="125"/>
            </a:xfrm>
            <a:prstGeom prst="rect">
              <a:avLst/>
            </a:prstGeom>
            <a:solidFill>
              <a:schemeClr val="accent1"/>
            </a:solidFill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endParaRPr>
            </a:p>
            <a:p>
              <a:endParaRPr lang="en-US" sz="1200">
                <a:latin typeface="Courier New" pitchFamily="49" charset="0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76" y="2784"/>
              <a:ext cx="817" cy="9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lang="en-US">
                  <a:solidFill>
                    <a:srgbClr val="000000"/>
                  </a:solidFill>
                  <a:latin typeface="Lucida Console" pitchFamily="49" charset="0"/>
                  <a:cs typeface="Courier New" pitchFamily="49" charset="0"/>
                </a:rPr>
                <a:t>countPtr</a:t>
              </a:r>
              <a:endParaRPr lang="en-US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endParaRPr>
            </a:p>
            <a:p>
              <a:endParaRPr lang="en-US" sz="1200">
                <a:latin typeface="Courier New" pitchFamily="49" charset="0"/>
              </a:endParaRPr>
            </a:p>
          </p:txBody>
        </p:sp>
        <p:sp>
          <p:nvSpPr>
            <p:cNvPr id="5134" name="Freeform 14"/>
            <p:cNvSpPr>
              <a:spLocks/>
            </p:cNvSpPr>
            <p:nvPr/>
          </p:nvSpPr>
          <p:spPr bwMode="auto">
            <a:xfrm>
              <a:off x="1968" y="2928"/>
              <a:ext cx="384" cy="288"/>
            </a:xfrm>
            <a:custGeom>
              <a:avLst/>
              <a:gdLst/>
              <a:ahLst/>
              <a:cxnLst>
                <a:cxn ang="0">
                  <a:pos x="19967" y="0"/>
                </a:cxn>
                <a:cxn ang="0">
                  <a:pos x="19967" y="19967"/>
                </a:cxn>
                <a:cxn ang="0">
                  <a:pos x="0" y="19967"/>
                </a:cxn>
                <a:cxn ang="0">
                  <a:pos x="0" y="0"/>
                </a:cxn>
                <a:cxn ang="0">
                  <a:pos x="19967" y="0"/>
                </a:cxn>
              </a:cxnLst>
              <a:rect l="0" t="0" r="r" b="b"/>
              <a:pathLst>
                <a:path w="20000" h="20000">
                  <a:moveTo>
                    <a:pt x="19967" y="0"/>
                  </a:moveTo>
                  <a:lnTo>
                    <a:pt x="19967" y="19967"/>
                  </a:lnTo>
                  <a:lnTo>
                    <a:pt x="0" y="19967"/>
                  </a:lnTo>
                  <a:lnTo>
                    <a:pt x="0" y="0"/>
                  </a:lnTo>
                  <a:lnTo>
                    <a:pt x="19967" y="0"/>
                  </a:lnTo>
                  <a:close/>
                </a:path>
              </a:pathLst>
            </a:custGeom>
            <a:solidFill>
              <a:schemeClr val="hlink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2112" y="30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>
              <a:off x="2160" y="307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endParaRPr lang="en-US" sz="2800"/>
          </a:p>
          <a:p>
            <a:r>
              <a:rPr lang="en-US" sz="2800"/>
              <a:t>Pointer definitions</a:t>
            </a:r>
          </a:p>
          <a:p>
            <a:pPr lvl="1"/>
            <a:r>
              <a:rPr lang="en-US" sz="2400" b="0">
                <a:latin typeface="Courier New" pitchFamily="49" charset="0"/>
              </a:rPr>
              <a:t>*</a:t>
            </a:r>
            <a:r>
              <a:rPr lang="en-US" sz="2400"/>
              <a:t> used with pointer variables</a:t>
            </a:r>
          </a:p>
          <a:p>
            <a:pPr lvl="3">
              <a:buFontTx/>
              <a:buNone/>
            </a:pPr>
            <a:r>
              <a:rPr lang="en-US" sz="1600">
                <a:latin typeface="Lucida Console" pitchFamily="49" charset="0"/>
              </a:rPr>
              <a:t>int *myPtr;</a:t>
            </a:r>
            <a:r>
              <a:rPr lang="en-US" sz="1800"/>
              <a:t> </a:t>
            </a:r>
          </a:p>
          <a:p>
            <a:pPr lvl="1"/>
            <a:r>
              <a:rPr lang="en-US" sz="2400"/>
              <a:t>Defines a pointer to an </a:t>
            </a:r>
            <a:r>
              <a:rPr lang="en-US" sz="2200">
                <a:latin typeface="Lucida Console" pitchFamily="49" charset="0"/>
              </a:rPr>
              <a:t>int</a:t>
            </a:r>
            <a:r>
              <a:rPr lang="en-US" sz="2400"/>
              <a:t> (pointer of type </a:t>
            </a:r>
            <a:r>
              <a:rPr lang="en-US" sz="2200">
                <a:latin typeface="Lucida Console" pitchFamily="49" charset="0"/>
              </a:rPr>
              <a:t>int *)</a:t>
            </a:r>
          </a:p>
          <a:p>
            <a:pPr lvl="1"/>
            <a:r>
              <a:rPr lang="en-US" sz="2400"/>
              <a:t>Multiple pointers require using a </a:t>
            </a:r>
            <a:r>
              <a:rPr lang="en-US" sz="2200">
                <a:latin typeface="Lucida Console" pitchFamily="49" charset="0"/>
              </a:rPr>
              <a:t>*</a:t>
            </a:r>
            <a:r>
              <a:rPr lang="en-US" sz="2400"/>
              <a:t> before each variable definition</a:t>
            </a:r>
          </a:p>
          <a:p>
            <a:pPr lvl="3">
              <a:buFontTx/>
              <a:buNone/>
            </a:pPr>
            <a:r>
              <a:rPr lang="en-US" sz="1600">
                <a:latin typeface="Lucida Console" pitchFamily="49" charset="0"/>
              </a:rPr>
              <a:t>int *myPtr1, *myPtr2;</a:t>
            </a:r>
          </a:p>
          <a:p>
            <a:pPr lvl="1"/>
            <a:r>
              <a:rPr lang="en-US" sz="2400"/>
              <a:t>Can define pointers to any data type</a:t>
            </a:r>
          </a:p>
          <a:p>
            <a:pPr lvl="1"/>
            <a:r>
              <a:rPr lang="en-US" sz="2400"/>
              <a:t>Initialize pointers to </a:t>
            </a:r>
            <a:r>
              <a:rPr lang="en-US" sz="2200">
                <a:latin typeface="Lucida Console" pitchFamily="49" charset="0"/>
              </a:rPr>
              <a:t>0</a:t>
            </a:r>
            <a:r>
              <a:rPr lang="en-US" sz="2400"/>
              <a:t>, </a:t>
            </a:r>
            <a:r>
              <a:rPr lang="en-US" sz="2200">
                <a:latin typeface="Lucida Console" pitchFamily="49" charset="0"/>
              </a:rPr>
              <a:t>NULL</a:t>
            </a:r>
            <a:r>
              <a:rPr lang="en-US" sz="2400"/>
              <a:t>, or an address</a:t>
            </a:r>
          </a:p>
          <a:p>
            <a:pPr lvl="2"/>
            <a:r>
              <a:rPr lang="en-US" sz="1800">
                <a:latin typeface="Lucida Console" pitchFamily="49" charset="0"/>
              </a:rPr>
              <a:t>0</a:t>
            </a:r>
            <a:r>
              <a:rPr lang="en-US" sz="2000"/>
              <a:t> or </a:t>
            </a:r>
            <a:r>
              <a:rPr lang="en-US" sz="1800">
                <a:latin typeface="Lucida Console" pitchFamily="49" charset="0"/>
              </a:rPr>
              <a:t>NULL</a:t>
            </a:r>
            <a:r>
              <a:rPr lang="en-US" sz="2000"/>
              <a:t> </a:t>
            </a:r>
            <a:r>
              <a:rPr lang="en-US" sz="2000">
                <a:cs typeface="Times New Roman" pitchFamily="18" charset="0"/>
              </a:rPr>
              <a:t>–</a:t>
            </a:r>
            <a:r>
              <a:rPr lang="en-US" sz="2000"/>
              <a:t> points to nothing (</a:t>
            </a:r>
            <a:r>
              <a:rPr lang="en-US" sz="1800">
                <a:latin typeface="Lucida Console" pitchFamily="49" charset="0"/>
              </a:rPr>
              <a:t>NULL</a:t>
            </a:r>
            <a:r>
              <a:rPr lang="en-US" sz="2000"/>
              <a:t> preferred)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848600" cy="685800"/>
          </a:xfrm>
        </p:spPr>
        <p:txBody>
          <a:bodyPr>
            <a:normAutofit fontScale="90000"/>
          </a:bodyPr>
          <a:lstStyle/>
          <a:p>
            <a:r>
              <a:rPr lang="en-US" sz="3200"/>
              <a:t>Pointer Variable Definitions and Initialization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000">
                <a:latin typeface="Lucida Console" pitchFamily="49" charset="0"/>
              </a:rPr>
              <a:t>&amp;</a:t>
            </a:r>
            <a:r>
              <a:rPr lang="en-US"/>
              <a:t> (address operator)</a:t>
            </a:r>
          </a:p>
          <a:p>
            <a:pPr lvl="1"/>
            <a:r>
              <a:rPr lang="en-US"/>
              <a:t>Returns address of operand</a:t>
            </a:r>
          </a:p>
          <a:p>
            <a:pPr lvl="2">
              <a:buFontTx/>
              <a:buNone/>
            </a:pPr>
            <a:r>
              <a:rPr lang="en-US" sz="2000">
                <a:latin typeface="Lucida Console" pitchFamily="49" charset="0"/>
              </a:rPr>
              <a:t>int y = 5;</a:t>
            </a:r>
          </a:p>
          <a:p>
            <a:pPr lvl="2">
              <a:buFontTx/>
              <a:buNone/>
            </a:pPr>
            <a:r>
              <a:rPr lang="en-US" sz="2000">
                <a:latin typeface="Lucida Console" pitchFamily="49" charset="0"/>
              </a:rPr>
              <a:t>int *yPtr; </a:t>
            </a:r>
          </a:p>
          <a:p>
            <a:pPr lvl="2">
              <a:buFontTx/>
              <a:buNone/>
            </a:pPr>
            <a:r>
              <a:rPr lang="en-US" sz="2000">
                <a:latin typeface="Lucida Console" pitchFamily="49" charset="0"/>
              </a:rPr>
              <a:t>yPtr = &amp;y;     /* yPtr gets address of y */</a:t>
            </a:r>
          </a:p>
          <a:p>
            <a:pPr lvl="2">
              <a:buFontTx/>
              <a:buNone/>
            </a:pPr>
            <a:r>
              <a:rPr lang="en-US" sz="2000">
                <a:latin typeface="Lucida Console" pitchFamily="49" charset="0"/>
              </a:rPr>
              <a:t>yPtr “points to” y</a:t>
            </a:r>
          </a:p>
          <a:p>
            <a:endParaRPr lang="en-US" sz="280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Operators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685800" y="4133850"/>
            <a:ext cx="7696200" cy="2509838"/>
            <a:chOff x="720" y="1680"/>
            <a:chExt cx="4848" cy="1581"/>
          </a:xfrm>
        </p:grpSpPr>
        <p:sp>
          <p:nvSpPr>
            <p:cNvPr id="7173" name="Freeform 5"/>
            <p:cNvSpPr>
              <a:spLocks/>
            </p:cNvSpPr>
            <p:nvPr/>
          </p:nvSpPr>
          <p:spPr bwMode="auto">
            <a:xfrm>
              <a:off x="729" y="2288"/>
              <a:ext cx="347" cy="208"/>
            </a:xfrm>
            <a:custGeom>
              <a:avLst/>
              <a:gdLst/>
              <a:ahLst/>
              <a:cxnLst>
                <a:cxn ang="0">
                  <a:pos x="19956" y="0"/>
                </a:cxn>
                <a:cxn ang="0">
                  <a:pos x="19956" y="19956"/>
                </a:cxn>
                <a:cxn ang="0">
                  <a:pos x="0" y="19956"/>
                </a:cxn>
                <a:cxn ang="0">
                  <a:pos x="0" y="0"/>
                </a:cxn>
                <a:cxn ang="0">
                  <a:pos x="19956" y="0"/>
                </a:cxn>
              </a:cxnLst>
              <a:rect l="0" t="0" r="r" b="b"/>
              <a:pathLst>
                <a:path w="20000" h="20000">
                  <a:moveTo>
                    <a:pt x="19956" y="0"/>
                  </a:moveTo>
                  <a:lnTo>
                    <a:pt x="19956" y="19956"/>
                  </a:lnTo>
                  <a:lnTo>
                    <a:pt x="0" y="19956"/>
                  </a:lnTo>
                  <a:lnTo>
                    <a:pt x="0" y="0"/>
                  </a:lnTo>
                  <a:lnTo>
                    <a:pt x="19956" y="0"/>
                  </a:lnTo>
                  <a:close/>
                </a:path>
              </a:pathLst>
            </a:custGeom>
            <a:solidFill>
              <a:schemeClr val="hlink"/>
            </a:solidFill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4" name="Freeform 6"/>
            <p:cNvSpPr>
              <a:spLocks/>
            </p:cNvSpPr>
            <p:nvPr/>
          </p:nvSpPr>
          <p:spPr bwMode="auto">
            <a:xfrm>
              <a:off x="1814" y="2043"/>
              <a:ext cx="346" cy="208"/>
            </a:xfrm>
            <a:custGeom>
              <a:avLst/>
              <a:gdLst/>
              <a:ahLst/>
              <a:cxnLst>
                <a:cxn ang="0">
                  <a:pos x="19956" y="0"/>
                </a:cxn>
                <a:cxn ang="0">
                  <a:pos x="19956" y="19956"/>
                </a:cxn>
                <a:cxn ang="0">
                  <a:pos x="0" y="19956"/>
                </a:cxn>
                <a:cxn ang="0">
                  <a:pos x="0" y="0"/>
                </a:cxn>
                <a:cxn ang="0">
                  <a:pos x="19956" y="0"/>
                </a:cxn>
              </a:cxnLst>
              <a:rect l="0" t="0" r="r" b="b"/>
              <a:pathLst>
                <a:path w="20000" h="20000">
                  <a:moveTo>
                    <a:pt x="19956" y="0"/>
                  </a:moveTo>
                  <a:lnTo>
                    <a:pt x="19956" y="19956"/>
                  </a:lnTo>
                  <a:lnTo>
                    <a:pt x="0" y="19956"/>
                  </a:lnTo>
                  <a:lnTo>
                    <a:pt x="0" y="0"/>
                  </a:lnTo>
                  <a:lnTo>
                    <a:pt x="19956" y="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5" name="Freeform 7"/>
            <p:cNvSpPr>
              <a:spLocks/>
            </p:cNvSpPr>
            <p:nvPr/>
          </p:nvSpPr>
          <p:spPr bwMode="auto">
            <a:xfrm>
              <a:off x="903" y="2159"/>
              <a:ext cx="911" cy="233"/>
            </a:xfrm>
            <a:custGeom>
              <a:avLst/>
              <a:gdLst/>
              <a:ahLst/>
              <a:cxnLst>
                <a:cxn ang="0">
                  <a:pos x="19983" y="0"/>
                </a:cxn>
                <a:cxn ang="0">
                  <a:pos x="0" y="19960"/>
                </a:cxn>
              </a:cxnLst>
              <a:rect l="0" t="0" r="r" b="b"/>
              <a:pathLst>
                <a:path w="20000" h="20000">
                  <a:moveTo>
                    <a:pt x="19983" y="0"/>
                  </a:moveTo>
                  <a:lnTo>
                    <a:pt x="0" y="1996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triangle" w="med" len="sm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720" y="2165"/>
              <a:ext cx="364" cy="12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lnSpc>
                  <a:spcPct val="72000"/>
                </a:lnSpc>
              </a:pPr>
              <a:r>
                <a:rPr lang="en-US" sz="1600" b="1" noProof="1">
                  <a:latin typeface="Lucida Console" pitchFamily="49" charset="0"/>
                </a:rPr>
                <a:t>yPtr</a:t>
              </a:r>
            </a:p>
          </p:txBody>
        </p:sp>
        <p:sp>
          <p:nvSpPr>
            <p:cNvPr id="7177" name="Oval 9"/>
            <p:cNvSpPr>
              <a:spLocks noChangeArrowheads="1"/>
            </p:cNvSpPr>
            <p:nvPr/>
          </p:nvSpPr>
          <p:spPr bwMode="auto">
            <a:xfrm>
              <a:off x="867" y="2371"/>
              <a:ext cx="70" cy="42"/>
            </a:xfrm>
            <a:prstGeom prst="ellipse">
              <a:avLst/>
            </a:prstGeom>
            <a:solidFill>
              <a:schemeClr val="tx2"/>
            </a:solidFill>
            <a:ln w="31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1929" y="1920"/>
              <a:ext cx="115" cy="12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lnSpc>
                  <a:spcPct val="72000"/>
                </a:lnSpc>
              </a:pPr>
              <a:r>
                <a:rPr lang="en-US" sz="1600" b="1" noProof="1">
                  <a:latin typeface="Lucida Console" pitchFamily="49" charset="0"/>
                </a:rPr>
                <a:t>y</a:t>
              </a:r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1929" y="2097"/>
              <a:ext cx="115" cy="12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lnSpc>
                  <a:spcPct val="72000"/>
                </a:lnSpc>
              </a:pPr>
              <a:r>
                <a:rPr lang="en-US" sz="1600" b="1" noProof="1">
                  <a:solidFill>
                    <a:srgbClr val="FFFFFF"/>
                  </a:solidFill>
                  <a:latin typeface="Courier New" pitchFamily="49" charset="0"/>
                </a:rPr>
                <a:t>5</a:t>
              </a:r>
            </a:p>
          </p:txBody>
        </p:sp>
        <p:grpSp>
          <p:nvGrpSpPr>
            <p:cNvPr id="7180" name="Group 12"/>
            <p:cNvGrpSpPr>
              <a:grpSpLocks/>
            </p:cNvGrpSpPr>
            <p:nvPr/>
          </p:nvGrpSpPr>
          <p:grpSpPr bwMode="auto">
            <a:xfrm>
              <a:off x="2496" y="1872"/>
              <a:ext cx="3072" cy="432"/>
              <a:chOff x="1" y="0"/>
              <a:chExt cx="19998" cy="20000"/>
            </a:xfrm>
          </p:grpSpPr>
          <p:grpSp>
            <p:nvGrpSpPr>
              <p:cNvPr id="7181" name="Group 13"/>
              <p:cNvGrpSpPr>
                <a:grpSpLocks/>
              </p:cNvGrpSpPr>
              <p:nvPr/>
            </p:nvGrpSpPr>
            <p:grpSpPr bwMode="auto">
              <a:xfrm>
                <a:off x="1" y="0"/>
                <a:ext cx="8448" cy="20000"/>
                <a:chOff x="1" y="0"/>
                <a:chExt cx="19999" cy="20000"/>
              </a:xfrm>
            </p:grpSpPr>
            <p:sp>
              <p:nvSpPr>
                <p:cNvPr id="7182" name="Rectangle 14"/>
                <p:cNvSpPr>
                  <a:spLocks noChangeArrowheads="1"/>
                </p:cNvSpPr>
                <p:nvPr/>
              </p:nvSpPr>
              <p:spPr bwMode="auto">
                <a:xfrm>
                  <a:off x="12735" y="0"/>
                  <a:ext cx="5007" cy="8646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b="1" noProof="1">
                      <a:latin typeface="Lucida Console" pitchFamily="49" charset="0"/>
                    </a:rPr>
                    <a:t>yptr</a:t>
                  </a:r>
                </a:p>
              </p:txBody>
            </p:sp>
            <p:grpSp>
              <p:nvGrpSpPr>
                <p:cNvPr id="7183" name="Group 15"/>
                <p:cNvGrpSpPr>
                  <a:grpSpLocks/>
                </p:cNvGrpSpPr>
                <p:nvPr/>
              </p:nvGrpSpPr>
              <p:grpSpPr bwMode="auto">
                <a:xfrm>
                  <a:off x="1" y="8923"/>
                  <a:ext cx="19999" cy="11077"/>
                  <a:chOff x="0" y="0"/>
                  <a:chExt cx="19999" cy="20000"/>
                </a:xfrm>
              </p:grpSpPr>
              <p:sp>
                <p:nvSpPr>
                  <p:cNvPr id="7184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333"/>
                    <a:ext cx="7313" cy="15611"/>
                  </a:xfrm>
                  <a:prstGeom prst="rect">
                    <a:avLst/>
                  </a:prstGeom>
                  <a:noFill/>
                  <a:ln w="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>
                      <a:lnSpc>
                        <a:spcPct val="80000"/>
                      </a:lnSpc>
                    </a:pPr>
                    <a:r>
                      <a:rPr lang="en-US" sz="1600" b="1" noProof="1">
                        <a:latin typeface="Lucida Console" pitchFamily="49" charset="0"/>
                      </a:rPr>
                      <a:t>500000</a:t>
                    </a:r>
                  </a:p>
                </p:txBody>
              </p:sp>
              <p:grpSp>
                <p:nvGrpSpPr>
                  <p:cNvPr id="7185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7313" y="0"/>
                    <a:ext cx="12686" cy="20000"/>
                    <a:chOff x="0" y="0"/>
                    <a:chExt cx="20000" cy="20000"/>
                  </a:xfrm>
                </p:grpSpPr>
                <p:sp>
                  <p:nvSpPr>
                    <p:cNvPr id="7186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8" y="3333"/>
                      <a:ext cx="11528" cy="15611"/>
                    </a:xfrm>
                    <a:prstGeom prst="rect">
                      <a:avLst/>
                    </a:prstGeom>
                    <a:noFill/>
                    <a:ln w="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lIns="0" tIns="0" rIns="0" bIns="0"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b="1" noProof="1">
                          <a:latin typeface="Lucida Console" pitchFamily="49" charset="0"/>
                        </a:rPr>
                        <a:t>600000</a:t>
                      </a:r>
                    </a:p>
                  </p:txBody>
                </p:sp>
                <p:sp>
                  <p:nvSpPr>
                    <p:cNvPr id="7187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20000" cy="20000"/>
                    </a:xfrm>
                    <a:custGeom>
                      <a:avLst/>
                      <a:gdLst/>
                      <a:ahLst/>
                      <a:cxnLst>
                        <a:cxn ang="0">
                          <a:pos x="19985" y="0"/>
                        </a:cxn>
                        <a:cxn ang="0">
                          <a:pos x="19985" y="19944"/>
                        </a:cxn>
                        <a:cxn ang="0">
                          <a:pos x="0" y="19944"/>
                        </a:cxn>
                        <a:cxn ang="0">
                          <a:pos x="0" y="0"/>
                        </a:cxn>
                        <a:cxn ang="0">
                          <a:pos x="19985" y="0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985" y="0"/>
                          </a:moveTo>
                          <a:lnTo>
                            <a:pt x="19985" y="19944"/>
                          </a:lnTo>
                          <a:lnTo>
                            <a:pt x="0" y="19944"/>
                          </a:lnTo>
                          <a:lnTo>
                            <a:pt x="0" y="0"/>
                          </a:lnTo>
                          <a:lnTo>
                            <a:pt x="19985" y="0"/>
                          </a:lnTo>
                          <a:close/>
                        </a:path>
                      </a:pathLst>
                    </a:cu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7188" name="Group 20"/>
              <p:cNvGrpSpPr>
                <a:grpSpLocks/>
              </p:cNvGrpSpPr>
              <p:nvPr/>
            </p:nvGrpSpPr>
            <p:grpSpPr bwMode="auto">
              <a:xfrm>
                <a:off x="11551" y="0"/>
                <a:ext cx="8448" cy="20000"/>
                <a:chOff x="0" y="0"/>
                <a:chExt cx="20000" cy="20000"/>
              </a:xfrm>
            </p:grpSpPr>
            <p:sp>
              <p:nvSpPr>
                <p:cNvPr id="7189" name="Rectangle 21"/>
                <p:cNvSpPr>
                  <a:spLocks noChangeArrowheads="1"/>
                </p:cNvSpPr>
                <p:nvPr/>
              </p:nvSpPr>
              <p:spPr bwMode="auto">
                <a:xfrm>
                  <a:off x="12879" y="0"/>
                  <a:ext cx="1546" cy="8646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b="1" noProof="1">
                      <a:latin typeface="Lucida Console" pitchFamily="49" charset="0"/>
                    </a:rPr>
                    <a:t>y</a:t>
                  </a:r>
                </a:p>
              </p:txBody>
            </p:sp>
            <p:grpSp>
              <p:nvGrpSpPr>
                <p:cNvPr id="7190" name="Group 22"/>
                <p:cNvGrpSpPr>
                  <a:grpSpLocks/>
                </p:cNvGrpSpPr>
                <p:nvPr/>
              </p:nvGrpSpPr>
              <p:grpSpPr bwMode="auto">
                <a:xfrm>
                  <a:off x="0" y="8923"/>
                  <a:ext cx="20000" cy="11077"/>
                  <a:chOff x="0" y="0"/>
                  <a:chExt cx="20000" cy="20000"/>
                </a:xfrm>
              </p:grpSpPr>
              <p:sp>
                <p:nvSpPr>
                  <p:cNvPr id="7191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333"/>
                    <a:ext cx="7313" cy="15611"/>
                  </a:xfrm>
                  <a:prstGeom prst="rect">
                    <a:avLst/>
                  </a:prstGeom>
                  <a:noFill/>
                  <a:ln w="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>
                      <a:lnSpc>
                        <a:spcPct val="80000"/>
                      </a:lnSpc>
                    </a:pPr>
                    <a:r>
                      <a:rPr lang="en-US" sz="1600" b="1" noProof="1">
                        <a:latin typeface="Lucida Console" pitchFamily="49" charset="0"/>
                      </a:rPr>
                      <a:t>600000</a:t>
                    </a:r>
                  </a:p>
                </p:txBody>
              </p:sp>
              <p:grpSp>
                <p:nvGrpSpPr>
                  <p:cNvPr id="7192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7313" y="0"/>
                    <a:ext cx="12687" cy="20000"/>
                    <a:chOff x="0" y="0"/>
                    <a:chExt cx="19999" cy="20000"/>
                  </a:xfrm>
                </p:grpSpPr>
                <p:sp>
                  <p:nvSpPr>
                    <p:cNvPr id="7193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774" y="3333"/>
                      <a:ext cx="2437" cy="15611"/>
                    </a:xfrm>
                    <a:prstGeom prst="rect">
                      <a:avLst/>
                    </a:prstGeom>
                    <a:noFill/>
                    <a:ln w="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lIns="0" tIns="0" rIns="0" bIns="0"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b="1" noProof="1">
                          <a:latin typeface="Lucida Console" pitchFamily="49" charset="0"/>
                        </a:rPr>
                        <a:t>5</a:t>
                      </a:r>
                    </a:p>
                  </p:txBody>
                </p:sp>
                <p:sp>
                  <p:nvSpPr>
                    <p:cNvPr id="7194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9999" cy="20000"/>
                    </a:xfrm>
                    <a:custGeom>
                      <a:avLst/>
                      <a:gdLst/>
                      <a:ahLst/>
                      <a:cxnLst>
                        <a:cxn ang="0">
                          <a:pos x="19985" y="0"/>
                        </a:cxn>
                        <a:cxn ang="0">
                          <a:pos x="19985" y="19944"/>
                        </a:cxn>
                        <a:cxn ang="0">
                          <a:pos x="0" y="19944"/>
                        </a:cxn>
                        <a:cxn ang="0">
                          <a:pos x="0" y="0"/>
                        </a:cxn>
                        <a:cxn ang="0">
                          <a:pos x="19985" y="0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985" y="0"/>
                          </a:moveTo>
                          <a:lnTo>
                            <a:pt x="19985" y="19944"/>
                          </a:lnTo>
                          <a:lnTo>
                            <a:pt x="0" y="19944"/>
                          </a:lnTo>
                          <a:lnTo>
                            <a:pt x="0" y="0"/>
                          </a:lnTo>
                          <a:lnTo>
                            <a:pt x="19985" y="0"/>
                          </a:lnTo>
                          <a:close/>
                        </a:path>
                      </a:pathLst>
                    </a:cu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>
              <a:off x="2448" y="168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96" name="Text Box 28"/>
            <p:cNvSpPr txBox="1">
              <a:spLocks noChangeArrowheads="1"/>
            </p:cNvSpPr>
            <p:nvPr/>
          </p:nvSpPr>
          <p:spPr bwMode="auto">
            <a:xfrm>
              <a:off x="3696" y="2640"/>
              <a:ext cx="1056" cy="62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Address of </a:t>
              </a:r>
              <a:r>
                <a:rPr lang="en-US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y</a:t>
              </a: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is value of </a:t>
              </a:r>
              <a:r>
                <a:rPr lang="en-US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yptr</a:t>
              </a:r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 flipV="1">
              <a:off x="4320" y="2256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98" name="Line 30"/>
            <p:cNvSpPr>
              <a:spLocks noChangeShapeType="1"/>
            </p:cNvSpPr>
            <p:nvPr/>
          </p:nvSpPr>
          <p:spPr bwMode="auto">
            <a:xfrm flipH="1" flipV="1">
              <a:off x="3456" y="2208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point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075" y="2253456"/>
            <a:ext cx="3371850" cy="2981325"/>
          </a:xfrm>
          <a:noFill/>
          <a:ln/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Concepts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0"/>
              <a:t>IMPORTANT</a:t>
            </a:r>
            <a:r>
              <a:rPr lang="en-US" sz="2000"/>
              <a:t>: 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When a pointer is declared it does not point anywhere. You must set it to point somewhere before you use it.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So ...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   int *ip;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 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 *ip = 100;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will generate an error (program crash!!).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The correct use is: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   int *ip;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 int 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 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 ip = &amp;x;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 *ip = 100;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Concepts(cont’d)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We can do integer arithmetic on a pointer: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   float *flp, *flq;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 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 *flp = *flp + 10;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 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 ++*flp;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 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 (*flp)++;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 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 flq = flp;</a:t>
            </a:r>
            <a:endParaRPr lang="en-US" sz="2000" b="0"/>
          </a:p>
          <a:p>
            <a:pPr>
              <a:lnSpc>
                <a:spcPct val="80000"/>
              </a:lnSpc>
              <a:buFontTx/>
              <a:buNone/>
            </a:pPr>
            <a:endParaRPr lang="en-US" sz="2000" b="0"/>
          </a:p>
          <a:p>
            <a:pPr>
              <a:lnSpc>
                <a:spcPct val="80000"/>
              </a:lnSpc>
              <a:buFontTx/>
              <a:buNone/>
            </a:pPr>
            <a:endParaRPr lang="en-US" sz="2000" b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0"/>
              <a:t>NOTE</a:t>
            </a:r>
            <a:r>
              <a:rPr lang="en-US" sz="2000"/>
              <a:t>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A pointer to any variable type is an address in memory -- which is an integer address. A pointer is </a:t>
            </a:r>
            <a:r>
              <a:rPr lang="en-US" sz="2000" u="sng"/>
              <a:t>definitely NOT</a:t>
            </a:r>
            <a:r>
              <a:rPr lang="en-US" sz="2000"/>
              <a:t> an integer. 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Concepts(cont’d)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336</TotalTime>
  <Words>1284</Words>
  <Application>Microsoft Office PowerPoint</Application>
  <PresentationFormat>On-screen Show (4:3)</PresentationFormat>
  <Paragraphs>488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Arial Black</vt:lpstr>
      <vt:lpstr>Tahoma</vt:lpstr>
      <vt:lpstr>Times New Roman</vt:lpstr>
      <vt:lpstr>Lucida Console</vt:lpstr>
      <vt:lpstr>Courier New</vt:lpstr>
      <vt:lpstr>LucidaSansTypewriter</vt:lpstr>
      <vt:lpstr>Concourse</vt:lpstr>
      <vt:lpstr>Microsoft Word Document</vt:lpstr>
      <vt:lpstr>Lecture-7</vt:lpstr>
      <vt:lpstr>We’ll Learn Today</vt:lpstr>
      <vt:lpstr>Introduction</vt:lpstr>
      <vt:lpstr>Pointer Variable Definitions and Initialization</vt:lpstr>
      <vt:lpstr>Pointer Variable Definitions and Initialization</vt:lpstr>
      <vt:lpstr>Pointer Operators</vt:lpstr>
      <vt:lpstr>Important Concepts</vt:lpstr>
      <vt:lpstr>Important Concepts(cont’d)</vt:lpstr>
      <vt:lpstr>Important Concepts(cont’d)</vt:lpstr>
      <vt:lpstr>Important Concepts(cont’d)</vt:lpstr>
      <vt:lpstr>Simple Example</vt:lpstr>
      <vt:lpstr>Another Example</vt:lpstr>
      <vt:lpstr>Calling Functions by Reference </vt:lpstr>
      <vt:lpstr>Conceptual Example (Call-by-Value)</vt:lpstr>
      <vt:lpstr>Conceptual Example  (Call-by-Value)</vt:lpstr>
      <vt:lpstr>Conceptual Example (Call-by-Reference)</vt:lpstr>
      <vt:lpstr>Using the const Qualifier with Pointers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Pointers and Arrays</vt:lpstr>
      <vt:lpstr>Pointers and Arrays(cont’d)</vt:lpstr>
      <vt:lpstr>Differences between  Pointers &amp; Array</vt:lpstr>
      <vt:lpstr>Simple Example</vt:lpstr>
      <vt:lpstr>Arrays of Pointers</vt:lpstr>
      <vt:lpstr>Arrays of Pointers</vt:lpstr>
      <vt:lpstr>Arrays of Pointers</vt:lpstr>
      <vt:lpstr>Arrays of Pointers (String Sorting Example) </vt:lpstr>
      <vt:lpstr>Pointers &amp; 2-Dimentional Array</vt:lpstr>
      <vt:lpstr>Exercise</vt:lpstr>
      <vt:lpstr>End of Lecture-7</vt:lpstr>
    </vt:vector>
  </TitlesOfParts>
  <Company>BIIT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Lecture-7</dc:title>
  <dc:creator>shahzad</dc:creator>
  <cp:lastModifiedBy>Hijazi Darwesh</cp:lastModifiedBy>
  <cp:revision>66</cp:revision>
  <dcterms:created xsi:type="dcterms:W3CDTF">2006-02-23T05:33:33Z</dcterms:created>
  <dcterms:modified xsi:type="dcterms:W3CDTF">2023-01-04T08:31:00Z</dcterms:modified>
</cp:coreProperties>
</file>