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Garamon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hKF8RvbHDqBKuohoMbWrvjU4jV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126FC7-DD68-449F-A6AB-8F6D4251C6BF}">
  <a:tblStyle styleId="{D4126FC7-DD68-449F-A6AB-8F6D4251C6BF}" styleName="Table_0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EFE7"/>
          </a:solidFill>
        </a:fill>
      </a:tcStyle>
    </a:wholeTbl>
    <a:band1H>
      <a:tcTxStyle/>
      <a:tcStyle>
        <a:fill>
          <a:solidFill>
            <a:srgbClr val="D8DDCB"/>
          </a:solidFill>
        </a:fill>
      </a:tcStyle>
    </a:band1H>
    <a:band2H>
      <a:tcTxStyle/>
    </a:band2H>
    <a:band1V>
      <a:tcTxStyle/>
      <a:tcStyle>
        <a:fill>
          <a:solidFill>
            <a:srgbClr val="D8DDCB"/>
          </a:solidFill>
        </a:fill>
      </a:tcStyle>
    </a:band1V>
    <a:band2V>
      <a:tcTxStyle/>
    </a:band2V>
    <a:lastCol>
      <a:tcTxStyle b="on" i="off">
        <a:font>
          <a:latin typeface="Garamond"/>
          <a:ea typeface="Garamond"/>
          <a:cs typeface="Garamond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aramond"/>
          <a:ea typeface="Garamond"/>
          <a:cs typeface="Garamond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aramond"/>
          <a:ea typeface="Garamond"/>
          <a:cs typeface="Garamon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aramo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aramond-italic.fntdata"/><Relationship Id="rId30" Type="http://schemas.openxmlformats.org/officeDocument/2006/relationships/font" Target="fonts/Garamond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Garamon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5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5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5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4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34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3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5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3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35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6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36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3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6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36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36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7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7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3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8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38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3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38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38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38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9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9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39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3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39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0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4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40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1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1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4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41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2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2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27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2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2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3" name="Google Shape;53;p29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5" name="Google Shape;55;p29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2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30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3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32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33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3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jp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4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24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2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/>
              <a:t>Programming Fundamentals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lang="en-US"/>
              <a:t>Dr. Abdul Aziz</a:t>
            </a:r>
            <a:endParaRPr/>
          </a:p>
          <a:p>
            <a:pPr indent="0" lvl="0" marL="0" rtl="0" algn="ctr">
              <a:spcBef>
                <a:spcPts val="925"/>
              </a:spcBef>
              <a:spcAft>
                <a:spcPts val="0"/>
              </a:spcAft>
              <a:buSzPct val="115000"/>
              <a:buNone/>
            </a:pPr>
            <a:r>
              <a:rPr lang="en-US"/>
              <a:t>Assistant Professor &amp; HoD</a:t>
            </a:r>
            <a:endParaRPr/>
          </a:p>
          <a:p>
            <a:pPr indent="0" lvl="0" marL="0" rtl="0" algn="ctr">
              <a:spcBef>
                <a:spcPts val="925"/>
              </a:spcBef>
              <a:spcAft>
                <a:spcPts val="0"/>
              </a:spcAft>
              <a:buSzPct val="115000"/>
              <a:buNone/>
            </a:pPr>
            <a:r>
              <a:rPr lang="en-US"/>
              <a:t>Department of Software Engineering</a:t>
            </a:r>
            <a:endParaRPr/>
          </a:p>
          <a:p>
            <a:pPr indent="0" lvl="0" marL="0" rtl="0" algn="ctr">
              <a:spcBef>
                <a:spcPts val="925"/>
              </a:spcBef>
              <a:spcAft>
                <a:spcPts val="0"/>
              </a:spcAft>
              <a:buSzPct val="115000"/>
              <a:buNone/>
            </a:pPr>
            <a:r>
              <a:rPr lang="en-US"/>
              <a:t>NUCES-FAST, Karachi.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Operators in C</a:t>
            </a:r>
            <a:endParaRPr/>
          </a:p>
        </p:txBody>
      </p:sp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Arithmetic Operator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Arithmetic Assignment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Increment / Decrement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Relational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Logical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Conditional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Bitwise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Special</a:t>
            </a:r>
            <a:endParaRPr/>
          </a:p>
          <a:p>
            <a:pPr indent="-123634" lvl="0" marL="28575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Arithmetic Operator</a:t>
            </a:r>
            <a:endParaRPr/>
          </a:p>
        </p:txBody>
      </p:sp>
      <p:sp>
        <p:nvSpPr>
          <p:cNvPr id="213" name="Google Shape;213;p1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solidFill>
                  <a:schemeClr val="dk1"/>
                </a:solidFill>
              </a:rPr>
              <a:t>+		</a:t>
            </a:r>
            <a:endParaRPr b="1"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solidFill>
                  <a:schemeClr val="dk1"/>
                </a:solidFill>
              </a:rPr>
              <a:t>-		</a:t>
            </a:r>
            <a:endParaRPr b="1"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solidFill>
                  <a:schemeClr val="dk1"/>
                </a:solidFill>
              </a:rPr>
              <a:t>*		</a:t>
            </a:r>
            <a:endParaRPr b="1"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solidFill>
                  <a:schemeClr val="dk1"/>
                </a:solidFill>
              </a:rPr>
              <a:t>/		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solidFill>
                  <a:schemeClr val="dk1"/>
                </a:solidFill>
              </a:rPr>
              <a:t>%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b="1" lang="en-US">
                <a:solidFill>
                  <a:schemeClr val="dk1"/>
                </a:solidFill>
              </a:rPr>
              <a:t>	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Assignment  Operators</a:t>
            </a:r>
            <a:endParaRPr/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solidFill>
                  <a:schemeClr val="dk1"/>
                </a:solidFill>
              </a:rPr>
              <a:t> =		 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68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solidFill>
                  <a:schemeClr val="dk1"/>
                </a:solidFill>
              </a:rPr>
              <a:t>*=		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68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solidFill>
                  <a:schemeClr val="dk1"/>
                </a:solidFill>
              </a:rPr>
              <a:t> /=		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68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solidFill>
                  <a:schemeClr val="dk1"/>
                </a:solidFill>
              </a:rPr>
              <a:t> +=		 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68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solidFill>
                  <a:schemeClr val="dk1"/>
                </a:solidFill>
              </a:rPr>
              <a:t>-=		 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680"/>
              </a:spcBef>
              <a:spcAft>
                <a:spcPts val="0"/>
              </a:spcAft>
              <a:buSzPts val="2760"/>
              <a:buChar char="•"/>
            </a:pPr>
            <a:r>
              <a:rPr b="1" lang="en-US">
                <a:solidFill>
                  <a:schemeClr val="dk1"/>
                </a:solidFill>
              </a:rPr>
              <a:t>%=			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Increment / Decrement Operator</a:t>
            </a:r>
            <a:endParaRPr/>
          </a:p>
        </p:txBody>
      </p:sp>
      <p:sp>
        <p:nvSpPr>
          <p:cNvPr id="225" name="Google Shape;225;p1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++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en-US"/>
              <a:t>--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Relational Operator</a:t>
            </a:r>
            <a:endParaRPr/>
          </a:p>
        </p:txBody>
      </p:sp>
      <p:pic>
        <p:nvPicPr>
          <p:cNvPr id="231" name="Google Shape;23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8975" y="2592388"/>
            <a:ext cx="57340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Logical Operator</a:t>
            </a:r>
            <a:endParaRPr/>
          </a:p>
        </p:txBody>
      </p:sp>
      <p:pic>
        <p:nvPicPr>
          <p:cNvPr id="237" name="Google Shape;23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8100" y="3711575"/>
            <a:ext cx="44958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/>
              <a:t>Week 3, Class 3</a:t>
            </a:r>
            <a:endParaRPr/>
          </a:p>
        </p:txBody>
      </p:sp>
      <p:sp>
        <p:nvSpPr>
          <p:cNvPr id="243" name="Google Shape;243;p16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Condition Operator</a:t>
            </a:r>
            <a:endParaRPr/>
          </a:p>
        </p:txBody>
      </p:sp>
      <p:sp>
        <p:nvSpPr>
          <p:cNvPr id="249" name="Google Shape;249;p1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? (Ternary Operator)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Bitwise Operator</a:t>
            </a:r>
            <a:endParaRPr/>
          </a:p>
        </p:txBody>
      </p:sp>
      <p:pic>
        <p:nvPicPr>
          <p:cNvPr id="255" name="Google Shape;25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087" y="2925763"/>
            <a:ext cx="54578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title"/>
          </p:nvPr>
        </p:nvSpPr>
        <p:spPr>
          <a:xfrm>
            <a:off x="5805258" y="2765892"/>
            <a:ext cx="5478260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61" name="Google Shape;261;p19"/>
          <p:cNvSpPr txBox="1"/>
          <p:nvPr>
            <p:ph idx="1" type="body"/>
          </p:nvPr>
        </p:nvSpPr>
        <p:spPr>
          <a:xfrm>
            <a:off x="1171114" y="750823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ts val="161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main() {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ts val="161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int p = 60; /* 60 = 0011 1100 */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ts val="161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int q = 13; /* 13 = 0000 1101 */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ts val="161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int r = 0;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ts val="161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 = p | q; /* 61 = 0011 1101 */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ts val="161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	printf(“Line 1 – The value of r is %d\n”, r );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ts val="161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 = p &amp; q; /* 12 = 0000 1100 */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ts val="161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	printf(“Line 2 – The value of r is %d\n”, r );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ts val="161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 = ~p; /*-61 = 1100 0011 */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ts val="161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	printf(“Line 3 – The value of r is %d\n”, r );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ts val="161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 = p ^ q; /* 49 = 0011 0001 */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ts val="161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	printf(“Line 4 – The value of r is %d\n”, r );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ts val="161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 = p &gt;&gt; 2; /* 15 = 0000 1111 */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ts val="161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	printf(“Line 5 – The value of r is %d\n”, r );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ts val="161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 = p &lt;&lt; 2; /* 240 = 1111 0000 */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ts val="161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	printf(“Line 6 – The value of r is %d\n”, r );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ts val="1610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/>
              <a:t>Week 3, Class 1</a:t>
            </a:r>
            <a:endParaRPr/>
          </a:p>
        </p:txBody>
      </p:sp>
      <p:sp>
        <p:nvSpPr>
          <p:cNvPr id="158" name="Google Shape;158;p2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Special Operator </a:t>
            </a:r>
            <a:endParaRPr/>
          </a:p>
        </p:txBody>
      </p:sp>
      <p:sp>
        <p:nvSpPr>
          <p:cNvPr id="267" name="Google Shape;267;p2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, 				Comma Operator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&amp; 			Address Operator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Sizeof Operator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* and &amp; 		Pointer Operator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. and -&gt;		Member Selection Operator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#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/>
              <a:t>math.h</a:t>
            </a:r>
            <a:endParaRPr/>
          </a:p>
        </p:txBody>
      </p:sp>
      <p:sp>
        <p:nvSpPr>
          <p:cNvPr id="273" name="Google Shape;273;p2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The </a:t>
            </a:r>
            <a:r>
              <a:rPr b="1" lang="en-US"/>
              <a:t>math.h</a:t>
            </a:r>
            <a:r>
              <a:rPr lang="en-US"/>
              <a:t> header defines various C mathematical functions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b="1" lang="en-US"/>
              <a:t>Example: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b="1" lang="en-US"/>
              <a:t>double ceil (double x)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b="1" lang="en-US"/>
              <a:t>double floor(double x)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b="1" lang="en-US"/>
              <a:t>double fabs(double x)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b="1" lang="en-US"/>
              <a:t>double log(double x)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b="1" lang="en-US"/>
              <a:t>double log10(double x)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b="1" lang="en-US"/>
              <a:t>double sqrt(double x)</a:t>
            </a:r>
            <a:endParaRPr b="1"/>
          </a:p>
          <a:p>
            <a:pPr indent="-123634" lvl="0" marL="28575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 b="1"/>
          </a:p>
          <a:p>
            <a:pPr indent="-123634" lvl="0" marL="28575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79" name="Google Shape;279;p22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7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#include &lt;math.h&gt;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207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207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void main( void ){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207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float val1 = 1.6, val2= 1.2;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207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printf("value1 = %.1lf\n", ceil(val1));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207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printf("value2 = %.1lf\n", ceil(val2));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207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207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85" name="Google Shape;285;p23"/>
          <p:cNvSpPr txBox="1"/>
          <p:nvPr>
            <p:ph idx="1" type="body"/>
          </p:nvPr>
        </p:nvSpPr>
        <p:spPr>
          <a:xfrm>
            <a:off x="1295401" y="2554407"/>
            <a:ext cx="317074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US" sz="1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b="1" i="0" lang="en-US" sz="18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i="0" lang="en-US" sz="1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ret;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2.7;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b="0" i="0" lang="en-US" sz="1800" u="none" cap="none" strike="noStrike">
                <a:solidFill>
                  <a:srgbClr val="008200"/>
                </a:solidFill>
                <a:latin typeface="Arial"/>
                <a:ea typeface="Arial"/>
                <a:cs typeface="Arial"/>
                <a:sym typeface="Arial"/>
              </a:rPr>
              <a:t>/* finding log(2.7) */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 = </a:t>
            </a:r>
            <a:r>
              <a:rPr b="1" i="0" lang="en-US" sz="1800" u="none" cap="none" strike="noStrike">
                <a:solidFill>
                  <a:srgbClr val="FF1493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b="1" i="0" lang="en-US" sz="1800" u="none" cap="none" strike="noStrike">
                <a:solidFill>
                  <a:srgbClr val="FF1493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"log(%lf) = %lf"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x, ret);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b="1" i="0" lang="en-US" sz="1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180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(0);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6569476" y="4052496"/>
            <a:ext cx="3817398" cy="802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3475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</a:pPr>
            <a:r>
              <a:t/>
            </a:r>
            <a:endParaRPr b="1" i="0" sz="1600" u="none" cap="none" strike="noStrike">
              <a:solidFill>
                <a:srgbClr val="2732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log(2.700000) = 0.993252</a:t>
            </a:r>
            <a:r>
              <a:rPr b="0" i="0" lang="en-US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Escape Sequence</a:t>
            </a:r>
            <a:endParaRPr/>
          </a:p>
        </p:txBody>
      </p:sp>
      <p:sp>
        <p:nvSpPr>
          <p:cNvPr id="164" name="Google Shape;164;p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The purpose of the escape sequence is to represent the characters that cannot be used normally using the keyboard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sp>
        <p:nvSpPr>
          <p:cNvPr id="170" name="Google Shape;170;p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0490" lvl="0" marL="28575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pic>
        <p:nvPicPr>
          <p:cNvPr id="171" name="Google Shape;171;p4"/>
          <p:cNvPicPr preferRelativeResize="0"/>
          <p:nvPr/>
        </p:nvPicPr>
        <p:blipFill rotWithShape="1">
          <a:blip r:embed="rId3">
            <a:alphaModFix/>
          </a:blip>
          <a:srcRect b="-8080" l="-15525" r="-11523" t="-18968"/>
          <a:stretch/>
        </p:blipFill>
        <p:spPr>
          <a:xfrm>
            <a:off x="563814" y="982133"/>
            <a:ext cx="9601195" cy="563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Program 1</a:t>
            </a:r>
            <a:endParaRPr/>
          </a:p>
        </p:txBody>
      </p:sp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W</a:t>
            </a:r>
            <a:r>
              <a:rPr lang="en-US"/>
              <a:t>rite a program to take an integer value as an input from user and print its table from 1 to 5.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 Required : IPO and code.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Output: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3 x 1 = 3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3 x 2 = 6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/>
              <a:t>3 x 3 = 9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IPO program 1</a:t>
            </a:r>
            <a:endParaRPr/>
          </a:p>
        </p:txBody>
      </p:sp>
      <p:graphicFrame>
        <p:nvGraphicFramePr>
          <p:cNvPr id="183" name="Google Shape;183;p6"/>
          <p:cNvGraphicFramePr/>
          <p:nvPr/>
        </p:nvGraphicFramePr>
        <p:xfrm>
          <a:off x="1295400" y="25574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{D4126FC7-DD68-449F-A6AB-8F6D4251C6BF}</a:tableStyleId>
              </a:tblPr>
              <a:tblGrid>
                <a:gridCol w="3200400"/>
                <a:gridCol w="3200400"/>
                <a:gridCol w="3200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Data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Process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Output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int table; to store the user input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1: print prompt</a:t>
                      </a:r>
                      <a:r>
                        <a:rPr lang="en-US" sz="1800"/>
                        <a:t> to input the table user want to print.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 Take input and save in table variable.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3: print output 5 times by multiplying table with 1 to 5.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4: end.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 x 1 = 3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 x 2 = 6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 x 3 = 9</a:t>
                      </a:r>
                      <a:endParaRPr/>
                    </a:p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en-US" sz="1800" u="none" cap="none" strike="noStrike"/>
                        <a:t>3 x 3 = 12</a:t>
                      </a:r>
                      <a:endParaRPr/>
                    </a:p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en-US" sz="1800" u="none" cap="none" strike="noStrike"/>
                        <a:t>3 x 3 = 15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Program 2</a:t>
            </a:r>
            <a:endParaRPr/>
          </a:p>
        </p:txBody>
      </p:sp>
      <p:sp>
        <p:nvSpPr>
          <p:cNvPr id="189" name="Google Shape;189;p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Write a program that takes 3 subject marks as input and print its total, marks obtain and percentage.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Required : IPO and code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Output: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Subject 1 = 70 /100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Subject 2 = 60 / 100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Subject 3 = 50 /100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Total Marks obtain = 180 / 300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Total percentage = 60 %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IPO program 2</a:t>
            </a:r>
            <a:endParaRPr/>
          </a:p>
        </p:txBody>
      </p:sp>
      <p:graphicFrame>
        <p:nvGraphicFramePr>
          <p:cNvPr id="195" name="Google Shape;195;p8"/>
          <p:cNvGraphicFramePr/>
          <p:nvPr/>
        </p:nvGraphicFramePr>
        <p:xfrm>
          <a:off x="834501" y="25574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{D4126FC7-DD68-449F-A6AB-8F6D4251C6BF}</a:tableStyleId>
              </a:tblPr>
              <a:tblGrid>
                <a:gridCol w="2387650"/>
                <a:gridCol w="4625700"/>
                <a:gridCol w="3480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Process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3 float variables to store</a:t>
                      </a:r>
                      <a:r>
                        <a:rPr lang="en-US" sz="1800"/>
                        <a:t> subject marks. s1, s2 and s3.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1 float for total.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1 float for percentage.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1: prompt </a:t>
                      </a:r>
                      <a:r>
                        <a:rPr lang="en-US" sz="1800"/>
                        <a:t>user  to input 3 subject marks.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 Take input and save in s1, s2 and s3 variable.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3: calculate total marks and save in total variable by adding s1, s2 and s3.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4: calculate percentage and save in variable. Total*100/300.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5: print total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6:</a:t>
                      </a:r>
                      <a:r>
                        <a:rPr lang="en-US" sz="1800"/>
                        <a:t> print percentage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7: end.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Subject 1 = 70 /100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Subject 2 = 60 / 100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Subject 3 = 50 /100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Total Marks obtain = 180/300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Total percentage = 60 %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/>
              <a:t>Week 3, Class 2</a:t>
            </a:r>
            <a:endParaRPr/>
          </a:p>
        </p:txBody>
      </p:sp>
      <p:sp>
        <p:nvSpPr>
          <p:cNvPr id="201" name="Google Shape;201;p9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2023-08-21T03:13:15Z</dcterms:created>
  <dc:creator>Administrator</dc:creator>
</cp:coreProperties>
</file>