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Garamond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9" roundtripDataSignature="AMtx7mgFpR/JeCM5XE3DFq7/HZTBNefK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6DC4B84-FB8C-4B12-A5AA-9A9AC2A331D3}">
  <a:tblStyle styleId="{C6DC4B84-FB8C-4B12-A5AA-9A9AC2A331D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Garamond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Garamond-italic.fntdata"/><Relationship Id="rId14" Type="http://schemas.openxmlformats.org/officeDocument/2006/relationships/slide" Target="slides/slide8.xml"/><Relationship Id="rId36" Type="http://schemas.openxmlformats.org/officeDocument/2006/relationships/font" Target="fonts/Garamond-bold.fntdata"/><Relationship Id="rId17" Type="http://schemas.openxmlformats.org/officeDocument/2006/relationships/slide" Target="slides/slide11.xml"/><Relationship Id="rId39" Type="http://customschemas.google.com/relationships/presentationmetadata" Target="metadata"/><Relationship Id="rId16" Type="http://schemas.openxmlformats.org/officeDocument/2006/relationships/slide" Target="slides/slide10.xml"/><Relationship Id="rId38" Type="http://schemas.openxmlformats.org/officeDocument/2006/relationships/font" Target="fonts/Garamond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4" name="Google Shape;35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0"/>
          <p:cNvGrpSpPr/>
          <p:nvPr/>
        </p:nvGrpSpPr>
        <p:grpSpPr>
          <a:xfrm>
            <a:off x="0" y="0"/>
            <a:ext cx="9144000" cy="6858000"/>
            <a:chOff x="0" y="0"/>
            <a:chExt cx="9144677" cy="6858000"/>
          </a:xfrm>
        </p:grpSpPr>
        <p:pic>
          <p:nvPicPr>
            <p:cNvPr descr="SD-PanelTitle-R1.png" id="22" name="Google Shape;22;p3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Google Shape;23;p3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4" name="Google Shape;24;p30"/>
            <p:cNvPicPr preferRelativeResize="0"/>
            <p:nvPr/>
          </p:nvPicPr>
          <p:blipFill rotWithShape="1">
            <a:blip r:embed="rId3">
              <a:alphaModFix/>
            </a:blip>
            <a:srcRect b="0" l="-2" r="47958" t="0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5" name="Google Shape;25;p30"/>
            <p:cNvPicPr preferRelativeResize="0"/>
            <p:nvPr/>
          </p:nvPicPr>
          <p:blipFill rotWithShape="1">
            <a:blip r:embed="rId3">
              <a:alphaModFix/>
            </a:blip>
            <a:srcRect b="0" l="-2" r="47958" t="0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" name="Google Shape;26;p30"/>
          <p:cNvCxnSpPr/>
          <p:nvPr/>
        </p:nvCxnSpPr>
        <p:spPr>
          <a:xfrm>
            <a:off x="2019300" y="3471863"/>
            <a:ext cx="511333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30"/>
          <p:cNvSpPr txBox="1"/>
          <p:nvPr>
            <p:ph type="ctrTitle"/>
          </p:nvPr>
        </p:nvSpPr>
        <p:spPr>
          <a:xfrm>
            <a:off x="1921934" y="1811863"/>
            <a:ext cx="5308866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" type="subTitle"/>
          </p:nvPr>
        </p:nvSpPr>
        <p:spPr>
          <a:xfrm>
            <a:off x="1921934" y="3598327"/>
            <a:ext cx="5308866" cy="137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0" type="dt"/>
          </p:nvPr>
        </p:nvSpPr>
        <p:spPr>
          <a:xfrm>
            <a:off x="6065838" y="5054600"/>
            <a:ext cx="6731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0"/>
          <p:cNvSpPr txBox="1"/>
          <p:nvPr>
            <p:ph idx="11" type="ftr"/>
          </p:nvPr>
        </p:nvSpPr>
        <p:spPr>
          <a:xfrm>
            <a:off x="1922463" y="5054600"/>
            <a:ext cx="40640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0"/>
          <p:cNvSpPr txBox="1"/>
          <p:nvPr>
            <p:ph idx="12" type="sldNum"/>
          </p:nvPr>
        </p:nvSpPr>
        <p:spPr>
          <a:xfrm>
            <a:off x="6816725" y="5054600"/>
            <a:ext cx="414338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9"/>
          <p:cNvSpPr txBox="1"/>
          <p:nvPr>
            <p:ph type="title"/>
          </p:nvPr>
        </p:nvSpPr>
        <p:spPr>
          <a:xfrm>
            <a:off x="1176866" y="4815415"/>
            <a:ext cx="679873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9"/>
          <p:cNvSpPr/>
          <p:nvPr>
            <p:ph idx="2" type="pic"/>
          </p:nvPr>
        </p:nvSpPr>
        <p:spPr>
          <a:xfrm>
            <a:off x="1026260" y="1032933"/>
            <a:ext cx="7091482" cy="33612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39"/>
          <p:cNvSpPr txBox="1"/>
          <p:nvPr>
            <p:ph idx="1" type="body"/>
          </p:nvPr>
        </p:nvSpPr>
        <p:spPr>
          <a:xfrm>
            <a:off x="1176866" y="5382153"/>
            <a:ext cx="6798734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93" name="Google Shape;93;p39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9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9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40"/>
          <p:cNvCxnSpPr/>
          <p:nvPr/>
        </p:nvCxnSpPr>
        <p:spPr>
          <a:xfrm>
            <a:off x="1277938" y="4140200"/>
            <a:ext cx="6607175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40"/>
          <p:cNvSpPr txBox="1"/>
          <p:nvPr>
            <p:ph type="title"/>
          </p:nvPr>
        </p:nvSpPr>
        <p:spPr>
          <a:xfrm>
            <a:off x="1176866" y="906873"/>
            <a:ext cx="6798734" cy="3097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0"/>
          <p:cNvSpPr txBox="1"/>
          <p:nvPr>
            <p:ph idx="1" type="body"/>
          </p:nvPr>
        </p:nvSpPr>
        <p:spPr>
          <a:xfrm>
            <a:off x="1176865" y="4275666"/>
            <a:ext cx="6798736" cy="1600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0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0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0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1"/>
          <p:cNvSpPr txBox="1"/>
          <p:nvPr/>
        </p:nvSpPr>
        <p:spPr>
          <a:xfrm>
            <a:off x="849313" y="9048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5" name="Google Shape;105;p41"/>
          <p:cNvSpPr txBox="1"/>
          <p:nvPr/>
        </p:nvSpPr>
        <p:spPr>
          <a:xfrm>
            <a:off x="7634288" y="2827338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106" name="Google Shape;106;p41"/>
          <p:cNvCxnSpPr/>
          <p:nvPr/>
        </p:nvCxnSpPr>
        <p:spPr>
          <a:xfrm>
            <a:off x="1277938" y="4140200"/>
            <a:ext cx="6596062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7" name="Google Shape;107;p41"/>
          <p:cNvSpPr txBox="1"/>
          <p:nvPr>
            <p:ph type="title"/>
          </p:nvPr>
        </p:nvSpPr>
        <p:spPr>
          <a:xfrm>
            <a:off x="1334333" y="982132"/>
            <a:ext cx="6400250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1" type="body"/>
          </p:nvPr>
        </p:nvSpPr>
        <p:spPr>
          <a:xfrm>
            <a:off x="1600200" y="3352799"/>
            <a:ext cx="5892798" cy="65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070"/>
              <a:buFont typeface="Garamond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2" type="body"/>
          </p:nvPr>
        </p:nvSpPr>
        <p:spPr>
          <a:xfrm>
            <a:off x="1176863" y="4343400"/>
            <a:ext cx="6798738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0" name="Google Shape;110;p41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1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2"/>
          <p:cNvSpPr txBox="1"/>
          <p:nvPr>
            <p:ph type="title"/>
          </p:nvPr>
        </p:nvSpPr>
        <p:spPr>
          <a:xfrm>
            <a:off x="1176869" y="3308581"/>
            <a:ext cx="679872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2"/>
          <p:cNvSpPr txBox="1"/>
          <p:nvPr>
            <p:ph idx="1" type="body"/>
          </p:nvPr>
        </p:nvSpPr>
        <p:spPr>
          <a:xfrm>
            <a:off x="1176868" y="4777381"/>
            <a:ext cx="679873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6" name="Google Shape;116;p42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2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3"/>
          <p:cNvSpPr txBox="1"/>
          <p:nvPr/>
        </p:nvSpPr>
        <p:spPr>
          <a:xfrm>
            <a:off x="877888" y="896938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1" name="Google Shape;121;p43"/>
          <p:cNvSpPr txBox="1"/>
          <p:nvPr/>
        </p:nvSpPr>
        <p:spPr>
          <a:xfrm>
            <a:off x="7650163" y="2608263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  <p:cxnSp>
        <p:nvCxnSpPr>
          <p:cNvPr id="122" name="Google Shape;122;p43"/>
          <p:cNvCxnSpPr/>
          <p:nvPr/>
        </p:nvCxnSpPr>
        <p:spPr>
          <a:xfrm>
            <a:off x="1277938" y="3429000"/>
            <a:ext cx="6596062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" name="Google Shape;123;p43"/>
          <p:cNvSpPr txBox="1"/>
          <p:nvPr>
            <p:ph type="title"/>
          </p:nvPr>
        </p:nvSpPr>
        <p:spPr>
          <a:xfrm>
            <a:off x="1409416" y="982132"/>
            <a:ext cx="632516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3"/>
          <p:cNvSpPr txBox="1"/>
          <p:nvPr>
            <p:ph idx="1" type="body"/>
          </p:nvPr>
        </p:nvSpPr>
        <p:spPr>
          <a:xfrm>
            <a:off x="1176868" y="3639312"/>
            <a:ext cx="6798730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43"/>
          <p:cNvSpPr txBox="1"/>
          <p:nvPr>
            <p:ph idx="2" type="body"/>
          </p:nvPr>
        </p:nvSpPr>
        <p:spPr>
          <a:xfrm>
            <a:off x="1176865" y="4529667"/>
            <a:ext cx="6798736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6" name="Google Shape;126;p43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3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3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Google Shape;130;p44"/>
          <p:cNvCxnSpPr/>
          <p:nvPr/>
        </p:nvCxnSpPr>
        <p:spPr>
          <a:xfrm>
            <a:off x="1277938" y="3429000"/>
            <a:ext cx="6607175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p44"/>
          <p:cNvSpPr txBox="1"/>
          <p:nvPr>
            <p:ph type="title"/>
          </p:nvPr>
        </p:nvSpPr>
        <p:spPr>
          <a:xfrm>
            <a:off x="1176865" y="982131"/>
            <a:ext cx="6798734" cy="2294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" type="body"/>
          </p:nvPr>
        </p:nvSpPr>
        <p:spPr>
          <a:xfrm>
            <a:off x="1176868" y="3566160"/>
            <a:ext cx="6798730" cy="905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44"/>
          <p:cNvSpPr txBox="1"/>
          <p:nvPr>
            <p:ph idx="2" type="body"/>
          </p:nvPr>
        </p:nvSpPr>
        <p:spPr>
          <a:xfrm>
            <a:off x="1176866" y="4470400"/>
            <a:ext cx="6798734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4" name="Google Shape;134;p44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4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Google Shape;138;p45"/>
          <p:cNvCxnSpPr/>
          <p:nvPr/>
        </p:nvCxnSpPr>
        <p:spPr>
          <a:xfrm>
            <a:off x="1277938" y="2354263"/>
            <a:ext cx="6607175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" name="Google Shape;139;p45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5"/>
          <p:cNvSpPr txBox="1"/>
          <p:nvPr>
            <p:ph idx="1" type="body"/>
          </p:nvPr>
        </p:nvSpPr>
        <p:spPr>
          <a:xfrm rot="5400000">
            <a:off x="2883366" y="783633"/>
            <a:ext cx="3385733" cy="679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1" name="Google Shape;141;p45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5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5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46"/>
          <p:cNvCxnSpPr/>
          <p:nvPr/>
        </p:nvCxnSpPr>
        <p:spPr>
          <a:xfrm>
            <a:off x="6245225" y="906463"/>
            <a:ext cx="0" cy="4968875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46"/>
          <p:cNvSpPr txBox="1"/>
          <p:nvPr>
            <p:ph type="title"/>
          </p:nvPr>
        </p:nvSpPr>
        <p:spPr>
          <a:xfrm rot="5400000">
            <a:off x="4681635" y="2581906"/>
            <a:ext cx="4968995" cy="1618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6"/>
          <p:cNvSpPr txBox="1"/>
          <p:nvPr>
            <p:ph idx="1" type="body"/>
          </p:nvPr>
        </p:nvSpPr>
        <p:spPr>
          <a:xfrm rot="5400000">
            <a:off x="1150125" y="933615"/>
            <a:ext cx="4968993" cy="4915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8" name="Google Shape;148;p46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6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6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31"/>
          <p:cNvCxnSpPr/>
          <p:nvPr/>
        </p:nvCxnSpPr>
        <p:spPr>
          <a:xfrm>
            <a:off x="1277938" y="2355850"/>
            <a:ext cx="6596062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31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1"/>
          <p:cNvSpPr txBox="1"/>
          <p:nvPr>
            <p:ph idx="1" type="body"/>
          </p:nvPr>
        </p:nvSpPr>
        <p:spPr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6" name="Google Shape;36;p31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1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32"/>
          <p:cNvCxnSpPr/>
          <p:nvPr/>
        </p:nvCxnSpPr>
        <p:spPr>
          <a:xfrm>
            <a:off x="1277938" y="2354263"/>
            <a:ext cx="6596062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32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" type="body"/>
          </p:nvPr>
        </p:nvSpPr>
        <p:spPr>
          <a:xfrm>
            <a:off x="1176868" y="2658533"/>
            <a:ext cx="33375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76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43" name="Google Shape;43;p32"/>
          <p:cNvSpPr txBox="1"/>
          <p:nvPr>
            <p:ph idx="2" type="body"/>
          </p:nvPr>
        </p:nvSpPr>
        <p:spPr>
          <a:xfrm>
            <a:off x="1176868" y="3243263"/>
            <a:ext cx="3337560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3" type="body"/>
          </p:nvPr>
        </p:nvSpPr>
        <p:spPr>
          <a:xfrm>
            <a:off x="4641832" y="2658533"/>
            <a:ext cx="33375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76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45" name="Google Shape;45;p32"/>
          <p:cNvSpPr txBox="1"/>
          <p:nvPr>
            <p:ph idx="4" type="body"/>
          </p:nvPr>
        </p:nvSpPr>
        <p:spPr>
          <a:xfrm>
            <a:off x="4641832" y="3243263"/>
            <a:ext cx="3337560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3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34"/>
          <p:cNvCxnSpPr/>
          <p:nvPr/>
        </p:nvCxnSpPr>
        <p:spPr>
          <a:xfrm>
            <a:off x="1277938" y="3598863"/>
            <a:ext cx="6596062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34"/>
          <p:cNvSpPr txBox="1"/>
          <p:nvPr>
            <p:ph type="title"/>
          </p:nvPr>
        </p:nvSpPr>
        <p:spPr>
          <a:xfrm>
            <a:off x="1278465" y="1641413"/>
            <a:ext cx="6595534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4"/>
          <p:cNvSpPr txBox="1"/>
          <p:nvPr>
            <p:ph idx="1" type="body"/>
          </p:nvPr>
        </p:nvSpPr>
        <p:spPr>
          <a:xfrm>
            <a:off x="1278465" y="3734859"/>
            <a:ext cx="6595534" cy="1090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34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4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35"/>
          <p:cNvCxnSpPr/>
          <p:nvPr/>
        </p:nvCxnSpPr>
        <p:spPr>
          <a:xfrm>
            <a:off x="1277938" y="2355850"/>
            <a:ext cx="6596062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35"/>
          <p:cNvSpPr txBox="1"/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5"/>
          <p:cNvSpPr txBox="1"/>
          <p:nvPr>
            <p:ph idx="1" type="body"/>
          </p:nvPr>
        </p:nvSpPr>
        <p:spPr>
          <a:xfrm>
            <a:off x="1176866" y="2487168"/>
            <a:ext cx="3337560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2" type="body"/>
          </p:nvPr>
        </p:nvSpPr>
        <p:spPr>
          <a:xfrm>
            <a:off x="4645152" y="2487168"/>
            <a:ext cx="3337560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5" name="Google Shape;65;p35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5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oogle Shape;69;p36"/>
          <p:cNvCxnSpPr/>
          <p:nvPr/>
        </p:nvCxnSpPr>
        <p:spPr>
          <a:xfrm>
            <a:off x="1277938" y="2354263"/>
            <a:ext cx="6596062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36"/>
          <p:cNvSpPr txBox="1"/>
          <p:nvPr>
            <p:ph type="title"/>
          </p:nvPr>
        </p:nvSpPr>
        <p:spPr>
          <a:xfrm>
            <a:off x="1176865" y="915337"/>
            <a:ext cx="6798735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oogle Shape;75;p37"/>
          <p:cNvCxnSpPr/>
          <p:nvPr/>
        </p:nvCxnSpPr>
        <p:spPr>
          <a:xfrm>
            <a:off x="1277938" y="2913063"/>
            <a:ext cx="2333625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" name="Google Shape;76;p37"/>
          <p:cNvSpPr txBox="1"/>
          <p:nvPr>
            <p:ph type="title"/>
          </p:nvPr>
        </p:nvSpPr>
        <p:spPr>
          <a:xfrm>
            <a:off x="1176865" y="1388534"/>
            <a:ext cx="253679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 txBox="1"/>
          <p:nvPr>
            <p:ph idx="1" type="body"/>
          </p:nvPr>
        </p:nvSpPr>
        <p:spPr>
          <a:xfrm>
            <a:off x="4120062" y="982132"/>
            <a:ext cx="3855539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8" name="Google Shape;78;p37"/>
          <p:cNvSpPr txBox="1"/>
          <p:nvPr>
            <p:ph idx="2" type="body"/>
          </p:nvPr>
        </p:nvSpPr>
        <p:spPr>
          <a:xfrm>
            <a:off x="1176865" y="3031065"/>
            <a:ext cx="2536798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9" name="Google Shape;79;p37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/>
          <p:nvPr>
            <p:ph type="title"/>
          </p:nvPr>
        </p:nvSpPr>
        <p:spPr>
          <a:xfrm>
            <a:off x="1176865" y="1883832"/>
            <a:ext cx="36322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/>
          <p:nvPr>
            <p:ph idx="2" type="pic"/>
          </p:nvPr>
        </p:nvSpPr>
        <p:spPr>
          <a:xfrm>
            <a:off x="5183069" y="1032933"/>
            <a:ext cx="2929463" cy="4792136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8"/>
          <p:cNvSpPr txBox="1"/>
          <p:nvPr>
            <p:ph idx="1" type="body"/>
          </p:nvPr>
        </p:nvSpPr>
        <p:spPr>
          <a:xfrm>
            <a:off x="1176865" y="3255432"/>
            <a:ext cx="36322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6" name="Google Shape;86;p38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8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4.jpg"/><Relationship Id="rId2" Type="http://schemas.openxmlformats.org/officeDocument/2006/relationships/image" Target="../media/image7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9"/>
          <p:cNvGrpSpPr/>
          <p:nvPr/>
        </p:nvGrpSpPr>
        <p:grpSpPr>
          <a:xfrm>
            <a:off x="0" y="0"/>
            <a:ext cx="9151938" cy="6858000"/>
            <a:chOff x="0" y="0"/>
            <a:chExt cx="9152467" cy="6858000"/>
          </a:xfrm>
        </p:grpSpPr>
        <p:pic>
          <p:nvPicPr>
            <p:cNvPr descr="SD-PanelContent.png" id="11" name="Google Shape;11;p2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9144000" cy="685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Google Shape;12;p29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13" name="Google Shape;13;p29"/>
            <p:cNvPicPr preferRelativeResize="0"/>
            <p:nvPr/>
          </p:nvPicPr>
          <p:blipFill rotWithShape="1">
            <a:blip r:embed="rId3">
              <a:alphaModFix/>
            </a:blip>
            <a:srcRect b="0" l="2" r="14240" t="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4" name="Google Shape;14;p29"/>
            <p:cNvPicPr preferRelativeResize="0"/>
            <p:nvPr/>
          </p:nvPicPr>
          <p:blipFill rotWithShape="1">
            <a:blip r:embed="rId3">
              <a:alphaModFix/>
            </a:blip>
            <a:srcRect b="0" l="2" r="14240" t="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9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" name="Google Shape;16;p29"/>
          <p:cNvSpPr txBox="1"/>
          <p:nvPr>
            <p:ph idx="1" type="body"/>
          </p:nvPr>
        </p:nvSpPr>
        <p:spPr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7" name="Google Shape;17;p29"/>
          <p:cNvSpPr txBox="1"/>
          <p:nvPr>
            <p:ph idx="10" type="dt"/>
          </p:nvPr>
        </p:nvSpPr>
        <p:spPr>
          <a:xfrm>
            <a:off x="6356350" y="5961063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9"/>
          <p:cNvSpPr txBox="1"/>
          <p:nvPr>
            <p:ph idx="11" type="ftr"/>
          </p:nvPr>
        </p:nvSpPr>
        <p:spPr>
          <a:xfrm>
            <a:off x="1176338" y="5961063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7580313" y="5961063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jpg"/><Relationship Id="rId4" Type="http://schemas.openxmlformats.org/officeDocument/2006/relationships/image" Target="../media/image10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/>
          <p:nvPr>
            <p:ph type="ctrTitle"/>
          </p:nvPr>
        </p:nvSpPr>
        <p:spPr>
          <a:xfrm>
            <a:off x="1922463" y="1811338"/>
            <a:ext cx="5308600" cy="151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Control Statements</a:t>
            </a:r>
            <a:endParaRPr/>
          </a:p>
        </p:txBody>
      </p:sp>
      <p:sp>
        <p:nvSpPr>
          <p:cNvPr id="156" name="Google Shape;156;p1"/>
          <p:cNvSpPr txBox="1"/>
          <p:nvPr>
            <p:ph idx="1" type="subTitle"/>
          </p:nvPr>
        </p:nvSpPr>
        <p:spPr>
          <a:xfrm>
            <a:off x="1922463" y="3598863"/>
            <a:ext cx="5308600" cy="137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Week 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/>
          <p:nvPr>
            <p:ph type="title"/>
          </p:nvPr>
        </p:nvSpPr>
        <p:spPr>
          <a:xfrm>
            <a:off x="1176338" y="381000"/>
            <a:ext cx="6799262" cy="1303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TWO-WAY DECISIONS USING IF-ELSE STATEMENT</a:t>
            </a:r>
            <a:b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900">
              <a:solidFill>
                <a:srgbClr val="262626"/>
              </a:solidFill>
            </a:endParaRPr>
          </a:p>
        </p:txBody>
      </p:sp>
      <p:sp>
        <p:nvSpPr>
          <p:cNvPr id="278" name="Google Shape;278;p10"/>
          <p:cNvSpPr txBox="1"/>
          <p:nvPr>
            <p:ph idx="1" type="body"/>
          </p:nvPr>
        </p:nvSpPr>
        <p:spPr>
          <a:xfrm>
            <a:off x="4799013" y="1371600"/>
            <a:ext cx="404018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Flowchart of if-else construct</a:t>
            </a:r>
            <a:endParaRPr/>
          </a:p>
        </p:txBody>
      </p:sp>
      <p:sp>
        <p:nvSpPr>
          <p:cNvPr id="279" name="Google Shape;279;p10"/>
          <p:cNvSpPr txBox="1"/>
          <p:nvPr>
            <p:ph idx="2" type="body"/>
          </p:nvPr>
        </p:nvSpPr>
        <p:spPr>
          <a:xfrm>
            <a:off x="457200" y="1600200"/>
            <a:ext cx="4191000" cy="394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Font typeface="Noto Sans Symbol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form of a two-way decision is as follows: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if(TestExpr)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stmtT;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else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  stmtF;</a:t>
            </a:r>
            <a:endParaRPr/>
          </a:p>
        </p:txBody>
      </p:sp>
      <p:sp>
        <p:nvSpPr>
          <p:cNvPr id="280" name="Google Shape;280;p10"/>
          <p:cNvSpPr/>
          <p:nvPr/>
        </p:nvSpPr>
        <p:spPr>
          <a:xfrm>
            <a:off x="5562600" y="2590800"/>
            <a:ext cx="2514600" cy="1066800"/>
          </a:xfrm>
          <a:prstGeom prst="flowChartDecision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TestExpr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4876800" y="4267200"/>
            <a:ext cx="1219200" cy="76200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stmtT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0"/>
          <p:cNvSpPr/>
          <p:nvPr/>
        </p:nvSpPr>
        <p:spPr>
          <a:xfrm>
            <a:off x="7467600" y="4343400"/>
            <a:ext cx="1219200" cy="68580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stmtF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3" name="Google Shape;283;p10"/>
          <p:cNvCxnSpPr>
            <a:stCxn id="280" idx="1"/>
          </p:cNvCxnSpPr>
          <p:nvPr/>
        </p:nvCxnSpPr>
        <p:spPr>
          <a:xfrm flipH="1">
            <a:off x="5334000" y="3124200"/>
            <a:ext cx="228600" cy="1143000"/>
          </a:xfrm>
          <a:prstGeom prst="bentConnector2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4" name="Google Shape;284;p10"/>
          <p:cNvCxnSpPr>
            <a:stCxn id="280" idx="3"/>
          </p:cNvCxnSpPr>
          <p:nvPr/>
        </p:nvCxnSpPr>
        <p:spPr>
          <a:xfrm>
            <a:off x="8077200" y="3124200"/>
            <a:ext cx="152400" cy="1219200"/>
          </a:xfrm>
          <a:prstGeom prst="bentConnector2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5" name="Google Shape;285;p10"/>
          <p:cNvSpPr/>
          <p:nvPr/>
        </p:nvSpPr>
        <p:spPr>
          <a:xfrm>
            <a:off x="6705600" y="5410200"/>
            <a:ext cx="152400" cy="228600"/>
          </a:xfrm>
          <a:prstGeom prst="flowChartConnector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10"/>
          <p:cNvCxnSpPr>
            <a:stCxn id="281" idx="2"/>
            <a:endCxn id="285" idx="2"/>
          </p:cNvCxnSpPr>
          <p:nvPr/>
        </p:nvCxnSpPr>
        <p:spPr>
          <a:xfrm flipH="1" rot="-5400000">
            <a:off x="5848350" y="4667250"/>
            <a:ext cx="495300" cy="1219200"/>
          </a:xfrm>
          <a:prstGeom prst="bentConnector2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7" name="Google Shape;287;p10"/>
          <p:cNvCxnSpPr>
            <a:stCxn id="282" idx="2"/>
            <a:endCxn id="285" idx="6"/>
          </p:cNvCxnSpPr>
          <p:nvPr/>
        </p:nvCxnSpPr>
        <p:spPr>
          <a:xfrm rot="5400000">
            <a:off x="7219950" y="4667250"/>
            <a:ext cx="495300" cy="1219200"/>
          </a:xfrm>
          <a:prstGeom prst="bentConnector2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8" name="Google Shape;288;p10"/>
          <p:cNvCxnSpPr>
            <a:stCxn id="285" idx="4"/>
          </p:cNvCxnSpPr>
          <p:nvPr/>
        </p:nvCxnSpPr>
        <p:spPr>
          <a:xfrm>
            <a:off x="6781800" y="5638800"/>
            <a:ext cx="0" cy="3048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89" name="Google Shape;289;p10"/>
          <p:cNvCxnSpPr/>
          <p:nvPr/>
        </p:nvCxnSpPr>
        <p:spPr>
          <a:xfrm>
            <a:off x="6781800" y="2286000"/>
            <a:ext cx="0" cy="3048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1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>
            <p:ph type="ctrTitle"/>
          </p:nvPr>
        </p:nvSpPr>
        <p:spPr>
          <a:xfrm>
            <a:off x="1922463" y="1811338"/>
            <a:ext cx="5308600" cy="151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4</a:t>
            </a:r>
            <a:endParaRPr/>
          </a:p>
        </p:txBody>
      </p:sp>
      <p:sp>
        <p:nvSpPr>
          <p:cNvPr id="295" name="Google Shape;295;p11"/>
          <p:cNvSpPr txBox="1"/>
          <p:nvPr>
            <p:ph idx="1" type="subTitle"/>
          </p:nvPr>
        </p:nvSpPr>
        <p:spPr>
          <a:xfrm>
            <a:off x="1922463" y="3598863"/>
            <a:ext cx="5308600" cy="137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Class 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 </a:t>
            </a:r>
            <a:endParaRPr/>
          </a:p>
        </p:txBody>
      </p:sp>
      <p:sp>
        <p:nvSpPr>
          <p:cNvPr id="301" name="Google Shape;301;p12"/>
          <p:cNvSpPr txBox="1"/>
          <p:nvPr>
            <p:ph idx="1" type="body"/>
          </p:nvPr>
        </p:nvSpPr>
        <p:spPr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20"/>
              <a:buChar char="•"/>
            </a:pPr>
            <a:r>
              <a:rPr lang="en-US" sz="2800"/>
              <a:t>Write a program to test whether the input number is even or odd.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307" name="Google Shape;307;p13"/>
          <p:cNvSpPr txBox="1"/>
          <p:nvPr>
            <p:ph idx="1" type="body"/>
          </p:nvPr>
        </p:nvSpPr>
        <p:spPr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220"/>
              <a:buChar char="•"/>
            </a:pPr>
            <a:r>
              <a:rPr b="1" lang="en-US" sz="2800">
                <a:latin typeface="Cambria"/>
                <a:ea typeface="Cambria"/>
                <a:cs typeface="Cambria"/>
                <a:sym typeface="Cambria"/>
              </a:rPr>
              <a:t>Write a program that prints the largest among two given  numbers.</a:t>
            </a:r>
            <a:endParaRPr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CAC3"/>
            </a:gs>
            <a:gs pos="50000">
              <a:srgbClr val="D6DDD9"/>
            </a:gs>
            <a:gs pos="100000">
              <a:srgbClr val="EBEEEC"/>
            </a:gs>
          </a:gsLst>
          <a:lin ang="5400000" scaled="0"/>
        </a:gra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FLOWCHART OF AN IF-ELSE-IF CONSTRUCT</a:t>
            </a:r>
            <a:endParaRPr b="1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4"/>
          <p:cNvSpPr/>
          <p:nvPr/>
        </p:nvSpPr>
        <p:spPr>
          <a:xfrm>
            <a:off x="152400" y="1524000"/>
            <a:ext cx="2438400" cy="914400"/>
          </a:xfrm>
          <a:prstGeom prst="flowChartDecision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TestExpr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14"/>
          <p:cNvSpPr/>
          <p:nvPr/>
        </p:nvSpPr>
        <p:spPr>
          <a:xfrm>
            <a:off x="1828800" y="2286000"/>
            <a:ext cx="2590800" cy="990600"/>
          </a:xfrm>
          <a:prstGeom prst="flowChartDecision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TestExpr2</a:t>
            </a:r>
            <a:endParaRPr/>
          </a:p>
        </p:txBody>
      </p:sp>
      <p:sp>
        <p:nvSpPr>
          <p:cNvPr id="315" name="Google Shape;315;p14"/>
          <p:cNvSpPr/>
          <p:nvPr/>
        </p:nvSpPr>
        <p:spPr>
          <a:xfrm>
            <a:off x="5943600" y="3733800"/>
            <a:ext cx="2667000" cy="914400"/>
          </a:xfrm>
          <a:prstGeom prst="flowChartDecision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TestExprN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14"/>
          <p:cNvSpPr/>
          <p:nvPr/>
        </p:nvSpPr>
        <p:spPr>
          <a:xfrm>
            <a:off x="4038600" y="2971800"/>
            <a:ext cx="2667000" cy="990600"/>
          </a:xfrm>
          <a:prstGeom prst="flowChartDecision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TestExpr3</a:t>
            </a:r>
            <a:endParaRPr/>
          </a:p>
        </p:txBody>
      </p:sp>
      <p:sp>
        <p:nvSpPr>
          <p:cNvPr id="317" name="Google Shape;317;p14"/>
          <p:cNvSpPr/>
          <p:nvPr/>
        </p:nvSpPr>
        <p:spPr>
          <a:xfrm>
            <a:off x="2590800" y="3886200"/>
            <a:ext cx="1066800" cy="68580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stmtT2</a:t>
            </a:r>
            <a:endParaRPr/>
          </a:p>
        </p:txBody>
      </p:sp>
      <p:sp>
        <p:nvSpPr>
          <p:cNvPr id="318" name="Google Shape;318;p14"/>
          <p:cNvSpPr/>
          <p:nvPr/>
        </p:nvSpPr>
        <p:spPr>
          <a:xfrm>
            <a:off x="6705600" y="5105400"/>
            <a:ext cx="1143000" cy="68580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stmtTN</a:t>
            </a:r>
            <a:endParaRPr b="0" i="0" sz="2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14"/>
          <p:cNvSpPr/>
          <p:nvPr/>
        </p:nvSpPr>
        <p:spPr>
          <a:xfrm>
            <a:off x="4876800" y="4572000"/>
            <a:ext cx="1066800" cy="68580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stmtT3</a:t>
            </a:r>
            <a:endParaRPr/>
          </a:p>
        </p:txBody>
      </p:sp>
      <p:sp>
        <p:nvSpPr>
          <p:cNvPr id="320" name="Google Shape;320;p14"/>
          <p:cNvSpPr/>
          <p:nvPr/>
        </p:nvSpPr>
        <p:spPr>
          <a:xfrm>
            <a:off x="8077200" y="4724400"/>
            <a:ext cx="990600" cy="83820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stmtTF</a:t>
            </a:r>
            <a:endParaRPr b="0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4"/>
          <p:cNvSpPr/>
          <p:nvPr/>
        </p:nvSpPr>
        <p:spPr>
          <a:xfrm>
            <a:off x="838200" y="3352800"/>
            <a:ext cx="1066800" cy="68580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stmtT1</a:t>
            </a:r>
            <a:endParaRPr/>
          </a:p>
        </p:txBody>
      </p:sp>
      <p:cxnSp>
        <p:nvCxnSpPr>
          <p:cNvPr id="322" name="Google Shape;322;p14"/>
          <p:cNvCxnSpPr>
            <a:stCxn id="313" idx="2"/>
          </p:cNvCxnSpPr>
          <p:nvPr/>
        </p:nvCxnSpPr>
        <p:spPr>
          <a:xfrm>
            <a:off x="1371600" y="2438400"/>
            <a:ext cx="0" cy="9144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3" name="Google Shape;323;p14"/>
          <p:cNvCxnSpPr>
            <a:stCxn id="313" idx="3"/>
            <a:endCxn id="314" idx="0"/>
          </p:cNvCxnSpPr>
          <p:nvPr/>
        </p:nvCxnSpPr>
        <p:spPr>
          <a:xfrm>
            <a:off x="2590800" y="1981200"/>
            <a:ext cx="533400" cy="304800"/>
          </a:xfrm>
          <a:prstGeom prst="bentConnector2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4" name="Google Shape;324;p14"/>
          <p:cNvCxnSpPr>
            <a:endCxn id="313" idx="0"/>
          </p:cNvCxnSpPr>
          <p:nvPr/>
        </p:nvCxnSpPr>
        <p:spPr>
          <a:xfrm>
            <a:off x="1371600" y="1295400"/>
            <a:ext cx="0" cy="2286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5" name="Google Shape;325;p14"/>
          <p:cNvCxnSpPr>
            <a:stCxn id="314" idx="3"/>
            <a:endCxn id="316" idx="0"/>
          </p:cNvCxnSpPr>
          <p:nvPr/>
        </p:nvCxnSpPr>
        <p:spPr>
          <a:xfrm>
            <a:off x="4419600" y="2781300"/>
            <a:ext cx="952500" cy="190500"/>
          </a:xfrm>
          <a:prstGeom prst="bentConnector2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6" name="Google Shape;326;p14"/>
          <p:cNvCxnSpPr>
            <a:stCxn id="314" idx="2"/>
            <a:endCxn id="317" idx="0"/>
          </p:cNvCxnSpPr>
          <p:nvPr/>
        </p:nvCxnSpPr>
        <p:spPr>
          <a:xfrm>
            <a:off x="3124200" y="3276600"/>
            <a:ext cx="0" cy="6096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7" name="Google Shape;327;p14"/>
          <p:cNvCxnSpPr>
            <a:stCxn id="316" idx="2"/>
            <a:endCxn id="319" idx="0"/>
          </p:cNvCxnSpPr>
          <p:nvPr/>
        </p:nvCxnSpPr>
        <p:spPr>
          <a:xfrm>
            <a:off x="5372100" y="3962400"/>
            <a:ext cx="38100" cy="6096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8" name="Google Shape;328;p14"/>
          <p:cNvCxnSpPr>
            <a:stCxn id="316" idx="3"/>
            <a:endCxn id="315" idx="0"/>
          </p:cNvCxnSpPr>
          <p:nvPr/>
        </p:nvCxnSpPr>
        <p:spPr>
          <a:xfrm>
            <a:off x="6705600" y="3467100"/>
            <a:ext cx="571500" cy="266700"/>
          </a:xfrm>
          <a:prstGeom prst="bentConnector2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9" name="Google Shape;329;p14"/>
          <p:cNvCxnSpPr>
            <a:stCxn id="315" idx="3"/>
          </p:cNvCxnSpPr>
          <p:nvPr/>
        </p:nvCxnSpPr>
        <p:spPr>
          <a:xfrm>
            <a:off x="8610600" y="4191000"/>
            <a:ext cx="76200" cy="533400"/>
          </a:xfrm>
          <a:prstGeom prst="bentConnector2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0" name="Google Shape;330;p14"/>
          <p:cNvCxnSpPr>
            <a:stCxn id="315" idx="2"/>
            <a:endCxn id="318" idx="0"/>
          </p:cNvCxnSpPr>
          <p:nvPr/>
        </p:nvCxnSpPr>
        <p:spPr>
          <a:xfrm>
            <a:off x="7277100" y="4648200"/>
            <a:ext cx="0" cy="4572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1" name="Google Shape;331;p14"/>
          <p:cNvSpPr/>
          <p:nvPr/>
        </p:nvSpPr>
        <p:spPr>
          <a:xfrm>
            <a:off x="8458200" y="6248400"/>
            <a:ext cx="228600" cy="228600"/>
          </a:xfrm>
          <a:prstGeom prst="flowChartConnector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2" name="Google Shape;332;p14"/>
          <p:cNvCxnSpPr>
            <a:stCxn id="321" idx="2"/>
            <a:endCxn id="331" idx="2"/>
          </p:cNvCxnSpPr>
          <p:nvPr/>
        </p:nvCxnSpPr>
        <p:spPr>
          <a:xfrm flipH="1" rot="-5400000">
            <a:off x="3752850" y="1657350"/>
            <a:ext cx="2324100" cy="7086600"/>
          </a:xfrm>
          <a:prstGeom prst="bentConnector2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3" name="Google Shape;333;p14"/>
          <p:cNvCxnSpPr>
            <a:stCxn id="317" idx="2"/>
          </p:cNvCxnSpPr>
          <p:nvPr/>
        </p:nvCxnSpPr>
        <p:spPr>
          <a:xfrm>
            <a:off x="3124200" y="4572000"/>
            <a:ext cx="0" cy="17526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4" name="Google Shape;334;p14"/>
          <p:cNvCxnSpPr>
            <a:stCxn id="319" idx="2"/>
          </p:cNvCxnSpPr>
          <p:nvPr/>
        </p:nvCxnSpPr>
        <p:spPr>
          <a:xfrm>
            <a:off x="5410200" y="5257800"/>
            <a:ext cx="0" cy="11430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5" name="Google Shape;335;p14"/>
          <p:cNvCxnSpPr>
            <a:stCxn id="318" idx="2"/>
          </p:cNvCxnSpPr>
          <p:nvPr/>
        </p:nvCxnSpPr>
        <p:spPr>
          <a:xfrm>
            <a:off x="7277100" y="5791200"/>
            <a:ext cx="38100" cy="6096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6" name="Google Shape;336;p14"/>
          <p:cNvCxnSpPr>
            <a:stCxn id="320" idx="2"/>
            <a:endCxn id="331" idx="0"/>
          </p:cNvCxnSpPr>
          <p:nvPr/>
        </p:nvCxnSpPr>
        <p:spPr>
          <a:xfrm>
            <a:off x="8572500" y="5562600"/>
            <a:ext cx="0" cy="6858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37" name="Google Shape;337;p14"/>
          <p:cNvCxnSpPr/>
          <p:nvPr/>
        </p:nvCxnSpPr>
        <p:spPr>
          <a:xfrm>
            <a:off x="8534400" y="6400800"/>
            <a:ext cx="38100" cy="2286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8" name="Google Shape;338;p14"/>
          <p:cNvSpPr/>
          <p:nvPr/>
        </p:nvSpPr>
        <p:spPr>
          <a:xfrm>
            <a:off x="-76200" y="1371600"/>
            <a:ext cx="9144000" cy="535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5"/>
          <p:cNvSpPr txBox="1"/>
          <p:nvPr>
            <p:ph type="ctrTitle"/>
          </p:nvPr>
        </p:nvSpPr>
        <p:spPr>
          <a:xfrm>
            <a:off x="1922463" y="1811338"/>
            <a:ext cx="5308600" cy="151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4</a:t>
            </a:r>
            <a:endParaRPr/>
          </a:p>
        </p:txBody>
      </p:sp>
      <p:sp>
        <p:nvSpPr>
          <p:cNvPr id="344" name="Google Shape;344;p15"/>
          <p:cNvSpPr txBox="1"/>
          <p:nvPr>
            <p:ph idx="1" type="subTitle"/>
          </p:nvPr>
        </p:nvSpPr>
        <p:spPr>
          <a:xfrm>
            <a:off x="1922463" y="3598863"/>
            <a:ext cx="5308600" cy="137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Class 3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Decision Structure</a:t>
            </a:r>
            <a:endParaRPr/>
          </a:p>
        </p:txBody>
      </p:sp>
      <p:sp>
        <p:nvSpPr>
          <p:cNvPr id="350" name="Google Shape;350;p16"/>
          <p:cNvSpPr txBox="1"/>
          <p:nvPr>
            <p:ph idx="1" type="body"/>
          </p:nvPr>
        </p:nvSpPr>
        <p:spPr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10490" lvl="0" marL="28575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pic>
        <p:nvPicPr>
          <p:cNvPr id="351" name="Google Shape;3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1981200"/>
            <a:ext cx="3352800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"/>
          <p:cNvSpPr txBox="1"/>
          <p:nvPr>
            <p:ph type="title"/>
          </p:nvPr>
        </p:nvSpPr>
        <p:spPr>
          <a:xfrm>
            <a:off x="457200" y="273050"/>
            <a:ext cx="8229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MULTI-WAY DECISIONS</a:t>
            </a:r>
            <a:b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900">
              <a:solidFill>
                <a:srgbClr val="262626"/>
              </a:solidFill>
            </a:endParaRPr>
          </a:p>
        </p:txBody>
      </p:sp>
      <p:sp>
        <p:nvSpPr>
          <p:cNvPr id="358" name="Google Shape;358;p17"/>
          <p:cNvSpPr txBox="1"/>
          <p:nvPr>
            <p:ph idx="1" type="body"/>
          </p:nvPr>
        </p:nvSpPr>
        <p:spPr>
          <a:xfrm>
            <a:off x="498475" y="1219200"/>
            <a:ext cx="4038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75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if-else-if ladder</a:t>
            </a:r>
            <a:endParaRPr/>
          </a:p>
        </p:txBody>
      </p:sp>
      <p:sp>
        <p:nvSpPr>
          <p:cNvPr id="359" name="Google Shape;359;p17"/>
          <p:cNvSpPr txBox="1"/>
          <p:nvPr>
            <p:ph idx="2" type="body"/>
          </p:nvPr>
        </p:nvSpPr>
        <p:spPr>
          <a:xfrm>
            <a:off x="609600" y="2082800"/>
            <a:ext cx="4114800" cy="4167188"/>
          </a:xfrm>
          <a:prstGeom prst="rect">
            <a:avLst/>
          </a:prstGeom>
          <a:gradFill>
            <a:gsLst>
              <a:gs pos="0">
                <a:srgbClr val="B0B0B0"/>
              </a:gs>
              <a:gs pos="50000">
                <a:srgbClr val="CECECE"/>
              </a:gs>
              <a:gs pos="100000">
                <a:srgbClr val="E7E7E7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if(TestExpr1)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stmtT1;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else if(TestExpr2)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stmtT2;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else if(TestExpr3)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  stmtT3;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    .. .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      else if(TestExprN)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         stmtTN;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           else</a:t>
            </a:r>
            <a:endParaRPr/>
          </a:p>
          <a:p>
            <a:pPr indent="-256032" lvl="0" marL="365760" rtl="0" algn="l">
              <a:spcBef>
                <a:spcPts val="400"/>
              </a:spcBef>
              <a:spcAft>
                <a:spcPts val="0"/>
              </a:spcAft>
              <a:buSzPts val="23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              stmtF;</a:t>
            </a:r>
            <a:endParaRPr/>
          </a:p>
        </p:txBody>
      </p:sp>
      <p:sp>
        <p:nvSpPr>
          <p:cNvPr id="360" name="Google Shape;360;p17"/>
          <p:cNvSpPr txBox="1"/>
          <p:nvPr>
            <p:ph idx="3" type="body"/>
          </p:nvPr>
        </p:nvSpPr>
        <p:spPr>
          <a:xfrm>
            <a:off x="4537075" y="1273175"/>
            <a:ext cx="4038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t/>
            </a:r>
            <a:endParaRPr sz="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80000"/>
              </a:lnSpc>
              <a:spcBef>
                <a:spcPts val="1062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General format of switch statements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711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t/>
            </a:r>
            <a:endParaRPr sz="600"/>
          </a:p>
        </p:txBody>
      </p:sp>
      <p:sp>
        <p:nvSpPr>
          <p:cNvPr id="361" name="Google Shape;361;p17"/>
          <p:cNvSpPr txBox="1"/>
          <p:nvPr>
            <p:ph idx="4" type="body"/>
          </p:nvPr>
        </p:nvSpPr>
        <p:spPr>
          <a:xfrm>
            <a:off x="4724400" y="2097088"/>
            <a:ext cx="4114800" cy="4167187"/>
          </a:xfrm>
          <a:prstGeom prst="rect">
            <a:avLst/>
          </a:prstGeom>
          <a:gradFill>
            <a:gsLst>
              <a:gs pos="0">
                <a:srgbClr val="FFDE7E"/>
              </a:gs>
              <a:gs pos="50000">
                <a:srgbClr val="FFE9B1"/>
              </a:gs>
              <a:gs pos="100000">
                <a:srgbClr val="FFF2D9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55587" lvl="0" marL="3651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t/>
            </a:r>
            <a:endParaRPr sz="1000">
              <a:solidFill>
                <a:srgbClr val="262626"/>
              </a:solidFill>
            </a:endParaRPr>
          </a:p>
          <a:p>
            <a:pPr indent="-255587" lvl="0" marL="365125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switch(expr)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case constant1: stmtList1; 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break;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case constant2: stmtList2;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break;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case constant3: stmtList3;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break;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………………………….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………………………….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default: stmtListn;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7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8"/>
          <p:cNvSpPr txBox="1"/>
          <p:nvPr>
            <p:ph type="title"/>
          </p:nvPr>
        </p:nvSpPr>
        <p:spPr>
          <a:xfrm>
            <a:off x="1173163" y="609600"/>
            <a:ext cx="6797675" cy="1303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Calibri"/>
                <a:ea typeface="Calibri"/>
                <a:cs typeface="Calibri"/>
                <a:sym typeface="Calibri"/>
              </a:rPr>
              <a:t>THE FOLLOWING PROGRAM CHECKS WHETHER A NUMBER GIVEN BY THE USER IS ZERO, POSITIVE, OR NEGATIVE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9"/>
          <p:cNvSpPr txBox="1"/>
          <p:nvPr>
            <p:ph type="title"/>
          </p:nvPr>
        </p:nvSpPr>
        <p:spPr>
          <a:xfrm>
            <a:off x="533400" y="450850"/>
            <a:ext cx="8080375" cy="1303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NESTED IF</a:t>
            </a:r>
            <a:endParaRPr/>
          </a:p>
        </p:txBody>
      </p:sp>
      <p:sp>
        <p:nvSpPr>
          <p:cNvPr id="372" name="Google Shape;372;p19"/>
          <p:cNvSpPr txBox="1"/>
          <p:nvPr>
            <p:ph idx="2" type="body"/>
          </p:nvPr>
        </p:nvSpPr>
        <p:spPr>
          <a:xfrm>
            <a:off x="457200" y="1749425"/>
            <a:ext cx="4040188" cy="4270375"/>
          </a:xfrm>
          <a:prstGeom prst="rect">
            <a:avLst/>
          </a:prstGeom>
          <a:gradFill>
            <a:gsLst>
              <a:gs pos="0">
                <a:srgbClr val="BEF397"/>
              </a:gs>
              <a:gs pos="50000">
                <a:srgbClr val="D5F6C0"/>
              </a:gs>
              <a:gs pos="100000">
                <a:srgbClr val="EAFAE0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When any if statement is written under another if statement, this cluster is called a nested if.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syntax for the nested is given here</a:t>
            </a:r>
            <a:r>
              <a:rPr lang="en-US"/>
              <a:t>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3" name="Google Shape;373;p19"/>
          <p:cNvGraphicFramePr/>
          <p:nvPr/>
        </p:nvGraphicFramePr>
        <p:xfrm>
          <a:off x="4572000" y="16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{C6DC4B84-FB8C-4B12-A5AA-9A9AC2A331D3}</a:tableStyleId>
              </a:tblPr>
              <a:tblGrid>
                <a:gridCol w="2020900"/>
                <a:gridCol w="2020875"/>
              </a:tblGrid>
              <a:tr h="547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 1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A6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 2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C5A6A"/>
                    </a:solidFill>
                  </a:tcPr>
                </a:tc>
              </a:tr>
              <a:tr h="374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if(TestExprA)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if(TestExprB)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stmtBT;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else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stmtBF;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stmtAF;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if(TestExprA)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if(TestExprB)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stmtBT;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else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stmtBF;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if(TestExprC)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stmtCT;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else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stmtCF;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1D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CONTROL STATEMENTS </a:t>
            </a:r>
            <a:endParaRPr/>
          </a:p>
        </p:txBody>
      </p:sp>
      <p:grpSp>
        <p:nvGrpSpPr>
          <p:cNvPr id="163" name="Google Shape;163;p2"/>
          <p:cNvGrpSpPr/>
          <p:nvPr/>
        </p:nvGrpSpPr>
        <p:grpSpPr>
          <a:xfrm>
            <a:off x="1223433" y="933038"/>
            <a:ext cx="6705600" cy="4874024"/>
            <a:chOff x="0" y="2775"/>
            <a:chExt cx="6705600" cy="4874024"/>
          </a:xfrm>
        </p:grpSpPr>
        <p:sp>
          <p:nvSpPr>
            <p:cNvPr id="164" name="Google Shape;164;p2"/>
            <p:cNvSpPr/>
            <p:nvPr/>
          </p:nvSpPr>
          <p:spPr>
            <a:xfrm>
              <a:off x="0" y="2775"/>
              <a:ext cx="6705600" cy="1440000"/>
            </a:xfrm>
            <a:prstGeom prst="rect">
              <a:avLst/>
            </a:prstGeom>
            <a:solidFill>
              <a:srgbClr val="829927"/>
            </a:solidFill>
            <a:ln cap="rnd" cmpd="sng" w="15875">
              <a:solidFill>
                <a:srgbClr val="82992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"/>
            <p:cNvSpPr txBox="1"/>
            <p:nvPr/>
          </p:nvSpPr>
          <p:spPr>
            <a:xfrm>
              <a:off x="0" y="2775"/>
              <a:ext cx="6705600" cy="144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3775" lIns="199125" spcFirstLastPara="1" rIns="199125" wrap="square" tIns="113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Selection Statements</a:t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0" y="1445549"/>
              <a:ext cx="6705600" cy="3431250"/>
            </a:xfrm>
            <a:prstGeom prst="rect">
              <a:avLst/>
            </a:prstGeom>
            <a:solidFill>
              <a:srgbClr val="D8DDC9">
                <a:alpha val="89803"/>
              </a:srgbClr>
            </a:solidFill>
            <a:ln cap="rnd" cmpd="sng" w="15875">
              <a:solidFill>
                <a:srgbClr val="D8DDC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"/>
            <p:cNvSpPr txBox="1"/>
            <p:nvPr/>
          </p:nvSpPr>
          <p:spPr>
            <a:xfrm>
              <a:off x="0" y="1445549"/>
              <a:ext cx="6705600" cy="3431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24025" lIns="149350" spcFirstLastPara="1" rIns="199125" wrap="square" tIns="149350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mbria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if</a:t>
              </a:r>
              <a:endParaRPr/>
            </a:p>
            <a:p>
              <a:pPr indent="-1079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mbria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if-else</a:t>
              </a:r>
              <a:endParaRPr/>
            </a:p>
            <a:p>
              <a:pPr indent="-1079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mbria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Switch</a:t>
              </a:r>
              <a:endPara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-1079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t/>
              </a:r>
              <a:endPara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  <a:p>
              <a:pPr indent="-285750" lvl="1" marL="285750" marR="0" rtl="0" algn="l">
                <a:lnSpc>
                  <a:spcPct val="90000"/>
                </a:lnSpc>
                <a:spcBef>
                  <a:spcPts val="42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mbria"/>
                <a:buChar char="•"/>
              </a:pPr>
              <a:r>
                <a:rPr b="0" i="0" lang="en-US" sz="2800" u="none" cap="none" strike="noStrike">
                  <a:solidFill>
                    <a:schemeClr val="dk1"/>
                  </a:solidFill>
                  <a:latin typeface="Cambria"/>
                  <a:ea typeface="Cambria"/>
                  <a:cs typeface="Cambria"/>
                  <a:sym typeface="Cambria"/>
                </a:rPr>
                <a:t>Ternary Operator ?</a:t>
              </a:r>
              <a:endParaRPr b="0" i="0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0"/>
          <p:cNvSpPr txBox="1"/>
          <p:nvPr>
            <p:ph type="title"/>
          </p:nvPr>
        </p:nvSpPr>
        <p:spPr>
          <a:xfrm>
            <a:off x="454025" y="457200"/>
            <a:ext cx="8229600" cy="1020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900">
                <a:latin typeface="Calibri"/>
                <a:ea typeface="Calibri"/>
                <a:cs typeface="Calibri"/>
                <a:sym typeface="Calibri"/>
              </a:rPr>
              <a:t>A PROGRAM TO FIND THE LARGEST AMONG THREE NUMBERS USING THE NESTED LOOP</a:t>
            </a:r>
            <a:endParaRPr/>
          </a:p>
        </p:txBody>
      </p:sp>
      <p:sp>
        <p:nvSpPr>
          <p:cNvPr id="379" name="Google Shape;379;p20"/>
          <p:cNvSpPr/>
          <p:nvPr/>
        </p:nvSpPr>
        <p:spPr>
          <a:xfrm>
            <a:off x="381000" y="1371600"/>
            <a:ext cx="3733800" cy="5078413"/>
          </a:xfrm>
          <a:prstGeom prst="rect">
            <a:avLst/>
          </a:prstGeom>
          <a:gradFill>
            <a:gsLst>
              <a:gs pos="0">
                <a:srgbClr val="A9EBCC"/>
              </a:gs>
              <a:gs pos="50000">
                <a:srgbClr val="C9F1DE"/>
              </a:gs>
              <a:gs pos="100000">
                <a:srgbClr val="E4F7EE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int a, b, c;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printf(“\nEnter the three numbers”);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scanf(“%d %d %d”, &amp;a, &amp;b, &amp;c);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if(a &gt; b)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if(a &gt; 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printf(“%d”, 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printf(“%d”, 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if(b &gt; c)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printf(“%d”, b);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printf(“%d”, 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0;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grpSp>
        <p:nvGrpSpPr>
          <p:cNvPr id="380" name="Google Shape;380;p20"/>
          <p:cNvGrpSpPr/>
          <p:nvPr/>
        </p:nvGrpSpPr>
        <p:grpSpPr>
          <a:xfrm>
            <a:off x="4267200" y="1676400"/>
            <a:ext cx="4429125" cy="3570288"/>
            <a:chOff x="2688" y="1056"/>
            <a:chExt cx="2790" cy="2249"/>
          </a:xfrm>
        </p:grpSpPr>
        <p:sp>
          <p:nvSpPr>
            <p:cNvPr id="381" name="Google Shape;381;p20"/>
            <p:cNvSpPr/>
            <p:nvPr/>
          </p:nvSpPr>
          <p:spPr>
            <a:xfrm>
              <a:off x="2688" y="1056"/>
              <a:ext cx="2782" cy="2241"/>
            </a:xfrm>
            <a:prstGeom prst="rect">
              <a:avLst/>
            </a:prstGeom>
            <a:solidFill>
              <a:srgbClr val="EDEDED"/>
            </a:solidFill>
            <a:ln cap="rnd" cmpd="sng" w="1905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rotWithShape="0" algn="tl">
                <a:srgbClr val="000000">
                  <a:alpha val="40784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2" name="Google Shape;382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88" y="1056"/>
              <a:ext cx="2790" cy="2249"/>
            </a:xfrm>
            <a:prstGeom prst="rect">
              <a:avLst/>
            </a:prstGeom>
            <a:noFill/>
            <a:ln cap="sq" cmpd="sng" w="127000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57150" rotWithShape="0" algn="tl" dir="2700000" dist="50800">
                <a:srgbClr val="000000">
                  <a:alpha val="40000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type="ctrTitle"/>
          </p:nvPr>
        </p:nvSpPr>
        <p:spPr>
          <a:xfrm>
            <a:off x="1922463" y="1811338"/>
            <a:ext cx="5308600" cy="151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Week 5</a:t>
            </a:r>
            <a:endParaRPr/>
          </a:p>
        </p:txBody>
      </p:sp>
      <p:sp>
        <p:nvSpPr>
          <p:cNvPr id="388" name="Google Shape;388;p21"/>
          <p:cNvSpPr txBox="1"/>
          <p:nvPr>
            <p:ph idx="1" type="subTitle"/>
          </p:nvPr>
        </p:nvSpPr>
        <p:spPr>
          <a:xfrm>
            <a:off x="1922463" y="3598863"/>
            <a:ext cx="5308600" cy="137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/>
              <a:t>Class 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"/>
          <p:cNvSpPr txBox="1"/>
          <p:nvPr>
            <p:ph type="title"/>
          </p:nvPr>
        </p:nvSpPr>
        <p:spPr>
          <a:xfrm>
            <a:off x="1173163" y="552450"/>
            <a:ext cx="6799262" cy="1303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mbria"/>
                <a:ea typeface="Cambria"/>
                <a:cs typeface="Cambria"/>
                <a:sym typeface="Cambria"/>
              </a:rPr>
              <a:t>DANGLING ELSE PROBLEM</a:t>
            </a:r>
            <a:endParaRPr/>
          </a:p>
        </p:txBody>
      </p:sp>
      <p:sp>
        <p:nvSpPr>
          <p:cNvPr id="394" name="Google Shape;394;p22"/>
          <p:cNvSpPr txBox="1"/>
          <p:nvPr>
            <p:ph idx="2" type="body"/>
          </p:nvPr>
        </p:nvSpPr>
        <p:spPr>
          <a:xfrm>
            <a:off x="661988" y="1676400"/>
            <a:ext cx="4343400" cy="457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This classic problem occurs when there is no matching else for each if. To avoid this problem, the simple C rule is that always pair an else to the most recent unpaired if in the current block. Consider the illustration shown here.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Arial"/>
              <a:buChar char="•"/>
            </a:pPr>
            <a:r>
              <a:rPr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else is automatically paired with the closest if. But, it may be needed to associate an else with the outer if also. </a:t>
            </a:r>
            <a:endParaRPr/>
          </a:p>
        </p:txBody>
      </p:sp>
      <p:grpSp>
        <p:nvGrpSpPr>
          <p:cNvPr id="395" name="Google Shape;395;p22"/>
          <p:cNvGrpSpPr/>
          <p:nvPr/>
        </p:nvGrpSpPr>
        <p:grpSpPr>
          <a:xfrm>
            <a:off x="5105400" y="1855788"/>
            <a:ext cx="3786188" cy="3478212"/>
            <a:chOff x="528" y="1968"/>
            <a:chExt cx="1676" cy="1404"/>
          </a:xfrm>
        </p:grpSpPr>
        <p:sp>
          <p:nvSpPr>
            <p:cNvPr id="396" name="Google Shape;396;p22"/>
            <p:cNvSpPr/>
            <p:nvPr/>
          </p:nvSpPr>
          <p:spPr>
            <a:xfrm>
              <a:off x="528" y="1968"/>
              <a:ext cx="1632" cy="1392"/>
            </a:xfrm>
            <a:prstGeom prst="rect">
              <a:avLst/>
            </a:prstGeom>
            <a:noFill/>
            <a:ln cap="rnd" cmpd="sng" w="1270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blurRad="63500" sx="97000" kx="900024" rotWithShape="0" algn="br" dir="10499986" dist="95250" sy="23000">
                <a:srgbClr val="000000">
                  <a:alpha val="20000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7" name="Google Shape;397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2" y="1968"/>
              <a:ext cx="1642" cy="1404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  <a:effectLst>
              <a:outerShdw blurRad="152400" kx="110000" rotWithShape="0" algn="tl" dir="900000" dist="12000" sy="98000" ky="200000">
                <a:srgbClr val="000000">
                  <a:alpha val="29803"/>
                </a:srgbClr>
              </a:outerShdw>
            </a:effectLst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3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Question</a:t>
            </a:r>
            <a:endParaRPr/>
          </a:p>
        </p:txBody>
      </p:sp>
      <p:sp>
        <p:nvSpPr>
          <p:cNvPr id="403" name="Google Shape;403;p23"/>
          <p:cNvSpPr txBox="1"/>
          <p:nvPr>
            <p:ph idx="1" type="body"/>
          </p:nvPr>
        </p:nvSpPr>
        <p:spPr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US"/>
              <a:t>Write a program to print whether the input is a digit or a character. If it is a character then is it a small character or a capital character.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4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SOLUTIONS TO DANGLING ELSE PROBLEM </a:t>
            </a:r>
            <a:endParaRPr/>
          </a:p>
        </p:txBody>
      </p:sp>
      <p:sp>
        <p:nvSpPr>
          <p:cNvPr id="409" name="Google Shape;409;p24"/>
          <p:cNvSpPr txBox="1"/>
          <p:nvPr>
            <p:ph idx="2" type="body"/>
          </p:nvPr>
        </p:nvSpPr>
        <p:spPr>
          <a:xfrm>
            <a:off x="608013" y="2436813"/>
            <a:ext cx="4040187" cy="3687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680"/>
              <a:buChar char="•"/>
            </a:pPr>
            <a:r>
              <a:rPr lang="en-US" sz="3200">
                <a:solidFill>
                  <a:srgbClr val="3399FF"/>
                </a:solidFill>
                <a:latin typeface="Calibri"/>
                <a:ea typeface="Calibri"/>
                <a:cs typeface="Calibri"/>
                <a:sym typeface="Calibri"/>
              </a:rPr>
              <a:t>Use of null else</a:t>
            </a:r>
            <a:endParaRPr/>
          </a:p>
          <a:p>
            <a:pPr indent="-52070" lvl="0" marL="285750" rtl="0" algn="l">
              <a:spcBef>
                <a:spcPts val="1240"/>
              </a:spcBef>
              <a:spcAft>
                <a:spcPts val="0"/>
              </a:spcAft>
              <a:buSzPts val="3680"/>
              <a:buNone/>
            </a:pPr>
            <a:r>
              <a:t/>
            </a:r>
            <a:endParaRPr sz="3200">
              <a:solidFill>
                <a:srgbClr val="3399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rtl="0" algn="l">
              <a:spcBef>
                <a:spcPts val="1240"/>
              </a:spcBef>
              <a:spcAft>
                <a:spcPts val="0"/>
              </a:spcAft>
              <a:buSzPts val="3680"/>
              <a:buChar char="•"/>
            </a:pPr>
            <a:r>
              <a:rPr lang="en-US" sz="3200">
                <a:solidFill>
                  <a:srgbClr val="3399FF"/>
                </a:solidFill>
                <a:latin typeface="Calibri"/>
                <a:ea typeface="Calibri"/>
                <a:cs typeface="Calibri"/>
                <a:sym typeface="Calibri"/>
              </a:rPr>
              <a:t>Use of braces to enclose the true action of the second if</a:t>
            </a:r>
            <a:endParaRPr/>
          </a:p>
        </p:txBody>
      </p:sp>
      <p:graphicFrame>
        <p:nvGraphicFramePr>
          <p:cNvPr id="410" name="Google Shape;410;p24"/>
          <p:cNvGraphicFramePr/>
          <p:nvPr/>
        </p:nvGraphicFramePr>
        <p:xfrm>
          <a:off x="4572000" y="24368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{C6DC4B84-FB8C-4B12-A5AA-9A9AC2A331D3}</a:tableStyleId>
              </a:tblPr>
              <a:tblGrid>
                <a:gridCol w="1866900"/>
                <a:gridCol w="1866900"/>
              </a:tblGrid>
              <a:tr h="760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null else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E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1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 braces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EEEB"/>
                    </a:solidFill>
                  </a:tcPr>
                </a:tc>
              </a:tr>
              <a:tr h="282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if(TestExprA)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if(TestExprB)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  stmtBT;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else</a:t>
                      </a:r>
                      <a:endParaRPr b="0" i="0" sz="2000" u="none" cap="none" strike="noStrike">
                        <a:solidFill>
                          <a:srgbClr val="292934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 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stmtAF;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DB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if(TestExprA)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if(TestExprB)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   stmtBT;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else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92934"/>
                        </a:buClr>
                        <a:buSzPts val="2000"/>
                        <a:buFont typeface="Calibri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92934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  stmtAF;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3DB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5"/>
          <p:cNvSpPr txBox="1"/>
          <p:nvPr>
            <p:ph type="title"/>
          </p:nvPr>
        </p:nvSpPr>
        <p:spPr>
          <a:xfrm>
            <a:off x="1143000" y="312738"/>
            <a:ext cx="6799263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mbria"/>
                <a:ea typeface="Cambria"/>
                <a:cs typeface="Cambria"/>
                <a:sym typeface="Cambria"/>
              </a:rPr>
              <a:t>THE SWITCH STATEMENT</a:t>
            </a:r>
            <a:endParaRPr/>
          </a:p>
        </p:txBody>
      </p:sp>
      <p:sp>
        <p:nvSpPr>
          <p:cNvPr id="416" name="Google Shape;416;p25"/>
          <p:cNvSpPr txBox="1"/>
          <p:nvPr>
            <p:ph idx="1" type="body"/>
          </p:nvPr>
        </p:nvSpPr>
        <p:spPr>
          <a:xfrm>
            <a:off x="4541838" y="1382713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22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The C switch construct</a:t>
            </a:r>
            <a:endParaRPr/>
          </a:p>
        </p:txBody>
      </p:sp>
      <p:sp>
        <p:nvSpPr>
          <p:cNvPr id="417" name="Google Shape;417;p25"/>
          <p:cNvSpPr txBox="1"/>
          <p:nvPr>
            <p:ph idx="2" type="body"/>
          </p:nvPr>
        </p:nvSpPr>
        <p:spPr>
          <a:xfrm>
            <a:off x="457200" y="2144713"/>
            <a:ext cx="3962400" cy="4079875"/>
          </a:xfrm>
          <a:prstGeom prst="rect">
            <a:avLst/>
          </a:prstGeom>
          <a:gradFill>
            <a:gsLst>
              <a:gs pos="0">
                <a:srgbClr val="C0F2DB"/>
              </a:gs>
              <a:gs pos="50000">
                <a:srgbClr val="D6F7E8"/>
              </a:gs>
              <a:gs pos="100000">
                <a:srgbClr val="EAFBF3"/>
              </a:gs>
            </a:gsLst>
            <a:lin ang="108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55587" lvl="0" marL="3651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20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The general format of a switch statement is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700">
                <a:solidFill>
                  <a:srgbClr val="262626"/>
                </a:solidFill>
              </a:rPr>
              <a:t>switch(expr)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700">
                <a:solidFill>
                  <a:srgbClr val="262626"/>
                </a:solidFill>
              </a:rPr>
              <a:t>{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700">
                <a:solidFill>
                  <a:srgbClr val="262626"/>
                </a:solidFill>
              </a:rPr>
              <a:t>case constant1: stmtList1;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700">
                <a:solidFill>
                  <a:srgbClr val="262626"/>
                </a:solidFill>
              </a:rPr>
              <a:t>break;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700">
                <a:solidFill>
                  <a:srgbClr val="262626"/>
                </a:solidFill>
              </a:rPr>
              <a:t>case constant2: stmtList2;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700">
                <a:solidFill>
                  <a:srgbClr val="262626"/>
                </a:solidFill>
              </a:rPr>
              <a:t>break;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700">
                <a:solidFill>
                  <a:srgbClr val="262626"/>
                </a:solidFill>
              </a:rPr>
              <a:t>case constant3: stmtList3;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700">
                <a:solidFill>
                  <a:srgbClr val="262626"/>
                </a:solidFill>
              </a:rPr>
              <a:t>break;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700">
                <a:solidFill>
                  <a:srgbClr val="262626"/>
                </a:solidFill>
              </a:rPr>
              <a:t>………………………….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700">
                <a:solidFill>
                  <a:srgbClr val="262626"/>
                </a:solidFill>
              </a:rPr>
              <a:t>………………………….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700">
                <a:solidFill>
                  <a:srgbClr val="262626"/>
                </a:solidFill>
              </a:rPr>
              <a:t>default: stmtListn;</a:t>
            </a:r>
            <a:endParaRPr/>
          </a:p>
          <a:p>
            <a:pPr indent="-255587" lvl="0" marL="365125" rtl="0" algn="l">
              <a:lnSpc>
                <a:spcPct val="80000"/>
              </a:lnSpc>
              <a:spcBef>
                <a:spcPts val="91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700">
                <a:solidFill>
                  <a:srgbClr val="262626"/>
                </a:solidFill>
              </a:rPr>
              <a:t>}</a:t>
            </a:r>
            <a:endParaRPr/>
          </a:p>
        </p:txBody>
      </p:sp>
      <p:pic>
        <p:nvPicPr>
          <p:cNvPr id="418" name="Google Shape;418;p25"/>
          <p:cNvPicPr preferRelativeResize="0"/>
          <p:nvPr>
            <p:ph idx="4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5416" y="2286000"/>
            <a:ext cx="4191000" cy="3938589"/>
          </a:xfrm>
          <a:prstGeom prst="rect">
            <a:avLst/>
          </a:prstGeom>
          <a:noFill/>
          <a:ln cap="sq" cmpd="thickThin" w="88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"/>
          <p:cNvSpPr txBox="1"/>
          <p:nvPr>
            <p:ph type="title"/>
          </p:nvPr>
        </p:nvSpPr>
        <p:spPr>
          <a:xfrm>
            <a:off x="1171575" y="609600"/>
            <a:ext cx="6799263" cy="1303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</a:rPr>
              <a:t>THE CONDITIONAL OPERATOR</a:t>
            </a:r>
            <a:endParaRPr/>
          </a:p>
        </p:txBody>
      </p:sp>
      <p:sp>
        <p:nvSpPr>
          <p:cNvPr id="424" name="Google Shape;424;p26"/>
          <p:cNvSpPr txBox="1"/>
          <p:nvPr>
            <p:ph idx="1" type="body"/>
          </p:nvPr>
        </p:nvSpPr>
        <p:spPr>
          <a:xfrm>
            <a:off x="4603750" y="1938338"/>
            <a:ext cx="40417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An Example</a:t>
            </a:r>
            <a:endParaRPr/>
          </a:p>
        </p:txBody>
      </p:sp>
      <p:sp>
        <p:nvSpPr>
          <p:cNvPr id="425" name="Google Shape;425;p26"/>
          <p:cNvSpPr txBox="1"/>
          <p:nvPr>
            <p:ph idx="2" type="body"/>
          </p:nvPr>
        </p:nvSpPr>
        <p:spPr>
          <a:xfrm>
            <a:off x="457200" y="1912938"/>
            <a:ext cx="4040188" cy="4487862"/>
          </a:xfrm>
          <a:prstGeom prst="rect">
            <a:avLst/>
          </a:prstGeom>
          <a:blipFill rotWithShape="1">
            <a:blip r:embed="rId3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Arial"/>
              <a:buChar char="•"/>
            </a:pPr>
            <a:r>
              <a:rPr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It has the following simple format: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expr1 ? expr2 : expr3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4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It executes by first evaluating expr1, which is normally a relational expression, and then evaluates either expr2, if the first result was true, or expr3, if the first result was false.</a:t>
            </a:r>
            <a:endParaRPr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26"/>
          <p:cNvSpPr txBox="1"/>
          <p:nvPr>
            <p:ph idx="4" type="body"/>
          </p:nvPr>
        </p:nvSpPr>
        <p:spPr>
          <a:xfrm>
            <a:off x="4603750" y="2514600"/>
            <a:ext cx="4041775" cy="3725863"/>
          </a:xfrm>
          <a:prstGeom prst="rect">
            <a:avLst/>
          </a:prstGeom>
          <a:blipFill rotWithShape="1">
            <a:blip r:embed="rId4">
              <a:alphaModFix/>
            </a:blip>
            <a:tile algn="tl" flip="none" tx="0" sx="100000" ty="0" sy="100000"/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#include &lt;stdio.h&gt;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int main()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int a,b,c;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printf(“\n ENTER THE TWO NUMBERS:”);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scanf(“%d %d”, &amp;a, &amp;b);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c=a&gt;b? a : b&gt;a ? b :-1;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if(c==-1)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 printf(“\n BOTH NUMBERS ARE      EQUAL”);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else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printf(“\n LARGER NUMBER IS %d”,c);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return 0;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18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0200" y="381000"/>
            <a:ext cx="6019799" cy="6096000"/>
          </a:xfrm>
          <a:prstGeom prst="roundRect">
            <a:avLst>
              <a:gd fmla="val 6081" name="adj"/>
            </a:avLst>
          </a:prstGeom>
          <a:noFill/>
          <a:ln>
            <a:noFill/>
          </a:ln>
          <a:effectLst>
            <a:outerShdw blurRad="50800" rotWithShape="0" algn="bl" dir="18900000" dist="381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Calibri"/>
                <a:ea typeface="Calibri"/>
                <a:cs typeface="Calibri"/>
                <a:sym typeface="Calibri"/>
              </a:rPr>
              <a:t>SWITCH VS NESTED IF</a:t>
            </a:r>
            <a:endParaRPr/>
          </a:p>
        </p:txBody>
      </p:sp>
      <p:sp>
        <p:nvSpPr>
          <p:cNvPr id="437" name="Google Shape;437;p28"/>
          <p:cNvSpPr txBox="1"/>
          <p:nvPr>
            <p:ph idx="1" type="body"/>
          </p:nvPr>
        </p:nvSpPr>
        <p:spPr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115000"/>
              <a:buFont typeface="Noto Sans Symbols"/>
              <a:buChar char="🞂"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switch differs from the else-if in that switch can test only for equality, whereas the if conditional expression can be of a test expression involving any type of relational operators and/or logical operators.</a:t>
            </a:r>
            <a:endParaRPr/>
          </a:p>
          <a:p>
            <a:pPr indent="-97567" lvl="0" marL="365760" rtl="0" algn="l">
              <a:spcBef>
                <a:spcPts val="43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34"/>
              </a:spcBef>
              <a:spcAft>
                <a:spcPts val="0"/>
              </a:spcAft>
              <a:buSzPct val="115000"/>
              <a:buFont typeface="Noto Sans Symbols"/>
              <a:buChar char="🞂"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switch statement is usually more efficient than nested ifs.</a:t>
            </a:r>
            <a:endParaRPr/>
          </a:p>
          <a:p>
            <a:pPr indent="-97567" lvl="0" marL="365760" rtl="0" algn="l">
              <a:spcBef>
                <a:spcPts val="43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6032" lvl="0" marL="365760" rtl="0" algn="l">
              <a:spcBef>
                <a:spcPts val="434"/>
              </a:spcBef>
              <a:spcAft>
                <a:spcPts val="0"/>
              </a:spcAft>
              <a:buSzPct val="115000"/>
              <a:buFont typeface="Noto Sans Symbols"/>
              <a:buChar char="🞂"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The switch statement can always be replaced with a series of else-if statements.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/>
          <p:nvPr>
            <p:ph type="title"/>
          </p:nvPr>
        </p:nvSpPr>
        <p:spPr>
          <a:xfrm>
            <a:off x="461963" y="609600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50800" sx="999" rotWithShape="0" algn="ctr" dir="5400000" dist="50800" sy="999">
              <a:srgbClr val="000000">
                <a:alpha val="51764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  <a:endParaRPr/>
          </a:p>
        </p:txBody>
      </p:sp>
      <p:grpSp>
        <p:nvGrpSpPr>
          <p:cNvPr id="173" name="Google Shape;173;p3"/>
          <p:cNvGrpSpPr/>
          <p:nvPr/>
        </p:nvGrpSpPr>
        <p:grpSpPr>
          <a:xfrm>
            <a:off x="2835040" y="2493177"/>
            <a:ext cx="3481856" cy="3440095"/>
            <a:chOff x="1658702" y="2389"/>
            <a:chExt cx="3481856" cy="3440095"/>
          </a:xfrm>
        </p:grpSpPr>
        <p:sp>
          <p:nvSpPr>
            <p:cNvPr id="174" name="Google Shape;174;p3"/>
            <p:cNvSpPr/>
            <p:nvPr/>
          </p:nvSpPr>
          <p:spPr>
            <a:xfrm>
              <a:off x="2530834" y="1306366"/>
              <a:ext cx="1737592" cy="916306"/>
            </a:xfrm>
            <a:prstGeom prst="ellipse">
              <a:avLst/>
            </a:prstGeom>
            <a:solidFill>
              <a:srgbClr val="829927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2785298" y="1440556"/>
              <a:ext cx="1228664" cy="647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Operators</a:t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 rot="-5400000">
              <a:off x="3248334" y="873692"/>
              <a:ext cx="302593" cy="31154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F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 txBox="1"/>
            <p:nvPr/>
          </p:nvSpPr>
          <p:spPr>
            <a:xfrm rot="-5400000">
              <a:off x="3293723" y="981390"/>
              <a:ext cx="211815" cy="186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33108" y="2389"/>
              <a:ext cx="733045" cy="733045"/>
            </a:xfrm>
            <a:prstGeom prst="ellipse">
              <a:avLst/>
            </a:prstGeom>
            <a:solidFill>
              <a:srgbClr val="829927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3"/>
            <p:cNvSpPr txBox="1"/>
            <p:nvPr/>
          </p:nvSpPr>
          <p:spPr>
            <a:xfrm>
              <a:off x="3140460" y="109741"/>
              <a:ext cx="518341" cy="518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&lt;</a:t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 rot="-3000000">
              <a:off x="3773729" y="1010641"/>
              <a:ext cx="255544" cy="31154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F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 txBox="1"/>
            <p:nvPr/>
          </p:nvSpPr>
          <p:spPr>
            <a:xfrm rot="-3000000">
              <a:off x="3787421" y="1102314"/>
              <a:ext cx="178881" cy="186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3930187" y="328899"/>
              <a:ext cx="733045" cy="733045"/>
            </a:xfrm>
            <a:prstGeom prst="ellipse">
              <a:avLst/>
            </a:prstGeom>
            <a:solidFill>
              <a:srgbClr val="829927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 txBox="1"/>
            <p:nvPr/>
          </p:nvSpPr>
          <p:spPr>
            <a:xfrm>
              <a:off x="4037539" y="436251"/>
              <a:ext cx="518341" cy="518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&gt;</a:t>
              </a:r>
              <a:endParaRPr/>
            </a:p>
          </p:txBody>
        </p:sp>
        <p:sp>
          <p:nvSpPr>
            <p:cNvPr id="184" name="Google Shape;184;p3"/>
            <p:cNvSpPr/>
            <p:nvPr/>
          </p:nvSpPr>
          <p:spPr>
            <a:xfrm rot="-600000">
              <a:off x="4264501" y="1447257"/>
              <a:ext cx="101981" cy="31154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F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"/>
            <p:cNvSpPr txBox="1"/>
            <p:nvPr/>
          </p:nvSpPr>
          <p:spPr>
            <a:xfrm rot="-600000">
              <a:off x="4264733" y="1512222"/>
              <a:ext cx="71387" cy="186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4407513" y="1155652"/>
              <a:ext cx="733045" cy="733045"/>
            </a:xfrm>
            <a:prstGeom prst="ellipse">
              <a:avLst/>
            </a:prstGeom>
            <a:solidFill>
              <a:srgbClr val="829927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 txBox="1"/>
            <p:nvPr/>
          </p:nvSpPr>
          <p:spPr>
            <a:xfrm>
              <a:off x="4514865" y="1263004"/>
              <a:ext cx="518341" cy="518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==</a:t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 rot="1800000">
              <a:off x="4040201" y="2032516"/>
              <a:ext cx="186835" cy="31154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F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 txBox="1"/>
            <p:nvPr/>
          </p:nvSpPr>
          <p:spPr>
            <a:xfrm rot="1800000">
              <a:off x="4043956" y="2080813"/>
              <a:ext cx="130785" cy="186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4241740" y="2095801"/>
              <a:ext cx="733045" cy="733045"/>
            </a:xfrm>
            <a:prstGeom prst="ellipse">
              <a:avLst/>
            </a:prstGeom>
            <a:solidFill>
              <a:srgbClr val="829927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4349092" y="2203153"/>
              <a:ext cx="518341" cy="518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&lt;=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98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&gt;=</a:t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 rot="4200000">
              <a:off x="3508853" y="2309473"/>
              <a:ext cx="291642" cy="31154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F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 txBox="1"/>
            <p:nvPr/>
          </p:nvSpPr>
          <p:spPr>
            <a:xfrm rot="4200000">
              <a:off x="3537637" y="2330674"/>
              <a:ext cx="204149" cy="186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3510434" y="2709439"/>
              <a:ext cx="733045" cy="733045"/>
            </a:xfrm>
            <a:prstGeom prst="ellipse">
              <a:avLst/>
            </a:prstGeom>
            <a:solidFill>
              <a:srgbClr val="829927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 txBox="1"/>
            <p:nvPr/>
          </p:nvSpPr>
          <p:spPr>
            <a:xfrm>
              <a:off x="3617786" y="2816791"/>
              <a:ext cx="518341" cy="518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!=</a:t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 rot="6600000">
              <a:off x="2998766" y="2309473"/>
              <a:ext cx="291642" cy="31154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F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3"/>
            <p:cNvSpPr txBox="1"/>
            <p:nvPr/>
          </p:nvSpPr>
          <p:spPr>
            <a:xfrm rot="-4200000">
              <a:off x="3057475" y="2330674"/>
              <a:ext cx="204149" cy="186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2555782" y="2709439"/>
              <a:ext cx="733045" cy="733045"/>
            </a:xfrm>
            <a:prstGeom prst="ellipse">
              <a:avLst/>
            </a:prstGeom>
            <a:solidFill>
              <a:srgbClr val="829927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3"/>
            <p:cNvSpPr txBox="1"/>
            <p:nvPr/>
          </p:nvSpPr>
          <p:spPr>
            <a:xfrm>
              <a:off x="2663134" y="2816791"/>
              <a:ext cx="518341" cy="518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&amp;&amp;</a:t>
              </a: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 rot="9000000">
              <a:off x="2572224" y="2032516"/>
              <a:ext cx="186835" cy="31154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F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3"/>
            <p:cNvSpPr txBox="1"/>
            <p:nvPr/>
          </p:nvSpPr>
          <p:spPr>
            <a:xfrm rot="-1800000">
              <a:off x="2624519" y="2080813"/>
              <a:ext cx="130785" cy="186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824476" y="2095801"/>
              <a:ext cx="733045" cy="733045"/>
            </a:xfrm>
            <a:prstGeom prst="ellipse">
              <a:avLst/>
            </a:prstGeom>
            <a:solidFill>
              <a:srgbClr val="829927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3"/>
            <p:cNvSpPr txBox="1"/>
            <p:nvPr/>
          </p:nvSpPr>
          <p:spPr>
            <a:xfrm>
              <a:off x="1931828" y="2203153"/>
              <a:ext cx="518341" cy="518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||</a:t>
              </a: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 rot="-10200000">
              <a:off x="2432779" y="1447257"/>
              <a:ext cx="101981" cy="31154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F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3"/>
            <p:cNvSpPr txBox="1"/>
            <p:nvPr/>
          </p:nvSpPr>
          <p:spPr>
            <a:xfrm rot="600000">
              <a:off x="2463141" y="1512222"/>
              <a:ext cx="71387" cy="186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658702" y="1155652"/>
              <a:ext cx="733045" cy="733045"/>
            </a:xfrm>
            <a:prstGeom prst="ellipse">
              <a:avLst/>
            </a:prstGeom>
            <a:solidFill>
              <a:srgbClr val="829927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3"/>
            <p:cNvSpPr txBox="1"/>
            <p:nvPr/>
          </p:nvSpPr>
          <p:spPr>
            <a:xfrm>
              <a:off x="1766054" y="1263004"/>
              <a:ext cx="518341" cy="518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!=</a:t>
              </a: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 rot="-7800000">
              <a:off x="2769987" y="1010641"/>
              <a:ext cx="255544" cy="31154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BFC7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3"/>
            <p:cNvSpPr txBox="1"/>
            <p:nvPr/>
          </p:nvSpPr>
          <p:spPr>
            <a:xfrm rot="3000000">
              <a:off x="2832958" y="1102314"/>
              <a:ext cx="178881" cy="1869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800" u="none" cap="none" strike="noStrik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136028" y="328899"/>
              <a:ext cx="733045" cy="733045"/>
            </a:xfrm>
            <a:prstGeom prst="ellipse">
              <a:avLst/>
            </a:prstGeom>
            <a:solidFill>
              <a:srgbClr val="829927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3"/>
            <p:cNvSpPr txBox="1"/>
            <p:nvPr/>
          </p:nvSpPr>
          <p:spPr>
            <a:xfrm>
              <a:off x="2243380" y="436251"/>
              <a:ext cx="518341" cy="5183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5550" lIns="35550" spcFirstLastPara="1" rIns="35550" wrap="square" tIns="355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800" u="none" cap="none" strike="noStrike">
                  <a:solidFill>
                    <a:schemeClr val="lt1"/>
                  </a:solidFill>
                  <a:latin typeface="Cambria"/>
                  <a:ea typeface="Cambria"/>
                  <a:cs typeface="Cambria"/>
                  <a:sym typeface="Cambria"/>
                </a:rPr>
                <a:t>!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"/>
          <p:cNvSpPr txBox="1"/>
          <p:nvPr>
            <p:ph type="title"/>
          </p:nvPr>
        </p:nvSpPr>
        <p:spPr>
          <a:xfrm>
            <a:off x="609600" y="657225"/>
            <a:ext cx="3810000" cy="838200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RELATIONAL OPERATORS</a:t>
            </a:r>
            <a:endParaRPr/>
          </a:p>
        </p:txBody>
      </p:sp>
      <p:graphicFrame>
        <p:nvGraphicFramePr>
          <p:cNvPr id="217" name="Google Shape;217;p4"/>
          <p:cNvGraphicFramePr/>
          <p:nvPr/>
        </p:nvGraphicFramePr>
        <p:xfrm>
          <a:off x="609600" y="159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{C6DC4B84-FB8C-4B12-A5AA-9A9AC2A331D3}</a:tableStyleId>
              </a:tblPr>
              <a:tblGrid>
                <a:gridCol w="2057400"/>
                <a:gridCol w="1752600"/>
              </a:tblGrid>
              <a:tr h="457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Specify</a:t>
                      </a:r>
                      <a:endParaRPr/>
                    </a:p>
                  </a:txBody>
                  <a:tcPr marT="45700" marB="45700" marR="22050" marL="2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Used</a:t>
                      </a:r>
                      <a:endParaRPr/>
                    </a:p>
                  </a:txBody>
                  <a:tcPr marT="45700" marB="45700" marR="22050" marL="2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82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than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aramond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22050" marL="2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</a:t>
                      </a:r>
                      <a:endParaRPr/>
                    </a:p>
                  </a:txBody>
                  <a:tcPr marT="45700" marB="45700" marR="22050" marL="2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</a:tr>
              <a:tr h="82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than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aramond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22050" marL="2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endParaRPr/>
                    </a:p>
                  </a:txBody>
                  <a:tcPr marT="45700" marB="45700" marR="22050" marL="2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</a:tr>
              <a:tr h="255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less than or equal to 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greater than or equal to</a:t>
                      </a:r>
                      <a:endParaRPr/>
                    </a:p>
                  </a:txBody>
                  <a:tcPr marT="45700" marB="45700" marR="22050" marL="2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&lt;=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&gt;=</a:t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22050" marL="220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oogle Shape;218;p4"/>
          <p:cNvGraphicFramePr/>
          <p:nvPr/>
        </p:nvGraphicFramePr>
        <p:xfrm>
          <a:off x="4572000" y="15986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{C6DC4B84-FB8C-4B12-A5AA-9A9AC2A331D3}</a:tableStyleId>
              </a:tblPr>
              <a:tblGrid>
                <a:gridCol w="1982800"/>
                <a:gridCol w="1982775"/>
              </a:tblGrid>
              <a:tr h="46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 Specify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324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Symbol Used</a:t>
                      </a:r>
                      <a:endParaRPr b="1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23240"/>
                    </a:solidFill>
                  </a:tcPr>
                </a:tc>
              </a:tr>
              <a:tr h="84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aramond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==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aramond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</a:tr>
              <a:tr h="84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equal to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aramond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!=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aramond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</a:tr>
              <a:tr h="84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Logical AND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aramond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&amp;&amp;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aramond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</a:tr>
              <a:tr h="844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Logical OR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aramond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||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aramond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</a:tr>
              <a:tr h="811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Negation</a:t>
                      </a:r>
                      <a:endParaRPr/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2400"/>
                        <a:buFont typeface="Calibri"/>
                        <a:buNone/>
                      </a:pPr>
                      <a:r>
                        <a:rPr b="0" i="0" lang="en-US" sz="24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!</a:t>
                      </a:r>
                      <a:endParaRPr b="0" i="0" sz="24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00" marB="45700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CA73B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4"/>
          <p:cNvSpPr/>
          <p:nvPr/>
        </p:nvSpPr>
        <p:spPr>
          <a:xfrm>
            <a:off x="4572000" y="644525"/>
            <a:ext cx="3962400" cy="862013"/>
          </a:xfrm>
          <a:prstGeom prst="rect">
            <a:avLst/>
          </a:prstGeom>
          <a:solidFill>
            <a:srgbClr val="CCCC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500"/>
              <a:buFont typeface="Noto Sans Symbols"/>
              <a:buNone/>
            </a:pPr>
            <a:r>
              <a:rPr b="0" i="0" lang="en-US" sz="2500" u="none" cap="none" strike="noStrike">
                <a:solidFill>
                  <a:srgbClr val="262626"/>
                </a:solidFill>
                <a:latin typeface="Cambria"/>
                <a:ea typeface="Cambria"/>
                <a:cs typeface="Cambria"/>
                <a:sym typeface="Cambria"/>
              </a:rPr>
              <a:t>Equality and Logical Operators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"/>
          <p:cNvSpPr txBox="1"/>
          <p:nvPr>
            <p:ph type="title"/>
          </p:nvPr>
        </p:nvSpPr>
        <p:spPr>
          <a:xfrm>
            <a:off x="468313" y="6858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POINTS TO NOTE</a:t>
            </a:r>
            <a:endParaRPr/>
          </a:p>
        </p:txBody>
      </p:sp>
      <p:sp>
        <p:nvSpPr>
          <p:cNvPr id="225" name="Google Shape;225;p5"/>
          <p:cNvSpPr txBox="1"/>
          <p:nvPr>
            <p:ph idx="1" type="body"/>
          </p:nvPr>
        </p:nvSpPr>
        <p:spPr>
          <a:xfrm>
            <a:off x="457200" y="1066800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24143" lvl="0" marL="3651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070"/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55588" lvl="0" marL="365125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2070"/>
              <a:buFont typeface="Noto Sans Symbols"/>
              <a:buChar char="🞂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If an expression, involving the relational operator, is true, it is given a value of 1. If an expression is false, it is given a value of 0. Similarly, if a numeric expression is used as a test expression, any non-zero value (including negative) will be considered as true, while a zero value will be considered as false.</a:t>
            </a:r>
            <a:endParaRPr/>
          </a:p>
          <a:p>
            <a:pPr indent="-124143" lvl="0" marL="365125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2070"/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55588" lvl="0" marL="365125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2070"/>
              <a:buFont typeface="Noto Sans Symbols"/>
              <a:buChar char="🞂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Space can be given between operand and operator (relational or logical) but space is not allowed between any compound operator like &lt;=, &gt;=, ==, !=. It is also compiler error to reverse them.</a:t>
            </a:r>
            <a:endParaRPr/>
          </a:p>
          <a:p>
            <a:pPr indent="-124143" lvl="0" marL="365125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2070"/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55588" lvl="0" marL="365125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2070"/>
              <a:buFont typeface="Noto Sans Symbols"/>
              <a:buChar char="🞂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 == b and a = b are not similar, as == is a test for equality, a = b is an assignment operator. Therefore, the equality operator has to be used carefully.</a:t>
            </a:r>
            <a:endParaRPr/>
          </a:p>
          <a:p>
            <a:pPr indent="-124143" lvl="0" marL="365125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2070"/>
              <a:buFont typeface="Noto Sans Symbols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55588" lvl="0" marL="365125" rtl="0" algn="l">
              <a:lnSpc>
                <a:spcPct val="80000"/>
              </a:lnSpc>
              <a:spcBef>
                <a:spcPts val="960"/>
              </a:spcBef>
              <a:spcAft>
                <a:spcPts val="0"/>
              </a:spcAft>
              <a:buSzPts val="2070"/>
              <a:buFont typeface="Noto Sans Symbols"/>
              <a:buChar char="🞂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The relational operators have lower precedence than all arithmetic operators.</a:t>
            </a:r>
            <a:endParaRPr/>
          </a:p>
          <a:p>
            <a:pPr indent="-197168" lvl="0" marL="365125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SzPts val="920"/>
              <a:buFont typeface="Noto Sans Symbols"/>
              <a:buNone/>
            </a:pPr>
            <a:r>
              <a:t/>
            </a:r>
            <a:endParaRPr sz="800"/>
          </a:p>
          <a:p>
            <a:pPr indent="-255587" lvl="0" marL="365125" rtl="0" algn="l">
              <a:lnSpc>
                <a:spcPct val="80000"/>
              </a:lnSpc>
              <a:spcBef>
                <a:spcPts val="760"/>
              </a:spcBef>
              <a:spcAft>
                <a:spcPts val="0"/>
              </a:spcAft>
              <a:buSzPts val="920"/>
              <a:buFont typeface="Noto Sans Symbols"/>
              <a:buNone/>
            </a:pPr>
            <a:r>
              <a:rPr lang="en-US" sz="800"/>
              <a:t>   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 FEW EXAMPLES</a:t>
            </a:r>
            <a:endParaRPr/>
          </a:p>
        </p:txBody>
      </p:sp>
      <p:sp>
        <p:nvSpPr>
          <p:cNvPr id="231" name="Google Shape;231;p6"/>
          <p:cNvSpPr txBox="1"/>
          <p:nvPr>
            <p:ph idx="1" type="body"/>
          </p:nvPr>
        </p:nvSpPr>
        <p:spPr>
          <a:xfrm>
            <a:off x="1176338" y="2490788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56032" lvl="0" marL="365760" rtl="0" algn="l">
              <a:spcBef>
                <a:spcPts val="0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following declarations and initializations are given:</a:t>
            </a:r>
            <a:endParaRPr/>
          </a:p>
          <a:p>
            <a:pPr indent="-256032" lvl="0" marL="365760" rtl="0" algn="l">
              <a:spcBef>
                <a:spcPts val="54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                  </a:t>
            </a:r>
            <a:r>
              <a:rPr lang="en-US" sz="320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int </a:t>
            </a:r>
            <a:r>
              <a:rPr lang="en-US"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x=1, y=2, z=3;</a:t>
            </a:r>
            <a:endParaRPr/>
          </a:p>
          <a:p>
            <a:pPr indent="-256032" lvl="0" marL="365760" rtl="0" algn="l">
              <a:spcBef>
                <a:spcPts val="544"/>
              </a:spcBef>
              <a:spcAft>
                <a:spcPts val="0"/>
              </a:spcAft>
              <a:buSzPct val="115000"/>
              <a:buFont typeface="Noto Sans Symbols"/>
              <a:buNone/>
            </a:pPr>
            <a:r>
              <a:rPr lang="en-US"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Then,</a:t>
            </a:r>
            <a:endParaRPr/>
          </a:p>
          <a:p>
            <a:pPr indent="-256032" lvl="0" marL="365760" rtl="0" algn="l">
              <a:spcBef>
                <a:spcPts val="544"/>
              </a:spcBef>
              <a:spcAft>
                <a:spcPts val="0"/>
              </a:spcAft>
              <a:buSzPct val="115000"/>
              <a:buFont typeface="Noto Sans Symbols"/>
              <a:buChar char="🞂"/>
            </a:pPr>
            <a:r>
              <a:rPr lang="en-US"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expression x&gt;=y evaluates to 0 (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false</a:t>
            </a:r>
            <a:r>
              <a:rPr lang="en-US"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56032" lvl="0" marL="365760" rtl="0" algn="l">
              <a:spcBef>
                <a:spcPts val="544"/>
              </a:spcBef>
              <a:spcAft>
                <a:spcPts val="0"/>
              </a:spcAft>
              <a:buSzPct val="115000"/>
              <a:buFont typeface="Noto Sans Symbols"/>
              <a:buChar char="🞂"/>
            </a:pPr>
            <a:r>
              <a:rPr lang="en-US"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expression x+y evaluates to 3 (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US"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indent="-256032" lvl="0" marL="365760" rtl="0" algn="l">
              <a:spcBef>
                <a:spcPts val="544"/>
              </a:spcBef>
              <a:spcAft>
                <a:spcPts val="0"/>
              </a:spcAft>
              <a:buSzPct val="115000"/>
              <a:buFont typeface="Noto Sans Symbols"/>
              <a:buChar char="🞂"/>
            </a:pPr>
            <a:r>
              <a:rPr lang="en-US"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The expression x=y evaluates to 2 (</a:t>
            </a:r>
            <a:r>
              <a:rPr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r>
              <a:rPr lang="en-US" sz="32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mbria"/>
                <a:ea typeface="Cambria"/>
                <a:cs typeface="Cambria"/>
                <a:sym typeface="Cambria"/>
              </a:rPr>
              <a:t>LOGICAL OPERATORS MAY BE MIXED WITHIN RELATIONAL EXPRESSIONS BUT ONE MUST ABIDE BY THEIR PRECEDENCE RULES WHICH IS AS FOLLOWS:</a:t>
            </a:r>
            <a:endParaRPr/>
          </a:p>
        </p:txBody>
      </p:sp>
      <p:grpSp>
        <p:nvGrpSpPr>
          <p:cNvPr id="237" name="Google Shape;237;p7"/>
          <p:cNvGrpSpPr/>
          <p:nvPr/>
        </p:nvGrpSpPr>
        <p:grpSpPr>
          <a:xfrm>
            <a:off x="1180674" y="3464495"/>
            <a:ext cx="6790589" cy="1499556"/>
            <a:chOff x="4336" y="973707"/>
            <a:chExt cx="6790589" cy="1499556"/>
          </a:xfrm>
        </p:grpSpPr>
        <p:sp>
          <p:nvSpPr>
            <p:cNvPr id="238" name="Google Shape;238;p7"/>
            <p:cNvSpPr/>
            <p:nvPr/>
          </p:nvSpPr>
          <p:spPr>
            <a:xfrm>
              <a:off x="431770" y="975803"/>
              <a:ext cx="1713095" cy="1497460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D8DDC9">
                <a:alpha val="89803"/>
              </a:srgbClr>
            </a:solidFill>
            <a:ln cap="rnd" cmpd="sng" w="15875">
              <a:solidFill>
                <a:srgbClr val="D8DDC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7"/>
            <p:cNvSpPr txBox="1"/>
            <p:nvPr/>
          </p:nvSpPr>
          <p:spPr>
            <a:xfrm>
              <a:off x="860044" y="1200422"/>
              <a:ext cx="835134" cy="1048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0800" spcFirstLastPara="1" rIns="254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NOT operator </a:t>
              </a:r>
              <a:endParaRPr/>
            </a:p>
          </p:txBody>
        </p:sp>
        <p:sp>
          <p:nvSpPr>
            <p:cNvPr id="240" name="Google Shape;240;p7"/>
            <p:cNvSpPr/>
            <p:nvPr/>
          </p:nvSpPr>
          <p:spPr>
            <a:xfrm>
              <a:off x="4336" y="1294163"/>
              <a:ext cx="856547" cy="856547"/>
            </a:xfrm>
            <a:prstGeom prst="ellipse">
              <a:avLst/>
            </a:prstGeom>
            <a:solidFill>
              <a:srgbClr val="829927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7"/>
            <p:cNvSpPr txBox="1"/>
            <p:nvPr/>
          </p:nvSpPr>
          <p:spPr>
            <a:xfrm>
              <a:off x="129774" y="1419601"/>
              <a:ext cx="605671" cy="605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(!)</a:t>
              </a:r>
              <a:endParaRPr/>
            </a:p>
          </p:txBody>
        </p:sp>
        <p:sp>
          <p:nvSpPr>
            <p:cNvPr id="242" name="Google Shape;242;p7"/>
            <p:cNvSpPr/>
            <p:nvPr/>
          </p:nvSpPr>
          <p:spPr>
            <a:xfrm>
              <a:off x="2708200" y="975803"/>
              <a:ext cx="1713095" cy="1497460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D8DDC9">
                <a:alpha val="89803"/>
              </a:srgbClr>
            </a:solidFill>
            <a:ln cap="rnd" cmpd="sng" w="15875">
              <a:solidFill>
                <a:srgbClr val="D8DDC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7"/>
            <p:cNvSpPr txBox="1"/>
            <p:nvPr/>
          </p:nvSpPr>
          <p:spPr>
            <a:xfrm>
              <a:off x="3136473" y="1200422"/>
              <a:ext cx="835134" cy="1048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0800" spcFirstLastPara="1" rIns="254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 operator</a:t>
              </a:r>
              <a:endParaRPr/>
            </a:p>
          </p:txBody>
        </p:sp>
        <p:sp>
          <p:nvSpPr>
            <p:cNvPr id="244" name="Google Shape;244;p7"/>
            <p:cNvSpPr/>
            <p:nvPr/>
          </p:nvSpPr>
          <p:spPr>
            <a:xfrm>
              <a:off x="2252773" y="1294163"/>
              <a:ext cx="856547" cy="856547"/>
            </a:xfrm>
            <a:prstGeom prst="ellipse">
              <a:avLst/>
            </a:prstGeom>
            <a:solidFill>
              <a:srgbClr val="829927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7"/>
            <p:cNvSpPr txBox="1"/>
            <p:nvPr/>
          </p:nvSpPr>
          <p:spPr>
            <a:xfrm>
              <a:off x="2378211" y="1419601"/>
              <a:ext cx="605671" cy="605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&amp;&amp;</a:t>
              </a:r>
              <a:endParaRPr/>
            </a:p>
          </p:txBody>
        </p:sp>
        <p:sp>
          <p:nvSpPr>
            <p:cNvPr id="246" name="Google Shape;246;p7"/>
            <p:cNvSpPr/>
            <p:nvPr/>
          </p:nvSpPr>
          <p:spPr>
            <a:xfrm>
              <a:off x="4777139" y="973707"/>
              <a:ext cx="2017786" cy="1497460"/>
            </a:xfrm>
            <a:prstGeom prst="rightArrow">
              <a:avLst>
                <a:gd fmla="val 70000" name="adj1"/>
                <a:gd fmla="val 50000" name="adj2"/>
              </a:avLst>
            </a:prstGeom>
            <a:solidFill>
              <a:srgbClr val="D8DDC9">
                <a:alpha val="89803"/>
              </a:srgbClr>
            </a:solidFill>
            <a:ln cap="rnd" cmpd="sng" w="15875">
              <a:solidFill>
                <a:srgbClr val="D8DDC9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7"/>
            <p:cNvSpPr txBox="1"/>
            <p:nvPr/>
          </p:nvSpPr>
          <p:spPr>
            <a:xfrm>
              <a:off x="5281586" y="1198326"/>
              <a:ext cx="989228" cy="1048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700" lIns="50800" spcFirstLastPara="1" rIns="25400" wrap="square" tIns="12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 operator</a:t>
              </a:r>
              <a:endParaRPr/>
            </a:p>
          </p:txBody>
        </p:sp>
        <p:sp>
          <p:nvSpPr>
            <p:cNvPr id="248" name="Google Shape;248;p7"/>
            <p:cNvSpPr/>
            <p:nvPr/>
          </p:nvSpPr>
          <p:spPr>
            <a:xfrm>
              <a:off x="4501211" y="1294163"/>
              <a:ext cx="856547" cy="856547"/>
            </a:xfrm>
            <a:prstGeom prst="ellipse">
              <a:avLst/>
            </a:prstGeom>
            <a:solidFill>
              <a:srgbClr val="829927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7"/>
            <p:cNvSpPr txBox="1"/>
            <p:nvPr/>
          </p:nvSpPr>
          <p:spPr>
            <a:xfrm>
              <a:off x="4626649" y="1419601"/>
              <a:ext cx="605671" cy="6056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2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||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"/>
          <p:cNvSpPr txBox="1"/>
          <p:nvPr>
            <p:ph type="title"/>
          </p:nvPr>
        </p:nvSpPr>
        <p:spPr>
          <a:xfrm>
            <a:off x="1176338" y="915988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ONE-WAY DECISIONS USING </a:t>
            </a:r>
            <a:b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IF STATEMENT</a:t>
            </a:r>
            <a:b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rgbClr val="262626"/>
              </a:solidFill>
            </a:endParaRPr>
          </a:p>
        </p:txBody>
      </p:sp>
      <p:sp>
        <p:nvSpPr>
          <p:cNvPr id="256" name="Google Shape;256;p8"/>
          <p:cNvSpPr txBox="1"/>
          <p:nvPr>
            <p:ph idx="1" type="body"/>
          </p:nvPr>
        </p:nvSpPr>
        <p:spPr>
          <a:xfrm>
            <a:off x="1176338" y="2490788"/>
            <a:ext cx="6799262" cy="4062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Font typeface="Arial"/>
              <a:buChar char="•"/>
            </a:pPr>
            <a:r>
              <a:rPr b="1" lang="en-US" sz="6300">
                <a:solidFill>
                  <a:srgbClr val="FF0000"/>
                </a:solidFill>
              </a:rPr>
              <a:t>If statement</a:t>
            </a:r>
            <a:endParaRPr/>
          </a:p>
          <a:p>
            <a:pPr indent="-215646" lvl="0" marL="285750" rtl="0" algn="l">
              <a:spcBef>
                <a:spcPts val="792"/>
              </a:spcBef>
              <a:spcAft>
                <a:spcPts val="0"/>
              </a:spcAft>
              <a:buSzPct val="1150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-285750" lvl="0" marL="285750" rtl="0" algn="l">
              <a:spcBef>
                <a:spcPts val="1096"/>
              </a:spcBef>
              <a:spcAft>
                <a:spcPts val="0"/>
              </a:spcAft>
              <a:buSzPct val="115000"/>
              <a:buFont typeface="Arial"/>
              <a:buChar char="•"/>
            </a:pPr>
            <a:r>
              <a:rPr b="1" lang="en-US" sz="6200">
                <a:solidFill>
                  <a:srgbClr val="262626"/>
                </a:solidFill>
              </a:rPr>
              <a:t>Syntax:</a:t>
            </a:r>
            <a:endParaRPr/>
          </a:p>
          <a:p>
            <a:pPr indent="-215646" lvl="0" marL="285750" rtl="0" algn="l">
              <a:spcBef>
                <a:spcPts val="792"/>
              </a:spcBef>
              <a:spcAft>
                <a:spcPts val="0"/>
              </a:spcAft>
              <a:buSzPct val="1150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15000"/>
              <a:buFont typeface="Arial"/>
              <a:buNone/>
            </a:pPr>
            <a:r>
              <a:rPr b="1" lang="en-US" sz="5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 Condition ) </a:t>
            </a:r>
            <a:r>
              <a:rPr b="1" lang="en-US" sz="50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365125" rtl="0" algn="l">
              <a:spcBef>
                <a:spcPts val="1000"/>
              </a:spcBef>
              <a:spcAft>
                <a:spcPts val="0"/>
              </a:spcAft>
              <a:buSzPct val="115000"/>
              <a:buFont typeface="Arial"/>
              <a:buNone/>
            </a:pPr>
            <a:r>
              <a:rPr b="1" lang="en-US" sz="50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True Part</a:t>
            </a:r>
            <a:endParaRPr/>
          </a:p>
          <a:p>
            <a:pPr indent="0" lvl="1" marL="0" rtl="0" algn="l">
              <a:spcBef>
                <a:spcPts val="1000"/>
              </a:spcBef>
              <a:spcAft>
                <a:spcPts val="0"/>
              </a:spcAft>
              <a:buSzPct val="115000"/>
              <a:buFont typeface="Arial"/>
              <a:buNone/>
            </a:pPr>
            <a:r>
              <a:rPr b="1" lang="en-US" sz="50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0" rtl="0" algn="l">
              <a:spcBef>
                <a:spcPts val="1000"/>
              </a:spcBef>
              <a:spcAft>
                <a:spcPts val="0"/>
              </a:spcAft>
              <a:buSzPct val="115000"/>
              <a:buFont typeface="Arial"/>
              <a:buNone/>
            </a:pPr>
            <a:r>
              <a:rPr b="1" lang="en-US" sz="50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1" lang="en-US" sz="5000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5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  <a:p>
            <a:pPr indent="0" lvl="1" marL="365125" rtl="0" algn="l">
              <a:spcBef>
                <a:spcPts val="1000"/>
              </a:spcBef>
              <a:spcAft>
                <a:spcPts val="0"/>
              </a:spcAft>
              <a:buSzPct val="115000"/>
              <a:buFont typeface="Arial"/>
              <a:buNone/>
            </a:pPr>
            <a:r>
              <a:rPr b="1" lang="en-US" sz="5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	False part</a:t>
            </a:r>
            <a:endParaRPr/>
          </a:p>
          <a:p>
            <a:pPr indent="0" lvl="1" marL="0" rtl="0" algn="l">
              <a:spcBef>
                <a:spcPts val="1000"/>
              </a:spcBef>
              <a:spcAft>
                <a:spcPts val="0"/>
              </a:spcAft>
              <a:buSzPct val="115000"/>
              <a:buFont typeface="Arial"/>
              <a:buNone/>
            </a:pPr>
            <a:r>
              <a:rPr b="1" lang="en-US" sz="5000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1" marL="365125" rtl="0" algn="l">
              <a:spcBef>
                <a:spcPts val="760"/>
              </a:spcBef>
              <a:spcAft>
                <a:spcPts val="0"/>
              </a:spcAft>
              <a:buSzPct val="115000"/>
              <a:buFont typeface="Arial"/>
              <a:buNone/>
            </a:pPr>
            <a:r>
              <a:t/>
            </a:r>
            <a:endParaRPr>
              <a:solidFill>
                <a:srgbClr val="262626"/>
              </a:solidFill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4191000" y="3962400"/>
            <a:ext cx="4572000" cy="1323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 Condition )</a:t>
            </a:r>
            <a:endParaRPr/>
          </a:p>
          <a:p>
            <a:pPr indent="0" lvl="1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CC00FF"/>
                </a:solidFill>
                <a:latin typeface="Arial"/>
                <a:ea typeface="Arial"/>
                <a:cs typeface="Arial"/>
                <a:sym typeface="Arial"/>
              </a:rPr>
              <a:t>True Part (only one line)</a:t>
            </a:r>
            <a:endParaRPr/>
          </a:p>
          <a:p>
            <a:pPr indent="0" lvl="1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endParaRPr/>
          </a:p>
          <a:p>
            <a:pPr indent="0" lvl="1" marL="36512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False part (only one line)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"/>
          <p:cNvSpPr txBox="1"/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ONE-WAY DECISIONS USING IF STATEMENT</a:t>
            </a:r>
            <a:br>
              <a:rPr b="1" i="1" lang="en-US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sz="2900">
              <a:solidFill>
                <a:srgbClr val="262626"/>
              </a:solidFill>
            </a:endParaRPr>
          </a:p>
        </p:txBody>
      </p:sp>
      <p:sp>
        <p:nvSpPr>
          <p:cNvPr id="263" name="Google Shape;263;p9"/>
          <p:cNvSpPr txBox="1"/>
          <p:nvPr>
            <p:ph idx="1" type="body"/>
          </p:nvPr>
        </p:nvSpPr>
        <p:spPr>
          <a:xfrm>
            <a:off x="533400" y="1524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Font typeface="Noto Sans Symbols"/>
              <a:buNone/>
            </a:pPr>
            <a:r>
              <a:rPr b="1" i="1" lang="en-US">
                <a:solidFill>
                  <a:srgbClr val="0066FF"/>
                </a:solidFill>
                <a:latin typeface="Cambria"/>
                <a:ea typeface="Cambria"/>
                <a:cs typeface="Cambria"/>
                <a:sym typeface="Cambria"/>
              </a:rPr>
              <a:t>                          Flowchart for if construct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None/>
            </a:pPr>
            <a:r>
              <a:rPr lang="en-US"/>
              <a:t>if(TestExpr)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Font typeface="Noto Sans Symbols"/>
              <a:buNone/>
            </a:pPr>
            <a:r>
              <a:rPr lang="en-US"/>
              <a:t>	stmtT;        	 T				                               F</a:t>
            </a:r>
            <a:endParaRPr/>
          </a:p>
        </p:txBody>
      </p:sp>
      <p:sp>
        <p:nvSpPr>
          <p:cNvPr id="264" name="Google Shape;264;p9"/>
          <p:cNvSpPr/>
          <p:nvPr/>
        </p:nvSpPr>
        <p:spPr>
          <a:xfrm>
            <a:off x="3581400" y="2209800"/>
            <a:ext cx="2438400" cy="1143000"/>
          </a:xfrm>
          <a:prstGeom prst="diamond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TestExpr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9"/>
          <p:cNvSpPr/>
          <p:nvPr/>
        </p:nvSpPr>
        <p:spPr>
          <a:xfrm>
            <a:off x="2057400" y="4038600"/>
            <a:ext cx="1524000" cy="609600"/>
          </a:xfrm>
          <a:prstGeom prst="rect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stmtT</a:t>
            </a:r>
            <a:endParaRPr b="1" i="0" sz="2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9"/>
          <p:cNvSpPr/>
          <p:nvPr/>
        </p:nvSpPr>
        <p:spPr>
          <a:xfrm>
            <a:off x="4572000" y="5181600"/>
            <a:ext cx="152400" cy="152400"/>
          </a:xfrm>
          <a:prstGeom prst="flowChartConnector">
            <a:avLst/>
          </a:prstGeom>
          <a:solidFill>
            <a:schemeClr val="accent1"/>
          </a:solidFill>
          <a:ln cap="rnd" cmpd="sng" w="15875">
            <a:solidFill>
              <a:srgbClr val="5F6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9"/>
          <p:cNvCxnSpPr>
            <a:endCxn id="265" idx="0"/>
          </p:cNvCxnSpPr>
          <p:nvPr/>
        </p:nvCxnSpPr>
        <p:spPr>
          <a:xfrm rot="5400000">
            <a:off x="2552700" y="3009900"/>
            <a:ext cx="1295400" cy="762000"/>
          </a:xfrm>
          <a:prstGeom prst="bentConnector3">
            <a:avLst>
              <a:gd fmla="val 1470" name="adj1"/>
            </a:avLst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8" name="Google Shape;268;p9"/>
          <p:cNvCxnSpPr/>
          <p:nvPr/>
        </p:nvCxnSpPr>
        <p:spPr>
          <a:xfrm flipH="1" rot="-5400000">
            <a:off x="4781550" y="3448050"/>
            <a:ext cx="2476500" cy="1219200"/>
          </a:xfrm>
          <a:prstGeom prst="bentConnector2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9" name="Google Shape;269;p9"/>
          <p:cNvCxnSpPr/>
          <p:nvPr/>
        </p:nvCxnSpPr>
        <p:spPr>
          <a:xfrm flipH="1">
            <a:off x="4724400" y="5257800"/>
            <a:ext cx="1905000" cy="381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0" name="Google Shape;270;p9"/>
          <p:cNvCxnSpPr>
            <a:stCxn id="265" idx="2"/>
            <a:endCxn id="266" idx="2"/>
          </p:cNvCxnSpPr>
          <p:nvPr/>
        </p:nvCxnSpPr>
        <p:spPr>
          <a:xfrm flipH="1" rot="-5400000">
            <a:off x="3390900" y="4076700"/>
            <a:ext cx="609600" cy="1752600"/>
          </a:xfrm>
          <a:prstGeom prst="bentConnector2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1" name="Google Shape;271;p9"/>
          <p:cNvCxnSpPr/>
          <p:nvPr/>
        </p:nvCxnSpPr>
        <p:spPr>
          <a:xfrm>
            <a:off x="4648200" y="5334000"/>
            <a:ext cx="0" cy="3810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72" name="Google Shape;272;p9"/>
          <p:cNvCxnSpPr>
            <a:endCxn id="264" idx="0"/>
          </p:cNvCxnSpPr>
          <p:nvPr/>
        </p:nvCxnSpPr>
        <p:spPr>
          <a:xfrm>
            <a:off x="4800600" y="1828800"/>
            <a:ext cx="0" cy="381000"/>
          </a:xfrm>
          <a:prstGeom prst="straightConnector1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2012-07-20T20:16:37Z</dcterms:created>
  <dc:creator>user</dc:creator>
</cp:coreProperties>
</file>