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B7686D4-A348-4CC6-A1E8-24A139382AF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68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1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52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43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5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840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65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201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9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8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77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3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8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35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94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686D4-A348-4CC6-A1E8-24A139382AF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1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7686D4-A348-4CC6-A1E8-24A139382AF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2E2857-746B-48E4-A95D-65ECB8FE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5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Dr. Abdul Aziz</a:t>
            </a:r>
          </a:p>
          <a:p>
            <a:r>
              <a:rPr lang="en-US" dirty="0" smtClean="0"/>
              <a:t>Assistant Professor &amp; </a:t>
            </a:r>
            <a:r>
              <a:rPr lang="en-US" dirty="0" err="1" smtClean="0"/>
              <a:t>HoD</a:t>
            </a:r>
            <a:endParaRPr lang="en-US" dirty="0" smtClean="0"/>
          </a:p>
          <a:p>
            <a:r>
              <a:rPr lang="en-US" dirty="0" smtClean="0"/>
              <a:t>Department of Software Engineering</a:t>
            </a:r>
          </a:p>
          <a:p>
            <a:r>
              <a:rPr lang="en-US" dirty="0" smtClean="0"/>
              <a:t>NUCES-FAST, Karachi.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Analyzing the problem.</a:t>
            </a:r>
          </a:p>
          <a:p>
            <a:r>
              <a:rPr lang="en-US" dirty="0" smtClean="0"/>
              <a:t>Step 2: Developing the IPO chart.</a:t>
            </a:r>
          </a:p>
          <a:p>
            <a:r>
              <a:rPr lang="en-US" dirty="0" smtClean="0"/>
              <a:t>Step 3: </a:t>
            </a:r>
            <a:r>
              <a:rPr lang="en-US" dirty="0" smtClean="0"/>
              <a:t>Writing </a:t>
            </a:r>
            <a:r>
              <a:rPr lang="en-US" dirty="0" smtClean="0"/>
              <a:t>the algorithm.</a:t>
            </a:r>
          </a:p>
          <a:p>
            <a:r>
              <a:rPr lang="en-US" dirty="0"/>
              <a:t>Step 4: </a:t>
            </a:r>
            <a:r>
              <a:rPr lang="en-US" dirty="0" smtClean="0"/>
              <a:t>Drawing </a:t>
            </a:r>
            <a:r>
              <a:rPr lang="en-US" dirty="0"/>
              <a:t>the program </a:t>
            </a:r>
            <a:r>
              <a:rPr lang="en-US" dirty="0" smtClean="0"/>
              <a:t>flowcharts.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Analyzing the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</a:t>
            </a:r>
            <a:r>
              <a:rPr lang="en-US" dirty="0"/>
              <a:t>the </a:t>
            </a:r>
            <a:r>
              <a:rPr lang="en-US" dirty="0" smtClean="0"/>
              <a:t>Problem</a:t>
            </a:r>
            <a:endParaRPr lang="en-US" dirty="0"/>
          </a:p>
          <a:p>
            <a:r>
              <a:rPr lang="en-US" dirty="0" smtClean="0"/>
              <a:t>Analyze </a:t>
            </a:r>
            <a:r>
              <a:rPr lang="en-US" dirty="0"/>
              <a:t>the Requirements of the </a:t>
            </a:r>
            <a:r>
              <a:rPr lang="en-US" dirty="0" smtClean="0"/>
              <a:t>Problem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good way to analyze a problem is to separate it into four parts, problem analysis chart( PAC) 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0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Analysis Chart</a:t>
            </a:r>
            <a:r>
              <a:rPr lang="en-US" dirty="0"/>
              <a:t>( PAC)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1.The </a:t>
            </a:r>
            <a:r>
              <a:rPr lang="en-US" i="1" dirty="0"/>
              <a:t>given data.(constant and variables) </a:t>
            </a:r>
            <a:endParaRPr lang="en-US" dirty="0"/>
          </a:p>
          <a:p>
            <a:r>
              <a:rPr lang="en-US" i="1" dirty="0"/>
              <a:t>2.The required results.(the out put) </a:t>
            </a:r>
            <a:endParaRPr lang="en-US" dirty="0"/>
          </a:p>
          <a:p>
            <a:r>
              <a:rPr lang="en-US" i="1" dirty="0"/>
              <a:t>3.The processing that is required in the problem .(equations and expressions) </a:t>
            </a:r>
            <a:endParaRPr lang="en-US" dirty="0"/>
          </a:p>
          <a:p>
            <a:r>
              <a:rPr lang="en-US" i="1" dirty="0"/>
              <a:t>4.A list of solution alternatives 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Analysis Chart( PAC)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103" y="2557463"/>
            <a:ext cx="740779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Calculate the gross pay of an employee. The formula to be used is </a:t>
            </a:r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b="1" dirty="0" err="1" smtClean="0"/>
              <a:t>GrossPay</a:t>
            </a:r>
            <a:r>
              <a:rPr lang="en-US" b="1" dirty="0" smtClean="0"/>
              <a:t>=Hours*</a:t>
            </a:r>
            <a:r>
              <a:rPr lang="en-US" b="1" dirty="0" err="1" smtClean="0"/>
              <a:t>PayRate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Develop PAC for a solution to this problem?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984" y="2557463"/>
            <a:ext cx="8270032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9335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Developing Input Processing Output (IPO) Chart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IPO </a:t>
            </a:r>
            <a:r>
              <a:rPr lang="en-US" dirty="0"/>
              <a:t>chart shows: </a:t>
            </a:r>
          </a:p>
          <a:p>
            <a:r>
              <a:rPr lang="en-US" dirty="0" smtClean="0"/>
              <a:t>What </a:t>
            </a:r>
            <a:r>
              <a:rPr lang="en-US" dirty="0"/>
              <a:t>data item are input </a:t>
            </a:r>
          </a:p>
          <a:p>
            <a:r>
              <a:rPr lang="en-US" dirty="0" smtClean="0"/>
              <a:t>What </a:t>
            </a:r>
            <a:r>
              <a:rPr lang="en-US" dirty="0"/>
              <a:t>processing takes place on that data </a:t>
            </a:r>
          </a:p>
          <a:p>
            <a:r>
              <a:rPr lang="en-US" dirty="0" smtClean="0"/>
              <a:t>What </a:t>
            </a:r>
            <a:r>
              <a:rPr lang="en-US" dirty="0"/>
              <a:t>information will be the end result, the </a:t>
            </a:r>
            <a:r>
              <a:rPr lang="en-US" dirty="0" smtClean="0"/>
              <a:t>output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5999"/>
              </p:ext>
            </p:extLst>
          </p:nvPr>
        </p:nvGraphicFramePr>
        <p:xfrm>
          <a:off x="1623627" y="4595708"/>
          <a:ext cx="977530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8434"/>
                <a:gridCol w="3258434"/>
                <a:gridCol w="32584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Input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Processing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Output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All input data (from Step 1 of PAC)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All processing in steps(3 and 4 of PAC)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All output requirements (step 1 and 2 of PAC)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1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06342"/>
              </p:ext>
            </p:extLst>
          </p:nvPr>
        </p:nvGraphicFramePr>
        <p:xfrm>
          <a:off x="1295401" y="2698975"/>
          <a:ext cx="978393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587"/>
                <a:gridCol w="5974672"/>
                <a:gridCol w="14026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Input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Processing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Output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1- Hour worked</a:t>
                      </a:r>
                    </a:p>
                    <a:p>
                      <a:pPr algn="l"/>
                      <a:r>
                        <a:rPr lang="en-US" sz="2400" dirty="0" smtClean="0"/>
                        <a:t>2- Rate per hour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1- Enter/Read hours worked</a:t>
                      </a:r>
                    </a:p>
                    <a:p>
                      <a:pPr algn="l"/>
                      <a:r>
                        <a:rPr lang="en-US" sz="2400" dirty="0" smtClean="0"/>
                        <a:t>2- Enter/Read</a:t>
                      </a:r>
                      <a:r>
                        <a:rPr lang="en-US" sz="2400" baseline="0" dirty="0" smtClean="0"/>
                        <a:t> Rate per hour</a:t>
                      </a:r>
                    </a:p>
                    <a:p>
                      <a:pPr algn="l"/>
                      <a:r>
                        <a:rPr lang="en-US" sz="2400" baseline="0" dirty="0" smtClean="0"/>
                        <a:t>3- Calculate pay by multiplying hours with rate</a:t>
                      </a:r>
                    </a:p>
                    <a:p>
                      <a:pPr algn="l"/>
                      <a:r>
                        <a:rPr lang="en-US" sz="2400" baseline="0" dirty="0" smtClean="0"/>
                        <a:t>4- Print Gross Pay</a:t>
                      </a:r>
                    </a:p>
                    <a:p>
                      <a:pPr algn="l"/>
                      <a:r>
                        <a:rPr lang="en-US" sz="2400" baseline="0" dirty="0" smtClean="0"/>
                        <a:t>5- End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Print Gross Pay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9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Writing the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next step of organizing a solution is to develop sets of instructions for the computer, called </a:t>
            </a:r>
            <a:r>
              <a:rPr lang="en-US" dirty="0" smtClean="0"/>
              <a:t>algorithms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programmer writes a separate set of instructions for each module in the structure </a:t>
            </a:r>
            <a:r>
              <a:rPr lang="en-US" dirty="0" smtClean="0"/>
              <a:t>chart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number of instruction is determined by the way the programmer chooses to solve the </a:t>
            </a:r>
            <a:r>
              <a:rPr lang="en-US" dirty="0" smtClean="0"/>
              <a:t>problem</a:t>
            </a:r>
          </a:p>
          <a:p>
            <a:pPr marL="0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“Step by Step procedure / instructions to perform a specific task”</a:t>
            </a:r>
            <a:endParaRPr lang="en-US" sz="28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Drawing the </a:t>
            </a:r>
            <a:r>
              <a:rPr lang="en-US" dirty="0" smtClean="0"/>
              <a:t>Flowchart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Graphic </a:t>
            </a:r>
            <a:r>
              <a:rPr lang="en-US" dirty="0"/>
              <a:t>representations of the algorithms. </a:t>
            </a:r>
          </a:p>
          <a:p>
            <a:r>
              <a:rPr lang="en-US" dirty="0" smtClean="0"/>
              <a:t>The </a:t>
            </a:r>
            <a:r>
              <a:rPr lang="en-US" dirty="0"/>
              <a:t>algorithms and flowcharts are the final steps in organizing a solution. </a:t>
            </a:r>
          </a:p>
          <a:p>
            <a:r>
              <a:rPr lang="en-US" dirty="0" smtClean="0"/>
              <a:t>A </a:t>
            </a:r>
            <a:r>
              <a:rPr lang="en-US" dirty="0"/>
              <a:t>flowcharts shows the flow of the processing from the beginning to the end of a solution. </a:t>
            </a:r>
          </a:p>
          <a:p>
            <a:r>
              <a:rPr lang="en-US" dirty="0" smtClean="0"/>
              <a:t>Each </a:t>
            </a:r>
            <a:r>
              <a:rPr lang="en-US" dirty="0"/>
              <a:t>block in a flowchart represents one instruction from an algorithm. </a:t>
            </a:r>
            <a:r>
              <a:rPr lang="en-US" b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9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Phase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Yearly system to Semester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03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/>
              <a:t>3, </a:t>
            </a:r>
            <a:r>
              <a:rPr lang="en-US" dirty="0" smtClean="0"/>
              <a:t>Week 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7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C is </a:t>
            </a:r>
            <a:r>
              <a:rPr lang="en-US" dirty="0"/>
              <a:t>a general-purpose programming language created by Dennis Ritchie at the Bell Laboratories in 1972</a:t>
            </a:r>
            <a:r>
              <a:rPr lang="en-US" dirty="0" smtClean="0"/>
              <a:t>.</a:t>
            </a:r>
          </a:p>
          <a:p>
            <a:r>
              <a:rPr lang="en-US" dirty="0"/>
              <a:t>C is strongly associated with </a:t>
            </a:r>
            <a:r>
              <a:rPr lang="en-US" dirty="0" smtClean="0"/>
              <a:t>UNIX.</a:t>
            </a:r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was developed to write the UNIX operating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4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text </a:t>
            </a:r>
            <a:r>
              <a:rPr lang="en-US" dirty="0" smtClean="0"/>
              <a:t>editor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A </a:t>
            </a:r>
            <a:r>
              <a:rPr lang="en-US" dirty="0" smtClean="0"/>
              <a:t>compiler. </a:t>
            </a:r>
            <a:r>
              <a:rPr lang="en-US" b="1" dirty="0" smtClean="0"/>
              <a:t>GCC</a:t>
            </a:r>
            <a:r>
              <a:rPr lang="en-US" dirty="0" smtClean="0"/>
              <a:t> “GNU Compiler Collection” OR </a:t>
            </a:r>
            <a:r>
              <a:rPr lang="en-US" b="1" dirty="0" err="1" smtClean="0"/>
              <a:t>MinGW</a:t>
            </a:r>
            <a:endParaRPr lang="en-US" b="1" dirty="0" smtClean="0"/>
          </a:p>
          <a:p>
            <a:r>
              <a:rPr lang="en-US" dirty="0"/>
              <a:t>An IDE (Integrated Development Environment) is used to edit AND compile the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79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write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Step 1 : open new file.</a:t>
            </a:r>
          </a:p>
          <a:p>
            <a:r>
              <a:rPr lang="en-US" dirty="0" smtClean="0"/>
              <a:t>Step 2: add Header files #include &lt;</a:t>
            </a:r>
            <a:r>
              <a:rPr lang="en-US" dirty="0" err="1" smtClean="0"/>
              <a:t>stdio.h</a:t>
            </a:r>
            <a:r>
              <a:rPr lang="en-US" dirty="0" smtClean="0"/>
              <a:t>&gt; 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Step 3: write program</a:t>
            </a:r>
          </a:p>
          <a:p>
            <a:r>
              <a:rPr lang="en-US" dirty="0" smtClean="0"/>
              <a:t>Step 4: Compile Program</a:t>
            </a:r>
          </a:p>
          <a:p>
            <a:r>
              <a:rPr lang="en-US" dirty="0" smtClean="0"/>
              <a:t>Step 5: Save file with an extension </a:t>
            </a:r>
            <a:r>
              <a:rPr lang="en-US" b="1" dirty="0" smtClean="0"/>
              <a:t>“.c”</a:t>
            </a:r>
          </a:p>
          <a:p>
            <a:r>
              <a:rPr lang="en-US" dirty="0" smtClean="0"/>
              <a:t>Step 6: Run Program</a:t>
            </a:r>
          </a:p>
          <a:p>
            <a:r>
              <a:rPr lang="en-US" dirty="0" smtClean="0"/>
              <a:t>Step 7: 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88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of C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#include&lt;</a:t>
            </a:r>
            <a:r>
              <a:rPr lang="en-US" sz="2800" dirty="0" err="1" smtClean="0"/>
              <a:t>stdio.h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 smtClean="0"/>
              <a:t>#include&lt;</a:t>
            </a:r>
            <a:r>
              <a:rPr lang="en-US" sz="2800" dirty="0" err="1" smtClean="0"/>
              <a:t>conio.h</a:t>
            </a:r>
            <a:r>
              <a:rPr lang="en-US" sz="2800" dirty="0" smtClean="0"/>
              <a:t>&gt;</a:t>
            </a:r>
          </a:p>
          <a:p>
            <a:pPr marL="0" indent="0">
              <a:buNone/>
            </a:pPr>
            <a:r>
              <a:rPr lang="en-US" sz="2800" dirty="0"/>
              <a:t>v</a:t>
            </a:r>
            <a:r>
              <a:rPr lang="en-US" sz="2800" dirty="0" smtClean="0"/>
              <a:t>oid main (void){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WRITE YOUR CODE HERE</a:t>
            </a:r>
          </a:p>
          <a:p>
            <a:pPr marL="0" indent="0">
              <a:buNone/>
            </a:pPr>
            <a:r>
              <a:rPr lang="en-US" sz="2800" dirty="0"/>
              <a:t>}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6807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Syntax:</a:t>
            </a:r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800" b="1" dirty="0" err="1" smtClean="0">
                <a:solidFill>
                  <a:srgbClr val="FF0000"/>
                </a:solidFill>
              </a:rPr>
              <a:t>printf</a:t>
            </a:r>
            <a:r>
              <a:rPr lang="en-US" sz="2800" b="1" dirty="0" smtClean="0">
                <a:solidFill>
                  <a:srgbClr val="FF0000"/>
                </a:solidFill>
              </a:rPr>
              <a:t>(“ </a:t>
            </a:r>
            <a:r>
              <a:rPr lang="en-US" sz="2800" dirty="0" smtClean="0"/>
              <a:t>WRITE ANYTHING HERE TO PRINT </a:t>
            </a:r>
            <a:r>
              <a:rPr lang="en-US" sz="2800" b="1" dirty="0">
                <a:solidFill>
                  <a:srgbClr val="FF0000"/>
                </a:solidFill>
              </a:rPr>
              <a:t>” );</a:t>
            </a:r>
          </a:p>
          <a:p>
            <a:pPr marL="0" indent="0">
              <a:buNone/>
            </a:pPr>
            <a:r>
              <a:rPr lang="en-US" sz="2800" dirty="0" smtClean="0"/>
              <a:t>Remember: Every line is terminated by a </a:t>
            </a:r>
            <a:r>
              <a:rPr lang="en-US" sz="3600" b="1" dirty="0" smtClean="0"/>
              <a:t>;</a:t>
            </a:r>
          </a:p>
          <a:p>
            <a:pPr marL="0" indent="0">
              <a:buNone/>
            </a:pPr>
            <a:r>
              <a:rPr lang="en-US" sz="3600" b="1" dirty="0" smtClean="0"/>
              <a:t>Example :</a:t>
            </a:r>
          </a:p>
          <a:p>
            <a:pPr marL="0" indent="0">
              <a:buNone/>
            </a:pPr>
            <a:r>
              <a:rPr lang="en-US" sz="3600" b="1" dirty="0" smtClean="0"/>
              <a:t>		</a:t>
            </a:r>
            <a:r>
              <a:rPr lang="en-US" sz="3600" b="1" dirty="0" err="1" smtClean="0"/>
              <a:t>printf</a:t>
            </a:r>
            <a:r>
              <a:rPr lang="en-US" sz="3600" b="1" dirty="0" smtClean="0"/>
              <a:t>(“My first program”);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16485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#include&lt;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#include&lt;</a:t>
            </a:r>
            <a:r>
              <a:rPr lang="en-US" b="1" dirty="0" err="1"/>
              <a:t>conio.h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r>
              <a:rPr lang="en-US" b="1" dirty="0"/>
              <a:t>void main (void){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 smtClean="0"/>
              <a:t>printf</a:t>
            </a:r>
            <a:r>
              <a:rPr lang="en-US" b="1" dirty="0" smtClean="0"/>
              <a:t>(“My first program”);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}</a:t>
            </a:r>
            <a:r>
              <a:rPr lang="en-US" dirty="0"/>
              <a:t>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Step 1: Build the program (Compile)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Step 2: Run program (Execute)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93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Set: Alphabets		</a:t>
            </a:r>
          </a:p>
          <a:p>
            <a:r>
              <a:rPr lang="en-US" dirty="0" smtClean="0"/>
              <a:t>Grammar: The rules of language </a:t>
            </a:r>
          </a:p>
          <a:p>
            <a:r>
              <a:rPr lang="en-US" dirty="0" smtClean="0"/>
              <a:t>Sentences: Meaningful element created with the help of Characters and Grammar.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91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Computer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Set</a:t>
            </a:r>
          </a:p>
          <a:p>
            <a:r>
              <a:rPr lang="en-US" dirty="0" smtClean="0"/>
              <a:t>Keywords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Syntax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0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Building Blocks</a:t>
            </a:r>
          </a:p>
          <a:p>
            <a:r>
              <a:rPr lang="en-US" dirty="0"/>
              <a:t>Decision Control Structures</a:t>
            </a:r>
          </a:p>
          <a:p>
            <a:r>
              <a:rPr lang="en-US" dirty="0"/>
              <a:t>Iterative Control Structures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Pointers</a:t>
            </a:r>
          </a:p>
          <a:p>
            <a:r>
              <a:rPr lang="en-US" dirty="0" smtClean="0"/>
              <a:t>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1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How to Program </a:t>
            </a:r>
            <a:r>
              <a:rPr lang="en-US" dirty="0" smtClean="0"/>
              <a:t>by </a:t>
            </a:r>
            <a:r>
              <a:rPr lang="en-US" dirty="0"/>
              <a:t>Paul </a:t>
            </a:r>
            <a:r>
              <a:rPr lang="en-US" dirty="0" err="1"/>
              <a:t>Deitel</a:t>
            </a:r>
            <a:r>
              <a:rPr lang="en-US" dirty="0"/>
              <a:t>, Harvey </a:t>
            </a:r>
            <a:r>
              <a:rPr lang="en-US" dirty="0" err="1" smtClean="0"/>
              <a:t>Deitel</a:t>
            </a:r>
            <a:endParaRPr lang="en-US" dirty="0" smtClean="0"/>
          </a:p>
          <a:p>
            <a:r>
              <a:rPr lang="en-US" dirty="0" smtClean="0"/>
              <a:t>Turbo C Programming for the PC by Robert </a:t>
            </a:r>
            <a:r>
              <a:rPr lang="en-US" dirty="0" err="1" smtClean="0"/>
              <a:t>Lafore</a:t>
            </a:r>
            <a:endParaRPr lang="en-US" dirty="0" smtClean="0"/>
          </a:p>
          <a:p>
            <a:r>
              <a:rPr lang="en-US" dirty="0"/>
              <a:t>Problem Solving and Program Design in C </a:t>
            </a:r>
            <a:r>
              <a:rPr lang="en-US" dirty="0" smtClean="0"/>
              <a:t>by </a:t>
            </a:r>
            <a:r>
              <a:rPr lang="en-US" dirty="0"/>
              <a:t>Maureen </a:t>
            </a:r>
            <a:r>
              <a:rPr lang="en-US" dirty="0" err="1"/>
              <a:t>Sprankle</a:t>
            </a:r>
            <a:r>
              <a:rPr lang="en-US" dirty="0"/>
              <a:t> , Jim </a:t>
            </a:r>
            <a:r>
              <a:rPr lang="en-US" dirty="0" smtClean="0"/>
              <a:t>Hubbard</a:t>
            </a:r>
          </a:p>
          <a:p>
            <a:r>
              <a:rPr lang="en-US" dirty="0"/>
              <a:t>Let us </a:t>
            </a:r>
            <a:r>
              <a:rPr lang="en-US" dirty="0" smtClean="0"/>
              <a:t>C by </a:t>
            </a:r>
            <a:r>
              <a:rPr lang="en-US" dirty="0" err="1" smtClean="0"/>
              <a:t>Yashwant</a:t>
            </a:r>
            <a:r>
              <a:rPr lang="en-US" dirty="0" smtClean="0"/>
              <a:t> </a:t>
            </a:r>
            <a:r>
              <a:rPr lang="en-US" dirty="0" err="1" smtClean="0"/>
              <a:t>Kanetkar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Assessment Instruments with Weights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Assignment and Quizzes /Class participation 	20</a:t>
            </a:r>
          </a:p>
          <a:p>
            <a:r>
              <a:rPr lang="en-US" dirty="0" smtClean="0"/>
              <a:t>Midterm (2 midterms)							30</a:t>
            </a:r>
          </a:p>
          <a:p>
            <a:pPr lvl="1"/>
            <a:r>
              <a:rPr lang="en-US" dirty="0" smtClean="0"/>
              <a:t>6</a:t>
            </a:r>
            <a:r>
              <a:rPr lang="en-US" baseline="30000" dirty="0" smtClean="0"/>
              <a:t>th</a:t>
            </a:r>
            <a:r>
              <a:rPr lang="en-US" dirty="0" smtClean="0"/>
              <a:t> week</a:t>
            </a:r>
          </a:p>
          <a:p>
            <a:pPr lvl="1"/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week</a:t>
            </a:r>
          </a:p>
          <a:p>
            <a:r>
              <a:rPr lang="en-US" dirty="0" smtClean="0"/>
              <a:t>Final												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4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Language:	C</a:t>
            </a:r>
          </a:p>
          <a:p>
            <a:r>
              <a:rPr lang="en-US" dirty="0" smtClean="0"/>
              <a:t>IDE:			</a:t>
            </a:r>
            <a:r>
              <a:rPr lang="en-US" dirty="0" err="1" smtClean="0"/>
              <a:t>DevC</a:t>
            </a:r>
            <a:r>
              <a:rPr lang="en-US" dirty="0" smtClean="0"/>
              <a:t>++, Visual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Program ?</a:t>
            </a:r>
          </a:p>
          <a:p>
            <a:r>
              <a:rPr lang="en-US" dirty="0" smtClean="0"/>
              <a:t>What is a Language ? (Computer Language)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9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2, Week 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757</TotalTime>
  <Words>601</Words>
  <Application>Microsoft Office PowerPoint</Application>
  <PresentationFormat>Widescreen</PresentationFormat>
  <Paragraphs>137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Garamond</vt:lpstr>
      <vt:lpstr>Organic</vt:lpstr>
      <vt:lpstr>Programming Fundamentals</vt:lpstr>
      <vt:lpstr>Transition Phase</vt:lpstr>
      <vt:lpstr>Course Content</vt:lpstr>
      <vt:lpstr>Books</vt:lpstr>
      <vt:lpstr>Assessment Instruments with Weights </vt:lpstr>
      <vt:lpstr>Tools</vt:lpstr>
      <vt:lpstr>What is Programming?</vt:lpstr>
      <vt:lpstr>Why Programming?</vt:lpstr>
      <vt:lpstr>Class 2, Week 1</vt:lpstr>
      <vt:lpstr>Pre-Programming</vt:lpstr>
      <vt:lpstr> Analyzing the problem</vt:lpstr>
      <vt:lpstr>Problem Analysis Chart( PAC)</vt:lpstr>
      <vt:lpstr>Problem Analysis Chart( PAC)</vt:lpstr>
      <vt:lpstr> Example </vt:lpstr>
      <vt:lpstr>PAC</vt:lpstr>
      <vt:lpstr> Developing Input Processing Output (IPO) Chart </vt:lpstr>
      <vt:lpstr>IPO</vt:lpstr>
      <vt:lpstr> Writing the Algorithm</vt:lpstr>
      <vt:lpstr> Drawing the Flowchart</vt:lpstr>
      <vt:lpstr>Class 3, Week 1</vt:lpstr>
      <vt:lpstr>Introduction</vt:lpstr>
      <vt:lpstr>Requirements</vt:lpstr>
      <vt:lpstr>Steps to write a program</vt:lpstr>
      <vt:lpstr>Basic Structure of C program</vt:lpstr>
      <vt:lpstr>Output function </vt:lpstr>
      <vt:lpstr>My first Program</vt:lpstr>
      <vt:lpstr>Elements of a language </vt:lpstr>
      <vt:lpstr>Elements of Computer Language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Administrator</dc:creator>
  <cp:lastModifiedBy>Administrator</cp:lastModifiedBy>
  <cp:revision>17</cp:revision>
  <dcterms:created xsi:type="dcterms:W3CDTF">2023-08-21T03:13:15Z</dcterms:created>
  <dcterms:modified xsi:type="dcterms:W3CDTF">2023-08-22T08:42:43Z</dcterms:modified>
</cp:coreProperties>
</file>