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75F04C7-7C4D-4E06-9F93-106C183ECF0D}">
  <a:tblStyle styleId="{775F04C7-7C4D-4E06-9F93-106C183ECF0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CenturyGothic-bold.fntdata"/><Relationship Id="rId12" Type="http://schemas.openxmlformats.org/officeDocument/2006/relationships/slide" Target="slides/slide6.xml"/><Relationship Id="rId34" Type="http://schemas.openxmlformats.org/officeDocument/2006/relationships/font" Target="fonts/CenturyGothic-regular.fntdata"/><Relationship Id="rId15" Type="http://schemas.openxmlformats.org/officeDocument/2006/relationships/slide" Target="slides/slide9.xml"/><Relationship Id="rId37" Type="http://schemas.openxmlformats.org/officeDocument/2006/relationships/font" Target="fonts/CenturyGothic-boldItalic.fntdata"/><Relationship Id="rId14" Type="http://schemas.openxmlformats.org/officeDocument/2006/relationships/slide" Target="slides/slide8.xml"/><Relationship Id="rId36" Type="http://schemas.openxmlformats.org/officeDocument/2006/relationships/font" Target="fonts/CenturyGothic-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0f96e9af8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0f96e9af8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0f96e9af8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0f96e9af8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0f96e9af8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20f96e9af8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0f96e9af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0f96e9af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0f96e9af8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0f96e9af8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0f96e9af8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0f96e9af8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0f96e9af8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0f96e9af8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0f96e9af8e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0f96e9af8e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0f96e9af8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0f96e9af8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0f96e9af8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0f96e9af8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b6530e69ee_1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b6530e69ee_1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0f96e9af8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0f96e9af8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0f96e9af8e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0f96e9af8e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987fb2ab9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987fb2ab9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987fb2ab9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2987fb2ab9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987fb2ab9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2987fb2ab9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3cc77b94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3cc77b94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b6530e69ee_1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b6530e69ee_1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b6530e69ee_1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b6530e69ee_1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b6530e69ee_1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b6530e69ee_1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0f96e9af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0f96e9af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call the connect method from the connector and pass in the arguments to open the database connection. </a:t>
            </a:r>
            <a:endParaRPr/>
          </a:p>
          <a:p>
            <a:pPr indent="0" lvl="0" marL="0" rtl="0" algn="l">
              <a:spcBef>
                <a:spcPts val="0"/>
              </a:spcBef>
              <a:spcAft>
                <a:spcPts val="0"/>
              </a:spcAft>
              <a:buClr>
                <a:schemeClr val="dk1"/>
              </a:buClr>
              <a:buSzPts val="1100"/>
              <a:buFont typeface="Arial"/>
              <a:buNone/>
            </a:pPr>
            <a:r>
              <a:rPr lang="en"/>
              <a:t>Some of the arguments have the default values so we don't have to pass in those values unless we want to use the different values (host='127.0.0.1', port=3306, etc.)</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0f96e9af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0f96e9af8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38" name="Shape 38"/>
        <p:cNvGrpSpPr/>
        <p:nvPr/>
      </p:nvGrpSpPr>
      <p:grpSpPr>
        <a:xfrm>
          <a:off x="0" y="0"/>
          <a:ext cx="0" cy="0"/>
          <a:chOff x="0" y="0"/>
          <a:chExt cx="0" cy="0"/>
        </a:xfrm>
      </p:grpSpPr>
      <p:sp>
        <p:nvSpPr>
          <p:cNvPr id="39" name="Google Shape;39;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p:txBody>
      </p:sp>
      <p:sp>
        <p:nvSpPr>
          <p:cNvPr id="41" name="Google Shape;41;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idx="12" type="sldNum"/>
          </p:nvPr>
        </p:nvSpPr>
        <p:spPr>
          <a:xfrm>
            <a:off x="8556784" y="4749851"/>
            <a:ext cx="548700" cy="393600"/>
          </a:xfrm>
          <a:prstGeom prst="rect">
            <a:avLst/>
          </a:prstGeom>
          <a:solidFill>
            <a:schemeClr val="lt1"/>
          </a:solidFill>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2" name="Shape 92"/>
        <p:cNvGrpSpPr/>
        <p:nvPr/>
      </p:nvGrpSpPr>
      <p:grpSpPr>
        <a:xfrm>
          <a:off x="0" y="0"/>
          <a:ext cx="0" cy="0"/>
          <a:chOff x="0" y="0"/>
          <a:chExt cx="0" cy="0"/>
        </a:xfrm>
      </p:grpSpPr>
      <p:sp>
        <p:nvSpPr>
          <p:cNvPr id="93" name="Google Shape;93;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ph idx="2" type="pic"/>
          </p:nvPr>
        </p:nvSpPr>
        <p:spPr>
          <a:xfrm>
            <a:off x="862050" y="1816475"/>
            <a:ext cx="1693500" cy="2139900"/>
          </a:xfrm>
          <a:prstGeom prst="roundRect">
            <a:avLst>
              <a:gd fmla="val 16667" name="adj"/>
            </a:avLst>
          </a:prstGeom>
          <a:noFill/>
          <a:ln>
            <a:noFill/>
          </a:ln>
        </p:spPr>
      </p:sp>
      <p:sp>
        <p:nvSpPr>
          <p:cNvPr id="97" name="Google Shape;97;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98" name="Google Shape;98;p11"/>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12"/>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a:spcBef>
                <a:spcPts val="0"/>
              </a:spcBef>
              <a:spcAft>
                <a:spcPts val="0"/>
              </a:spcAft>
              <a:buClr>
                <a:srgbClr val="0079C0"/>
              </a:buClr>
              <a:buSzPts val="4700"/>
              <a:buChar char="●"/>
              <a:defRPr b="1" sz="4700">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102" name="Google Shape;102;p1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1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07" name="Shape 107"/>
        <p:cNvGrpSpPr/>
        <p:nvPr/>
      </p:nvGrpSpPr>
      <p:grpSpPr>
        <a:xfrm>
          <a:off x="0" y="0"/>
          <a:ext cx="0" cy="0"/>
          <a:chOff x="0" y="0"/>
          <a:chExt cx="0" cy="0"/>
        </a:xfrm>
      </p:grpSpPr>
      <p:pic>
        <p:nvPicPr>
          <p:cNvPr descr="Celestia-R1---OverlayTitleHD.png" id="108" name="Google Shape;108;p14"/>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09" name="Google Shape;109;p1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110" name="Google Shape;110;p1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1" name="Google Shape;111;p1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2" name="Google Shape;112;p1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3" name="Google Shape;113;p14"/>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4" name="Shape 114"/>
        <p:cNvGrpSpPr/>
        <p:nvPr/>
      </p:nvGrpSpPr>
      <p:grpSpPr>
        <a:xfrm>
          <a:off x="0" y="0"/>
          <a:ext cx="0" cy="0"/>
          <a:chOff x="0" y="0"/>
          <a:chExt cx="0" cy="0"/>
        </a:xfrm>
      </p:grpSpPr>
      <p:grpSp>
        <p:nvGrpSpPr>
          <p:cNvPr id="115" name="Google Shape;115;p15"/>
          <p:cNvGrpSpPr/>
          <p:nvPr/>
        </p:nvGrpSpPr>
        <p:grpSpPr>
          <a:xfrm>
            <a:off x="0" y="-1780"/>
            <a:ext cx="9144000" cy="5150957"/>
            <a:chOff x="0" y="-2373"/>
            <a:chExt cx="12192000" cy="6867027"/>
          </a:xfrm>
        </p:grpSpPr>
        <p:sp>
          <p:nvSpPr>
            <p:cNvPr id="116" name="Google Shape;116;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7" name="Google Shape;117;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8" name="Google Shape;118;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9" name="Google Shape;119;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1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4" name="Google Shape;124;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5" name="Google Shape;125;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6" name="Google Shape;126;p1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27" name="Google Shape;127;p1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28" name="Google Shape;128;p1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9" name="Google Shape;129;p1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0" name="Google Shape;130;p1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1" name="Google Shape;131;p1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2" name="Shape 132"/>
        <p:cNvGrpSpPr/>
        <p:nvPr/>
      </p:nvGrpSpPr>
      <p:grpSpPr>
        <a:xfrm>
          <a:off x="0" y="0"/>
          <a:ext cx="0" cy="0"/>
          <a:chOff x="0" y="0"/>
          <a:chExt cx="0" cy="0"/>
        </a:xfrm>
      </p:grpSpPr>
      <p:sp>
        <p:nvSpPr>
          <p:cNvPr id="133" name="Google Shape;133;p16"/>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4" name="Google Shape;134;p16"/>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135" name="Google Shape;135;p1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37" name="Shape 137"/>
        <p:cNvGrpSpPr/>
        <p:nvPr/>
      </p:nvGrpSpPr>
      <p:grpSpPr>
        <a:xfrm>
          <a:off x="0" y="0"/>
          <a:ext cx="0" cy="0"/>
          <a:chOff x="0" y="0"/>
          <a:chExt cx="0" cy="0"/>
        </a:xfrm>
      </p:grpSpPr>
      <p:sp>
        <p:nvSpPr>
          <p:cNvPr id="138" name="Google Shape;138;p17"/>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139" name="Google Shape;139;p17"/>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140" name="Google Shape;140;p17"/>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1" name="Google Shape;141;p17"/>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142" name="Google Shape;142;p17"/>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143" name="Shape 143"/>
        <p:cNvGrpSpPr/>
        <p:nvPr/>
      </p:nvGrpSpPr>
      <p:grpSpPr>
        <a:xfrm>
          <a:off x="0" y="0"/>
          <a:ext cx="0" cy="0"/>
          <a:chOff x="0" y="0"/>
          <a:chExt cx="0" cy="0"/>
        </a:xfrm>
      </p:grpSpPr>
      <p:grpSp>
        <p:nvGrpSpPr>
          <p:cNvPr id="144" name="Google Shape;144;p18"/>
          <p:cNvGrpSpPr/>
          <p:nvPr/>
        </p:nvGrpSpPr>
        <p:grpSpPr>
          <a:xfrm>
            <a:off x="0" y="-1780"/>
            <a:ext cx="9144000" cy="5150957"/>
            <a:chOff x="0" y="-2373"/>
            <a:chExt cx="12192000" cy="6867027"/>
          </a:xfrm>
        </p:grpSpPr>
        <p:sp>
          <p:nvSpPr>
            <p:cNvPr id="145" name="Google Shape;145;p1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6" name="Google Shape;146;p1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7" name="Google Shape;147;p1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8" name="Google Shape;148;p1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49" name="Google Shape;149;p1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0" name="Google Shape;150;p1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1" name="Google Shape;151;p1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2" name="Google Shape;152;p1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53" name="Google Shape;153;p1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54" name="Google Shape;154;p1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55" name="Google Shape;155;p1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56" name="Google Shape;156;p1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57" name="Google Shape;157;p1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58" name="Google Shape;158;p1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59" name="Google Shape;159;p1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60" name="Google Shape;160;p1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161" name="Shape 161"/>
        <p:cNvGrpSpPr/>
        <p:nvPr/>
      </p:nvGrpSpPr>
      <p:grpSpPr>
        <a:xfrm>
          <a:off x="0" y="0"/>
          <a:ext cx="0" cy="0"/>
          <a:chOff x="0" y="0"/>
          <a:chExt cx="0" cy="0"/>
        </a:xfrm>
      </p:grpSpPr>
      <p:sp>
        <p:nvSpPr>
          <p:cNvPr id="162" name="Google Shape;162;p1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163" name="Google Shape;163;p19"/>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 sz="2300">
                <a:solidFill>
                  <a:schemeClr val="dk1"/>
                </a:solidFill>
              </a:rPr>
              <a:t>Questions?</a:t>
            </a:r>
            <a:endParaRPr sz="2300">
              <a:solidFill>
                <a:schemeClr val="dk1"/>
              </a:solidFill>
            </a:endParaRPr>
          </a:p>
        </p:txBody>
      </p:sp>
      <p:pic>
        <p:nvPicPr>
          <p:cNvPr id="164" name="Google Shape;164;p19"/>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165" name="Shape 165"/>
        <p:cNvGrpSpPr/>
        <p:nvPr/>
      </p:nvGrpSpPr>
      <p:grpSpPr>
        <a:xfrm>
          <a:off x="0" y="0"/>
          <a:ext cx="0" cy="0"/>
          <a:chOff x="0" y="0"/>
          <a:chExt cx="0" cy="0"/>
        </a:xfrm>
      </p:grpSpPr>
      <p:pic>
        <p:nvPicPr>
          <p:cNvPr descr="Celestia-R1---OverlayTitleHD.png" id="166" name="Google Shape;166;p20"/>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167" name="Google Shape;167;p20"/>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168" name="Google Shape;168;p20"/>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69" name="Google Shape;169;p20"/>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0" name="Google Shape;170;p20"/>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71" name="Google Shape;171;p20"/>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5" name="Google Shape;45;p3"/>
          <p:cNvGrpSpPr/>
          <p:nvPr/>
        </p:nvGrpSpPr>
        <p:grpSpPr>
          <a:xfrm>
            <a:off x="92087" y="1772839"/>
            <a:ext cx="7992414" cy="1597301"/>
            <a:chOff x="1032650" y="1735501"/>
            <a:chExt cx="2458221" cy="2138575"/>
          </a:xfrm>
        </p:grpSpPr>
        <p:sp>
          <p:nvSpPr>
            <p:cNvPr id="46" name="Google Shape;46;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51" name="Google Shape;51;p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172" name="Shape 172"/>
        <p:cNvGrpSpPr/>
        <p:nvPr/>
      </p:nvGrpSpPr>
      <p:grpSpPr>
        <a:xfrm>
          <a:off x="0" y="0"/>
          <a:ext cx="0" cy="0"/>
          <a:chOff x="0" y="0"/>
          <a:chExt cx="0" cy="0"/>
        </a:xfrm>
      </p:grpSpPr>
      <p:grpSp>
        <p:nvGrpSpPr>
          <p:cNvPr id="173" name="Google Shape;173;p21"/>
          <p:cNvGrpSpPr/>
          <p:nvPr/>
        </p:nvGrpSpPr>
        <p:grpSpPr>
          <a:xfrm>
            <a:off x="0" y="-1780"/>
            <a:ext cx="9144000" cy="5150957"/>
            <a:chOff x="0" y="-2373"/>
            <a:chExt cx="12192000" cy="6867027"/>
          </a:xfrm>
        </p:grpSpPr>
        <p:sp>
          <p:nvSpPr>
            <p:cNvPr id="174" name="Google Shape;174;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5" name="Google Shape;175;p2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6" name="Google Shape;176;p2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7" name="Google Shape;177;p2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8" name="Google Shape;178;p2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79" name="Google Shape;179;p2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0" name="Google Shape;180;p2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1" name="Google Shape;181;p2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2" name="Google Shape;182;p2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83" name="Google Shape;183;p2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84" name="Google Shape;184;p2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85" name="Google Shape;185;p2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86" name="Google Shape;186;p2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87" name="Google Shape;187;p2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88" name="Google Shape;188;p2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89" name="Google Shape;189;p2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190" name="Shape 190"/>
        <p:cNvGrpSpPr/>
        <p:nvPr/>
      </p:nvGrpSpPr>
      <p:grpSpPr>
        <a:xfrm>
          <a:off x="0" y="0"/>
          <a:ext cx="0" cy="0"/>
          <a:chOff x="0" y="0"/>
          <a:chExt cx="0" cy="0"/>
        </a:xfrm>
      </p:grpSpPr>
      <p:sp>
        <p:nvSpPr>
          <p:cNvPr id="191" name="Google Shape;191;p22"/>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2" name="Google Shape;192;p22"/>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
        <p:nvSpPr>
          <p:cNvPr id="193" name="Google Shape;193;p22"/>
          <p:cNvSpPr txBox="1"/>
          <p:nvPr>
            <p:ph idx="12" type="sldNum"/>
          </p:nvPr>
        </p:nvSpPr>
        <p:spPr>
          <a:xfrm>
            <a:off x="8556784" y="4749851"/>
            <a:ext cx="548700" cy="393600"/>
          </a:xfrm>
          <a:prstGeom prst="rect">
            <a:avLst/>
          </a:prstGeom>
          <a:solidFill>
            <a:schemeClr val="lt1"/>
          </a:solidFill>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194" name="Shape 194"/>
        <p:cNvGrpSpPr/>
        <p:nvPr/>
      </p:nvGrpSpPr>
      <p:grpSpPr>
        <a:xfrm>
          <a:off x="0" y="0"/>
          <a:ext cx="0" cy="0"/>
          <a:chOff x="0" y="0"/>
          <a:chExt cx="0" cy="0"/>
        </a:xfrm>
      </p:grpSpPr>
      <p:grpSp>
        <p:nvGrpSpPr>
          <p:cNvPr id="195" name="Google Shape;195;p23"/>
          <p:cNvGrpSpPr/>
          <p:nvPr/>
        </p:nvGrpSpPr>
        <p:grpSpPr>
          <a:xfrm>
            <a:off x="0" y="-1780"/>
            <a:ext cx="9144000" cy="5150957"/>
            <a:chOff x="0" y="-2373"/>
            <a:chExt cx="12192000" cy="6867027"/>
          </a:xfrm>
        </p:grpSpPr>
        <p:sp>
          <p:nvSpPr>
            <p:cNvPr id="196" name="Google Shape;196;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7" name="Google Shape;197;p2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8" name="Google Shape;198;p2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99" name="Google Shape;199;p2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0" name="Google Shape;200;p2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p2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2" name="Google Shape;202;p2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3" name="Google Shape;203;p2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4" name="Google Shape;204;p2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05" name="Google Shape;205;p2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06" name="Google Shape;206;p2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07" name="Google Shape;207;p2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08" name="Google Shape;208;p2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09" name="Google Shape;209;p2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10" name="Google Shape;210;p2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11" name="Google Shape;211;p2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212" name="Shape 212"/>
        <p:cNvGrpSpPr/>
        <p:nvPr/>
      </p:nvGrpSpPr>
      <p:grpSpPr>
        <a:xfrm>
          <a:off x="0" y="0"/>
          <a:ext cx="0" cy="0"/>
          <a:chOff x="0" y="0"/>
          <a:chExt cx="0" cy="0"/>
        </a:xfrm>
      </p:grpSpPr>
      <p:sp>
        <p:nvSpPr>
          <p:cNvPr id="213" name="Google Shape;213;p24"/>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4" name="Google Shape;214;p24"/>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pic>
        <p:nvPicPr>
          <p:cNvPr id="215" name="Google Shape;215;p24"/>
          <p:cNvPicPr preferRelativeResize="0"/>
          <p:nvPr/>
        </p:nvPicPr>
        <p:blipFill>
          <a:blip r:embed="rId2">
            <a:alphaModFix/>
          </a:blip>
          <a:stretch>
            <a:fillRect/>
          </a:stretch>
        </p:blipFill>
        <p:spPr>
          <a:xfrm>
            <a:off x="109871" y="103019"/>
            <a:ext cx="2190552" cy="315939"/>
          </a:xfrm>
          <a:prstGeom prst="rect">
            <a:avLst/>
          </a:prstGeom>
          <a:noFill/>
          <a:ln>
            <a:noFill/>
          </a:ln>
        </p:spPr>
      </p:pic>
      <p:sp>
        <p:nvSpPr>
          <p:cNvPr id="216" name="Google Shape;216;p24"/>
          <p:cNvSpPr txBox="1"/>
          <p:nvPr>
            <p:ph idx="12" type="sldNum"/>
          </p:nvPr>
        </p:nvSpPr>
        <p:spPr>
          <a:xfrm>
            <a:off x="8556784" y="4749851"/>
            <a:ext cx="548700" cy="393600"/>
          </a:xfrm>
          <a:prstGeom prst="rect">
            <a:avLst/>
          </a:prstGeom>
          <a:solidFill>
            <a:schemeClr val="lt1"/>
          </a:solidFill>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217" name="Shape 217"/>
        <p:cNvGrpSpPr/>
        <p:nvPr/>
      </p:nvGrpSpPr>
      <p:grpSpPr>
        <a:xfrm>
          <a:off x="0" y="0"/>
          <a:ext cx="0" cy="0"/>
          <a:chOff x="0" y="0"/>
          <a:chExt cx="0" cy="0"/>
        </a:xfrm>
      </p:grpSpPr>
      <p:grpSp>
        <p:nvGrpSpPr>
          <p:cNvPr id="218" name="Google Shape;218;p25"/>
          <p:cNvGrpSpPr/>
          <p:nvPr/>
        </p:nvGrpSpPr>
        <p:grpSpPr>
          <a:xfrm>
            <a:off x="0" y="-1780"/>
            <a:ext cx="9144000" cy="5150957"/>
            <a:chOff x="0" y="-2373"/>
            <a:chExt cx="12192000" cy="6867027"/>
          </a:xfrm>
        </p:grpSpPr>
        <p:sp>
          <p:nvSpPr>
            <p:cNvPr id="219" name="Google Shape;219;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0" name="Google Shape;220;p2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1" name="Google Shape;221;p2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2" name="Google Shape;222;p2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3" name="Google Shape;223;p2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4" name="Google Shape;224;p2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5" name="Google Shape;225;p2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6" name="Google Shape;226;p2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27" name="Google Shape;227;p2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28" name="Google Shape;228;p2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29" name="Google Shape;229;p2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30" name="Google Shape;230;p2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31" name="Google Shape;231;p2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2" name="Google Shape;232;p2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33" name="Google Shape;233;p2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4" name="Google Shape;234;p2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235" name="Shape 235"/>
        <p:cNvGrpSpPr/>
        <p:nvPr/>
      </p:nvGrpSpPr>
      <p:grpSpPr>
        <a:xfrm>
          <a:off x="0" y="0"/>
          <a:ext cx="0" cy="0"/>
          <a:chOff x="0" y="0"/>
          <a:chExt cx="0" cy="0"/>
        </a:xfrm>
      </p:grpSpPr>
      <p:sp>
        <p:nvSpPr>
          <p:cNvPr id="236" name="Google Shape;236;p26"/>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26"/>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
        <p:nvSpPr>
          <p:cNvPr id="238" name="Google Shape;238;p26"/>
          <p:cNvSpPr txBox="1"/>
          <p:nvPr>
            <p:ph idx="12" type="sldNum"/>
          </p:nvPr>
        </p:nvSpPr>
        <p:spPr>
          <a:xfrm>
            <a:off x="8556784" y="4749851"/>
            <a:ext cx="548700" cy="393600"/>
          </a:xfrm>
          <a:prstGeom prst="rect">
            <a:avLst/>
          </a:prstGeom>
          <a:solidFill>
            <a:schemeClr val="lt1"/>
          </a:solidFill>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239" name="Shape 239"/>
        <p:cNvGrpSpPr/>
        <p:nvPr/>
      </p:nvGrpSpPr>
      <p:grpSpPr>
        <a:xfrm>
          <a:off x="0" y="0"/>
          <a:ext cx="0" cy="0"/>
          <a:chOff x="0" y="0"/>
          <a:chExt cx="0" cy="0"/>
        </a:xfrm>
      </p:grpSpPr>
      <p:grpSp>
        <p:nvGrpSpPr>
          <p:cNvPr id="240" name="Google Shape;240;p27"/>
          <p:cNvGrpSpPr/>
          <p:nvPr/>
        </p:nvGrpSpPr>
        <p:grpSpPr>
          <a:xfrm>
            <a:off x="0" y="-1780"/>
            <a:ext cx="9144000" cy="5150957"/>
            <a:chOff x="0" y="-2373"/>
            <a:chExt cx="12192000" cy="6867027"/>
          </a:xfrm>
        </p:grpSpPr>
        <p:sp>
          <p:nvSpPr>
            <p:cNvPr id="241" name="Google Shape;241;p27"/>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p27"/>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3" name="Google Shape;243;p27"/>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4" name="Google Shape;244;p27"/>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5" name="Google Shape;245;p27"/>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6" name="Google Shape;246;p27"/>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7" name="Google Shape;247;p27"/>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8" name="Google Shape;248;p27"/>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9" name="Google Shape;249;p27"/>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50" name="Google Shape;250;p27"/>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51" name="Google Shape;251;p27"/>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52" name="Google Shape;252;p27"/>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53" name="Google Shape;253;p27"/>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4" name="Google Shape;254;p27"/>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55" name="Google Shape;255;p27"/>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6" name="Google Shape;256;p27"/>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257" name="Shape 257"/>
        <p:cNvGrpSpPr/>
        <p:nvPr/>
      </p:nvGrpSpPr>
      <p:grpSpPr>
        <a:xfrm>
          <a:off x="0" y="0"/>
          <a:ext cx="0" cy="0"/>
          <a:chOff x="0" y="0"/>
          <a:chExt cx="0" cy="0"/>
        </a:xfrm>
      </p:grpSpPr>
      <p:pic>
        <p:nvPicPr>
          <p:cNvPr descr="Celestia-R1---OverlayTitleHD.png" id="258" name="Google Shape;258;p28"/>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259" name="Google Shape;259;p28"/>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260" name="Google Shape;260;p28"/>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61" name="Google Shape;261;p28"/>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2" name="Google Shape;262;p28"/>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63" name="Google Shape;263;p28"/>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264" name="Shape 264"/>
        <p:cNvGrpSpPr/>
        <p:nvPr/>
      </p:nvGrpSpPr>
      <p:grpSpPr>
        <a:xfrm>
          <a:off x="0" y="0"/>
          <a:ext cx="0" cy="0"/>
          <a:chOff x="0" y="0"/>
          <a:chExt cx="0" cy="0"/>
        </a:xfrm>
      </p:grpSpPr>
      <p:grpSp>
        <p:nvGrpSpPr>
          <p:cNvPr id="265" name="Google Shape;265;p29"/>
          <p:cNvGrpSpPr/>
          <p:nvPr/>
        </p:nvGrpSpPr>
        <p:grpSpPr>
          <a:xfrm>
            <a:off x="0" y="-1780"/>
            <a:ext cx="9144000" cy="5150957"/>
            <a:chOff x="0" y="-2373"/>
            <a:chExt cx="12192000" cy="6867027"/>
          </a:xfrm>
        </p:grpSpPr>
        <p:sp>
          <p:nvSpPr>
            <p:cNvPr id="266" name="Google Shape;266;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7" name="Google Shape;267;p2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8" name="Google Shape;268;p2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9" name="Google Shape;269;p2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0" name="Google Shape;270;p2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1" name="Google Shape;271;p2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2" name="Google Shape;272;p29"/>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3" name="Google Shape;273;p2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4" name="Google Shape;274;p2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75" name="Google Shape;275;p2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76" name="Google Shape;276;p29"/>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77" name="Google Shape;277;p29"/>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78" name="Google Shape;278;p29"/>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79" name="Google Shape;279;p29"/>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80" name="Google Shape;280;p29"/>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1" name="Google Shape;281;p29"/>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282" name="Shape 282"/>
        <p:cNvGrpSpPr/>
        <p:nvPr/>
      </p:nvGrpSpPr>
      <p:grpSpPr>
        <a:xfrm>
          <a:off x="0" y="0"/>
          <a:ext cx="0" cy="0"/>
          <a:chOff x="0" y="0"/>
          <a:chExt cx="0" cy="0"/>
        </a:xfrm>
      </p:grpSpPr>
      <p:sp>
        <p:nvSpPr>
          <p:cNvPr id="283" name="Google Shape;283;p30"/>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4" name="Google Shape;284;p30"/>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
        <p:nvSpPr>
          <p:cNvPr id="285" name="Google Shape;285;p30"/>
          <p:cNvSpPr txBox="1"/>
          <p:nvPr>
            <p:ph idx="12" type="sldNum"/>
          </p:nvPr>
        </p:nvSpPr>
        <p:spPr>
          <a:xfrm>
            <a:off x="8556784" y="4749851"/>
            <a:ext cx="548700" cy="393600"/>
          </a:xfrm>
          <a:prstGeom prst="rect">
            <a:avLst/>
          </a:prstGeom>
          <a:solidFill>
            <a:schemeClr val="lt1"/>
          </a:solidFill>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3" name="Shape 53"/>
        <p:cNvGrpSpPr/>
        <p:nvPr/>
      </p:nvGrpSpPr>
      <p:grpSpPr>
        <a:xfrm>
          <a:off x="0" y="0"/>
          <a:ext cx="0" cy="0"/>
          <a:chOff x="0" y="0"/>
          <a:chExt cx="0" cy="0"/>
        </a:xfrm>
      </p:grpSpPr>
      <p:sp>
        <p:nvSpPr>
          <p:cNvPr id="54" name="Google Shape;54;p4"/>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55" name="Google Shape;55;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6" name="Google Shape;56;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F98C61"/>
              </a:buClr>
              <a:buSzPts val="1600"/>
              <a:buChar char="●"/>
              <a:defRPr>
                <a:solidFill>
                  <a:srgbClr val="000000"/>
                </a:solidFill>
              </a:defRPr>
            </a:lvl1pPr>
            <a:lvl2pPr indent="-317500" lvl="1" marL="914400">
              <a:spcBef>
                <a:spcPts val="0"/>
              </a:spcBef>
              <a:spcAft>
                <a:spcPts val="0"/>
              </a:spcAft>
              <a:buClr>
                <a:srgbClr val="F98C61"/>
              </a:buClr>
              <a:buSzPts val="1400"/>
              <a:buChar char="○"/>
              <a:defRPr>
                <a:solidFill>
                  <a:srgbClr val="000000"/>
                </a:solidFill>
              </a:defRPr>
            </a:lvl2pPr>
            <a:lvl3pPr indent="-317500" lvl="2" marL="1371600">
              <a:spcBef>
                <a:spcPts val="0"/>
              </a:spcBef>
              <a:spcAft>
                <a:spcPts val="0"/>
              </a:spcAft>
              <a:buClr>
                <a:srgbClr val="E69138"/>
              </a:buClr>
              <a:buSzPts val="1400"/>
              <a:buChar char="■"/>
              <a:defRPr>
                <a:solidFill>
                  <a:srgbClr val="000000"/>
                </a:solidFill>
              </a:defRPr>
            </a:lvl3pPr>
            <a:lvl4pPr indent="-317500" lvl="3" marL="1828800">
              <a:spcBef>
                <a:spcPts val="0"/>
              </a:spcBef>
              <a:spcAft>
                <a:spcPts val="0"/>
              </a:spcAft>
              <a:buClr>
                <a:srgbClr val="000000"/>
              </a:buClr>
              <a:buSzPts val="1400"/>
              <a:buChar char="●"/>
              <a:defRPr>
                <a:solidFill>
                  <a:srgbClr val="000000"/>
                </a:solidFill>
              </a:defRPr>
            </a:lvl4pPr>
            <a:lvl5pPr indent="-330200" lvl="4" marL="2286000">
              <a:spcBef>
                <a:spcPts val="0"/>
              </a:spcBef>
              <a:spcAft>
                <a:spcPts val="0"/>
              </a:spcAft>
              <a:buClr>
                <a:srgbClr val="000000"/>
              </a:buClr>
              <a:buSzPts val="1600"/>
              <a:buChar char="○"/>
              <a:defRPr sz="1600">
                <a:solidFill>
                  <a:srgbClr val="000000"/>
                </a:solidFill>
              </a:defRPr>
            </a:lvl5pPr>
            <a:lvl6pPr indent="-317500" lvl="5" marL="2743200">
              <a:spcBef>
                <a:spcPts val="0"/>
              </a:spcBef>
              <a:spcAft>
                <a:spcPts val="0"/>
              </a:spcAft>
              <a:buClr>
                <a:srgbClr val="000000"/>
              </a:buClr>
              <a:buSzPts val="1400"/>
              <a:buChar char="■"/>
              <a:defRPr>
                <a:solidFill>
                  <a:srgbClr val="000000"/>
                </a:solidFill>
              </a:defRPr>
            </a:lvl6pPr>
            <a:lvl7pPr indent="-317500" lvl="6" marL="3200400">
              <a:spcBef>
                <a:spcPts val="0"/>
              </a:spcBef>
              <a:spcAft>
                <a:spcPts val="0"/>
              </a:spcAft>
              <a:buClr>
                <a:srgbClr val="000000"/>
              </a:buClr>
              <a:buSzPts val="1400"/>
              <a:buChar char="●"/>
              <a:defRPr>
                <a:solidFill>
                  <a:srgbClr val="000000"/>
                </a:solidFill>
              </a:defRPr>
            </a:lvl7pPr>
            <a:lvl8pPr indent="-317500" lvl="7" marL="3657600">
              <a:spcBef>
                <a:spcPts val="0"/>
              </a:spcBef>
              <a:spcAft>
                <a:spcPts val="0"/>
              </a:spcAft>
              <a:buClr>
                <a:srgbClr val="000000"/>
              </a:buClr>
              <a:buSzPts val="1400"/>
              <a:buChar char="○"/>
              <a:defRPr>
                <a:solidFill>
                  <a:srgbClr val="000000"/>
                </a:solidFill>
              </a:defRPr>
            </a:lvl8pPr>
            <a:lvl9pPr indent="-317500" lvl="8" marL="4114800">
              <a:spcBef>
                <a:spcPts val="0"/>
              </a:spcBef>
              <a:spcAft>
                <a:spcPts val="0"/>
              </a:spcAft>
              <a:buClr>
                <a:srgbClr val="000000"/>
              </a:buClr>
              <a:buSzPts val="1400"/>
              <a:buChar char="■"/>
              <a:defRPr>
                <a:solidFill>
                  <a:srgbClr val="000000"/>
                </a:solidFill>
              </a:defRPr>
            </a:lvl9pPr>
          </a:lstStyle>
          <a:p/>
        </p:txBody>
      </p:sp>
      <p:sp>
        <p:nvSpPr>
          <p:cNvPr id="57" name="Google Shape;57;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58" name="Google Shape;5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286" name="Shape 286"/>
        <p:cNvGrpSpPr/>
        <p:nvPr/>
      </p:nvGrpSpPr>
      <p:grpSpPr>
        <a:xfrm>
          <a:off x="0" y="0"/>
          <a:ext cx="0" cy="0"/>
          <a:chOff x="0" y="0"/>
          <a:chExt cx="0" cy="0"/>
        </a:xfrm>
      </p:grpSpPr>
      <p:grpSp>
        <p:nvGrpSpPr>
          <p:cNvPr id="287" name="Google Shape;287;p31"/>
          <p:cNvGrpSpPr/>
          <p:nvPr/>
        </p:nvGrpSpPr>
        <p:grpSpPr>
          <a:xfrm>
            <a:off x="0" y="-1780"/>
            <a:ext cx="9144000" cy="5150957"/>
            <a:chOff x="0" y="-2373"/>
            <a:chExt cx="12192000" cy="6867027"/>
          </a:xfrm>
        </p:grpSpPr>
        <p:sp>
          <p:nvSpPr>
            <p:cNvPr id="288" name="Google Shape;288;p3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1"/>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0" name="Google Shape;290;p31"/>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1" name="Google Shape;291;p31"/>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2" name="Google Shape;292;p31"/>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3" name="Google Shape;293;p31"/>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4" name="Google Shape;294;p31"/>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5" name="Google Shape;295;p31"/>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6" name="Google Shape;296;p31"/>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7" name="Google Shape;297;p31"/>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8" name="Google Shape;298;p31"/>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99" name="Google Shape;299;p31"/>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00" name="Google Shape;300;p31"/>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1" name="Google Shape;301;p31"/>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02" name="Google Shape;302;p31"/>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3" name="Google Shape;303;p31"/>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304" name="Shape 304"/>
        <p:cNvGrpSpPr/>
        <p:nvPr/>
      </p:nvGrpSpPr>
      <p:grpSpPr>
        <a:xfrm>
          <a:off x="0" y="0"/>
          <a:ext cx="0" cy="0"/>
          <a:chOff x="0" y="0"/>
          <a:chExt cx="0" cy="0"/>
        </a:xfrm>
      </p:grpSpPr>
      <p:pic>
        <p:nvPicPr>
          <p:cNvPr descr="Celestia-R1---OverlayTitleHD.png" id="305" name="Google Shape;305;p32"/>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06" name="Google Shape;306;p32"/>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07" name="Google Shape;307;p32"/>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08" name="Google Shape;308;p32"/>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9" name="Google Shape;309;p32"/>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10" name="Google Shape;310;p32"/>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311" name="Shape 311"/>
        <p:cNvGrpSpPr/>
        <p:nvPr/>
      </p:nvGrpSpPr>
      <p:grpSpPr>
        <a:xfrm>
          <a:off x="0" y="0"/>
          <a:ext cx="0" cy="0"/>
          <a:chOff x="0" y="0"/>
          <a:chExt cx="0" cy="0"/>
        </a:xfrm>
      </p:grpSpPr>
      <p:grpSp>
        <p:nvGrpSpPr>
          <p:cNvPr id="312" name="Google Shape;312;p33"/>
          <p:cNvGrpSpPr/>
          <p:nvPr/>
        </p:nvGrpSpPr>
        <p:grpSpPr>
          <a:xfrm>
            <a:off x="0" y="-1780"/>
            <a:ext cx="9144000" cy="5150957"/>
            <a:chOff x="0" y="-2373"/>
            <a:chExt cx="12192000" cy="6867027"/>
          </a:xfrm>
        </p:grpSpPr>
        <p:sp>
          <p:nvSpPr>
            <p:cNvPr id="313" name="Google Shape;313;p3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p33"/>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p33"/>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6" name="Google Shape;316;p33"/>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7" name="Google Shape;317;p33"/>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 name="Google Shape;318;p33"/>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9" name="Google Shape;319;p33"/>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0" name="Google Shape;320;p33"/>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1" name="Google Shape;321;p33"/>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22" name="Google Shape;322;p3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3" name="Google Shape;323;p33"/>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24" name="Google Shape;324;p33"/>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25" name="Google Shape;325;p3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6" name="Google Shape;326;p3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7" name="Google Shape;327;p3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8" name="Google Shape;328;p33"/>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329" name="Shape 329"/>
        <p:cNvGrpSpPr/>
        <p:nvPr/>
      </p:nvGrpSpPr>
      <p:grpSpPr>
        <a:xfrm>
          <a:off x="0" y="0"/>
          <a:ext cx="0" cy="0"/>
          <a:chOff x="0" y="0"/>
          <a:chExt cx="0" cy="0"/>
        </a:xfrm>
      </p:grpSpPr>
      <p:pic>
        <p:nvPicPr>
          <p:cNvPr descr="Celestia-R1---OverlayTitleHD.png" id="330" name="Google Shape;330;p34"/>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31" name="Google Shape;331;p3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32" name="Google Shape;332;p3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33" name="Google Shape;333;p3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4" name="Google Shape;334;p3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35" name="Google Shape;335;p34"/>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336" name="Shape 336"/>
        <p:cNvGrpSpPr/>
        <p:nvPr/>
      </p:nvGrpSpPr>
      <p:grpSpPr>
        <a:xfrm>
          <a:off x="0" y="0"/>
          <a:ext cx="0" cy="0"/>
          <a:chOff x="0" y="0"/>
          <a:chExt cx="0" cy="0"/>
        </a:xfrm>
      </p:grpSpPr>
      <p:grpSp>
        <p:nvGrpSpPr>
          <p:cNvPr id="337" name="Google Shape;337;p35"/>
          <p:cNvGrpSpPr/>
          <p:nvPr/>
        </p:nvGrpSpPr>
        <p:grpSpPr>
          <a:xfrm>
            <a:off x="0" y="-1780"/>
            <a:ext cx="9144000" cy="5150957"/>
            <a:chOff x="0" y="-2373"/>
            <a:chExt cx="12192000" cy="6867027"/>
          </a:xfrm>
        </p:grpSpPr>
        <p:sp>
          <p:nvSpPr>
            <p:cNvPr id="338" name="Google Shape;338;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1" name="Google Shape;341;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2" name="Google Shape;342;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3" name="Google Shape;343;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4" name="Google Shape;344;p3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5" name="Google Shape;345;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6" name="Google Shape;346;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7" name="Google Shape;347;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8" name="Google Shape;348;p3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49" name="Google Shape;349;p3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50" name="Google Shape;350;p3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1" name="Google Shape;351;p3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52" name="Google Shape;352;p3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3" name="Google Shape;353;p3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4" name="Shape 354"/>
        <p:cNvGrpSpPr/>
        <p:nvPr/>
      </p:nvGrpSpPr>
      <p:grpSpPr>
        <a:xfrm>
          <a:off x="0" y="0"/>
          <a:ext cx="0" cy="0"/>
          <a:chOff x="0" y="0"/>
          <a:chExt cx="0" cy="0"/>
        </a:xfrm>
      </p:grpSpPr>
      <p:sp>
        <p:nvSpPr>
          <p:cNvPr id="355" name="Google Shape;355;p36"/>
          <p:cNvSpPr txBox="1"/>
          <p:nvPr>
            <p:ph type="title"/>
          </p:nvPr>
        </p:nvSpPr>
        <p:spPr>
          <a:xfrm>
            <a:off x="365054" y="363413"/>
            <a:ext cx="65712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356" name="Google Shape;356;p36"/>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7" name="Google Shape;357;p36"/>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358" name="Google Shape;358;p36"/>
          <p:cNvSpPr txBox="1"/>
          <p:nvPr>
            <p:ph idx="12" type="sldNum"/>
          </p:nvPr>
        </p:nvSpPr>
        <p:spPr>
          <a:xfrm>
            <a:off x="7764066" y="221456"/>
            <a:ext cx="628800" cy="576300"/>
          </a:xfrm>
          <a:prstGeom prst="rect">
            <a:avLst/>
          </a:prstGeom>
          <a:noFill/>
          <a:ln>
            <a:noFill/>
          </a:ln>
        </p:spPr>
        <p:txBody>
          <a:bodyPr anchorCtr="0" anchor="b" bIns="34250" lIns="68575" spcFirstLastPara="1" rIns="68575" wrap="square" tIns="34250">
            <a:noAutofit/>
          </a:bodyPr>
          <a:lstStyle>
            <a:lvl1pPr indent="0" lvl="0"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359" name="Shape 359"/>
        <p:cNvGrpSpPr/>
        <p:nvPr/>
      </p:nvGrpSpPr>
      <p:grpSpPr>
        <a:xfrm>
          <a:off x="0" y="0"/>
          <a:ext cx="0" cy="0"/>
          <a:chOff x="0" y="0"/>
          <a:chExt cx="0" cy="0"/>
        </a:xfrm>
      </p:grpSpPr>
      <p:sp>
        <p:nvSpPr>
          <p:cNvPr id="360" name="Google Shape;360;p37"/>
          <p:cNvSpPr txBox="1"/>
          <p:nvPr>
            <p:ph type="title"/>
          </p:nvPr>
        </p:nvSpPr>
        <p:spPr>
          <a:xfrm>
            <a:off x="483577" y="1733732"/>
            <a:ext cx="8177100" cy="10161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361" name="Google Shape;361;p37"/>
          <p:cNvSpPr txBox="1"/>
          <p:nvPr>
            <p:ph idx="1" type="body"/>
          </p:nvPr>
        </p:nvSpPr>
        <p:spPr>
          <a:xfrm>
            <a:off x="461963" y="2921794"/>
            <a:ext cx="8218800" cy="529800"/>
          </a:xfrm>
          <a:prstGeom prst="rect">
            <a:avLst/>
          </a:prstGeom>
          <a:noFill/>
          <a:ln>
            <a:noFill/>
          </a:ln>
        </p:spPr>
        <p:txBody>
          <a:bodyPr anchorCtr="0" anchor="ctr" bIns="68575" lIns="68575" spcFirstLastPara="1" rIns="68575" wrap="square" tIns="68575">
            <a:normAutofit/>
          </a:bodyPr>
          <a:lstStyle>
            <a:lvl1pPr indent="-228600" lvl="0" marL="457200" rtl="0" algn="ctr">
              <a:lnSpc>
                <a:spcPct val="100000"/>
              </a:lnSpc>
              <a:spcBef>
                <a:spcPts val="0"/>
              </a:spcBef>
              <a:spcAft>
                <a:spcPts val="0"/>
              </a:spcAft>
              <a:buSzPts val="1400"/>
              <a:buNone/>
              <a:defRPr sz="1800"/>
            </a:lvl1pPr>
            <a:lvl2pPr indent="-304800" lvl="1" marL="914400" rtl="0" algn="l">
              <a:lnSpc>
                <a:spcPct val="100000"/>
              </a:lnSpc>
              <a:spcBef>
                <a:spcPts val="800"/>
              </a:spcBef>
              <a:spcAft>
                <a:spcPts val="0"/>
              </a:spcAft>
              <a:buSzPts val="1200"/>
              <a:buChar char="○"/>
              <a:defRPr/>
            </a:lvl2pPr>
            <a:lvl3pPr indent="-298450" lvl="2" marL="1371600" rtl="0" algn="l">
              <a:lnSpc>
                <a:spcPct val="100000"/>
              </a:lnSpc>
              <a:spcBef>
                <a:spcPts val="800"/>
              </a:spcBef>
              <a:spcAft>
                <a:spcPts val="0"/>
              </a:spcAft>
              <a:buSzPts val="1100"/>
              <a:buChar char="■"/>
              <a:defRPr/>
            </a:lvl3pPr>
            <a:lvl4pPr indent="-285750" lvl="3" marL="1828800" rtl="0" algn="l">
              <a:lnSpc>
                <a:spcPct val="100000"/>
              </a:lnSpc>
              <a:spcBef>
                <a:spcPts val="800"/>
              </a:spcBef>
              <a:spcAft>
                <a:spcPts val="0"/>
              </a:spcAft>
              <a:buSzPts val="900"/>
              <a:buChar char="●"/>
              <a:defRPr/>
            </a:lvl4pPr>
            <a:lvl5pPr indent="-285750" lvl="4" marL="2286000" rtl="0" algn="l">
              <a:lnSpc>
                <a:spcPct val="100000"/>
              </a:lnSpc>
              <a:spcBef>
                <a:spcPts val="800"/>
              </a:spcBef>
              <a:spcAft>
                <a:spcPts val="0"/>
              </a:spcAft>
              <a:buSzPts val="900"/>
              <a:buChar char="○"/>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
        <p:nvSpPr>
          <p:cNvPr id="362" name="Google Shape;362;p37"/>
          <p:cNvSpPr txBox="1"/>
          <p:nvPr>
            <p:ph idx="12" type="sldNum"/>
          </p:nvPr>
        </p:nvSpPr>
        <p:spPr>
          <a:xfrm>
            <a:off x="8556784" y="4749851"/>
            <a:ext cx="548700" cy="393600"/>
          </a:xfrm>
          <a:prstGeom prst="rect">
            <a:avLst/>
          </a:prstGeom>
          <a:solidFill>
            <a:schemeClr val="lt1"/>
          </a:solidFill>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363" name="Shape 363"/>
        <p:cNvGrpSpPr/>
        <p:nvPr/>
      </p:nvGrpSpPr>
      <p:grpSpPr>
        <a:xfrm>
          <a:off x="0" y="0"/>
          <a:ext cx="0" cy="0"/>
          <a:chOff x="0" y="0"/>
          <a:chExt cx="0" cy="0"/>
        </a:xfrm>
      </p:grpSpPr>
      <p:grpSp>
        <p:nvGrpSpPr>
          <p:cNvPr id="364" name="Google Shape;364;p38"/>
          <p:cNvGrpSpPr/>
          <p:nvPr/>
        </p:nvGrpSpPr>
        <p:grpSpPr>
          <a:xfrm>
            <a:off x="0" y="-1780"/>
            <a:ext cx="9144000" cy="5150270"/>
            <a:chOff x="0" y="-2373"/>
            <a:chExt cx="12192000" cy="6867027"/>
          </a:xfrm>
        </p:grpSpPr>
        <p:sp>
          <p:nvSpPr>
            <p:cNvPr id="365" name="Google Shape;365;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6" name="Google Shape;366;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7" name="Google Shape;367;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8" name="Google Shape;368;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9" name="Google Shape;369;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0" name="Google Shape;370;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1" name="Google Shape;371;p3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2" name="Google Shape;372;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3" name="Google Shape;373;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74" name="Google Shape;374;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75" name="Google Shape;375;p3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76" name="Google Shape;376;p3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77" name="Google Shape;377;p3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8" name="Google Shape;378;p3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79" name="Google Shape;379;p3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0" name="Google Shape;380;p38"/>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1" showMasterSp="0">
  <p:cSld name="SECTION_HEADER_12">
    <p:spTree>
      <p:nvGrpSpPr>
        <p:cNvPr id="381" name="Shape 381"/>
        <p:cNvGrpSpPr/>
        <p:nvPr/>
      </p:nvGrpSpPr>
      <p:grpSpPr>
        <a:xfrm>
          <a:off x="0" y="0"/>
          <a:ext cx="0" cy="0"/>
          <a:chOff x="0" y="0"/>
          <a:chExt cx="0" cy="0"/>
        </a:xfrm>
      </p:grpSpPr>
      <p:grpSp>
        <p:nvGrpSpPr>
          <p:cNvPr id="382" name="Google Shape;382;p39"/>
          <p:cNvGrpSpPr/>
          <p:nvPr/>
        </p:nvGrpSpPr>
        <p:grpSpPr>
          <a:xfrm>
            <a:off x="0" y="-1780"/>
            <a:ext cx="9144000" cy="5150270"/>
            <a:chOff x="0" y="-2373"/>
            <a:chExt cx="12192000" cy="6867027"/>
          </a:xfrm>
        </p:grpSpPr>
        <p:sp>
          <p:nvSpPr>
            <p:cNvPr id="383" name="Google Shape;383;p3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4" name="Google Shape;384;p3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5" name="Google Shape;385;p3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6" name="Google Shape;386;p3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7" name="Google Shape;387;p3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8" name="Google Shape;388;p3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9" name="Google Shape;389;p39"/>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0" name="Google Shape;390;p3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1" name="Google Shape;391;p3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92" name="Google Shape;392;p3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93" name="Google Shape;393;p39"/>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94" name="Google Shape;394;p39"/>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95" name="Google Shape;395;p39"/>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96" name="Google Shape;396;p39"/>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97" name="Google Shape;397;p39"/>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8" name="Google Shape;398;p39"/>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 Slide_1">
    <p:spTree>
      <p:nvGrpSpPr>
        <p:cNvPr id="399" name="Shape 399"/>
        <p:cNvGrpSpPr/>
        <p:nvPr/>
      </p:nvGrpSpPr>
      <p:grpSpPr>
        <a:xfrm>
          <a:off x="0" y="0"/>
          <a:ext cx="0" cy="0"/>
          <a:chOff x="0" y="0"/>
          <a:chExt cx="0" cy="0"/>
        </a:xfrm>
      </p:grpSpPr>
      <p:sp>
        <p:nvSpPr>
          <p:cNvPr id="400" name="Google Shape;400;p40"/>
          <p:cNvSpPr txBox="1"/>
          <p:nvPr>
            <p:ph type="ctrTitle"/>
          </p:nvPr>
        </p:nvSpPr>
        <p:spPr>
          <a:xfrm>
            <a:off x="473832" y="418144"/>
            <a:ext cx="7162500" cy="4305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500"/>
              <a:buNone/>
              <a:defRPr b="0" i="0" sz="2700">
                <a:solidFill>
                  <a:srgbClr val="EBEBEB"/>
                </a:solidFill>
                <a:latin typeface="Verdana"/>
                <a:ea typeface="Verdana"/>
                <a:cs typeface="Verdana"/>
                <a:sym typeface="Verdan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1" name="Google Shape;401;p40"/>
          <p:cNvSpPr txBox="1"/>
          <p:nvPr/>
        </p:nvSpPr>
        <p:spPr>
          <a:xfrm>
            <a:off x="7764405" y="221797"/>
            <a:ext cx="628800" cy="5757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 sz="2100">
                <a:solidFill>
                  <a:srgbClr val="FFFFFF"/>
                </a:solidFill>
                <a:latin typeface="Century Gothic"/>
                <a:ea typeface="Century Gothic"/>
                <a:cs typeface="Century Gothic"/>
                <a:sym typeface="Century Gothic"/>
              </a:rPr>
              <a:t>‹#›</a:t>
            </a:fld>
            <a:endParaRPr sz="2100">
              <a:solidFill>
                <a:srgbClr val="FFFFFF"/>
              </a:solidFill>
              <a:latin typeface="Century Gothic"/>
              <a:ea typeface="Century Gothic"/>
              <a:cs typeface="Century Gothic"/>
              <a:sym typeface="Century Gothic"/>
            </a:endParaRPr>
          </a:p>
        </p:txBody>
      </p:sp>
      <p:sp>
        <p:nvSpPr>
          <p:cNvPr id="402" name="Google Shape;402;p40"/>
          <p:cNvSpPr txBox="1"/>
          <p:nvPr>
            <p:ph idx="12" type="sldNum"/>
          </p:nvPr>
        </p:nvSpPr>
        <p:spPr>
          <a:xfrm>
            <a:off x="8556784" y="4749851"/>
            <a:ext cx="548700" cy="393600"/>
          </a:xfrm>
          <a:prstGeom prst="rect">
            <a:avLst/>
          </a:prstGeom>
          <a:solidFill>
            <a:schemeClr val="lt1"/>
          </a:solidFill>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59" name="Shape 59"/>
        <p:cNvGrpSpPr/>
        <p:nvPr/>
      </p:nvGrpSpPr>
      <p:grpSpPr>
        <a:xfrm>
          <a:off x="0" y="0"/>
          <a:ext cx="0" cy="0"/>
          <a:chOff x="0" y="0"/>
          <a:chExt cx="0" cy="0"/>
        </a:xfrm>
      </p:grpSpPr>
      <p:sp>
        <p:nvSpPr>
          <p:cNvPr id="60" name="Google Shape;60;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1" name="Google Shape;61;p5"/>
          <p:cNvSpPr/>
          <p:nvPr>
            <p:ph idx="2" type="pic"/>
          </p:nvPr>
        </p:nvSpPr>
        <p:spPr>
          <a:xfrm>
            <a:off x="5711000" y="1247275"/>
            <a:ext cx="2905200" cy="3214800"/>
          </a:xfrm>
          <a:prstGeom prst="rect">
            <a:avLst/>
          </a:prstGeom>
          <a:noFill/>
          <a:ln>
            <a:noFill/>
          </a:ln>
        </p:spPr>
      </p:sp>
      <p:sp>
        <p:nvSpPr>
          <p:cNvPr id="62" name="Google Shape;62;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3" name="Google Shape;63;p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03" name="Shape 403"/>
        <p:cNvGrpSpPr/>
        <p:nvPr/>
      </p:nvGrpSpPr>
      <p:grpSpPr>
        <a:xfrm>
          <a:off x="0" y="0"/>
          <a:ext cx="0" cy="0"/>
          <a:chOff x="0" y="0"/>
          <a:chExt cx="0" cy="0"/>
        </a:xfrm>
      </p:grpSpPr>
      <p:sp>
        <p:nvSpPr>
          <p:cNvPr id="404" name="Google Shape;404;p41"/>
          <p:cNvSpPr txBox="1"/>
          <p:nvPr>
            <p:ph type="title"/>
          </p:nvPr>
        </p:nvSpPr>
        <p:spPr>
          <a:xfrm>
            <a:off x="671981" y="363375"/>
            <a:ext cx="6989400" cy="4713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500"/>
              <a:buNone/>
              <a:defRPr b="0" i="0" sz="2700">
                <a:solidFill>
                  <a:srgbClr val="EBEBEB"/>
                </a:solidFill>
                <a:latin typeface="Verdana"/>
                <a:ea typeface="Verdana"/>
                <a:cs typeface="Verdana"/>
                <a:sym typeface="Verdan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5" name="Google Shape;405;p41"/>
          <p:cNvSpPr txBox="1"/>
          <p:nvPr/>
        </p:nvSpPr>
        <p:spPr>
          <a:xfrm>
            <a:off x="7764405" y="221797"/>
            <a:ext cx="628800" cy="5757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 sz="2100">
                <a:solidFill>
                  <a:srgbClr val="FFFFFF"/>
                </a:solidFill>
                <a:latin typeface="Century Gothic"/>
                <a:ea typeface="Century Gothic"/>
                <a:cs typeface="Century Gothic"/>
                <a:sym typeface="Century Gothic"/>
              </a:rPr>
              <a:t>‹#›</a:t>
            </a:fld>
            <a:endParaRPr sz="2100">
              <a:solidFill>
                <a:srgbClr val="FFFFFF"/>
              </a:solidFill>
              <a:latin typeface="Century Gothic"/>
              <a:ea typeface="Century Gothic"/>
              <a:cs typeface="Century Gothic"/>
              <a:sym typeface="Century Gothic"/>
            </a:endParaRPr>
          </a:p>
        </p:txBody>
      </p:sp>
      <p:sp>
        <p:nvSpPr>
          <p:cNvPr id="406" name="Google Shape;406;p41"/>
          <p:cNvSpPr txBox="1"/>
          <p:nvPr>
            <p:ph idx="12" type="sldNum"/>
          </p:nvPr>
        </p:nvSpPr>
        <p:spPr>
          <a:xfrm>
            <a:off x="8556784" y="4749851"/>
            <a:ext cx="548700" cy="393600"/>
          </a:xfrm>
          <a:prstGeom prst="rect">
            <a:avLst/>
          </a:prstGeom>
          <a:solidFill>
            <a:schemeClr val="lt1"/>
          </a:solidFill>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7">
    <p:spTree>
      <p:nvGrpSpPr>
        <p:cNvPr id="407" name="Shape 407"/>
        <p:cNvGrpSpPr/>
        <p:nvPr/>
      </p:nvGrpSpPr>
      <p:grpSpPr>
        <a:xfrm>
          <a:off x="0" y="0"/>
          <a:ext cx="0" cy="0"/>
          <a:chOff x="0" y="0"/>
          <a:chExt cx="0" cy="0"/>
        </a:xfrm>
      </p:grpSpPr>
      <p:sp>
        <p:nvSpPr>
          <p:cNvPr id="408" name="Google Shape;408;p4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409" name="Google Shape;409;p4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0" name="Google Shape;410;p4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5" name="Shape 65"/>
        <p:cNvGrpSpPr/>
        <p:nvPr/>
      </p:nvGrpSpPr>
      <p:grpSpPr>
        <a:xfrm>
          <a:off x="0" y="0"/>
          <a:ext cx="0" cy="0"/>
          <a:chOff x="0" y="0"/>
          <a:chExt cx="0" cy="0"/>
        </a:xfrm>
      </p:grpSpPr>
      <p:sp>
        <p:nvSpPr>
          <p:cNvPr id="66" name="Google Shape;66;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68" name="Google Shape;68;p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0" name="Shape 70"/>
        <p:cNvGrpSpPr/>
        <p:nvPr/>
      </p:nvGrpSpPr>
      <p:grpSpPr>
        <a:xfrm>
          <a:off x="0" y="0"/>
          <a:ext cx="0" cy="0"/>
          <a:chOff x="0" y="0"/>
          <a:chExt cx="0" cy="0"/>
        </a:xfrm>
      </p:grpSpPr>
      <p:sp>
        <p:nvSpPr>
          <p:cNvPr id="71" name="Google Shape;71;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2" name="Google Shape;72;p7"/>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4" name="Google Shape;74;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6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7" name="Shape 77"/>
        <p:cNvGrpSpPr/>
        <p:nvPr/>
      </p:nvGrpSpPr>
      <p:grpSpPr>
        <a:xfrm>
          <a:off x="0" y="0"/>
          <a:ext cx="0" cy="0"/>
          <a:chOff x="0" y="0"/>
          <a:chExt cx="0" cy="0"/>
        </a:xfrm>
      </p:grpSpPr>
      <p:sp>
        <p:nvSpPr>
          <p:cNvPr id="78" name="Google Shape;78;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9" name="Google Shape;79;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0" name="Google Shape;80;p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9"/>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Clr>
                <a:srgbClr val="FF9900"/>
              </a:buClr>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 name="Google Shape;84;p9"/>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FF9900"/>
              </a:buClr>
              <a:buSzPts val="1400"/>
              <a:buChar char="●"/>
              <a:defRPr sz="1400"/>
            </a:lvl1pPr>
            <a:lvl2pPr indent="-304800" lvl="1" marL="914400">
              <a:spcBef>
                <a:spcPts val="0"/>
              </a:spcBef>
              <a:spcAft>
                <a:spcPts val="0"/>
              </a:spcAft>
              <a:buClr>
                <a:srgbClr val="FF9900"/>
              </a:buClr>
              <a:buSzPts val="1200"/>
              <a:buChar char="○"/>
              <a:defRPr sz="1200"/>
            </a:lvl2pPr>
            <a:lvl3pPr indent="-304800" lvl="2" marL="1371600">
              <a:spcBef>
                <a:spcPts val="0"/>
              </a:spcBef>
              <a:spcAft>
                <a:spcPts val="0"/>
              </a:spcAft>
              <a:buClr>
                <a:srgbClr val="FF9900"/>
              </a:buClr>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5" name="Google Shape;85;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6" name="Google Shape;86;p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0" name="Google Shape;90;p1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39.xml"/><Relationship Id="rId20" Type="http://schemas.openxmlformats.org/officeDocument/2006/relationships/slideLayout" Target="../slideLayouts/slideLayout19.xml"/><Relationship Id="rId42" Type="http://schemas.openxmlformats.org/officeDocument/2006/relationships/slideLayout" Target="../slideLayouts/slideLayout41.xml"/><Relationship Id="rId41" Type="http://schemas.openxmlformats.org/officeDocument/2006/relationships/slideLayout" Target="../slideLayouts/slideLayout40.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43" Type="http://schemas.openxmlformats.org/officeDocument/2006/relationships/theme" Target="../theme/theme1.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37" Type="http://schemas.openxmlformats.org/officeDocument/2006/relationships/slideLayout" Target="../slideLayouts/slideLayout36.xml"/><Relationship Id="rId14" Type="http://schemas.openxmlformats.org/officeDocument/2006/relationships/slideLayout" Target="../slideLayouts/slideLayout13.xml"/><Relationship Id="rId36" Type="http://schemas.openxmlformats.org/officeDocument/2006/relationships/slideLayout" Target="../slideLayouts/slideLayout35.xml"/><Relationship Id="rId17" Type="http://schemas.openxmlformats.org/officeDocument/2006/relationships/slideLayout" Target="../slideLayouts/slideLayout16.xml"/><Relationship Id="rId39" Type="http://schemas.openxmlformats.org/officeDocument/2006/relationships/slideLayout" Target="../slideLayouts/slideLayout38.xml"/><Relationship Id="rId16" Type="http://schemas.openxmlformats.org/officeDocument/2006/relationships/slideLayout" Target="../slideLayouts/slideLayout15.xml"/><Relationship Id="rId38" Type="http://schemas.openxmlformats.org/officeDocument/2006/relationships/slideLayout" Target="../slideLayouts/slideLayout37.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7" name="Google Shape;7;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8" name="Google Shape;8;p1"/>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9" name="Google Shape;9;p1"/>
          <p:cNvGrpSpPr/>
          <p:nvPr/>
        </p:nvGrpSpPr>
        <p:grpSpPr>
          <a:xfrm rot="5400000">
            <a:off x="510292" y="4324013"/>
            <a:ext cx="227766" cy="1247358"/>
            <a:chOff x="327125" y="2375600"/>
            <a:chExt cx="536425" cy="2953025"/>
          </a:xfrm>
        </p:grpSpPr>
        <p:sp>
          <p:nvSpPr>
            <p:cNvPr id="10" name="Google Shape;10;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 name="Google Shape;11;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2" name="Google Shape;12;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3" name="Google Shape;23;p1"/>
          <p:cNvGrpSpPr/>
          <p:nvPr/>
        </p:nvGrpSpPr>
        <p:grpSpPr>
          <a:xfrm flipH="1" rot="-5400000">
            <a:off x="7288609" y="-1345490"/>
            <a:ext cx="437186" cy="3273227"/>
            <a:chOff x="327125" y="2375600"/>
            <a:chExt cx="536425" cy="2976473"/>
          </a:xfrm>
        </p:grpSpPr>
        <p:sp>
          <p:nvSpPr>
            <p:cNvPr id="24" name="Google Shape;2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5" name="Google Shape;25;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6" name="Google Shape;2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7" name="Google Shape;2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2" name="Google Shape;3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37" name="Google Shape;37;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hyperlink" Target="https://docs.google.com/document/d/1mqVJ4SFFnGmXjg6I4vjP0ZrFW6VEiRTrqlYq8_5S6IM/edit?usp=shar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hyperlink" Target="https://docs.google.com/document/d/1eibuIQQ06CmUBnaj-8cqFa7BSAYGjC-15cKUj_rhqeg/edit?usp=sharing" TargetMode="External"/><Relationship Id="rId4" Type="http://schemas.openxmlformats.org/officeDocument/2006/relationships/hyperlink" Target="https://docs.google.com/document/d/1rEiAmCMOq_hO3yMEYiwSok8-VwL-HZn8s8JkmHDCt7Y/edit?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hyperlink" Target="https://docs.google.com/document/d/1AhVX6qkBQ9hqnk4p-wxThyupwiyADrmb93da5QOoz84/edit?usp=sharing" TargetMode="External"/><Relationship Id="rId4" Type="http://schemas.openxmlformats.org/officeDocument/2006/relationships/hyperlink" Target="https://docs.google.com/document/d/1AhVX6qkBQ9hqnk4p-wxThyupwiyADrmb93da5QOoz84/edit?usp=sharing" TargetMode="External"/><Relationship Id="rId5" Type="http://schemas.openxmlformats.org/officeDocument/2006/relationships/hyperlink" Target="https://docs.google.com/document/d/1AhVX6qkBQ9hqnk4p-wxThyupwiyADrmb93da5QOoz84/edit?usp=shar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s://en.wikipedia.org/wiki/Database#Database_management_syste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s://realpython.com/what-is-pi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s://pynative.com/python-cursor-fetchall-fetchmany-fetchone-to-read-rows-from-table/" TargetMode="External"/><Relationship Id="rId4" Type="http://schemas.openxmlformats.org/officeDocument/2006/relationships/hyperlink" Target="https://pynative.com/python-cursor-fetchall-fetchmany-fetchone-to-read-rows-from-tabl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3"/>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entury Gothic"/>
                <a:ea typeface="Century Gothic"/>
                <a:cs typeface="Century Gothic"/>
                <a:sym typeface="Century Gothic"/>
              </a:rPr>
              <a:t>Python Integration With SQL </a:t>
            </a:r>
            <a:endParaRPr b="1">
              <a:latin typeface="Century Gothic"/>
              <a:ea typeface="Century Gothic"/>
              <a:cs typeface="Century Gothic"/>
              <a:sym typeface="Century Gothic"/>
            </a:endParaRPr>
          </a:p>
        </p:txBody>
      </p:sp>
      <p:sp>
        <p:nvSpPr>
          <p:cNvPr id="416" name="Google Shape;416;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2"/>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1900"/>
              <a:t>Step 3: </a:t>
            </a:r>
            <a:r>
              <a:rPr lang="en" sz="1900"/>
              <a:t>Prepare and Issue SQL Statements to the Databas</a:t>
            </a:r>
            <a:r>
              <a:rPr lang="en" sz="1900"/>
              <a:t>e -  </a:t>
            </a:r>
            <a:r>
              <a:rPr lang="en" sz="1000">
                <a:solidFill>
                  <a:srgbClr val="000000"/>
                </a:solidFill>
              </a:rPr>
              <a:t>Continued</a:t>
            </a:r>
            <a:endParaRPr sz="1800"/>
          </a:p>
        </p:txBody>
      </p:sp>
      <p:sp>
        <p:nvSpPr>
          <p:cNvPr id="487" name="Google Shape;487;p52"/>
          <p:cNvSpPr txBox="1"/>
          <p:nvPr/>
        </p:nvSpPr>
        <p:spPr>
          <a:xfrm>
            <a:off x="426000" y="1260650"/>
            <a:ext cx="8502600" cy="3570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Consolas"/>
                <a:ea typeface="Consolas"/>
                <a:cs typeface="Consolas"/>
                <a:sym typeface="Consolas"/>
              </a:rPr>
              <a:t>import mysql.connector as dbconnect</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myconnection = dbconnect.connect(host='localhost', database='classicmodels', user='root', </a:t>
            </a:r>
            <a:r>
              <a:rPr lang="en" sz="1100">
                <a:latin typeface="Consolas"/>
                <a:ea typeface="Consolas"/>
                <a:cs typeface="Consolas"/>
                <a:sym typeface="Consolas"/>
              </a:rPr>
              <a:t>p</a:t>
            </a:r>
            <a:r>
              <a:rPr lang="en" sz="1100">
                <a:latin typeface="Consolas"/>
                <a:ea typeface="Consolas"/>
                <a:cs typeface="Consolas"/>
                <a:sym typeface="Consolas"/>
              </a:rPr>
              <a:t>assword='mypassword')</a:t>
            </a:r>
            <a:endParaRPr sz="1100">
              <a:latin typeface="Consolas"/>
              <a:ea typeface="Consolas"/>
              <a:cs typeface="Consolas"/>
              <a:sym typeface="Consolas"/>
            </a:endParaRPr>
          </a:p>
          <a:p>
            <a:pPr indent="0" lvl="0" marL="0" rtl="0" algn="l">
              <a:spcBef>
                <a:spcPts val="0"/>
              </a:spcBef>
              <a:spcAft>
                <a:spcPts val="0"/>
              </a:spcAft>
              <a:buNone/>
            </a:pPr>
            <a:r>
              <a:rPr i="1" lang="en" sz="1100">
                <a:solidFill>
                  <a:srgbClr val="999999"/>
                </a:solidFill>
                <a:latin typeface="Consolas"/>
                <a:ea typeface="Consolas"/>
                <a:cs typeface="Consolas"/>
                <a:sym typeface="Consolas"/>
              </a:rPr>
              <a:t># Get a cursor</a:t>
            </a:r>
            <a:endParaRPr i="1" sz="1100">
              <a:solidFill>
                <a:srgbClr val="999999"/>
              </a:solidFill>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cursor = myconnection.cursor()</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SQLQuery ="SELECT ordernumber, SUM(quantityOrdered) AS itemsCount, SUM(priceeach*quantityOrdered) AS total FROM orderdetails GROUP BY ordernumber HAVING    total &gt; 1000    AND    itemsCount &gt; 600";</a:t>
            </a:r>
            <a:endParaRPr sz="1100">
              <a:latin typeface="Consolas"/>
              <a:ea typeface="Consolas"/>
              <a:cs typeface="Consolas"/>
              <a:sym typeface="Consolas"/>
            </a:endParaRPr>
          </a:p>
          <a:p>
            <a:pPr indent="0" lvl="0" marL="0" rtl="0" algn="l">
              <a:spcBef>
                <a:spcPts val="0"/>
              </a:spcBef>
              <a:spcAft>
                <a:spcPts val="0"/>
              </a:spcAft>
              <a:buNone/>
            </a:pPr>
            <a:r>
              <a:rPr i="1" lang="en" sz="1100">
                <a:solidFill>
                  <a:srgbClr val="999999"/>
                </a:solidFill>
                <a:latin typeface="Consolas"/>
                <a:ea typeface="Consolas"/>
                <a:cs typeface="Consolas"/>
                <a:sym typeface="Consolas"/>
              </a:rPr>
              <a:t># Execute a query</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cursor.execute(SQLQuery)            </a:t>
            </a:r>
            <a:endParaRPr sz="1100">
              <a:latin typeface="Consolas"/>
              <a:ea typeface="Consolas"/>
              <a:cs typeface="Consolas"/>
              <a:sym typeface="Consolas"/>
            </a:endParaRPr>
          </a:p>
          <a:p>
            <a:pPr indent="0" lvl="0" marL="0" rtl="0" algn="l">
              <a:spcBef>
                <a:spcPts val="0"/>
              </a:spcBef>
              <a:spcAft>
                <a:spcPts val="0"/>
              </a:spcAft>
              <a:buNone/>
            </a:pPr>
            <a:r>
              <a:rPr i="1" lang="en" sz="1100">
                <a:solidFill>
                  <a:srgbClr val="999999"/>
                </a:solidFill>
                <a:latin typeface="Consolas"/>
                <a:ea typeface="Consolas"/>
                <a:cs typeface="Consolas"/>
                <a:sym typeface="Consolas"/>
              </a:rPr>
              <a:t># get all records</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records = cursor.fetchall()   </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print("Total number of rows in table: ", cursor.rowcount)    </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print("\nPrinting each row")</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for row in records:</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print("order number = ", row[0],  )</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print("item counts = ", row[1])</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print("total  = ", row[2], "\n" )</a:t>
            </a:r>
            <a:endParaRPr sz="1100">
              <a:latin typeface="Consolas"/>
              <a:ea typeface="Consolas"/>
              <a:cs typeface="Consolas"/>
              <a:sym typeface="Consolas"/>
            </a:endParaRPr>
          </a:p>
          <a:p>
            <a:pPr indent="0" lvl="0" marL="0" rtl="0" algn="l">
              <a:spcBef>
                <a:spcPts val="0"/>
              </a:spcBef>
              <a:spcAft>
                <a:spcPts val="0"/>
              </a:spcAft>
              <a:buNone/>
            </a:pPr>
            <a:r>
              <a:rPr i="1" lang="en" sz="1100">
                <a:solidFill>
                  <a:srgbClr val="999999"/>
                </a:solidFill>
                <a:latin typeface="Consolas"/>
                <a:ea typeface="Consolas"/>
                <a:cs typeface="Consolas"/>
                <a:sym typeface="Consolas"/>
              </a:rPr>
              <a:t># Close connection</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cursor.close()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myconnection.close()</a:t>
            </a:r>
            <a:endParaRPr sz="1100">
              <a:latin typeface="Consolas"/>
              <a:ea typeface="Consolas"/>
              <a:cs typeface="Consolas"/>
              <a:sym typeface="Consolas"/>
            </a:endParaRPr>
          </a:p>
        </p:txBody>
      </p:sp>
      <p:sp>
        <p:nvSpPr>
          <p:cNvPr id="488" name="Google Shape;488;p5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489" name="Google Shape;489;p52"/>
          <p:cNvSpPr txBox="1"/>
          <p:nvPr/>
        </p:nvSpPr>
        <p:spPr>
          <a:xfrm>
            <a:off x="4703300" y="3615875"/>
            <a:ext cx="4007100" cy="554100"/>
          </a:xfrm>
          <a:prstGeom prst="rect">
            <a:avLst/>
          </a:prstGeom>
          <a:solidFill>
            <a:srgbClr val="F7F7F7"/>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t>Note: Here, we used the </a:t>
            </a:r>
            <a:r>
              <a:rPr i="1" lang="en" sz="1200">
                <a:solidFill>
                  <a:srgbClr val="990000"/>
                </a:solidFill>
              </a:rPr>
              <a:t>classicmodels </a:t>
            </a:r>
            <a:r>
              <a:rPr lang="en" sz="1200"/>
              <a:t>database. You can use/connect with any database.</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3"/>
          <p:cNvSpPr txBox="1"/>
          <p:nvPr>
            <p:ph type="title"/>
          </p:nvPr>
        </p:nvSpPr>
        <p:spPr>
          <a:xfrm>
            <a:off x="513612" y="60862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Verify Database Connection is Established</a:t>
            </a:r>
            <a:endParaRPr/>
          </a:p>
        </p:txBody>
      </p:sp>
      <p:sp>
        <p:nvSpPr>
          <p:cNvPr id="495" name="Google Shape;495;p53"/>
          <p:cNvSpPr txBox="1"/>
          <p:nvPr>
            <p:ph idx="1" type="body"/>
          </p:nvPr>
        </p:nvSpPr>
        <p:spPr>
          <a:xfrm>
            <a:off x="512875" y="1186700"/>
            <a:ext cx="8361000" cy="1043400"/>
          </a:xfrm>
          <a:prstGeom prst="rect">
            <a:avLst/>
          </a:prstGeom>
        </p:spPr>
        <p:txBody>
          <a:bodyPr anchorCtr="0" anchor="t" bIns="68575" lIns="68575" spcFirstLastPara="1" rIns="68575" wrap="square" tIns="68575">
            <a:noAutofit/>
          </a:bodyPr>
          <a:lstStyle/>
          <a:p>
            <a:pPr indent="-304800" lvl="0" marL="457200" rtl="0" algn="l">
              <a:spcBef>
                <a:spcPts val="800"/>
              </a:spcBef>
              <a:spcAft>
                <a:spcPts val="0"/>
              </a:spcAft>
              <a:buSzPts val="1200"/>
              <a:buChar char="❑"/>
            </a:pPr>
            <a:r>
              <a:rPr lang="en">
                <a:solidFill>
                  <a:srgbClr val="000000"/>
                </a:solidFill>
                <a:highlight>
                  <a:schemeClr val="lt1"/>
                </a:highlight>
                <a:latin typeface="Roboto"/>
                <a:ea typeface="Roboto"/>
                <a:cs typeface="Roboto"/>
                <a:sym typeface="Roboto"/>
              </a:rPr>
              <a:t>Python can raise an exception. For instance, </a:t>
            </a:r>
            <a:r>
              <a:rPr lang="en">
                <a:solidFill>
                  <a:srgbClr val="000000"/>
                </a:solidFill>
                <a:highlight>
                  <a:srgbClr val="F6F6F6"/>
                </a:highlight>
                <a:latin typeface="Roboto"/>
                <a:ea typeface="Roboto"/>
                <a:cs typeface="Roboto"/>
                <a:sym typeface="Roboto"/>
              </a:rPr>
              <a:t>an exception can occur if MySQL is not available, or if the database does not exist or is an invalid username or password.</a:t>
            </a:r>
            <a:endParaRPr>
              <a:solidFill>
                <a:srgbClr val="000000"/>
              </a:solidFill>
              <a:highlight>
                <a:srgbClr val="F6F6F6"/>
              </a:highlight>
              <a:latin typeface="Roboto"/>
              <a:ea typeface="Roboto"/>
              <a:cs typeface="Roboto"/>
              <a:sym typeface="Roboto"/>
            </a:endParaRPr>
          </a:p>
          <a:p>
            <a:pPr indent="-304800" lvl="0" marL="457200" rtl="0" algn="l">
              <a:spcBef>
                <a:spcPts val="0"/>
              </a:spcBef>
              <a:spcAft>
                <a:spcPts val="0"/>
              </a:spcAft>
              <a:buSzPts val="1200"/>
              <a:buChar char="❑"/>
            </a:pPr>
            <a:r>
              <a:rPr lang="en">
                <a:solidFill>
                  <a:srgbClr val="000000"/>
                </a:solidFill>
                <a:highlight>
                  <a:srgbClr val="FFFFFF"/>
                </a:highlight>
                <a:latin typeface="Roboto"/>
                <a:ea typeface="Roboto"/>
                <a:cs typeface="Roboto"/>
                <a:sym typeface="Roboto"/>
              </a:rPr>
              <a:t>We can check that the connection to the MySQL database has been established successfully by using the</a:t>
            </a:r>
            <a:r>
              <a:rPr b="1" lang="en">
                <a:solidFill>
                  <a:srgbClr val="B45F06"/>
                </a:solidFill>
                <a:highlight>
                  <a:srgbClr val="FFFFFF"/>
                </a:highlight>
                <a:latin typeface="Consolas"/>
                <a:ea typeface="Consolas"/>
                <a:cs typeface="Consolas"/>
                <a:sym typeface="Consolas"/>
              </a:rPr>
              <a:t> </a:t>
            </a:r>
            <a:r>
              <a:rPr b="1" lang="en">
                <a:solidFill>
                  <a:srgbClr val="B45F06"/>
                </a:solidFill>
                <a:latin typeface="Consolas"/>
                <a:ea typeface="Consolas"/>
                <a:cs typeface="Consolas"/>
                <a:sym typeface="Consolas"/>
              </a:rPr>
              <a:t>is_connected()</a:t>
            </a:r>
            <a:r>
              <a:rPr b="1" lang="en">
                <a:solidFill>
                  <a:srgbClr val="B45F06"/>
                </a:solidFill>
                <a:highlight>
                  <a:srgbClr val="FFFFFF"/>
                </a:highlight>
                <a:latin typeface="Consolas"/>
                <a:ea typeface="Consolas"/>
                <a:cs typeface="Consolas"/>
                <a:sym typeface="Consolas"/>
              </a:rPr>
              <a:t> </a:t>
            </a:r>
            <a:r>
              <a:rPr lang="en">
                <a:solidFill>
                  <a:srgbClr val="000000"/>
                </a:solidFill>
                <a:highlight>
                  <a:srgbClr val="FFFFFF"/>
                </a:highlight>
                <a:latin typeface="Roboto"/>
                <a:ea typeface="Roboto"/>
                <a:cs typeface="Roboto"/>
                <a:sym typeface="Roboto"/>
              </a:rPr>
              <a:t>method.</a:t>
            </a:r>
            <a:endParaRPr/>
          </a:p>
        </p:txBody>
      </p:sp>
      <p:sp>
        <p:nvSpPr>
          <p:cNvPr id="496" name="Google Shape;496;p53"/>
          <p:cNvSpPr txBox="1"/>
          <p:nvPr/>
        </p:nvSpPr>
        <p:spPr>
          <a:xfrm>
            <a:off x="970950" y="2291625"/>
            <a:ext cx="7026900" cy="1785600"/>
          </a:xfrm>
          <a:prstGeom prst="rect">
            <a:avLst/>
          </a:prstGeom>
          <a:solidFill>
            <a:srgbClr val="F7FFFC"/>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Consolas"/>
                <a:ea typeface="Consolas"/>
                <a:cs typeface="Consolas"/>
                <a:sym typeface="Consolas"/>
              </a:rPr>
              <a:t>conn =dbconnect.connect(host='localhost',                                             database='classicmodels',                                             user='root',                                             password='password',                                             port='3306')</a:t>
            </a:r>
            <a:endParaRPr sz="1300">
              <a:latin typeface="Consolas"/>
              <a:ea typeface="Consolas"/>
              <a:cs typeface="Consolas"/>
              <a:sym typeface="Consolas"/>
            </a:endParaRPr>
          </a:p>
          <a:p>
            <a:pPr indent="0" lvl="0" marL="0" rtl="0" algn="l">
              <a:spcBef>
                <a:spcPts val="0"/>
              </a:spcBef>
              <a:spcAft>
                <a:spcPts val="0"/>
              </a:spcAft>
              <a:buNone/>
            </a:pPr>
            <a:r>
              <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if conn.is_connected():</a:t>
            </a:r>
            <a:endParaRPr sz="1300">
              <a:latin typeface="Consolas"/>
              <a:ea typeface="Consolas"/>
              <a:cs typeface="Consolas"/>
              <a:sym typeface="Consolas"/>
            </a:endParaRPr>
          </a:p>
          <a:p>
            <a:pPr indent="0" lvl="0" marL="0" rtl="0" algn="l">
              <a:spcBef>
                <a:spcPts val="0"/>
              </a:spcBef>
              <a:spcAft>
                <a:spcPts val="0"/>
              </a:spcAft>
              <a:buNone/>
            </a:pPr>
            <a:r>
              <a:rPr lang="en" sz="1300">
                <a:latin typeface="Consolas"/>
                <a:ea typeface="Consolas"/>
                <a:cs typeface="Consolas"/>
                <a:sym typeface="Consolas"/>
              </a:rPr>
              <a:t>    print('</a:t>
            </a:r>
            <a:r>
              <a:rPr lang="en" sz="1300">
                <a:latin typeface="Consolas"/>
                <a:ea typeface="Consolas"/>
                <a:cs typeface="Consolas"/>
                <a:sym typeface="Consolas"/>
              </a:rPr>
              <a:t>Successfully</a:t>
            </a:r>
            <a:r>
              <a:rPr lang="en" sz="1300">
                <a:latin typeface="Consolas"/>
                <a:ea typeface="Consolas"/>
                <a:cs typeface="Consolas"/>
                <a:sym typeface="Consolas"/>
              </a:rPr>
              <a:t> Connected to MySQL database')</a:t>
            </a:r>
            <a:endParaRPr sz="1300">
              <a:latin typeface="Consolas"/>
              <a:ea typeface="Consolas"/>
              <a:cs typeface="Consolas"/>
              <a:sym typeface="Consolas"/>
            </a:endParaRPr>
          </a:p>
        </p:txBody>
      </p:sp>
      <p:sp>
        <p:nvSpPr>
          <p:cNvPr id="497" name="Google Shape;497;p53"/>
          <p:cNvSpPr txBox="1"/>
          <p:nvPr/>
        </p:nvSpPr>
        <p:spPr>
          <a:xfrm>
            <a:off x="941150" y="4009175"/>
            <a:ext cx="70566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t>Output:</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en" sz="1300"/>
              <a:t>“</a:t>
            </a:r>
            <a:r>
              <a:rPr lang="en" sz="1300"/>
              <a:t>Successfully Connected to MySQL database.”</a:t>
            </a:r>
            <a:endParaRPr sz="1300"/>
          </a:p>
        </p:txBody>
      </p:sp>
      <p:sp>
        <p:nvSpPr>
          <p:cNvPr id="498" name="Google Shape;498;p5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4"/>
          <p:cNvSpPr txBox="1"/>
          <p:nvPr>
            <p:ph type="title"/>
          </p:nvPr>
        </p:nvSpPr>
        <p:spPr>
          <a:xfrm>
            <a:off x="388175" y="568750"/>
            <a:ext cx="8116800" cy="5040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Utilizing Exception Handling</a:t>
            </a:r>
            <a:endParaRPr/>
          </a:p>
        </p:txBody>
      </p:sp>
      <p:sp>
        <p:nvSpPr>
          <p:cNvPr id="504" name="Google Shape;504;p54"/>
          <p:cNvSpPr txBox="1"/>
          <p:nvPr>
            <p:ph idx="1" type="body"/>
          </p:nvPr>
        </p:nvSpPr>
        <p:spPr>
          <a:xfrm>
            <a:off x="570925" y="1072750"/>
            <a:ext cx="8231100" cy="321300"/>
          </a:xfrm>
          <a:prstGeom prst="rect">
            <a:avLst/>
          </a:prstGeom>
        </p:spPr>
        <p:txBody>
          <a:bodyPr anchorCtr="0" anchor="t" bIns="68575" lIns="68575" spcFirstLastPara="1" rIns="68575" wrap="square" tIns="68575">
            <a:noAutofit/>
          </a:bodyPr>
          <a:lstStyle/>
          <a:p>
            <a:pPr indent="0" lvl="0" marL="0" rtl="0" algn="l">
              <a:lnSpc>
                <a:spcPct val="90000"/>
              </a:lnSpc>
              <a:spcBef>
                <a:spcPts val="800"/>
              </a:spcBef>
              <a:spcAft>
                <a:spcPts val="0"/>
              </a:spcAft>
              <a:buNone/>
            </a:pPr>
            <a:r>
              <a:rPr lang="en">
                <a:solidFill>
                  <a:srgbClr val="000000"/>
                </a:solidFill>
                <a:highlight>
                  <a:srgbClr val="FFFFFF"/>
                </a:highlight>
              </a:rPr>
              <a:t>The</a:t>
            </a:r>
            <a:r>
              <a:rPr b="1" lang="en">
                <a:solidFill>
                  <a:srgbClr val="B45F06"/>
                </a:solidFill>
                <a:highlight>
                  <a:srgbClr val="FFFFFF"/>
                </a:highlight>
              </a:rPr>
              <a:t> </a:t>
            </a:r>
            <a:r>
              <a:rPr b="1" lang="en">
                <a:solidFill>
                  <a:srgbClr val="B45F06"/>
                </a:solidFill>
              </a:rPr>
              <a:t>try except</a:t>
            </a:r>
            <a:r>
              <a:rPr lang="en">
                <a:solidFill>
                  <a:srgbClr val="000000"/>
                </a:solidFill>
                <a:highlight>
                  <a:srgbClr val="FFFFFF"/>
                </a:highlight>
              </a:rPr>
              <a:t> block handles the exception and displays the error.</a:t>
            </a:r>
            <a:endParaRPr/>
          </a:p>
        </p:txBody>
      </p:sp>
      <p:sp>
        <p:nvSpPr>
          <p:cNvPr id="505" name="Google Shape;505;p54"/>
          <p:cNvSpPr txBox="1"/>
          <p:nvPr/>
        </p:nvSpPr>
        <p:spPr>
          <a:xfrm>
            <a:off x="812150" y="1394050"/>
            <a:ext cx="7898400" cy="3648000"/>
          </a:xfrm>
          <a:prstGeom prst="rect">
            <a:avLst/>
          </a:prstGeom>
          <a:solidFill>
            <a:schemeClr val="lt1"/>
          </a:solid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Consolas"/>
                <a:ea typeface="Consolas"/>
                <a:cs typeface="Consolas"/>
                <a:sym typeface="Consolas"/>
              </a:rPr>
              <a:t>import mysql.connector as dbconnect</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from mysql.connector import Error</a:t>
            </a:r>
            <a:endParaRPr sz="900">
              <a:latin typeface="Consolas"/>
              <a:ea typeface="Consolas"/>
              <a:cs typeface="Consolas"/>
              <a:sym typeface="Consolas"/>
            </a:endParaRPr>
          </a:p>
          <a:p>
            <a:pPr indent="0" lvl="0" marL="0" rtl="0" algn="l">
              <a:spcBef>
                <a:spcPts val="0"/>
              </a:spcBef>
              <a:spcAft>
                <a:spcPts val="0"/>
              </a:spcAft>
              <a:buNone/>
            </a:pPr>
            <a:r>
              <a:rPr b="1" lang="en" sz="900">
                <a:solidFill>
                  <a:srgbClr val="B45F06"/>
                </a:solidFill>
                <a:latin typeface="Consolas"/>
                <a:ea typeface="Consolas"/>
                <a:cs typeface="Consolas"/>
                <a:sym typeface="Consolas"/>
              </a:rPr>
              <a:t>try:</a:t>
            </a:r>
            <a:endParaRPr b="1" sz="900">
              <a:solidFill>
                <a:srgbClr val="B45F06"/>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myconnection = dbconnect.connect(host='localhost',database='classicmodels',user='root',password='password')</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if myconnection.is_connected():</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print('Successfully Connected to MySQL database')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cursor = myconnection.cursor()</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SQLQuery ="SELECT ordernumber, SUM(quantityOrdered) AS itemsCount, SUM(priceeach*quantityOrdered) AS total FROM orderdetails GROUP BY ordernumber HAVING    total &gt; 1000    AND    itemsCount &gt; 600";</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cursor.execute(SQLQuery)</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a:t>
            </a:r>
            <a:r>
              <a:rPr i="1" lang="en" sz="900">
                <a:solidFill>
                  <a:srgbClr val="434343"/>
                </a:solidFill>
                <a:latin typeface="Consolas"/>
                <a:ea typeface="Consolas"/>
                <a:cs typeface="Consolas"/>
                <a:sym typeface="Consolas"/>
              </a:rPr>
              <a:t> # get all records</a:t>
            </a:r>
            <a:endParaRPr i="1" sz="900">
              <a:solidFill>
                <a:srgbClr val="434343"/>
              </a:solidFill>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records = cursor.fetchall()   </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print("Total number of rows in table: ", cursor.rowcount)    </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print("\nPrinting each row")</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for row in records:</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print("order number = ", row[0],  )</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print("item counts = ", row[1])</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print("total  = ", row[2], "\n" )</a:t>
            </a:r>
            <a:endParaRPr sz="900">
              <a:latin typeface="Consolas"/>
              <a:ea typeface="Consolas"/>
              <a:cs typeface="Consolas"/>
              <a:sym typeface="Consolas"/>
            </a:endParaRPr>
          </a:p>
          <a:p>
            <a:pPr indent="0" lvl="0" marL="0" rtl="0" algn="l">
              <a:spcBef>
                <a:spcPts val="0"/>
              </a:spcBef>
              <a:spcAft>
                <a:spcPts val="0"/>
              </a:spcAft>
              <a:buNone/>
            </a:pPr>
            <a:r>
              <a:rPr b="1" lang="en" sz="900">
                <a:solidFill>
                  <a:srgbClr val="B45F06"/>
                </a:solidFill>
                <a:latin typeface="Consolas"/>
                <a:ea typeface="Consolas"/>
                <a:cs typeface="Consolas"/>
                <a:sym typeface="Consolas"/>
              </a:rPr>
              <a:t>except</a:t>
            </a:r>
            <a:r>
              <a:rPr lang="en" sz="900">
                <a:latin typeface="Consolas"/>
                <a:ea typeface="Consolas"/>
                <a:cs typeface="Consolas"/>
                <a:sym typeface="Consolas"/>
              </a:rPr>
              <a:t> Error as 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print("Error while connecting to Database", e)</a:t>
            </a:r>
            <a:endParaRPr sz="900">
              <a:latin typeface="Consolas"/>
              <a:ea typeface="Consolas"/>
              <a:cs typeface="Consolas"/>
              <a:sym typeface="Consolas"/>
            </a:endParaRPr>
          </a:p>
          <a:p>
            <a:pPr indent="0" lvl="0" marL="0" rtl="0" algn="l">
              <a:spcBef>
                <a:spcPts val="0"/>
              </a:spcBef>
              <a:spcAft>
                <a:spcPts val="0"/>
              </a:spcAft>
              <a:buNone/>
            </a:pPr>
            <a:r>
              <a:rPr b="1" lang="en" sz="900">
                <a:solidFill>
                  <a:srgbClr val="B45F06"/>
                </a:solidFill>
                <a:latin typeface="Consolas"/>
                <a:ea typeface="Consolas"/>
                <a:cs typeface="Consolas"/>
                <a:sym typeface="Consolas"/>
              </a:rPr>
              <a:t>finally:</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if myconnection.is_connected():</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cursor.close()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myconnection.close()</a:t>
            </a:r>
            <a:endParaRPr sz="900">
              <a:latin typeface="Consolas"/>
              <a:ea typeface="Consolas"/>
              <a:cs typeface="Consolas"/>
              <a:sym typeface="Consolas"/>
            </a:endParaRPr>
          </a:p>
          <a:p>
            <a:pPr indent="0" lvl="0" marL="0" rtl="0" algn="l">
              <a:spcBef>
                <a:spcPts val="0"/>
              </a:spcBef>
              <a:spcAft>
                <a:spcPts val="0"/>
              </a:spcAft>
              <a:buNone/>
            </a:pPr>
            <a:r>
              <a:rPr lang="en" sz="900">
                <a:latin typeface="Consolas"/>
                <a:ea typeface="Consolas"/>
                <a:cs typeface="Consolas"/>
                <a:sym typeface="Consolas"/>
              </a:rPr>
              <a:t>        print("Database connection is closed")</a:t>
            </a:r>
            <a:endParaRPr sz="900">
              <a:latin typeface="Consolas"/>
              <a:ea typeface="Consolas"/>
              <a:cs typeface="Consolas"/>
              <a:sym typeface="Consolas"/>
            </a:endParaRPr>
          </a:p>
        </p:txBody>
      </p:sp>
      <p:sp>
        <p:nvSpPr>
          <p:cNvPr id="506" name="Google Shape;506;p5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5"/>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Hands-On Activity</a:t>
            </a:r>
            <a:endParaRPr/>
          </a:p>
        </p:txBody>
      </p:sp>
      <p:sp>
        <p:nvSpPr>
          <p:cNvPr id="512" name="Google Shape;512;p55"/>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
              <a:t>Complete</a:t>
            </a:r>
            <a:r>
              <a:rPr lang="en"/>
              <a:t> the </a:t>
            </a:r>
            <a:r>
              <a:rPr b="1" lang="en" u="sng">
                <a:solidFill>
                  <a:schemeClr val="hlink"/>
                </a:solidFill>
                <a:hlinkClick r:id="rId3"/>
              </a:rPr>
              <a:t>Guided Lab 342.3.1 - Connecting to MySQL database using connect() function</a:t>
            </a:r>
            <a:r>
              <a:rPr lang="en"/>
              <a:t>. You can find this lab on Canvas under the Assignment section.</a:t>
            </a:r>
            <a:endParaRPr/>
          </a:p>
          <a:p>
            <a:pPr indent="0" lvl="0" marL="0" rtl="0" algn="l">
              <a:lnSpc>
                <a:spcPct val="115000"/>
              </a:lnSpc>
              <a:spcBef>
                <a:spcPts val="400"/>
              </a:spcBef>
              <a:spcAft>
                <a:spcPts val="0"/>
              </a:spcAft>
              <a:buNone/>
            </a:pPr>
            <a:r>
              <a:t/>
            </a:r>
            <a:endParaRPr/>
          </a:p>
          <a:p>
            <a:pPr indent="0" lvl="0" marL="0" rtl="0" algn="l">
              <a:lnSpc>
                <a:spcPct val="115000"/>
              </a:lnSpc>
              <a:spcBef>
                <a:spcPts val="400"/>
              </a:spcBef>
              <a:spcAft>
                <a:spcPts val="400"/>
              </a:spcAft>
              <a:buNone/>
            </a:pPr>
            <a:r>
              <a:rPr lang="en"/>
              <a:t>If you have any questions while completing this lab, please contact your instructor for assistance.</a:t>
            </a:r>
            <a:endParaRPr/>
          </a:p>
        </p:txBody>
      </p:sp>
      <p:sp>
        <p:nvSpPr>
          <p:cNvPr id="513" name="Google Shape;513;p5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6"/>
          <p:cNvSpPr txBox="1"/>
          <p:nvPr>
            <p:ph type="title"/>
          </p:nvPr>
        </p:nvSpPr>
        <p:spPr>
          <a:xfrm>
            <a:off x="478262" y="67429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Example: C</a:t>
            </a:r>
            <a:r>
              <a:rPr lang="en"/>
              <a:t>reate a TABLE</a:t>
            </a:r>
            <a:endParaRPr b="0"/>
          </a:p>
        </p:txBody>
      </p:sp>
      <p:sp>
        <p:nvSpPr>
          <p:cNvPr id="519" name="Google Shape;519;p56"/>
          <p:cNvSpPr txBox="1"/>
          <p:nvPr>
            <p:ph idx="1" type="body"/>
          </p:nvPr>
        </p:nvSpPr>
        <p:spPr>
          <a:xfrm>
            <a:off x="528425" y="1721575"/>
            <a:ext cx="8186700" cy="3023400"/>
          </a:xfrm>
          <a:prstGeom prst="rect">
            <a:avLst/>
          </a:prstGeom>
          <a:ln cap="flat" cmpd="sng" w="9525">
            <a:solidFill>
              <a:srgbClr val="000000"/>
            </a:solidFill>
            <a:prstDash val="solid"/>
            <a:round/>
            <a:headEnd len="sm" w="sm" type="none"/>
            <a:tailEnd len="sm" w="sm" type="none"/>
          </a:ln>
        </p:spPr>
        <p:txBody>
          <a:bodyPr anchorCtr="0" anchor="t" bIns="68575" lIns="68575" spcFirstLastPara="1" rIns="68575" wrap="square" tIns="68575">
            <a:normAutofit/>
          </a:bodyPr>
          <a:lstStyle/>
          <a:p>
            <a:pPr indent="0" lvl="0" marL="0" rtl="0" algn="l">
              <a:lnSpc>
                <a:spcPct val="100000"/>
              </a:lnSpc>
              <a:spcBef>
                <a:spcPts val="0"/>
              </a:spcBef>
              <a:spcAft>
                <a:spcPts val="0"/>
              </a:spcAft>
              <a:buNone/>
            </a:pPr>
            <a:r>
              <a:rPr lang="en">
                <a:latin typeface="Consolas"/>
                <a:ea typeface="Consolas"/>
                <a:cs typeface="Consolas"/>
                <a:sym typeface="Consolas"/>
              </a:rPr>
              <a:t>import mysql.connector as mydbconnection</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from mysql.connector import Error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conn = mydbconnection.connect(database='usersdb', user='root',password='password', port ='3306')</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cursor=conn.cursor()</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myquery = "CREATE TABLE tasks (task_id INT AUTO_INCREMENT,title VARCHAR(255) NOT NULL,\</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start_date DATE,\</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due_date DATE,\</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priority TINYINT NOT NULL DEFAULT 3,\</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description TEXT,\</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PRIMARY KEY (task_id))"</a:t>
            </a:r>
            <a:endParaRPr>
              <a:latin typeface="Consolas"/>
              <a:ea typeface="Consolas"/>
              <a:cs typeface="Consolas"/>
              <a:sym typeface="Consolas"/>
            </a:endParaRPr>
          </a:p>
          <a:p>
            <a:pPr indent="0" lvl="0" marL="0" rtl="0" algn="l">
              <a:lnSpc>
                <a:spcPct val="100000"/>
              </a:lnSpc>
              <a:spcBef>
                <a:spcPts val="0"/>
              </a:spcBef>
              <a:spcAft>
                <a:spcPts val="0"/>
              </a:spcAft>
              <a:buNone/>
            </a:pPr>
            <a:r>
              <a:rPr lang="en">
                <a:latin typeface="Consolas"/>
                <a:ea typeface="Consolas"/>
                <a:cs typeface="Consolas"/>
                <a:sym typeface="Consolas"/>
              </a:rPr>
              <a:t>cursor.execute(myquery)</a:t>
            </a:r>
            <a:endParaRPr>
              <a:latin typeface="Consolas"/>
              <a:ea typeface="Consolas"/>
              <a:cs typeface="Consolas"/>
              <a:sym typeface="Consolas"/>
            </a:endParaRPr>
          </a:p>
        </p:txBody>
      </p:sp>
      <p:sp>
        <p:nvSpPr>
          <p:cNvPr id="520" name="Google Shape;520;p56"/>
          <p:cNvSpPr txBox="1"/>
          <p:nvPr/>
        </p:nvSpPr>
        <p:spPr>
          <a:xfrm>
            <a:off x="583975" y="1191175"/>
            <a:ext cx="8076300" cy="5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are going to create a table </a:t>
            </a:r>
            <a:r>
              <a:rPr lang="en"/>
              <a:t>by</a:t>
            </a:r>
            <a:r>
              <a:rPr lang="en"/>
              <a:t> using Python and “</a:t>
            </a:r>
            <a:r>
              <a:rPr lang="en">
                <a:latin typeface="Century Gothic"/>
                <a:ea typeface="Century Gothic"/>
                <a:cs typeface="Century Gothic"/>
                <a:sym typeface="Century Gothic"/>
              </a:rPr>
              <a:t>mysql” </a:t>
            </a:r>
            <a:r>
              <a:rPr lang="en"/>
              <a:t>module.</a:t>
            </a:r>
            <a:r>
              <a:rPr lang="en"/>
              <a:t> </a:t>
            </a:r>
            <a:endParaRPr sz="1600"/>
          </a:p>
        </p:txBody>
      </p:sp>
      <p:sp>
        <p:nvSpPr>
          <p:cNvPr id="521" name="Google Shape;521;p5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7"/>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P</a:t>
            </a:r>
            <a:r>
              <a:rPr lang="en"/>
              <a:t>arameterized Query</a:t>
            </a:r>
            <a:endParaRPr/>
          </a:p>
        </p:txBody>
      </p:sp>
      <p:sp>
        <p:nvSpPr>
          <p:cNvPr id="527" name="Google Shape;527;p57"/>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304800" lvl="0" marL="457200" rtl="0" algn="l">
              <a:spcBef>
                <a:spcPts val="800"/>
              </a:spcBef>
              <a:spcAft>
                <a:spcPts val="0"/>
              </a:spcAft>
              <a:buSzPts val="1200"/>
              <a:buChar char="❏"/>
            </a:pPr>
            <a:r>
              <a:rPr lang="en" sz="1600"/>
              <a:t>A </a:t>
            </a:r>
            <a:r>
              <a:rPr b="1" lang="en" sz="1500">
                <a:highlight>
                  <a:srgbClr val="FEFEFE"/>
                </a:highlight>
              </a:rPr>
              <a:t>parameterized query</a:t>
            </a:r>
            <a:r>
              <a:rPr lang="en" sz="1500">
                <a:highlight>
                  <a:srgbClr val="FEFEFE"/>
                </a:highlight>
              </a:rPr>
              <a:t> is a query in which placeholders (</a:t>
            </a:r>
            <a:r>
              <a:rPr lang="en" sz="1300">
                <a:solidFill>
                  <a:srgbClr val="6C0B24"/>
                </a:solidFill>
                <a:highlight>
                  <a:srgbClr val="F9F2F4"/>
                </a:highlight>
              </a:rPr>
              <a:t>%s</a:t>
            </a:r>
            <a:r>
              <a:rPr lang="en" sz="1500">
                <a:highlight>
                  <a:srgbClr val="FEFEFE"/>
                </a:highlight>
              </a:rPr>
              <a:t>) are used for parameters and the parameter values are supplied at execution time.</a:t>
            </a:r>
            <a:endParaRPr sz="1500">
              <a:highlight>
                <a:srgbClr val="FEFEFE"/>
              </a:highlight>
            </a:endParaRPr>
          </a:p>
          <a:p>
            <a:pPr indent="0" lvl="0" marL="457200" rtl="0" algn="l">
              <a:spcBef>
                <a:spcPts val="800"/>
              </a:spcBef>
              <a:spcAft>
                <a:spcPts val="0"/>
              </a:spcAft>
              <a:buNone/>
            </a:pPr>
            <a:r>
              <a:t/>
            </a:r>
            <a:endParaRPr sz="1500">
              <a:highlight>
                <a:srgbClr val="FEFEFE"/>
              </a:highlight>
            </a:endParaRPr>
          </a:p>
          <a:p>
            <a:pPr indent="-317500" lvl="0" marL="457200" rtl="0" algn="l">
              <a:lnSpc>
                <a:spcPct val="115000"/>
              </a:lnSpc>
              <a:spcBef>
                <a:spcPts val="0"/>
              </a:spcBef>
              <a:spcAft>
                <a:spcPts val="0"/>
              </a:spcAft>
              <a:buSzPts val="1400"/>
              <a:buChar char="❏"/>
            </a:pPr>
            <a:r>
              <a:rPr lang="en" sz="1500">
                <a:highlight>
                  <a:srgbClr val="FEFEFE"/>
                </a:highlight>
              </a:rPr>
              <a:t>We </a:t>
            </a:r>
            <a:r>
              <a:rPr b="1" lang="en" sz="1500">
                <a:highlight>
                  <a:srgbClr val="FEFEFE"/>
                </a:highlight>
              </a:rPr>
              <a:t>use the Parameterized query to use Python variable in SQL query</a:t>
            </a:r>
            <a:r>
              <a:rPr lang="en" sz="1500">
                <a:highlight>
                  <a:srgbClr val="FEFEFE"/>
                </a:highlight>
              </a:rPr>
              <a:t>.</a:t>
            </a:r>
            <a:endParaRPr sz="1500">
              <a:highlight>
                <a:srgbClr val="FEFEFE"/>
              </a:highlight>
            </a:endParaRPr>
          </a:p>
          <a:p>
            <a:pPr indent="-317500" lvl="1" marL="914400" rtl="0" algn="l">
              <a:lnSpc>
                <a:spcPct val="115000"/>
              </a:lnSpc>
              <a:spcBef>
                <a:spcPts val="0"/>
              </a:spcBef>
              <a:spcAft>
                <a:spcPts val="0"/>
              </a:spcAft>
              <a:buSzPts val="1400"/>
              <a:buChar char="❏"/>
            </a:pPr>
            <a:r>
              <a:rPr lang="en" sz="1500">
                <a:highlight>
                  <a:srgbClr val="FEFEFE"/>
                </a:highlight>
              </a:rPr>
              <a:t>For example:</a:t>
            </a:r>
            <a:endParaRPr sz="1500">
              <a:highlight>
                <a:srgbClr val="FEFEFE"/>
              </a:highlight>
            </a:endParaRPr>
          </a:p>
          <a:p>
            <a:pPr indent="-311150" lvl="0" marL="1295400" rtl="0" algn="l">
              <a:lnSpc>
                <a:spcPct val="115000"/>
              </a:lnSpc>
              <a:spcBef>
                <a:spcPts val="0"/>
              </a:spcBef>
              <a:spcAft>
                <a:spcPts val="0"/>
              </a:spcAft>
              <a:buSzPts val="1300"/>
              <a:buChar char="●"/>
            </a:pPr>
            <a:r>
              <a:rPr lang="en" sz="1500">
                <a:highlight>
                  <a:srgbClr val="FEFEFE"/>
                </a:highlight>
              </a:rPr>
              <a:t>We often need to pass variables to the SQL select query in the Where Clause to check some conditions.</a:t>
            </a:r>
            <a:endParaRPr sz="1500">
              <a:highlight>
                <a:srgbClr val="FEFEFE"/>
              </a:highlight>
            </a:endParaRPr>
          </a:p>
          <a:p>
            <a:pPr indent="-311150" lvl="0" marL="1295400" rtl="0" algn="l">
              <a:lnSpc>
                <a:spcPct val="115000"/>
              </a:lnSpc>
              <a:spcBef>
                <a:spcPts val="0"/>
              </a:spcBef>
              <a:spcAft>
                <a:spcPts val="0"/>
              </a:spcAft>
              <a:buSzPts val="1300"/>
              <a:buChar char="●"/>
            </a:pPr>
            <a:r>
              <a:rPr lang="en" sz="1500">
                <a:highlight>
                  <a:srgbClr val="FEFEFE"/>
                </a:highlight>
              </a:rPr>
              <a:t>In the user signup form, the user enters his/her details. You can take those values in Python variables and insert them into a table.</a:t>
            </a:r>
            <a:endParaRPr sz="1500">
              <a:highlight>
                <a:srgbClr val="FEFEFE"/>
              </a:highlight>
            </a:endParaRPr>
          </a:p>
          <a:p>
            <a:pPr indent="0" lvl="0" marL="0" rtl="0" algn="l">
              <a:spcBef>
                <a:spcPts val="3600"/>
              </a:spcBef>
              <a:spcAft>
                <a:spcPts val="0"/>
              </a:spcAft>
              <a:buNone/>
            </a:pPr>
            <a:r>
              <a:t/>
            </a:r>
            <a:endParaRPr>
              <a:highlight>
                <a:srgbClr val="FEFEFE"/>
              </a:highlight>
              <a:latin typeface="Roboto"/>
              <a:ea typeface="Roboto"/>
              <a:cs typeface="Roboto"/>
              <a:sym typeface="Roboto"/>
            </a:endParaRPr>
          </a:p>
        </p:txBody>
      </p:sp>
      <p:sp>
        <p:nvSpPr>
          <p:cNvPr id="528" name="Google Shape;528;p5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8"/>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Example: </a:t>
            </a:r>
            <a:r>
              <a:rPr lang="en"/>
              <a:t>Parameterized Query </a:t>
            </a:r>
            <a:endParaRPr/>
          </a:p>
        </p:txBody>
      </p:sp>
      <p:sp>
        <p:nvSpPr>
          <p:cNvPr id="534" name="Google Shape;534;p58"/>
          <p:cNvSpPr txBox="1"/>
          <p:nvPr>
            <p:ph idx="1" type="body"/>
          </p:nvPr>
        </p:nvSpPr>
        <p:spPr>
          <a:xfrm>
            <a:off x="1256000" y="1625100"/>
            <a:ext cx="7386900" cy="3243000"/>
          </a:xfrm>
          <a:prstGeom prst="rect">
            <a:avLst/>
          </a:prstGeom>
          <a:ln cap="flat" cmpd="sng" w="9525">
            <a:solidFill>
              <a:srgbClr val="000000"/>
            </a:solidFill>
            <a:prstDash val="dash"/>
            <a:round/>
            <a:headEnd len="sm" w="sm" type="none"/>
            <a:tailEnd len="sm" w="sm" type="none"/>
          </a:ln>
        </p:spPr>
        <p:txBody>
          <a:bodyPr anchorCtr="0" anchor="t" bIns="68575" lIns="68575" spcFirstLastPara="1" rIns="68575" wrap="square" tIns="68575">
            <a:normAutofit fontScale="77500" lnSpcReduction="20000"/>
          </a:bodyPr>
          <a:lstStyle/>
          <a:p>
            <a:pPr indent="0" lvl="0" marL="0" rtl="0" algn="l">
              <a:spcBef>
                <a:spcPts val="0"/>
              </a:spcBef>
              <a:spcAft>
                <a:spcPts val="0"/>
              </a:spcAft>
              <a:buNone/>
            </a:pPr>
            <a:r>
              <a:rPr lang="en">
                <a:latin typeface="Consolas"/>
                <a:ea typeface="Consolas"/>
                <a:cs typeface="Consolas"/>
                <a:sym typeface="Consolas"/>
              </a:rPr>
              <a:t>import mysql.connector as mydbconnection</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from mysql.connector import Error</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def get_laptop_detail(id):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conn = mydbconnection.connect(database='classicmodels', user='root', password='password')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cursor = conn.cursor()</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sql_select_query = """select * from offices where officeCode = %s"""</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set variable in query</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cursor.execute(sql_select_query, (id,))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 fetch result</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record = cursor.fetchall()</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for row in record:</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print("officeCode = ", row[0],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print("city = ", row[1])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print("Phone = ", row[2])</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print("addressline1  = ", row[3], "\n")</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cursor.close()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conn.close()</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print("MySQL connection is closed")</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get_laptop_detail(1)</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get_laptop_detail(2)</a:t>
            </a:r>
            <a:endParaRPr>
              <a:latin typeface="Consolas"/>
              <a:ea typeface="Consolas"/>
              <a:cs typeface="Consolas"/>
              <a:sym typeface="Consolas"/>
            </a:endParaRPr>
          </a:p>
        </p:txBody>
      </p:sp>
      <p:sp>
        <p:nvSpPr>
          <p:cNvPr id="535" name="Google Shape;535;p58"/>
          <p:cNvSpPr txBox="1"/>
          <p:nvPr/>
        </p:nvSpPr>
        <p:spPr>
          <a:xfrm>
            <a:off x="502550" y="1167975"/>
            <a:ext cx="728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Create a file named </a:t>
            </a:r>
            <a:r>
              <a:rPr b="1" lang="en">
                <a:latin typeface="Consolas"/>
                <a:ea typeface="Consolas"/>
                <a:cs typeface="Consolas"/>
                <a:sym typeface="Consolas"/>
              </a:rPr>
              <a:t>SelectOffice.py</a:t>
            </a:r>
            <a:r>
              <a:rPr lang="en"/>
              <a:t> and add the code below:</a:t>
            </a:r>
            <a:endParaRPr/>
          </a:p>
        </p:txBody>
      </p:sp>
      <p:sp>
        <p:nvSpPr>
          <p:cNvPr id="536" name="Google Shape;536;p5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9"/>
          <p:cNvSpPr txBox="1"/>
          <p:nvPr>
            <p:ph type="title"/>
          </p:nvPr>
        </p:nvSpPr>
        <p:spPr>
          <a:xfrm>
            <a:off x="454637" y="6229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Example: Parameterized Query </a:t>
            </a:r>
            <a:endParaRPr/>
          </a:p>
        </p:txBody>
      </p:sp>
      <p:sp>
        <p:nvSpPr>
          <p:cNvPr id="542" name="Google Shape;542;p59"/>
          <p:cNvSpPr txBox="1"/>
          <p:nvPr>
            <p:ph idx="1" type="body"/>
          </p:nvPr>
        </p:nvSpPr>
        <p:spPr>
          <a:xfrm>
            <a:off x="572275" y="1196275"/>
            <a:ext cx="8186700" cy="686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
                <a:solidFill>
                  <a:srgbClr val="000000"/>
                </a:solidFill>
              </a:rPr>
              <a:t>If you are not using a Jupyter notebook, open the command line interface, and use the following command:</a:t>
            </a:r>
            <a:endParaRPr>
              <a:solidFill>
                <a:srgbClr val="000000"/>
              </a:solidFill>
            </a:endParaRPr>
          </a:p>
        </p:txBody>
      </p:sp>
      <p:graphicFrame>
        <p:nvGraphicFramePr>
          <p:cNvPr id="543" name="Google Shape;543;p59"/>
          <p:cNvGraphicFramePr/>
          <p:nvPr/>
        </p:nvGraphicFramePr>
        <p:xfrm>
          <a:off x="616525" y="1769125"/>
          <a:ext cx="3000000" cy="3000000"/>
        </p:xfrm>
        <a:graphic>
          <a:graphicData uri="http://schemas.openxmlformats.org/drawingml/2006/table">
            <a:tbl>
              <a:tblPr>
                <a:noFill/>
                <a:tableStyleId>{775F04C7-7C4D-4E06-9F93-106C183ECF0D}</a:tableStyleId>
              </a:tblPr>
              <a:tblGrid>
                <a:gridCol w="5943600"/>
              </a:tblGrid>
              <a:tr h="271875">
                <a:tc>
                  <a:txBody>
                    <a:bodyPr/>
                    <a:lstStyle/>
                    <a:p>
                      <a:pPr indent="0" lvl="0" marL="0" rtl="0" algn="l">
                        <a:lnSpc>
                          <a:spcPct val="115000"/>
                        </a:lnSpc>
                        <a:spcBef>
                          <a:spcPts val="0"/>
                        </a:spcBef>
                        <a:spcAft>
                          <a:spcPts val="0"/>
                        </a:spcAft>
                        <a:buNone/>
                      </a:pPr>
                      <a:r>
                        <a:rPr lang="en" sz="1200">
                          <a:solidFill>
                            <a:srgbClr val="FCC28C"/>
                          </a:solidFill>
                          <a:highlight>
                            <a:srgbClr val="333333"/>
                          </a:highlight>
                          <a:latin typeface="Consolas"/>
                          <a:ea typeface="Consolas"/>
                          <a:cs typeface="Consolas"/>
                          <a:sym typeface="Consolas"/>
                        </a:rPr>
                        <a:t>python </a:t>
                      </a:r>
                      <a:r>
                        <a:rPr lang="en" sz="1200">
                          <a:solidFill>
                            <a:srgbClr val="FCC28C"/>
                          </a:solidFill>
                          <a:highlight>
                            <a:srgbClr val="333333"/>
                          </a:highlight>
                          <a:latin typeface="Consolas"/>
                          <a:ea typeface="Consolas"/>
                          <a:cs typeface="Consolas"/>
                          <a:sym typeface="Consolas"/>
                        </a:rPr>
                        <a:t>SelectOffice</a:t>
                      </a:r>
                      <a:r>
                        <a:rPr lang="en" sz="1200">
                          <a:solidFill>
                            <a:srgbClr val="FCC28C"/>
                          </a:solidFill>
                          <a:highlight>
                            <a:srgbClr val="333333"/>
                          </a:highlight>
                          <a:latin typeface="Consolas"/>
                          <a:ea typeface="Consolas"/>
                          <a:cs typeface="Consolas"/>
                          <a:sym typeface="Consolas"/>
                        </a:rPr>
                        <a:t>.py</a:t>
                      </a:r>
                      <a:endParaRPr sz="950">
                        <a:highlight>
                          <a:srgbClr val="FFFFFF"/>
                        </a:highlight>
                        <a:latin typeface="Consolas"/>
                        <a:ea typeface="Consolas"/>
                        <a:cs typeface="Consolas"/>
                        <a:sym typeface="Consolas"/>
                      </a:endParaRPr>
                    </a:p>
                  </a:txBody>
                  <a:tcPr marT="63500" marB="63500" marR="63500" marL="63500">
                    <a:solidFill>
                      <a:srgbClr val="333333"/>
                    </a:solidFill>
                  </a:tcPr>
                </a:tc>
              </a:tr>
            </a:tbl>
          </a:graphicData>
        </a:graphic>
      </p:graphicFrame>
      <p:sp>
        <p:nvSpPr>
          <p:cNvPr id="544" name="Google Shape;544;p59"/>
          <p:cNvSpPr txBox="1"/>
          <p:nvPr/>
        </p:nvSpPr>
        <p:spPr>
          <a:xfrm>
            <a:off x="616525" y="2150825"/>
            <a:ext cx="7158900" cy="260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nsolas"/>
                <a:ea typeface="Consolas"/>
                <a:cs typeface="Consolas"/>
                <a:sym typeface="Consolas"/>
              </a:rPr>
              <a:t>Result: </a:t>
            </a:r>
            <a:endParaRPr b="1" sz="13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officeCode =  1</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city =  San Francisco</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Phone =  +1 650 219 4782</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addressline1  =  100 Market Street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MySQL connection is closed</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officeCode =  2</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city =  Boston</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Phone =  +1 215 837 0825</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addressline1  =  1550 Court Place </a:t>
            </a:r>
            <a:endParaRPr sz="1200">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a:p>
            <a:pPr indent="0" lvl="0" marL="0" rtl="0" algn="l">
              <a:spcBef>
                <a:spcPts val="0"/>
              </a:spcBef>
              <a:spcAft>
                <a:spcPts val="0"/>
              </a:spcAft>
              <a:buNone/>
            </a:pPr>
            <a:r>
              <a:rPr lang="en" sz="1200">
                <a:latin typeface="Consolas"/>
                <a:ea typeface="Consolas"/>
                <a:cs typeface="Consolas"/>
                <a:sym typeface="Consolas"/>
              </a:rPr>
              <a:t>MySQL connection is closed</a:t>
            </a:r>
            <a:endParaRPr sz="1200">
              <a:latin typeface="Consolas"/>
              <a:ea typeface="Consolas"/>
              <a:cs typeface="Consolas"/>
              <a:sym typeface="Consolas"/>
            </a:endParaRPr>
          </a:p>
        </p:txBody>
      </p:sp>
      <p:sp>
        <p:nvSpPr>
          <p:cNvPr id="545" name="Google Shape;545;p5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0"/>
          <p:cNvSpPr txBox="1"/>
          <p:nvPr>
            <p:ph type="title"/>
          </p:nvPr>
        </p:nvSpPr>
        <p:spPr>
          <a:xfrm>
            <a:off x="454612" y="61579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Insert Data into MySQL Table From Python</a:t>
            </a:r>
            <a:endParaRPr/>
          </a:p>
        </p:txBody>
      </p:sp>
      <p:sp>
        <p:nvSpPr>
          <p:cNvPr id="551" name="Google Shape;551;p60"/>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317500" lvl="0" marL="457200" rtl="0" algn="l">
              <a:spcBef>
                <a:spcPts val="800"/>
              </a:spcBef>
              <a:spcAft>
                <a:spcPts val="0"/>
              </a:spcAft>
              <a:buSzPts val="1400"/>
              <a:buChar char="❖"/>
            </a:pPr>
            <a:r>
              <a:rPr b="1" lang="en">
                <a:highlight>
                  <a:srgbClr val="FEFEFE"/>
                </a:highlight>
              </a:rPr>
              <a:t>For single row: </a:t>
            </a:r>
            <a:r>
              <a:rPr lang="en">
                <a:highlight>
                  <a:srgbClr val="FEFEFE"/>
                </a:highlight>
              </a:rPr>
              <a:t>We can use the </a:t>
            </a:r>
            <a:r>
              <a:rPr lang="en">
                <a:solidFill>
                  <a:srgbClr val="6C0B24"/>
                </a:solidFill>
                <a:highlight>
                  <a:srgbClr val="F9F2F4"/>
                </a:highlight>
              </a:rPr>
              <a:t>execute()</a:t>
            </a:r>
            <a:r>
              <a:rPr lang="en">
                <a:highlight>
                  <a:srgbClr val="FEFEFE"/>
                </a:highlight>
              </a:rPr>
              <a:t> method of </a:t>
            </a:r>
            <a:r>
              <a:rPr lang="en">
                <a:solidFill>
                  <a:srgbClr val="6C0B24"/>
                </a:solidFill>
                <a:highlight>
                  <a:srgbClr val="F9F2F4"/>
                </a:highlight>
              </a:rPr>
              <a:t>cursor</a:t>
            </a:r>
            <a:r>
              <a:rPr lang="en">
                <a:highlight>
                  <a:srgbClr val="FEFEFE"/>
                </a:highlight>
              </a:rPr>
              <a:t> object to insert a single record.</a:t>
            </a:r>
            <a:endParaRPr>
              <a:highlight>
                <a:srgbClr val="FEFEFE"/>
              </a:highlight>
            </a:endParaRPr>
          </a:p>
          <a:p>
            <a:pPr indent="-317500" lvl="0" marL="457200" rtl="0" algn="l">
              <a:spcBef>
                <a:spcPts val="1000"/>
              </a:spcBef>
              <a:spcAft>
                <a:spcPts val="0"/>
              </a:spcAft>
              <a:buSzPts val="1400"/>
              <a:buChar char="❖"/>
            </a:pPr>
            <a:r>
              <a:rPr b="1" lang="en">
                <a:highlight>
                  <a:srgbClr val="FEFEFE"/>
                </a:highlight>
              </a:rPr>
              <a:t>For multiple row: </a:t>
            </a:r>
            <a:r>
              <a:rPr lang="en">
                <a:highlight>
                  <a:srgbClr val="FEFEFE"/>
                </a:highlight>
              </a:rPr>
              <a:t>We can use the  </a:t>
            </a:r>
            <a:r>
              <a:rPr lang="en">
                <a:solidFill>
                  <a:srgbClr val="6C0B24"/>
                </a:solidFill>
                <a:highlight>
                  <a:srgbClr val="F9F2F4"/>
                </a:highlight>
              </a:rPr>
              <a:t>executemany()</a:t>
            </a:r>
            <a:r>
              <a:rPr lang="en">
                <a:highlight>
                  <a:srgbClr val="FEFEFE"/>
                </a:highlight>
              </a:rPr>
              <a:t> method of cursor object to insert multiple records into a table.</a:t>
            </a:r>
            <a:endParaRPr>
              <a:highlight>
                <a:srgbClr val="FEFEFE"/>
              </a:highlight>
            </a:endParaRPr>
          </a:p>
          <a:p>
            <a:pPr indent="-317500" lvl="0" marL="457200" rtl="0" algn="l">
              <a:lnSpc>
                <a:spcPct val="115000"/>
              </a:lnSpc>
              <a:spcBef>
                <a:spcPts val="1000"/>
              </a:spcBef>
              <a:spcAft>
                <a:spcPts val="0"/>
              </a:spcAft>
              <a:buSzPts val="1400"/>
              <a:buChar char="❖"/>
            </a:pPr>
            <a:r>
              <a:rPr lang="en">
                <a:highlight>
                  <a:srgbClr val="FEFEFE"/>
                </a:highlight>
                <a:latin typeface="Roboto"/>
                <a:ea typeface="Roboto"/>
                <a:cs typeface="Roboto"/>
                <a:sym typeface="Roboto"/>
              </a:rPr>
              <a:t>Syntax of the </a:t>
            </a:r>
            <a:r>
              <a:rPr lang="en">
                <a:solidFill>
                  <a:srgbClr val="6C0B24"/>
                </a:solidFill>
                <a:highlight>
                  <a:srgbClr val="F9F2F4"/>
                </a:highlight>
                <a:latin typeface="Consolas"/>
                <a:ea typeface="Consolas"/>
                <a:cs typeface="Consolas"/>
                <a:sym typeface="Consolas"/>
              </a:rPr>
              <a:t>executemany()</a:t>
            </a:r>
            <a:r>
              <a:rPr lang="en">
                <a:highlight>
                  <a:srgbClr val="FEFEFE"/>
                </a:highlight>
                <a:latin typeface="Roboto"/>
                <a:ea typeface="Roboto"/>
                <a:cs typeface="Roboto"/>
                <a:sym typeface="Roboto"/>
              </a:rPr>
              <a:t> method.</a:t>
            </a:r>
            <a:endParaRPr>
              <a:highlight>
                <a:srgbClr val="FEFEFE"/>
              </a:highlight>
              <a:latin typeface="Roboto"/>
              <a:ea typeface="Roboto"/>
              <a:cs typeface="Roboto"/>
              <a:sym typeface="Roboto"/>
            </a:endParaRPr>
          </a:p>
          <a:p>
            <a:pPr indent="-317500" lvl="1" marL="914400" marR="165100" rtl="0" algn="l">
              <a:lnSpc>
                <a:spcPct val="150000"/>
              </a:lnSpc>
              <a:spcBef>
                <a:spcPts val="0"/>
              </a:spcBef>
              <a:spcAft>
                <a:spcPts val="0"/>
              </a:spcAft>
              <a:buSzPts val="1400"/>
              <a:buChar char="➢"/>
            </a:pPr>
            <a:r>
              <a:rPr lang="en" sz="1400">
                <a:solidFill>
                  <a:srgbClr val="E1E1E1"/>
                </a:solidFill>
                <a:highlight>
                  <a:srgbClr val="383B40"/>
                </a:highlight>
                <a:latin typeface="Consolas"/>
                <a:ea typeface="Consolas"/>
                <a:cs typeface="Consolas"/>
                <a:sym typeface="Consolas"/>
              </a:rPr>
              <a:t>cursor</a:t>
            </a:r>
            <a:r>
              <a:rPr lang="en" sz="1400">
                <a:solidFill>
                  <a:srgbClr val="CCCCCC"/>
                </a:solidFill>
                <a:highlight>
                  <a:srgbClr val="383B40"/>
                </a:highlight>
                <a:latin typeface="Consolas"/>
                <a:ea typeface="Consolas"/>
                <a:cs typeface="Consolas"/>
                <a:sym typeface="Consolas"/>
              </a:rPr>
              <a:t>.</a:t>
            </a:r>
            <a:r>
              <a:rPr lang="en" sz="1400">
                <a:solidFill>
                  <a:srgbClr val="E1E1E1"/>
                </a:solidFill>
                <a:highlight>
                  <a:srgbClr val="383B40"/>
                </a:highlight>
                <a:latin typeface="Consolas"/>
                <a:ea typeface="Consolas"/>
                <a:cs typeface="Consolas"/>
                <a:sym typeface="Consolas"/>
              </a:rPr>
              <a:t>executemany</a:t>
            </a:r>
            <a:r>
              <a:rPr lang="en" sz="1400">
                <a:solidFill>
                  <a:srgbClr val="CCCCCC"/>
                </a:solidFill>
                <a:highlight>
                  <a:srgbClr val="383B40"/>
                </a:highlight>
                <a:latin typeface="Consolas"/>
                <a:ea typeface="Consolas"/>
                <a:cs typeface="Consolas"/>
                <a:sym typeface="Consolas"/>
              </a:rPr>
              <a:t>(</a:t>
            </a:r>
            <a:r>
              <a:rPr lang="en" sz="1400">
                <a:solidFill>
                  <a:srgbClr val="E1E1E1"/>
                </a:solidFill>
                <a:highlight>
                  <a:srgbClr val="383B40"/>
                </a:highlight>
                <a:latin typeface="Consolas"/>
                <a:ea typeface="Consolas"/>
                <a:cs typeface="Consolas"/>
                <a:sym typeface="Consolas"/>
              </a:rPr>
              <a:t>operation</a:t>
            </a:r>
            <a:r>
              <a:rPr lang="en" sz="1400">
                <a:solidFill>
                  <a:srgbClr val="CCCCCC"/>
                </a:solidFill>
                <a:highlight>
                  <a:srgbClr val="383B40"/>
                </a:highlight>
                <a:latin typeface="Consolas"/>
                <a:ea typeface="Consolas"/>
                <a:cs typeface="Consolas"/>
                <a:sym typeface="Consolas"/>
              </a:rPr>
              <a:t>,</a:t>
            </a:r>
            <a:r>
              <a:rPr lang="en" sz="1400">
                <a:solidFill>
                  <a:srgbClr val="E1E1E1"/>
                </a:solidFill>
                <a:highlight>
                  <a:srgbClr val="383B40"/>
                </a:highlight>
                <a:latin typeface="Consolas"/>
                <a:ea typeface="Consolas"/>
                <a:cs typeface="Consolas"/>
                <a:sym typeface="Consolas"/>
              </a:rPr>
              <a:t> seq_of_params</a:t>
            </a:r>
            <a:r>
              <a:rPr lang="en" sz="1400">
                <a:solidFill>
                  <a:srgbClr val="CCCCCC"/>
                </a:solidFill>
                <a:highlight>
                  <a:srgbClr val="383B40"/>
                </a:highlight>
                <a:latin typeface="Consolas"/>
                <a:ea typeface="Consolas"/>
                <a:cs typeface="Consolas"/>
                <a:sym typeface="Consolas"/>
              </a:rPr>
              <a:t>)</a:t>
            </a:r>
            <a:endParaRPr sz="1400">
              <a:solidFill>
                <a:srgbClr val="CCCCCC"/>
              </a:solidFill>
              <a:highlight>
                <a:srgbClr val="383B40"/>
              </a:highlight>
              <a:latin typeface="Consolas"/>
              <a:ea typeface="Consolas"/>
              <a:cs typeface="Consolas"/>
              <a:sym typeface="Consolas"/>
            </a:endParaRPr>
          </a:p>
          <a:p>
            <a:pPr indent="-317500" lvl="0" marL="457200" rtl="0" algn="l">
              <a:lnSpc>
                <a:spcPct val="115000"/>
              </a:lnSpc>
              <a:spcBef>
                <a:spcPts val="1000"/>
              </a:spcBef>
              <a:spcAft>
                <a:spcPts val="0"/>
              </a:spcAft>
              <a:buSzPts val="1400"/>
              <a:buChar char="❖"/>
            </a:pPr>
            <a:r>
              <a:rPr b="1" lang="en">
                <a:highlight>
                  <a:srgbClr val="FEFEFE"/>
                </a:highlight>
                <a:latin typeface="Roboto"/>
                <a:ea typeface="Roboto"/>
                <a:cs typeface="Roboto"/>
                <a:sym typeface="Roboto"/>
              </a:rPr>
              <a:t>Commit your changes</a:t>
            </a:r>
            <a:endParaRPr>
              <a:highlight>
                <a:srgbClr val="FEFEFE"/>
              </a:highlight>
              <a:latin typeface="Roboto"/>
              <a:ea typeface="Roboto"/>
              <a:cs typeface="Roboto"/>
              <a:sym typeface="Roboto"/>
            </a:endParaRPr>
          </a:p>
          <a:p>
            <a:pPr indent="-317500" lvl="1" marL="914400" rtl="0" algn="l">
              <a:lnSpc>
                <a:spcPct val="115000"/>
              </a:lnSpc>
              <a:spcBef>
                <a:spcPts val="0"/>
              </a:spcBef>
              <a:spcAft>
                <a:spcPts val="0"/>
              </a:spcAft>
              <a:buSzPts val="1400"/>
              <a:buFont typeface="Roboto"/>
              <a:buChar char="➢"/>
            </a:pPr>
            <a:r>
              <a:rPr lang="en" sz="1400">
                <a:solidFill>
                  <a:srgbClr val="000000"/>
                </a:solidFill>
                <a:highlight>
                  <a:srgbClr val="FFFFFF"/>
                </a:highlight>
                <a:latin typeface="Roboto"/>
                <a:ea typeface="Roboto"/>
                <a:cs typeface="Roboto"/>
                <a:sym typeface="Roboto"/>
              </a:rPr>
              <a:t>You have to explicitly call the  </a:t>
            </a:r>
            <a:r>
              <a:rPr lang="en" sz="1400">
                <a:solidFill>
                  <a:srgbClr val="6C0B24"/>
                </a:solidFill>
                <a:highlight>
                  <a:srgbClr val="F9F2F4"/>
                </a:highlight>
                <a:latin typeface="Consolas"/>
                <a:ea typeface="Consolas"/>
                <a:cs typeface="Consolas"/>
                <a:sym typeface="Consolas"/>
              </a:rPr>
              <a:t>commit() </a:t>
            </a:r>
            <a:r>
              <a:rPr lang="en" sz="1400">
                <a:solidFill>
                  <a:srgbClr val="000000"/>
                </a:solidFill>
                <a:highlight>
                  <a:srgbClr val="FFFFFF"/>
                </a:highlight>
                <a:latin typeface="Roboto"/>
                <a:ea typeface="Roboto"/>
                <a:cs typeface="Roboto"/>
                <a:sym typeface="Roboto"/>
              </a:rPr>
              <a:t>method in order to make the changes to the database. </a:t>
            </a:r>
            <a:endParaRPr sz="1400">
              <a:solidFill>
                <a:srgbClr val="000000"/>
              </a:solidFill>
              <a:highlight>
                <a:srgbClr val="FFFFFF"/>
              </a:highlight>
              <a:latin typeface="Roboto"/>
              <a:ea typeface="Roboto"/>
              <a:cs typeface="Roboto"/>
              <a:sym typeface="Roboto"/>
            </a:endParaRPr>
          </a:p>
          <a:p>
            <a:pPr indent="-317500" lvl="0" marL="457200" rtl="0" algn="l">
              <a:lnSpc>
                <a:spcPct val="115000"/>
              </a:lnSpc>
              <a:spcBef>
                <a:spcPts val="1000"/>
              </a:spcBef>
              <a:spcAft>
                <a:spcPts val="3000"/>
              </a:spcAft>
              <a:buSzPts val="1400"/>
              <a:buFont typeface="Roboto"/>
              <a:buChar char="❖"/>
            </a:pPr>
            <a:r>
              <a:rPr b="1" lang="en">
                <a:highlight>
                  <a:srgbClr val="FEFEFE"/>
                </a:highlight>
                <a:latin typeface="Roboto"/>
                <a:ea typeface="Roboto"/>
                <a:cs typeface="Roboto"/>
                <a:sym typeface="Roboto"/>
              </a:rPr>
              <a:t>Get the number of rows affected</a:t>
            </a:r>
            <a:br>
              <a:rPr b="1" lang="en">
                <a:highlight>
                  <a:srgbClr val="FEFEFE"/>
                </a:highlight>
                <a:latin typeface="Roboto"/>
                <a:ea typeface="Roboto"/>
                <a:cs typeface="Roboto"/>
                <a:sym typeface="Roboto"/>
              </a:rPr>
            </a:br>
            <a:r>
              <a:rPr lang="en">
                <a:highlight>
                  <a:srgbClr val="FEFEFE"/>
                </a:highlight>
                <a:latin typeface="Roboto"/>
                <a:ea typeface="Roboto"/>
                <a:cs typeface="Roboto"/>
                <a:sym typeface="Roboto"/>
              </a:rPr>
              <a:t>After a successful insert operation, use a </a:t>
            </a:r>
            <a:r>
              <a:rPr lang="en">
                <a:solidFill>
                  <a:srgbClr val="6C0B24"/>
                </a:solidFill>
                <a:highlight>
                  <a:srgbClr val="F9F2F4"/>
                </a:highlight>
                <a:latin typeface="Consolas"/>
                <a:ea typeface="Consolas"/>
                <a:cs typeface="Consolas"/>
                <a:sym typeface="Consolas"/>
              </a:rPr>
              <a:t>cursor.rowcount()</a:t>
            </a:r>
            <a:r>
              <a:rPr lang="en">
                <a:highlight>
                  <a:srgbClr val="FEFEFE"/>
                </a:highlight>
                <a:latin typeface="Roboto"/>
                <a:ea typeface="Roboto"/>
                <a:cs typeface="Roboto"/>
                <a:sym typeface="Roboto"/>
              </a:rPr>
              <a:t> method to get the number of rows affected. The count depends on how many rows you are inserting.</a:t>
            </a:r>
            <a:endParaRPr>
              <a:highlight>
                <a:srgbClr val="FEFEFE"/>
              </a:highlight>
              <a:latin typeface="Roboto"/>
              <a:ea typeface="Roboto"/>
              <a:cs typeface="Roboto"/>
              <a:sym typeface="Roboto"/>
            </a:endParaRPr>
          </a:p>
        </p:txBody>
      </p:sp>
      <p:sp>
        <p:nvSpPr>
          <p:cNvPr id="552" name="Google Shape;552;p6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1"/>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Insert Data into MySQL Table From Python  </a:t>
            </a:r>
            <a:r>
              <a:rPr b="0" lang="en" sz="2000"/>
              <a:t>(continued)</a:t>
            </a:r>
            <a:endParaRPr b="0" sz="2000"/>
          </a:p>
        </p:txBody>
      </p:sp>
      <p:pic>
        <p:nvPicPr>
          <p:cNvPr id="558" name="Google Shape;558;p61"/>
          <p:cNvPicPr preferRelativeResize="0"/>
          <p:nvPr/>
        </p:nvPicPr>
        <p:blipFill>
          <a:blip r:embed="rId3">
            <a:alphaModFix/>
          </a:blip>
          <a:stretch>
            <a:fillRect/>
          </a:stretch>
        </p:blipFill>
        <p:spPr>
          <a:xfrm>
            <a:off x="1452550" y="1859013"/>
            <a:ext cx="6238875" cy="2819400"/>
          </a:xfrm>
          <a:prstGeom prst="rect">
            <a:avLst/>
          </a:prstGeom>
          <a:noFill/>
          <a:ln>
            <a:noFill/>
          </a:ln>
        </p:spPr>
      </p:pic>
      <p:sp>
        <p:nvSpPr>
          <p:cNvPr id="559" name="Google Shape;559;p6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560" name="Google Shape;560;p61"/>
          <p:cNvSpPr txBox="1"/>
          <p:nvPr/>
        </p:nvSpPr>
        <p:spPr>
          <a:xfrm>
            <a:off x="3511650" y="4686125"/>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700"/>
              <a:t>Img src: pypi.org</a:t>
            </a:r>
            <a:endParaRPr b="1" i="1" sz="700"/>
          </a:p>
        </p:txBody>
      </p:sp>
      <p:sp>
        <p:nvSpPr>
          <p:cNvPr id="561" name="Google Shape;561;p61"/>
          <p:cNvSpPr txBox="1"/>
          <p:nvPr>
            <p:ph type="title"/>
          </p:nvPr>
        </p:nvSpPr>
        <p:spPr>
          <a:xfrm>
            <a:off x="2229275" y="1320900"/>
            <a:ext cx="4930500" cy="530400"/>
          </a:xfrm>
          <a:prstGeom prst="rect">
            <a:avLst/>
          </a:prstGeom>
          <a:ln cap="flat" cmpd="sng" w="9525">
            <a:solidFill>
              <a:srgbClr val="000000"/>
            </a:solidFill>
            <a:prstDash val="dash"/>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lang="en" sz="1200"/>
              <a:t>High level workflow for </a:t>
            </a:r>
            <a:r>
              <a:rPr lang="en" sz="1200"/>
              <a:t>Insert Data into MySQL using Python</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4"/>
          <p:cNvSpPr txBox="1"/>
          <p:nvPr>
            <p:ph idx="1" type="body"/>
          </p:nvPr>
        </p:nvSpPr>
        <p:spPr>
          <a:xfrm>
            <a:off x="4474300" y="970625"/>
            <a:ext cx="4103100" cy="37656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b="1" lang="en" sz="1500">
                <a:solidFill>
                  <a:schemeClr val="dk1"/>
                </a:solidFill>
                <a:highlight>
                  <a:srgbClr val="FFFFFF"/>
                </a:highlight>
              </a:rPr>
              <a:t>Learning Objective:</a:t>
            </a:r>
            <a:endParaRPr b="1" sz="1500">
              <a:solidFill>
                <a:schemeClr val="dk1"/>
              </a:solidFill>
              <a:highlight>
                <a:srgbClr val="FFFFFF"/>
              </a:highlight>
            </a:endParaRPr>
          </a:p>
          <a:p>
            <a:pPr indent="0" lvl="0" marL="0" rtl="0" algn="l">
              <a:spcBef>
                <a:spcPts val="1200"/>
              </a:spcBef>
              <a:spcAft>
                <a:spcPts val="0"/>
              </a:spcAft>
              <a:buNone/>
            </a:pPr>
            <a:r>
              <a:rPr lang="en" sz="1300">
                <a:solidFill>
                  <a:srgbClr val="222222"/>
                </a:solidFill>
                <a:highlight>
                  <a:srgbClr val="FFFFFF"/>
                </a:highlight>
              </a:rPr>
              <a:t>By the end of this lesson, learners will be able to develop a straightforward Python application to interact with MySQL databases.</a:t>
            </a:r>
            <a:endParaRPr sz="1300">
              <a:solidFill>
                <a:srgbClr val="222222"/>
              </a:solidFill>
              <a:highlight>
                <a:srgbClr val="FFFFFF"/>
              </a:highlight>
            </a:endParaRPr>
          </a:p>
          <a:p>
            <a:pPr indent="0" lvl="0" marL="0" rtl="0" algn="l">
              <a:spcBef>
                <a:spcPts val="1200"/>
              </a:spcBef>
              <a:spcAft>
                <a:spcPts val="1200"/>
              </a:spcAft>
              <a:buNone/>
            </a:pPr>
            <a:r>
              <a:t/>
            </a:r>
            <a:endParaRPr sz="1300">
              <a:solidFill>
                <a:srgbClr val="222222"/>
              </a:solidFill>
              <a:highlight>
                <a:srgbClr val="FFFFFF"/>
              </a:highlight>
            </a:endParaRPr>
          </a:p>
        </p:txBody>
      </p:sp>
      <p:sp>
        <p:nvSpPr>
          <p:cNvPr id="422" name="Google Shape;422;p44"/>
          <p:cNvSpPr txBox="1"/>
          <p:nvPr/>
        </p:nvSpPr>
        <p:spPr>
          <a:xfrm>
            <a:off x="334125" y="1680750"/>
            <a:ext cx="30000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000">
                <a:solidFill>
                  <a:srgbClr val="FEC14F"/>
                </a:solidFill>
              </a:rPr>
              <a:t>Python SQL Module</a:t>
            </a:r>
            <a:endParaRPr b="1" sz="4000">
              <a:solidFill>
                <a:srgbClr val="FEC14F"/>
              </a:solidFill>
            </a:endParaRPr>
          </a:p>
        </p:txBody>
      </p:sp>
      <p:sp>
        <p:nvSpPr>
          <p:cNvPr id="423" name="Google Shape;423;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2"/>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Guided Lab - </a:t>
            </a:r>
            <a:r>
              <a:rPr lang="en"/>
              <a:t>Hands-On Activity</a:t>
            </a:r>
            <a:endParaRPr/>
          </a:p>
        </p:txBody>
      </p:sp>
      <p:sp>
        <p:nvSpPr>
          <p:cNvPr id="567" name="Google Shape;567;p62"/>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 sz="1800"/>
              <a:t>Complete the following labs:</a:t>
            </a:r>
            <a:endParaRPr/>
          </a:p>
          <a:p>
            <a:pPr indent="-323850" lvl="0" marL="457200" rtl="0" algn="l">
              <a:spcBef>
                <a:spcPts val="800"/>
              </a:spcBef>
              <a:spcAft>
                <a:spcPts val="0"/>
              </a:spcAft>
              <a:buSzPts val="1500"/>
              <a:buChar char="❑"/>
            </a:pPr>
            <a:r>
              <a:rPr b="1" lang="en" sz="1500" u="sng">
                <a:solidFill>
                  <a:schemeClr val="hlink"/>
                </a:solidFill>
                <a:hlinkClick r:id="rId3"/>
              </a:rPr>
              <a:t>Guided LAB 342.3.2 - Inserting Data into MySQL from Python</a:t>
            </a:r>
            <a:r>
              <a:rPr b="1" lang="en" sz="1500"/>
              <a:t>.</a:t>
            </a:r>
            <a:endParaRPr b="1" sz="1500"/>
          </a:p>
          <a:p>
            <a:pPr indent="-323850" lvl="0" marL="457200" rtl="0" algn="l">
              <a:spcBef>
                <a:spcPts val="0"/>
              </a:spcBef>
              <a:spcAft>
                <a:spcPts val="0"/>
              </a:spcAft>
              <a:buSzPts val="1500"/>
              <a:buChar char="❑"/>
            </a:pPr>
            <a:r>
              <a:rPr b="1" lang="en" sz="1500" u="sng">
                <a:solidFill>
                  <a:schemeClr val="hlink"/>
                </a:solidFill>
                <a:hlinkClick r:id="rId4"/>
              </a:rPr>
              <a:t>Guided LAB 342.3.3 - API Data Extraction and MySQL Database Integration.</a:t>
            </a:r>
            <a:endParaRPr b="1" sz="1500"/>
          </a:p>
          <a:p>
            <a:pPr indent="0" lvl="0" marL="0" rtl="0" algn="l">
              <a:spcBef>
                <a:spcPts val="800"/>
              </a:spcBef>
              <a:spcAft>
                <a:spcPts val="0"/>
              </a:spcAft>
              <a:buNone/>
            </a:pPr>
            <a:r>
              <a:t/>
            </a:r>
            <a:endParaRPr b="1"/>
          </a:p>
          <a:p>
            <a:pPr indent="0" lvl="0" marL="0" rtl="0" algn="l">
              <a:lnSpc>
                <a:spcPct val="115000"/>
              </a:lnSpc>
              <a:spcBef>
                <a:spcPts val="0"/>
              </a:spcBef>
              <a:spcAft>
                <a:spcPts val="0"/>
              </a:spcAft>
              <a:buNone/>
            </a:pPr>
            <a:r>
              <a:rPr lang="en" sz="1800"/>
              <a:t> You can find these labs on Canvas under the Assignment section.</a:t>
            </a:r>
            <a:endParaRPr sz="1800"/>
          </a:p>
          <a:p>
            <a:pPr indent="0" lvl="0" marL="0" rtl="0" algn="l">
              <a:lnSpc>
                <a:spcPct val="115000"/>
              </a:lnSpc>
              <a:spcBef>
                <a:spcPts val="400"/>
              </a:spcBef>
              <a:spcAft>
                <a:spcPts val="0"/>
              </a:spcAft>
              <a:buNone/>
            </a:pPr>
            <a:r>
              <a:t/>
            </a:r>
            <a:endParaRPr sz="1800"/>
          </a:p>
          <a:p>
            <a:pPr indent="0" lvl="0" marL="0" rtl="0" algn="l">
              <a:lnSpc>
                <a:spcPct val="115000"/>
              </a:lnSpc>
              <a:spcBef>
                <a:spcPts val="400"/>
              </a:spcBef>
              <a:spcAft>
                <a:spcPts val="400"/>
              </a:spcAft>
              <a:buNone/>
            </a:pPr>
            <a:r>
              <a:rPr lang="en" sz="1800"/>
              <a:t>If you have any questions while completing this lab, please contact your instructor for assistance.</a:t>
            </a:r>
            <a:endParaRPr sz="1800"/>
          </a:p>
        </p:txBody>
      </p:sp>
      <p:sp>
        <p:nvSpPr>
          <p:cNvPr id="568" name="Google Shape;568;p62"/>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63"/>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Practice Assignment</a:t>
            </a:r>
            <a:endParaRPr/>
          </a:p>
        </p:txBody>
      </p:sp>
      <p:sp>
        <p:nvSpPr>
          <p:cNvPr id="574" name="Google Shape;574;p63"/>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sz="1800"/>
              <a:t>Complete the assignment </a:t>
            </a:r>
            <a:r>
              <a:rPr lang="en" sz="1800" u="sng">
                <a:solidFill>
                  <a:schemeClr val="hlink"/>
                </a:solidFill>
                <a:hlinkClick r:id="rId3"/>
              </a:rPr>
              <a:t>PA 342.3.1- </a:t>
            </a:r>
            <a:r>
              <a:rPr lang="en" sz="1800" u="sng">
                <a:solidFill>
                  <a:schemeClr val="accent5"/>
                </a:solidFill>
                <a:hlinkClick r:id="rId4">
                  <a:extLst>
                    <a:ext uri="{A12FA001-AC4F-418D-AE19-62706E023703}">
                      <ahyp:hlinkClr val="tx"/>
                    </a:ext>
                  </a:extLst>
                </a:hlinkClick>
              </a:rPr>
              <a:t>Practice Assignment </a:t>
            </a:r>
            <a:r>
              <a:rPr lang="en" sz="1800" u="sng">
                <a:solidFill>
                  <a:schemeClr val="hlink"/>
                </a:solidFill>
                <a:hlinkClick r:id="rId5"/>
              </a:rPr>
              <a:t>- Python Database API</a:t>
            </a:r>
            <a:r>
              <a:rPr lang="en" sz="1800"/>
              <a:t>. You can find this assignment on Canvas under the Assignment section.</a:t>
            </a:r>
            <a:endParaRPr sz="1800"/>
          </a:p>
          <a:p>
            <a:pPr indent="0" lvl="0" marL="0" rtl="0" algn="l">
              <a:spcBef>
                <a:spcPts val="800"/>
              </a:spcBef>
              <a:spcAft>
                <a:spcPts val="0"/>
              </a:spcAft>
              <a:buNone/>
            </a:pPr>
            <a:r>
              <a:t/>
            </a:r>
            <a:endParaRPr sz="1800"/>
          </a:p>
          <a:p>
            <a:pPr indent="0" lvl="0" marL="0" rtl="0" algn="l">
              <a:lnSpc>
                <a:spcPct val="115000"/>
              </a:lnSpc>
              <a:spcBef>
                <a:spcPts val="0"/>
              </a:spcBef>
              <a:spcAft>
                <a:spcPts val="400"/>
              </a:spcAft>
              <a:buNone/>
            </a:pPr>
            <a:r>
              <a:rPr lang="en" sz="1800"/>
              <a:t>If you have any questions while completing this assignment, please contact your instructor for assistance.</a:t>
            </a:r>
            <a:endParaRPr sz="1800"/>
          </a:p>
        </p:txBody>
      </p:sp>
      <p:sp>
        <p:nvSpPr>
          <p:cNvPr id="575" name="Google Shape;575;p63"/>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4"/>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Knowledge Check</a:t>
            </a:r>
            <a:endParaRPr/>
          </a:p>
        </p:txBody>
      </p:sp>
      <p:sp>
        <p:nvSpPr>
          <p:cNvPr id="581" name="Google Shape;581;p64"/>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330200" lvl="0" marL="457200" rtl="0" algn="l">
              <a:lnSpc>
                <a:spcPct val="115000"/>
              </a:lnSpc>
              <a:spcBef>
                <a:spcPts val="0"/>
              </a:spcBef>
              <a:spcAft>
                <a:spcPts val="0"/>
              </a:spcAft>
              <a:buClr>
                <a:srgbClr val="1F1F1F"/>
              </a:buClr>
              <a:buSzPts val="1600"/>
              <a:buAutoNum type="arabicPeriod"/>
            </a:pPr>
            <a:r>
              <a:rPr lang="en" sz="1600">
                <a:solidFill>
                  <a:srgbClr val="1F1F1F"/>
                </a:solidFill>
                <a:highlight>
                  <a:srgbClr val="FFFFFF"/>
                </a:highlight>
              </a:rPr>
              <a:t>What </a:t>
            </a:r>
            <a:r>
              <a:rPr lang="en" sz="1600">
                <a:solidFill>
                  <a:srgbClr val="1F1F1F"/>
                </a:solidFill>
                <a:highlight>
                  <a:srgbClr val="FFFFFF"/>
                </a:highlight>
              </a:rPr>
              <a:t>does</a:t>
            </a:r>
            <a:r>
              <a:rPr lang="en" sz="1600">
                <a:solidFill>
                  <a:srgbClr val="1F1F1F"/>
                </a:solidFill>
                <a:highlight>
                  <a:srgbClr val="FFFFFF"/>
                </a:highlight>
              </a:rPr>
              <a:t> the Python library use to connect to and interact with MySQL databases?</a:t>
            </a:r>
            <a:endParaRPr sz="1600">
              <a:solidFill>
                <a:srgbClr val="1F1F1F"/>
              </a:solidFill>
              <a:highlight>
                <a:srgbClr val="FFFFFF"/>
              </a:highlight>
            </a:endParaRPr>
          </a:p>
          <a:p>
            <a:pPr indent="-330200" lvl="0" marL="457200" rtl="0" algn="l">
              <a:lnSpc>
                <a:spcPct val="115000"/>
              </a:lnSpc>
              <a:spcBef>
                <a:spcPts val="0"/>
              </a:spcBef>
              <a:spcAft>
                <a:spcPts val="0"/>
              </a:spcAft>
              <a:buClr>
                <a:srgbClr val="1F1F1F"/>
              </a:buClr>
              <a:buSzPts val="1600"/>
              <a:buAutoNum type="arabicPeriod"/>
            </a:pPr>
            <a:r>
              <a:rPr lang="en" sz="1600">
                <a:solidFill>
                  <a:srgbClr val="1F1F1F"/>
                </a:solidFill>
                <a:highlight>
                  <a:srgbClr val="FFFFFF"/>
                </a:highlight>
              </a:rPr>
              <a:t>What are the five steps involved in using a Python database driver?</a:t>
            </a:r>
            <a:endParaRPr sz="1600">
              <a:solidFill>
                <a:srgbClr val="1F1F1F"/>
              </a:solidFill>
              <a:highlight>
                <a:srgbClr val="FFFFFF"/>
              </a:highlight>
            </a:endParaRPr>
          </a:p>
          <a:p>
            <a:pPr indent="-330200" lvl="0" marL="457200" rtl="0" algn="l">
              <a:lnSpc>
                <a:spcPct val="115000"/>
              </a:lnSpc>
              <a:spcBef>
                <a:spcPts val="0"/>
              </a:spcBef>
              <a:spcAft>
                <a:spcPts val="0"/>
              </a:spcAft>
              <a:buClr>
                <a:srgbClr val="1F1F1F"/>
              </a:buClr>
              <a:buSzPts val="1600"/>
              <a:buAutoNum type="arabicPeriod"/>
            </a:pPr>
            <a:r>
              <a:rPr lang="en" sz="1600">
                <a:solidFill>
                  <a:srgbClr val="1F1F1F"/>
                </a:solidFill>
                <a:highlight>
                  <a:srgbClr val="FFFFFF"/>
                </a:highlight>
              </a:rPr>
              <a:t>How do you verify that a database connection has been successfully established?</a:t>
            </a:r>
            <a:endParaRPr sz="1600">
              <a:solidFill>
                <a:srgbClr val="1F1F1F"/>
              </a:solidFill>
              <a:highlight>
                <a:srgbClr val="FFFFFF"/>
              </a:highlight>
            </a:endParaRPr>
          </a:p>
          <a:p>
            <a:pPr indent="-330200" lvl="0" marL="457200" rtl="0" algn="l">
              <a:lnSpc>
                <a:spcPct val="115000"/>
              </a:lnSpc>
              <a:spcBef>
                <a:spcPts val="0"/>
              </a:spcBef>
              <a:spcAft>
                <a:spcPts val="0"/>
              </a:spcAft>
              <a:buClr>
                <a:srgbClr val="1F1F1F"/>
              </a:buClr>
              <a:buSzPts val="1600"/>
              <a:buAutoNum type="arabicPeriod"/>
            </a:pPr>
            <a:r>
              <a:rPr lang="en" sz="1600">
                <a:solidFill>
                  <a:srgbClr val="1F1F1F"/>
                </a:solidFill>
                <a:highlight>
                  <a:srgbClr val="FFFFFF"/>
                </a:highlight>
              </a:rPr>
              <a:t>What is a parameterized query and why is it used?</a:t>
            </a:r>
            <a:endParaRPr sz="1600"/>
          </a:p>
        </p:txBody>
      </p:sp>
      <p:sp>
        <p:nvSpPr>
          <p:cNvPr id="582" name="Google Shape;582;p64"/>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5"/>
          <p:cNvSpPr txBox="1"/>
          <p:nvPr>
            <p:ph type="title"/>
          </p:nvPr>
        </p:nvSpPr>
        <p:spPr>
          <a:xfrm>
            <a:off x="447487" y="615772"/>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Summary</a:t>
            </a:r>
            <a:endParaRPr/>
          </a:p>
        </p:txBody>
      </p:sp>
      <p:sp>
        <p:nvSpPr>
          <p:cNvPr id="588" name="Google Shape;588;p65"/>
          <p:cNvSpPr txBox="1"/>
          <p:nvPr>
            <p:ph idx="1" type="body"/>
          </p:nvPr>
        </p:nvSpPr>
        <p:spPr>
          <a:xfrm>
            <a:off x="523875" y="1290600"/>
            <a:ext cx="8079000" cy="33954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sz="1500"/>
              <a:t>MySQL Connector/Python enables Python programs to access MySQL databases, using an API that is compliant with the Python Database API Specification v2.0 (PEP 249). It is written in pure Python and does not have any dependencies except for the Python Standard Library. Methods include:</a:t>
            </a:r>
            <a:endParaRPr sz="1500"/>
          </a:p>
          <a:p>
            <a:pPr indent="-304800" lvl="0" marL="457200" rtl="0" algn="l">
              <a:spcBef>
                <a:spcPts val="800"/>
              </a:spcBef>
              <a:spcAft>
                <a:spcPts val="0"/>
              </a:spcAft>
              <a:buSzPts val="1200"/>
              <a:buChar char="❑"/>
            </a:pPr>
            <a:r>
              <a:rPr lang="en" sz="1500">
                <a:highlight>
                  <a:srgbClr val="FEFEFE"/>
                </a:highlight>
              </a:rPr>
              <a:t>The cursor() method of a </a:t>
            </a:r>
            <a:r>
              <a:rPr lang="en" sz="1500">
                <a:solidFill>
                  <a:srgbClr val="6C0B24"/>
                </a:solidFill>
                <a:highlight>
                  <a:srgbClr val="F9F2F4"/>
                </a:highlight>
              </a:rPr>
              <a:t>MySQLConnection</a:t>
            </a:r>
            <a:r>
              <a:rPr lang="en" sz="1500">
                <a:highlight>
                  <a:srgbClr val="FEFEFE"/>
                </a:highlight>
              </a:rPr>
              <a:t> object is used to create a cursor object to perform various SQL operations.</a:t>
            </a:r>
            <a:endParaRPr sz="1500">
              <a:highlight>
                <a:srgbClr val="FEFEFE"/>
              </a:highlight>
            </a:endParaRPr>
          </a:p>
          <a:p>
            <a:pPr indent="-304800" lvl="0" marL="457200" rtl="0" algn="l">
              <a:spcBef>
                <a:spcPts val="0"/>
              </a:spcBef>
              <a:spcAft>
                <a:spcPts val="0"/>
              </a:spcAft>
              <a:buSzPts val="1200"/>
              <a:buChar char="❑"/>
            </a:pPr>
            <a:r>
              <a:rPr lang="en" sz="1500">
                <a:highlight>
                  <a:srgbClr val="FEFEFE"/>
                </a:highlight>
              </a:rPr>
              <a:t>The execute() methods run the SQL query and return the result.</a:t>
            </a:r>
            <a:endParaRPr sz="1500">
              <a:highlight>
                <a:srgbClr val="FEFEFE"/>
              </a:highlight>
            </a:endParaRPr>
          </a:p>
          <a:p>
            <a:pPr indent="-304800" lvl="0" marL="457200" rtl="0" algn="l">
              <a:spcBef>
                <a:spcPts val="0"/>
              </a:spcBef>
              <a:spcAft>
                <a:spcPts val="0"/>
              </a:spcAft>
              <a:buSzPts val="1200"/>
              <a:buChar char="❑"/>
            </a:pPr>
            <a:r>
              <a:rPr lang="en" sz="1500">
                <a:highlight>
                  <a:srgbClr val="FEFEFE"/>
                </a:highlight>
              </a:rPr>
              <a:t>The </a:t>
            </a:r>
            <a:r>
              <a:rPr lang="en" sz="1500">
                <a:solidFill>
                  <a:srgbClr val="6C0B24"/>
                </a:solidFill>
                <a:highlight>
                  <a:srgbClr val="F9F2F4"/>
                </a:highlight>
              </a:rPr>
              <a:t>cursor.close()</a:t>
            </a:r>
            <a:r>
              <a:rPr lang="en" sz="1500">
                <a:highlight>
                  <a:srgbClr val="FEFEFE"/>
                </a:highlight>
              </a:rPr>
              <a:t> and </a:t>
            </a:r>
            <a:r>
              <a:rPr lang="en" sz="1500">
                <a:solidFill>
                  <a:srgbClr val="6C0B24"/>
                </a:solidFill>
                <a:highlight>
                  <a:srgbClr val="F9F2F4"/>
                </a:highlight>
              </a:rPr>
              <a:t>connection.close()</a:t>
            </a:r>
            <a:r>
              <a:rPr lang="en" sz="1500">
                <a:highlight>
                  <a:srgbClr val="FEFEFE"/>
                </a:highlight>
              </a:rPr>
              <a:t> methods are used to close open connections after work completes.</a:t>
            </a:r>
            <a:endParaRPr sz="1500">
              <a:highlight>
                <a:srgbClr val="FEFEFE"/>
              </a:highlight>
            </a:endParaRPr>
          </a:p>
          <a:p>
            <a:pPr indent="-304800" lvl="0" marL="457200" rtl="0" algn="l">
              <a:spcBef>
                <a:spcPts val="0"/>
              </a:spcBef>
              <a:spcAft>
                <a:spcPts val="0"/>
              </a:spcAft>
              <a:buSzPts val="1200"/>
              <a:buChar char="❑"/>
            </a:pPr>
            <a:r>
              <a:rPr lang="en" sz="1500">
                <a:highlight>
                  <a:srgbClr val="FEFEFE"/>
                </a:highlight>
              </a:rPr>
              <a:t>The </a:t>
            </a:r>
            <a:r>
              <a:rPr lang="en" sz="1500">
                <a:solidFill>
                  <a:srgbClr val="6C0B24"/>
                </a:solidFill>
                <a:highlight>
                  <a:srgbClr val="F9F2F4"/>
                </a:highlight>
              </a:rPr>
              <a:t>connect()</a:t>
            </a:r>
            <a:r>
              <a:rPr lang="en" sz="1500">
                <a:highlight>
                  <a:srgbClr val="FEFEFE"/>
                </a:highlight>
              </a:rPr>
              <a:t> method can throw a </a:t>
            </a:r>
            <a:r>
              <a:rPr lang="en" sz="1500">
                <a:solidFill>
                  <a:srgbClr val="6C0B24"/>
                </a:solidFill>
                <a:highlight>
                  <a:srgbClr val="F9F2F4"/>
                </a:highlight>
              </a:rPr>
              <a:t>Database error</a:t>
            </a:r>
            <a:r>
              <a:rPr lang="en" sz="1500">
                <a:highlight>
                  <a:srgbClr val="FEFEFE"/>
                </a:highlight>
              </a:rPr>
              <a:t> exception if one of the required parameters is wrong.</a:t>
            </a:r>
            <a:endParaRPr sz="1500">
              <a:highlight>
                <a:srgbClr val="FEFEFE"/>
              </a:highlight>
            </a:endParaRPr>
          </a:p>
        </p:txBody>
      </p:sp>
      <p:sp>
        <p:nvSpPr>
          <p:cNvPr id="589" name="Google Shape;589;p6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5"/>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317500" lvl="0" marL="457200" rtl="0" algn="l">
              <a:spcBef>
                <a:spcPts val="0"/>
              </a:spcBef>
              <a:spcAft>
                <a:spcPts val="0"/>
              </a:spcAft>
              <a:buSzPts val="1400"/>
              <a:buChar char="❑"/>
            </a:pPr>
            <a:r>
              <a:rPr lang="en" sz="1500"/>
              <a:t>Introduction to Python Database Driver.</a:t>
            </a:r>
            <a:endParaRPr sz="1500"/>
          </a:p>
          <a:p>
            <a:pPr indent="-317500" lvl="0" marL="457200" rtl="0" algn="l">
              <a:spcBef>
                <a:spcPts val="1000"/>
              </a:spcBef>
              <a:spcAft>
                <a:spcPts val="0"/>
              </a:spcAft>
              <a:buSzPts val="1400"/>
              <a:buChar char="❑"/>
            </a:pPr>
            <a:r>
              <a:rPr lang="en" sz="1500"/>
              <a:t>Steps to use Python Database </a:t>
            </a:r>
            <a:r>
              <a:rPr lang="en" sz="1500"/>
              <a:t>Driver.</a:t>
            </a:r>
            <a:endParaRPr sz="1500"/>
          </a:p>
          <a:p>
            <a:pPr indent="-317500" lvl="1" marL="914400" rtl="0" algn="l">
              <a:spcBef>
                <a:spcPts val="1000"/>
              </a:spcBef>
              <a:spcAft>
                <a:spcPts val="0"/>
              </a:spcAft>
              <a:buSzPts val="1400"/>
              <a:buChar char="➢"/>
            </a:pPr>
            <a:r>
              <a:rPr lang="en" sz="1500"/>
              <a:t>Step 1: Import the API Module.</a:t>
            </a:r>
            <a:endParaRPr sz="1500"/>
          </a:p>
          <a:p>
            <a:pPr indent="-317500" lvl="1" marL="914400" rtl="0" algn="l">
              <a:spcBef>
                <a:spcPts val="1000"/>
              </a:spcBef>
              <a:spcAft>
                <a:spcPts val="0"/>
              </a:spcAft>
              <a:buSzPts val="1400"/>
              <a:buChar char="➢"/>
            </a:pPr>
            <a:r>
              <a:rPr lang="en" sz="1500"/>
              <a:t>Step 2: Open the Database Connection.</a:t>
            </a:r>
            <a:endParaRPr sz="1500"/>
          </a:p>
          <a:p>
            <a:pPr indent="-317500" lvl="1" marL="914400" rtl="0" algn="l">
              <a:spcBef>
                <a:spcPts val="1000"/>
              </a:spcBef>
              <a:spcAft>
                <a:spcPts val="0"/>
              </a:spcAft>
              <a:buSzPts val="1400"/>
              <a:buChar char="➢"/>
            </a:pPr>
            <a:r>
              <a:rPr lang="en" sz="1500"/>
              <a:t>Step 3: Prepare and Issue SQL Statements to the Database.</a:t>
            </a:r>
            <a:endParaRPr sz="1500"/>
          </a:p>
          <a:p>
            <a:pPr indent="-317500" lvl="0" marL="457200" rtl="0" algn="l">
              <a:spcBef>
                <a:spcPts val="1000"/>
              </a:spcBef>
              <a:spcAft>
                <a:spcPts val="0"/>
              </a:spcAft>
              <a:buSzPts val="1400"/>
              <a:buChar char="❑"/>
            </a:pPr>
            <a:r>
              <a:rPr lang="en" sz="1500"/>
              <a:t>Verify Database Connection is established.</a:t>
            </a:r>
            <a:endParaRPr sz="1500"/>
          </a:p>
          <a:p>
            <a:pPr indent="-317500" lvl="0" marL="457200" marR="0" rtl="0" algn="l">
              <a:lnSpc>
                <a:spcPct val="100000"/>
              </a:lnSpc>
              <a:spcBef>
                <a:spcPts val="1000"/>
              </a:spcBef>
              <a:spcAft>
                <a:spcPts val="0"/>
              </a:spcAft>
              <a:buSzPts val="1400"/>
              <a:buChar char="❑"/>
            </a:pPr>
            <a:r>
              <a:rPr lang="en" sz="1500"/>
              <a:t>Utilizing Exception Handling.</a:t>
            </a:r>
            <a:endParaRPr sz="1500"/>
          </a:p>
          <a:p>
            <a:pPr indent="-317500" lvl="0" marL="457200" rtl="0" algn="l">
              <a:spcBef>
                <a:spcPts val="1000"/>
              </a:spcBef>
              <a:spcAft>
                <a:spcPts val="0"/>
              </a:spcAft>
              <a:buSzPts val="1400"/>
              <a:buChar char="❑"/>
            </a:pPr>
            <a:r>
              <a:rPr lang="en" sz="1500"/>
              <a:t>Parameterized Query.</a:t>
            </a:r>
            <a:endParaRPr sz="1500"/>
          </a:p>
          <a:p>
            <a:pPr indent="-317500" lvl="0" marL="457200" rtl="0" algn="l">
              <a:spcBef>
                <a:spcPts val="1000"/>
              </a:spcBef>
              <a:spcAft>
                <a:spcPts val="1000"/>
              </a:spcAft>
              <a:buSzPts val="1400"/>
              <a:buChar char="❑"/>
            </a:pPr>
            <a:r>
              <a:rPr lang="en" sz="1500"/>
              <a:t>Insert Data into MySQL Table From Python.</a:t>
            </a:r>
            <a:endParaRPr sz="1500"/>
          </a:p>
        </p:txBody>
      </p:sp>
      <p:sp>
        <p:nvSpPr>
          <p:cNvPr id="429" name="Google Shape;429;p45"/>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sz="1200">
                <a:solidFill>
                  <a:srgbClr val="222222"/>
                </a:solidFill>
              </a:rPr>
              <a:t>‹#›</a:t>
            </a:fld>
            <a:endParaRPr sz="1200">
              <a:solidFill>
                <a:srgbClr val="222222"/>
              </a:solidFill>
            </a:endParaRPr>
          </a:p>
        </p:txBody>
      </p:sp>
      <p:sp>
        <p:nvSpPr>
          <p:cNvPr id="430" name="Google Shape;430;p45"/>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Table of Contents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6"/>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Introduction</a:t>
            </a:r>
            <a:endParaRPr/>
          </a:p>
        </p:txBody>
      </p:sp>
      <p:sp>
        <p:nvSpPr>
          <p:cNvPr id="436" name="Google Shape;436;p46"/>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n" sz="1600">
                <a:highlight>
                  <a:schemeClr val="lt1"/>
                </a:highlight>
              </a:rPr>
              <a:t>All software applications interact with data, most commonly, through a </a:t>
            </a:r>
            <a:r>
              <a:rPr lang="en" sz="1600">
                <a:solidFill>
                  <a:srgbClr val="1F1F1F"/>
                </a:solidFill>
                <a:highlight>
                  <a:schemeClr val="lt1"/>
                </a:highlight>
                <a:uFill>
                  <a:noFill/>
                </a:uFill>
                <a:hlinkClick r:id="rId3">
                  <a:extLst>
                    <a:ext uri="{A12FA001-AC4F-418D-AE19-62706E023703}">
                      <ahyp:hlinkClr val="tx"/>
                    </a:ext>
                  </a:extLst>
                </a:hlinkClick>
              </a:rPr>
              <a:t>database management system (DBMS)</a:t>
            </a:r>
            <a:r>
              <a:rPr lang="en" sz="1600">
                <a:highlight>
                  <a:schemeClr val="lt1"/>
                </a:highlight>
              </a:rPr>
              <a:t>. Some programming languages come with modules that you can use to interact with a DBMS, while others require the use of third-party packages.</a:t>
            </a:r>
            <a:endParaRPr sz="1600">
              <a:highlight>
                <a:schemeClr val="lt1"/>
              </a:highlight>
            </a:endParaRPr>
          </a:p>
          <a:p>
            <a:pPr indent="0" lvl="0" marL="0" rtl="0" algn="l">
              <a:lnSpc>
                <a:spcPct val="115000"/>
              </a:lnSpc>
              <a:spcBef>
                <a:spcPts val="1200"/>
              </a:spcBef>
              <a:spcAft>
                <a:spcPts val="0"/>
              </a:spcAft>
              <a:buNone/>
            </a:pPr>
            <a:r>
              <a:rPr lang="en" sz="1600">
                <a:highlight>
                  <a:schemeClr val="lt1"/>
                </a:highlight>
              </a:rPr>
              <a:t>In this lesson, we will explore the Python SQL module to interact with Python with the SQL database. </a:t>
            </a:r>
            <a:endParaRPr sz="1600">
              <a:highlight>
                <a:schemeClr val="lt1"/>
              </a:highlight>
            </a:endParaRPr>
          </a:p>
          <a:p>
            <a:pPr indent="0" lvl="0" marL="0" rtl="0" algn="l">
              <a:spcBef>
                <a:spcPts val="1200"/>
              </a:spcBef>
              <a:spcAft>
                <a:spcPts val="0"/>
              </a:spcAft>
              <a:buNone/>
            </a:pPr>
            <a:r>
              <a:t/>
            </a:r>
            <a:endParaRPr/>
          </a:p>
        </p:txBody>
      </p:sp>
      <p:sp>
        <p:nvSpPr>
          <p:cNvPr id="437" name="Google Shape;437;p46"/>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7"/>
          <p:cNvSpPr txBox="1"/>
          <p:nvPr>
            <p:ph idx="1" type="body"/>
          </p:nvPr>
        </p:nvSpPr>
        <p:spPr>
          <a:xfrm>
            <a:off x="523875" y="1167650"/>
            <a:ext cx="8186700" cy="1621800"/>
          </a:xfrm>
          <a:prstGeom prst="rect">
            <a:avLst/>
          </a:prstGeom>
        </p:spPr>
        <p:txBody>
          <a:bodyPr anchorCtr="0" anchor="t" bIns="68575" lIns="68575" spcFirstLastPara="1" rIns="68575" wrap="square" tIns="68575">
            <a:normAutofit lnSpcReduction="10000"/>
          </a:bodyPr>
          <a:lstStyle/>
          <a:p>
            <a:pPr indent="0" lvl="0" marL="0" rtl="0" algn="l">
              <a:spcBef>
                <a:spcPts val="800"/>
              </a:spcBef>
              <a:spcAft>
                <a:spcPts val="0"/>
              </a:spcAft>
              <a:buNone/>
            </a:pPr>
            <a:r>
              <a:rPr lang="en" sz="1300"/>
              <a:t>The</a:t>
            </a:r>
            <a:r>
              <a:rPr b="1" lang="en" sz="1300">
                <a:solidFill>
                  <a:srgbClr val="990000"/>
                </a:solidFill>
              </a:rPr>
              <a:t> </a:t>
            </a:r>
            <a:r>
              <a:rPr b="1" lang="en" sz="1300">
                <a:solidFill>
                  <a:srgbClr val="990000"/>
                </a:solidFill>
                <a:latin typeface="Consolas"/>
                <a:ea typeface="Consolas"/>
                <a:cs typeface="Consolas"/>
                <a:sym typeface="Consolas"/>
              </a:rPr>
              <a:t>mysql-connector-python</a:t>
            </a:r>
            <a:r>
              <a:rPr lang="en" sz="1300"/>
              <a:t> is a Python driver (or connector) for MySQL databases. It allows Python developers to connect to, and interact with MySQL database systems from within their Python applications. This library provides an interface to execute SQL queries, manage database connections, and retrieve and manipulate data in MySQL databases</a:t>
            </a:r>
            <a:endParaRPr sz="1200"/>
          </a:p>
          <a:p>
            <a:pPr indent="0" lvl="0" marL="0" rtl="0" algn="l">
              <a:spcBef>
                <a:spcPts val="800"/>
              </a:spcBef>
              <a:spcAft>
                <a:spcPts val="1000"/>
              </a:spcAft>
              <a:buNone/>
            </a:pPr>
            <a:r>
              <a:rPr lang="en" sz="1300">
                <a:highlight>
                  <a:srgbClr val="FFFFFF"/>
                </a:highlight>
              </a:rPr>
              <a:t>You will need to install a Python SQL driver for MySQL to interact with a MySQL database from within a Python application. One such driver is </a:t>
            </a:r>
            <a:r>
              <a:rPr b="1" lang="en" sz="1200">
                <a:solidFill>
                  <a:srgbClr val="990000"/>
                </a:solidFill>
                <a:highlight>
                  <a:srgbClr val="FFFFFF"/>
                </a:highlight>
                <a:latin typeface="Consolas"/>
                <a:ea typeface="Consolas"/>
                <a:cs typeface="Consolas"/>
                <a:sym typeface="Consolas"/>
              </a:rPr>
              <a:t>mysql-connector-python</a:t>
            </a:r>
            <a:r>
              <a:rPr lang="en" sz="1200">
                <a:highlight>
                  <a:srgbClr val="FFFFFF"/>
                </a:highlight>
                <a:latin typeface="Roboto"/>
                <a:ea typeface="Roboto"/>
                <a:cs typeface="Roboto"/>
                <a:sym typeface="Roboto"/>
              </a:rPr>
              <a:t>. </a:t>
            </a:r>
            <a:r>
              <a:rPr lang="en" sz="1300">
                <a:highlight>
                  <a:srgbClr val="FFFFFF"/>
                </a:highlight>
              </a:rPr>
              <a:t>You can download this Python SQL module with </a:t>
            </a:r>
            <a:r>
              <a:rPr b="1" lang="en">
                <a:solidFill>
                  <a:srgbClr val="B45F06"/>
                </a:solidFill>
                <a:highlight>
                  <a:srgbClr val="FFFFFF"/>
                </a:highlight>
                <a:uFill>
                  <a:noFill/>
                </a:uFill>
                <a:latin typeface="Consolas"/>
                <a:ea typeface="Consolas"/>
                <a:cs typeface="Consolas"/>
                <a:sym typeface="Consolas"/>
                <a:hlinkClick r:id="rId3">
                  <a:extLst>
                    <a:ext uri="{A12FA001-AC4F-418D-AE19-62706E023703}">
                      <ahyp:hlinkClr val="tx"/>
                    </a:ext>
                  </a:extLst>
                </a:hlinkClick>
              </a:rPr>
              <a:t>pip</a:t>
            </a:r>
            <a:r>
              <a:rPr b="1" lang="en">
                <a:solidFill>
                  <a:srgbClr val="B45F06"/>
                </a:solidFill>
                <a:highlight>
                  <a:srgbClr val="FFFFFF"/>
                </a:highlight>
                <a:latin typeface="Roboto"/>
                <a:ea typeface="Roboto"/>
                <a:cs typeface="Roboto"/>
                <a:sym typeface="Roboto"/>
              </a:rPr>
              <a:t>:</a:t>
            </a:r>
            <a:endParaRPr sz="1300"/>
          </a:p>
        </p:txBody>
      </p:sp>
      <p:sp>
        <p:nvSpPr>
          <p:cNvPr id="443" name="Google Shape;443;p47"/>
          <p:cNvSpPr txBox="1"/>
          <p:nvPr>
            <p:ph type="title"/>
          </p:nvPr>
        </p:nvSpPr>
        <p:spPr>
          <a:xfrm>
            <a:off x="433162" y="637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Introduction to </a:t>
            </a:r>
            <a:r>
              <a:rPr lang="en"/>
              <a:t>Python Database Driver</a:t>
            </a:r>
            <a:endParaRPr/>
          </a:p>
        </p:txBody>
      </p:sp>
      <p:sp>
        <p:nvSpPr>
          <p:cNvPr id="444" name="Google Shape;444;p47"/>
          <p:cNvSpPr txBox="1"/>
          <p:nvPr/>
        </p:nvSpPr>
        <p:spPr>
          <a:xfrm>
            <a:off x="2664750" y="3220363"/>
            <a:ext cx="5113500" cy="415500"/>
          </a:xfrm>
          <a:prstGeom prst="rect">
            <a:avLst/>
          </a:prstGeom>
          <a:solidFill>
            <a:srgbClr val="F7F7F7"/>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139700" marR="139700" rtl="0" algn="l">
              <a:lnSpc>
                <a:spcPct val="150000"/>
              </a:lnSpc>
              <a:spcBef>
                <a:spcPts val="0"/>
              </a:spcBef>
              <a:spcAft>
                <a:spcPts val="0"/>
              </a:spcAft>
              <a:buNone/>
            </a:pPr>
            <a:r>
              <a:rPr b="1" lang="en" sz="1500">
                <a:solidFill>
                  <a:srgbClr val="212529"/>
                </a:solidFill>
                <a:highlight>
                  <a:srgbClr val="F6F6F6"/>
                </a:highlight>
                <a:latin typeface="Consolas"/>
                <a:ea typeface="Consolas"/>
                <a:cs typeface="Consolas"/>
                <a:sym typeface="Consolas"/>
              </a:rPr>
              <a:t>pip install mysql-connector-python</a:t>
            </a:r>
            <a:endParaRPr b="1" sz="1500">
              <a:solidFill>
                <a:srgbClr val="212529"/>
              </a:solidFill>
              <a:highlight>
                <a:srgbClr val="F6F6F6"/>
              </a:highlight>
              <a:latin typeface="Consolas"/>
              <a:ea typeface="Consolas"/>
              <a:cs typeface="Consolas"/>
              <a:sym typeface="Consolas"/>
            </a:endParaRPr>
          </a:p>
        </p:txBody>
      </p:sp>
      <p:sp>
        <p:nvSpPr>
          <p:cNvPr id="445" name="Google Shape;445;p47"/>
          <p:cNvSpPr txBox="1"/>
          <p:nvPr/>
        </p:nvSpPr>
        <p:spPr>
          <a:xfrm>
            <a:off x="917325" y="2789438"/>
            <a:ext cx="6640200" cy="384900"/>
          </a:xfrm>
          <a:prstGeom prst="rect">
            <a:avLst/>
          </a:prstGeom>
          <a:noFill/>
          <a:ln>
            <a:noFill/>
          </a:ln>
        </p:spPr>
        <p:txBody>
          <a:bodyPr anchorCtr="0" anchor="t" bIns="91425" lIns="91425" spcFirstLastPara="1" rIns="91425" wrap="square" tIns="91425">
            <a:spAutoFit/>
          </a:bodyPr>
          <a:lstStyle/>
          <a:p>
            <a:pPr indent="0" lvl="0" marL="0" rtl="0" algn="l">
              <a:spcBef>
                <a:spcPts val="800"/>
              </a:spcBef>
              <a:spcAft>
                <a:spcPts val="0"/>
              </a:spcAft>
              <a:buNone/>
            </a:pPr>
            <a:r>
              <a:rPr lang="en" sz="1300">
                <a:solidFill>
                  <a:srgbClr val="222222"/>
                </a:solidFill>
              </a:rPr>
              <a:t>From the </a:t>
            </a:r>
            <a:r>
              <a:rPr lang="en" sz="1300">
                <a:solidFill>
                  <a:srgbClr val="222222"/>
                </a:solidFill>
              </a:rPr>
              <a:t>terminal/</a:t>
            </a:r>
            <a:r>
              <a:rPr lang="en" sz="1300">
                <a:solidFill>
                  <a:srgbClr val="222222"/>
                </a:solidFill>
              </a:rPr>
              <a:t>command prompt, run the following:</a:t>
            </a:r>
            <a:endParaRPr sz="1300">
              <a:solidFill>
                <a:srgbClr val="222222"/>
              </a:solidFill>
            </a:endParaRPr>
          </a:p>
        </p:txBody>
      </p:sp>
      <p:sp>
        <p:nvSpPr>
          <p:cNvPr id="446" name="Google Shape;446;p4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447" name="Google Shape;447;p47"/>
          <p:cNvSpPr txBox="1"/>
          <p:nvPr/>
        </p:nvSpPr>
        <p:spPr>
          <a:xfrm>
            <a:off x="845750" y="3780650"/>
            <a:ext cx="7800300" cy="384900"/>
          </a:xfrm>
          <a:prstGeom prst="rect">
            <a:avLst/>
          </a:prstGeom>
          <a:noFill/>
          <a:ln>
            <a:noFill/>
          </a:ln>
        </p:spPr>
        <p:txBody>
          <a:bodyPr anchorCtr="0" anchor="t" bIns="91425" lIns="91425" spcFirstLastPara="1" rIns="91425" wrap="square" tIns="91425">
            <a:spAutoFit/>
          </a:bodyPr>
          <a:lstStyle/>
          <a:p>
            <a:pPr indent="0" lvl="0" marL="0" rtl="0" algn="l">
              <a:lnSpc>
                <a:spcPct val="177777"/>
              </a:lnSpc>
              <a:spcBef>
                <a:spcPts val="0"/>
              </a:spcBef>
              <a:spcAft>
                <a:spcPts val="0"/>
              </a:spcAft>
              <a:buNone/>
            </a:pPr>
            <a:r>
              <a:rPr lang="en" sz="1300">
                <a:solidFill>
                  <a:srgbClr val="01011B"/>
                </a:solidFill>
                <a:highlight>
                  <a:srgbClr val="FFFFFF"/>
                </a:highlight>
              </a:rPr>
              <a:t>If you are in a Jupyter notebook, you can use an exclamation mark to install via a system call:</a:t>
            </a:r>
            <a:endParaRPr sz="1050">
              <a:solidFill>
                <a:srgbClr val="01011B"/>
              </a:solidFill>
              <a:highlight>
                <a:srgbClr val="F8FAFB"/>
              </a:highlight>
            </a:endParaRPr>
          </a:p>
        </p:txBody>
      </p:sp>
      <p:sp>
        <p:nvSpPr>
          <p:cNvPr id="448" name="Google Shape;448;p47"/>
          <p:cNvSpPr txBox="1"/>
          <p:nvPr/>
        </p:nvSpPr>
        <p:spPr>
          <a:xfrm>
            <a:off x="2664750" y="4310313"/>
            <a:ext cx="5113500" cy="408000"/>
          </a:xfrm>
          <a:prstGeom prst="rect">
            <a:avLst/>
          </a:prstGeom>
          <a:solidFill>
            <a:srgbClr val="F7F7F7"/>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77777"/>
              </a:lnSpc>
              <a:spcBef>
                <a:spcPts val="0"/>
              </a:spcBef>
              <a:spcAft>
                <a:spcPts val="1500"/>
              </a:spcAft>
              <a:buNone/>
            </a:pPr>
            <a:r>
              <a:rPr b="1" lang="en" sz="1450">
                <a:solidFill>
                  <a:srgbClr val="01011B"/>
                </a:solidFill>
                <a:highlight>
                  <a:srgbClr val="F8FAFB"/>
                </a:highlight>
                <a:latin typeface="Consolas"/>
                <a:ea typeface="Consolas"/>
                <a:cs typeface="Consolas"/>
                <a:sym typeface="Consolas"/>
              </a:rPr>
              <a:t>!pip install mysql-connector-python</a:t>
            </a:r>
            <a:endParaRPr b="1" sz="1900">
              <a:solidFill>
                <a:srgbClr val="212529"/>
              </a:solidFill>
              <a:highlight>
                <a:srgbClr val="F6F6F6"/>
              </a:highlight>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8"/>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Steps to use Python Database Driver</a:t>
            </a:r>
            <a:endParaRPr/>
          </a:p>
        </p:txBody>
      </p:sp>
      <p:sp>
        <p:nvSpPr>
          <p:cNvPr id="454" name="Google Shape;454;p48"/>
          <p:cNvSpPr txBox="1"/>
          <p:nvPr>
            <p:ph idx="1" type="body"/>
          </p:nvPr>
        </p:nvSpPr>
        <p:spPr>
          <a:xfrm>
            <a:off x="376900" y="1260650"/>
            <a:ext cx="6420900" cy="1793400"/>
          </a:xfrm>
          <a:prstGeom prst="rect">
            <a:avLst/>
          </a:prstGeom>
        </p:spPr>
        <p:txBody>
          <a:bodyPr anchorCtr="0" anchor="t" bIns="68575" lIns="68575" spcFirstLastPara="1" rIns="68575" wrap="square" tIns="68575">
            <a:normAutofit lnSpcReduction="20000"/>
          </a:bodyPr>
          <a:lstStyle/>
          <a:p>
            <a:pPr indent="-298450" lvl="0" marL="457200" rtl="0" algn="l">
              <a:spcBef>
                <a:spcPts val="800"/>
              </a:spcBef>
              <a:spcAft>
                <a:spcPts val="0"/>
              </a:spcAft>
              <a:buSzPts val="1100"/>
              <a:buAutoNum type="arabicPeriod"/>
            </a:pPr>
            <a:r>
              <a:rPr lang="en"/>
              <a:t>Import the API Module.</a:t>
            </a:r>
            <a:endParaRPr/>
          </a:p>
          <a:p>
            <a:pPr indent="-298450" lvl="0" marL="457200" rtl="0" algn="l">
              <a:spcBef>
                <a:spcPts val="800"/>
              </a:spcBef>
              <a:spcAft>
                <a:spcPts val="0"/>
              </a:spcAft>
              <a:buSzPts val="1100"/>
              <a:buAutoNum type="arabicPeriod"/>
            </a:pPr>
            <a:r>
              <a:rPr lang="en"/>
              <a:t>Open the database connection.</a:t>
            </a:r>
            <a:endParaRPr/>
          </a:p>
          <a:p>
            <a:pPr indent="-298450" lvl="0" marL="457200" rtl="0" algn="l">
              <a:spcBef>
                <a:spcPts val="800"/>
              </a:spcBef>
              <a:spcAft>
                <a:spcPts val="0"/>
              </a:spcAft>
              <a:buSzPts val="1100"/>
              <a:buAutoNum type="arabicPeriod"/>
            </a:pPr>
            <a:r>
              <a:rPr lang="en"/>
              <a:t>Prepare and issue SQL statements to the database:</a:t>
            </a:r>
            <a:endParaRPr/>
          </a:p>
          <a:p>
            <a:pPr indent="-304800" lvl="1" marL="914400" rtl="0" algn="l">
              <a:spcBef>
                <a:spcPts val="800"/>
              </a:spcBef>
              <a:spcAft>
                <a:spcPts val="0"/>
              </a:spcAft>
              <a:buSzPts val="1200"/>
              <a:buAutoNum type="alphaLcPeriod"/>
            </a:pPr>
            <a:r>
              <a:rPr lang="en" sz="1400"/>
              <a:t>Obtain the result from the database.</a:t>
            </a:r>
            <a:endParaRPr sz="1400"/>
          </a:p>
          <a:p>
            <a:pPr indent="-298450" lvl="0" marL="457200" rtl="0" algn="l">
              <a:spcBef>
                <a:spcPts val="800"/>
              </a:spcBef>
              <a:spcAft>
                <a:spcPts val="0"/>
              </a:spcAft>
              <a:buSzPts val="1100"/>
              <a:buAutoNum type="arabicPeriod"/>
            </a:pPr>
            <a:r>
              <a:rPr lang="en"/>
              <a:t>Close the connection.</a:t>
            </a:r>
            <a:endParaRPr/>
          </a:p>
          <a:p>
            <a:pPr indent="0" lvl="0" marL="457200" rtl="0" algn="l">
              <a:spcBef>
                <a:spcPts val="800"/>
              </a:spcBef>
              <a:spcAft>
                <a:spcPts val="0"/>
              </a:spcAft>
              <a:buNone/>
            </a:pPr>
            <a:r>
              <a:t/>
            </a:r>
            <a:endParaRPr/>
          </a:p>
        </p:txBody>
      </p:sp>
      <p:pic>
        <p:nvPicPr>
          <p:cNvPr id="455" name="Google Shape;455;p48"/>
          <p:cNvPicPr preferRelativeResize="0"/>
          <p:nvPr/>
        </p:nvPicPr>
        <p:blipFill rotWithShape="1">
          <a:blip r:embed="rId3">
            <a:alphaModFix/>
          </a:blip>
          <a:srcRect b="0" l="0" r="2477" t="4159"/>
          <a:stretch/>
        </p:blipFill>
        <p:spPr>
          <a:xfrm>
            <a:off x="4075625" y="2571750"/>
            <a:ext cx="4625625" cy="2242875"/>
          </a:xfrm>
          <a:prstGeom prst="rect">
            <a:avLst/>
          </a:prstGeom>
          <a:noFill/>
          <a:ln>
            <a:noFill/>
          </a:ln>
        </p:spPr>
      </p:pic>
      <p:sp>
        <p:nvSpPr>
          <p:cNvPr id="456" name="Google Shape;456;p4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457" name="Google Shape;457;p48"/>
          <p:cNvSpPr txBox="1"/>
          <p:nvPr/>
        </p:nvSpPr>
        <p:spPr>
          <a:xfrm>
            <a:off x="5149250" y="4743300"/>
            <a:ext cx="3000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700"/>
              <a:t>Img src:</a:t>
            </a:r>
            <a:r>
              <a:rPr b="1" i="1" lang="en" sz="700"/>
              <a:t> p</a:t>
            </a:r>
            <a:r>
              <a:rPr b="1" i="1" lang="en" sz="700"/>
              <a:t>ypi.org</a:t>
            </a:r>
            <a:endParaRPr b="1" i="1"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9"/>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Step 1: Import the API Module</a:t>
            </a:r>
            <a:endParaRPr/>
          </a:p>
        </p:txBody>
      </p:sp>
      <p:sp>
        <p:nvSpPr>
          <p:cNvPr id="463" name="Google Shape;463;p49"/>
          <p:cNvSpPr txBox="1"/>
          <p:nvPr>
            <p:ph idx="1" type="body"/>
          </p:nvPr>
        </p:nvSpPr>
        <p:spPr>
          <a:xfrm>
            <a:off x="523875" y="1290600"/>
            <a:ext cx="8186700" cy="746100"/>
          </a:xfrm>
          <a:prstGeom prst="rect">
            <a:avLst/>
          </a:prstGeom>
        </p:spPr>
        <p:txBody>
          <a:bodyPr anchorCtr="0" anchor="t" bIns="68575" lIns="68575" spcFirstLastPara="1" rIns="68575" wrap="square" tIns="68575">
            <a:noAutofit/>
          </a:bodyPr>
          <a:lstStyle/>
          <a:p>
            <a:pPr indent="-304800" lvl="0" marL="457200" rtl="0" algn="l">
              <a:spcBef>
                <a:spcPts val="800"/>
              </a:spcBef>
              <a:spcAft>
                <a:spcPts val="0"/>
              </a:spcAft>
              <a:buSzPts val="1200"/>
              <a:buChar char="❑"/>
            </a:pPr>
            <a:r>
              <a:rPr lang="en">
                <a:highlight>
                  <a:srgbClr val="F4CCCC"/>
                </a:highlight>
                <a:latin typeface="Consolas"/>
                <a:ea typeface="Consolas"/>
                <a:cs typeface="Consolas"/>
                <a:sym typeface="Consolas"/>
              </a:rPr>
              <a:t>mysql-connector-python</a:t>
            </a:r>
            <a:r>
              <a:rPr lang="en"/>
              <a:t> is a MySQL Connector for Python. </a:t>
            </a:r>
            <a:r>
              <a:rPr lang="en">
                <a:highlight>
                  <a:srgbClr val="FEFEFE"/>
                </a:highlight>
                <a:latin typeface="Roboto"/>
                <a:ea typeface="Roboto"/>
                <a:cs typeface="Roboto"/>
                <a:sym typeface="Roboto"/>
              </a:rPr>
              <a:t>You can use this module’s methods to communicate with the MySQL database.</a:t>
            </a:r>
            <a:endParaRPr/>
          </a:p>
          <a:p>
            <a:pPr indent="-304800" lvl="0" marL="457200" rtl="0" algn="l">
              <a:spcBef>
                <a:spcPts val="1000"/>
              </a:spcBef>
              <a:spcAft>
                <a:spcPts val="0"/>
              </a:spcAft>
              <a:buSzPts val="1200"/>
              <a:buChar char="❑"/>
            </a:pPr>
            <a:r>
              <a:rPr lang="en"/>
              <a:t>Use the following code to import the module:</a:t>
            </a:r>
            <a:endParaRPr/>
          </a:p>
        </p:txBody>
      </p:sp>
      <p:sp>
        <p:nvSpPr>
          <p:cNvPr id="464" name="Google Shape;464;p49"/>
          <p:cNvSpPr txBox="1"/>
          <p:nvPr/>
        </p:nvSpPr>
        <p:spPr>
          <a:xfrm>
            <a:off x="2457450" y="2371650"/>
            <a:ext cx="4053900" cy="400200"/>
          </a:xfrm>
          <a:prstGeom prst="rect">
            <a:avLst/>
          </a:prstGeom>
          <a:solidFill>
            <a:srgbClr val="D9EAD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800"/>
              </a:spcBef>
              <a:spcAft>
                <a:spcPts val="0"/>
              </a:spcAft>
              <a:buNone/>
            </a:pPr>
            <a:r>
              <a:rPr lang="en">
                <a:solidFill>
                  <a:srgbClr val="222222"/>
                </a:solidFill>
                <a:latin typeface="Consolas"/>
                <a:ea typeface="Consolas"/>
                <a:cs typeface="Consolas"/>
                <a:sym typeface="Consolas"/>
              </a:rPr>
              <a:t>import mysql.connector as dbconnection</a:t>
            </a:r>
            <a:endParaRPr>
              <a:latin typeface="Consolas"/>
              <a:ea typeface="Consolas"/>
              <a:cs typeface="Consolas"/>
              <a:sym typeface="Consolas"/>
            </a:endParaRPr>
          </a:p>
        </p:txBody>
      </p:sp>
      <p:sp>
        <p:nvSpPr>
          <p:cNvPr id="465" name="Google Shape;465;p4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0"/>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Step 2: </a:t>
            </a:r>
            <a:r>
              <a:rPr lang="en"/>
              <a:t>Open the Database Connection</a:t>
            </a:r>
            <a:endParaRPr/>
          </a:p>
        </p:txBody>
      </p:sp>
      <p:sp>
        <p:nvSpPr>
          <p:cNvPr id="471" name="Google Shape;471;p50"/>
          <p:cNvSpPr txBox="1"/>
          <p:nvPr>
            <p:ph idx="1" type="body"/>
          </p:nvPr>
        </p:nvSpPr>
        <p:spPr>
          <a:xfrm>
            <a:off x="523875" y="1290600"/>
            <a:ext cx="8236800" cy="831300"/>
          </a:xfrm>
          <a:prstGeom prst="rect">
            <a:avLst/>
          </a:prstGeom>
        </p:spPr>
        <p:txBody>
          <a:bodyPr anchorCtr="0" anchor="t" bIns="68575" lIns="68575" spcFirstLastPara="1" rIns="68575" wrap="square" tIns="68575">
            <a:normAutofit/>
          </a:bodyPr>
          <a:lstStyle/>
          <a:p>
            <a:pPr indent="0" lvl="0" marL="0" rtl="0" algn="l">
              <a:lnSpc>
                <a:spcPct val="115000"/>
              </a:lnSpc>
              <a:spcBef>
                <a:spcPts val="0"/>
              </a:spcBef>
              <a:spcAft>
                <a:spcPts val="3000"/>
              </a:spcAft>
              <a:buNone/>
            </a:pPr>
            <a:r>
              <a:rPr lang="en"/>
              <a:t>Use the </a:t>
            </a:r>
            <a:r>
              <a:rPr lang="en">
                <a:solidFill>
                  <a:srgbClr val="6C0B24"/>
                </a:solidFill>
                <a:highlight>
                  <a:srgbClr val="F9F2F4"/>
                </a:highlight>
                <a:latin typeface="Consolas"/>
                <a:ea typeface="Consolas"/>
                <a:cs typeface="Consolas"/>
                <a:sym typeface="Consolas"/>
              </a:rPr>
              <a:t>connect()</a:t>
            </a:r>
            <a:r>
              <a:rPr lang="en">
                <a:highlight>
                  <a:srgbClr val="FEFEFE"/>
                </a:highlight>
                <a:latin typeface="Roboto"/>
                <a:ea typeface="Roboto"/>
                <a:cs typeface="Roboto"/>
                <a:sym typeface="Roboto"/>
              </a:rPr>
              <a:t> </a:t>
            </a:r>
            <a:r>
              <a:rPr lang="en"/>
              <a:t>method of the MySQL Connector class with the required arguments to connect MySQL. It would return a</a:t>
            </a:r>
            <a:r>
              <a:rPr lang="en">
                <a:highlight>
                  <a:srgbClr val="FEFEFE"/>
                </a:highlight>
                <a:latin typeface="Roboto"/>
                <a:ea typeface="Roboto"/>
                <a:cs typeface="Roboto"/>
                <a:sym typeface="Roboto"/>
              </a:rPr>
              <a:t> </a:t>
            </a:r>
            <a:r>
              <a:rPr lang="en">
                <a:solidFill>
                  <a:srgbClr val="6C0B24"/>
                </a:solidFill>
                <a:highlight>
                  <a:srgbClr val="F9F2F4"/>
                </a:highlight>
                <a:latin typeface="Consolas"/>
                <a:ea typeface="Consolas"/>
                <a:cs typeface="Consolas"/>
                <a:sym typeface="Consolas"/>
              </a:rPr>
              <a:t>MySQLConnection</a:t>
            </a:r>
            <a:r>
              <a:rPr lang="en">
                <a:highlight>
                  <a:srgbClr val="FEFEFE"/>
                </a:highlight>
                <a:latin typeface="Roboto"/>
                <a:ea typeface="Roboto"/>
                <a:cs typeface="Roboto"/>
                <a:sym typeface="Roboto"/>
              </a:rPr>
              <a:t> object if the connection is established successfully.</a:t>
            </a:r>
            <a:endParaRPr/>
          </a:p>
        </p:txBody>
      </p:sp>
      <p:sp>
        <p:nvSpPr>
          <p:cNvPr id="472" name="Google Shape;472;p50"/>
          <p:cNvSpPr txBox="1"/>
          <p:nvPr/>
        </p:nvSpPr>
        <p:spPr>
          <a:xfrm>
            <a:off x="1556700" y="3495900"/>
            <a:ext cx="6030600" cy="554100"/>
          </a:xfrm>
          <a:prstGeom prst="rect">
            <a:avLst/>
          </a:prstGeom>
          <a:solidFill>
            <a:srgbClr val="C9DAF8"/>
          </a:solidFill>
          <a:ln cap="flat" cmpd="sng" w="9525">
            <a:solidFill>
              <a:schemeClr val="accent6"/>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t>Note: Here, we used the </a:t>
            </a:r>
            <a:r>
              <a:rPr i="1" lang="en" sz="1200">
                <a:solidFill>
                  <a:srgbClr val="990000"/>
                </a:solidFill>
              </a:rPr>
              <a:t>classicmodels </a:t>
            </a:r>
            <a:r>
              <a:rPr lang="en" sz="1200"/>
              <a:t>database. You can use/connect with any database. And do not forget to change the username and password.</a:t>
            </a:r>
            <a:endParaRPr sz="1200"/>
          </a:p>
        </p:txBody>
      </p:sp>
      <p:sp>
        <p:nvSpPr>
          <p:cNvPr id="473" name="Google Shape;473;p5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
        <p:nvSpPr>
          <p:cNvPr id="474" name="Google Shape;474;p50"/>
          <p:cNvSpPr txBox="1"/>
          <p:nvPr/>
        </p:nvSpPr>
        <p:spPr>
          <a:xfrm>
            <a:off x="676050" y="2148050"/>
            <a:ext cx="6030600" cy="1046700"/>
          </a:xfrm>
          <a:prstGeom prst="rect">
            <a:avLst/>
          </a:prstGeom>
          <a:solidFill>
            <a:srgbClr val="EBEBEB"/>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nsolas"/>
                <a:ea typeface="Consolas"/>
                <a:cs typeface="Consolas"/>
                <a:sym typeface="Consolas"/>
              </a:rPr>
              <a:t>myconnection = dbconnection.connect(host='localhost', database='classicmodels', user='root', password='password')</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Myconnection = print(myconnection)</a:t>
            </a:r>
            <a:endParaRPr>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1"/>
          <p:cNvSpPr txBox="1"/>
          <p:nvPr>
            <p:ph type="title"/>
          </p:nvPr>
        </p:nvSpPr>
        <p:spPr>
          <a:xfrm>
            <a:off x="426012" y="73024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sz="2200"/>
              <a:t>Step 3: </a:t>
            </a:r>
            <a:r>
              <a:rPr lang="en" sz="2200"/>
              <a:t>Prepare and Issue SQL Statements to the Database</a:t>
            </a:r>
            <a:endParaRPr sz="2200"/>
          </a:p>
        </p:txBody>
      </p:sp>
      <p:sp>
        <p:nvSpPr>
          <p:cNvPr id="480" name="Google Shape;480;p51"/>
          <p:cNvSpPr txBox="1"/>
          <p:nvPr>
            <p:ph idx="1" type="body"/>
          </p:nvPr>
        </p:nvSpPr>
        <p:spPr>
          <a:xfrm>
            <a:off x="568975" y="1381775"/>
            <a:ext cx="8186700" cy="3395400"/>
          </a:xfrm>
          <a:prstGeom prst="rect">
            <a:avLst/>
          </a:prstGeom>
        </p:spPr>
        <p:txBody>
          <a:bodyPr anchorCtr="0" anchor="t" bIns="68575" lIns="68575" spcFirstLastPara="1" rIns="68575" wrap="square" tIns="68575">
            <a:normAutofit/>
          </a:bodyPr>
          <a:lstStyle/>
          <a:p>
            <a:pPr indent="-247650" lvl="0" marL="457200" rtl="0" algn="l">
              <a:lnSpc>
                <a:spcPct val="115000"/>
              </a:lnSpc>
              <a:spcBef>
                <a:spcPts val="0"/>
              </a:spcBef>
              <a:spcAft>
                <a:spcPts val="0"/>
              </a:spcAft>
              <a:buClr>
                <a:srgbClr val="B45F06"/>
              </a:buClr>
              <a:buSzPts val="1200"/>
              <a:buChar char="❏"/>
            </a:pPr>
            <a:r>
              <a:rPr b="1" lang="en">
                <a:highlight>
                  <a:srgbClr val="FEFEFE"/>
                </a:highlight>
              </a:rPr>
              <a:t>cursor() method:</a:t>
            </a:r>
            <a:br>
              <a:rPr b="1" lang="en">
                <a:highlight>
                  <a:srgbClr val="FEFEFE"/>
                </a:highlight>
              </a:rPr>
            </a:br>
            <a:r>
              <a:rPr lang="en">
                <a:highlight>
                  <a:srgbClr val="FEFEFE"/>
                </a:highlight>
              </a:rPr>
              <a:t>Use the cursor() method of a </a:t>
            </a:r>
            <a:r>
              <a:rPr lang="en">
                <a:solidFill>
                  <a:srgbClr val="6C0B24"/>
                </a:solidFill>
                <a:highlight>
                  <a:srgbClr val="F9F2F4"/>
                </a:highlight>
              </a:rPr>
              <a:t>MySQLConnection</a:t>
            </a:r>
            <a:r>
              <a:rPr lang="en">
                <a:highlight>
                  <a:srgbClr val="FEFEFE"/>
                </a:highlight>
              </a:rPr>
              <a:t> object to create a cursor object to perform various SQL operations.</a:t>
            </a:r>
            <a:endParaRPr>
              <a:highlight>
                <a:srgbClr val="FEFEFE"/>
              </a:highlight>
            </a:endParaRPr>
          </a:p>
          <a:p>
            <a:pPr indent="-247650" lvl="0" marL="457200" rtl="0" algn="l">
              <a:lnSpc>
                <a:spcPct val="115000"/>
              </a:lnSpc>
              <a:spcBef>
                <a:spcPts val="1000"/>
              </a:spcBef>
              <a:spcAft>
                <a:spcPts val="0"/>
              </a:spcAft>
              <a:buClr>
                <a:srgbClr val="B45F06"/>
              </a:buClr>
              <a:buSzPts val="1200"/>
              <a:buChar char="❏"/>
            </a:pPr>
            <a:r>
              <a:rPr b="1" lang="en">
                <a:highlight>
                  <a:srgbClr val="FEFEFE"/>
                </a:highlight>
              </a:rPr>
              <a:t>execute() method:</a:t>
            </a:r>
            <a:br>
              <a:rPr b="1" lang="en">
                <a:highlight>
                  <a:srgbClr val="FEFEFE"/>
                </a:highlight>
              </a:rPr>
            </a:br>
            <a:r>
              <a:rPr lang="en">
                <a:highlight>
                  <a:srgbClr val="FEFEFE"/>
                </a:highlight>
              </a:rPr>
              <a:t>The execute() method runs the SQL query and returns the result.</a:t>
            </a:r>
            <a:endParaRPr>
              <a:highlight>
                <a:srgbClr val="FEFEFE"/>
              </a:highlight>
            </a:endParaRPr>
          </a:p>
          <a:p>
            <a:pPr indent="-247650" lvl="0" marL="457200" rtl="0" algn="l">
              <a:lnSpc>
                <a:spcPct val="115000"/>
              </a:lnSpc>
              <a:spcBef>
                <a:spcPts val="1000"/>
              </a:spcBef>
              <a:spcAft>
                <a:spcPts val="0"/>
              </a:spcAft>
              <a:buClr>
                <a:srgbClr val="B45F06"/>
              </a:buClr>
              <a:buSzPts val="1200"/>
              <a:buChar char="❏"/>
            </a:pPr>
            <a:r>
              <a:rPr b="1" lang="en">
                <a:highlight>
                  <a:srgbClr val="FEFEFE"/>
                </a:highlight>
              </a:rPr>
              <a:t>Extract result using </a:t>
            </a:r>
            <a:r>
              <a:rPr b="1" lang="en" u="sng">
                <a:solidFill>
                  <a:srgbClr val="1E69DE"/>
                </a:solidFill>
                <a:highlight>
                  <a:srgbClr val="FEFEFE"/>
                </a:highlight>
                <a:hlinkClick r:id="rId3">
                  <a:extLst>
                    <a:ext uri="{A12FA001-AC4F-418D-AE19-62706E023703}">
                      <ahyp:hlinkClr val="tx"/>
                    </a:ext>
                  </a:extLst>
                </a:hlinkClick>
              </a:rPr>
              <a:t>fetchall()</a:t>
            </a:r>
            <a:br>
              <a:rPr b="1" lang="en" u="sng">
                <a:solidFill>
                  <a:srgbClr val="1E69DE"/>
                </a:solidFill>
                <a:highlight>
                  <a:srgbClr val="FEFEFE"/>
                </a:highlight>
                <a:hlinkClick r:id="rId4">
                  <a:extLst>
                    <a:ext uri="{A12FA001-AC4F-418D-AE19-62706E023703}">
                      <ahyp:hlinkClr val="tx"/>
                    </a:ext>
                  </a:extLst>
                </a:hlinkClick>
              </a:rPr>
            </a:br>
            <a:r>
              <a:rPr lang="en">
                <a:highlight>
                  <a:srgbClr val="FEFEFE"/>
                </a:highlight>
              </a:rPr>
              <a:t>Use </a:t>
            </a:r>
            <a:r>
              <a:rPr lang="en">
                <a:solidFill>
                  <a:srgbClr val="6C0B24"/>
                </a:solidFill>
                <a:highlight>
                  <a:srgbClr val="F9F2F4"/>
                </a:highlight>
              </a:rPr>
              <a:t>cursor.fetchall()</a:t>
            </a:r>
            <a:r>
              <a:rPr lang="en">
                <a:highlight>
                  <a:srgbClr val="FEFEFE"/>
                </a:highlight>
              </a:rPr>
              <a:t>, </a:t>
            </a:r>
            <a:r>
              <a:rPr lang="en">
                <a:solidFill>
                  <a:srgbClr val="6C0B24"/>
                </a:solidFill>
                <a:highlight>
                  <a:srgbClr val="F9F2F4"/>
                </a:highlight>
              </a:rPr>
              <a:t>fetchone()</a:t>
            </a:r>
            <a:r>
              <a:rPr lang="en">
                <a:highlight>
                  <a:srgbClr val="FEFEFE"/>
                </a:highlight>
              </a:rPr>
              <a:t> or </a:t>
            </a:r>
            <a:r>
              <a:rPr lang="en">
                <a:solidFill>
                  <a:srgbClr val="6C0B24"/>
                </a:solidFill>
                <a:highlight>
                  <a:srgbClr val="F9F2F4"/>
                </a:highlight>
              </a:rPr>
              <a:t>fetchmany()</a:t>
            </a:r>
            <a:r>
              <a:rPr lang="en">
                <a:highlight>
                  <a:srgbClr val="FEFEFE"/>
                </a:highlight>
              </a:rPr>
              <a:t> to read the query result.</a:t>
            </a:r>
            <a:endParaRPr>
              <a:highlight>
                <a:srgbClr val="FEFEFE"/>
              </a:highlight>
            </a:endParaRPr>
          </a:p>
          <a:p>
            <a:pPr indent="-247650" lvl="0" marL="457200" rtl="0" algn="l">
              <a:lnSpc>
                <a:spcPct val="115000"/>
              </a:lnSpc>
              <a:spcBef>
                <a:spcPts val="1000"/>
              </a:spcBef>
              <a:spcAft>
                <a:spcPts val="1000"/>
              </a:spcAft>
              <a:buClr>
                <a:srgbClr val="B45F06"/>
              </a:buClr>
              <a:buSzPts val="1200"/>
              <a:buChar char="❏"/>
            </a:pPr>
            <a:r>
              <a:rPr b="1" lang="en">
                <a:highlight>
                  <a:srgbClr val="FEFEFE"/>
                </a:highlight>
              </a:rPr>
              <a:t>Close cursor and connection objects</a:t>
            </a:r>
            <a:br>
              <a:rPr b="1" lang="en">
                <a:highlight>
                  <a:srgbClr val="FEFEFE"/>
                </a:highlight>
              </a:rPr>
            </a:br>
            <a:r>
              <a:rPr lang="en">
                <a:highlight>
                  <a:srgbClr val="FEFEFE"/>
                </a:highlight>
              </a:rPr>
              <a:t>Use </a:t>
            </a:r>
            <a:r>
              <a:rPr lang="en">
                <a:solidFill>
                  <a:srgbClr val="6C0B24"/>
                </a:solidFill>
                <a:highlight>
                  <a:srgbClr val="F9F2F4"/>
                </a:highlight>
              </a:rPr>
              <a:t>cursor.close()</a:t>
            </a:r>
            <a:r>
              <a:rPr lang="en">
                <a:highlight>
                  <a:srgbClr val="FEFEFE"/>
                </a:highlight>
              </a:rPr>
              <a:t> and </a:t>
            </a:r>
            <a:r>
              <a:rPr lang="en">
                <a:solidFill>
                  <a:srgbClr val="6C0B24"/>
                </a:solidFill>
                <a:highlight>
                  <a:srgbClr val="F9F2F4"/>
                </a:highlight>
              </a:rPr>
              <a:t>connection.close()</a:t>
            </a:r>
            <a:r>
              <a:rPr lang="en">
                <a:highlight>
                  <a:srgbClr val="FEFEFE"/>
                </a:highlight>
              </a:rPr>
              <a:t> method to close open connections after your work completes.</a:t>
            </a:r>
            <a:endParaRPr sz="1500"/>
          </a:p>
        </p:txBody>
      </p:sp>
      <p:sp>
        <p:nvSpPr>
          <p:cNvPr id="481" name="Google Shape;481;p51"/>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