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9144000" cy="6858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enturyGothic-bold.fntdata"/><Relationship Id="rId10" Type="http://schemas.openxmlformats.org/officeDocument/2006/relationships/slide" Target="slides/slide4.xml"/><Relationship Id="rId32" Type="http://schemas.openxmlformats.org/officeDocument/2006/relationships/font" Target="fonts/CenturyGothic-regular.fntdata"/><Relationship Id="rId13" Type="http://schemas.openxmlformats.org/officeDocument/2006/relationships/slide" Target="slides/slide7.xml"/><Relationship Id="rId35" Type="http://schemas.openxmlformats.org/officeDocument/2006/relationships/font" Target="fonts/CenturyGothic-boldItalic.fntdata"/><Relationship Id="rId12" Type="http://schemas.openxmlformats.org/officeDocument/2006/relationships/slide" Target="slides/slide6.xml"/><Relationship Id="rId34" Type="http://schemas.openxmlformats.org/officeDocument/2006/relationships/font" Target="fonts/CenturyGothic-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17e19b8e66_0_17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17e19b8e66_0_1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766d59b5ac_0_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766d59b5ac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766d59b5ac_0_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766d59b5ac_0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766d59b5ac_0_1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766d59b5ac_0_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9885d0bc5e_0_416: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9885d0bc5e_0_416: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g29885d0bc5e_0_416:notes"/>
          <p:cNvSpPr txBox="1"/>
          <p:nvPr>
            <p:ph idx="12" type="sldNum"/>
          </p:nvPr>
        </p:nvSpPr>
        <p:spPr>
          <a:xfrm>
            <a:off x="5179484" y="6513910"/>
            <a:ext cx="3962400" cy="344100"/>
          </a:xfrm>
          <a:prstGeom prst="rect">
            <a:avLst/>
          </a:prstGeom>
          <a:noFill/>
          <a:ln>
            <a:noFill/>
          </a:ln>
        </p:spPr>
        <p:txBody>
          <a:bodyPr anchorCtr="0" anchor="ctr" bIns="91450" lIns="91450" spcFirstLastPara="1" rIns="91450" wrap="square" tIns="91450">
            <a:noAutofit/>
          </a:bodyPr>
          <a:lstStyle/>
          <a:p>
            <a:pPr indent="0" lvl="0" marL="0" rtl="0" algn="l">
              <a:spcBef>
                <a:spcPts val="0"/>
              </a:spcBef>
              <a:spcAft>
                <a:spcPts val="0"/>
              </a:spcAft>
              <a:buClr>
                <a:srgbClr val="000000"/>
              </a:buClr>
              <a:buSzPts val="1200"/>
              <a:buFont typeface="Arial"/>
              <a:buNone/>
            </a:pPr>
            <a:fld id="{00000000-1234-1234-1234-123412341234}" type="slidenum">
              <a:rPr lang="en-US"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7: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9885d0bc5e_0_1201: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9885d0bc5e_0_1201: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g29885d0bc5e_0_1201: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9885d0bc5e_0_809: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9885d0bc5e_0_809: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29885d0bc5e_0_809: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766d59b5ac_0_28: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766d59b5ac_0_28: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766d59b5ac_0_812: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766d59b5ac_0_812: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g2766d59b5ac_0_812: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766d59b5ac_0_1199:notes"/>
          <p:cNvSpPr txBox="1"/>
          <p:nvPr>
            <p:ph idx="1" type="body"/>
          </p:nvPr>
        </p:nvSpPr>
        <p:spPr>
          <a:xfrm>
            <a:off x="914400" y="3300413"/>
            <a:ext cx="7315200" cy="27006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SzPts val="1400"/>
              <a:buNone/>
            </a:pPr>
            <a:r>
              <a:t/>
            </a:r>
            <a:endParaRPr/>
          </a:p>
        </p:txBody>
      </p:sp>
      <p:sp>
        <p:nvSpPr>
          <p:cNvPr id="614" name="Google Shape;614;g2766d59b5ac_0_1199: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766d59b5ac_0_1208: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g2766d59b5ac_0_1208: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766d59b5ac_0_1594: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2766d59b5ac_0_1594: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766d59b5ac_0_1600:notes"/>
          <p:cNvSpPr/>
          <p:nvPr>
            <p:ph idx="2" type="sldImg"/>
          </p:nvPr>
        </p:nvSpPr>
        <p:spPr>
          <a:xfrm>
            <a:off x="914400" y="857250"/>
            <a:ext cx="7315200" cy="23145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766d59b5ac_0_1600:notes"/>
          <p:cNvSpPr txBox="1"/>
          <p:nvPr>
            <p:ph idx="1" type="body"/>
          </p:nvPr>
        </p:nvSpPr>
        <p:spPr>
          <a:xfrm>
            <a:off x="914400" y="3300413"/>
            <a:ext cx="7315200" cy="27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Data transfer object(DTO), if multiple requests are required to bring data for a particular task, data to be brought can be combined in a DTO so that only one request can bring all the required data.</a:t>
            </a:r>
            <a:endParaRPr/>
          </a:p>
          <a:p>
            <a:pPr indent="0" lvl="0" marL="0" rtl="0" algn="l">
              <a:spcBef>
                <a:spcPts val="0"/>
              </a:spcBef>
              <a:spcAft>
                <a:spcPts val="0"/>
              </a:spcAft>
              <a:buNone/>
            </a:pPr>
            <a:r>
              <a:t/>
            </a:r>
            <a:endParaRPr/>
          </a:p>
        </p:txBody>
      </p:sp>
      <p:sp>
        <p:nvSpPr>
          <p:cNvPr id="639" name="Google Shape;639;g2766d59b5ac_0_1600:notes"/>
          <p:cNvSpPr txBox="1"/>
          <p:nvPr>
            <p:ph idx="12" type="sldNum"/>
          </p:nvPr>
        </p:nvSpPr>
        <p:spPr>
          <a:xfrm>
            <a:off x="5179484" y="6513910"/>
            <a:ext cx="3962400" cy="34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2" name="Shape 92"/>
        <p:cNvGrpSpPr/>
        <p:nvPr/>
      </p:nvGrpSpPr>
      <p:grpSpPr>
        <a:xfrm>
          <a:off x="0" y="0"/>
          <a:ext cx="0" cy="0"/>
          <a:chOff x="0" y="0"/>
          <a:chExt cx="0" cy="0"/>
        </a:xfrm>
      </p:grpSpPr>
      <p:sp>
        <p:nvSpPr>
          <p:cNvPr id="93" name="Google Shape;93;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ph idx="2" type="pic"/>
          </p:nvPr>
        </p:nvSpPr>
        <p:spPr>
          <a:xfrm>
            <a:off x="862050" y="1816475"/>
            <a:ext cx="1693500" cy="2139900"/>
          </a:xfrm>
          <a:prstGeom prst="roundRect">
            <a:avLst>
              <a:gd fmla="val 16667" name="adj"/>
            </a:avLst>
          </a:prstGeom>
          <a:noFill/>
          <a:ln>
            <a:noFill/>
          </a:ln>
        </p:spPr>
      </p:sp>
      <p:sp>
        <p:nvSpPr>
          <p:cNvPr id="97" name="Google Shape;97;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8" name="Google Shape;98;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102" name="Google Shape;102;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7" name="Shape 107"/>
        <p:cNvGrpSpPr/>
        <p:nvPr/>
      </p:nvGrpSpPr>
      <p:grpSpPr>
        <a:xfrm>
          <a:off x="0" y="0"/>
          <a:ext cx="0" cy="0"/>
          <a:chOff x="0" y="0"/>
          <a:chExt cx="0" cy="0"/>
        </a:xfrm>
      </p:grpSpPr>
      <p:sp>
        <p:nvSpPr>
          <p:cNvPr id="108" name="Google Shape;108;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9" name="Google Shape;10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0" name="Google Shape;110;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11" name="Shape 111"/>
        <p:cNvGrpSpPr/>
        <p:nvPr/>
      </p:nvGrpSpPr>
      <p:grpSpPr>
        <a:xfrm>
          <a:off x="0" y="0"/>
          <a:ext cx="0" cy="0"/>
          <a:chOff x="0" y="0"/>
          <a:chExt cx="0" cy="0"/>
        </a:xfrm>
      </p:grpSpPr>
      <p:sp>
        <p:nvSpPr>
          <p:cNvPr id="112" name="Google Shape;112;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3" name="Google Shape;113;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8">
    <p:spTree>
      <p:nvGrpSpPr>
        <p:cNvPr id="115" name="Shape 115"/>
        <p:cNvGrpSpPr/>
        <p:nvPr/>
      </p:nvGrpSpPr>
      <p:grpSpPr>
        <a:xfrm>
          <a:off x="0" y="0"/>
          <a:ext cx="0" cy="0"/>
          <a:chOff x="0" y="0"/>
          <a:chExt cx="0" cy="0"/>
        </a:xfrm>
      </p:grpSpPr>
      <p:sp>
        <p:nvSpPr>
          <p:cNvPr id="116" name="Google Shape;116;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7" name="Google Shape;117;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19" name="Shape 119"/>
        <p:cNvGrpSpPr/>
        <p:nvPr/>
      </p:nvGrpSpPr>
      <p:grpSpPr>
        <a:xfrm>
          <a:off x="0" y="0"/>
          <a:ext cx="0" cy="0"/>
          <a:chOff x="0" y="0"/>
          <a:chExt cx="0" cy="0"/>
        </a:xfrm>
      </p:grpSpPr>
      <p:sp>
        <p:nvSpPr>
          <p:cNvPr id="120" name="Google Shape;120;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1" name="Google Shape;12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123" name="Shape 123"/>
        <p:cNvGrpSpPr/>
        <p:nvPr/>
      </p:nvGrpSpPr>
      <p:grpSpPr>
        <a:xfrm>
          <a:off x="0" y="0"/>
          <a:ext cx="0" cy="0"/>
          <a:chOff x="0" y="0"/>
          <a:chExt cx="0" cy="0"/>
        </a:xfrm>
      </p:grpSpPr>
      <p:sp>
        <p:nvSpPr>
          <p:cNvPr id="124" name="Google Shape;124;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9">
    <p:spTree>
      <p:nvGrpSpPr>
        <p:cNvPr id="127" name="Shape 127"/>
        <p:cNvGrpSpPr/>
        <p:nvPr/>
      </p:nvGrpSpPr>
      <p:grpSpPr>
        <a:xfrm>
          <a:off x="0" y="0"/>
          <a:ext cx="0" cy="0"/>
          <a:chOff x="0" y="0"/>
          <a:chExt cx="0" cy="0"/>
        </a:xfrm>
      </p:grpSpPr>
      <p:sp>
        <p:nvSpPr>
          <p:cNvPr id="128" name="Google Shape;128;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9" name="Google Shape;129;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0" name="Google Shape;13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1" name="Shape 131"/>
        <p:cNvGrpSpPr/>
        <p:nvPr/>
      </p:nvGrpSpPr>
      <p:grpSpPr>
        <a:xfrm>
          <a:off x="0" y="0"/>
          <a:ext cx="0" cy="0"/>
          <a:chOff x="0" y="0"/>
          <a:chExt cx="0" cy="0"/>
        </a:xfrm>
      </p:grpSpPr>
      <p:pic>
        <p:nvPicPr>
          <p:cNvPr id="132" name="Google Shape;132;p20"/>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33" name="Google Shape;133;p20"/>
          <p:cNvPicPr preferRelativeResize="0"/>
          <p:nvPr/>
        </p:nvPicPr>
        <p:blipFill rotWithShape="1">
          <a:blip r:embed="rId3">
            <a:alphaModFix/>
          </a:blip>
          <a:srcRect b="0" l="0" r="0" t="0"/>
          <a:stretch/>
        </p:blipFill>
        <p:spPr>
          <a:xfrm>
            <a:off x="3047" y="1411604"/>
            <a:ext cx="2356867" cy="2218563"/>
          </a:xfrm>
          <a:prstGeom prst="rect">
            <a:avLst/>
          </a:prstGeom>
          <a:noFill/>
          <a:ln>
            <a:noFill/>
          </a:ln>
        </p:spPr>
      </p:pic>
      <p:sp>
        <p:nvSpPr>
          <p:cNvPr id="134" name="Google Shape;134;p20"/>
          <p:cNvSpPr/>
          <p:nvPr/>
        </p:nvSpPr>
        <p:spPr>
          <a:xfrm>
            <a:off x="3047" y="1411604"/>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5" name="Google Shape;135;p20"/>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36" name="Google Shape;136;p20"/>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7" name="Google Shape;137;p20"/>
          <p:cNvPicPr preferRelativeResize="0"/>
          <p:nvPr/>
        </p:nvPicPr>
        <p:blipFill rotWithShape="1">
          <a:blip r:embed="rId5">
            <a:alphaModFix/>
          </a:blip>
          <a:srcRect b="0" l="0" r="0" t="0"/>
          <a:stretch/>
        </p:blipFill>
        <p:spPr>
          <a:xfrm>
            <a:off x="6457187" y="3108959"/>
            <a:ext cx="556641" cy="524636"/>
          </a:xfrm>
          <a:prstGeom prst="rect">
            <a:avLst/>
          </a:prstGeom>
          <a:noFill/>
          <a:ln>
            <a:noFill/>
          </a:ln>
        </p:spPr>
      </p:pic>
      <p:sp>
        <p:nvSpPr>
          <p:cNvPr id="138" name="Google Shape;138;p20"/>
          <p:cNvSpPr/>
          <p:nvPr/>
        </p:nvSpPr>
        <p:spPr>
          <a:xfrm>
            <a:off x="6457187" y="3108959"/>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20"/>
          <p:cNvSpPr/>
          <p:nvPr/>
        </p:nvSpPr>
        <p:spPr>
          <a:xfrm>
            <a:off x="344424" y="987552"/>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0"/>
          <p:cNvSpPr/>
          <p:nvPr/>
        </p:nvSpPr>
        <p:spPr>
          <a:xfrm>
            <a:off x="344424" y="987552"/>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20"/>
          <p:cNvSpPr/>
          <p:nvPr/>
        </p:nvSpPr>
        <p:spPr>
          <a:xfrm>
            <a:off x="0" y="952"/>
            <a:ext cx="9144000" cy="3629025"/>
          </a:xfrm>
          <a:custGeom>
            <a:rect b="b" l="l" r="r" t="t"/>
            <a:pathLst>
              <a:path extrusionOk="0" h="4838700" w="9144000">
                <a:moveTo>
                  <a:pt x="9144000" y="331851"/>
                </a:moveTo>
                <a:lnTo>
                  <a:pt x="8781923" y="331851"/>
                </a:lnTo>
                <a:lnTo>
                  <a:pt x="8781923" y="4502785"/>
                </a:lnTo>
                <a:lnTo>
                  <a:pt x="9144000" y="4502785"/>
                </a:lnTo>
                <a:lnTo>
                  <a:pt x="9144000" y="331851"/>
                </a:lnTo>
                <a:close/>
              </a:path>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20"/>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 extrusionOk="0" h="4838700" w="9144000">
                <a:moveTo>
                  <a:pt x="8781923" y="4502531"/>
                </a:moveTo>
                <a:lnTo>
                  <a:pt x="357225" y="4502531"/>
                </a:lnTo>
                <a:lnTo>
                  <a:pt x="357225" y="331597"/>
                </a:lnTo>
                <a:lnTo>
                  <a:pt x="8781923" y="331597"/>
                </a:lnTo>
                <a:lnTo>
                  <a:pt x="8781923" y="450253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3" name="Google Shape;143;p20"/>
          <p:cNvPicPr preferRelativeResize="0"/>
          <p:nvPr/>
        </p:nvPicPr>
        <p:blipFill rotWithShape="1">
          <a:blip r:embed="rId6">
            <a:alphaModFix/>
          </a:blip>
          <a:srcRect b="0" l="0" r="0" t="0"/>
          <a:stretch/>
        </p:blipFill>
        <p:spPr>
          <a:xfrm>
            <a:off x="7789163" y="0"/>
            <a:ext cx="444626" cy="906399"/>
          </a:xfrm>
          <a:prstGeom prst="rect">
            <a:avLst/>
          </a:prstGeom>
          <a:noFill/>
          <a:ln>
            <a:noFill/>
          </a:ln>
        </p:spPr>
      </p:pic>
      <p:sp>
        <p:nvSpPr>
          <p:cNvPr id="144" name="Google Shape;144;p20"/>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5" name="Google Shape;145;p20"/>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46" name="Google Shape;146;p20"/>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9" name="Google Shape;149;p20"/>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5" name="Google Shape;45;p3"/>
          <p:cNvGrpSpPr/>
          <p:nvPr/>
        </p:nvGrpSpPr>
        <p:grpSpPr>
          <a:xfrm>
            <a:off x="92087" y="1773012"/>
            <a:ext cx="7992414" cy="1597515"/>
            <a:chOff x="1032650" y="1735501"/>
            <a:chExt cx="2458221" cy="2138575"/>
          </a:xfrm>
        </p:grpSpPr>
        <p:sp>
          <p:nvSpPr>
            <p:cNvPr id="46" name="Google Shape;46;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0" name="Shape 150"/>
        <p:cNvGrpSpPr/>
        <p:nvPr/>
      </p:nvGrpSpPr>
      <p:grpSpPr>
        <a:xfrm>
          <a:off x="0" y="0"/>
          <a:ext cx="0" cy="0"/>
          <a:chOff x="0" y="0"/>
          <a:chExt cx="0" cy="0"/>
        </a:xfrm>
      </p:grpSpPr>
      <p:sp>
        <p:nvSpPr>
          <p:cNvPr id="151" name="Google Shape;151;p21"/>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21"/>
          <p:cNvSpPr txBox="1"/>
          <p:nvPr>
            <p:ph idx="1" type="body"/>
          </p:nvPr>
        </p:nvSpPr>
        <p:spPr>
          <a:xfrm>
            <a:off x="450595" y="1359979"/>
            <a:ext cx="8182500" cy="2648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600"/>
              <a:buNone/>
              <a:defRPr b="0" i="0" sz="1800">
                <a:solidFill>
                  <a:srgbClr val="3E3E3E"/>
                </a:solidFill>
                <a:latin typeface="Verdana"/>
                <a:ea typeface="Verdana"/>
                <a:cs typeface="Verdana"/>
                <a:sym typeface="Verdan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53" name="Google Shape;153;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21"/>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156" name="Shape 156"/>
        <p:cNvGrpSpPr/>
        <p:nvPr/>
      </p:nvGrpSpPr>
      <p:grpSpPr>
        <a:xfrm>
          <a:off x="0" y="0"/>
          <a:ext cx="0" cy="0"/>
          <a:chOff x="0" y="0"/>
          <a:chExt cx="0" cy="0"/>
        </a:xfrm>
      </p:grpSpPr>
      <p:pic>
        <p:nvPicPr>
          <p:cNvPr id="157" name="Google Shape;157;p22"/>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58" name="Google Shape;158;p22"/>
          <p:cNvPicPr preferRelativeResize="0"/>
          <p:nvPr/>
        </p:nvPicPr>
        <p:blipFill rotWithShape="1">
          <a:blip r:embed="rId3">
            <a:alphaModFix/>
          </a:blip>
          <a:srcRect b="0" l="0" r="0" t="0"/>
          <a:stretch/>
        </p:blipFill>
        <p:spPr>
          <a:xfrm>
            <a:off x="3047" y="1411605"/>
            <a:ext cx="2356867" cy="2218563"/>
          </a:xfrm>
          <a:prstGeom prst="rect">
            <a:avLst/>
          </a:prstGeom>
          <a:noFill/>
          <a:ln>
            <a:noFill/>
          </a:ln>
        </p:spPr>
      </p:pic>
      <p:sp>
        <p:nvSpPr>
          <p:cNvPr id="159" name="Google Shape;159;p22"/>
          <p:cNvSpPr/>
          <p:nvPr/>
        </p:nvSpPr>
        <p:spPr>
          <a:xfrm>
            <a:off x="3047" y="1411605"/>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0" name="Google Shape;160;p22"/>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61" name="Google Shape;161;p22"/>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2" name="Google Shape;162;p22"/>
          <p:cNvPicPr preferRelativeResize="0"/>
          <p:nvPr/>
        </p:nvPicPr>
        <p:blipFill rotWithShape="1">
          <a:blip r:embed="rId5">
            <a:alphaModFix/>
          </a:blip>
          <a:srcRect b="0" l="0" r="0" t="0"/>
          <a:stretch/>
        </p:blipFill>
        <p:spPr>
          <a:xfrm>
            <a:off x="6457187" y="3108960"/>
            <a:ext cx="556641" cy="524636"/>
          </a:xfrm>
          <a:prstGeom prst="rect">
            <a:avLst/>
          </a:prstGeom>
          <a:noFill/>
          <a:ln>
            <a:noFill/>
          </a:ln>
        </p:spPr>
      </p:pic>
      <p:sp>
        <p:nvSpPr>
          <p:cNvPr id="163" name="Google Shape;163;p22"/>
          <p:cNvSpPr/>
          <p:nvPr/>
        </p:nvSpPr>
        <p:spPr>
          <a:xfrm>
            <a:off x="6457187" y="3108960"/>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2"/>
          <p:cNvSpPr/>
          <p:nvPr/>
        </p:nvSpPr>
        <p:spPr>
          <a:xfrm>
            <a:off x="344424" y="987551"/>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22"/>
          <p:cNvSpPr/>
          <p:nvPr/>
        </p:nvSpPr>
        <p:spPr>
          <a:xfrm>
            <a:off x="344424" y="987551"/>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22"/>
          <p:cNvSpPr/>
          <p:nvPr/>
        </p:nvSpPr>
        <p:spPr>
          <a:xfrm>
            <a:off x="0" y="952"/>
            <a:ext cx="9144000" cy="3629025"/>
          </a:xfrm>
          <a:custGeom>
            <a:rect b="b" l="l" r="r" t="t"/>
            <a:pathLst>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22"/>
          <p:cNvSpPr/>
          <p:nvPr/>
        </p:nvSpPr>
        <p:spPr>
          <a:xfrm>
            <a:off x="8781922" y="249840"/>
            <a:ext cx="362584" cy="3128486"/>
          </a:xfrm>
          <a:custGeom>
            <a:rect b="b" l="l" r="r" t="t"/>
            <a:pathLst>
              <a:path extrusionOk="0" h="4171315" w="362584">
                <a:moveTo>
                  <a:pt x="362076" y="0"/>
                </a:moveTo>
                <a:lnTo>
                  <a:pt x="0" y="0"/>
                </a:lnTo>
                <a:lnTo>
                  <a:pt x="0" y="4170933"/>
                </a:lnTo>
                <a:lnTo>
                  <a:pt x="362076" y="4170933"/>
                </a:lnTo>
                <a:lnTo>
                  <a:pt x="36207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22"/>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9" name="Google Shape;169;p22"/>
          <p:cNvSpPr/>
          <p:nvPr/>
        </p:nvSpPr>
        <p:spPr>
          <a:xfrm>
            <a:off x="357225" y="249840"/>
            <a:ext cx="8425180" cy="3128486"/>
          </a:xfrm>
          <a:custGeom>
            <a:rect b="b" l="l" r="r" t="t"/>
            <a:pathLst>
              <a:path extrusionOk="0" h="4171315" w="8425180">
                <a:moveTo>
                  <a:pt x="8424697" y="4170933"/>
                </a:moveTo>
                <a:lnTo>
                  <a:pt x="0" y="4170933"/>
                </a:lnTo>
                <a:lnTo>
                  <a:pt x="0" y="0"/>
                </a:lnTo>
                <a:lnTo>
                  <a:pt x="8424697" y="0"/>
                </a:lnTo>
                <a:lnTo>
                  <a:pt x="8424697" y="417093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0" name="Google Shape;170;p22"/>
          <p:cNvPicPr preferRelativeResize="0"/>
          <p:nvPr/>
        </p:nvPicPr>
        <p:blipFill rotWithShape="1">
          <a:blip r:embed="rId6">
            <a:alphaModFix/>
          </a:blip>
          <a:srcRect b="0" l="0" r="0" t="0"/>
          <a:stretch/>
        </p:blipFill>
        <p:spPr>
          <a:xfrm>
            <a:off x="7789164" y="0"/>
            <a:ext cx="444626" cy="906399"/>
          </a:xfrm>
          <a:prstGeom prst="rect">
            <a:avLst/>
          </a:prstGeom>
          <a:noFill/>
          <a:ln>
            <a:noFill/>
          </a:ln>
        </p:spPr>
      </p:pic>
      <p:sp>
        <p:nvSpPr>
          <p:cNvPr id="171" name="Google Shape;171;p22"/>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2" name="Google Shape;172;p22"/>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73" name="Google Shape;173;p22"/>
          <p:cNvSpPr/>
          <p:nvPr/>
        </p:nvSpPr>
        <p:spPr>
          <a:xfrm>
            <a:off x="1130427"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22"/>
          <p:cNvSpPr/>
          <p:nvPr/>
        </p:nvSpPr>
        <p:spPr>
          <a:xfrm>
            <a:off x="371652"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22"/>
          <p:cNvSpPr/>
          <p:nvPr/>
        </p:nvSpPr>
        <p:spPr>
          <a:xfrm>
            <a:off x="8765031"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22"/>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179" name="Shape 179"/>
        <p:cNvGrpSpPr/>
        <p:nvPr/>
      </p:nvGrpSpPr>
      <p:grpSpPr>
        <a:xfrm>
          <a:off x="0" y="0"/>
          <a:ext cx="0" cy="0"/>
          <a:chOff x="0" y="0"/>
          <a:chExt cx="0" cy="0"/>
        </a:xfrm>
      </p:grpSpPr>
      <p:sp>
        <p:nvSpPr>
          <p:cNvPr id="180" name="Google Shape;180;p2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1" name="Google Shape;181;p2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82" name="Google Shape;182;p2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OBJECT_2">
    <p:spTree>
      <p:nvGrpSpPr>
        <p:cNvPr id="184" name="Shape 184"/>
        <p:cNvGrpSpPr/>
        <p:nvPr/>
      </p:nvGrpSpPr>
      <p:grpSpPr>
        <a:xfrm>
          <a:off x="0" y="0"/>
          <a:ext cx="0" cy="0"/>
          <a:chOff x="0" y="0"/>
          <a:chExt cx="0" cy="0"/>
        </a:xfrm>
      </p:grpSpPr>
      <p:sp>
        <p:nvSpPr>
          <p:cNvPr id="185" name="Google Shape;185;p24"/>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6" name="Google Shape;186;p24"/>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87" name="Google Shape;187;p2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OBJECT_3">
    <p:spTree>
      <p:nvGrpSpPr>
        <p:cNvPr id="189" name="Shape 189"/>
        <p:cNvGrpSpPr/>
        <p:nvPr/>
      </p:nvGrpSpPr>
      <p:grpSpPr>
        <a:xfrm>
          <a:off x="0" y="0"/>
          <a:ext cx="0" cy="0"/>
          <a:chOff x="0" y="0"/>
          <a:chExt cx="0" cy="0"/>
        </a:xfrm>
      </p:grpSpPr>
      <p:sp>
        <p:nvSpPr>
          <p:cNvPr id="190" name="Google Shape;190;p25"/>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91" name="Google Shape;191;p25"/>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92" name="Google Shape;192;p2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227" name="Shape 227"/>
        <p:cNvGrpSpPr/>
        <p:nvPr/>
      </p:nvGrpSpPr>
      <p:grpSpPr>
        <a:xfrm>
          <a:off x="0" y="0"/>
          <a:ext cx="0" cy="0"/>
          <a:chOff x="0" y="0"/>
          <a:chExt cx="0" cy="0"/>
        </a:xfrm>
      </p:grpSpPr>
      <p:sp>
        <p:nvSpPr>
          <p:cNvPr id="228" name="Google Shape;228;p27"/>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230" name="Google Shape;230;p27"/>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1" name="Shape 231"/>
        <p:cNvGrpSpPr/>
        <p:nvPr/>
      </p:nvGrpSpPr>
      <p:grpSpPr>
        <a:xfrm>
          <a:off x="0" y="0"/>
          <a:ext cx="0" cy="0"/>
          <a:chOff x="0" y="0"/>
          <a:chExt cx="0" cy="0"/>
        </a:xfrm>
      </p:grpSpPr>
      <p:sp>
        <p:nvSpPr>
          <p:cNvPr id="232" name="Google Shape;232;p28"/>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28"/>
          <p:cNvSpPr/>
          <p:nvPr/>
        </p:nvSpPr>
        <p:spPr>
          <a:xfrm>
            <a:off x="1517184" y="1879147"/>
            <a:ext cx="6076894" cy="1384832"/>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1050912" y="1772891"/>
            <a:ext cx="7033779" cy="1597348"/>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206044" y="2695444"/>
            <a:ext cx="836025" cy="52763"/>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214874" y="2374969"/>
            <a:ext cx="836025" cy="98175"/>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27498" y="1989806"/>
            <a:ext cx="1023413" cy="221"/>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38" name="Google Shape;238;p2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40" name="Shape 240"/>
        <p:cNvGrpSpPr/>
        <p:nvPr/>
      </p:nvGrpSpPr>
      <p:grpSpPr>
        <a:xfrm>
          <a:off x="0" y="0"/>
          <a:ext cx="0" cy="0"/>
          <a:chOff x="0" y="0"/>
          <a:chExt cx="0" cy="0"/>
        </a:xfrm>
      </p:grpSpPr>
      <p:sp>
        <p:nvSpPr>
          <p:cNvPr id="241" name="Google Shape;241;p29"/>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242" name="Google Shape;242;p29"/>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3" name="Google Shape;243;p29"/>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F98C61"/>
              </a:buClr>
              <a:buSzPts val="1600"/>
              <a:buChar char="●"/>
              <a:defRPr>
                <a:solidFill>
                  <a:srgbClr val="000000"/>
                </a:solidFill>
              </a:defRPr>
            </a:lvl1pPr>
            <a:lvl2pPr indent="-317500" lvl="1" marL="914400" rtl="0">
              <a:spcBef>
                <a:spcPts val="0"/>
              </a:spcBef>
              <a:spcAft>
                <a:spcPts val="0"/>
              </a:spcAft>
              <a:buClr>
                <a:srgbClr val="F98C61"/>
              </a:buClr>
              <a:buSzPts val="1400"/>
              <a:buChar char="○"/>
              <a:defRPr>
                <a:solidFill>
                  <a:srgbClr val="000000"/>
                </a:solidFill>
              </a:defRPr>
            </a:lvl2pPr>
            <a:lvl3pPr indent="-317500" lvl="2" marL="1371600" rtl="0">
              <a:spcBef>
                <a:spcPts val="0"/>
              </a:spcBef>
              <a:spcAft>
                <a:spcPts val="0"/>
              </a:spcAft>
              <a:buClr>
                <a:srgbClr val="E69138"/>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244" name="Google Shape;244;p29"/>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245" name="Google Shape;2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246" name="Shape 246"/>
        <p:cNvGrpSpPr/>
        <p:nvPr/>
      </p:nvGrpSpPr>
      <p:grpSpPr>
        <a:xfrm>
          <a:off x="0" y="0"/>
          <a:ext cx="0" cy="0"/>
          <a:chOff x="0" y="0"/>
          <a:chExt cx="0" cy="0"/>
        </a:xfrm>
      </p:grpSpPr>
      <p:sp>
        <p:nvSpPr>
          <p:cNvPr id="247" name="Google Shape;247;p3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8" name="Google Shape;248;p30"/>
          <p:cNvSpPr/>
          <p:nvPr>
            <p:ph idx="2" type="pic"/>
          </p:nvPr>
        </p:nvSpPr>
        <p:spPr>
          <a:xfrm>
            <a:off x="5711000" y="1247275"/>
            <a:ext cx="2905200" cy="3214800"/>
          </a:xfrm>
          <a:prstGeom prst="rect">
            <a:avLst/>
          </a:prstGeom>
          <a:noFill/>
          <a:ln>
            <a:noFill/>
          </a:ln>
        </p:spPr>
      </p:sp>
      <p:sp>
        <p:nvSpPr>
          <p:cNvPr id="249" name="Google Shape;249;p3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50" name="Google Shape;250;p3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52" name="Shape 252"/>
        <p:cNvGrpSpPr/>
        <p:nvPr/>
      </p:nvGrpSpPr>
      <p:grpSpPr>
        <a:xfrm>
          <a:off x="0" y="0"/>
          <a:ext cx="0" cy="0"/>
          <a:chOff x="0" y="0"/>
          <a:chExt cx="0" cy="0"/>
        </a:xfrm>
      </p:grpSpPr>
      <p:sp>
        <p:nvSpPr>
          <p:cNvPr id="253" name="Google Shape;253;p3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4" name="Google Shape;254;p3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255" name="Google Shape;255;p3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3" name="Shape 53"/>
        <p:cNvGrpSpPr/>
        <p:nvPr/>
      </p:nvGrpSpPr>
      <p:grpSpPr>
        <a:xfrm>
          <a:off x="0" y="0"/>
          <a:ext cx="0" cy="0"/>
          <a:chOff x="0" y="0"/>
          <a:chExt cx="0" cy="0"/>
        </a:xfrm>
      </p:grpSpPr>
      <p:sp>
        <p:nvSpPr>
          <p:cNvPr id="54" name="Google Shape;54;p4"/>
          <p:cNvSpPr/>
          <p:nvPr/>
        </p:nvSpPr>
        <p:spPr>
          <a:xfrm>
            <a:off x="0" y="654600"/>
            <a:ext cx="4366200" cy="4488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000000"/>
              </a:buClr>
              <a:buSzPts val="16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7" name="Google Shape;57;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000">
                <a:solidFill>
                  <a:schemeClr val="lt1"/>
                </a:solidFill>
                <a:latin typeface="Avenir"/>
                <a:ea typeface="Avenir"/>
                <a:cs typeface="Avenir"/>
                <a:sym typeface="Avenir"/>
              </a:rPr>
              <a:t>Objectives</a:t>
            </a:r>
            <a:endParaRPr sz="4000">
              <a:solidFill>
                <a:schemeClr val="lt1"/>
              </a:solidFill>
              <a:latin typeface="Avenir"/>
              <a:ea typeface="Avenir"/>
              <a:cs typeface="Avenir"/>
              <a:sym typeface="Avenir"/>
            </a:endParaRPr>
          </a:p>
        </p:txBody>
      </p:sp>
      <p:sp>
        <p:nvSpPr>
          <p:cNvPr id="58" name="Google Shape;5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257" name="Shape 257"/>
        <p:cNvGrpSpPr/>
        <p:nvPr/>
      </p:nvGrpSpPr>
      <p:grpSpPr>
        <a:xfrm>
          <a:off x="0" y="0"/>
          <a:ext cx="0" cy="0"/>
          <a:chOff x="0" y="0"/>
          <a:chExt cx="0" cy="0"/>
        </a:xfrm>
      </p:grpSpPr>
      <p:sp>
        <p:nvSpPr>
          <p:cNvPr id="258" name="Google Shape;258;p3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9" name="Google Shape;259;p3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61" name="Google Shape;261;p32"/>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 name="Google Shape;263;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264" name="Shape 264"/>
        <p:cNvGrpSpPr/>
        <p:nvPr/>
      </p:nvGrpSpPr>
      <p:grpSpPr>
        <a:xfrm>
          <a:off x="0" y="0"/>
          <a:ext cx="0" cy="0"/>
          <a:chOff x="0" y="0"/>
          <a:chExt cx="0" cy="0"/>
        </a:xfrm>
      </p:grpSpPr>
      <p:sp>
        <p:nvSpPr>
          <p:cNvPr id="265" name="Google Shape;265;p3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6" name="Google Shape;266;p3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67" name="Google Shape;267;p3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9" name="Shape 269"/>
        <p:cNvGrpSpPr/>
        <p:nvPr/>
      </p:nvGrpSpPr>
      <p:grpSpPr>
        <a:xfrm>
          <a:off x="0" y="0"/>
          <a:ext cx="0" cy="0"/>
          <a:chOff x="0" y="0"/>
          <a:chExt cx="0" cy="0"/>
        </a:xfrm>
      </p:grpSpPr>
      <p:sp>
        <p:nvSpPr>
          <p:cNvPr id="270" name="Google Shape;270;p34"/>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Clr>
                <a:srgbClr val="FF9900"/>
              </a:buClr>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1" name="Google Shape;271;p34"/>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2" name="Google Shape;272;p3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3" name="Google Shape;273;p3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5" name="Shape 275"/>
        <p:cNvGrpSpPr/>
        <p:nvPr/>
      </p:nvGrpSpPr>
      <p:grpSpPr>
        <a:xfrm>
          <a:off x="0" y="0"/>
          <a:ext cx="0" cy="0"/>
          <a:chOff x="0" y="0"/>
          <a:chExt cx="0" cy="0"/>
        </a:xfrm>
      </p:grpSpPr>
      <p:sp>
        <p:nvSpPr>
          <p:cNvPr id="276" name="Google Shape;276;p3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7" name="Google Shape;277;p3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279" name="Shape 279"/>
        <p:cNvGrpSpPr/>
        <p:nvPr/>
      </p:nvGrpSpPr>
      <p:grpSpPr>
        <a:xfrm>
          <a:off x="0" y="0"/>
          <a:ext cx="0" cy="0"/>
          <a:chOff x="0" y="0"/>
          <a:chExt cx="0" cy="0"/>
        </a:xfrm>
      </p:grpSpPr>
      <p:sp>
        <p:nvSpPr>
          <p:cNvPr id="280" name="Google Shape;280;p36"/>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1" name="Google Shape;281;p36"/>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ph idx="2" type="pic"/>
          </p:nvPr>
        </p:nvSpPr>
        <p:spPr>
          <a:xfrm>
            <a:off x="862050" y="1816475"/>
            <a:ext cx="1693500" cy="2139900"/>
          </a:xfrm>
          <a:prstGeom prst="roundRect">
            <a:avLst>
              <a:gd fmla="val 16667" name="adj"/>
            </a:avLst>
          </a:prstGeom>
          <a:noFill/>
          <a:ln>
            <a:noFill/>
          </a:ln>
        </p:spPr>
      </p:sp>
      <p:sp>
        <p:nvSpPr>
          <p:cNvPr id="284" name="Google Shape;284;p36"/>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285" name="Google Shape;285;p3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7" name="Shape 287"/>
        <p:cNvGrpSpPr/>
        <p:nvPr/>
      </p:nvGrpSpPr>
      <p:grpSpPr>
        <a:xfrm>
          <a:off x="0" y="0"/>
          <a:ext cx="0" cy="0"/>
          <a:chOff x="0" y="0"/>
          <a:chExt cx="0" cy="0"/>
        </a:xfrm>
      </p:grpSpPr>
      <p:sp>
        <p:nvSpPr>
          <p:cNvPr id="288" name="Google Shape;288;p37"/>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289" name="Google Shape;289;p3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1" name="Shape 291"/>
        <p:cNvGrpSpPr/>
        <p:nvPr/>
      </p:nvGrpSpPr>
      <p:grpSpPr>
        <a:xfrm>
          <a:off x="0" y="0"/>
          <a:ext cx="0" cy="0"/>
          <a:chOff x="0" y="0"/>
          <a:chExt cx="0" cy="0"/>
        </a:xfrm>
      </p:grpSpPr>
      <p:sp>
        <p:nvSpPr>
          <p:cNvPr id="292" name="Google Shape;292;p3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294" name="Shape 294"/>
        <p:cNvGrpSpPr/>
        <p:nvPr/>
      </p:nvGrpSpPr>
      <p:grpSpPr>
        <a:xfrm>
          <a:off x="0" y="0"/>
          <a:ext cx="0" cy="0"/>
          <a:chOff x="0" y="0"/>
          <a:chExt cx="0" cy="0"/>
        </a:xfrm>
      </p:grpSpPr>
      <p:pic>
        <p:nvPicPr>
          <p:cNvPr descr="Celestia-R1---OverlayTitleHD.png" id="295" name="Google Shape;295;p39"/>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296" name="Google Shape;296;p3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297" name="Google Shape;297;p3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98" name="Google Shape;298;p3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99" name="Google Shape;299;p3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0" name="Google Shape;300;p39"/>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301" name="Shape 301"/>
        <p:cNvGrpSpPr/>
        <p:nvPr/>
      </p:nvGrpSpPr>
      <p:grpSpPr>
        <a:xfrm>
          <a:off x="0" y="0"/>
          <a:ext cx="0" cy="0"/>
          <a:chOff x="0" y="0"/>
          <a:chExt cx="0" cy="0"/>
        </a:xfrm>
      </p:grpSpPr>
      <p:grpSp>
        <p:nvGrpSpPr>
          <p:cNvPr id="302" name="Google Shape;302;p40"/>
          <p:cNvGrpSpPr/>
          <p:nvPr/>
        </p:nvGrpSpPr>
        <p:grpSpPr>
          <a:xfrm>
            <a:off x="0" y="-1780"/>
            <a:ext cx="9144000" cy="5150957"/>
            <a:chOff x="0" y="-2373"/>
            <a:chExt cx="12192000" cy="6867027"/>
          </a:xfrm>
        </p:grpSpPr>
        <p:sp>
          <p:nvSpPr>
            <p:cNvPr id="303" name="Google Shape;303;p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4" name="Google Shape;304;p4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5" name="Google Shape;305;p4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p4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7" name="Google Shape;307;p4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8" name="Google Shape;308;p4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9" name="Google Shape;309;p4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p4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4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2" name="Google Shape;312;p4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13" name="Google Shape;313;p4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14" name="Google Shape;314;p4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15" name="Google Shape;315;p4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16" name="Google Shape;316;p4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17" name="Google Shape;317;p4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4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9" name="Shape 319"/>
        <p:cNvGrpSpPr/>
        <p:nvPr/>
      </p:nvGrpSpPr>
      <p:grpSpPr>
        <a:xfrm>
          <a:off x="0" y="0"/>
          <a:ext cx="0" cy="0"/>
          <a:chOff x="0" y="0"/>
          <a:chExt cx="0" cy="0"/>
        </a:xfrm>
      </p:grpSpPr>
      <p:sp>
        <p:nvSpPr>
          <p:cNvPr id="320" name="Google Shape;320;p4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1" name="Google Shape;321;p41"/>
          <p:cNvSpPr txBox="1"/>
          <p:nvPr>
            <p:ph idx="1" type="body"/>
          </p:nvPr>
        </p:nvSpPr>
        <p:spPr>
          <a:xfrm>
            <a:off x="515063" y="1155262"/>
            <a:ext cx="8186700" cy="2577900"/>
          </a:xfrm>
          <a:prstGeom prst="rect">
            <a:avLst/>
          </a:prstGeom>
          <a:noFill/>
          <a:ln>
            <a:noFill/>
          </a:ln>
        </p:spPr>
        <p:txBody>
          <a:bodyPr anchorCtr="0" anchor="t" bIns="68575" lIns="68575" spcFirstLastPara="1" rIns="68575" wrap="square" tIns="68575">
            <a:normAutofit/>
          </a:bodyPr>
          <a:lstStyle>
            <a:lvl1pPr indent="-304800" lvl="0" marL="457200" marR="0" rtl="0" algn="l">
              <a:lnSpc>
                <a:spcPct val="100000"/>
              </a:lnSpc>
              <a:spcBef>
                <a:spcPts val="600"/>
              </a:spcBef>
              <a:spcAft>
                <a:spcPts val="0"/>
              </a:spcAft>
              <a:buClr>
                <a:srgbClr val="B45F06"/>
              </a:buClr>
              <a:buSzPts val="1200"/>
              <a:buChar char="❏"/>
              <a:defRPr i="0" sz="1400" u="none" cap="none" strike="noStrike">
                <a:solidFill>
                  <a:srgbClr val="222222"/>
                </a:solidFill>
              </a:defRPr>
            </a:lvl1pPr>
            <a:lvl2pPr indent="-298450" lvl="1" marL="914400" marR="0" rtl="0" algn="l">
              <a:lnSpc>
                <a:spcPct val="100000"/>
              </a:lnSpc>
              <a:spcBef>
                <a:spcPts val="800"/>
              </a:spcBef>
              <a:spcAft>
                <a:spcPts val="0"/>
              </a:spcAft>
              <a:buSzPts val="1100"/>
              <a:buChar char="❏"/>
              <a:defRPr i="0" sz="1200" u="none" cap="none" strike="noStrike">
                <a:solidFill>
                  <a:srgbClr val="222222"/>
                </a:solidFill>
              </a:defRPr>
            </a:lvl2pPr>
            <a:lvl3pPr indent="-298450" lvl="2" marL="1371600" marR="0" rtl="0" algn="l">
              <a:lnSpc>
                <a:spcPct val="100000"/>
              </a:lnSpc>
              <a:spcBef>
                <a:spcPts val="800"/>
              </a:spcBef>
              <a:spcAft>
                <a:spcPts val="0"/>
              </a:spcAft>
              <a:buSzPts val="1100"/>
              <a:buChar char="❏"/>
              <a:defRPr i="0" sz="1100" u="none" cap="none" strike="noStrike">
                <a:solidFill>
                  <a:srgbClr val="222222"/>
                </a:solidFill>
              </a:defRPr>
            </a:lvl3pPr>
            <a:lvl4pPr indent="-298450" lvl="3" marL="1828800" marR="0" rtl="0" algn="l">
              <a:lnSpc>
                <a:spcPct val="100000"/>
              </a:lnSpc>
              <a:spcBef>
                <a:spcPts val="800"/>
              </a:spcBef>
              <a:spcAft>
                <a:spcPts val="0"/>
              </a:spcAft>
              <a:buSzPts val="1100"/>
              <a:buChar char="❏"/>
              <a:defRPr i="0" sz="900" u="none" cap="none" strike="noStrike">
                <a:solidFill>
                  <a:srgbClr val="222222"/>
                </a:solidFill>
              </a:defRPr>
            </a:lvl4pPr>
            <a:lvl5pPr indent="-298450" lvl="4" marL="2286000" marR="0" rtl="0" algn="l">
              <a:lnSpc>
                <a:spcPct val="100000"/>
              </a:lnSpc>
              <a:spcBef>
                <a:spcPts val="800"/>
              </a:spcBef>
              <a:spcAft>
                <a:spcPts val="0"/>
              </a:spcAft>
              <a:buSzPts val="1100"/>
              <a:buChar char="❏"/>
              <a:defRPr i="0" sz="900" u="none" cap="none" strike="noStrike">
                <a:solidFill>
                  <a:srgbClr val="222222"/>
                </a:solidFill>
              </a:defRPr>
            </a:lvl5pPr>
            <a:lvl6pPr indent="-298450" lvl="5" marL="2743200" marR="0" rtl="0" algn="l">
              <a:lnSpc>
                <a:spcPct val="100000"/>
              </a:lnSpc>
              <a:spcBef>
                <a:spcPts val="800"/>
              </a:spcBef>
              <a:spcAft>
                <a:spcPts val="0"/>
              </a:spcAft>
              <a:buSzPts val="1100"/>
              <a:buChar char="❏"/>
              <a:defRPr i="0" sz="900" u="none" cap="none" strike="noStrike">
                <a:solidFill>
                  <a:srgbClr val="222222"/>
                </a:solidFill>
              </a:defRPr>
            </a:lvl6pPr>
            <a:lvl7pPr indent="-298450" lvl="6" marL="3200400" marR="0" rtl="0" algn="l">
              <a:lnSpc>
                <a:spcPct val="100000"/>
              </a:lnSpc>
              <a:spcBef>
                <a:spcPts val="800"/>
              </a:spcBef>
              <a:spcAft>
                <a:spcPts val="0"/>
              </a:spcAft>
              <a:buSzPts val="1100"/>
              <a:buChar char="❏"/>
              <a:defRPr i="0" sz="900" u="none" cap="none" strike="noStrike">
                <a:solidFill>
                  <a:srgbClr val="222222"/>
                </a:solidFill>
              </a:defRPr>
            </a:lvl7pPr>
            <a:lvl8pPr indent="-298450" lvl="7" marL="3657600" marR="0" rtl="0" algn="l">
              <a:lnSpc>
                <a:spcPct val="100000"/>
              </a:lnSpc>
              <a:spcBef>
                <a:spcPts val="800"/>
              </a:spcBef>
              <a:spcAft>
                <a:spcPts val="0"/>
              </a:spcAft>
              <a:buSzPts val="1100"/>
              <a:buChar char="❏"/>
              <a:defRPr i="0" sz="900" u="none" cap="none" strike="noStrike">
                <a:solidFill>
                  <a:srgbClr val="222222"/>
                </a:solidFill>
              </a:defRPr>
            </a:lvl8pPr>
            <a:lvl9pPr indent="-298450" lvl="8" marL="4114800" marR="0" rtl="0" algn="l">
              <a:lnSpc>
                <a:spcPct val="100000"/>
              </a:lnSpc>
              <a:spcBef>
                <a:spcPts val="800"/>
              </a:spcBef>
              <a:spcAft>
                <a:spcPts val="0"/>
              </a:spcAft>
              <a:buSzPts val="1100"/>
              <a:buChar char="❏"/>
              <a:defRPr i="0" sz="900" u="none" cap="none" strike="noStrike">
                <a:solidFill>
                  <a:srgbClr val="222222"/>
                </a:solidFill>
              </a:defRPr>
            </a:lvl9pPr>
          </a:lstStyle>
          <a:p/>
        </p:txBody>
      </p:sp>
      <p:sp>
        <p:nvSpPr>
          <p:cNvPr id="322" name="Google Shape;322;p4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image" type="tx">
  <p:cSld name="TITLE_AND_BODY">
    <p:spTree>
      <p:nvGrpSpPr>
        <p:cNvPr id="59" name="Shape 59"/>
        <p:cNvGrpSpPr/>
        <p:nvPr/>
      </p:nvGrpSpPr>
      <p:grpSpPr>
        <a:xfrm>
          <a:off x="0" y="0"/>
          <a:ext cx="0" cy="0"/>
          <a:chOff x="0" y="0"/>
          <a:chExt cx="0" cy="0"/>
        </a:xfrm>
      </p:grpSpPr>
      <p:sp>
        <p:nvSpPr>
          <p:cNvPr id="60" name="Google Shape;60;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1" name="Google Shape;61;p5"/>
          <p:cNvSpPr/>
          <p:nvPr>
            <p:ph idx="2" type="pic"/>
          </p:nvPr>
        </p:nvSpPr>
        <p:spPr>
          <a:xfrm>
            <a:off x="5711000" y="1247275"/>
            <a:ext cx="2905200" cy="3214800"/>
          </a:xfrm>
          <a:prstGeom prst="rect">
            <a:avLst/>
          </a:prstGeom>
          <a:noFill/>
          <a:ln>
            <a:noFill/>
          </a:ln>
        </p:spPr>
      </p:sp>
      <p:sp>
        <p:nvSpPr>
          <p:cNvPr id="62" name="Google Shape;62;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3" name="Google Shape;63;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324" name="Shape 324"/>
        <p:cNvGrpSpPr/>
        <p:nvPr/>
      </p:nvGrpSpPr>
      <p:grpSpPr>
        <a:xfrm>
          <a:off x="0" y="0"/>
          <a:ext cx="0" cy="0"/>
          <a:chOff x="0" y="0"/>
          <a:chExt cx="0" cy="0"/>
        </a:xfrm>
      </p:grpSpPr>
      <p:sp>
        <p:nvSpPr>
          <p:cNvPr id="325" name="Google Shape;325;p42"/>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26" name="Google Shape;326;p42"/>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327" name="Google Shape;327;p42"/>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328" name="Google Shape;328;p42"/>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329" name="Google Shape;329;p42"/>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330" name="Shape 330"/>
        <p:cNvGrpSpPr/>
        <p:nvPr/>
      </p:nvGrpSpPr>
      <p:grpSpPr>
        <a:xfrm>
          <a:off x="0" y="0"/>
          <a:ext cx="0" cy="0"/>
          <a:chOff x="0" y="0"/>
          <a:chExt cx="0" cy="0"/>
        </a:xfrm>
      </p:grpSpPr>
      <p:grpSp>
        <p:nvGrpSpPr>
          <p:cNvPr id="331" name="Google Shape;331;p43"/>
          <p:cNvGrpSpPr/>
          <p:nvPr/>
        </p:nvGrpSpPr>
        <p:grpSpPr>
          <a:xfrm>
            <a:off x="0" y="-1780"/>
            <a:ext cx="9144000" cy="5150957"/>
            <a:chOff x="0" y="-2373"/>
            <a:chExt cx="12192000" cy="6867027"/>
          </a:xfrm>
        </p:grpSpPr>
        <p:sp>
          <p:nvSpPr>
            <p:cNvPr id="332" name="Google Shape;332;p4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p4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4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4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4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4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4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4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4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1" name="Google Shape;341;p4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2" name="Google Shape;342;p4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3" name="Google Shape;343;p4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4" name="Google Shape;344;p4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5" name="Google Shape;345;p4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6" name="Google Shape;346;p4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7" name="Google Shape;347;p4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348" name="Shape 348"/>
        <p:cNvGrpSpPr/>
        <p:nvPr/>
      </p:nvGrpSpPr>
      <p:grpSpPr>
        <a:xfrm>
          <a:off x="0" y="0"/>
          <a:ext cx="0" cy="0"/>
          <a:chOff x="0" y="0"/>
          <a:chExt cx="0" cy="0"/>
        </a:xfrm>
      </p:grpSpPr>
      <p:sp>
        <p:nvSpPr>
          <p:cNvPr id="349" name="Google Shape;349;p4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350" name="Google Shape;350;p44"/>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351" name="Google Shape;351;p44"/>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352" name="Shape 352"/>
        <p:cNvGrpSpPr/>
        <p:nvPr/>
      </p:nvGrpSpPr>
      <p:grpSpPr>
        <a:xfrm>
          <a:off x="0" y="0"/>
          <a:ext cx="0" cy="0"/>
          <a:chOff x="0" y="0"/>
          <a:chExt cx="0" cy="0"/>
        </a:xfrm>
      </p:grpSpPr>
      <p:pic>
        <p:nvPicPr>
          <p:cNvPr descr="Celestia-R1---OverlayTitleHD.png" id="353" name="Google Shape;353;p45"/>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354" name="Google Shape;354;p45"/>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55" name="Google Shape;355;p45"/>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56" name="Google Shape;356;p45"/>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57" name="Google Shape;357;p45"/>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58" name="Google Shape;358;p45"/>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359" name="Shape 359"/>
        <p:cNvGrpSpPr/>
        <p:nvPr/>
      </p:nvGrpSpPr>
      <p:grpSpPr>
        <a:xfrm>
          <a:off x="0" y="0"/>
          <a:ext cx="0" cy="0"/>
          <a:chOff x="0" y="0"/>
          <a:chExt cx="0" cy="0"/>
        </a:xfrm>
      </p:grpSpPr>
      <p:grpSp>
        <p:nvGrpSpPr>
          <p:cNvPr id="360" name="Google Shape;360;p46"/>
          <p:cNvGrpSpPr/>
          <p:nvPr/>
        </p:nvGrpSpPr>
        <p:grpSpPr>
          <a:xfrm>
            <a:off x="0" y="-1780"/>
            <a:ext cx="9144000" cy="5150957"/>
            <a:chOff x="0" y="-2373"/>
            <a:chExt cx="12192000" cy="6867027"/>
          </a:xfrm>
        </p:grpSpPr>
        <p:sp>
          <p:nvSpPr>
            <p:cNvPr id="361" name="Google Shape;361;p4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p4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3" name="Google Shape;363;p4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4" name="Google Shape;364;p4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p4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4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4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4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4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0" name="Google Shape;370;p4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1" name="Google Shape;371;p4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2" name="Google Shape;372;p4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3" name="Google Shape;373;p4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4" name="Google Shape;374;p4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5" name="Google Shape;375;p4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6" name="Google Shape;376;p4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377" name="Shape 377"/>
        <p:cNvGrpSpPr/>
        <p:nvPr/>
      </p:nvGrpSpPr>
      <p:grpSpPr>
        <a:xfrm>
          <a:off x="0" y="0"/>
          <a:ext cx="0" cy="0"/>
          <a:chOff x="0" y="0"/>
          <a:chExt cx="0" cy="0"/>
        </a:xfrm>
      </p:grpSpPr>
      <p:sp>
        <p:nvSpPr>
          <p:cNvPr id="378" name="Google Shape;378;p47"/>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9" name="Google Shape;379;p47"/>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380" name="Shape 380"/>
        <p:cNvGrpSpPr/>
        <p:nvPr/>
      </p:nvGrpSpPr>
      <p:grpSpPr>
        <a:xfrm>
          <a:off x="0" y="0"/>
          <a:ext cx="0" cy="0"/>
          <a:chOff x="0" y="0"/>
          <a:chExt cx="0" cy="0"/>
        </a:xfrm>
      </p:grpSpPr>
      <p:grpSp>
        <p:nvGrpSpPr>
          <p:cNvPr id="381" name="Google Shape;381;p48"/>
          <p:cNvGrpSpPr/>
          <p:nvPr/>
        </p:nvGrpSpPr>
        <p:grpSpPr>
          <a:xfrm>
            <a:off x="0" y="-1780"/>
            <a:ext cx="9144000" cy="5150957"/>
            <a:chOff x="0" y="-2373"/>
            <a:chExt cx="12192000" cy="6867027"/>
          </a:xfrm>
        </p:grpSpPr>
        <p:sp>
          <p:nvSpPr>
            <p:cNvPr id="382" name="Google Shape;382;p4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3" name="Google Shape;383;p4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4" name="Google Shape;384;p4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5" name="Google Shape;385;p4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6" name="Google Shape;386;p4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7" name="Google Shape;387;p4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8" name="Google Shape;388;p4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9" name="Google Shape;389;p4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0" name="Google Shape;390;p4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91" name="Google Shape;391;p4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92" name="Google Shape;392;p4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93" name="Google Shape;393;p4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94" name="Google Shape;394;p4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5" name="Google Shape;395;p4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6" name="Google Shape;396;p4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7" name="Google Shape;397;p4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398" name="Shape 398"/>
        <p:cNvGrpSpPr/>
        <p:nvPr/>
      </p:nvGrpSpPr>
      <p:grpSpPr>
        <a:xfrm>
          <a:off x="0" y="0"/>
          <a:ext cx="0" cy="0"/>
          <a:chOff x="0" y="0"/>
          <a:chExt cx="0" cy="0"/>
        </a:xfrm>
      </p:grpSpPr>
      <p:sp>
        <p:nvSpPr>
          <p:cNvPr id="399" name="Google Shape;399;p49"/>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0" name="Google Shape;400;p49"/>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401" name="Google Shape;401;p49"/>
          <p:cNvPicPr preferRelativeResize="0"/>
          <p:nvPr/>
        </p:nvPicPr>
        <p:blipFill>
          <a:blip r:embed="rId2">
            <a:alphaModFix/>
          </a:blip>
          <a:stretch>
            <a:fillRect/>
          </a:stretch>
        </p:blipFill>
        <p:spPr>
          <a:xfrm>
            <a:off x="109871" y="103019"/>
            <a:ext cx="2190552" cy="315939"/>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402" name="Shape 402"/>
        <p:cNvGrpSpPr/>
        <p:nvPr/>
      </p:nvGrpSpPr>
      <p:grpSpPr>
        <a:xfrm>
          <a:off x="0" y="0"/>
          <a:ext cx="0" cy="0"/>
          <a:chOff x="0" y="0"/>
          <a:chExt cx="0" cy="0"/>
        </a:xfrm>
      </p:grpSpPr>
      <p:grpSp>
        <p:nvGrpSpPr>
          <p:cNvPr id="403" name="Google Shape;403;p50"/>
          <p:cNvGrpSpPr/>
          <p:nvPr/>
        </p:nvGrpSpPr>
        <p:grpSpPr>
          <a:xfrm>
            <a:off x="0" y="-1780"/>
            <a:ext cx="9144000" cy="5150957"/>
            <a:chOff x="0" y="-2373"/>
            <a:chExt cx="12192000" cy="6867027"/>
          </a:xfrm>
        </p:grpSpPr>
        <p:sp>
          <p:nvSpPr>
            <p:cNvPr id="404" name="Google Shape;404;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5" name="Google Shape;405;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6" name="Google Shape;406;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7" name="Google Shape;407;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8" name="Google Shape;408;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9" name="Google Shape;409;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0" name="Google Shape;410;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1" name="Google Shape;411;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2" name="Google Shape;412;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13" name="Google Shape;413;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14" name="Google Shape;414;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15" name="Google Shape;415;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16" name="Google Shape;416;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17" name="Google Shape;417;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18" name="Google Shape;418;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9" name="Google Shape;419;p5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420" name="Shape 420"/>
        <p:cNvGrpSpPr/>
        <p:nvPr/>
      </p:nvGrpSpPr>
      <p:grpSpPr>
        <a:xfrm>
          <a:off x="0" y="0"/>
          <a:ext cx="0" cy="0"/>
          <a:chOff x="0" y="0"/>
          <a:chExt cx="0" cy="0"/>
        </a:xfrm>
      </p:grpSpPr>
      <p:sp>
        <p:nvSpPr>
          <p:cNvPr id="421" name="Google Shape;421;p51"/>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2" name="Google Shape;422;p51"/>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AND_BODY_1">
    <p:spTree>
      <p:nvGrpSpPr>
        <p:cNvPr id="65" name="Shape 65"/>
        <p:cNvGrpSpPr/>
        <p:nvPr/>
      </p:nvGrpSpPr>
      <p:grpSpPr>
        <a:xfrm>
          <a:off x="0" y="0"/>
          <a:ext cx="0" cy="0"/>
          <a:chOff x="0" y="0"/>
          <a:chExt cx="0" cy="0"/>
        </a:xfrm>
      </p:grpSpPr>
      <p:sp>
        <p:nvSpPr>
          <p:cNvPr id="66" name="Google Shape;66;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8" name="Google Shape;68;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423" name="Shape 423"/>
        <p:cNvGrpSpPr/>
        <p:nvPr/>
      </p:nvGrpSpPr>
      <p:grpSpPr>
        <a:xfrm>
          <a:off x="0" y="0"/>
          <a:ext cx="0" cy="0"/>
          <a:chOff x="0" y="0"/>
          <a:chExt cx="0" cy="0"/>
        </a:xfrm>
      </p:grpSpPr>
      <p:grpSp>
        <p:nvGrpSpPr>
          <p:cNvPr id="424" name="Google Shape;424;p52"/>
          <p:cNvGrpSpPr/>
          <p:nvPr/>
        </p:nvGrpSpPr>
        <p:grpSpPr>
          <a:xfrm>
            <a:off x="0" y="-1780"/>
            <a:ext cx="9144000" cy="5150957"/>
            <a:chOff x="0" y="-2373"/>
            <a:chExt cx="12192000" cy="6867027"/>
          </a:xfrm>
        </p:grpSpPr>
        <p:sp>
          <p:nvSpPr>
            <p:cNvPr id="425" name="Google Shape;425;p5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6" name="Google Shape;426;p5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7" name="Google Shape;427;p5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8" name="Google Shape;428;p5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5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5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5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5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3" name="Google Shape;433;p5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4" name="Google Shape;434;p5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5" name="Google Shape;435;p5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6" name="Google Shape;436;p5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37" name="Google Shape;437;p5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8" name="Google Shape;438;p5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9" name="Google Shape;439;p5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40" name="Google Shape;440;p5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441" name="Shape 441"/>
        <p:cNvGrpSpPr/>
        <p:nvPr/>
      </p:nvGrpSpPr>
      <p:grpSpPr>
        <a:xfrm>
          <a:off x="0" y="0"/>
          <a:ext cx="0" cy="0"/>
          <a:chOff x="0" y="0"/>
          <a:chExt cx="0" cy="0"/>
        </a:xfrm>
      </p:grpSpPr>
      <p:pic>
        <p:nvPicPr>
          <p:cNvPr descr="Celestia-R1---OverlayTitleHD.png" id="442" name="Google Shape;442;p53"/>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43" name="Google Shape;443;p53"/>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44" name="Google Shape;444;p53"/>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45" name="Google Shape;445;p53"/>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46" name="Google Shape;446;p53"/>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47" name="Google Shape;447;p53"/>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448" name="Shape 448"/>
        <p:cNvGrpSpPr/>
        <p:nvPr/>
      </p:nvGrpSpPr>
      <p:grpSpPr>
        <a:xfrm>
          <a:off x="0" y="0"/>
          <a:ext cx="0" cy="0"/>
          <a:chOff x="0" y="0"/>
          <a:chExt cx="0" cy="0"/>
        </a:xfrm>
      </p:grpSpPr>
      <p:grpSp>
        <p:nvGrpSpPr>
          <p:cNvPr id="449" name="Google Shape;449;p54"/>
          <p:cNvGrpSpPr/>
          <p:nvPr/>
        </p:nvGrpSpPr>
        <p:grpSpPr>
          <a:xfrm>
            <a:off x="0" y="-1780"/>
            <a:ext cx="9144000" cy="5150957"/>
            <a:chOff x="0" y="-2373"/>
            <a:chExt cx="12192000" cy="6867027"/>
          </a:xfrm>
        </p:grpSpPr>
        <p:sp>
          <p:nvSpPr>
            <p:cNvPr id="450" name="Google Shape;450;p5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1" name="Google Shape;451;p5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2" name="Google Shape;452;p5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3" name="Google Shape;453;p5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4" name="Google Shape;454;p5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5" name="Google Shape;455;p5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6" name="Google Shape;456;p5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7" name="Google Shape;457;p5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8" name="Google Shape;458;p5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59" name="Google Shape;459;p5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60" name="Google Shape;460;p5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61" name="Google Shape;461;p5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62" name="Google Shape;462;p5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63" name="Google Shape;463;p5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64" name="Google Shape;464;p5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5" name="Google Shape;465;p5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466" name="Shape 466"/>
        <p:cNvGrpSpPr/>
        <p:nvPr/>
      </p:nvGrpSpPr>
      <p:grpSpPr>
        <a:xfrm>
          <a:off x="0" y="0"/>
          <a:ext cx="0" cy="0"/>
          <a:chOff x="0" y="0"/>
          <a:chExt cx="0" cy="0"/>
        </a:xfrm>
      </p:grpSpPr>
      <p:sp>
        <p:nvSpPr>
          <p:cNvPr id="467" name="Google Shape;467;p55"/>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8" name="Google Shape;468;p55"/>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469" name="Shape 469"/>
        <p:cNvGrpSpPr/>
        <p:nvPr/>
      </p:nvGrpSpPr>
      <p:grpSpPr>
        <a:xfrm>
          <a:off x="0" y="0"/>
          <a:ext cx="0" cy="0"/>
          <a:chOff x="0" y="0"/>
          <a:chExt cx="0" cy="0"/>
        </a:xfrm>
      </p:grpSpPr>
      <p:grpSp>
        <p:nvGrpSpPr>
          <p:cNvPr id="470" name="Google Shape;470;p56"/>
          <p:cNvGrpSpPr/>
          <p:nvPr/>
        </p:nvGrpSpPr>
        <p:grpSpPr>
          <a:xfrm>
            <a:off x="0" y="-1780"/>
            <a:ext cx="9144000" cy="5150957"/>
            <a:chOff x="0" y="-2373"/>
            <a:chExt cx="12192000" cy="6867027"/>
          </a:xfrm>
        </p:grpSpPr>
        <p:sp>
          <p:nvSpPr>
            <p:cNvPr id="471" name="Google Shape;471;p5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2" name="Google Shape;472;p5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3" name="Google Shape;473;p5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4" name="Google Shape;474;p5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5" name="Google Shape;475;p5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6" name="Google Shape;476;p5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7" name="Google Shape;477;p5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8" name="Google Shape;478;p5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9" name="Google Shape;479;p5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0" name="Google Shape;480;p5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81" name="Google Shape;481;p5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82" name="Google Shape;482;p5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83" name="Google Shape;483;p5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84" name="Google Shape;484;p5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85" name="Google Shape;485;p5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6" name="Google Shape;486;p5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487" name="Shape 487"/>
        <p:cNvGrpSpPr/>
        <p:nvPr/>
      </p:nvGrpSpPr>
      <p:grpSpPr>
        <a:xfrm>
          <a:off x="0" y="0"/>
          <a:ext cx="0" cy="0"/>
          <a:chOff x="0" y="0"/>
          <a:chExt cx="0" cy="0"/>
        </a:xfrm>
      </p:grpSpPr>
      <p:pic>
        <p:nvPicPr>
          <p:cNvPr descr="Celestia-R1---OverlayTitleHD.png" id="488" name="Google Shape;488;p57"/>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89" name="Google Shape;489;p5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90" name="Google Shape;490;p5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91" name="Google Shape;491;p5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92" name="Google Shape;492;p5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93" name="Google Shape;493;p57"/>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494" name="Shape 494"/>
        <p:cNvGrpSpPr/>
        <p:nvPr/>
      </p:nvGrpSpPr>
      <p:grpSpPr>
        <a:xfrm>
          <a:off x="0" y="0"/>
          <a:ext cx="0" cy="0"/>
          <a:chOff x="0" y="0"/>
          <a:chExt cx="0" cy="0"/>
        </a:xfrm>
      </p:grpSpPr>
      <p:grpSp>
        <p:nvGrpSpPr>
          <p:cNvPr id="495" name="Google Shape;495;p58"/>
          <p:cNvGrpSpPr/>
          <p:nvPr/>
        </p:nvGrpSpPr>
        <p:grpSpPr>
          <a:xfrm>
            <a:off x="0" y="-1780"/>
            <a:ext cx="9144000" cy="5150957"/>
            <a:chOff x="0" y="-2373"/>
            <a:chExt cx="12192000" cy="6867027"/>
          </a:xfrm>
        </p:grpSpPr>
        <p:sp>
          <p:nvSpPr>
            <p:cNvPr id="496" name="Google Shape;496;p5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7" name="Google Shape;497;p5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8" name="Google Shape;498;p5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99" name="Google Shape;499;p5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0" name="Google Shape;500;p5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1" name="Google Shape;501;p5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2" name="Google Shape;502;p5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3" name="Google Shape;503;p5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4" name="Google Shape;504;p5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05" name="Google Shape;505;p5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06" name="Google Shape;506;p5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07" name="Google Shape;507;p5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08" name="Google Shape;508;p5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09" name="Google Shape;509;p5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10" name="Google Shape;510;p5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1" name="Google Shape;511;p5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512" name="Shape 512"/>
        <p:cNvGrpSpPr/>
        <p:nvPr/>
      </p:nvGrpSpPr>
      <p:grpSpPr>
        <a:xfrm>
          <a:off x="0" y="0"/>
          <a:ext cx="0" cy="0"/>
          <a:chOff x="0" y="0"/>
          <a:chExt cx="0" cy="0"/>
        </a:xfrm>
      </p:grpSpPr>
      <p:pic>
        <p:nvPicPr>
          <p:cNvPr descr="Celestia-R1---OverlayTitleHD.png" id="513" name="Google Shape;513;p59"/>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514" name="Google Shape;514;p5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15" name="Google Shape;515;p5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16" name="Google Shape;516;p5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17" name="Google Shape;517;p5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18" name="Google Shape;518;p59"/>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519" name="Shape 519"/>
        <p:cNvGrpSpPr/>
        <p:nvPr/>
      </p:nvGrpSpPr>
      <p:grpSpPr>
        <a:xfrm>
          <a:off x="0" y="0"/>
          <a:ext cx="0" cy="0"/>
          <a:chOff x="0" y="0"/>
          <a:chExt cx="0" cy="0"/>
        </a:xfrm>
      </p:grpSpPr>
      <p:grpSp>
        <p:nvGrpSpPr>
          <p:cNvPr id="520" name="Google Shape;520;p60"/>
          <p:cNvGrpSpPr/>
          <p:nvPr/>
        </p:nvGrpSpPr>
        <p:grpSpPr>
          <a:xfrm>
            <a:off x="0" y="-1780"/>
            <a:ext cx="9144000" cy="5150957"/>
            <a:chOff x="0" y="-2373"/>
            <a:chExt cx="12192000" cy="6867027"/>
          </a:xfrm>
        </p:grpSpPr>
        <p:sp>
          <p:nvSpPr>
            <p:cNvPr id="521" name="Google Shape;521;p6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2" name="Google Shape;522;p6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3" name="Google Shape;523;p6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4" name="Google Shape;524;p6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5" name="Google Shape;525;p6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6" name="Google Shape;526;p6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7" name="Google Shape;527;p6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8" name="Google Shape;528;p6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29" name="Google Shape;529;p6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30" name="Google Shape;530;p6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31" name="Google Shape;531;p6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32" name="Google Shape;532;p6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33" name="Google Shape;533;p6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34" name="Google Shape;534;p6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35" name="Google Shape;535;p6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6" name="Google Shape;536;p6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7" name="Shape 537"/>
        <p:cNvGrpSpPr/>
        <p:nvPr/>
      </p:nvGrpSpPr>
      <p:grpSpPr>
        <a:xfrm>
          <a:off x="0" y="0"/>
          <a:ext cx="0" cy="0"/>
          <a:chOff x="0" y="0"/>
          <a:chExt cx="0" cy="0"/>
        </a:xfrm>
      </p:grpSpPr>
      <p:sp>
        <p:nvSpPr>
          <p:cNvPr id="538" name="Google Shape;538;p61"/>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539" name="Google Shape;539;p61"/>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540" name="Google Shape;540;p61"/>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541" name="Google Shape;541;p61"/>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0" name="Shape 70"/>
        <p:cNvGrpSpPr/>
        <p:nvPr/>
      </p:nvGrpSpPr>
      <p:grpSpPr>
        <a:xfrm>
          <a:off x="0" y="0"/>
          <a:ext cx="0" cy="0"/>
          <a:chOff x="0" y="0"/>
          <a:chExt cx="0" cy="0"/>
        </a:xfrm>
      </p:grpSpPr>
      <p:sp>
        <p:nvSpPr>
          <p:cNvPr id="71" name="Google Shape;71;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Google Shape;72;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4" name="Google Shape;74;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_7">
    <p:bg>
      <p:bgPr>
        <a:blipFill>
          <a:blip r:embed="rId2">
            <a:alphaModFix/>
          </a:blip>
          <a:stretch>
            <a:fillRect/>
          </a:stretch>
        </a:blipFill>
      </p:bgPr>
    </p:bg>
    <p:spTree>
      <p:nvGrpSpPr>
        <p:cNvPr id="542" name="Shape 542"/>
        <p:cNvGrpSpPr/>
        <p:nvPr/>
      </p:nvGrpSpPr>
      <p:grpSpPr>
        <a:xfrm>
          <a:off x="0" y="0"/>
          <a:ext cx="0" cy="0"/>
          <a:chOff x="0" y="0"/>
          <a:chExt cx="0" cy="0"/>
        </a:xfrm>
      </p:grpSpPr>
      <p:pic>
        <p:nvPicPr>
          <p:cNvPr descr="Celestia-R1---OverlayTitleHD.png" id="543" name="Google Shape;543;p62"/>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44" name="Google Shape;544;p6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45" name="Google Shape;545;p6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46" name="Google Shape;546;p6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47" name="Google Shape;547;p6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48" name="Google Shape;548;p62"/>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549" name="Shape 549"/>
        <p:cNvGrpSpPr/>
        <p:nvPr/>
      </p:nvGrpSpPr>
      <p:grpSpPr>
        <a:xfrm>
          <a:off x="0" y="0"/>
          <a:ext cx="0" cy="0"/>
          <a:chOff x="0" y="0"/>
          <a:chExt cx="0" cy="0"/>
        </a:xfrm>
      </p:grpSpPr>
      <p:grpSp>
        <p:nvGrpSpPr>
          <p:cNvPr id="550" name="Google Shape;550;p63"/>
          <p:cNvGrpSpPr/>
          <p:nvPr/>
        </p:nvGrpSpPr>
        <p:grpSpPr>
          <a:xfrm>
            <a:off x="0" y="-1780"/>
            <a:ext cx="9144000" cy="5150957"/>
            <a:chOff x="0" y="-2373"/>
            <a:chExt cx="12192000" cy="6867027"/>
          </a:xfrm>
        </p:grpSpPr>
        <p:sp>
          <p:nvSpPr>
            <p:cNvPr id="551" name="Google Shape;551;p6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2" name="Google Shape;552;p6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3" name="Google Shape;553;p6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4" name="Google Shape;554;p6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5" name="Google Shape;555;p6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6" name="Google Shape;556;p6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7" name="Google Shape;557;p6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8" name="Google Shape;558;p6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9" name="Google Shape;559;p6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60" name="Google Shape;560;p6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61" name="Google Shape;561;p6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62" name="Google Shape;562;p6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63" name="Google Shape;563;p6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64" name="Google Shape;564;p6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65" name="Google Shape;565;p6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66" name="Google Shape;566;p6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8">
    <p:bg>
      <p:bgPr>
        <a:blipFill>
          <a:blip r:embed="rId2">
            <a:alphaModFix/>
          </a:blip>
          <a:stretch>
            <a:fillRect/>
          </a:stretch>
        </a:blipFill>
      </p:bgPr>
    </p:bg>
    <p:spTree>
      <p:nvGrpSpPr>
        <p:cNvPr id="567" name="Shape 567"/>
        <p:cNvGrpSpPr/>
        <p:nvPr/>
      </p:nvGrpSpPr>
      <p:grpSpPr>
        <a:xfrm>
          <a:off x="0" y="0"/>
          <a:ext cx="0" cy="0"/>
          <a:chOff x="0" y="0"/>
          <a:chExt cx="0" cy="0"/>
        </a:xfrm>
      </p:grpSpPr>
      <p:pic>
        <p:nvPicPr>
          <p:cNvPr descr="Celestia-R1---OverlayTitleHD.png" id="568" name="Google Shape;568;p6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69" name="Google Shape;569;p6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70" name="Google Shape;570;p6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71" name="Google Shape;571;p6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72" name="Google Shape;572;p6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73" name="Google Shape;573;p6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7" name="Shape 77"/>
        <p:cNvGrpSpPr/>
        <p:nvPr/>
      </p:nvGrpSpPr>
      <p:grpSpPr>
        <a:xfrm>
          <a:off x="0" y="0"/>
          <a:ext cx="0" cy="0"/>
          <a:chOff x="0" y="0"/>
          <a:chExt cx="0" cy="0"/>
        </a:xfrm>
      </p:grpSpPr>
      <p:sp>
        <p:nvSpPr>
          <p:cNvPr id="78" name="Google Shape;78;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9" name="Google Shape;79;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0" name="Google Shape;80;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9"/>
          <p:cNvSpPr txBox="1"/>
          <p:nvPr>
            <p:ph idx="1" type="body"/>
          </p:nvPr>
        </p:nvSpPr>
        <p:spPr>
          <a:xfrm>
            <a:off x="3117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9"/>
          <p:cNvSpPr txBox="1"/>
          <p:nvPr>
            <p:ph idx="2" type="body"/>
          </p:nvPr>
        </p:nvSpPr>
        <p:spPr>
          <a:xfrm>
            <a:off x="48842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5" name="Google Shape;85;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4" Type="http://schemas.openxmlformats.org/officeDocument/2006/relationships/slideLayout" Target="../slideLayouts/slideLayout47.xml"/><Relationship Id="rId23" Type="http://schemas.openxmlformats.org/officeDocument/2006/relationships/slideLayout" Target="../slideLayouts/slideLayout46.xml"/><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26" Type="http://schemas.openxmlformats.org/officeDocument/2006/relationships/slideLayout" Target="../slideLayouts/slideLayout49.xml"/><Relationship Id="rId25" Type="http://schemas.openxmlformats.org/officeDocument/2006/relationships/slideLayout" Target="../slideLayouts/slideLayout48.xml"/><Relationship Id="rId28" Type="http://schemas.openxmlformats.org/officeDocument/2006/relationships/slideLayout" Target="../slideLayouts/slideLayout51.xml"/><Relationship Id="rId27" Type="http://schemas.openxmlformats.org/officeDocument/2006/relationships/slideLayout" Target="../slideLayouts/slideLayout50.xml"/><Relationship Id="rId5" Type="http://schemas.openxmlformats.org/officeDocument/2006/relationships/slideLayout" Target="../slideLayouts/slideLayout28.xml"/><Relationship Id="rId6" Type="http://schemas.openxmlformats.org/officeDocument/2006/relationships/slideLayout" Target="../slideLayouts/slideLayout29.xml"/><Relationship Id="rId29" Type="http://schemas.openxmlformats.org/officeDocument/2006/relationships/slideLayout" Target="../slideLayouts/slideLayout52.xml"/><Relationship Id="rId7" Type="http://schemas.openxmlformats.org/officeDocument/2006/relationships/slideLayout" Target="../slideLayouts/slideLayout30.xml"/><Relationship Id="rId8" Type="http://schemas.openxmlformats.org/officeDocument/2006/relationships/slideLayout" Target="../slideLayouts/slideLayout31.xml"/><Relationship Id="rId31" Type="http://schemas.openxmlformats.org/officeDocument/2006/relationships/slideLayout" Target="../slideLayouts/slideLayout54.xml"/><Relationship Id="rId30" Type="http://schemas.openxmlformats.org/officeDocument/2006/relationships/slideLayout" Target="../slideLayouts/slideLayout53.xml"/><Relationship Id="rId11" Type="http://schemas.openxmlformats.org/officeDocument/2006/relationships/slideLayout" Target="../slideLayouts/slideLayout34.xml"/><Relationship Id="rId33" Type="http://schemas.openxmlformats.org/officeDocument/2006/relationships/slideLayout" Target="../slideLayouts/slideLayout56.xml"/><Relationship Id="rId10" Type="http://schemas.openxmlformats.org/officeDocument/2006/relationships/slideLayout" Target="../slideLayouts/slideLayout33.xml"/><Relationship Id="rId32" Type="http://schemas.openxmlformats.org/officeDocument/2006/relationships/slideLayout" Target="../slideLayouts/slideLayout55.xml"/><Relationship Id="rId13" Type="http://schemas.openxmlformats.org/officeDocument/2006/relationships/slideLayout" Target="../slideLayouts/slideLayout36.xml"/><Relationship Id="rId35" Type="http://schemas.openxmlformats.org/officeDocument/2006/relationships/slideLayout" Target="../slideLayouts/slideLayout58.xml"/><Relationship Id="rId12" Type="http://schemas.openxmlformats.org/officeDocument/2006/relationships/slideLayout" Target="../slideLayouts/slideLayout35.xml"/><Relationship Id="rId34" Type="http://schemas.openxmlformats.org/officeDocument/2006/relationships/slideLayout" Target="../slideLayouts/slideLayout57.xml"/><Relationship Id="rId15" Type="http://schemas.openxmlformats.org/officeDocument/2006/relationships/slideLayout" Target="../slideLayouts/slideLayout38.xml"/><Relationship Id="rId37" Type="http://schemas.openxmlformats.org/officeDocument/2006/relationships/slideLayout" Target="../slideLayouts/slideLayout60.xml"/><Relationship Id="rId14" Type="http://schemas.openxmlformats.org/officeDocument/2006/relationships/slideLayout" Target="../slideLayouts/slideLayout37.xml"/><Relationship Id="rId36" Type="http://schemas.openxmlformats.org/officeDocument/2006/relationships/slideLayout" Target="../slideLayouts/slideLayout59.xml"/><Relationship Id="rId17" Type="http://schemas.openxmlformats.org/officeDocument/2006/relationships/slideLayout" Target="../slideLayouts/slideLayout40.xml"/><Relationship Id="rId39" Type="http://schemas.openxmlformats.org/officeDocument/2006/relationships/slideLayout" Target="../slideLayouts/slideLayout62.xml"/><Relationship Id="rId16" Type="http://schemas.openxmlformats.org/officeDocument/2006/relationships/slideLayout" Target="../slideLayouts/slideLayout39.xml"/><Relationship Id="rId38" Type="http://schemas.openxmlformats.org/officeDocument/2006/relationships/slideLayout" Target="../slideLayouts/slideLayout61.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accent2"/>
              </a:buClr>
              <a:buSzPts val="1600"/>
              <a:buChar char="●"/>
              <a:defRPr sz="1600">
                <a:solidFill>
                  <a:schemeClr val="accent2"/>
                </a:solidFill>
              </a:defRPr>
            </a:lvl1pPr>
            <a:lvl2pPr indent="-317500" lvl="1" marL="914400" rtl="0">
              <a:lnSpc>
                <a:spcPct val="115000"/>
              </a:lnSpc>
              <a:spcBef>
                <a:spcPts val="0"/>
              </a:spcBef>
              <a:spcAft>
                <a:spcPts val="0"/>
              </a:spcAft>
              <a:buClr>
                <a:schemeClr val="accent2"/>
              </a:buClr>
              <a:buSzPts val="1400"/>
              <a:buChar char="○"/>
              <a:defRPr>
                <a:solidFill>
                  <a:schemeClr val="accent2"/>
                </a:solidFill>
              </a:defRPr>
            </a:lvl2pPr>
            <a:lvl3pPr indent="-317500" lvl="2" marL="1371600" rtl="0">
              <a:lnSpc>
                <a:spcPct val="115000"/>
              </a:lnSpc>
              <a:spcBef>
                <a:spcPts val="0"/>
              </a:spcBef>
              <a:spcAft>
                <a:spcPts val="0"/>
              </a:spcAft>
              <a:buClr>
                <a:schemeClr val="accent2"/>
              </a:buClr>
              <a:buSzPts val="1400"/>
              <a:buChar char="■"/>
              <a:defRPr>
                <a:solidFill>
                  <a:schemeClr val="accent2"/>
                </a:solidFill>
              </a:defRPr>
            </a:lvl3pPr>
            <a:lvl4pPr indent="-317500" lvl="3" marL="1828800" rtl="0">
              <a:lnSpc>
                <a:spcPct val="115000"/>
              </a:lnSpc>
              <a:spcBef>
                <a:spcPts val="0"/>
              </a:spcBef>
              <a:spcAft>
                <a:spcPts val="0"/>
              </a:spcAft>
              <a:buClr>
                <a:schemeClr val="accent2"/>
              </a:buClr>
              <a:buSzPts val="1400"/>
              <a:buChar char="●"/>
              <a:defRPr>
                <a:solidFill>
                  <a:schemeClr val="accent2"/>
                </a:solidFill>
              </a:defRPr>
            </a:lvl4pPr>
            <a:lvl5pPr indent="-317500" lvl="4" marL="2286000" rtl="0">
              <a:lnSpc>
                <a:spcPct val="115000"/>
              </a:lnSpc>
              <a:spcBef>
                <a:spcPts val="0"/>
              </a:spcBef>
              <a:spcAft>
                <a:spcPts val="0"/>
              </a:spcAft>
              <a:buClr>
                <a:schemeClr val="accent2"/>
              </a:buClr>
              <a:buSzPts val="1400"/>
              <a:buChar char="○"/>
              <a:defRPr>
                <a:solidFill>
                  <a:schemeClr val="accent2"/>
                </a:solidFill>
              </a:defRPr>
            </a:lvl5pPr>
            <a:lvl6pPr indent="-317500" lvl="5" marL="2743200" rtl="0">
              <a:lnSpc>
                <a:spcPct val="115000"/>
              </a:lnSpc>
              <a:spcBef>
                <a:spcPts val="0"/>
              </a:spcBef>
              <a:spcAft>
                <a:spcPts val="0"/>
              </a:spcAft>
              <a:buClr>
                <a:schemeClr val="accent2"/>
              </a:buClr>
              <a:buSzPts val="1400"/>
              <a:buChar char="■"/>
              <a:defRPr>
                <a:solidFill>
                  <a:schemeClr val="accent2"/>
                </a:solidFill>
              </a:defRPr>
            </a:lvl6pPr>
            <a:lvl7pPr indent="-317500" lvl="6" marL="3200400" rtl="0">
              <a:lnSpc>
                <a:spcPct val="115000"/>
              </a:lnSpc>
              <a:spcBef>
                <a:spcPts val="0"/>
              </a:spcBef>
              <a:spcAft>
                <a:spcPts val="0"/>
              </a:spcAft>
              <a:buClr>
                <a:schemeClr val="accent2"/>
              </a:buClr>
              <a:buSzPts val="1400"/>
              <a:buChar char="●"/>
              <a:defRPr>
                <a:solidFill>
                  <a:schemeClr val="accent2"/>
                </a:solidFill>
              </a:defRPr>
            </a:lvl7pPr>
            <a:lvl8pPr indent="-317500" lvl="7" marL="3657600" rtl="0">
              <a:lnSpc>
                <a:spcPct val="115000"/>
              </a:lnSpc>
              <a:spcBef>
                <a:spcPts val="0"/>
              </a:spcBef>
              <a:spcAft>
                <a:spcPts val="0"/>
              </a:spcAft>
              <a:buClr>
                <a:schemeClr val="accent2"/>
              </a:buClr>
              <a:buSzPts val="1400"/>
              <a:buChar char="○"/>
              <a:defRPr>
                <a:solidFill>
                  <a:schemeClr val="accent2"/>
                </a:solidFill>
              </a:defRPr>
            </a:lvl8pPr>
            <a:lvl9pPr indent="-317500" lvl="8" marL="4114800" rtl="0">
              <a:lnSpc>
                <a:spcPct val="115000"/>
              </a:lnSpc>
              <a:spcBef>
                <a:spcPts val="0"/>
              </a:spcBef>
              <a:spcAft>
                <a:spcPts val="0"/>
              </a:spcAft>
              <a:buClr>
                <a:schemeClr val="accent2"/>
              </a:buClr>
              <a:buSzPts val="1400"/>
              <a:buChar char="■"/>
              <a:defRPr>
                <a:solidFill>
                  <a:schemeClr val="accent2"/>
                </a:solidFill>
              </a:defRPr>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8" name="Google Shape;8;p1"/>
          <p:cNvPicPr preferRelativeResize="0"/>
          <p:nvPr/>
        </p:nvPicPr>
        <p:blipFill>
          <a:blip r:embed="rId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flipH="1" rot="-5400000">
            <a:off x="6713607" y="-1785241"/>
            <a:ext cx="572687" cy="4288204"/>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4" name="Shape 194"/>
        <p:cNvGrpSpPr/>
        <p:nvPr/>
      </p:nvGrpSpPr>
      <p:grpSpPr>
        <a:xfrm>
          <a:off x="0" y="0"/>
          <a:ext cx="0" cy="0"/>
          <a:chOff x="0" y="0"/>
          <a:chExt cx="0" cy="0"/>
        </a:xfrm>
      </p:grpSpPr>
      <p:sp>
        <p:nvSpPr>
          <p:cNvPr id="195" name="Google Shape;195;p26"/>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96" name="Google Shape;196;p26"/>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97" name="Google Shape;197;p26"/>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98" name="Google Shape;198;p26"/>
          <p:cNvGrpSpPr/>
          <p:nvPr/>
        </p:nvGrpSpPr>
        <p:grpSpPr>
          <a:xfrm rot="5400000">
            <a:off x="510292" y="4324013"/>
            <a:ext cx="227766" cy="1247358"/>
            <a:chOff x="327125" y="2375600"/>
            <a:chExt cx="536425" cy="2953025"/>
          </a:xfrm>
        </p:grpSpPr>
        <p:sp>
          <p:nvSpPr>
            <p:cNvPr id="199" name="Google Shape;199;p2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00" name="Google Shape;200;p26"/>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01" name="Google Shape;201;p2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12" name="Google Shape;212;p26"/>
          <p:cNvGrpSpPr/>
          <p:nvPr/>
        </p:nvGrpSpPr>
        <p:grpSpPr>
          <a:xfrm flipH="1" rot="-5400000">
            <a:off x="7288609" y="-1345490"/>
            <a:ext cx="437186" cy="3273227"/>
            <a:chOff x="327125" y="2375600"/>
            <a:chExt cx="536425" cy="2976473"/>
          </a:xfrm>
        </p:grpSpPr>
        <p:sp>
          <p:nvSpPr>
            <p:cNvPr id="213" name="Google Shape;213;p26"/>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14" name="Google Shape;214;p26"/>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15" name="Google Shape;215;p26"/>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16" name="Google Shape;216;p26"/>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21" name="Google Shape;221;p26"/>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226" name="Google Shape;226;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mailto:Tony@perscholas.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hyperlink" Target="https://en.wikipedia.org/wiki/Plain_old_Java_obje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4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hyperlink" Target="https://en.wikipedia.org/wiki/Design_Patterns" TargetMode="External"/><Relationship Id="rId4" Type="http://schemas.openxmlformats.org/officeDocument/2006/relationships/hyperlink" Target="https://en.wikipedia.org/wiki/Design_Patter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42.png"/><Relationship Id="rId4" Type="http://schemas.openxmlformats.org/officeDocument/2006/relationships/hyperlink" Target="https://www.oracle.com/java/technologies/dataaccessobject.html" TargetMode="External"/><Relationship Id="rId5" Type="http://schemas.openxmlformats.org/officeDocument/2006/relationships/hyperlink" Target="https://www.journaldev.com/1827/java-design-patterns-example-tutor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 Id="rId3" Type="http://schemas.openxmlformats.org/officeDocument/2006/relationships/image" Target="../media/image4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5"/>
          <p:cNvSpPr txBox="1"/>
          <p:nvPr>
            <p:ph type="title"/>
          </p:nvPr>
        </p:nvSpPr>
        <p:spPr>
          <a:xfrm>
            <a:off x="1602225" y="1552100"/>
            <a:ext cx="63879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Data Access Object (DAO) with Python</a:t>
            </a:r>
            <a:endParaRPr b="1">
              <a:latin typeface="Century Gothic"/>
              <a:ea typeface="Century Gothic"/>
              <a:cs typeface="Century Gothic"/>
              <a:sym typeface="Century Gothic"/>
            </a:endParaRPr>
          </a:p>
        </p:txBody>
      </p:sp>
      <p:sp>
        <p:nvSpPr>
          <p:cNvPr id="579" name="Google Shape;57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4"/>
          <p:cNvSpPr txBox="1"/>
          <p:nvPr>
            <p:ph type="title"/>
          </p:nvPr>
        </p:nvSpPr>
        <p:spPr>
          <a:xfrm>
            <a:off x="485575" y="979750"/>
            <a:ext cx="8520600" cy="398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Data Access Object - DAO </a:t>
            </a:r>
            <a:endParaRPr/>
          </a:p>
        </p:txBody>
      </p:sp>
      <p:sp>
        <p:nvSpPr>
          <p:cNvPr id="651" name="Google Shape;651;p74"/>
          <p:cNvSpPr txBox="1"/>
          <p:nvPr/>
        </p:nvSpPr>
        <p:spPr>
          <a:xfrm>
            <a:off x="592670" y="1537386"/>
            <a:ext cx="8025900" cy="1003200"/>
          </a:xfrm>
          <a:prstGeom prst="rect">
            <a:avLst/>
          </a:prstGeom>
          <a:noFill/>
          <a:ln>
            <a:noFill/>
          </a:ln>
        </p:spPr>
        <p:txBody>
          <a:bodyPr anchorCtr="0" anchor="t" bIns="0" lIns="0" spcFirstLastPara="1" rIns="0" wrap="square" tIns="12700">
            <a:spAutoFit/>
          </a:bodyPr>
          <a:lstStyle/>
          <a:p>
            <a:pPr indent="-317500" lvl="0" marL="457200" rtl="0" algn="l">
              <a:spcBef>
                <a:spcPts val="0"/>
              </a:spcBef>
              <a:spcAft>
                <a:spcPts val="0"/>
              </a:spcAft>
              <a:buClr>
                <a:srgbClr val="E69138"/>
              </a:buClr>
              <a:buSzPts val="1400"/>
              <a:buChar char="❑"/>
            </a:pPr>
            <a:r>
              <a:rPr lang="en-US"/>
              <a:t>This is the primary object of a DAO design pattern. </a:t>
            </a:r>
            <a:endParaRPr/>
          </a:p>
          <a:p>
            <a:pPr indent="-317500" lvl="0" marL="457200" rtl="0" algn="l">
              <a:spcBef>
                <a:spcPts val="1000"/>
              </a:spcBef>
              <a:spcAft>
                <a:spcPts val="1000"/>
              </a:spcAft>
              <a:buClr>
                <a:srgbClr val="E69138"/>
              </a:buClr>
              <a:buSzPts val="1400"/>
              <a:buChar char="❑"/>
            </a:pPr>
            <a:r>
              <a:rPr lang="en-US"/>
              <a:t>DAO is an object that provides an abstract interface to some type of database or any other persistence storage. By mapping the application calls to the persistence layer, the DAO provides some specific data operations without exposing the details of the database.</a:t>
            </a:r>
            <a:endParaRPr/>
          </a:p>
        </p:txBody>
      </p:sp>
      <p:sp>
        <p:nvSpPr>
          <p:cNvPr id="652" name="Google Shape;652;p74"/>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3</a:t>
            </a:r>
            <a:endParaRPr sz="2100">
              <a:latin typeface="Verdana"/>
              <a:ea typeface="Verdana"/>
              <a:cs typeface="Verdana"/>
              <a:sym typeface="Verdana"/>
            </a:endParaRPr>
          </a:p>
        </p:txBody>
      </p:sp>
      <p:sp>
        <p:nvSpPr>
          <p:cNvPr id="653" name="Google Shape;65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5"/>
          <p:cNvSpPr txBox="1"/>
          <p:nvPr>
            <p:ph type="title"/>
          </p:nvPr>
        </p:nvSpPr>
        <p:spPr>
          <a:xfrm>
            <a:off x="485575" y="674950"/>
            <a:ext cx="8520600" cy="645000"/>
          </a:xfrm>
          <a:prstGeom prst="rect">
            <a:avLst/>
          </a:prstGeom>
          <a:noFill/>
          <a:ln>
            <a:noFill/>
          </a:ln>
        </p:spPr>
        <p:txBody>
          <a:bodyPr anchorCtr="0" anchor="t" bIns="0" lIns="0" spcFirstLastPara="1" rIns="0" wrap="square" tIns="257725">
            <a:spAutoFit/>
          </a:bodyPr>
          <a:lstStyle/>
          <a:p>
            <a:pPr indent="0" lvl="0" marL="12700" rtl="0" algn="l">
              <a:lnSpc>
                <a:spcPct val="100000"/>
              </a:lnSpc>
              <a:spcBef>
                <a:spcPts val="0"/>
              </a:spcBef>
              <a:spcAft>
                <a:spcPts val="0"/>
              </a:spcAft>
              <a:buNone/>
            </a:pPr>
            <a:r>
              <a:rPr lang="en-US"/>
              <a:t>DAO Design Pattern </a:t>
            </a:r>
            <a:r>
              <a:rPr lang="en-US"/>
              <a:t>Workflow</a:t>
            </a:r>
            <a:endParaRPr/>
          </a:p>
        </p:txBody>
      </p:sp>
      <p:sp>
        <p:nvSpPr>
          <p:cNvPr id="659" name="Google Shape;659;p75"/>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6</a:t>
            </a:r>
            <a:endParaRPr sz="2100">
              <a:latin typeface="Verdana"/>
              <a:ea typeface="Verdana"/>
              <a:cs typeface="Verdana"/>
              <a:sym typeface="Verdana"/>
            </a:endParaRPr>
          </a:p>
        </p:txBody>
      </p:sp>
      <p:grpSp>
        <p:nvGrpSpPr>
          <p:cNvPr id="660" name="Google Shape;660;p75"/>
          <p:cNvGrpSpPr/>
          <p:nvPr/>
        </p:nvGrpSpPr>
        <p:grpSpPr>
          <a:xfrm>
            <a:off x="170687" y="1368170"/>
            <a:ext cx="1915668" cy="1418463"/>
            <a:chOff x="170687" y="1824227"/>
            <a:chExt cx="1915668" cy="1891284"/>
          </a:xfrm>
        </p:grpSpPr>
        <p:pic>
          <p:nvPicPr>
            <p:cNvPr id="661" name="Google Shape;661;p75"/>
            <p:cNvPicPr preferRelativeResize="0"/>
            <p:nvPr/>
          </p:nvPicPr>
          <p:blipFill rotWithShape="1">
            <a:blip r:embed="rId3">
              <a:alphaModFix/>
            </a:blip>
            <a:srcRect b="0" l="0" r="0" t="0"/>
            <a:stretch/>
          </p:blipFill>
          <p:spPr>
            <a:xfrm>
              <a:off x="170687" y="1824227"/>
              <a:ext cx="1915668" cy="1891284"/>
            </a:xfrm>
            <a:prstGeom prst="rect">
              <a:avLst/>
            </a:prstGeom>
            <a:noFill/>
            <a:ln>
              <a:noFill/>
            </a:ln>
          </p:spPr>
        </p:pic>
        <p:sp>
          <p:nvSpPr>
            <p:cNvPr id="662" name="Google Shape;662;p75"/>
            <p:cNvSpPr/>
            <p:nvPr/>
          </p:nvSpPr>
          <p:spPr>
            <a:xfrm>
              <a:off x="232409" y="1866137"/>
              <a:ext cx="1792605" cy="1767839"/>
            </a:xfrm>
            <a:custGeom>
              <a:rect b="b" l="l" r="r" t="t"/>
              <a:pathLst>
                <a:path extrusionOk="0" h="1767839" w="1792605">
                  <a:moveTo>
                    <a:pt x="896112" y="0"/>
                  </a:moveTo>
                  <a:lnTo>
                    <a:pt x="846945" y="1307"/>
                  </a:lnTo>
                  <a:lnTo>
                    <a:pt x="798471" y="5186"/>
                  </a:lnTo>
                  <a:lnTo>
                    <a:pt x="750758" y="11568"/>
                  </a:lnTo>
                  <a:lnTo>
                    <a:pt x="703875" y="20386"/>
                  </a:lnTo>
                  <a:lnTo>
                    <a:pt x="657890" y="31573"/>
                  </a:lnTo>
                  <a:lnTo>
                    <a:pt x="612872" y="45061"/>
                  </a:lnTo>
                  <a:lnTo>
                    <a:pt x="568888" y="60783"/>
                  </a:lnTo>
                  <a:lnTo>
                    <a:pt x="526007" y="78671"/>
                  </a:lnTo>
                  <a:lnTo>
                    <a:pt x="484298" y="98659"/>
                  </a:lnTo>
                  <a:lnTo>
                    <a:pt x="443828" y="120678"/>
                  </a:lnTo>
                  <a:lnTo>
                    <a:pt x="404666" y="144661"/>
                  </a:lnTo>
                  <a:lnTo>
                    <a:pt x="366881" y="170541"/>
                  </a:lnTo>
                  <a:lnTo>
                    <a:pt x="330540" y="198251"/>
                  </a:lnTo>
                  <a:lnTo>
                    <a:pt x="295712" y="227723"/>
                  </a:lnTo>
                  <a:lnTo>
                    <a:pt x="262466" y="258889"/>
                  </a:lnTo>
                  <a:lnTo>
                    <a:pt x="230869" y="291683"/>
                  </a:lnTo>
                  <a:lnTo>
                    <a:pt x="200990" y="326036"/>
                  </a:lnTo>
                  <a:lnTo>
                    <a:pt x="172898" y="361882"/>
                  </a:lnTo>
                  <a:lnTo>
                    <a:pt x="146660" y="399154"/>
                  </a:lnTo>
                  <a:lnTo>
                    <a:pt x="122346" y="437783"/>
                  </a:lnTo>
                  <a:lnTo>
                    <a:pt x="100022" y="477702"/>
                  </a:lnTo>
                  <a:lnTo>
                    <a:pt x="79759" y="518844"/>
                  </a:lnTo>
                  <a:lnTo>
                    <a:pt x="61623" y="561142"/>
                  </a:lnTo>
                  <a:lnTo>
                    <a:pt x="45684" y="604528"/>
                  </a:lnTo>
                  <a:lnTo>
                    <a:pt x="32010"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10" y="1118905"/>
                  </a:lnTo>
                  <a:lnTo>
                    <a:pt x="45684" y="1163311"/>
                  </a:lnTo>
                  <a:lnTo>
                    <a:pt x="61623" y="1206697"/>
                  </a:lnTo>
                  <a:lnTo>
                    <a:pt x="79759" y="1248995"/>
                  </a:lnTo>
                  <a:lnTo>
                    <a:pt x="100022" y="1290137"/>
                  </a:lnTo>
                  <a:lnTo>
                    <a:pt x="122346" y="1330056"/>
                  </a:lnTo>
                  <a:lnTo>
                    <a:pt x="146660" y="1368685"/>
                  </a:lnTo>
                  <a:lnTo>
                    <a:pt x="172898" y="1405957"/>
                  </a:lnTo>
                  <a:lnTo>
                    <a:pt x="200990" y="1441803"/>
                  </a:lnTo>
                  <a:lnTo>
                    <a:pt x="230869" y="1476156"/>
                  </a:lnTo>
                  <a:lnTo>
                    <a:pt x="262466" y="1508950"/>
                  </a:lnTo>
                  <a:lnTo>
                    <a:pt x="295712" y="1540116"/>
                  </a:lnTo>
                  <a:lnTo>
                    <a:pt x="330540" y="1569588"/>
                  </a:lnTo>
                  <a:lnTo>
                    <a:pt x="366881" y="1597298"/>
                  </a:lnTo>
                  <a:lnTo>
                    <a:pt x="404666" y="1623178"/>
                  </a:lnTo>
                  <a:lnTo>
                    <a:pt x="443828" y="1647161"/>
                  </a:lnTo>
                  <a:lnTo>
                    <a:pt x="484298" y="1669180"/>
                  </a:lnTo>
                  <a:lnTo>
                    <a:pt x="526007" y="1689168"/>
                  </a:lnTo>
                  <a:lnTo>
                    <a:pt x="568888" y="1707056"/>
                  </a:lnTo>
                  <a:lnTo>
                    <a:pt x="612872" y="1722778"/>
                  </a:lnTo>
                  <a:lnTo>
                    <a:pt x="657890" y="1736266"/>
                  </a:lnTo>
                  <a:lnTo>
                    <a:pt x="703875" y="1747453"/>
                  </a:lnTo>
                  <a:lnTo>
                    <a:pt x="750758" y="1756271"/>
                  </a:lnTo>
                  <a:lnTo>
                    <a:pt x="798471" y="1762653"/>
                  </a:lnTo>
                  <a:lnTo>
                    <a:pt x="846945"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3"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3" name="Google Shape;663;p75"/>
            <p:cNvSpPr/>
            <p:nvPr/>
          </p:nvSpPr>
          <p:spPr>
            <a:xfrm>
              <a:off x="232409" y="1866137"/>
              <a:ext cx="1792605" cy="1767839"/>
            </a:xfrm>
            <a:custGeom>
              <a:rect b="b" l="l" r="r" t="t"/>
              <a:pathLst>
                <a:path extrusionOk="0" h="1767839" w="1792605">
                  <a:moveTo>
                    <a:pt x="0" y="883920"/>
                  </a:moveTo>
                  <a:lnTo>
                    <a:pt x="1325" y="835420"/>
                  </a:lnTo>
                  <a:lnTo>
                    <a:pt x="5258" y="787605"/>
                  </a:lnTo>
                  <a:lnTo>
                    <a:pt x="11728" y="740540"/>
                  </a:lnTo>
                  <a:lnTo>
                    <a:pt x="20668" y="694294"/>
                  </a:lnTo>
                  <a:lnTo>
                    <a:pt x="32010" y="648934"/>
                  </a:lnTo>
                  <a:lnTo>
                    <a:pt x="45684" y="604528"/>
                  </a:lnTo>
                  <a:lnTo>
                    <a:pt x="61623" y="561142"/>
                  </a:lnTo>
                  <a:lnTo>
                    <a:pt x="79759" y="518844"/>
                  </a:lnTo>
                  <a:lnTo>
                    <a:pt x="100022" y="477702"/>
                  </a:lnTo>
                  <a:lnTo>
                    <a:pt x="122346" y="437783"/>
                  </a:lnTo>
                  <a:lnTo>
                    <a:pt x="146660" y="399154"/>
                  </a:lnTo>
                  <a:lnTo>
                    <a:pt x="172898" y="361882"/>
                  </a:lnTo>
                  <a:lnTo>
                    <a:pt x="200990" y="326036"/>
                  </a:lnTo>
                  <a:lnTo>
                    <a:pt x="230869" y="291683"/>
                  </a:lnTo>
                  <a:lnTo>
                    <a:pt x="262466" y="258889"/>
                  </a:lnTo>
                  <a:lnTo>
                    <a:pt x="295712" y="227723"/>
                  </a:lnTo>
                  <a:lnTo>
                    <a:pt x="330540" y="198251"/>
                  </a:lnTo>
                  <a:lnTo>
                    <a:pt x="366881" y="170541"/>
                  </a:lnTo>
                  <a:lnTo>
                    <a:pt x="404666" y="144661"/>
                  </a:lnTo>
                  <a:lnTo>
                    <a:pt x="443828" y="120678"/>
                  </a:lnTo>
                  <a:lnTo>
                    <a:pt x="484298" y="98659"/>
                  </a:lnTo>
                  <a:lnTo>
                    <a:pt x="526007" y="78671"/>
                  </a:lnTo>
                  <a:lnTo>
                    <a:pt x="568888" y="60783"/>
                  </a:lnTo>
                  <a:lnTo>
                    <a:pt x="612872" y="45061"/>
                  </a:lnTo>
                  <a:lnTo>
                    <a:pt x="657890" y="31573"/>
                  </a:lnTo>
                  <a:lnTo>
                    <a:pt x="703875" y="20386"/>
                  </a:lnTo>
                  <a:lnTo>
                    <a:pt x="750758" y="11568"/>
                  </a:lnTo>
                  <a:lnTo>
                    <a:pt x="798471" y="5186"/>
                  </a:lnTo>
                  <a:lnTo>
                    <a:pt x="846945"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3"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5" y="1766532"/>
                  </a:lnTo>
                  <a:lnTo>
                    <a:pt x="798471" y="1762653"/>
                  </a:lnTo>
                  <a:lnTo>
                    <a:pt x="750758" y="1756271"/>
                  </a:lnTo>
                  <a:lnTo>
                    <a:pt x="703875" y="1747453"/>
                  </a:lnTo>
                  <a:lnTo>
                    <a:pt x="657890" y="1736266"/>
                  </a:lnTo>
                  <a:lnTo>
                    <a:pt x="612872" y="1722778"/>
                  </a:lnTo>
                  <a:lnTo>
                    <a:pt x="568888" y="1707056"/>
                  </a:lnTo>
                  <a:lnTo>
                    <a:pt x="526007" y="1689168"/>
                  </a:lnTo>
                  <a:lnTo>
                    <a:pt x="484298" y="1669180"/>
                  </a:lnTo>
                  <a:lnTo>
                    <a:pt x="443828" y="1647161"/>
                  </a:lnTo>
                  <a:lnTo>
                    <a:pt x="404666" y="1623178"/>
                  </a:lnTo>
                  <a:lnTo>
                    <a:pt x="366881" y="1597298"/>
                  </a:lnTo>
                  <a:lnTo>
                    <a:pt x="330540" y="1569588"/>
                  </a:lnTo>
                  <a:lnTo>
                    <a:pt x="295712" y="1540116"/>
                  </a:lnTo>
                  <a:lnTo>
                    <a:pt x="262466" y="1508950"/>
                  </a:lnTo>
                  <a:lnTo>
                    <a:pt x="230869" y="1476156"/>
                  </a:lnTo>
                  <a:lnTo>
                    <a:pt x="200990" y="1441803"/>
                  </a:lnTo>
                  <a:lnTo>
                    <a:pt x="172898" y="1405957"/>
                  </a:lnTo>
                  <a:lnTo>
                    <a:pt x="146660" y="1368685"/>
                  </a:lnTo>
                  <a:lnTo>
                    <a:pt x="122346" y="1330056"/>
                  </a:lnTo>
                  <a:lnTo>
                    <a:pt x="100022" y="1290137"/>
                  </a:lnTo>
                  <a:lnTo>
                    <a:pt x="79759" y="1248995"/>
                  </a:lnTo>
                  <a:lnTo>
                    <a:pt x="61623" y="1206697"/>
                  </a:lnTo>
                  <a:lnTo>
                    <a:pt x="45684" y="1163311"/>
                  </a:lnTo>
                  <a:lnTo>
                    <a:pt x="32010"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64" name="Google Shape;664;p75"/>
          <p:cNvSpPr txBox="1"/>
          <p:nvPr/>
        </p:nvSpPr>
        <p:spPr>
          <a:xfrm>
            <a:off x="652373" y="1842611"/>
            <a:ext cx="951300" cy="5670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1800">
                <a:solidFill>
                  <a:srgbClr val="072A40"/>
                </a:solidFill>
                <a:latin typeface="Arial"/>
                <a:ea typeface="Arial"/>
                <a:cs typeface="Arial"/>
                <a:sym typeface="Arial"/>
              </a:rPr>
              <a:t>Business</a:t>
            </a:r>
            <a:endParaRPr sz="1800">
              <a:latin typeface="Arial"/>
              <a:ea typeface="Arial"/>
              <a:cs typeface="Arial"/>
              <a:sym typeface="Arial"/>
            </a:endParaRPr>
          </a:p>
          <a:p>
            <a:pPr indent="0" lvl="0" marL="0" rtl="0" algn="ctr">
              <a:lnSpc>
                <a:spcPct val="100000"/>
              </a:lnSpc>
              <a:spcBef>
                <a:spcPts val="0"/>
              </a:spcBef>
              <a:spcAft>
                <a:spcPts val="0"/>
              </a:spcAft>
              <a:buNone/>
            </a:pPr>
            <a:r>
              <a:rPr lang="en-US" sz="1800">
                <a:solidFill>
                  <a:srgbClr val="072A40"/>
                </a:solidFill>
                <a:latin typeface="Arial"/>
                <a:ea typeface="Arial"/>
                <a:cs typeface="Arial"/>
                <a:sym typeface="Arial"/>
              </a:rPr>
              <a:t>Object</a:t>
            </a:r>
            <a:endParaRPr sz="1800">
              <a:latin typeface="Arial"/>
              <a:ea typeface="Arial"/>
              <a:cs typeface="Arial"/>
              <a:sym typeface="Arial"/>
            </a:endParaRPr>
          </a:p>
        </p:txBody>
      </p:sp>
      <p:grpSp>
        <p:nvGrpSpPr>
          <p:cNvPr id="665" name="Google Shape;665;p75"/>
          <p:cNvGrpSpPr/>
          <p:nvPr/>
        </p:nvGrpSpPr>
        <p:grpSpPr>
          <a:xfrm>
            <a:off x="6882383" y="1368170"/>
            <a:ext cx="1915668" cy="1418463"/>
            <a:chOff x="6882383" y="1824227"/>
            <a:chExt cx="1915668" cy="1891284"/>
          </a:xfrm>
        </p:grpSpPr>
        <p:pic>
          <p:nvPicPr>
            <p:cNvPr id="666" name="Google Shape;666;p75"/>
            <p:cNvPicPr preferRelativeResize="0"/>
            <p:nvPr/>
          </p:nvPicPr>
          <p:blipFill rotWithShape="1">
            <a:blip r:embed="rId3">
              <a:alphaModFix/>
            </a:blip>
            <a:srcRect b="0" l="0" r="0" t="0"/>
            <a:stretch/>
          </p:blipFill>
          <p:spPr>
            <a:xfrm>
              <a:off x="6882383" y="1824227"/>
              <a:ext cx="1915668" cy="1891284"/>
            </a:xfrm>
            <a:prstGeom prst="rect">
              <a:avLst/>
            </a:prstGeom>
            <a:noFill/>
            <a:ln>
              <a:noFill/>
            </a:ln>
          </p:spPr>
        </p:pic>
        <p:sp>
          <p:nvSpPr>
            <p:cNvPr id="667" name="Google Shape;667;p75"/>
            <p:cNvSpPr/>
            <p:nvPr/>
          </p:nvSpPr>
          <p:spPr>
            <a:xfrm>
              <a:off x="6944105" y="1866137"/>
              <a:ext cx="1792605" cy="1767839"/>
            </a:xfrm>
            <a:custGeom>
              <a:rect b="b" l="l" r="r" t="t"/>
              <a:pathLst>
                <a:path extrusionOk="0" h="1767839"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09" y="1118905"/>
                  </a:lnTo>
                  <a:lnTo>
                    <a:pt x="45683" y="1163311"/>
                  </a:lnTo>
                  <a:lnTo>
                    <a:pt x="61622" y="1206697"/>
                  </a:lnTo>
                  <a:lnTo>
                    <a:pt x="79757" y="1248995"/>
                  </a:lnTo>
                  <a:lnTo>
                    <a:pt x="100020" y="1290137"/>
                  </a:lnTo>
                  <a:lnTo>
                    <a:pt x="122343" y="1330056"/>
                  </a:lnTo>
                  <a:lnTo>
                    <a:pt x="146657" y="1368685"/>
                  </a:lnTo>
                  <a:lnTo>
                    <a:pt x="172894" y="1405957"/>
                  </a:lnTo>
                  <a:lnTo>
                    <a:pt x="200986" y="1441803"/>
                  </a:lnTo>
                  <a:lnTo>
                    <a:pt x="230865" y="1476156"/>
                  </a:lnTo>
                  <a:lnTo>
                    <a:pt x="262461" y="1508950"/>
                  </a:lnTo>
                  <a:lnTo>
                    <a:pt x="295707" y="1540116"/>
                  </a:lnTo>
                  <a:lnTo>
                    <a:pt x="330534" y="1569588"/>
                  </a:lnTo>
                  <a:lnTo>
                    <a:pt x="366875" y="1597298"/>
                  </a:lnTo>
                  <a:lnTo>
                    <a:pt x="404660" y="1623178"/>
                  </a:lnTo>
                  <a:lnTo>
                    <a:pt x="443822" y="1647161"/>
                  </a:lnTo>
                  <a:lnTo>
                    <a:pt x="484292" y="1669180"/>
                  </a:lnTo>
                  <a:lnTo>
                    <a:pt x="526002" y="1689168"/>
                  </a:lnTo>
                  <a:lnTo>
                    <a:pt x="568883" y="1707056"/>
                  </a:lnTo>
                  <a:lnTo>
                    <a:pt x="612867" y="1722778"/>
                  </a:lnTo>
                  <a:lnTo>
                    <a:pt x="657886" y="1736266"/>
                  </a:lnTo>
                  <a:lnTo>
                    <a:pt x="703871" y="1747453"/>
                  </a:lnTo>
                  <a:lnTo>
                    <a:pt x="750755" y="1756271"/>
                  </a:lnTo>
                  <a:lnTo>
                    <a:pt x="798468" y="1762653"/>
                  </a:lnTo>
                  <a:lnTo>
                    <a:pt x="846943"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8" name="Google Shape;668;p75"/>
            <p:cNvSpPr/>
            <p:nvPr/>
          </p:nvSpPr>
          <p:spPr>
            <a:xfrm>
              <a:off x="6944105" y="1866137"/>
              <a:ext cx="1792605" cy="1767839"/>
            </a:xfrm>
            <a:custGeom>
              <a:rect b="b" l="l" r="r" t="t"/>
              <a:pathLst>
                <a:path extrusionOk="0" h="1767839"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3" y="1766532"/>
                  </a:lnTo>
                  <a:lnTo>
                    <a:pt x="798468" y="1762653"/>
                  </a:lnTo>
                  <a:lnTo>
                    <a:pt x="750755" y="1756271"/>
                  </a:lnTo>
                  <a:lnTo>
                    <a:pt x="703871" y="1747453"/>
                  </a:lnTo>
                  <a:lnTo>
                    <a:pt x="657886" y="1736266"/>
                  </a:lnTo>
                  <a:lnTo>
                    <a:pt x="612867" y="1722778"/>
                  </a:lnTo>
                  <a:lnTo>
                    <a:pt x="568883" y="1707056"/>
                  </a:lnTo>
                  <a:lnTo>
                    <a:pt x="526002" y="1689168"/>
                  </a:lnTo>
                  <a:lnTo>
                    <a:pt x="484292" y="1669180"/>
                  </a:lnTo>
                  <a:lnTo>
                    <a:pt x="443822" y="1647161"/>
                  </a:lnTo>
                  <a:lnTo>
                    <a:pt x="404660" y="1623178"/>
                  </a:lnTo>
                  <a:lnTo>
                    <a:pt x="366875" y="1597298"/>
                  </a:lnTo>
                  <a:lnTo>
                    <a:pt x="330534" y="1569588"/>
                  </a:lnTo>
                  <a:lnTo>
                    <a:pt x="295707" y="1540116"/>
                  </a:lnTo>
                  <a:lnTo>
                    <a:pt x="262461" y="1508950"/>
                  </a:lnTo>
                  <a:lnTo>
                    <a:pt x="230865" y="1476156"/>
                  </a:lnTo>
                  <a:lnTo>
                    <a:pt x="200986" y="1441803"/>
                  </a:lnTo>
                  <a:lnTo>
                    <a:pt x="172894" y="1405957"/>
                  </a:lnTo>
                  <a:lnTo>
                    <a:pt x="146657" y="1368685"/>
                  </a:lnTo>
                  <a:lnTo>
                    <a:pt x="122343" y="1330056"/>
                  </a:lnTo>
                  <a:lnTo>
                    <a:pt x="100020" y="1290137"/>
                  </a:lnTo>
                  <a:lnTo>
                    <a:pt x="79757" y="1248995"/>
                  </a:lnTo>
                  <a:lnTo>
                    <a:pt x="61622" y="1206697"/>
                  </a:lnTo>
                  <a:lnTo>
                    <a:pt x="45683" y="1163311"/>
                  </a:lnTo>
                  <a:lnTo>
                    <a:pt x="32009"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69" name="Google Shape;669;p75"/>
          <p:cNvSpPr txBox="1"/>
          <p:nvPr/>
        </p:nvSpPr>
        <p:spPr>
          <a:xfrm>
            <a:off x="7464932" y="1842611"/>
            <a:ext cx="749400" cy="567000"/>
          </a:xfrm>
          <a:prstGeom prst="rect">
            <a:avLst/>
          </a:prstGeom>
          <a:noFill/>
          <a:ln>
            <a:noFill/>
          </a:ln>
        </p:spPr>
        <p:txBody>
          <a:bodyPr anchorCtr="0" anchor="t" bIns="0" lIns="0" spcFirstLastPara="1" rIns="0" wrap="square" tIns="12700">
            <a:spAutoFit/>
          </a:bodyPr>
          <a:lstStyle/>
          <a:p>
            <a:pPr indent="0" lvl="0" marL="132715" rtl="0" algn="l">
              <a:lnSpc>
                <a:spcPct val="100000"/>
              </a:lnSpc>
              <a:spcBef>
                <a:spcPts val="0"/>
              </a:spcBef>
              <a:spcAft>
                <a:spcPts val="0"/>
              </a:spcAft>
              <a:buNone/>
            </a:pPr>
            <a:r>
              <a:rPr lang="en-US" sz="1800">
                <a:solidFill>
                  <a:srgbClr val="072A40"/>
                </a:solidFill>
                <a:latin typeface="Arial"/>
                <a:ea typeface="Arial"/>
                <a:cs typeface="Arial"/>
                <a:sym typeface="Arial"/>
              </a:rPr>
              <a:t>Data</a:t>
            </a:r>
            <a:endParaRPr sz="1800">
              <a:latin typeface="Arial"/>
              <a:ea typeface="Arial"/>
              <a:cs typeface="Arial"/>
              <a:sym typeface="Arial"/>
            </a:endParaRPr>
          </a:p>
          <a:p>
            <a:pPr indent="0" lvl="0" marL="12700" rtl="0" algn="l">
              <a:lnSpc>
                <a:spcPct val="100000"/>
              </a:lnSpc>
              <a:spcBef>
                <a:spcPts val="0"/>
              </a:spcBef>
              <a:spcAft>
                <a:spcPts val="0"/>
              </a:spcAft>
              <a:buNone/>
            </a:pPr>
            <a:r>
              <a:rPr lang="en-US" sz="1800">
                <a:solidFill>
                  <a:srgbClr val="072A40"/>
                </a:solidFill>
                <a:latin typeface="Arial"/>
                <a:ea typeface="Arial"/>
                <a:cs typeface="Arial"/>
                <a:sym typeface="Arial"/>
              </a:rPr>
              <a:t>Source</a:t>
            </a:r>
            <a:endParaRPr sz="1800">
              <a:latin typeface="Arial"/>
              <a:ea typeface="Arial"/>
              <a:cs typeface="Arial"/>
              <a:sym typeface="Arial"/>
            </a:endParaRPr>
          </a:p>
        </p:txBody>
      </p:sp>
      <p:grpSp>
        <p:nvGrpSpPr>
          <p:cNvPr id="670" name="Google Shape;670;p75"/>
          <p:cNvGrpSpPr/>
          <p:nvPr/>
        </p:nvGrpSpPr>
        <p:grpSpPr>
          <a:xfrm>
            <a:off x="3526535" y="1368170"/>
            <a:ext cx="1915667" cy="1418463"/>
            <a:chOff x="3526535" y="1824227"/>
            <a:chExt cx="1915667" cy="1891284"/>
          </a:xfrm>
        </p:grpSpPr>
        <p:pic>
          <p:nvPicPr>
            <p:cNvPr id="671" name="Google Shape;671;p75"/>
            <p:cNvPicPr preferRelativeResize="0"/>
            <p:nvPr/>
          </p:nvPicPr>
          <p:blipFill rotWithShape="1">
            <a:blip r:embed="rId3">
              <a:alphaModFix/>
            </a:blip>
            <a:srcRect b="0" l="0" r="0" t="0"/>
            <a:stretch/>
          </p:blipFill>
          <p:spPr>
            <a:xfrm>
              <a:off x="3526535" y="1824227"/>
              <a:ext cx="1915667" cy="1891284"/>
            </a:xfrm>
            <a:prstGeom prst="rect">
              <a:avLst/>
            </a:prstGeom>
            <a:noFill/>
            <a:ln>
              <a:noFill/>
            </a:ln>
          </p:spPr>
        </p:pic>
        <p:sp>
          <p:nvSpPr>
            <p:cNvPr id="672" name="Google Shape;672;p75"/>
            <p:cNvSpPr/>
            <p:nvPr/>
          </p:nvSpPr>
          <p:spPr>
            <a:xfrm>
              <a:off x="3588257" y="1866137"/>
              <a:ext cx="1792605" cy="1767839"/>
            </a:xfrm>
            <a:custGeom>
              <a:rect b="b" l="l" r="r" t="t"/>
              <a:pathLst>
                <a:path extrusionOk="0" h="1767839"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9"/>
                  </a:lnTo>
                  <a:lnTo>
                    <a:pt x="5258" y="980234"/>
                  </a:lnTo>
                  <a:lnTo>
                    <a:pt x="11728" y="1027299"/>
                  </a:lnTo>
                  <a:lnTo>
                    <a:pt x="20668" y="1073545"/>
                  </a:lnTo>
                  <a:lnTo>
                    <a:pt x="32009" y="1118905"/>
                  </a:lnTo>
                  <a:lnTo>
                    <a:pt x="45683" y="1163311"/>
                  </a:lnTo>
                  <a:lnTo>
                    <a:pt x="61622" y="1206697"/>
                  </a:lnTo>
                  <a:lnTo>
                    <a:pt x="79757" y="1248995"/>
                  </a:lnTo>
                  <a:lnTo>
                    <a:pt x="100020" y="1290137"/>
                  </a:lnTo>
                  <a:lnTo>
                    <a:pt x="122343" y="1330056"/>
                  </a:lnTo>
                  <a:lnTo>
                    <a:pt x="146657" y="1368685"/>
                  </a:lnTo>
                  <a:lnTo>
                    <a:pt x="172894" y="1405957"/>
                  </a:lnTo>
                  <a:lnTo>
                    <a:pt x="200986" y="1441803"/>
                  </a:lnTo>
                  <a:lnTo>
                    <a:pt x="230865" y="1476156"/>
                  </a:lnTo>
                  <a:lnTo>
                    <a:pt x="262461" y="1508950"/>
                  </a:lnTo>
                  <a:lnTo>
                    <a:pt x="295707" y="1540116"/>
                  </a:lnTo>
                  <a:lnTo>
                    <a:pt x="330534" y="1569588"/>
                  </a:lnTo>
                  <a:lnTo>
                    <a:pt x="366875" y="1597298"/>
                  </a:lnTo>
                  <a:lnTo>
                    <a:pt x="404660" y="1623178"/>
                  </a:lnTo>
                  <a:lnTo>
                    <a:pt x="443822" y="1647161"/>
                  </a:lnTo>
                  <a:lnTo>
                    <a:pt x="484292" y="1669180"/>
                  </a:lnTo>
                  <a:lnTo>
                    <a:pt x="526002" y="1689168"/>
                  </a:lnTo>
                  <a:lnTo>
                    <a:pt x="568883" y="1707056"/>
                  </a:lnTo>
                  <a:lnTo>
                    <a:pt x="612867" y="1722778"/>
                  </a:lnTo>
                  <a:lnTo>
                    <a:pt x="657886" y="1736266"/>
                  </a:lnTo>
                  <a:lnTo>
                    <a:pt x="703871" y="1747453"/>
                  </a:lnTo>
                  <a:lnTo>
                    <a:pt x="750755" y="1756271"/>
                  </a:lnTo>
                  <a:lnTo>
                    <a:pt x="798468" y="1762653"/>
                  </a:lnTo>
                  <a:lnTo>
                    <a:pt x="846943" y="1766532"/>
                  </a:lnTo>
                  <a:lnTo>
                    <a:pt x="896112" y="1767839"/>
                  </a:lnTo>
                  <a:lnTo>
                    <a:pt x="945280" y="1766532"/>
                  </a:lnTo>
                  <a:lnTo>
                    <a:pt x="993755" y="1762653"/>
                  </a:lnTo>
                  <a:lnTo>
                    <a:pt x="1041468" y="1756271"/>
                  </a:lnTo>
                  <a:lnTo>
                    <a:pt x="1088352" y="1747453"/>
                  </a:lnTo>
                  <a:lnTo>
                    <a:pt x="1134337" y="1736266"/>
                  </a:lnTo>
                  <a:lnTo>
                    <a:pt x="1179356" y="1722778"/>
                  </a:lnTo>
                  <a:lnTo>
                    <a:pt x="1223340" y="1707056"/>
                  </a:lnTo>
                  <a:lnTo>
                    <a:pt x="1266221" y="1689168"/>
                  </a:lnTo>
                  <a:lnTo>
                    <a:pt x="1307931" y="1669180"/>
                  </a:lnTo>
                  <a:lnTo>
                    <a:pt x="1348401" y="1647161"/>
                  </a:lnTo>
                  <a:lnTo>
                    <a:pt x="1387563" y="1623178"/>
                  </a:lnTo>
                  <a:lnTo>
                    <a:pt x="1425348" y="1597298"/>
                  </a:lnTo>
                  <a:lnTo>
                    <a:pt x="1461689" y="1569588"/>
                  </a:lnTo>
                  <a:lnTo>
                    <a:pt x="1496516" y="1540116"/>
                  </a:lnTo>
                  <a:lnTo>
                    <a:pt x="1529762" y="1508950"/>
                  </a:lnTo>
                  <a:lnTo>
                    <a:pt x="1561358" y="1476156"/>
                  </a:lnTo>
                  <a:lnTo>
                    <a:pt x="1591237" y="1441803"/>
                  </a:lnTo>
                  <a:lnTo>
                    <a:pt x="1619329" y="1405957"/>
                  </a:lnTo>
                  <a:lnTo>
                    <a:pt x="1645566" y="1368685"/>
                  </a:lnTo>
                  <a:lnTo>
                    <a:pt x="1669880" y="1330056"/>
                  </a:lnTo>
                  <a:lnTo>
                    <a:pt x="1692203" y="1290137"/>
                  </a:lnTo>
                  <a:lnTo>
                    <a:pt x="1712466" y="1248995"/>
                  </a:lnTo>
                  <a:lnTo>
                    <a:pt x="1730601" y="1206697"/>
                  </a:lnTo>
                  <a:lnTo>
                    <a:pt x="1746540" y="1163311"/>
                  </a:lnTo>
                  <a:lnTo>
                    <a:pt x="1760214" y="1118905"/>
                  </a:lnTo>
                  <a:lnTo>
                    <a:pt x="1771555" y="1073545"/>
                  </a:lnTo>
                  <a:lnTo>
                    <a:pt x="1780495" y="1027299"/>
                  </a:lnTo>
                  <a:lnTo>
                    <a:pt x="1786965" y="980234"/>
                  </a:lnTo>
                  <a:lnTo>
                    <a:pt x="1790898" y="932419"/>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3" name="Google Shape;673;p75"/>
            <p:cNvSpPr/>
            <p:nvPr/>
          </p:nvSpPr>
          <p:spPr>
            <a:xfrm>
              <a:off x="3588257" y="1866137"/>
              <a:ext cx="1792605" cy="1767839"/>
            </a:xfrm>
            <a:custGeom>
              <a:rect b="b" l="l" r="r" t="t"/>
              <a:pathLst>
                <a:path extrusionOk="0" h="1767839"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9"/>
                  </a:lnTo>
                  <a:lnTo>
                    <a:pt x="1786965" y="980234"/>
                  </a:lnTo>
                  <a:lnTo>
                    <a:pt x="1780495" y="1027299"/>
                  </a:lnTo>
                  <a:lnTo>
                    <a:pt x="1771555" y="1073545"/>
                  </a:lnTo>
                  <a:lnTo>
                    <a:pt x="1760214" y="1118905"/>
                  </a:lnTo>
                  <a:lnTo>
                    <a:pt x="1746540" y="1163311"/>
                  </a:lnTo>
                  <a:lnTo>
                    <a:pt x="1730601" y="1206697"/>
                  </a:lnTo>
                  <a:lnTo>
                    <a:pt x="1712466" y="1248995"/>
                  </a:lnTo>
                  <a:lnTo>
                    <a:pt x="1692203" y="1290137"/>
                  </a:lnTo>
                  <a:lnTo>
                    <a:pt x="1669880" y="1330056"/>
                  </a:lnTo>
                  <a:lnTo>
                    <a:pt x="1645566" y="1368685"/>
                  </a:lnTo>
                  <a:lnTo>
                    <a:pt x="1619329" y="1405957"/>
                  </a:lnTo>
                  <a:lnTo>
                    <a:pt x="1591237" y="1441803"/>
                  </a:lnTo>
                  <a:lnTo>
                    <a:pt x="1561358" y="1476156"/>
                  </a:lnTo>
                  <a:lnTo>
                    <a:pt x="1529762" y="1508950"/>
                  </a:lnTo>
                  <a:lnTo>
                    <a:pt x="1496516" y="1540116"/>
                  </a:lnTo>
                  <a:lnTo>
                    <a:pt x="1461689" y="1569588"/>
                  </a:lnTo>
                  <a:lnTo>
                    <a:pt x="1425348" y="1597298"/>
                  </a:lnTo>
                  <a:lnTo>
                    <a:pt x="1387563" y="1623178"/>
                  </a:lnTo>
                  <a:lnTo>
                    <a:pt x="1348401" y="1647161"/>
                  </a:lnTo>
                  <a:lnTo>
                    <a:pt x="1307931" y="1669180"/>
                  </a:lnTo>
                  <a:lnTo>
                    <a:pt x="1266221" y="1689168"/>
                  </a:lnTo>
                  <a:lnTo>
                    <a:pt x="1223340" y="1707056"/>
                  </a:lnTo>
                  <a:lnTo>
                    <a:pt x="1179356" y="1722778"/>
                  </a:lnTo>
                  <a:lnTo>
                    <a:pt x="1134337" y="1736266"/>
                  </a:lnTo>
                  <a:lnTo>
                    <a:pt x="1088352" y="1747453"/>
                  </a:lnTo>
                  <a:lnTo>
                    <a:pt x="1041468" y="1756271"/>
                  </a:lnTo>
                  <a:lnTo>
                    <a:pt x="993755" y="1762653"/>
                  </a:lnTo>
                  <a:lnTo>
                    <a:pt x="945280" y="1766532"/>
                  </a:lnTo>
                  <a:lnTo>
                    <a:pt x="896112" y="1767839"/>
                  </a:lnTo>
                  <a:lnTo>
                    <a:pt x="846943" y="1766532"/>
                  </a:lnTo>
                  <a:lnTo>
                    <a:pt x="798468" y="1762653"/>
                  </a:lnTo>
                  <a:lnTo>
                    <a:pt x="750755" y="1756271"/>
                  </a:lnTo>
                  <a:lnTo>
                    <a:pt x="703871" y="1747453"/>
                  </a:lnTo>
                  <a:lnTo>
                    <a:pt x="657886" y="1736266"/>
                  </a:lnTo>
                  <a:lnTo>
                    <a:pt x="612867" y="1722778"/>
                  </a:lnTo>
                  <a:lnTo>
                    <a:pt x="568883" y="1707056"/>
                  </a:lnTo>
                  <a:lnTo>
                    <a:pt x="526002" y="1689168"/>
                  </a:lnTo>
                  <a:lnTo>
                    <a:pt x="484292" y="1669180"/>
                  </a:lnTo>
                  <a:lnTo>
                    <a:pt x="443822" y="1647161"/>
                  </a:lnTo>
                  <a:lnTo>
                    <a:pt x="404660" y="1623178"/>
                  </a:lnTo>
                  <a:lnTo>
                    <a:pt x="366875" y="1597298"/>
                  </a:lnTo>
                  <a:lnTo>
                    <a:pt x="330534" y="1569588"/>
                  </a:lnTo>
                  <a:lnTo>
                    <a:pt x="295707" y="1540116"/>
                  </a:lnTo>
                  <a:lnTo>
                    <a:pt x="262461" y="1508950"/>
                  </a:lnTo>
                  <a:lnTo>
                    <a:pt x="230865" y="1476156"/>
                  </a:lnTo>
                  <a:lnTo>
                    <a:pt x="200986" y="1441803"/>
                  </a:lnTo>
                  <a:lnTo>
                    <a:pt x="172894" y="1405957"/>
                  </a:lnTo>
                  <a:lnTo>
                    <a:pt x="146657" y="1368685"/>
                  </a:lnTo>
                  <a:lnTo>
                    <a:pt x="122343" y="1330056"/>
                  </a:lnTo>
                  <a:lnTo>
                    <a:pt x="100020" y="1290137"/>
                  </a:lnTo>
                  <a:lnTo>
                    <a:pt x="79757" y="1248995"/>
                  </a:lnTo>
                  <a:lnTo>
                    <a:pt x="61622" y="1206697"/>
                  </a:lnTo>
                  <a:lnTo>
                    <a:pt x="45683" y="1163311"/>
                  </a:lnTo>
                  <a:lnTo>
                    <a:pt x="32009" y="1118905"/>
                  </a:lnTo>
                  <a:lnTo>
                    <a:pt x="20668" y="1073545"/>
                  </a:lnTo>
                  <a:lnTo>
                    <a:pt x="11728" y="1027299"/>
                  </a:lnTo>
                  <a:lnTo>
                    <a:pt x="5258" y="980234"/>
                  </a:lnTo>
                  <a:lnTo>
                    <a:pt x="1325" y="932419"/>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74" name="Google Shape;674;p75"/>
          <p:cNvSpPr txBox="1"/>
          <p:nvPr/>
        </p:nvSpPr>
        <p:spPr>
          <a:xfrm>
            <a:off x="4102989" y="1739740"/>
            <a:ext cx="762000" cy="843900"/>
          </a:xfrm>
          <a:prstGeom prst="rect">
            <a:avLst/>
          </a:prstGeom>
          <a:noFill/>
          <a:ln>
            <a:noFill/>
          </a:ln>
        </p:spPr>
        <p:txBody>
          <a:bodyPr anchorCtr="0" anchor="t" bIns="0" lIns="0" spcFirstLastPara="1" rIns="0" wrap="square" tIns="12700">
            <a:spAutoFit/>
          </a:bodyPr>
          <a:lstStyle/>
          <a:p>
            <a:pPr indent="-1904" lvl="0" marL="12065" marR="5080" rtl="0" algn="ctr">
              <a:lnSpc>
                <a:spcPct val="100000"/>
              </a:lnSpc>
              <a:spcBef>
                <a:spcPts val="0"/>
              </a:spcBef>
              <a:spcAft>
                <a:spcPts val="0"/>
              </a:spcAft>
              <a:buNone/>
            </a:pPr>
            <a:r>
              <a:rPr lang="en-US" sz="1800">
                <a:solidFill>
                  <a:srgbClr val="072A40"/>
                </a:solidFill>
                <a:latin typeface="Arial"/>
                <a:ea typeface="Arial"/>
                <a:cs typeface="Arial"/>
                <a:sym typeface="Arial"/>
              </a:rPr>
              <a:t>Data Access Object</a:t>
            </a:r>
            <a:endParaRPr sz="1800">
              <a:latin typeface="Arial"/>
              <a:ea typeface="Arial"/>
              <a:cs typeface="Arial"/>
              <a:sym typeface="Arial"/>
            </a:endParaRPr>
          </a:p>
        </p:txBody>
      </p:sp>
      <p:grpSp>
        <p:nvGrpSpPr>
          <p:cNvPr id="675" name="Google Shape;675;p75"/>
          <p:cNvGrpSpPr/>
          <p:nvPr/>
        </p:nvGrpSpPr>
        <p:grpSpPr>
          <a:xfrm>
            <a:off x="3526535" y="3539871"/>
            <a:ext cx="1915667" cy="1418462"/>
            <a:chOff x="3526535" y="4719828"/>
            <a:chExt cx="1915667" cy="1891283"/>
          </a:xfrm>
        </p:grpSpPr>
        <p:pic>
          <p:nvPicPr>
            <p:cNvPr id="676" name="Google Shape;676;p75"/>
            <p:cNvPicPr preferRelativeResize="0"/>
            <p:nvPr/>
          </p:nvPicPr>
          <p:blipFill rotWithShape="1">
            <a:blip r:embed="rId3">
              <a:alphaModFix/>
            </a:blip>
            <a:srcRect b="0" l="0" r="0" t="0"/>
            <a:stretch/>
          </p:blipFill>
          <p:spPr>
            <a:xfrm>
              <a:off x="3526535" y="4719828"/>
              <a:ext cx="1915667" cy="1891283"/>
            </a:xfrm>
            <a:prstGeom prst="rect">
              <a:avLst/>
            </a:prstGeom>
            <a:noFill/>
            <a:ln>
              <a:noFill/>
            </a:ln>
          </p:spPr>
        </p:pic>
        <p:sp>
          <p:nvSpPr>
            <p:cNvPr id="677" name="Google Shape;677;p75"/>
            <p:cNvSpPr/>
            <p:nvPr/>
          </p:nvSpPr>
          <p:spPr>
            <a:xfrm>
              <a:off x="3588257" y="4761738"/>
              <a:ext cx="1792605" cy="1767839"/>
            </a:xfrm>
            <a:custGeom>
              <a:rect b="b" l="l" r="r" t="t"/>
              <a:pathLst>
                <a:path extrusionOk="0" h="1767840" w="1792604">
                  <a:moveTo>
                    <a:pt x="896112" y="0"/>
                  </a:moveTo>
                  <a:lnTo>
                    <a:pt x="846943" y="1307"/>
                  </a:lnTo>
                  <a:lnTo>
                    <a:pt x="798468" y="5186"/>
                  </a:lnTo>
                  <a:lnTo>
                    <a:pt x="750755" y="11568"/>
                  </a:lnTo>
                  <a:lnTo>
                    <a:pt x="703871" y="20386"/>
                  </a:lnTo>
                  <a:lnTo>
                    <a:pt x="657886" y="31573"/>
                  </a:lnTo>
                  <a:lnTo>
                    <a:pt x="612867" y="45061"/>
                  </a:lnTo>
                  <a:lnTo>
                    <a:pt x="568883" y="60783"/>
                  </a:lnTo>
                  <a:lnTo>
                    <a:pt x="526002" y="78671"/>
                  </a:lnTo>
                  <a:lnTo>
                    <a:pt x="484292" y="98659"/>
                  </a:lnTo>
                  <a:lnTo>
                    <a:pt x="443822" y="120678"/>
                  </a:lnTo>
                  <a:lnTo>
                    <a:pt x="404660" y="144661"/>
                  </a:lnTo>
                  <a:lnTo>
                    <a:pt x="366875" y="170541"/>
                  </a:lnTo>
                  <a:lnTo>
                    <a:pt x="330534" y="198251"/>
                  </a:lnTo>
                  <a:lnTo>
                    <a:pt x="295707" y="227723"/>
                  </a:lnTo>
                  <a:lnTo>
                    <a:pt x="262461" y="258889"/>
                  </a:lnTo>
                  <a:lnTo>
                    <a:pt x="230865" y="291683"/>
                  </a:lnTo>
                  <a:lnTo>
                    <a:pt x="200986" y="326036"/>
                  </a:lnTo>
                  <a:lnTo>
                    <a:pt x="172894" y="361882"/>
                  </a:lnTo>
                  <a:lnTo>
                    <a:pt x="146657" y="399154"/>
                  </a:lnTo>
                  <a:lnTo>
                    <a:pt x="122343" y="437783"/>
                  </a:lnTo>
                  <a:lnTo>
                    <a:pt x="100020" y="477702"/>
                  </a:lnTo>
                  <a:lnTo>
                    <a:pt x="79757" y="518844"/>
                  </a:lnTo>
                  <a:lnTo>
                    <a:pt x="61622" y="561142"/>
                  </a:lnTo>
                  <a:lnTo>
                    <a:pt x="45683" y="604528"/>
                  </a:lnTo>
                  <a:lnTo>
                    <a:pt x="32009" y="648934"/>
                  </a:lnTo>
                  <a:lnTo>
                    <a:pt x="20668" y="694294"/>
                  </a:lnTo>
                  <a:lnTo>
                    <a:pt x="11728" y="740540"/>
                  </a:lnTo>
                  <a:lnTo>
                    <a:pt x="5258" y="787605"/>
                  </a:lnTo>
                  <a:lnTo>
                    <a:pt x="1325" y="835420"/>
                  </a:lnTo>
                  <a:lnTo>
                    <a:pt x="0" y="883920"/>
                  </a:lnTo>
                  <a:lnTo>
                    <a:pt x="1325" y="932418"/>
                  </a:lnTo>
                  <a:lnTo>
                    <a:pt x="5258" y="980232"/>
                  </a:lnTo>
                  <a:lnTo>
                    <a:pt x="11728" y="1027296"/>
                  </a:lnTo>
                  <a:lnTo>
                    <a:pt x="20668" y="1073541"/>
                  </a:lnTo>
                  <a:lnTo>
                    <a:pt x="32009" y="1118900"/>
                  </a:lnTo>
                  <a:lnTo>
                    <a:pt x="45683" y="1163306"/>
                  </a:lnTo>
                  <a:lnTo>
                    <a:pt x="61622" y="1206692"/>
                  </a:lnTo>
                  <a:lnTo>
                    <a:pt x="79757" y="1248989"/>
                  </a:lnTo>
                  <a:lnTo>
                    <a:pt x="100020" y="1290132"/>
                  </a:lnTo>
                  <a:lnTo>
                    <a:pt x="122343" y="1330051"/>
                  </a:lnTo>
                  <a:lnTo>
                    <a:pt x="146657" y="1368680"/>
                  </a:lnTo>
                  <a:lnTo>
                    <a:pt x="172894" y="1405951"/>
                  </a:lnTo>
                  <a:lnTo>
                    <a:pt x="200986" y="1441797"/>
                  </a:lnTo>
                  <a:lnTo>
                    <a:pt x="230865" y="1476151"/>
                  </a:lnTo>
                  <a:lnTo>
                    <a:pt x="262461" y="1508945"/>
                  </a:lnTo>
                  <a:lnTo>
                    <a:pt x="295707" y="1540112"/>
                  </a:lnTo>
                  <a:lnTo>
                    <a:pt x="330534" y="1569584"/>
                  </a:lnTo>
                  <a:lnTo>
                    <a:pt x="366875" y="1597294"/>
                  </a:lnTo>
                  <a:lnTo>
                    <a:pt x="404660" y="1623175"/>
                  </a:lnTo>
                  <a:lnTo>
                    <a:pt x="443822" y="1647158"/>
                  </a:lnTo>
                  <a:lnTo>
                    <a:pt x="484292" y="1669178"/>
                  </a:lnTo>
                  <a:lnTo>
                    <a:pt x="526002" y="1689166"/>
                  </a:lnTo>
                  <a:lnTo>
                    <a:pt x="568883" y="1707054"/>
                  </a:lnTo>
                  <a:lnTo>
                    <a:pt x="612867" y="1722777"/>
                  </a:lnTo>
                  <a:lnTo>
                    <a:pt x="657886" y="1736265"/>
                  </a:lnTo>
                  <a:lnTo>
                    <a:pt x="703871" y="1747452"/>
                  </a:lnTo>
                  <a:lnTo>
                    <a:pt x="750755" y="1756270"/>
                  </a:lnTo>
                  <a:lnTo>
                    <a:pt x="798468" y="1762653"/>
                  </a:lnTo>
                  <a:lnTo>
                    <a:pt x="846943" y="1766532"/>
                  </a:lnTo>
                  <a:lnTo>
                    <a:pt x="896112" y="1767839"/>
                  </a:lnTo>
                  <a:lnTo>
                    <a:pt x="945280" y="1766532"/>
                  </a:lnTo>
                  <a:lnTo>
                    <a:pt x="993755" y="1762653"/>
                  </a:lnTo>
                  <a:lnTo>
                    <a:pt x="1041468" y="1756270"/>
                  </a:lnTo>
                  <a:lnTo>
                    <a:pt x="1088352" y="1747452"/>
                  </a:lnTo>
                  <a:lnTo>
                    <a:pt x="1134337" y="1736265"/>
                  </a:lnTo>
                  <a:lnTo>
                    <a:pt x="1179356" y="1722777"/>
                  </a:lnTo>
                  <a:lnTo>
                    <a:pt x="1223340" y="1707054"/>
                  </a:lnTo>
                  <a:lnTo>
                    <a:pt x="1266221" y="1689166"/>
                  </a:lnTo>
                  <a:lnTo>
                    <a:pt x="1307931" y="1669178"/>
                  </a:lnTo>
                  <a:lnTo>
                    <a:pt x="1348401" y="1647158"/>
                  </a:lnTo>
                  <a:lnTo>
                    <a:pt x="1387563" y="1623175"/>
                  </a:lnTo>
                  <a:lnTo>
                    <a:pt x="1425348" y="1597294"/>
                  </a:lnTo>
                  <a:lnTo>
                    <a:pt x="1461689" y="1569584"/>
                  </a:lnTo>
                  <a:lnTo>
                    <a:pt x="1496516" y="1540112"/>
                  </a:lnTo>
                  <a:lnTo>
                    <a:pt x="1529762" y="1508945"/>
                  </a:lnTo>
                  <a:lnTo>
                    <a:pt x="1561358" y="1476151"/>
                  </a:lnTo>
                  <a:lnTo>
                    <a:pt x="1591237" y="1441797"/>
                  </a:lnTo>
                  <a:lnTo>
                    <a:pt x="1619329" y="1405951"/>
                  </a:lnTo>
                  <a:lnTo>
                    <a:pt x="1645566" y="1368680"/>
                  </a:lnTo>
                  <a:lnTo>
                    <a:pt x="1669880" y="1330051"/>
                  </a:lnTo>
                  <a:lnTo>
                    <a:pt x="1692203" y="1290132"/>
                  </a:lnTo>
                  <a:lnTo>
                    <a:pt x="1712466" y="1248989"/>
                  </a:lnTo>
                  <a:lnTo>
                    <a:pt x="1730601" y="1206692"/>
                  </a:lnTo>
                  <a:lnTo>
                    <a:pt x="1746540" y="1163306"/>
                  </a:lnTo>
                  <a:lnTo>
                    <a:pt x="1760214" y="1118900"/>
                  </a:lnTo>
                  <a:lnTo>
                    <a:pt x="1771555" y="1073541"/>
                  </a:lnTo>
                  <a:lnTo>
                    <a:pt x="1780495" y="1027296"/>
                  </a:lnTo>
                  <a:lnTo>
                    <a:pt x="1786965" y="980232"/>
                  </a:lnTo>
                  <a:lnTo>
                    <a:pt x="1790898" y="932418"/>
                  </a:lnTo>
                  <a:lnTo>
                    <a:pt x="1792224" y="883920"/>
                  </a:lnTo>
                  <a:lnTo>
                    <a:pt x="1790898" y="835420"/>
                  </a:lnTo>
                  <a:lnTo>
                    <a:pt x="1786965" y="787605"/>
                  </a:lnTo>
                  <a:lnTo>
                    <a:pt x="1780495" y="740540"/>
                  </a:lnTo>
                  <a:lnTo>
                    <a:pt x="1771555" y="694294"/>
                  </a:lnTo>
                  <a:lnTo>
                    <a:pt x="1760214" y="648934"/>
                  </a:lnTo>
                  <a:lnTo>
                    <a:pt x="1746540" y="604528"/>
                  </a:lnTo>
                  <a:lnTo>
                    <a:pt x="1730601" y="561142"/>
                  </a:lnTo>
                  <a:lnTo>
                    <a:pt x="1712466" y="518844"/>
                  </a:lnTo>
                  <a:lnTo>
                    <a:pt x="1692203" y="477702"/>
                  </a:lnTo>
                  <a:lnTo>
                    <a:pt x="1669880" y="437783"/>
                  </a:lnTo>
                  <a:lnTo>
                    <a:pt x="1645566" y="399154"/>
                  </a:lnTo>
                  <a:lnTo>
                    <a:pt x="1619329" y="361882"/>
                  </a:lnTo>
                  <a:lnTo>
                    <a:pt x="1591237" y="326036"/>
                  </a:lnTo>
                  <a:lnTo>
                    <a:pt x="1561358" y="291683"/>
                  </a:lnTo>
                  <a:lnTo>
                    <a:pt x="1529762" y="258889"/>
                  </a:lnTo>
                  <a:lnTo>
                    <a:pt x="1496516" y="227723"/>
                  </a:lnTo>
                  <a:lnTo>
                    <a:pt x="1461689" y="198251"/>
                  </a:lnTo>
                  <a:lnTo>
                    <a:pt x="1425348" y="170541"/>
                  </a:lnTo>
                  <a:lnTo>
                    <a:pt x="1387563" y="144661"/>
                  </a:lnTo>
                  <a:lnTo>
                    <a:pt x="1348401" y="120678"/>
                  </a:lnTo>
                  <a:lnTo>
                    <a:pt x="1307931" y="98659"/>
                  </a:lnTo>
                  <a:lnTo>
                    <a:pt x="1266221" y="78671"/>
                  </a:lnTo>
                  <a:lnTo>
                    <a:pt x="1223340" y="60783"/>
                  </a:lnTo>
                  <a:lnTo>
                    <a:pt x="1179356" y="45061"/>
                  </a:lnTo>
                  <a:lnTo>
                    <a:pt x="1134337" y="31573"/>
                  </a:lnTo>
                  <a:lnTo>
                    <a:pt x="1088352" y="20386"/>
                  </a:lnTo>
                  <a:lnTo>
                    <a:pt x="1041468" y="11568"/>
                  </a:lnTo>
                  <a:lnTo>
                    <a:pt x="993755" y="5186"/>
                  </a:lnTo>
                  <a:lnTo>
                    <a:pt x="945280" y="1307"/>
                  </a:lnTo>
                  <a:lnTo>
                    <a:pt x="896112" y="0"/>
                  </a:lnTo>
                  <a:close/>
                </a:path>
              </a:pathLst>
            </a:custGeom>
            <a:solidFill>
              <a:srgbClr val="75CE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8" name="Google Shape;678;p75"/>
            <p:cNvSpPr/>
            <p:nvPr/>
          </p:nvSpPr>
          <p:spPr>
            <a:xfrm>
              <a:off x="3588257" y="4761738"/>
              <a:ext cx="1792605" cy="1767839"/>
            </a:xfrm>
            <a:custGeom>
              <a:rect b="b" l="l" r="r" t="t"/>
              <a:pathLst>
                <a:path extrusionOk="0" h="1767840" w="1792604">
                  <a:moveTo>
                    <a:pt x="0" y="883920"/>
                  </a:moveTo>
                  <a:lnTo>
                    <a:pt x="1325" y="835420"/>
                  </a:lnTo>
                  <a:lnTo>
                    <a:pt x="5258" y="787605"/>
                  </a:lnTo>
                  <a:lnTo>
                    <a:pt x="11728" y="740540"/>
                  </a:lnTo>
                  <a:lnTo>
                    <a:pt x="20668" y="694294"/>
                  </a:lnTo>
                  <a:lnTo>
                    <a:pt x="32009" y="648934"/>
                  </a:lnTo>
                  <a:lnTo>
                    <a:pt x="45683" y="604528"/>
                  </a:lnTo>
                  <a:lnTo>
                    <a:pt x="61622" y="561142"/>
                  </a:lnTo>
                  <a:lnTo>
                    <a:pt x="79757" y="518844"/>
                  </a:lnTo>
                  <a:lnTo>
                    <a:pt x="100020" y="477702"/>
                  </a:lnTo>
                  <a:lnTo>
                    <a:pt x="122343" y="437783"/>
                  </a:lnTo>
                  <a:lnTo>
                    <a:pt x="146657" y="399154"/>
                  </a:lnTo>
                  <a:lnTo>
                    <a:pt x="172894" y="361882"/>
                  </a:lnTo>
                  <a:lnTo>
                    <a:pt x="200986" y="326036"/>
                  </a:lnTo>
                  <a:lnTo>
                    <a:pt x="230865" y="291683"/>
                  </a:lnTo>
                  <a:lnTo>
                    <a:pt x="262461" y="258889"/>
                  </a:lnTo>
                  <a:lnTo>
                    <a:pt x="295707" y="227723"/>
                  </a:lnTo>
                  <a:lnTo>
                    <a:pt x="330534" y="198251"/>
                  </a:lnTo>
                  <a:lnTo>
                    <a:pt x="366875" y="170541"/>
                  </a:lnTo>
                  <a:lnTo>
                    <a:pt x="404660" y="144661"/>
                  </a:lnTo>
                  <a:lnTo>
                    <a:pt x="443822" y="120678"/>
                  </a:lnTo>
                  <a:lnTo>
                    <a:pt x="484292" y="98659"/>
                  </a:lnTo>
                  <a:lnTo>
                    <a:pt x="526002" y="78671"/>
                  </a:lnTo>
                  <a:lnTo>
                    <a:pt x="568883" y="60783"/>
                  </a:lnTo>
                  <a:lnTo>
                    <a:pt x="612867" y="45061"/>
                  </a:lnTo>
                  <a:lnTo>
                    <a:pt x="657886" y="31573"/>
                  </a:lnTo>
                  <a:lnTo>
                    <a:pt x="703871" y="20386"/>
                  </a:lnTo>
                  <a:lnTo>
                    <a:pt x="750755" y="11568"/>
                  </a:lnTo>
                  <a:lnTo>
                    <a:pt x="798468" y="5186"/>
                  </a:lnTo>
                  <a:lnTo>
                    <a:pt x="846943" y="1307"/>
                  </a:lnTo>
                  <a:lnTo>
                    <a:pt x="896112" y="0"/>
                  </a:lnTo>
                  <a:lnTo>
                    <a:pt x="945280" y="1307"/>
                  </a:lnTo>
                  <a:lnTo>
                    <a:pt x="993755" y="5186"/>
                  </a:lnTo>
                  <a:lnTo>
                    <a:pt x="1041468" y="11568"/>
                  </a:lnTo>
                  <a:lnTo>
                    <a:pt x="1088352" y="20386"/>
                  </a:lnTo>
                  <a:lnTo>
                    <a:pt x="1134337" y="31573"/>
                  </a:lnTo>
                  <a:lnTo>
                    <a:pt x="1179356" y="45061"/>
                  </a:lnTo>
                  <a:lnTo>
                    <a:pt x="1223340" y="60783"/>
                  </a:lnTo>
                  <a:lnTo>
                    <a:pt x="1266221" y="78671"/>
                  </a:lnTo>
                  <a:lnTo>
                    <a:pt x="1307931" y="98659"/>
                  </a:lnTo>
                  <a:lnTo>
                    <a:pt x="1348401" y="120678"/>
                  </a:lnTo>
                  <a:lnTo>
                    <a:pt x="1387563" y="144661"/>
                  </a:lnTo>
                  <a:lnTo>
                    <a:pt x="1425348" y="170541"/>
                  </a:lnTo>
                  <a:lnTo>
                    <a:pt x="1461689" y="198251"/>
                  </a:lnTo>
                  <a:lnTo>
                    <a:pt x="1496516" y="227723"/>
                  </a:lnTo>
                  <a:lnTo>
                    <a:pt x="1529762" y="258889"/>
                  </a:lnTo>
                  <a:lnTo>
                    <a:pt x="1561358" y="291683"/>
                  </a:lnTo>
                  <a:lnTo>
                    <a:pt x="1591237" y="326036"/>
                  </a:lnTo>
                  <a:lnTo>
                    <a:pt x="1619329" y="361882"/>
                  </a:lnTo>
                  <a:lnTo>
                    <a:pt x="1645566" y="399154"/>
                  </a:lnTo>
                  <a:lnTo>
                    <a:pt x="1669880" y="437783"/>
                  </a:lnTo>
                  <a:lnTo>
                    <a:pt x="1692203" y="477702"/>
                  </a:lnTo>
                  <a:lnTo>
                    <a:pt x="1712466" y="518844"/>
                  </a:lnTo>
                  <a:lnTo>
                    <a:pt x="1730601" y="561142"/>
                  </a:lnTo>
                  <a:lnTo>
                    <a:pt x="1746540" y="604528"/>
                  </a:lnTo>
                  <a:lnTo>
                    <a:pt x="1760214" y="648934"/>
                  </a:lnTo>
                  <a:lnTo>
                    <a:pt x="1771555" y="694294"/>
                  </a:lnTo>
                  <a:lnTo>
                    <a:pt x="1780495" y="740540"/>
                  </a:lnTo>
                  <a:lnTo>
                    <a:pt x="1786965" y="787605"/>
                  </a:lnTo>
                  <a:lnTo>
                    <a:pt x="1790898" y="835420"/>
                  </a:lnTo>
                  <a:lnTo>
                    <a:pt x="1792224" y="883920"/>
                  </a:lnTo>
                  <a:lnTo>
                    <a:pt x="1790898" y="932418"/>
                  </a:lnTo>
                  <a:lnTo>
                    <a:pt x="1786965" y="980232"/>
                  </a:lnTo>
                  <a:lnTo>
                    <a:pt x="1780495" y="1027296"/>
                  </a:lnTo>
                  <a:lnTo>
                    <a:pt x="1771555" y="1073541"/>
                  </a:lnTo>
                  <a:lnTo>
                    <a:pt x="1760214" y="1118900"/>
                  </a:lnTo>
                  <a:lnTo>
                    <a:pt x="1746540" y="1163306"/>
                  </a:lnTo>
                  <a:lnTo>
                    <a:pt x="1730601" y="1206692"/>
                  </a:lnTo>
                  <a:lnTo>
                    <a:pt x="1712466" y="1248989"/>
                  </a:lnTo>
                  <a:lnTo>
                    <a:pt x="1692203" y="1290132"/>
                  </a:lnTo>
                  <a:lnTo>
                    <a:pt x="1669880" y="1330051"/>
                  </a:lnTo>
                  <a:lnTo>
                    <a:pt x="1645566" y="1368680"/>
                  </a:lnTo>
                  <a:lnTo>
                    <a:pt x="1619329" y="1405951"/>
                  </a:lnTo>
                  <a:lnTo>
                    <a:pt x="1591237" y="1441797"/>
                  </a:lnTo>
                  <a:lnTo>
                    <a:pt x="1561358" y="1476151"/>
                  </a:lnTo>
                  <a:lnTo>
                    <a:pt x="1529762" y="1508945"/>
                  </a:lnTo>
                  <a:lnTo>
                    <a:pt x="1496516" y="1540112"/>
                  </a:lnTo>
                  <a:lnTo>
                    <a:pt x="1461689" y="1569584"/>
                  </a:lnTo>
                  <a:lnTo>
                    <a:pt x="1425348" y="1597294"/>
                  </a:lnTo>
                  <a:lnTo>
                    <a:pt x="1387563" y="1623175"/>
                  </a:lnTo>
                  <a:lnTo>
                    <a:pt x="1348401" y="1647158"/>
                  </a:lnTo>
                  <a:lnTo>
                    <a:pt x="1307931" y="1669178"/>
                  </a:lnTo>
                  <a:lnTo>
                    <a:pt x="1266221" y="1689166"/>
                  </a:lnTo>
                  <a:lnTo>
                    <a:pt x="1223340" y="1707054"/>
                  </a:lnTo>
                  <a:lnTo>
                    <a:pt x="1179356" y="1722777"/>
                  </a:lnTo>
                  <a:lnTo>
                    <a:pt x="1134337" y="1736265"/>
                  </a:lnTo>
                  <a:lnTo>
                    <a:pt x="1088352" y="1747452"/>
                  </a:lnTo>
                  <a:lnTo>
                    <a:pt x="1041468" y="1756270"/>
                  </a:lnTo>
                  <a:lnTo>
                    <a:pt x="993755" y="1762653"/>
                  </a:lnTo>
                  <a:lnTo>
                    <a:pt x="945280" y="1766532"/>
                  </a:lnTo>
                  <a:lnTo>
                    <a:pt x="896112" y="1767839"/>
                  </a:lnTo>
                  <a:lnTo>
                    <a:pt x="846943" y="1766532"/>
                  </a:lnTo>
                  <a:lnTo>
                    <a:pt x="798468" y="1762653"/>
                  </a:lnTo>
                  <a:lnTo>
                    <a:pt x="750755" y="1756270"/>
                  </a:lnTo>
                  <a:lnTo>
                    <a:pt x="703871" y="1747452"/>
                  </a:lnTo>
                  <a:lnTo>
                    <a:pt x="657886" y="1736265"/>
                  </a:lnTo>
                  <a:lnTo>
                    <a:pt x="612867" y="1722777"/>
                  </a:lnTo>
                  <a:lnTo>
                    <a:pt x="568883" y="1707054"/>
                  </a:lnTo>
                  <a:lnTo>
                    <a:pt x="526002" y="1689166"/>
                  </a:lnTo>
                  <a:lnTo>
                    <a:pt x="484292" y="1669178"/>
                  </a:lnTo>
                  <a:lnTo>
                    <a:pt x="443822" y="1647158"/>
                  </a:lnTo>
                  <a:lnTo>
                    <a:pt x="404660" y="1623175"/>
                  </a:lnTo>
                  <a:lnTo>
                    <a:pt x="366875" y="1597294"/>
                  </a:lnTo>
                  <a:lnTo>
                    <a:pt x="330534" y="1569584"/>
                  </a:lnTo>
                  <a:lnTo>
                    <a:pt x="295707" y="1540112"/>
                  </a:lnTo>
                  <a:lnTo>
                    <a:pt x="262461" y="1508945"/>
                  </a:lnTo>
                  <a:lnTo>
                    <a:pt x="230865" y="1476151"/>
                  </a:lnTo>
                  <a:lnTo>
                    <a:pt x="200986" y="1441797"/>
                  </a:lnTo>
                  <a:lnTo>
                    <a:pt x="172894" y="1405951"/>
                  </a:lnTo>
                  <a:lnTo>
                    <a:pt x="146657" y="1368680"/>
                  </a:lnTo>
                  <a:lnTo>
                    <a:pt x="122343" y="1330051"/>
                  </a:lnTo>
                  <a:lnTo>
                    <a:pt x="100020" y="1290132"/>
                  </a:lnTo>
                  <a:lnTo>
                    <a:pt x="79757" y="1248989"/>
                  </a:lnTo>
                  <a:lnTo>
                    <a:pt x="61622" y="1206692"/>
                  </a:lnTo>
                  <a:lnTo>
                    <a:pt x="45683" y="1163306"/>
                  </a:lnTo>
                  <a:lnTo>
                    <a:pt x="32009" y="1118900"/>
                  </a:lnTo>
                  <a:lnTo>
                    <a:pt x="20668" y="1073541"/>
                  </a:lnTo>
                  <a:lnTo>
                    <a:pt x="11728" y="1027296"/>
                  </a:lnTo>
                  <a:lnTo>
                    <a:pt x="5258" y="980232"/>
                  </a:lnTo>
                  <a:lnTo>
                    <a:pt x="1325" y="932418"/>
                  </a:lnTo>
                  <a:lnTo>
                    <a:pt x="0" y="883920"/>
                  </a:lnTo>
                  <a:close/>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79" name="Google Shape;679;p75"/>
          <p:cNvSpPr txBox="1"/>
          <p:nvPr/>
        </p:nvSpPr>
        <p:spPr>
          <a:xfrm>
            <a:off x="4049648" y="4014977"/>
            <a:ext cx="868800" cy="567000"/>
          </a:xfrm>
          <a:prstGeom prst="rect">
            <a:avLst/>
          </a:prstGeom>
          <a:noFill/>
          <a:ln>
            <a:noFill/>
          </a:ln>
        </p:spPr>
        <p:txBody>
          <a:bodyPr anchorCtr="0" anchor="t" bIns="0" lIns="0" spcFirstLastPara="1" rIns="0" wrap="square" tIns="12700">
            <a:spAutoFit/>
          </a:bodyPr>
          <a:lstStyle/>
          <a:p>
            <a:pPr indent="-91440" lvl="0" marL="103504" marR="5080" rtl="0" algn="l">
              <a:lnSpc>
                <a:spcPct val="100000"/>
              </a:lnSpc>
              <a:spcBef>
                <a:spcPts val="0"/>
              </a:spcBef>
              <a:spcAft>
                <a:spcPts val="0"/>
              </a:spcAft>
              <a:buNone/>
            </a:pPr>
            <a:r>
              <a:rPr lang="en-US" sz="1800">
                <a:solidFill>
                  <a:srgbClr val="072A40"/>
                </a:solidFill>
                <a:latin typeface="Arial"/>
                <a:ea typeface="Arial"/>
                <a:cs typeface="Arial"/>
                <a:sym typeface="Arial"/>
              </a:rPr>
              <a:t>Transfer Object</a:t>
            </a:r>
            <a:endParaRPr sz="1800">
              <a:latin typeface="Arial"/>
              <a:ea typeface="Arial"/>
              <a:cs typeface="Arial"/>
              <a:sym typeface="Arial"/>
            </a:endParaRPr>
          </a:p>
        </p:txBody>
      </p:sp>
      <p:grpSp>
        <p:nvGrpSpPr>
          <p:cNvPr id="680" name="Google Shape;680;p75"/>
          <p:cNvGrpSpPr/>
          <p:nvPr/>
        </p:nvGrpSpPr>
        <p:grpSpPr>
          <a:xfrm>
            <a:off x="2109978" y="1769935"/>
            <a:ext cx="1390015" cy="585311"/>
            <a:chOff x="2109978" y="2359913"/>
            <a:chExt cx="1390015" cy="780415"/>
          </a:xfrm>
        </p:grpSpPr>
        <p:sp>
          <p:nvSpPr>
            <p:cNvPr id="681" name="Google Shape;681;p75"/>
            <p:cNvSpPr/>
            <p:nvPr/>
          </p:nvSpPr>
          <p:spPr>
            <a:xfrm>
              <a:off x="2109978" y="2359913"/>
              <a:ext cx="1390015" cy="780415"/>
            </a:xfrm>
            <a:custGeom>
              <a:rect b="b" l="l" r="r" t="t"/>
              <a:pathLst>
                <a:path extrusionOk="0" h="780414" w="1390014">
                  <a:moveTo>
                    <a:pt x="999744" y="0"/>
                  </a:moveTo>
                  <a:lnTo>
                    <a:pt x="999744" y="195072"/>
                  </a:lnTo>
                  <a:lnTo>
                    <a:pt x="0" y="195072"/>
                  </a:lnTo>
                  <a:lnTo>
                    <a:pt x="0" y="585215"/>
                  </a:lnTo>
                  <a:lnTo>
                    <a:pt x="999744" y="585215"/>
                  </a:lnTo>
                  <a:lnTo>
                    <a:pt x="999744" y="780288"/>
                  </a:lnTo>
                  <a:lnTo>
                    <a:pt x="1389888" y="390144"/>
                  </a:lnTo>
                  <a:lnTo>
                    <a:pt x="999744"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2" name="Google Shape;682;p75"/>
            <p:cNvSpPr/>
            <p:nvPr/>
          </p:nvSpPr>
          <p:spPr>
            <a:xfrm>
              <a:off x="2109978" y="2359913"/>
              <a:ext cx="1390015" cy="780415"/>
            </a:xfrm>
            <a:custGeom>
              <a:rect b="b" l="l" r="r" t="t"/>
              <a:pathLst>
                <a:path extrusionOk="0" h="780414" w="1390014">
                  <a:moveTo>
                    <a:pt x="0" y="195072"/>
                  </a:moveTo>
                  <a:lnTo>
                    <a:pt x="999744" y="195072"/>
                  </a:lnTo>
                  <a:lnTo>
                    <a:pt x="999744" y="0"/>
                  </a:lnTo>
                  <a:lnTo>
                    <a:pt x="1389888" y="390144"/>
                  </a:lnTo>
                  <a:lnTo>
                    <a:pt x="999744" y="780288"/>
                  </a:lnTo>
                  <a:lnTo>
                    <a:pt x="999744" y="585215"/>
                  </a:lnTo>
                  <a:lnTo>
                    <a:pt x="0" y="585215"/>
                  </a:lnTo>
                  <a:lnTo>
                    <a:pt x="0" y="195072"/>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83" name="Google Shape;683;p75"/>
          <p:cNvSpPr txBox="1"/>
          <p:nvPr/>
        </p:nvSpPr>
        <p:spPr>
          <a:xfrm>
            <a:off x="2454020" y="1945253"/>
            <a:ext cx="5073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uses</a:t>
            </a:r>
            <a:endParaRPr sz="1800">
              <a:latin typeface="Arial"/>
              <a:ea typeface="Arial"/>
              <a:cs typeface="Arial"/>
              <a:sym typeface="Arial"/>
            </a:endParaRPr>
          </a:p>
        </p:txBody>
      </p:sp>
      <p:grpSp>
        <p:nvGrpSpPr>
          <p:cNvPr id="684" name="Google Shape;684;p75"/>
          <p:cNvGrpSpPr/>
          <p:nvPr/>
        </p:nvGrpSpPr>
        <p:grpSpPr>
          <a:xfrm>
            <a:off x="5491733" y="1769935"/>
            <a:ext cx="1390015" cy="585311"/>
            <a:chOff x="5491733" y="2359913"/>
            <a:chExt cx="1390015" cy="780415"/>
          </a:xfrm>
        </p:grpSpPr>
        <p:sp>
          <p:nvSpPr>
            <p:cNvPr id="685" name="Google Shape;685;p75"/>
            <p:cNvSpPr/>
            <p:nvPr/>
          </p:nvSpPr>
          <p:spPr>
            <a:xfrm>
              <a:off x="5491733" y="2359913"/>
              <a:ext cx="1390015" cy="780415"/>
            </a:xfrm>
            <a:custGeom>
              <a:rect b="b" l="l" r="r" t="t"/>
              <a:pathLst>
                <a:path extrusionOk="0" h="780414" w="1390015">
                  <a:moveTo>
                    <a:pt x="999743" y="0"/>
                  </a:moveTo>
                  <a:lnTo>
                    <a:pt x="999743" y="195072"/>
                  </a:lnTo>
                  <a:lnTo>
                    <a:pt x="0" y="195072"/>
                  </a:lnTo>
                  <a:lnTo>
                    <a:pt x="0" y="585215"/>
                  </a:lnTo>
                  <a:lnTo>
                    <a:pt x="999743" y="585215"/>
                  </a:lnTo>
                  <a:lnTo>
                    <a:pt x="999743" y="780288"/>
                  </a:lnTo>
                  <a:lnTo>
                    <a:pt x="1389888" y="390144"/>
                  </a:lnTo>
                  <a:lnTo>
                    <a:pt x="999743"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6" name="Google Shape;686;p75"/>
            <p:cNvSpPr/>
            <p:nvPr/>
          </p:nvSpPr>
          <p:spPr>
            <a:xfrm>
              <a:off x="5491733" y="2359913"/>
              <a:ext cx="1390015" cy="780415"/>
            </a:xfrm>
            <a:custGeom>
              <a:rect b="b" l="l" r="r" t="t"/>
              <a:pathLst>
                <a:path extrusionOk="0" h="780414" w="1390015">
                  <a:moveTo>
                    <a:pt x="0" y="195072"/>
                  </a:moveTo>
                  <a:lnTo>
                    <a:pt x="999743" y="195072"/>
                  </a:lnTo>
                  <a:lnTo>
                    <a:pt x="999743" y="0"/>
                  </a:lnTo>
                  <a:lnTo>
                    <a:pt x="1389888" y="390144"/>
                  </a:lnTo>
                  <a:lnTo>
                    <a:pt x="999743" y="780288"/>
                  </a:lnTo>
                  <a:lnTo>
                    <a:pt x="999743" y="585215"/>
                  </a:lnTo>
                  <a:lnTo>
                    <a:pt x="0" y="585215"/>
                  </a:lnTo>
                  <a:lnTo>
                    <a:pt x="0" y="195072"/>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87" name="Google Shape;687;p75"/>
          <p:cNvSpPr txBox="1"/>
          <p:nvPr/>
        </p:nvSpPr>
        <p:spPr>
          <a:xfrm>
            <a:off x="5619369" y="1945253"/>
            <a:ext cx="9384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connects</a:t>
            </a:r>
            <a:endParaRPr sz="1800">
              <a:latin typeface="Arial"/>
              <a:ea typeface="Arial"/>
              <a:cs typeface="Arial"/>
              <a:sym typeface="Arial"/>
            </a:endParaRPr>
          </a:p>
        </p:txBody>
      </p:sp>
      <p:grpSp>
        <p:nvGrpSpPr>
          <p:cNvPr id="688" name="Google Shape;688;p75"/>
          <p:cNvGrpSpPr/>
          <p:nvPr/>
        </p:nvGrpSpPr>
        <p:grpSpPr>
          <a:xfrm>
            <a:off x="4088130" y="2826067"/>
            <a:ext cx="792480" cy="745331"/>
            <a:chOff x="4088130" y="3768089"/>
            <a:chExt cx="792480" cy="993775"/>
          </a:xfrm>
        </p:grpSpPr>
        <p:sp>
          <p:nvSpPr>
            <p:cNvPr id="689" name="Google Shape;689;p75"/>
            <p:cNvSpPr/>
            <p:nvPr/>
          </p:nvSpPr>
          <p:spPr>
            <a:xfrm>
              <a:off x="4088130" y="3768089"/>
              <a:ext cx="792480" cy="993775"/>
            </a:xfrm>
            <a:custGeom>
              <a:rect b="b" l="l" r="r" t="t"/>
              <a:pathLst>
                <a:path extrusionOk="0" h="993775" w="792479">
                  <a:moveTo>
                    <a:pt x="594360" y="0"/>
                  </a:moveTo>
                  <a:lnTo>
                    <a:pt x="198120" y="0"/>
                  </a:lnTo>
                  <a:lnTo>
                    <a:pt x="198120" y="597408"/>
                  </a:lnTo>
                  <a:lnTo>
                    <a:pt x="0" y="597408"/>
                  </a:lnTo>
                  <a:lnTo>
                    <a:pt x="396240" y="993648"/>
                  </a:lnTo>
                  <a:lnTo>
                    <a:pt x="792480" y="597408"/>
                  </a:lnTo>
                  <a:lnTo>
                    <a:pt x="594360" y="597408"/>
                  </a:lnTo>
                  <a:lnTo>
                    <a:pt x="594360"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0" name="Google Shape;690;p75"/>
            <p:cNvSpPr/>
            <p:nvPr/>
          </p:nvSpPr>
          <p:spPr>
            <a:xfrm>
              <a:off x="4088130" y="3768089"/>
              <a:ext cx="792480" cy="993775"/>
            </a:xfrm>
            <a:custGeom>
              <a:rect b="b" l="l" r="r" t="t"/>
              <a:pathLst>
                <a:path extrusionOk="0" h="993775" w="792479">
                  <a:moveTo>
                    <a:pt x="0" y="597408"/>
                  </a:moveTo>
                  <a:lnTo>
                    <a:pt x="198120" y="597408"/>
                  </a:lnTo>
                  <a:lnTo>
                    <a:pt x="198120" y="0"/>
                  </a:lnTo>
                  <a:lnTo>
                    <a:pt x="594360" y="0"/>
                  </a:lnTo>
                  <a:lnTo>
                    <a:pt x="594360" y="597408"/>
                  </a:lnTo>
                  <a:lnTo>
                    <a:pt x="792480" y="597408"/>
                  </a:lnTo>
                  <a:lnTo>
                    <a:pt x="396240" y="993648"/>
                  </a:lnTo>
                  <a:lnTo>
                    <a:pt x="0" y="597408"/>
                  </a:lnTo>
                  <a:close/>
                </a:path>
              </a:pathLst>
            </a:custGeom>
            <a:noFill/>
            <a:ln cap="flat" cmpd="sng" w="25900">
              <a:solidFill>
                <a:srgbClr val="BB6E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691" name="Google Shape;691;p75"/>
          <p:cNvSpPr txBox="1"/>
          <p:nvPr/>
        </p:nvSpPr>
        <p:spPr>
          <a:xfrm>
            <a:off x="3629405" y="2974143"/>
            <a:ext cx="1446600" cy="289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0D0D0D"/>
                </a:solidFill>
                <a:latin typeface="Arial"/>
                <a:ea typeface="Arial"/>
                <a:cs typeface="Arial"/>
                <a:sym typeface="Arial"/>
              </a:rPr>
              <a:t>creates / uses</a:t>
            </a:r>
            <a:endParaRPr sz="1800">
              <a:latin typeface="Arial"/>
              <a:ea typeface="Arial"/>
              <a:cs typeface="Arial"/>
              <a:sym typeface="Arial"/>
            </a:endParaRPr>
          </a:p>
        </p:txBody>
      </p:sp>
      <p:sp>
        <p:nvSpPr>
          <p:cNvPr id="692" name="Google Shape;692;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93" name="Google Shape;693;p75"/>
          <p:cNvSpPr txBox="1"/>
          <p:nvPr/>
        </p:nvSpPr>
        <p:spPr>
          <a:xfrm>
            <a:off x="6690025" y="4722150"/>
            <a:ext cx="1770300" cy="18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chemeClr val="accent2"/>
                </a:solidFill>
              </a:rPr>
              <a:t>Source: Per Scholas</a:t>
            </a:r>
            <a:endParaRPr sz="100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6"/>
          <p:cNvSpPr txBox="1"/>
          <p:nvPr>
            <p:ph type="title"/>
          </p:nvPr>
        </p:nvSpPr>
        <p:spPr>
          <a:xfrm>
            <a:off x="485575" y="674950"/>
            <a:ext cx="8520600" cy="645000"/>
          </a:xfrm>
          <a:prstGeom prst="rect">
            <a:avLst/>
          </a:prstGeom>
          <a:noFill/>
          <a:ln>
            <a:noFill/>
          </a:ln>
        </p:spPr>
        <p:txBody>
          <a:bodyPr anchorCtr="0" anchor="t" bIns="0" lIns="0" spcFirstLastPara="1" rIns="0" wrap="square" tIns="257725">
            <a:spAutoFit/>
          </a:bodyPr>
          <a:lstStyle/>
          <a:p>
            <a:pPr indent="0" lvl="0" marL="0" rtl="0" algn="l">
              <a:lnSpc>
                <a:spcPct val="100000"/>
              </a:lnSpc>
              <a:spcBef>
                <a:spcPts val="0"/>
              </a:spcBef>
              <a:spcAft>
                <a:spcPts val="0"/>
              </a:spcAft>
              <a:buNone/>
            </a:pPr>
            <a:r>
              <a:rPr lang="en-US"/>
              <a:t>The Old Process</a:t>
            </a:r>
            <a:endParaRPr/>
          </a:p>
        </p:txBody>
      </p:sp>
      <p:sp>
        <p:nvSpPr>
          <p:cNvPr id="699" name="Google Shape;699;p76"/>
          <p:cNvSpPr txBox="1"/>
          <p:nvPr/>
        </p:nvSpPr>
        <p:spPr>
          <a:xfrm>
            <a:off x="526795" y="1302143"/>
            <a:ext cx="5586600" cy="1952400"/>
          </a:xfrm>
          <a:prstGeom prst="rect">
            <a:avLst/>
          </a:prstGeom>
          <a:noFill/>
          <a:ln>
            <a:noFill/>
          </a:ln>
        </p:spPr>
        <p:txBody>
          <a:bodyPr anchorCtr="0" anchor="t" bIns="0" lIns="0" spcFirstLastPara="1" rIns="0" wrap="square" tIns="88900">
            <a:spAutoFit/>
          </a:bodyPr>
          <a:lstStyle/>
          <a:p>
            <a:pPr indent="-264160" lvl="0" marL="264160" rtl="0" algn="l">
              <a:lnSpc>
                <a:spcPct val="100000"/>
              </a:lnSpc>
              <a:spcBef>
                <a:spcPts val="0"/>
              </a:spcBef>
              <a:spcAft>
                <a:spcPts val="0"/>
              </a:spcAft>
              <a:buClr>
                <a:srgbClr val="FF9900"/>
              </a:buClr>
              <a:buSzPts val="1600"/>
              <a:buChar char="❑"/>
            </a:pPr>
            <a:r>
              <a:rPr lang="en-US" sz="1600">
                <a:solidFill>
                  <a:srgbClr val="3E3E3E"/>
                </a:solidFill>
              </a:rPr>
              <a:t>Repeat for every DAO:</a:t>
            </a:r>
            <a:endParaRPr sz="1600"/>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rPr>
              <a:t>Connect to database – </a:t>
            </a:r>
            <a:r>
              <a:rPr b="1" lang="en-US" sz="1600">
                <a:solidFill>
                  <a:srgbClr val="3E3E3E"/>
                </a:solidFill>
              </a:rPr>
              <a:t>Same every time.</a:t>
            </a:r>
            <a:endParaRPr sz="1600"/>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rPr>
              <a:t>Create cursor – </a:t>
            </a:r>
            <a:r>
              <a:rPr b="1" lang="en-US" sz="1600">
                <a:solidFill>
                  <a:srgbClr val="3E3E3E"/>
                </a:solidFill>
              </a:rPr>
              <a:t>Same every time.</a:t>
            </a:r>
            <a:endParaRPr sz="1600"/>
          </a:p>
          <a:p>
            <a:pPr indent="-264795" lvl="1" marL="521334" rtl="0" algn="l">
              <a:lnSpc>
                <a:spcPct val="100000"/>
              </a:lnSpc>
              <a:spcBef>
                <a:spcPts val="600"/>
              </a:spcBef>
              <a:spcAft>
                <a:spcPts val="0"/>
              </a:spcAft>
              <a:buClr>
                <a:srgbClr val="FF9900"/>
              </a:buClr>
              <a:buSzPts val="1600"/>
              <a:buChar char="➢"/>
            </a:pPr>
            <a:r>
              <a:rPr lang="en-US" sz="1600">
                <a:solidFill>
                  <a:srgbClr val="3E3E3E"/>
                </a:solidFill>
              </a:rPr>
              <a:t>Prepare and issue statement.</a:t>
            </a:r>
            <a:endParaRPr sz="1600"/>
          </a:p>
          <a:p>
            <a:pPr indent="-264795" lvl="1" marL="521334" rtl="0" algn="l">
              <a:lnSpc>
                <a:spcPct val="100000"/>
              </a:lnSpc>
              <a:spcBef>
                <a:spcPts val="600"/>
              </a:spcBef>
              <a:spcAft>
                <a:spcPts val="0"/>
              </a:spcAft>
              <a:buClr>
                <a:srgbClr val="FF9900"/>
              </a:buClr>
              <a:buSzPts val="1600"/>
              <a:buChar char="➢"/>
            </a:pPr>
            <a:r>
              <a:rPr lang="en-US" sz="1600">
                <a:solidFill>
                  <a:srgbClr val="3E3E3E"/>
                </a:solidFill>
              </a:rPr>
              <a:t>Obtain data from database.</a:t>
            </a:r>
            <a:endParaRPr sz="1600"/>
          </a:p>
          <a:p>
            <a:pPr indent="-264795" lvl="1" marL="521334" rtl="0" algn="l">
              <a:lnSpc>
                <a:spcPct val="100000"/>
              </a:lnSpc>
              <a:spcBef>
                <a:spcPts val="600"/>
              </a:spcBef>
              <a:spcAft>
                <a:spcPts val="0"/>
              </a:spcAft>
              <a:buClr>
                <a:srgbClr val="FF9900"/>
              </a:buClr>
              <a:buSzPts val="1600"/>
              <a:buFont typeface="MS Gothic"/>
              <a:buChar char="➢"/>
            </a:pPr>
            <a:r>
              <a:rPr lang="en-US" sz="1600">
                <a:solidFill>
                  <a:srgbClr val="3E3E3E"/>
                </a:solidFill>
              </a:rPr>
              <a:t>Close the connection – </a:t>
            </a:r>
            <a:r>
              <a:rPr b="1" lang="en-US" sz="1600">
                <a:solidFill>
                  <a:srgbClr val="3E3E3E"/>
                </a:solidFill>
              </a:rPr>
              <a:t>Same every time.</a:t>
            </a:r>
            <a:endParaRPr sz="1600"/>
          </a:p>
        </p:txBody>
      </p:sp>
      <p:sp>
        <p:nvSpPr>
          <p:cNvPr id="700" name="Google Shape;700;p76"/>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8</a:t>
            </a:r>
            <a:endParaRPr sz="2100">
              <a:latin typeface="Verdana"/>
              <a:ea typeface="Verdana"/>
              <a:cs typeface="Verdana"/>
              <a:sym typeface="Verdana"/>
            </a:endParaRPr>
          </a:p>
        </p:txBody>
      </p:sp>
      <p:sp>
        <p:nvSpPr>
          <p:cNvPr id="701" name="Google Shape;701;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type="title"/>
          </p:nvPr>
        </p:nvSpPr>
        <p:spPr>
          <a:xfrm>
            <a:off x="485575" y="723600"/>
            <a:ext cx="8520600" cy="477600"/>
          </a:xfrm>
          <a:prstGeom prst="rect">
            <a:avLst/>
          </a:prstGeom>
          <a:noFill/>
          <a:ln>
            <a:noFill/>
          </a:ln>
        </p:spPr>
        <p:txBody>
          <a:bodyPr anchorCtr="0" anchor="t" bIns="0" lIns="0" spcFirstLastPara="1" rIns="0" wrap="square" tIns="13325">
            <a:noAutofit/>
          </a:bodyPr>
          <a:lstStyle/>
          <a:p>
            <a:pPr indent="0" lvl="0" marL="12700" rtl="0" algn="l">
              <a:lnSpc>
                <a:spcPct val="100000"/>
              </a:lnSpc>
              <a:spcBef>
                <a:spcPts val="0"/>
              </a:spcBef>
              <a:spcAft>
                <a:spcPts val="0"/>
              </a:spcAft>
              <a:buNone/>
            </a:pPr>
            <a:r>
              <a:rPr lang="en-US"/>
              <a:t>The New Process - Applying DAO Pattern and OOP</a:t>
            </a:r>
            <a:endParaRPr/>
          </a:p>
        </p:txBody>
      </p:sp>
      <p:sp>
        <p:nvSpPr>
          <p:cNvPr id="707" name="Google Shape;707;p77"/>
          <p:cNvSpPr txBox="1"/>
          <p:nvPr/>
        </p:nvSpPr>
        <p:spPr>
          <a:xfrm>
            <a:off x="638925" y="1177350"/>
            <a:ext cx="7782900" cy="3361200"/>
          </a:xfrm>
          <a:prstGeom prst="rect">
            <a:avLst/>
          </a:prstGeom>
          <a:noFill/>
          <a:ln>
            <a:noFill/>
          </a:ln>
        </p:spPr>
        <p:txBody>
          <a:bodyPr anchorCtr="0" anchor="t" bIns="0" lIns="0" spcFirstLastPara="1" rIns="0" wrap="square" tIns="88900">
            <a:spAutoFit/>
          </a:bodyPr>
          <a:lstStyle/>
          <a:p>
            <a:pPr indent="-245109" lvl="0" marL="264160" rtl="0" algn="l">
              <a:lnSpc>
                <a:spcPct val="100000"/>
              </a:lnSpc>
              <a:spcBef>
                <a:spcPts val="0"/>
              </a:spcBef>
              <a:spcAft>
                <a:spcPts val="0"/>
              </a:spcAft>
              <a:buClr>
                <a:srgbClr val="FF9900"/>
              </a:buClr>
              <a:buSzPts val="1300"/>
              <a:buFont typeface="MS Gothic"/>
              <a:buChar char="❑"/>
            </a:pPr>
            <a:r>
              <a:rPr b="1" lang="en-US" sz="1300">
                <a:solidFill>
                  <a:srgbClr val="3E3E3E"/>
                </a:solidFill>
              </a:rPr>
              <a:t>Start with </a:t>
            </a:r>
            <a:r>
              <a:rPr b="1" i="1" lang="en-US" sz="1300">
                <a:solidFill>
                  <a:srgbClr val="3E3E3E"/>
                </a:solidFill>
              </a:rPr>
              <a:t>ConnectionDAO </a:t>
            </a:r>
            <a:r>
              <a:rPr b="1" lang="en-US" sz="1300">
                <a:solidFill>
                  <a:srgbClr val="3E3E3E"/>
                </a:solidFill>
              </a:rPr>
              <a:t>class</a:t>
            </a:r>
            <a:r>
              <a:rPr lang="en-US" sz="1300">
                <a:solidFill>
                  <a:srgbClr val="3E3E3E"/>
                </a:solidFill>
              </a:rPr>
              <a:t>:</a:t>
            </a:r>
            <a:endParaRPr sz="1300"/>
          </a:p>
          <a:p>
            <a:pPr indent="-245745" lvl="1" marL="521334" rtl="0" algn="l">
              <a:lnSpc>
                <a:spcPct val="100000"/>
              </a:lnSpc>
              <a:spcBef>
                <a:spcPts val="600"/>
              </a:spcBef>
              <a:spcAft>
                <a:spcPts val="0"/>
              </a:spcAft>
              <a:buClr>
                <a:srgbClr val="FF9900"/>
              </a:buClr>
              <a:buSzPts val="1300"/>
              <a:buChar char="➢"/>
            </a:pPr>
            <a:r>
              <a:rPr i="1" lang="en-US" sz="1300">
                <a:solidFill>
                  <a:srgbClr val="3E3E3E"/>
                </a:solidFill>
              </a:rPr>
              <a:t>connect</a:t>
            </a:r>
            <a:r>
              <a:rPr lang="en-US" sz="1300">
                <a:solidFill>
                  <a:srgbClr val="3E3E3E"/>
                </a:solidFill>
              </a:rPr>
              <a:t>() method:</a:t>
            </a:r>
            <a:endParaRPr sz="1300"/>
          </a:p>
          <a:p>
            <a:pPr indent="0" lvl="0" marL="539750" rtl="0" algn="l">
              <a:lnSpc>
                <a:spcPct val="100000"/>
              </a:lnSpc>
              <a:spcBef>
                <a:spcPts val="640"/>
              </a:spcBef>
              <a:spcAft>
                <a:spcPts val="0"/>
              </a:spcAft>
              <a:buNone/>
            </a:pPr>
            <a:r>
              <a:rPr lang="en-US" sz="1300">
                <a:solidFill>
                  <a:srgbClr val="FF9900"/>
                </a:solidFill>
              </a:rPr>
              <a:t>▶ </a:t>
            </a:r>
            <a:r>
              <a:rPr lang="en-US" sz="1300">
                <a:solidFill>
                  <a:srgbClr val="3E3E3E"/>
                </a:solidFill>
              </a:rPr>
              <a:t>Connect to database.</a:t>
            </a:r>
            <a:endParaRPr sz="1300"/>
          </a:p>
          <a:p>
            <a:pPr indent="0" lvl="0" marL="539750" rtl="0" algn="l">
              <a:lnSpc>
                <a:spcPct val="100000"/>
              </a:lnSpc>
              <a:spcBef>
                <a:spcPts val="650"/>
              </a:spcBef>
              <a:spcAft>
                <a:spcPts val="0"/>
              </a:spcAft>
              <a:buNone/>
            </a:pPr>
            <a:r>
              <a:rPr lang="en-US" sz="1300">
                <a:solidFill>
                  <a:srgbClr val="FF9900"/>
                </a:solidFill>
              </a:rPr>
              <a:t>▶ </a:t>
            </a:r>
            <a:r>
              <a:rPr lang="en-US" sz="1300">
                <a:solidFill>
                  <a:srgbClr val="3E3E3E"/>
                </a:solidFill>
              </a:rPr>
              <a:t>Create cursor.</a:t>
            </a:r>
            <a:endParaRPr sz="1300"/>
          </a:p>
          <a:p>
            <a:pPr indent="-245745" lvl="1" marL="521334" rtl="0" algn="l">
              <a:lnSpc>
                <a:spcPct val="100000"/>
              </a:lnSpc>
              <a:spcBef>
                <a:spcPts val="605"/>
              </a:spcBef>
              <a:spcAft>
                <a:spcPts val="0"/>
              </a:spcAft>
              <a:buClr>
                <a:srgbClr val="FF9900"/>
              </a:buClr>
              <a:buSzPts val="1300"/>
              <a:buChar char="➢"/>
            </a:pPr>
            <a:r>
              <a:rPr i="1" lang="en-US" sz="1300">
                <a:solidFill>
                  <a:srgbClr val="3E3E3E"/>
                </a:solidFill>
              </a:rPr>
              <a:t>close</a:t>
            </a:r>
            <a:r>
              <a:rPr lang="en-US" sz="1300">
                <a:solidFill>
                  <a:srgbClr val="3E3E3E"/>
                </a:solidFill>
              </a:rPr>
              <a:t>() method:</a:t>
            </a:r>
            <a:endParaRPr sz="1300"/>
          </a:p>
          <a:p>
            <a:pPr indent="0" lvl="0" marL="539750" rtl="0" algn="l">
              <a:lnSpc>
                <a:spcPct val="100000"/>
              </a:lnSpc>
              <a:spcBef>
                <a:spcPts val="630"/>
              </a:spcBef>
              <a:spcAft>
                <a:spcPts val="0"/>
              </a:spcAft>
              <a:buNone/>
            </a:pPr>
            <a:r>
              <a:rPr lang="en-US" sz="1300">
                <a:solidFill>
                  <a:srgbClr val="FF9900"/>
                </a:solidFill>
              </a:rPr>
              <a:t>▶ </a:t>
            </a:r>
            <a:r>
              <a:rPr lang="en-US" sz="1300">
                <a:solidFill>
                  <a:srgbClr val="3E3E3E"/>
                </a:solidFill>
              </a:rPr>
              <a:t>Close the connection.</a:t>
            </a:r>
            <a:endParaRPr sz="1300"/>
          </a:p>
          <a:p>
            <a:pPr indent="-245109" lvl="0" marL="264160" rtl="0" algn="l">
              <a:lnSpc>
                <a:spcPct val="100000"/>
              </a:lnSpc>
              <a:spcBef>
                <a:spcPts val="620"/>
              </a:spcBef>
              <a:spcAft>
                <a:spcPts val="0"/>
              </a:spcAft>
              <a:buClr>
                <a:srgbClr val="FF9900"/>
              </a:buClr>
              <a:buSzPts val="1300"/>
              <a:buChar char="❑"/>
            </a:pPr>
            <a:r>
              <a:rPr b="1" lang="en-US" sz="1300">
                <a:solidFill>
                  <a:srgbClr val="3E3E3E"/>
                </a:solidFill>
              </a:rPr>
              <a:t>Create class for queries.</a:t>
            </a:r>
            <a:endParaRPr sz="1300"/>
          </a:p>
          <a:p>
            <a:pPr indent="-245109" lvl="0" marL="264160" rtl="0" algn="l">
              <a:lnSpc>
                <a:spcPct val="100000"/>
              </a:lnSpc>
              <a:spcBef>
                <a:spcPts val="600"/>
              </a:spcBef>
              <a:spcAft>
                <a:spcPts val="0"/>
              </a:spcAft>
              <a:buClr>
                <a:srgbClr val="FF9900"/>
              </a:buClr>
              <a:buSzPts val="1300"/>
              <a:buFont typeface="MS Gothic"/>
              <a:buChar char="❑"/>
            </a:pPr>
            <a:r>
              <a:rPr b="1" lang="en-US" sz="1300">
                <a:solidFill>
                  <a:srgbClr val="3E3E3E"/>
                </a:solidFill>
              </a:rPr>
              <a:t>Create classes for each DAO</a:t>
            </a:r>
            <a:r>
              <a:rPr lang="en-US" sz="1300">
                <a:solidFill>
                  <a:srgbClr val="3E3E3E"/>
                </a:solidFill>
              </a:rPr>
              <a:t>:</a:t>
            </a:r>
            <a:endParaRPr sz="1300"/>
          </a:p>
          <a:p>
            <a:pPr indent="-245745" lvl="1" marL="521334" rtl="0" algn="l">
              <a:lnSpc>
                <a:spcPct val="100000"/>
              </a:lnSpc>
              <a:spcBef>
                <a:spcPts val="590"/>
              </a:spcBef>
              <a:spcAft>
                <a:spcPts val="0"/>
              </a:spcAft>
              <a:buClr>
                <a:srgbClr val="FF9900"/>
              </a:buClr>
              <a:buSzPts val="1300"/>
              <a:buChar char="➢"/>
            </a:pPr>
            <a:r>
              <a:rPr lang="en-US" sz="1300">
                <a:solidFill>
                  <a:srgbClr val="3E3E3E"/>
                </a:solidFill>
              </a:rPr>
              <a:t>Implement methods:</a:t>
            </a:r>
            <a:endParaRPr sz="1300"/>
          </a:p>
          <a:p>
            <a:pPr indent="0" lvl="0" marL="539750" rtl="0" algn="l">
              <a:lnSpc>
                <a:spcPct val="100000"/>
              </a:lnSpc>
              <a:spcBef>
                <a:spcPts val="640"/>
              </a:spcBef>
              <a:spcAft>
                <a:spcPts val="0"/>
              </a:spcAft>
              <a:buNone/>
            </a:pPr>
            <a:r>
              <a:rPr lang="en-US" sz="1300">
                <a:solidFill>
                  <a:srgbClr val="FF9900"/>
                </a:solidFill>
              </a:rPr>
              <a:t>▶ </a:t>
            </a:r>
            <a:r>
              <a:rPr lang="en-US" sz="1300">
                <a:solidFill>
                  <a:srgbClr val="3E3E3E"/>
                </a:solidFill>
              </a:rPr>
              <a:t>start with </a:t>
            </a:r>
            <a:r>
              <a:rPr i="1" lang="en-US" sz="1300">
                <a:solidFill>
                  <a:srgbClr val="3E3E3E"/>
                </a:solidFill>
              </a:rPr>
              <a:t>connect </a:t>
            </a:r>
            <a:r>
              <a:rPr lang="en-US" sz="1300">
                <a:solidFill>
                  <a:srgbClr val="3E3E3E"/>
                </a:solidFill>
              </a:rPr>
              <a:t>method, provide logic, and end with </a:t>
            </a:r>
            <a:r>
              <a:rPr i="1" lang="en-US" sz="1300">
                <a:solidFill>
                  <a:srgbClr val="3E3E3E"/>
                </a:solidFill>
              </a:rPr>
              <a:t>close </a:t>
            </a:r>
            <a:r>
              <a:rPr lang="en-US" sz="1300">
                <a:solidFill>
                  <a:srgbClr val="3E3E3E"/>
                </a:solidFill>
              </a:rPr>
              <a:t>method.</a:t>
            </a:r>
            <a:endParaRPr sz="1300"/>
          </a:p>
          <a:p>
            <a:pPr indent="-247015" lvl="0" marL="265430" rtl="0" algn="l">
              <a:lnSpc>
                <a:spcPct val="100000"/>
              </a:lnSpc>
              <a:spcBef>
                <a:spcPts val="610"/>
              </a:spcBef>
              <a:spcAft>
                <a:spcPts val="0"/>
              </a:spcAft>
              <a:buClr>
                <a:srgbClr val="FF9900"/>
              </a:buClr>
              <a:buSzPts val="1300"/>
              <a:buFont typeface="MS Gothic"/>
              <a:buChar char="❑"/>
            </a:pPr>
            <a:r>
              <a:rPr b="1" lang="en-US" sz="1300">
                <a:solidFill>
                  <a:srgbClr val="3E3E3E"/>
                </a:solidFill>
              </a:rPr>
              <a:t>Create </a:t>
            </a:r>
            <a:r>
              <a:rPr b="1" i="1" lang="en-US" sz="1300">
                <a:solidFill>
                  <a:srgbClr val="3E3E3E"/>
                </a:solidFill>
              </a:rPr>
              <a:t>main </a:t>
            </a:r>
            <a:r>
              <a:rPr b="1" lang="en-US" sz="1300">
                <a:solidFill>
                  <a:srgbClr val="3E3E3E"/>
                </a:solidFill>
              </a:rPr>
              <a:t>function</a:t>
            </a:r>
            <a:r>
              <a:rPr lang="en-US" sz="1300">
                <a:solidFill>
                  <a:srgbClr val="3E3E3E"/>
                </a:solidFill>
              </a:rPr>
              <a:t>:</a:t>
            </a:r>
            <a:endParaRPr sz="1300"/>
          </a:p>
          <a:p>
            <a:pPr indent="-247015" lvl="1" marL="523240" rtl="0" algn="l">
              <a:lnSpc>
                <a:spcPct val="100000"/>
              </a:lnSpc>
              <a:spcBef>
                <a:spcPts val="600"/>
              </a:spcBef>
              <a:spcAft>
                <a:spcPts val="0"/>
              </a:spcAft>
              <a:buClr>
                <a:srgbClr val="FF9900"/>
              </a:buClr>
              <a:buSzPts val="1300"/>
              <a:buChar char="➢"/>
            </a:pPr>
            <a:r>
              <a:rPr lang="en-US" sz="1300">
                <a:solidFill>
                  <a:srgbClr val="3E3E3E"/>
                </a:solidFill>
              </a:rPr>
              <a:t>Create DAO object and call the methods.</a:t>
            </a:r>
            <a:endParaRPr sz="1300"/>
          </a:p>
        </p:txBody>
      </p:sp>
      <p:sp>
        <p:nvSpPr>
          <p:cNvPr id="708" name="Google Shape;708;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type="title"/>
          </p:nvPr>
        </p:nvSpPr>
        <p:spPr>
          <a:xfrm>
            <a:off x="434450" y="674950"/>
            <a:ext cx="857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700"/>
              <a:t>Example: </a:t>
            </a:r>
            <a:r>
              <a:rPr lang="en-US" sz="1700"/>
              <a:t>Applying DAO Pattern and OOP</a:t>
            </a:r>
            <a:r>
              <a:rPr lang="en-US" sz="1600"/>
              <a:t> - Step1: Defining ConnectionDAO Class</a:t>
            </a:r>
            <a:endParaRPr sz="1600"/>
          </a:p>
        </p:txBody>
      </p:sp>
      <p:sp>
        <p:nvSpPr>
          <p:cNvPr id="714" name="Google Shape;714;p78"/>
          <p:cNvSpPr txBox="1"/>
          <p:nvPr>
            <p:ph idx="1" type="body"/>
          </p:nvPr>
        </p:nvSpPr>
        <p:spPr>
          <a:xfrm>
            <a:off x="434450" y="1247650"/>
            <a:ext cx="8520600" cy="33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300">
                <a:solidFill>
                  <a:srgbClr val="000000"/>
                </a:solidFill>
              </a:rPr>
              <a:t>Create a python file names </a:t>
            </a:r>
            <a:r>
              <a:rPr b="1" i="1" lang="en-US" sz="1300">
                <a:solidFill>
                  <a:srgbClr val="000000"/>
                </a:solidFill>
              </a:rPr>
              <a:t>“DAOdemo.py”</a:t>
            </a:r>
            <a:r>
              <a:rPr lang="en-US" sz="1300">
                <a:solidFill>
                  <a:srgbClr val="000000"/>
                </a:solidFill>
              </a:rPr>
              <a:t>, and add below in it. In this example, we will use “</a:t>
            </a:r>
            <a:r>
              <a:rPr b="1" lang="en-US" sz="1300">
                <a:solidFill>
                  <a:srgbClr val="000000"/>
                </a:solidFill>
                <a:latin typeface="Consolas"/>
                <a:ea typeface="Consolas"/>
                <a:cs typeface="Consolas"/>
                <a:sym typeface="Consolas"/>
              </a:rPr>
              <a:t>usersdb</a:t>
            </a:r>
            <a:r>
              <a:rPr lang="en-US" sz="1300">
                <a:solidFill>
                  <a:srgbClr val="000000"/>
                </a:solidFill>
              </a:rPr>
              <a:t>” database. If you do not have that database, you must create database by the name of “</a:t>
            </a:r>
            <a:r>
              <a:rPr b="1" lang="en-US" sz="1300">
                <a:solidFill>
                  <a:srgbClr val="000000"/>
                </a:solidFill>
                <a:latin typeface="Consolas"/>
                <a:ea typeface="Consolas"/>
                <a:cs typeface="Consolas"/>
                <a:sym typeface="Consolas"/>
              </a:rPr>
              <a:t>usersdb</a:t>
            </a:r>
            <a:r>
              <a:rPr lang="en-US" sz="1300">
                <a:solidFill>
                  <a:srgbClr val="000000"/>
                </a:solidFill>
              </a:rPr>
              <a:t>” in MySQL.</a:t>
            </a:r>
            <a:endParaRPr sz="1300">
              <a:solidFill>
                <a:srgbClr val="000000"/>
              </a:solidFill>
            </a:endParaRPr>
          </a:p>
        </p:txBody>
      </p:sp>
      <p:sp>
        <p:nvSpPr>
          <p:cNvPr id="715" name="Google Shape;715;p78"/>
          <p:cNvSpPr txBox="1"/>
          <p:nvPr/>
        </p:nvSpPr>
        <p:spPr>
          <a:xfrm>
            <a:off x="459950" y="2018175"/>
            <a:ext cx="8520600" cy="269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import mysql.connector as dbconnect</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class ConnectionDAO:</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con = None</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cur = None</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@classmethod</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def connect(cls):</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cls.con= dbconnect.connect(host='localhost',database='usersdb',user='root',                                             password='password',port='3306')</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cls.cur = cls.con.cursor()</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@classmethod</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def close(cls):</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if not cls.con:</a:t>
            </a:r>
            <a:endParaRPr b="1" sz="1100">
              <a:solidFill>
                <a:schemeClr val="accent2"/>
              </a:solidFill>
              <a:latin typeface="Consolas"/>
              <a:ea typeface="Consolas"/>
              <a:cs typeface="Consolas"/>
              <a:sym typeface="Consolas"/>
            </a:endParaRPr>
          </a:p>
          <a:p>
            <a:pPr indent="0" lvl="0" marL="0" rtl="0" algn="l">
              <a:lnSpc>
                <a:spcPct val="115000"/>
              </a:lnSpc>
              <a:spcBef>
                <a:spcPts val="0"/>
              </a:spcBef>
              <a:spcAft>
                <a:spcPts val="0"/>
              </a:spcAft>
              <a:buNone/>
            </a:pPr>
            <a:r>
              <a:rPr b="1" lang="en-US" sz="1100">
                <a:solidFill>
                  <a:schemeClr val="accent2"/>
                </a:solidFill>
                <a:latin typeface="Consolas"/>
                <a:ea typeface="Consolas"/>
                <a:cs typeface="Consolas"/>
                <a:sym typeface="Consolas"/>
              </a:rPr>
              <a:t>			cls.con.close()</a:t>
            </a:r>
            <a:endParaRPr b="1" sz="1100">
              <a:solidFill>
                <a:schemeClr val="accent2"/>
              </a:solidFill>
              <a:latin typeface="Consolas"/>
              <a:ea typeface="Consolas"/>
              <a:cs typeface="Consolas"/>
              <a:sym typeface="Consolas"/>
            </a:endParaRPr>
          </a:p>
        </p:txBody>
      </p:sp>
      <p:sp>
        <p:nvSpPr>
          <p:cNvPr id="716" name="Google Shape;716;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800"/>
              <a:t>Example: Applying DAO Pattern and OOP - </a:t>
            </a:r>
            <a:r>
              <a:rPr lang="en-US" sz="1700"/>
              <a:t>Step2: Defining Queries class</a:t>
            </a:r>
            <a:endParaRPr sz="1700"/>
          </a:p>
        </p:txBody>
      </p:sp>
      <p:sp>
        <p:nvSpPr>
          <p:cNvPr id="722" name="Google Shape;722;p79"/>
          <p:cNvSpPr txBox="1"/>
          <p:nvPr>
            <p:ph idx="1" type="body"/>
          </p:nvPr>
        </p:nvSpPr>
        <p:spPr>
          <a:xfrm>
            <a:off x="445650" y="1803700"/>
            <a:ext cx="8520600" cy="21291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US" sz="1100">
                <a:latin typeface="Consolas"/>
                <a:ea typeface="Consolas"/>
                <a:cs typeface="Consolas"/>
                <a:sym typeface="Consolas"/>
              </a:rPr>
              <a:t>class Queries:</a:t>
            </a:r>
            <a:endParaRPr sz="1100">
              <a:latin typeface="Consolas"/>
              <a:ea typeface="Consolas"/>
              <a:cs typeface="Consolas"/>
              <a:sym typeface="Consolas"/>
            </a:endParaRPr>
          </a:p>
          <a:p>
            <a:pPr indent="0" lvl="0" marL="0" rtl="0" algn="l">
              <a:spcBef>
                <a:spcPts val="1200"/>
              </a:spcBef>
              <a:spcAft>
                <a:spcPts val="0"/>
              </a:spcAft>
              <a:buNone/>
            </a:pPr>
            <a:r>
              <a:rPr lang="en-US" sz="1100">
                <a:latin typeface="Consolas"/>
                <a:ea typeface="Consolas"/>
                <a:cs typeface="Consolas"/>
                <a:sym typeface="Consolas"/>
              </a:rPr>
              <a:t>	create_user_t = </a:t>
            </a:r>
            <a:r>
              <a:rPr b="1" lang="en-US" sz="1100">
                <a:solidFill>
                  <a:srgbClr val="38761D"/>
                </a:solidFill>
                <a:latin typeface="Consolas"/>
                <a:ea typeface="Consolas"/>
                <a:cs typeface="Consolas"/>
                <a:sym typeface="Consolas"/>
              </a:rPr>
              <a:t>"CREATE TABLE user (email VARCHAR (100),name VARCHAR (50),password VARCHAR (30))"</a:t>
            </a:r>
            <a:endParaRPr b="1" sz="1100">
              <a:solidFill>
                <a:srgbClr val="38761D"/>
              </a:solidFill>
              <a:latin typeface="Consolas"/>
              <a:ea typeface="Consolas"/>
              <a:cs typeface="Consolas"/>
              <a:sym typeface="Consolas"/>
            </a:endParaRPr>
          </a:p>
          <a:p>
            <a:pPr indent="0" lvl="0" marL="0" rtl="0" algn="l">
              <a:spcBef>
                <a:spcPts val="1200"/>
              </a:spcBef>
              <a:spcAft>
                <a:spcPts val="0"/>
              </a:spcAft>
              <a:buNone/>
            </a:pPr>
            <a:r>
              <a:rPr lang="en-US" sz="1100">
                <a:latin typeface="Consolas"/>
                <a:ea typeface="Consolas"/>
                <a:cs typeface="Consolas"/>
                <a:sym typeface="Consolas"/>
              </a:rPr>
              <a:t>	insert_users = </a:t>
            </a:r>
            <a:r>
              <a:rPr b="1" lang="en-US" sz="1100">
                <a:solidFill>
                  <a:srgbClr val="38761D"/>
                </a:solidFill>
                <a:latin typeface="Consolas"/>
                <a:ea typeface="Consolas"/>
                <a:cs typeface="Consolas"/>
                <a:sym typeface="Consolas"/>
              </a:rPr>
              <a:t>"INSERT INTO user(email, name, password) values('</a:t>
            </a:r>
            <a:r>
              <a:rPr b="1" lang="en-US" sz="1100" u="sng">
                <a:solidFill>
                  <a:schemeClr val="hlink"/>
                </a:solidFill>
                <a:latin typeface="Consolas"/>
                <a:ea typeface="Consolas"/>
                <a:cs typeface="Consolas"/>
                <a:sym typeface="Consolas"/>
                <a:hlinkClick r:id="rId3"/>
              </a:rPr>
              <a:t>Tony@perscholas.org</a:t>
            </a:r>
            <a:r>
              <a:rPr b="1" lang="en-US" sz="1100">
                <a:solidFill>
                  <a:srgbClr val="38761D"/>
                </a:solidFill>
                <a:latin typeface="Consolas"/>
                <a:ea typeface="Consolas"/>
                <a:cs typeface="Consolas"/>
                <a:sym typeface="Consolas"/>
              </a:rPr>
              <a:t>','haseeb','letsgomets'), ('John@perscholas.org','John','iwillnottellyou')"</a:t>
            </a:r>
            <a:endParaRPr b="1" sz="1100">
              <a:solidFill>
                <a:srgbClr val="38761D"/>
              </a:solidFill>
              <a:latin typeface="Consolas"/>
              <a:ea typeface="Consolas"/>
              <a:cs typeface="Consolas"/>
              <a:sym typeface="Consolas"/>
            </a:endParaRPr>
          </a:p>
          <a:p>
            <a:pPr indent="0" lvl="0" marL="0" rtl="0" algn="l">
              <a:spcBef>
                <a:spcPts val="1200"/>
              </a:spcBef>
              <a:spcAft>
                <a:spcPts val="1200"/>
              </a:spcAft>
              <a:buNone/>
            </a:pPr>
            <a:r>
              <a:t/>
            </a:r>
            <a:endParaRPr/>
          </a:p>
        </p:txBody>
      </p:sp>
      <p:sp>
        <p:nvSpPr>
          <p:cNvPr id="723" name="Google Shape;723;p79"/>
          <p:cNvSpPr txBox="1"/>
          <p:nvPr/>
        </p:nvSpPr>
        <p:spPr>
          <a:xfrm>
            <a:off x="445650" y="1247650"/>
            <a:ext cx="4078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In </a:t>
            </a:r>
            <a:r>
              <a:rPr b="1" i="1" lang="en-US"/>
              <a:t>“DAOdemo.py”</a:t>
            </a:r>
            <a:r>
              <a:rPr lang="en-US"/>
              <a:t> file add a below code.</a:t>
            </a:r>
            <a:endParaRPr sz="1700"/>
          </a:p>
        </p:txBody>
      </p:sp>
      <p:sp>
        <p:nvSpPr>
          <p:cNvPr id="724" name="Google Shape;724;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700"/>
              <a:t>Example: Applying DAO Pattern and OOP </a:t>
            </a:r>
            <a:r>
              <a:rPr lang="en-US" sz="1600"/>
              <a:t>- </a:t>
            </a:r>
            <a:r>
              <a:rPr lang="en-US" sz="1700"/>
              <a:t>Step 3: Defining UserDAO class and Main() function</a:t>
            </a:r>
            <a:endParaRPr sz="1700"/>
          </a:p>
        </p:txBody>
      </p:sp>
      <p:sp>
        <p:nvSpPr>
          <p:cNvPr id="730" name="Google Shape;730;p80"/>
          <p:cNvSpPr txBox="1"/>
          <p:nvPr>
            <p:ph idx="1" type="body"/>
          </p:nvPr>
        </p:nvSpPr>
        <p:spPr>
          <a:xfrm>
            <a:off x="485575" y="1685600"/>
            <a:ext cx="4326900" cy="30642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US" sz="1100">
                <a:latin typeface="Consolas"/>
                <a:ea typeface="Consolas"/>
                <a:cs typeface="Consolas"/>
                <a:sym typeface="Consolas"/>
              </a:rPr>
              <a:t>class UserDAO (ConnectionDAO):</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def generate_data(self):</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UserDAO.connect()</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UserDAO.cur.execute(Queries.create_user_t)</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UserDAO.con.commit()</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UserDAO.close()</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def generate_user_table(self):</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UserDAO.connect()</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UserDAO.cur.execute(Queries.insert_users)</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UserDAO.con.commit()</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UserDAO.close()</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i="1" lang="en-US" sz="1100">
                <a:solidFill>
                  <a:srgbClr val="434343"/>
                </a:solidFill>
                <a:latin typeface="Consolas"/>
                <a:ea typeface="Consolas"/>
                <a:cs typeface="Consolas"/>
                <a:sym typeface="Consolas"/>
              </a:rPr>
              <a:t># invoke the classes</a:t>
            </a:r>
            <a:endParaRPr i="1" sz="1100">
              <a:solidFill>
                <a:srgbClr val="434343"/>
              </a:solidFill>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def main():</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 = UserDAO()</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u.generate_data()</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u.generate_user_table()</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95000"/>
              </a:lnSpc>
              <a:spcBef>
                <a:spcPts val="0"/>
              </a:spcBef>
              <a:spcAft>
                <a:spcPts val="0"/>
              </a:spcAft>
              <a:buSzPts val="688"/>
              <a:buNone/>
            </a:pPr>
            <a:r>
              <a:rPr lang="en-US" sz="1100">
                <a:latin typeface="Consolas"/>
                <a:ea typeface="Consolas"/>
                <a:cs typeface="Consolas"/>
                <a:sym typeface="Consolas"/>
              </a:rPr>
              <a:t>main()</a:t>
            </a:r>
            <a:endParaRPr sz="1100">
              <a:latin typeface="Consolas"/>
              <a:ea typeface="Consolas"/>
              <a:cs typeface="Consolas"/>
              <a:sym typeface="Consolas"/>
            </a:endParaRPr>
          </a:p>
        </p:txBody>
      </p:sp>
      <p:sp>
        <p:nvSpPr>
          <p:cNvPr id="731" name="Google Shape;731;p80"/>
          <p:cNvSpPr txBox="1"/>
          <p:nvPr/>
        </p:nvSpPr>
        <p:spPr>
          <a:xfrm>
            <a:off x="541825" y="1331600"/>
            <a:ext cx="3393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300"/>
              <a:t>In </a:t>
            </a:r>
            <a:r>
              <a:rPr b="1" i="1" lang="en-US" sz="1300"/>
              <a:t>“DAOdemo.py”</a:t>
            </a:r>
            <a:r>
              <a:rPr lang="en-US" sz="1300"/>
              <a:t> file add a below code</a:t>
            </a:r>
            <a:endParaRPr sz="1600"/>
          </a:p>
        </p:txBody>
      </p:sp>
      <p:pic>
        <p:nvPicPr>
          <p:cNvPr id="732" name="Google Shape;732;p80"/>
          <p:cNvPicPr preferRelativeResize="0"/>
          <p:nvPr/>
        </p:nvPicPr>
        <p:blipFill rotWithShape="1">
          <a:blip r:embed="rId3">
            <a:alphaModFix/>
          </a:blip>
          <a:srcRect b="37542" l="12823" r="66012" t="43802"/>
          <a:stretch/>
        </p:blipFill>
        <p:spPr>
          <a:xfrm>
            <a:off x="5243175" y="3113275"/>
            <a:ext cx="3062626" cy="1437774"/>
          </a:xfrm>
          <a:prstGeom prst="rect">
            <a:avLst/>
          </a:prstGeom>
          <a:noFill/>
          <a:ln>
            <a:noFill/>
          </a:ln>
        </p:spPr>
      </p:pic>
      <p:sp>
        <p:nvSpPr>
          <p:cNvPr id="733" name="Google Shape;733;p80"/>
          <p:cNvSpPr txBox="1"/>
          <p:nvPr/>
        </p:nvSpPr>
        <p:spPr>
          <a:xfrm>
            <a:off x="5091925" y="1685600"/>
            <a:ext cx="3418800" cy="13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Result:</a:t>
            </a:r>
            <a:endParaRPr/>
          </a:p>
          <a:p>
            <a:pPr indent="0" lvl="0" marL="0" rtl="0" algn="l">
              <a:spcBef>
                <a:spcPts val="0"/>
              </a:spcBef>
              <a:spcAft>
                <a:spcPts val="0"/>
              </a:spcAft>
              <a:buNone/>
            </a:pPr>
            <a:r>
              <a:rPr lang="en-US"/>
              <a:t>After execution the code, user table must create in a database along with two records as shown in a screenshot below:</a:t>
            </a:r>
            <a:endParaRPr/>
          </a:p>
        </p:txBody>
      </p:sp>
      <p:sp>
        <p:nvSpPr>
          <p:cNvPr id="734" name="Google Shape;734;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1"/>
          <p:cNvSpPr txBox="1"/>
          <p:nvPr>
            <p:ph type="title"/>
          </p:nvPr>
        </p:nvSpPr>
        <p:spPr>
          <a:xfrm>
            <a:off x="485575" y="75180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400"/>
              <a:t>Exercise: Task for you</a:t>
            </a:r>
            <a:endParaRPr sz="2400"/>
          </a:p>
        </p:txBody>
      </p:sp>
      <p:sp>
        <p:nvSpPr>
          <p:cNvPr id="740" name="Google Shape;740;p81"/>
          <p:cNvSpPr txBox="1"/>
          <p:nvPr/>
        </p:nvSpPr>
        <p:spPr>
          <a:xfrm>
            <a:off x="573875" y="1664000"/>
            <a:ext cx="7926600" cy="13980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lang="en-US">
                <a:solidFill>
                  <a:srgbClr val="3E3E3E"/>
                </a:solidFill>
              </a:rPr>
              <a:t>Starting with the given code, implement the other four methods applying </a:t>
            </a:r>
            <a:r>
              <a:rPr i="1" lang="en-US">
                <a:solidFill>
                  <a:srgbClr val="3E3E3E"/>
                </a:solidFill>
              </a:rPr>
              <a:t>DAO Pattern </a:t>
            </a:r>
            <a:r>
              <a:rPr lang="en-US">
                <a:solidFill>
                  <a:srgbClr val="3E3E3E"/>
                </a:solidFill>
              </a:rPr>
              <a:t>and </a:t>
            </a:r>
            <a:r>
              <a:rPr i="1" lang="en-US">
                <a:solidFill>
                  <a:srgbClr val="3E3E3E"/>
                </a:solidFill>
              </a:rPr>
              <a:t>OOP</a:t>
            </a:r>
            <a:r>
              <a:rPr lang="en-US">
                <a:solidFill>
                  <a:srgbClr val="3E3E3E"/>
                </a:solidFill>
              </a:rPr>
              <a:t>:</a:t>
            </a:r>
            <a:endParaRPr/>
          </a:p>
          <a:p>
            <a:pPr indent="-264161" lvl="1" marL="542925" rtl="0" algn="l">
              <a:lnSpc>
                <a:spcPct val="100000"/>
              </a:lnSpc>
              <a:spcBef>
                <a:spcPts val="600"/>
              </a:spcBef>
              <a:spcAft>
                <a:spcPts val="0"/>
              </a:spcAft>
              <a:buClr>
                <a:srgbClr val="FF9900"/>
              </a:buClr>
              <a:buSzPts val="1400"/>
              <a:buChar char="➢"/>
            </a:pPr>
            <a:r>
              <a:rPr i="1" lang="en-US">
                <a:solidFill>
                  <a:srgbClr val="3E3E3E"/>
                </a:solidFill>
              </a:rPr>
              <a:t>get_all_users</a:t>
            </a:r>
            <a:r>
              <a:rPr lang="en-US">
                <a:solidFill>
                  <a:srgbClr val="3E3E3E"/>
                </a:solidFill>
              </a:rPr>
              <a:t>()</a:t>
            </a:r>
            <a:endParaRPr/>
          </a:p>
          <a:p>
            <a:pPr indent="-264161" lvl="1" marL="542925" rtl="0" algn="l">
              <a:lnSpc>
                <a:spcPct val="100000"/>
              </a:lnSpc>
              <a:spcBef>
                <a:spcPts val="600"/>
              </a:spcBef>
              <a:spcAft>
                <a:spcPts val="0"/>
              </a:spcAft>
              <a:buClr>
                <a:srgbClr val="FF9900"/>
              </a:buClr>
              <a:buSzPts val="1400"/>
              <a:buChar char="➢"/>
            </a:pPr>
            <a:r>
              <a:rPr i="1" lang="en-US">
                <a:solidFill>
                  <a:srgbClr val="3E3E3E"/>
                </a:solidFill>
              </a:rPr>
              <a:t>get_user_by_name</a:t>
            </a:r>
            <a:r>
              <a:rPr lang="en-US">
                <a:solidFill>
                  <a:srgbClr val="3E3E3E"/>
                </a:solidFill>
              </a:rPr>
              <a:t>(</a:t>
            </a:r>
            <a:r>
              <a:rPr lang="en-US">
                <a:solidFill>
                  <a:srgbClr val="FF9900"/>
                </a:solidFill>
              </a:rPr>
              <a:t>name</a:t>
            </a:r>
            <a:r>
              <a:rPr lang="en-US">
                <a:solidFill>
                  <a:srgbClr val="3E3E3E"/>
                </a:solidFill>
              </a:rPr>
              <a:t>)</a:t>
            </a:r>
            <a:endParaRPr/>
          </a:p>
          <a:p>
            <a:pPr indent="-264161" lvl="1" marL="542925" rtl="0" algn="l">
              <a:lnSpc>
                <a:spcPct val="100000"/>
              </a:lnSpc>
              <a:spcBef>
                <a:spcPts val="600"/>
              </a:spcBef>
              <a:spcAft>
                <a:spcPts val="0"/>
              </a:spcAft>
              <a:buClr>
                <a:srgbClr val="FF9900"/>
              </a:buClr>
              <a:buSzPts val="1400"/>
              <a:buChar char="➢"/>
            </a:pPr>
            <a:r>
              <a:rPr i="1" lang="en-US">
                <a:solidFill>
                  <a:srgbClr val="3E3E3E"/>
                </a:solidFill>
              </a:rPr>
              <a:t>validate_user</a:t>
            </a:r>
            <a:r>
              <a:rPr lang="en-US">
                <a:solidFill>
                  <a:srgbClr val="3E3E3E"/>
                </a:solidFill>
              </a:rPr>
              <a:t>(</a:t>
            </a:r>
            <a:r>
              <a:rPr lang="en-US">
                <a:solidFill>
                  <a:srgbClr val="FF9900"/>
                </a:solidFill>
              </a:rPr>
              <a:t>email</a:t>
            </a:r>
            <a:r>
              <a:rPr lang="en-US">
                <a:solidFill>
                  <a:srgbClr val="3E3E3E"/>
                </a:solidFill>
              </a:rPr>
              <a:t>, </a:t>
            </a:r>
            <a:r>
              <a:rPr lang="en-US">
                <a:solidFill>
                  <a:srgbClr val="FF9900"/>
                </a:solidFill>
              </a:rPr>
              <a:t>password</a:t>
            </a:r>
            <a:r>
              <a:rPr lang="en-US">
                <a:solidFill>
                  <a:srgbClr val="3E3E3E"/>
                </a:solidFill>
              </a:rPr>
              <a:t>)</a:t>
            </a:r>
            <a:endParaRPr/>
          </a:p>
          <a:p>
            <a:pPr indent="-264161" lvl="1" marL="542925" rtl="0" algn="l">
              <a:lnSpc>
                <a:spcPct val="100000"/>
              </a:lnSpc>
              <a:spcBef>
                <a:spcPts val="600"/>
              </a:spcBef>
              <a:spcAft>
                <a:spcPts val="0"/>
              </a:spcAft>
              <a:buClr>
                <a:srgbClr val="FF9900"/>
              </a:buClr>
              <a:buSzPts val="1400"/>
              <a:buChar char="➢"/>
            </a:pPr>
            <a:r>
              <a:rPr i="1" lang="en-US">
                <a:solidFill>
                  <a:srgbClr val="3E3E3E"/>
                </a:solidFill>
              </a:rPr>
              <a:t>update_user</a:t>
            </a:r>
            <a:r>
              <a:rPr lang="en-US">
                <a:solidFill>
                  <a:srgbClr val="3E3E3E"/>
                </a:solidFill>
              </a:rPr>
              <a:t>(</a:t>
            </a:r>
            <a:r>
              <a:rPr lang="en-US">
                <a:solidFill>
                  <a:srgbClr val="FF9900"/>
                </a:solidFill>
              </a:rPr>
              <a:t>email</a:t>
            </a:r>
            <a:r>
              <a:rPr lang="en-US">
                <a:solidFill>
                  <a:srgbClr val="3E3E3E"/>
                </a:solidFill>
              </a:rPr>
              <a:t>, </a:t>
            </a:r>
            <a:r>
              <a:rPr lang="en-US">
                <a:solidFill>
                  <a:srgbClr val="FF9900"/>
                </a:solidFill>
              </a:rPr>
              <a:t>name</a:t>
            </a:r>
            <a:r>
              <a:rPr lang="en-US">
                <a:solidFill>
                  <a:srgbClr val="3E3E3E"/>
                </a:solidFill>
              </a:rPr>
              <a:t>, </a:t>
            </a:r>
            <a:r>
              <a:rPr lang="en-US">
                <a:solidFill>
                  <a:srgbClr val="FF9900"/>
                </a:solidFill>
              </a:rPr>
              <a:t>password</a:t>
            </a:r>
            <a:r>
              <a:rPr lang="en-US">
                <a:solidFill>
                  <a:srgbClr val="3E3E3E"/>
                </a:solidFill>
              </a:rPr>
              <a:t>)</a:t>
            </a:r>
            <a:endParaRPr/>
          </a:p>
        </p:txBody>
      </p:sp>
      <p:sp>
        <p:nvSpPr>
          <p:cNvPr id="741" name="Google Shape;741;p81"/>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13</a:t>
            </a:r>
            <a:endParaRPr sz="2100">
              <a:latin typeface="Verdana"/>
              <a:ea typeface="Verdana"/>
              <a:cs typeface="Verdana"/>
              <a:sym typeface="Verdana"/>
            </a:endParaRPr>
          </a:p>
        </p:txBody>
      </p:sp>
      <p:sp>
        <p:nvSpPr>
          <p:cNvPr id="742" name="Google Shape;742;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743" name="Google Shape;743;p81"/>
          <p:cNvSpPr txBox="1"/>
          <p:nvPr/>
        </p:nvSpPr>
        <p:spPr>
          <a:xfrm>
            <a:off x="485575" y="1183750"/>
            <a:ext cx="7397700" cy="4311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b="1" lang="en-US" sz="1600">
                <a:solidFill>
                  <a:schemeClr val="dk1"/>
                </a:solidFill>
              </a:rPr>
              <a:t>“</a:t>
            </a:r>
            <a:r>
              <a:rPr b="1" lang="en-US" sz="1600">
                <a:solidFill>
                  <a:schemeClr val="dk1"/>
                </a:solidFill>
              </a:rPr>
              <a:t>User” Table - Applying DAO Pattern and OOP</a:t>
            </a:r>
            <a:endParaRPr sz="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82"/>
          <p:cNvSpPr txBox="1"/>
          <p:nvPr>
            <p:ph type="title"/>
          </p:nvPr>
        </p:nvSpPr>
        <p:spPr>
          <a:xfrm>
            <a:off x="491050" y="770400"/>
            <a:ext cx="8520600" cy="4965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Applying Transfer Object</a:t>
            </a:r>
            <a:endParaRPr/>
          </a:p>
        </p:txBody>
      </p:sp>
      <p:sp>
        <p:nvSpPr>
          <p:cNvPr id="749" name="Google Shape;749;p82"/>
          <p:cNvSpPr txBox="1"/>
          <p:nvPr/>
        </p:nvSpPr>
        <p:spPr>
          <a:xfrm>
            <a:off x="595000" y="1266900"/>
            <a:ext cx="8036100" cy="3180900"/>
          </a:xfrm>
          <a:prstGeom prst="rect">
            <a:avLst/>
          </a:prstGeom>
          <a:noFill/>
          <a:ln>
            <a:noFill/>
          </a:ln>
        </p:spPr>
        <p:txBody>
          <a:bodyPr anchorCtr="0" anchor="t" bIns="0" lIns="0" spcFirstLastPara="1" rIns="0" wrap="square" tIns="88900">
            <a:spAutoFit/>
          </a:bodyPr>
          <a:lstStyle/>
          <a:p>
            <a:pPr indent="0" lvl="0" marL="0" rtl="0" algn="l">
              <a:lnSpc>
                <a:spcPct val="100000"/>
              </a:lnSpc>
              <a:spcBef>
                <a:spcPts val="0"/>
              </a:spcBef>
              <a:spcAft>
                <a:spcPts val="0"/>
              </a:spcAft>
              <a:buNone/>
            </a:pPr>
            <a:r>
              <a:rPr lang="en-US" sz="1500">
                <a:solidFill>
                  <a:srgbClr val="3E3E3E"/>
                </a:solidFill>
              </a:rPr>
              <a:t>Modify the current program to use </a:t>
            </a:r>
            <a:r>
              <a:rPr i="1" lang="en-US" sz="1500">
                <a:solidFill>
                  <a:srgbClr val="3E3E3E"/>
                </a:solidFill>
              </a:rPr>
              <a:t>Transfer Object</a:t>
            </a:r>
            <a:r>
              <a:rPr lang="en-US" sz="1500">
                <a:solidFill>
                  <a:srgbClr val="3E3E3E"/>
                </a:solidFill>
              </a:rPr>
              <a:t>:</a:t>
            </a:r>
            <a:endParaRPr sz="1500"/>
          </a:p>
          <a:p>
            <a:pPr indent="-172086" lvl="1" marL="451484" marR="1007744" rtl="0" algn="l">
              <a:lnSpc>
                <a:spcPct val="100000"/>
              </a:lnSpc>
              <a:spcBef>
                <a:spcPts val="600"/>
              </a:spcBef>
              <a:spcAft>
                <a:spcPts val="0"/>
              </a:spcAft>
              <a:buClr>
                <a:srgbClr val="FF9900"/>
              </a:buClr>
              <a:buSzPts val="1400"/>
              <a:buChar char="➢"/>
            </a:pPr>
            <a:r>
              <a:rPr lang="en-US" sz="1500">
                <a:solidFill>
                  <a:srgbClr val="3E3E3E"/>
                </a:solidFill>
              </a:rPr>
              <a:t>Create </a:t>
            </a:r>
            <a:r>
              <a:rPr b="1" lang="en-US" sz="1500">
                <a:solidFill>
                  <a:srgbClr val="3E3E3E"/>
                </a:solidFill>
              </a:rPr>
              <a:t>User </a:t>
            </a:r>
            <a:r>
              <a:rPr lang="en-US" sz="1500">
                <a:solidFill>
                  <a:srgbClr val="3E3E3E"/>
                </a:solidFill>
              </a:rPr>
              <a:t>class with the </a:t>
            </a:r>
            <a:r>
              <a:rPr i="1" lang="en-US" sz="1500">
                <a:solidFill>
                  <a:srgbClr val="3E3E3E"/>
                </a:solidFill>
              </a:rPr>
              <a:t>instance </a:t>
            </a:r>
            <a:r>
              <a:rPr lang="en-US" sz="1500">
                <a:solidFill>
                  <a:srgbClr val="3E3E3E"/>
                </a:solidFill>
              </a:rPr>
              <a:t>variables associated with each field in the  </a:t>
            </a:r>
            <a:r>
              <a:rPr b="1" i="1" lang="en-US" sz="1500">
                <a:solidFill>
                  <a:srgbClr val="3E3E3E"/>
                </a:solidFill>
              </a:rPr>
              <a:t>user </a:t>
            </a:r>
            <a:r>
              <a:rPr lang="en-US" sz="1500">
                <a:solidFill>
                  <a:srgbClr val="3E3E3E"/>
                </a:solidFill>
              </a:rPr>
              <a:t>table (in MySQL).</a:t>
            </a:r>
            <a:endParaRPr sz="1500"/>
          </a:p>
          <a:p>
            <a:pPr indent="-264161" lvl="1" marL="542925" rtl="0" algn="l">
              <a:lnSpc>
                <a:spcPct val="100000"/>
              </a:lnSpc>
              <a:spcBef>
                <a:spcPts val="600"/>
              </a:spcBef>
              <a:spcAft>
                <a:spcPts val="0"/>
              </a:spcAft>
              <a:buClr>
                <a:srgbClr val="FF9900"/>
              </a:buClr>
              <a:buSzPts val="1400"/>
              <a:buChar char="➢"/>
            </a:pPr>
            <a:r>
              <a:rPr lang="en-US" sz="1500">
                <a:solidFill>
                  <a:srgbClr val="3E3E3E"/>
                </a:solidFill>
              </a:rPr>
              <a:t>Modify the following methods:</a:t>
            </a:r>
            <a:endParaRPr sz="1500"/>
          </a:p>
          <a:p>
            <a:pPr indent="-167640" lvl="0" marL="707390" marR="34290" rtl="0" algn="l">
              <a:lnSpc>
                <a:spcPct val="119130"/>
              </a:lnSpc>
              <a:spcBef>
                <a:spcPts val="700"/>
              </a:spcBef>
              <a:spcAft>
                <a:spcPts val="0"/>
              </a:spcAft>
              <a:buNone/>
            </a:pPr>
            <a:r>
              <a:rPr lang="en-US" sz="1500">
                <a:solidFill>
                  <a:srgbClr val="FF9900"/>
                </a:solidFill>
              </a:rPr>
              <a:t>▶ </a:t>
            </a:r>
            <a:r>
              <a:rPr lang="en-US" sz="1500">
                <a:solidFill>
                  <a:srgbClr val="3E3E3E"/>
                </a:solidFill>
              </a:rPr>
              <a:t>get_all_users() should return a list of </a:t>
            </a:r>
            <a:r>
              <a:rPr i="1" lang="en-US" sz="1500">
                <a:solidFill>
                  <a:srgbClr val="3E3E3E"/>
                </a:solidFill>
              </a:rPr>
              <a:t>User </a:t>
            </a:r>
            <a:r>
              <a:rPr lang="en-US" sz="1500">
                <a:solidFill>
                  <a:srgbClr val="3E3E3E"/>
                </a:solidFill>
              </a:rPr>
              <a:t>objects instead of printing out the values of the current users.</a:t>
            </a:r>
            <a:endParaRPr sz="1500"/>
          </a:p>
          <a:p>
            <a:pPr indent="0" lvl="0" marL="539750" rtl="0" algn="l">
              <a:lnSpc>
                <a:spcPct val="100000"/>
              </a:lnSpc>
              <a:spcBef>
                <a:spcPts val="509"/>
              </a:spcBef>
              <a:spcAft>
                <a:spcPts val="0"/>
              </a:spcAft>
              <a:buNone/>
            </a:pPr>
            <a:r>
              <a:rPr lang="en-US" sz="1500">
                <a:solidFill>
                  <a:srgbClr val="FF9900"/>
                </a:solidFill>
              </a:rPr>
              <a:t>▶ </a:t>
            </a:r>
            <a:r>
              <a:rPr lang="en-US" sz="1500">
                <a:solidFill>
                  <a:srgbClr val="3E3E3E"/>
                </a:solidFill>
              </a:rPr>
              <a:t>get_user_by_name(</a:t>
            </a:r>
            <a:r>
              <a:rPr lang="en-US" sz="1500">
                <a:solidFill>
                  <a:srgbClr val="FF9900"/>
                </a:solidFill>
              </a:rPr>
              <a:t>name</a:t>
            </a:r>
            <a:r>
              <a:rPr lang="en-US" sz="1500">
                <a:solidFill>
                  <a:srgbClr val="3E3E3E"/>
                </a:solidFill>
              </a:rPr>
              <a:t>) should return a </a:t>
            </a:r>
            <a:r>
              <a:rPr i="1" lang="en-US" sz="1500">
                <a:solidFill>
                  <a:srgbClr val="3E3E3E"/>
                </a:solidFill>
              </a:rPr>
              <a:t>User </a:t>
            </a:r>
            <a:r>
              <a:rPr lang="en-US" sz="1500">
                <a:solidFill>
                  <a:srgbClr val="3E3E3E"/>
                </a:solidFill>
              </a:rPr>
              <a:t>object instead of printing out the value of the user.</a:t>
            </a:r>
            <a:endParaRPr sz="1500"/>
          </a:p>
          <a:p>
            <a:pPr indent="-167640" lvl="0" marL="707390" marR="361950" rtl="0" algn="l">
              <a:lnSpc>
                <a:spcPct val="100000"/>
              </a:lnSpc>
              <a:spcBef>
                <a:spcPts val="600"/>
              </a:spcBef>
              <a:spcAft>
                <a:spcPts val="0"/>
              </a:spcAft>
              <a:buNone/>
            </a:pPr>
            <a:r>
              <a:rPr lang="en-US" sz="1500">
                <a:solidFill>
                  <a:srgbClr val="FF9900"/>
                </a:solidFill>
              </a:rPr>
              <a:t>▶ </a:t>
            </a:r>
            <a:r>
              <a:rPr lang="en-US" sz="1500">
                <a:solidFill>
                  <a:srgbClr val="3E3E3E"/>
                </a:solidFill>
              </a:rPr>
              <a:t>update_user(</a:t>
            </a:r>
            <a:r>
              <a:rPr lang="en-US" sz="1500">
                <a:solidFill>
                  <a:srgbClr val="FF9900"/>
                </a:solidFill>
              </a:rPr>
              <a:t>user</a:t>
            </a:r>
            <a:r>
              <a:rPr lang="en-US" sz="1500">
                <a:solidFill>
                  <a:srgbClr val="3E3E3E"/>
                </a:solidFill>
              </a:rPr>
              <a:t>) should take a </a:t>
            </a:r>
            <a:r>
              <a:rPr i="1" lang="en-US" sz="1500">
                <a:solidFill>
                  <a:srgbClr val="3E3E3E"/>
                </a:solidFill>
              </a:rPr>
              <a:t>User </a:t>
            </a:r>
            <a:r>
              <a:rPr lang="en-US" sz="1500">
                <a:solidFill>
                  <a:srgbClr val="3E3E3E"/>
                </a:solidFill>
              </a:rPr>
              <a:t>object as an argument instead of email, name, and password.</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main() should print out the result.</a:t>
            </a:r>
            <a:endParaRPr sz="1500"/>
          </a:p>
        </p:txBody>
      </p:sp>
      <p:sp>
        <p:nvSpPr>
          <p:cNvPr id="750" name="Google Shape;750;p82"/>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14</a:t>
            </a:r>
            <a:endParaRPr sz="2100">
              <a:latin typeface="Verdana"/>
              <a:ea typeface="Verdana"/>
              <a:cs typeface="Verdana"/>
              <a:sym typeface="Verdana"/>
            </a:endParaRPr>
          </a:p>
        </p:txBody>
      </p:sp>
      <p:sp>
        <p:nvSpPr>
          <p:cNvPr id="751" name="Google Shape;75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3"/>
          <p:cNvSpPr txBox="1"/>
          <p:nvPr>
            <p:ph type="title"/>
          </p:nvPr>
        </p:nvSpPr>
        <p:spPr>
          <a:xfrm>
            <a:off x="502050" y="770400"/>
            <a:ext cx="8520600" cy="4857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Getting Input</a:t>
            </a:r>
            <a:endParaRPr/>
          </a:p>
        </p:txBody>
      </p:sp>
      <p:sp>
        <p:nvSpPr>
          <p:cNvPr id="757" name="Google Shape;757;p83"/>
          <p:cNvSpPr txBox="1"/>
          <p:nvPr/>
        </p:nvSpPr>
        <p:spPr>
          <a:xfrm>
            <a:off x="526800" y="1358824"/>
            <a:ext cx="7743300" cy="1718100"/>
          </a:xfrm>
          <a:prstGeom prst="rect">
            <a:avLst/>
          </a:prstGeom>
          <a:noFill/>
          <a:ln>
            <a:noFill/>
          </a:ln>
        </p:spPr>
        <p:txBody>
          <a:bodyPr anchorCtr="0" anchor="t" bIns="0" lIns="0" spcFirstLastPara="1" rIns="0" wrap="square" tIns="12700">
            <a:spAutoFit/>
          </a:bodyPr>
          <a:lstStyle/>
          <a:p>
            <a:pPr indent="0" lvl="0" marL="0" marR="911225" rtl="0" algn="just">
              <a:lnSpc>
                <a:spcPct val="100000"/>
              </a:lnSpc>
              <a:spcBef>
                <a:spcPts val="0"/>
              </a:spcBef>
              <a:spcAft>
                <a:spcPts val="0"/>
              </a:spcAft>
              <a:buNone/>
            </a:pPr>
            <a:r>
              <a:rPr lang="en-US" sz="1500">
                <a:solidFill>
                  <a:srgbClr val="3E3E3E"/>
                </a:solidFill>
              </a:rPr>
              <a:t>Modify the current program for the following requirements:</a:t>
            </a:r>
            <a:endParaRPr sz="1500"/>
          </a:p>
          <a:p>
            <a:pPr indent="-172086" lvl="1" marL="451484" marR="5080" rtl="0" algn="just">
              <a:lnSpc>
                <a:spcPct val="100000"/>
              </a:lnSpc>
              <a:spcBef>
                <a:spcPts val="600"/>
              </a:spcBef>
              <a:spcAft>
                <a:spcPts val="0"/>
              </a:spcAft>
              <a:buClr>
                <a:srgbClr val="FF9900"/>
              </a:buClr>
              <a:buSzPts val="1400"/>
              <a:buChar char="➢"/>
            </a:pPr>
            <a:r>
              <a:rPr lang="en-US" sz="1500">
                <a:solidFill>
                  <a:srgbClr val="3E3E3E"/>
                </a:solidFill>
              </a:rPr>
              <a:t>Modify the </a:t>
            </a:r>
            <a:r>
              <a:rPr b="1" lang="en-US" sz="1500">
                <a:solidFill>
                  <a:srgbClr val="3E3E3E"/>
                </a:solidFill>
              </a:rPr>
              <a:t>main() </a:t>
            </a:r>
            <a:r>
              <a:rPr lang="en-US" sz="1500">
                <a:solidFill>
                  <a:srgbClr val="3E3E3E"/>
                </a:solidFill>
              </a:rPr>
              <a:t>method to take input from the console when calling the following methods from </a:t>
            </a:r>
            <a:r>
              <a:rPr b="1" lang="en-US" sz="1500">
                <a:solidFill>
                  <a:srgbClr val="3E3E3E"/>
                </a:solidFill>
              </a:rPr>
              <a:t>UserDAO </a:t>
            </a:r>
            <a:r>
              <a:rPr lang="en-US" sz="1500">
                <a:solidFill>
                  <a:srgbClr val="3E3E3E"/>
                </a:solidFill>
              </a:rPr>
              <a:t>object:</a:t>
            </a:r>
            <a:endParaRPr sz="1500"/>
          </a:p>
          <a:p>
            <a:pPr indent="0" lvl="0" marL="539750" rtl="0" algn="l">
              <a:lnSpc>
                <a:spcPct val="100000"/>
              </a:lnSpc>
              <a:spcBef>
                <a:spcPts val="625"/>
              </a:spcBef>
              <a:spcAft>
                <a:spcPts val="0"/>
              </a:spcAft>
              <a:buNone/>
            </a:pPr>
            <a:r>
              <a:rPr lang="en-US" sz="1500">
                <a:solidFill>
                  <a:srgbClr val="FF9900"/>
                </a:solidFill>
              </a:rPr>
              <a:t>▶ </a:t>
            </a:r>
            <a:r>
              <a:rPr lang="en-US" sz="1500">
                <a:solidFill>
                  <a:srgbClr val="3E3E3E"/>
                </a:solidFill>
              </a:rPr>
              <a:t>get_user_by_name(</a:t>
            </a:r>
            <a:r>
              <a:rPr lang="en-US" sz="1500">
                <a:solidFill>
                  <a:srgbClr val="FF9900"/>
                </a:solidFill>
              </a:rPr>
              <a:t>name</a:t>
            </a:r>
            <a:r>
              <a:rPr lang="en-US" sz="1500">
                <a:solidFill>
                  <a:srgbClr val="3E3E3E"/>
                </a:solidFill>
              </a:rPr>
              <a:t>).</a:t>
            </a:r>
            <a:endParaRPr sz="1500"/>
          </a:p>
          <a:p>
            <a:pPr indent="0" lvl="0" marL="539750" rtl="0" algn="l">
              <a:lnSpc>
                <a:spcPct val="100000"/>
              </a:lnSpc>
              <a:spcBef>
                <a:spcPts val="635"/>
              </a:spcBef>
              <a:spcAft>
                <a:spcPts val="0"/>
              </a:spcAft>
              <a:buNone/>
            </a:pPr>
            <a:r>
              <a:rPr lang="en-US" sz="1500">
                <a:solidFill>
                  <a:srgbClr val="FF9900"/>
                </a:solidFill>
              </a:rPr>
              <a:t>▶ </a:t>
            </a:r>
            <a:r>
              <a:rPr lang="en-US" sz="1500">
                <a:solidFill>
                  <a:srgbClr val="3E3E3E"/>
                </a:solidFill>
              </a:rPr>
              <a:t>validate_user(</a:t>
            </a:r>
            <a:r>
              <a:rPr lang="en-US" sz="1500">
                <a:solidFill>
                  <a:srgbClr val="FF9900"/>
                </a:solidFill>
              </a:rPr>
              <a:t>email</a:t>
            </a:r>
            <a:r>
              <a:rPr lang="en-US" sz="1500">
                <a:solidFill>
                  <a:srgbClr val="3E3E3E"/>
                </a:solidFill>
              </a:rPr>
              <a:t>, </a:t>
            </a:r>
            <a:r>
              <a:rPr lang="en-US" sz="1500">
                <a:solidFill>
                  <a:srgbClr val="FF9900"/>
                </a:solidFill>
              </a:rPr>
              <a:t>password</a:t>
            </a:r>
            <a:r>
              <a:rPr lang="en-US" sz="1500">
                <a:solidFill>
                  <a:srgbClr val="3E3E3E"/>
                </a:solidFill>
              </a:rPr>
              <a:t>).</a:t>
            </a:r>
            <a:endParaRPr sz="1500"/>
          </a:p>
          <a:p>
            <a:pPr indent="0" lvl="0" marL="539750" rtl="0" algn="l">
              <a:lnSpc>
                <a:spcPct val="100000"/>
              </a:lnSpc>
              <a:spcBef>
                <a:spcPts val="635"/>
              </a:spcBef>
              <a:spcAft>
                <a:spcPts val="0"/>
              </a:spcAft>
              <a:buNone/>
            </a:pPr>
            <a:r>
              <a:rPr lang="en-US" sz="1500">
                <a:solidFill>
                  <a:srgbClr val="FF9900"/>
                </a:solidFill>
              </a:rPr>
              <a:t>▶ </a:t>
            </a:r>
            <a:r>
              <a:rPr lang="en-US" sz="1500">
                <a:solidFill>
                  <a:srgbClr val="3E3E3E"/>
                </a:solidFill>
              </a:rPr>
              <a:t>update_user(</a:t>
            </a:r>
            <a:r>
              <a:rPr lang="en-US" sz="1500">
                <a:solidFill>
                  <a:srgbClr val="FF9900"/>
                </a:solidFill>
              </a:rPr>
              <a:t>user</a:t>
            </a:r>
            <a:r>
              <a:rPr lang="en-US" sz="1500">
                <a:solidFill>
                  <a:srgbClr val="3E3E3E"/>
                </a:solidFill>
              </a:rPr>
              <a:t>).</a:t>
            </a:r>
            <a:endParaRPr sz="1500"/>
          </a:p>
        </p:txBody>
      </p:sp>
      <p:sp>
        <p:nvSpPr>
          <p:cNvPr id="758" name="Google Shape;758;p83"/>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15</a:t>
            </a:r>
            <a:endParaRPr sz="2100">
              <a:latin typeface="Verdana"/>
              <a:ea typeface="Verdana"/>
              <a:cs typeface="Verdana"/>
              <a:sym typeface="Verdana"/>
            </a:endParaRPr>
          </a:p>
        </p:txBody>
      </p:sp>
      <p:sp>
        <p:nvSpPr>
          <p:cNvPr id="759" name="Google Shape;75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6"/>
          <p:cNvSpPr txBox="1"/>
          <p:nvPr>
            <p:ph idx="4294967295" type="title"/>
          </p:nvPr>
        </p:nvSpPr>
        <p:spPr>
          <a:xfrm>
            <a:off x="58781" y="1605938"/>
            <a:ext cx="4233600" cy="2601600"/>
          </a:xfrm>
          <a:prstGeom prst="rect">
            <a:avLst/>
          </a:prstGeom>
        </p:spPr>
        <p:txBody>
          <a:bodyPr anchorCtr="0" anchor="ctr" bIns="91425" lIns="91425" spcFirstLastPara="1" rIns="91425" wrap="square" tIns="91425">
            <a:noAutofit/>
          </a:bodyPr>
          <a:lstStyle/>
          <a:p>
            <a:pPr indent="-57150" lvl="0" marL="342900" rtl="0" algn="ctr">
              <a:spcBef>
                <a:spcPts val="0"/>
              </a:spcBef>
              <a:spcAft>
                <a:spcPts val="0"/>
              </a:spcAft>
              <a:buSzPts val="100"/>
              <a:buChar char=""/>
            </a:pPr>
            <a:r>
              <a:rPr b="1" lang="en-US" sz="4000">
                <a:solidFill>
                  <a:srgbClr val="FEC14F"/>
                </a:solidFill>
                <a:latin typeface="Century Gothic"/>
                <a:ea typeface="Century Gothic"/>
                <a:cs typeface="Century Gothic"/>
                <a:sym typeface="Century Gothic"/>
              </a:rPr>
              <a:t>Data Access Object (DAO) with Python</a:t>
            </a:r>
            <a:endParaRPr sz="2400">
              <a:solidFill>
                <a:srgbClr val="FFF7EE"/>
              </a:solidFill>
            </a:endParaRPr>
          </a:p>
          <a:p>
            <a:pPr indent="-177800" lvl="0" marL="342900" rtl="0" algn="l">
              <a:spcBef>
                <a:spcPts val="0"/>
              </a:spcBef>
              <a:spcAft>
                <a:spcPts val="0"/>
              </a:spcAft>
              <a:buSzPts val="2000"/>
              <a:buChar char=""/>
            </a:pPr>
            <a:r>
              <a:t/>
            </a:r>
            <a:endParaRPr b="1" sz="2000"/>
          </a:p>
        </p:txBody>
      </p:sp>
      <p:sp>
        <p:nvSpPr>
          <p:cNvPr id="586" name="Google Shape;586;p66"/>
          <p:cNvSpPr txBox="1"/>
          <p:nvPr>
            <p:ph idx="1" type="body"/>
          </p:nvPr>
        </p:nvSpPr>
        <p:spPr>
          <a:xfrm>
            <a:off x="4453694" y="1055456"/>
            <a:ext cx="4103100" cy="365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US">
                <a:solidFill>
                  <a:srgbClr val="134F5C"/>
                </a:solidFill>
              </a:rPr>
              <a:t>Learning Objectives:</a:t>
            </a:r>
            <a:endParaRPr b="1">
              <a:solidFill>
                <a:srgbClr val="134F5C"/>
              </a:solidFill>
            </a:endParaRPr>
          </a:p>
          <a:p>
            <a:pPr indent="0" lvl="0" marL="0" rtl="0" algn="l">
              <a:spcBef>
                <a:spcPts val="1200"/>
              </a:spcBef>
              <a:spcAft>
                <a:spcPts val="0"/>
              </a:spcAft>
              <a:buNone/>
            </a:pPr>
            <a:r>
              <a:rPr lang="en-US" sz="1300"/>
              <a:t>In this presentation, you will explore the Data Access Object (DAO) pattern, and apply the Object-Oriented DAO pattern in Python Database connectivity application.</a:t>
            </a:r>
            <a:endParaRPr sz="1300"/>
          </a:p>
          <a:p>
            <a:pPr indent="0" lvl="0" marL="0" rtl="0" algn="l">
              <a:spcBef>
                <a:spcPts val="1200"/>
              </a:spcBef>
              <a:spcAft>
                <a:spcPts val="0"/>
              </a:spcAft>
              <a:buNone/>
            </a:pPr>
            <a:r>
              <a:rPr lang="en-US" sz="1300"/>
              <a:t>By the end of this lesson, learners will be able to:</a:t>
            </a:r>
            <a:endParaRPr sz="1300"/>
          </a:p>
          <a:p>
            <a:pPr indent="-285750" lvl="0" marL="419100" rtl="0" algn="l">
              <a:spcBef>
                <a:spcPts val="1200"/>
              </a:spcBef>
              <a:spcAft>
                <a:spcPts val="0"/>
              </a:spcAft>
              <a:buSzPts val="1300"/>
              <a:buChar char="●"/>
            </a:pPr>
            <a:r>
              <a:rPr lang="en-US" sz="1300"/>
              <a:t>Describe the Design pattern and DAO Design pattern.</a:t>
            </a:r>
            <a:endParaRPr sz="1300"/>
          </a:p>
          <a:p>
            <a:pPr indent="-285750" lvl="0" marL="419100" rtl="0" algn="l">
              <a:spcBef>
                <a:spcPts val="0"/>
              </a:spcBef>
              <a:spcAft>
                <a:spcPts val="0"/>
              </a:spcAft>
              <a:buSzPts val="1300"/>
              <a:buChar char="●"/>
            </a:pPr>
            <a:r>
              <a:rPr lang="en-US" sz="1300"/>
              <a:t>Demonstrate the DAO pattern.</a:t>
            </a:r>
            <a:endParaRPr sz="1300"/>
          </a:p>
          <a:p>
            <a:pPr indent="-285750" lvl="0" marL="419100" rtl="0" algn="l">
              <a:spcBef>
                <a:spcPts val="0"/>
              </a:spcBef>
              <a:spcAft>
                <a:spcPts val="0"/>
              </a:spcAft>
              <a:buSzPts val="1300"/>
              <a:buChar char="●"/>
            </a:pPr>
            <a:r>
              <a:rPr lang="en-US" sz="1300"/>
              <a:t>Demonstrate how to apply the OOP concept and DAO pattern in Python application.</a:t>
            </a:r>
            <a:endParaRPr sz="1300"/>
          </a:p>
        </p:txBody>
      </p:sp>
      <p:sp>
        <p:nvSpPr>
          <p:cNvPr id="587" name="Google Shape;587;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sz="1300">
                <a:solidFill>
                  <a:schemeClr val="dk2"/>
                </a:solidFill>
                <a:latin typeface="Arial"/>
                <a:ea typeface="Arial"/>
                <a:cs typeface="Arial"/>
                <a:sym typeface="Arial"/>
              </a:rPr>
              <a:t>‹#›</a:t>
            </a:fld>
            <a:endParaRPr sz="1300">
              <a:solidFill>
                <a:schemeClr val="dk2"/>
              </a:solidFill>
              <a:latin typeface="Arial"/>
              <a:ea typeface="Arial"/>
              <a:cs typeface="Arial"/>
              <a:sym typeface="Arial"/>
            </a:endParaRPr>
          </a:p>
        </p:txBody>
      </p:sp>
      <p:sp>
        <p:nvSpPr>
          <p:cNvPr id="588" name="Google Shape;588;p66"/>
          <p:cNvSpPr txBox="1"/>
          <p:nvPr/>
        </p:nvSpPr>
        <p:spPr>
          <a:xfrm>
            <a:off x="7718119" y="210259"/>
            <a:ext cx="760200" cy="696300"/>
          </a:xfrm>
          <a:prstGeom prst="rect">
            <a:avLst/>
          </a:prstGeom>
          <a:noFill/>
          <a:ln>
            <a:noFill/>
          </a:ln>
        </p:spPr>
        <p:txBody>
          <a:bodyPr anchorCtr="0" anchor="b" bIns="41450" lIns="82925" spcFirstLastPara="1" rIns="82925" wrap="square" tIns="41450">
            <a:noAutofit/>
          </a:bodyPr>
          <a:lstStyle/>
          <a:p>
            <a:pPr indent="0" lvl="0" marL="0" rtl="0" algn="ctr">
              <a:spcBef>
                <a:spcPts val="0"/>
              </a:spcBef>
              <a:spcAft>
                <a:spcPts val="0"/>
              </a:spcAft>
              <a:buNone/>
            </a:pPr>
            <a:fld id="{00000000-1234-1234-1234-123412341234}" type="slidenum">
              <a:rPr lang="en-US" sz="2600">
                <a:solidFill>
                  <a:srgbClr val="FFFFFF"/>
                </a:solidFill>
                <a:latin typeface="Century Gothic"/>
                <a:ea typeface="Century Gothic"/>
                <a:cs typeface="Century Gothic"/>
                <a:sym typeface="Century Gothic"/>
              </a:rPr>
              <a:t>‹#›</a:t>
            </a:fld>
            <a:endParaRPr sz="2600">
              <a:solidFill>
                <a:srgbClr val="FFFFFF"/>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4"/>
          <p:cNvSpPr txBox="1"/>
          <p:nvPr>
            <p:ph type="title"/>
          </p:nvPr>
        </p:nvSpPr>
        <p:spPr>
          <a:xfrm>
            <a:off x="429550" y="770400"/>
            <a:ext cx="8520600" cy="398400"/>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a:t>Exercise: User Table - Further Abstraction</a:t>
            </a:r>
            <a:endParaRPr/>
          </a:p>
        </p:txBody>
      </p:sp>
      <p:sp>
        <p:nvSpPr>
          <p:cNvPr id="765" name="Google Shape;765;p84"/>
          <p:cNvSpPr txBox="1"/>
          <p:nvPr/>
        </p:nvSpPr>
        <p:spPr>
          <a:xfrm>
            <a:off x="616975" y="1283850"/>
            <a:ext cx="7812000" cy="3015000"/>
          </a:xfrm>
          <a:prstGeom prst="rect">
            <a:avLst/>
          </a:prstGeom>
          <a:noFill/>
          <a:ln>
            <a:noFill/>
          </a:ln>
        </p:spPr>
        <p:txBody>
          <a:bodyPr anchorCtr="0" anchor="t" bIns="0" lIns="0" spcFirstLastPara="1" rIns="0" wrap="square" tIns="88900">
            <a:spAutoFit/>
          </a:bodyPr>
          <a:lstStyle/>
          <a:p>
            <a:pPr indent="0" lvl="0" marL="0" rtl="0" algn="l">
              <a:lnSpc>
                <a:spcPct val="100000"/>
              </a:lnSpc>
              <a:spcBef>
                <a:spcPts val="0"/>
              </a:spcBef>
              <a:spcAft>
                <a:spcPts val="0"/>
              </a:spcAft>
              <a:buNone/>
            </a:pPr>
            <a:r>
              <a:rPr lang="en-US" sz="1500">
                <a:solidFill>
                  <a:srgbClr val="3E3E3E"/>
                </a:solidFill>
              </a:rPr>
              <a:t>Modify the current program for the following requirements:</a:t>
            </a:r>
            <a:endParaRPr sz="1500"/>
          </a:p>
          <a:p>
            <a:pPr indent="-258445" lvl="1" marL="521334" rtl="0" algn="l">
              <a:lnSpc>
                <a:spcPct val="100000"/>
              </a:lnSpc>
              <a:spcBef>
                <a:spcPts val="600"/>
              </a:spcBef>
              <a:spcAft>
                <a:spcPts val="0"/>
              </a:spcAft>
              <a:buClr>
                <a:srgbClr val="FF9900"/>
              </a:buClr>
              <a:buSzPts val="1400"/>
              <a:buChar char="➢"/>
            </a:pPr>
            <a:r>
              <a:rPr lang="en-US" sz="1500">
                <a:solidFill>
                  <a:srgbClr val="3E3E3E"/>
                </a:solidFill>
              </a:rPr>
              <a:t>Create </a:t>
            </a:r>
            <a:r>
              <a:rPr b="1" i="1" lang="en-US" sz="1500">
                <a:solidFill>
                  <a:srgbClr val="3E3E3E"/>
                </a:solidFill>
              </a:rPr>
              <a:t>UserRunnable </a:t>
            </a:r>
            <a:r>
              <a:rPr lang="en-US" sz="1500">
                <a:solidFill>
                  <a:srgbClr val="3E3E3E"/>
                </a:solidFill>
              </a:rPr>
              <a:t>class with the following methods:</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generate_user_table().</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get_all_users().</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get_user_by_name(</a:t>
            </a:r>
            <a:r>
              <a:rPr lang="en-US" sz="1500">
                <a:solidFill>
                  <a:srgbClr val="FF9900"/>
                </a:solidFill>
              </a:rPr>
              <a:t>name</a:t>
            </a:r>
            <a:r>
              <a:rPr lang="en-US" sz="1500">
                <a:solidFill>
                  <a:srgbClr val="3E3E3E"/>
                </a:solidFill>
              </a:rPr>
              <a:t>).</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validate_user(</a:t>
            </a:r>
            <a:r>
              <a:rPr lang="en-US" sz="1500">
                <a:solidFill>
                  <a:srgbClr val="FF9900"/>
                </a:solidFill>
              </a:rPr>
              <a:t>email</a:t>
            </a:r>
            <a:r>
              <a:rPr lang="en-US" sz="1500">
                <a:solidFill>
                  <a:srgbClr val="3E3E3E"/>
                </a:solidFill>
              </a:rPr>
              <a:t>, </a:t>
            </a:r>
            <a:r>
              <a:rPr lang="en-US" sz="1500">
                <a:solidFill>
                  <a:srgbClr val="FF9900"/>
                </a:solidFill>
              </a:rPr>
              <a:t>password</a:t>
            </a:r>
            <a:r>
              <a:rPr lang="en-US" sz="1500">
                <a:solidFill>
                  <a:srgbClr val="3E3E3E"/>
                </a:solidFill>
              </a:rPr>
              <a:t>).</a:t>
            </a:r>
            <a:endParaRPr sz="1500"/>
          </a:p>
          <a:p>
            <a:pPr indent="0" lvl="0" marL="539750" rtl="0" algn="l">
              <a:lnSpc>
                <a:spcPct val="100000"/>
              </a:lnSpc>
              <a:spcBef>
                <a:spcPts val="600"/>
              </a:spcBef>
              <a:spcAft>
                <a:spcPts val="0"/>
              </a:spcAft>
              <a:buNone/>
            </a:pPr>
            <a:r>
              <a:rPr lang="en-US" sz="1500">
                <a:solidFill>
                  <a:srgbClr val="FF9900"/>
                </a:solidFill>
              </a:rPr>
              <a:t>▶ </a:t>
            </a:r>
            <a:r>
              <a:rPr lang="en-US" sz="1500">
                <a:solidFill>
                  <a:srgbClr val="3E3E3E"/>
                </a:solidFill>
              </a:rPr>
              <a:t>update_user(</a:t>
            </a:r>
            <a:r>
              <a:rPr lang="en-US" sz="1500">
                <a:solidFill>
                  <a:srgbClr val="FF9900"/>
                </a:solidFill>
              </a:rPr>
              <a:t>user</a:t>
            </a:r>
            <a:r>
              <a:rPr lang="en-US" sz="1500">
                <a:solidFill>
                  <a:srgbClr val="3E3E3E"/>
                </a:solidFill>
              </a:rPr>
              <a:t>).</a:t>
            </a:r>
            <a:endParaRPr sz="1500"/>
          </a:p>
          <a:p>
            <a:pPr indent="-187960" lvl="1" marL="451484" marR="5080" rtl="0" algn="l">
              <a:lnSpc>
                <a:spcPct val="100000"/>
              </a:lnSpc>
              <a:spcBef>
                <a:spcPts val="605"/>
              </a:spcBef>
              <a:spcAft>
                <a:spcPts val="0"/>
              </a:spcAft>
              <a:buClr>
                <a:srgbClr val="FF9900"/>
              </a:buClr>
              <a:buSzPts val="1400"/>
              <a:buChar char="➢"/>
            </a:pPr>
            <a:r>
              <a:rPr lang="en-US" sz="1500">
                <a:solidFill>
                  <a:srgbClr val="3E3E3E"/>
                </a:solidFill>
              </a:rPr>
              <a:t>Each method should create a </a:t>
            </a:r>
            <a:r>
              <a:rPr b="1" lang="en-US" sz="1500">
                <a:solidFill>
                  <a:srgbClr val="3E3E3E"/>
                </a:solidFill>
              </a:rPr>
              <a:t>UserDAO</a:t>
            </a:r>
            <a:r>
              <a:rPr b="1" i="1" lang="en-US" sz="1500">
                <a:solidFill>
                  <a:srgbClr val="3E3E3E"/>
                </a:solidFill>
              </a:rPr>
              <a:t> </a:t>
            </a:r>
            <a:r>
              <a:rPr lang="en-US" sz="1500">
                <a:solidFill>
                  <a:srgbClr val="3E3E3E"/>
                </a:solidFill>
              </a:rPr>
              <a:t>object; invoke the appropriate method; take input from console; if necessary; and print out the result.</a:t>
            </a:r>
            <a:endParaRPr sz="1500"/>
          </a:p>
          <a:p>
            <a:pPr indent="-187960" lvl="1" marL="451484" marR="95885" rtl="0" algn="l">
              <a:lnSpc>
                <a:spcPct val="100000"/>
              </a:lnSpc>
              <a:spcBef>
                <a:spcPts val="600"/>
              </a:spcBef>
              <a:spcAft>
                <a:spcPts val="0"/>
              </a:spcAft>
              <a:buClr>
                <a:srgbClr val="FF9900"/>
              </a:buClr>
              <a:buSzPts val="1400"/>
              <a:buChar char="➢"/>
            </a:pPr>
            <a:r>
              <a:rPr lang="en-US" sz="1500">
                <a:solidFill>
                  <a:srgbClr val="3E3E3E"/>
                </a:solidFill>
              </a:rPr>
              <a:t>The</a:t>
            </a:r>
            <a:r>
              <a:rPr b="1" i="1" lang="en-US" sz="1500">
                <a:solidFill>
                  <a:srgbClr val="3E3E3E"/>
                </a:solidFill>
              </a:rPr>
              <a:t> </a:t>
            </a:r>
            <a:r>
              <a:rPr b="1" lang="en-US" sz="1500">
                <a:solidFill>
                  <a:srgbClr val="3E3E3E"/>
                </a:solidFill>
              </a:rPr>
              <a:t>main()</a:t>
            </a:r>
            <a:r>
              <a:rPr lang="en-US" sz="1500">
                <a:solidFill>
                  <a:srgbClr val="3E3E3E"/>
                </a:solidFill>
              </a:rPr>
              <a:t> method should create a </a:t>
            </a:r>
            <a:r>
              <a:rPr i="1" lang="en-US" sz="1500">
                <a:solidFill>
                  <a:srgbClr val="3E3E3E"/>
                </a:solidFill>
              </a:rPr>
              <a:t>UserRunnable </a:t>
            </a:r>
            <a:r>
              <a:rPr lang="en-US" sz="1500">
                <a:solidFill>
                  <a:srgbClr val="3E3E3E"/>
                </a:solidFill>
              </a:rPr>
              <a:t>object and invoke its methods.</a:t>
            </a:r>
            <a:endParaRPr sz="1500"/>
          </a:p>
        </p:txBody>
      </p:sp>
      <p:sp>
        <p:nvSpPr>
          <p:cNvPr id="766" name="Google Shape;766;p84"/>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16</a:t>
            </a:r>
            <a:endParaRPr sz="2100">
              <a:latin typeface="Verdana"/>
              <a:ea typeface="Verdana"/>
              <a:cs typeface="Verdana"/>
              <a:sym typeface="Verdana"/>
            </a:endParaRPr>
          </a:p>
        </p:txBody>
      </p:sp>
      <p:sp>
        <p:nvSpPr>
          <p:cNvPr id="767" name="Google Shape;76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5"/>
          <p:cNvSpPr txBox="1"/>
          <p:nvPr>
            <p:ph type="title"/>
          </p:nvPr>
        </p:nvSpPr>
        <p:spPr>
          <a:xfrm>
            <a:off x="441675" y="746300"/>
            <a:ext cx="8520600" cy="48780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en-US"/>
              <a:t>Exercise: User Table - Finishing up</a:t>
            </a:r>
            <a:endParaRPr/>
          </a:p>
        </p:txBody>
      </p:sp>
      <p:sp>
        <p:nvSpPr>
          <p:cNvPr id="773" name="Google Shape;773;p85"/>
          <p:cNvSpPr txBox="1"/>
          <p:nvPr/>
        </p:nvSpPr>
        <p:spPr>
          <a:xfrm>
            <a:off x="595025" y="1267400"/>
            <a:ext cx="8035800" cy="2324400"/>
          </a:xfrm>
          <a:prstGeom prst="rect">
            <a:avLst/>
          </a:prstGeom>
          <a:noFill/>
          <a:ln>
            <a:noFill/>
          </a:ln>
        </p:spPr>
        <p:txBody>
          <a:bodyPr anchorCtr="0" anchor="t" bIns="0" lIns="0" spcFirstLastPara="1" rIns="0" wrap="square" tIns="12700">
            <a:spAutoFit/>
          </a:bodyPr>
          <a:lstStyle/>
          <a:p>
            <a:pPr indent="-184786" lvl="0" marL="193675" marR="1146810" rtl="0" algn="l">
              <a:lnSpc>
                <a:spcPct val="100000"/>
              </a:lnSpc>
              <a:spcBef>
                <a:spcPts val="0"/>
              </a:spcBef>
              <a:spcAft>
                <a:spcPts val="0"/>
              </a:spcAft>
              <a:buClr>
                <a:srgbClr val="FF9900"/>
              </a:buClr>
              <a:buSzPts val="1500"/>
              <a:buChar char="❑"/>
            </a:pPr>
            <a:r>
              <a:rPr lang="en-US" sz="1500">
                <a:solidFill>
                  <a:srgbClr val="3E3E3E"/>
                </a:solidFill>
              </a:rPr>
              <a:t>Modify the current program for the following requirements:</a:t>
            </a:r>
            <a:endParaRPr sz="1500"/>
          </a:p>
          <a:p>
            <a:pPr indent="-172086" lvl="1" marL="451484" marR="85090" rtl="0" algn="l">
              <a:lnSpc>
                <a:spcPct val="100000"/>
              </a:lnSpc>
              <a:spcBef>
                <a:spcPts val="600"/>
              </a:spcBef>
              <a:spcAft>
                <a:spcPts val="0"/>
              </a:spcAft>
              <a:buClr>
                <a:srgbClr val="FF9900"/>
              </a:buClr>
              <a:buSzPts val="1400"/>
              <a:buChar char="➢"/>
            </a:pPr>
            <a:r>
              <a:rPr lang="en-US" sz="1500">
                <a:solidFill>
                  <a:srgbClr val="3E3E3E"/>
                </a:solidFill>
              </a:rPr>
              <a:t>Within the </a:t>
            </a:r>
            <a:r>
              <a:rPr i="1" lang="en-US" sz="1500">
                <a:solidFill>
                  <a:srgbClr val="3E3E3E"/>
                </a:solidFill>
              </a:rPr>
              <a:t>main</a:t>
            </a:r>
            <a:r>
              <a:rPr lang="en-US" sz="1500">
                <a:solidFill>
                  <a:srgbClr val="3E3E3E"/>
                </a:solidFill>
              </a:rPr>
              <a:t>() method, rather than invoking all methods, users should be given options to choose so that they can select which query/method they want to call.</a:t>
            </a:r>
            <a:endParaRPr sz="1500"/>
          </a:p>
          <a:p>
            <a:pPr indent="0" lvl="1" marL="0" rtl="0" algn="l">
              <a:lnSpc>
                <a:spcPct val="100000"/>
              </a:lnSpc>
              <a:spcBef>
                <a:spcPts val="10"/>
              </a:spcBef>
              <a:spcAft>
                <a:spcPts val="0"/>
              </a:spcAft>
              <a:buSzPts val="3350"/>
              <a:buFont typeface="MS Gothic"/>
              <a:buNone/>
            </a:pPr>
            <a:r>
              <a:t/>
            </a:r>
            <a:endParaRPr sz="1500"/>
          </a:p>
          <a:p>
            <a:pPr indent="-269876" lvl="0" marL="279400" rtl="0" algn="l">
              <a:lnSpc>
                <a:spcPct val="100000"/>
              </a:lnSpc>
              <a:spcBef>
                <a:spcPts val="0"/>
              </a:spcBef>
              <a:spcAft>
                <a:spcPts val="0"/>
              </a:spcAft>
              <a:buClr>
                <a:srgbClr val="FF9900"/>
              </a:buClr>
              <a:buSzPts val="1500"/>
              <a:buChar char="❑"/>
            </a:pPr>
            <a:r>
              <a:rPr lang="en-US" sz="1500">
                <a:solidFill>
                  <a:srgbClr val="3E3E3E"/>
                </a:solidFill>
              </a:rPr>
              <a:t>*Optional:</a:t>
            </a:r>
            <a:endParaRPr sz="1500"/>
          </a:p>
          <a:p>
            <a:pPr indent="-196752" lvl="1" marL="451484" marR="5080" rtl="0" algn="l">
              <a:lnSpc>
                <a:spcPct val="100000"/>
              </a:lnSpc>
              <a:spcBef>
                <a:spcPts val="610"/>
              </a:spcBef>
              <a:spcAft>
                <a:spcPts val="0"/>
              </a:spcAft>
              <a:buClr>
                <a:srgbClr val="FF9900"/>
              </a:buClr>
              <a:buSzPts val="1400"/>
              <a:buFont typeface="MS Gothic"/>
              <a:buChar char="➢"/>
            </a:pPr>
            <a:r>
              <a:rPr lang="en-US" sz="1500"/>
              <a:t>	</a:t>
            </a:r>
            <a:r>
              <a:rPr lang="en-US" sz="1500">
                <a:solidFill>
                  <a:srgbClr val="3E3E3E"/>
                </a:solidFill>
              </a:rPr>
              <a:t>insert_user(</a:t>
            </a:r>
            <a:r>
              <a:rPr lang="en-US" sz="1500">
                <a:solidFill>
                  <a:srgbClr val="FF9900"/>
                </a:solidFill>
              </a:rPr>
              <a:t>user</a:t>
            </a:r>
            <a:r>
              <a:rPr lang="en-US" sz="1500">
                <a:solidFill>
                  <a:srgbClr val="3E3E3E"/>
                </a:solidFill>
              </a:rPr>
              <a:t>) – This method takes a </a:t>
            </a:r>
            <a:r>
              <a:rPr i="1" lang="en-US" sz="1500">
                <a:solidFill>
                  <a:srgbClr val="3E3E3E"/>
                </a:solidFill>
              </a:rPr>
              <a:t>User </a:t>
            </a:r>
            <a:r>
              <a:rPr lang="en-US" sz="1500">
                <a:solidFill>
                  <a:srgbClr val="3E3E3E"/>
                </a:solidFill>
              </a:rPr>
              <a:t>object as an argument and inserts a row into </a:t>
            </a:r>
            <a:r>
              <a:rPr i="1" lang="en-US" sz="1500">
                <a:solidFill>
                  <a:srgbClr val="3E3E3E"/>
                </a:solidFill>
              </a:rPr>
              <a:t>user </a:t>
            </a:r>
            <a:r>
              <a:rPr lang="en-US" sz="1500">
                <a:solidFill>
                  <a:srgbClr val="3E3E3E"/>
                </a:solidFill>
              </a:rPr>
              <a:t>table with the values from the object.</a:t>
            </a:r>
            <a:endParaRPr sz="1500"/>
          </a:p>
          <a:p>
            <a:pPr indent="-196752" lvl="1" marL="451484" marR="308610" rtl="0" algn="l">
              <a:lnSpc>
                <a:spcPct val="100000"/>
              </a:lnSpc>
              <a:spcBef>
                <a:spcPts val="600"/>
              </a:spcBef>
              <a:spcAft>
                <a:spcPts val="0"/>
              </a:spcAft>
              <a:buClr>
                <a:srgbClr val="FF9900"/>
              </a:buClr>
              <a:buSzPts val="1400"/>
              <a:buFont typeface="MS Gothic"/>
              <a:buChar char="➢"/>
            </a:pPr>
            <a:r>
              <a:rPr lang="en-US" sz="1500"/>
              <a:t>	</a:t>
            </a:r>
            <a:r>
              <a:rPr lang="en-US" sz="1500">
                <a:solidFill>
                  <a:srgbClr val="3E3E3E"/>
                </a:solidFill>
              </a:rPr>
              <a:t>delete_table(</a:t>
            </a:r>
            <a:r>
              <a:rPr lang="en-US" sz="1500">
                <a:solidFill>
                  <a:srgbClr val="FF9900"/>
                </a:solidFill>
              </a:rPr>
              <a:t>table_name</a:t>
            </a:r>
            <a:r>
              <a:rPr lang="en-US" sz="1500">
                <a:solidFill>
                  <a:srgbClr val="3E3E3E"/>
                </a:solidFill>
              </a:rPr>
              <a:t>) – This method removes the table with the given name from the database.</a:t>
            </a:r>
            <a:endParaRPr sz="1500"/>
          </a:p>
        </p:txBody>
      </p:sp>
      <p:sp>
        <p:nvSpPr>
          <p:cNvPr id="774" name="Google Shape;774;p85"/>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17</a:t>
            </a:r>
            <a:endParaRPr sz="2100">
              <a:latin typeface="Verdana"/>
              <a:ea typeface="Verdana"/>
              <a:cs typeface="Verdana"/>
              <a:sym typeface="Verdana"/>
            </a:endParaRPr>
          </a:p>
        </p:txBody>
      </p:sp>
      <p:sp>
        <p:nvSpPr>
          <p:cNvPr id="775" name="Google Shape;77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Knowledge Check</a:t>
            </a:r>
            <a:endParaRPr/>
          </a:p>
        </p:txBody>
      </p:sp>
      <p:sp>
        <p:nvSpPr>
          <p:cNvPr id="782" name="Google Shape;782;p8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254000" lvl="0" marL="342900" rtl="0" algn="l">
              <a:spcBef>
                <a:spcPts val="800"/>
              </a:spcBef>
              <a:spcAft>
                <a:spcPts val="0"/>
              </a:spcAft>
              <a:buSzPts val="1400"/>
              <a:buChar char="❑"/>
            </a:pPr>
            <a:r>
              <a:rPr lang="en-US" sz="1600"/>
              <a:t>What is Design Pattern, and why do we use it?</a:t>
            </a:r>
            <a:endParaRPr sz="1600"/>
          </a:p>
          <a:p>
            <a:pPr indent="-254000" lvl="0" marL="342900" rtl="0" algn="l">
              <a:spcBef>
                <a:spcPts val="800"/>
              </a:spcBef>
              <a:spcAft>
                <a:spcPts val="0"/>
              </a:spcAft>
              <a:buSzPts val="1400"/>
              <a:buChar char="❑"/>
            </a:pPr>
            <a:r>
              <a:rPr lang="en-US" sz="1600"/>
              <a:t>What is the Data Access Object (DAO) Pattern.</a:t>
            </a:r>
            <a:endParaRPr sz="1600"/>
          </a:p>
          <a:p>
            <a:pPr indent="-254000" lvl="0" marL="342900" rtl="0" algn="l">
              <a:spcBef>
                <a:spcPts val="800"/>
              </a:spcBef>
              <a:spcAft>
                <a:spcPts val="0"/>
              </a:spcAft>
              <a:buSzPts val="1400"/>
              <a:buChar char="❑"/>
            </a:pPr>
            <a:r>
              <a:rPr lang="en-US" sz="1600"/>
              <a:t>What are the Data Access Object Pattern components.</a:t>
            </a:r>
            <a:endParaRPr sz="1600"/>
          </a:p>
          <a:p>
            <a:pPr indent="0" lvl="0" marL="0" rtl="0" algn="l">
              <a:spcBef>
                <a:spcPts val="800"/>
              </a:spcBef>
              <a:spcAft>
                <a:spcPts val="0"/>
              </a:spcAft>
              <a:buNone/>
            </a:pPr>
            <a:r>
              <a:t/>
            </a:r>
            <a:endParaRPr sz="1600"/>
          </a:p>
        </p:txBody>
      </p:sp>
      <p:sp>
        <p:nvSpPr>
          <p:cNvPr id="783" name="Google Shape;783;p8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Glossary/Terminology </a:t>
            </a:r>
            <a:endParaRPr/>
          </a:p>
        </p:txBody>
      </p:sp>
      <p:sp>
        <p:nvSpPr>
          <p:cNvPr id="790" name="Google Shape;790;p87"/>
          <p:cNvSpPr txBox="1"/>
          <p:nvPr>
            <p:ph idx="1" type="body"/>
          </p:nvPr>
        </p:nvSpPr>
        <p:spPr>
          <a:xfrm>
            <a:off x="585919" y="1254600"/>
            <a:ext cx="8085900" cy="3238500"/>
          </a:xfrm>
          <a:prstGeom prst="rect">
            <a:avLst/>
          </a:prstGeom>
        </p:spPr>
        <p:txBody>
          <a:bodyPr anchorCtr="0" anchor="t" bIns="68575" lIns="68575" spcFirstLastPara="1" rIns="68575" wrap="square" tIns="68575">
            <a:normAutofit/>
          </a:bodyPr>
          <a:lstStyle/>
          <a:p>
            <a:pPr indent="0" lvl="0" marL="0" rtl="0" algn="l">
              <a:lnSpc>
                <a:spcPct val="100000"/>
              </a:lnSpc>
              <a:spcBef>
                <a:spcPts val="600"/>
              </a:spcBef>
              <a:spcAft>
                <a:spcPts val="0"/>
              </a:spcAft>
              <a:buNone/>
            </a:pPr>
            <a:r>
              <a:rPr lang="en-US" sz="1400"/>
              <a:t>DAO: Data Access Object </a:t>
            </a:r>
            <a:endParaRPr sz="1400"/>
          </a:p>
          <a:p>
            <a:pPr indent="0" lvl="0" marL="0" rtl="0" algn="l">
              <a:lnSpc>
                <a:spcPct val="100000"/>
              </a:lnSpc>
              <a:spcBef>
                <a:spcPts val="600"/>
              </a:spcBef>
              <a:spcAft>
                <a:spcPts val="0"/>
              </a:spcAft>
              <a:buNone/>
            </a:pPr>
            <a:r>
              <a:rPr lang="en-US" sz="1400"/>
              <a:t>DTO: Data Transfer Object</a:t>
            </a:r>
            <a:endParaRPr sz="1400"/>
          </a:p>
          <a:p>
            <a:pPr indent="0" lvl="0" marL="0" rtl="0" algn="l">
              <a:lnSpc>
                <a:spcPct val="100000"/>
              </a:lnSpc>
              <a:spcBef>
                <a:spcPts val="600"/>
              </a:spcBef>
              <a:spcAft>
                <a:spcPts val="0"/>
              </a:spcAft>
              <a:buNone/>
            </a:pPr>
            <a:r>
              <a:rPr lang="en-US" sz="1400"/>
              <a:t>DAL: Data: Access Layer</a:t>
            </a:r>
            <a:endParaRPr sz="1400"/>
          </a:p>
          <a:p>
            <a:pPr indent="0" lvl="0" marL="0" rtl="0" algn="l">
              <a:lnSpc>
                <a:spcPct val="100000"/>
              </a:lnSpc>
              <a:spcBef>
                <a:spcPts val="600"/>
              </a:spcBef>
              <a:spcAft>
                <a:spcPts val="0"/>
              </a:spcAft>
              <a:buNone/>
            </a:pPr>
            <a:r>
              <a:rPr lang="en-US" sz="1400"/>
              <a:t>BLL: Business/controller Logic Layer</a:t>
            </a:r>
            <a:endParaRPr sz="1400"/>
          </a:p>
          <a:p>
            <a:pPr indent="0" lvl="0" marL="0" rtl="0" algn="l">
              <a:lnSpc>
                <a:spcPct val="100000"/>
              </a:lnSpc>
              <a:spcBef>
                <a:spcPts val="600"/>
              </a:spcBef>
              <a:spcAft>
                <a:spcPts val="0"/>
              </a:spcAft>
              <a:buNone/>
            </a:pPr>
            <a:r>
              <a:rPr lang="en-US" sz="1400" u="sng">
                <a:solidFill>
                  <a:schemeClr val="hlink"/>
                </a:solidFill>
                <a:hlinkClick r:id="rId3"/>
              </a:rPr>
              <a:t>POJO</a:t>
            </a:r>
            <a:r>
              <a:rPr lang="en-US" sz="1400"/>
              <a:t>: Plain Old Java </a:t>
            </a:r>
            <a:r>
              <a:rPr lang="en-US"/>
              <a:t>O</a:t>
            </a:r>
            <a:r>
              <a:rPr lang="en-US" sz="1400"/>
              <a:t>bject </a:t>
            </a:r>
            <a:endParaRPr sz="1400"/>
          </a:p>
          <a:p>
            <a:pPr indent="0" lvl="0" marL="0" rtl="0" algn="l">
              <a:lnSpc>
                <a:spcPct val="100000"/>
              </a:lnSpc>
              <a:spcBef>
                <a:spcPts val="600"/>
              </a:spcBef>
              <a:spcAft>
                <a:spcPts val="0"/>
              </a:spcAft>
              <a:buNone/>
            </a:pPr>
            <a:r>
              <a:rPr lang="en-US" sz="1400"/>
              <a:t>CRUD: Create, Read/Retrieve, Update and Delete </a:t>
            </a:r>
            <a:endParaRPr sz="1400"/>
          </a:p>
          <a:p>
            <a:pPr indent="0" lvl="0" marL="0" rtl="0" algn="l">
              <a:lnSpc>
                <a:spcPct val="100000"/>
              </a:lnSpc>
              <a:spcBef>
                <a:spcPts val="600"/>
              </a:spcBef>
              <a:spcAft>
                <a:spcPts val="0"/>
              </a:spcAft>
              <a:buNone/>
            </a:pPr>
            <a:r>
              <a:rPr lang="en-US" sz="1400"/>
              <a:t>GOF: Gang of Four</a:t>
            </a:r>
            <a:endParaRPr sz="1400"/>
          </a:p>
          <a:p>
            <a:pPr indent="0" lvl="0" marL="0" rtl="0" algn="l">
              <a:lnSpc>
                <a:spcPct val="100000"/>
              </a:lnSpc>
              <a:spcBef>
                <a:spcPts val="600"/>
              </a:spcBef>
              <a:spcAft>
                <a:spcPts val="600"/>
              </a:spcAft>
              <a:buNone/>
            </a:pPr>
            <a:r>
              <a:t/>
            </a:r>
            <a:endParaRPr sz="1400"/>
          </a:p>
        </p:txBody>
      </p:sp>
      <p:sp>
        <p:nvSpPr>
          <p:cNvPr id="791" name="Google Shape;791;p8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latin typeface="Arial"/>
                <a:ea typeface="Arial"/>
                <a:cs typeface="Arial"/>
                <a:sym typeface="Arial"/>
              </a:rPr>
              <a:t>‹#›</a:t>
            </a:fld>
            <a:endParaRPr sz="1200">
              <a:solidFill>
                <a:srgbClr val="22222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8"/>
          <p:cNvSpPr txBox="1"/>
          <p:nvPr>
            <p:ph type="title"/>
          </p:nvPr>
        </p:nvSpPr>
        <p:spPr>
          <a:xfrm>
            <a:off x="584875" y="698675"/>
            <a:ext cx="8520600" cy="398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Summary Review</a:t>
            </a:r>
            <a:endParaRPr/>
          </a:p>
        </p:txBody>
      </p:sp>
      <p:sp>
        <p:nvSpPr>
          <p:cNvPr id="797" name="Google Shape;797;p88"/>
          <p:cNvSpPr txBox="1"/>
          <p:nvPr/>
        </p:nvSpPr>
        <p:spPr>
          <a:xfrm>
            <a:off x="646550" y="1097075"/>
            <a:ext cx="8062800" cy="3617100"/>
          </a:xfrm>
          <a:prstGeom prst="rect">
            <a:avLst/>
          </a:prstGeom>
          <a:noFill/>
          <a:ln>
            <a:noFill/>
          </a:ln>
        </p:spPr>
        <p:txBody>
          <a:bodyPr anchorCtr="0" anchor="t" bIns="0" lIns="0" spcFirstLastPara="1" rIns="0" wrap="square" tIns="88900">
            <a:spAutoFit/>
          </a:bodyPr>
          <a:lstStyle/>
          <a:p>
            <a:pPr indent="0" lvl="0" marL="0" rtl="0" algn="l">
              <a:spcBef>
                <a:spcPts val="0"/>
              </a:spcBef>
              <a:spcAft>
                <a:spcPts val="0"/>
              </a:spcAft>
              <a:buNone/>
            </a:pPr>
            <a:r>
              <a:rPr lang="en-US" sz="1250"/>
              <a:t>In 1994, Erich Gamma, Richard Helm, Ralph Johnson, and John Vlissides introduced the concept of Design Patterns in software development through their book "Design Patterns - Elements of Reusable Object-Oriented Software." Collectively known as the Gang of Four (GOF), the authors emphasized key principles of object-oriented design: programming to interfaces and favoring object composition over inheritance. Design patterns are general, reusable solutions for common software design problems, offering best practices that have evolved through trial and error over time.</a:t>
            </a:r>
            <a:endParaRPr sz="1250"/>
          </a:p>
          <a:p>
            <a:pPr indent="0" lvl="0" marL="0" rtl="0" algn="l">
              <a:spcBef>
                <a:spcPts val="1000"/>
              </a:spcBef>
              <a:spcAft>
                <a:spcPts val="0"/>
              </a:spcAft>
              <a:buNone/>
            </a:pPr>
            <a:r>
              <a:rPr lang="en-US" sz="1250"/>
              <a:t>The Data Access Object (DAO) pattern serves as an abstract interface to database or persistence mechanisms,  designed to isolate data persistence logic, separating it into a distinct layer. By employing the DAO pattern, the service layer remains unaware of the specifics of low-level database operations, a concept known as the Separation of Logic principle. Essentially, DAO is instrumental in segregating low-level data access APIs such as JDBC from high-level business services, effectively abstracting the database operations from the business layer.</a:t>
            </a:r>
            <a:endParaRPr sz="1250"/>
          </a:p>
          <a:p>
            <a:pPr indent="0" lvl="0" marL="0" rtl="0" algn="l">
              <a:spcBef>
                <a:spcPts val="1000"/>
              </a:spcBef>
              <a:spcAft>
                <a:spcPts val="1000"/>
              </a:spcAft>
              <a:buNone/>
            </a:pPr>
            <a:r>
              <a:rPr lang="en-US" sz="1250"/>
              <a:t>The key advantage of utilizing data access objects lies in the clear and robust separation of two critical components of an application: the data layer and the business logic layer. These two parts, while interrelated, should not have direct knowledge of each other. Furthermore, this separation allows for independent evolution of each layer. In cases where a change in the underlying persistence mechanism is required, modifications need only be made in the DAO layer, sparing the need for adjustments throughout the domain logic that rely on the DAO layer.</a:t>
            </a:r>
            <a:endParaRPr sz="1250"/>
          </a:p>
        </p:txBody>
      </p:sp>
      <p:sp>
        <p:nvSpPr>
          <p:cNvPr id="798" name="Google Shape;798;p88"/>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18</a:t>
            </a:r>
            <a:endParaRPr sz="2100">
              <a:latin typeface="Verdana"/>
              <a:ea typeface="Verdana"/>
              <a:cs typeface="Verdana"/>
              <a:sym typeface="Verdana"/>
            </a:endParaRPr>
          </a:p>
        </p:txBody>
      </p:sp>
      <p:sp>
        <p:nvSpPr>
          <p:cNvPr id="799" name="Google Shape;799;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9"/>
          <p:cNvSpPr txBox="1"/>
          <p:nvPr>
            <p:ph type="title"/>
          </p:nvPr>
        </p:nvSpPr>
        <p:spPr>
          <a:xfrm>
            <a:off x="485575" y="674950"/>
            <a:ext cx="8520600" cy="682200"/>
          </a:xfrm>
          <a:prstGeom prst="rect">
            <a:avLst/>
          </a:prstGeom>
          <a:noFill/>
          <a:ln>
            <a:noFill/>
          </a:ln>
        </p:spPr>
        <p:txBody>
          <a:bodyPr anchorCtr="0" anchor="t" bIns="0" lIns="0" spcFirstLastPara="1" rIns="0" wrap="square" tIns="294300">
            <a:spAutoFit/>
          </a:bodyPr>
          <a:lstStyle/>
          <a:p>
            <a:pPr indent="0" lvl="0" marL="21590" rtl="0" algn="l">
              <a:lnSpc>
                <a:spcPct val="100000"/>
              </a:lnSpc>
              <a:spcBef>
                <a:spcPts val="0"/>
              </a:spcBef>
              <a:spcAft>
                <a:spcPts val="0"/>
              </a:spcAft>
              <a:buNone/>
            </a:pPr>
            <a:r>
              <a:rPr lang="en-US"/>
              <a:t>End of </a:t>
            </a:r>
            <a:r>
              <a:rPr lang="en-US"/>
              <a:t>Module</a:t>
            </a:r>
            <a:endParaRPr/>
          </a:p>
        </p:txBody>
      </p:sp>
      <p:pic>
        <p:nvPicPr>
          <p:cNvPr id="805" name="Google Shape;805;p89"/>
          <p:cNvPicPr preferRelativeResize="0"/>
          <p:nvPr/>
        </p:nvPicPr>
        <p:blipFill rotWithShape="1">
          <a:blip r:embed="rId3">
            <a:alphaModFix/>
          </a:blip>
          <a:srcRect b="0" l="0" r="0" t="0"/>
          <a:stretch/>
        </p:blipFill>
        <p:spPr>
          <a:xfrm>
            <a:off x="2743200" y="1714500"/>
            <a:ext cx="2777490" cy="2568321"/>
          </a:xfrm>
          <a:prstGeom prst="rect">
            <a:avLst/>
          </a:prstGeom>
          <a:noFill/>
          <a:ln>
            <a:noFill/>
          </a:ln>
        </p:spPr>
      </p:pic>
      <p:sp>
        <p:nvSpPr>
          <p:cNvPr id="806" name="Google Shape;806;p89"/>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20</a:t>
            </a:r>
            <a:endParaRPr sz="2100">
              <a:latin typeface="Verdana"/>
              <a:ea typeface="Verdana"/>
              <a:cs typeface="Verdana"/>
              <a:sym typeface="Verdana"/>
            </a:endParaRPr>
          </a:p>
        </p:txBody>
      </p:sp>
      <p:sp>
        <p:nvSpPr>
          <p:cNvPr id="807" name="Google Shape;807;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7"/>
          <p:cNvSpPr txBox="1"/>
          <p:nvPr>
            <p:ph type="title"/>
          </p:nvPr>
        </p:nvSpPr>
        <p:spPr>
          <a:xfrm>
            <a:off x="485575" y="674950"/>
            <a:ext cx="8520600" cy="657300"/>
          </a:xfrm>
          <a:prstGeom prst="rect">
            <a:avLst/>
          </a:prstGeom>
          <a:noFill/>
          <a:ln>
            <a:noFill/>
          </a:ln>
        </p:spPr>
        <p:txBody>
          <a:bodyPr anchorCtr="0" anchor="t" bIns="0" lIns="0" spcFirstLastPara="1" rIns="0" wrap="square" tIns="269925">
            <a:spAutoFit/>
          </a:bodyPr>
          <a:lstStyle/>
          <a:p>
            <a:pPr indent="0" lvl="0" marL="12700" rtl="0" algn="l">
              <a:lnSpc>
                <a:spcPct val="100000"/>
              </a:lnSpc>
              <a:spcBef>
                <a:spcPts val="0"/>
              </a:spcBef>
              <a:spcAft>
                <a:spcPts val="0"/>
              </a:spcAft>
              <a:buNone/>
            </a:pPr>
            <a:r>
              <a:rPr lang="en-US"/>
              <a:t>Table of Contents</a:t>
            </a:r>
            <a:endParaRPr/>
          </a:p>
        </p:txBody>
      </p:sp>
      <p:sp>
        <p:nvSpPr>
          <p:cNvPr id="594" name="Google Shape;594;p67"/>
          <p:cNvSpPr txBox="1"/>
          <p:nvPr/>
        </p:nvSpPr>
        <p:spPr>
          <a:xfrm>
            <a:off x="526795" y="1300086"/>
            <a:ext cx="7120800" cy="2244600"/>
          </a:xfrm>
          <a:prstGeom prst="rect">
            <a:avLst/>
          </a:prstGeom>
          <a:noFill/>
          <a:ln>
            <a:noFill/>
          </a:ln>
        </p:spPr>
        <p:txBody>
          <a:bodyPr anchorCtr="0" anchor="t" bIns="0" lIns="0" spcFirstLastPara="1" rIns="0" wrap="square" tIns="88900">
            <a:spAutoFit/>
          </a:bodyPr>
          <a:lstStyle/>
          <a:p>
            <a:pPr indent="-149225" lvl="0" marL="857250" rtl="0" algn="l">
              <a:spcBef>
                <a:spcPts val="0"/>
              </a:spcBef>
              <a:spcAft>
                <a:spcPts val="0"/>
              </a:spcAft>
              <a:buClr>
                <a:srgbClr val="E69138"/>
              </a:buClr>
              <a:buSzPts val="1300"/>
              <a:buChar char="❑"/>
            </a:pPr>
            <a:r>
              <a:rPr lang="en-US"/>
              <a:t>Overview of Design Pattern</a:t>
            </a:r>
            <a:endParaRPr/>
          </a:p>
          <a:p>
            <a:pPr indent="-149225" lvl="0" marL="857250" rtl="0" algn="l">
              <a:spcBef>
                <a:spcPts val="0"/>
              </a:spcBef>
              <a:spcAft>
                <a:spcPts val="0"/>
              </a:spcAft>
              <a:buClr>
                <a:srgbClr val="E69138"/>
              </a:buClr>
              <a:buSzPts val="1300"/>
              <a:buChar char="❑"/>
            </a:pPr>
            <a:r>
              <a:rPr lang="en-US"/>
              <a:t>Usage of Design Pattern</a:t>
            </a:r>
            <a:endParaRPr/>
          </a:p>
          <a:p>
            <a:pPr indent="-149225" lvl="0" marL="857250" rtl="0" algn="l">
              <a:spcBef>
                <a:spcPts val="0"/>
              </a:spcBef>
              <a:spcAft>
                <a:spcPts val="0"/>
              </a:spcAft>
              <a:buClr>
                <a:srgbClr val="E69138"/>
              </a:buClr>
              <a:buSzPts val="1300"/>
              <a:buChar char="❑"/>
            </a:pPr>
            <a:r>
              <a:rPr lang="en-US"/>
              <a:t>Data Access Object Patterns </a:t>
            </a:r>
            <a:endParaRPr/>
          </a:p>
          <a:p>
            <a:pPr indent="-149225" lvl="0" marL="857250" rtl="0" algn="l">
              <a:spcBef>
                <a:spcPts val="0"/>
              </a:spcBef>
              <a:spcAft>
                <a:spcPts val="0"/>
              </a:spcAft>
              <a:buClr>
                <a:srgbClr val="E69138"/>
              </a:buClr>
              <a:buSzPts val="1300"/>
              <a:buChar char="❑"/>
            </a:pPr>
            <a:r>
              <a:rPr lang="en-US"/>
              <a:t>Data Access Object Pattern Components </a:t>
            </a:r>
            <a:endParaRPr/>
          </a:p>
          <a:p>
            <a:pPr indent="-149225" lvl="0" marL="857250" rtl="0" algn="l">
              <a:spcBef>
                <a:spcPts val="0"/>
              </a:spcBef>
              <a:spcAft>
                <a:spcPts val="0"/>
              </a:spcAft>
              <a:buClr>
                <a:srgbClr val="E69138"/>
              </a:buClr>
              <a:buSzPts val="1300"/>
              <a:buChar char="❑"/>
            </a:pPr>
            <a:r>
              <a:rPr lang="en-US"/>
              <a:t>Data Access Object - DAO </a:t>
            </a:r>
            <a:endParaRPr/>
          </a:p>
          <a:p>
            <a:pPr indent="-149225" lvl="0" marL="857250" rtl="0" algn="l">
              <a:spcBef>
                <a:spcPts val="0"/>
              </a:spcBef>
              <a:spcAft>
                <a:spcPts val="0"/>
              </a:spcAft>
              <a:buClr>
                <a:srgbClr val="E69138"/>
              </a:buClr>
              <a:buSzPts val="1300"/>
              <a:buChar char="❑"/>
            </a:pPr>
            <a:r>
              <a:rPr lang="en-US"/>
              <a:t>DAO Design Pattern</a:t>
            </a:r>
            <a:endParaRPr/>
          </a:p>
          <a:p>
            <a:pPr indent="-149225" lvl="0" marL="857250" rtl="0" algn="l">
              <a:spcBef>
                <a:spcPts val="0"/>
              </a:spcBef>
              <a:spcAft>
                <a:spcPts val="0"/>
              </a:spcAft>
              <a:buClr>
                <a:srgbClr val="E69138"/>
              </a:buClr>
              <a:buSzPts val="1300"/>
              <a:buChar char="❑"/>
            </a:pPr>
            <a:r>
              <a:rPr lang="en-US"/>
              <a:t>The Old Process</a:t>
            </a:r>
            <a:endParaRPr/>
          </a:p>
          <a:p>
            <a:pPr indent="-149225" lvl="0" marL="857250" rtl="0" algn="l">
              <a:spcBef>
                <a:spcPts val="0"/>
              </a:spcBef>
              <a:spcAft>
                <a:spcPts val="0"/>
              </a:spcAft>
              <a:buClr>
                <a:srgbClr val="E69138"/>
              </a:buClr>
              <a:buSzPts val="1300"/>
              <a:buChar char="❑"/>
            </a:pPr>
            <a:r>
              <a:rPr lang="en-US"/>
              <a:t>The New Process - Applying DAO Pattern and OOP</a:t>
            </a:r>
            <a:endParaRPr/>
          </a:p>
          <a:p>
            <a:pPr indent="-149225" lvl="0" marL="857250" rtl="0" algn="l">
              <a:spcBef>
                <a:spcPts val="0"/>
              </a:spcBef>
              <a:spcAft>
                <a:spcPts val="0"/>
              </a:spcAft>
              <a:buClr>
                <a:srgbClr val="E69138"/>
              </a:buClr>
              <a:buSzPts val="1300"/>
              <a:buChar char="❑"/>
            </a:pPr>
            <a:r>
              <a:rPr lang="en-US"/>
              <a:t>Example: Applying DAO Pattern and OOP</a:t>
            </a:r>
            <a:endParaRPr/>
          </a:p>
          <a:p>
            <a:pPr indent="0" lvl="0" marL="0" rtl="0" algn="l">
              <a:spcBef>
                <a:spcPts val="0"/>
              </a:spcBef>
              <a:spcAft>
                <a:spcPts val="0"/>
              </a:spcAft>
              <a:buNone/>
            </a:pPr>
            <a:r>
              <a:t/>
            </a:r>
            <a:endParaRPr/>
          </a:p>
        </p:txBody>
      </p:sp>
      <p:sp>
        <p:nvSpPr>
          <p:cNvPr id="595" name="Google Shape;595;p67"/>
          <p:cNvSpPr txBox="1"/>
          <p:nvPr/>
        </p:nvSpPr>
        <p:spPr>
          <a:xfrm>
            <a:off x="7992871" y="509397"/>
            <a:ext cx="173400" cy="33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2</a:t>
            </a:r>
            <a:endParaRPr sz="2100">
              <a:latin typeface="Verdana"/>
              <a:ea typeface="Verdana"/>
              <a:cs typeface="Verdana"/>
              <a:sym typeface="Verdana"/>
            </a:endParaRPr>
          </a:p>
        </p:txBody>
      </p:sp>
      <p:sp>
        <p:nvSpPr>
          <p:cNvPr id="596" name="Google Shape;59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8"/>
          <p:cNvSpPr txBox="1"/>
          <p:nvPr>
            <p:ph type="title"/>
          </p:nvPr>
        </p:nvSpPr>
        <p:spPr>
          <a:xfrm>
            <a:off x="437237" y="684472"/>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400"/>
              <a:t>Overview of Design Pattern</a:t>
            </a:r>
            <a:endParaRPr sz="2400"/>
          </a:p>
        </p:txBody>
      </p:sp>
      <p:sp>
        <p:nvSpPr>
          <p:cNvPr id="602" name="Google Shape;602;p68"/>
          <p:cNvSpPr txBox="1"/>
          <p:nvPr>
            <p:ph idx="1" type="body"/>
          </p:nvPr>
        </p:nvSpPr>
        <p:spPr>
          <a:xfrm>
            <a:off x="548600" y="1158725"/>
            <a:ext cx="8116800" cy="3667200"/>
          </a:xfrm>
          <a:prstGeom prst="rect">
            <a:avLst/>
          </a:prstGeom>
          <a:noFill/>
          <a:ln>
            <a:noFill/>
          </a:ln>
        </p:spPr>
        <p:txBody>
          <a:bodyPr anchorCtr="0" anchor="t" bIns="68575" lIns="68575" spcFirstLastPara="1" rIns="68575" wrap="square" tIns="68575">
            <a:noAutofit/>
          </a:bodyPr>
          <a:lstStyle/>
          <a:p>
            <a:pPr indent="0" lvl="0" marL="0" rtl="0" algn="l">
              <a:lnSpc>
                <a:spcPct val="100000"/>
              </a:lnSpc>
              <a:spcBef>
                <a:spcPts val="600"/>
              </a:spcBef>
              <a:spcAft>
                <a:spcPts val="0"/>
              </a:spcAft>
              <a:buNone/>
            </a:pPr>
            <a:r>
              <a:rPr lang="en-US" sz="1400">
                <a:solidFill>
                  <a:srgbClr val="0C0C0C"/>
                </a:solidFill>
              </a:rPr>
              <a:t>Authors, </a:t>
            </a:r>
            <a:r>
              <a:rPr b="1" i="1" lang="en-US" sz="1400">
                <a:solidFill>
                  <a:srgbClr val="0C0C0C"/>
                </a:solidFill>
              </a:rPr>
              <a:t>Erich Gamma, Richard Helm, Ralph Johnson and John Vlissides</a:t>
            </a:r>
            <a:r>
              <a:rPr lang="en-US" sz="1400">
                <a:solidFill>
                  <a:srgbClr val="0C0C0C"/>
                </a:solidFill>
              </a:rPr>
              <a:t> published a book titled</a:t>
            </a:r>
            <a:r>
              <a:rPr i="1" lang="en-US" sz="1400">
                <a:solidFill>
                  <a:schemeClr val="dk1"/>
                </a:solidFill>
              </a:rPr>
              <a:t> </a:t>
            </a:r>
            <a:r>
              <a:rPr i="1" lang="en-US" sz="1400" u="sng">
                <a:solidFill>
                  <a:schemeClr val="hlink"/>
                </a:solidFill>
                <a:hlinkClick r:id="rId3"/>
              </a:rPr>
              <a:t>Design Patterns - Elements of Reusable Object-Oriented Software </a:t>
            </a:r>
            <a:r>
              <a:rPr lang="en-US" sz="1400" u="sng">
                <a:solidFill>
                  <a:schemeClr val="hlink"/>
                </a:solidFill>
                <a:hlinkClick r:id="rId4"/>
              </a:rPr>
              <a:t>(1994),</a:t>
            </a:r>
            <a:r>
              <a:rPr lang="en-US" sz="1400">
                <a:solidFill>
                  <a:schemeClr val="dk1"/>
                </a:solidFill>
              </a:rPr>
              <a:t> </a:t>
            </a:r>
            <a:r>
              <a:rPr lang="en-US" sz="1400">
                <a:solidFill>
                  <a:schemeClr val="accent2"/>
                </a:solidFill>
              </a:rPr>
              <a:t>which initiated the concept of </a:t>
            </a:r>
            <a:r>
              <a:rPr b="1" lang="en-US" sz="1400">
                <a:solidFill>
                  <a:schemeClr val="accent2"/>
                </a:solidFill>
              </a:rPr>
              <a:t>Design Patterns in Software development</a:t>
            </a:r>
            <a:r>
              <a:rPr lang="en-US" sz="1400">
                <a:solidFill>
                  <a:schemeClr val="accent2"/>
                </a:solidFill>
              </a:rPr>
              <a:t>. The authors are collectively known as </a:t>
            </a:r>
            <a:r>
              <a:rPr b="1" lang="en-US" sz="1400">
                <a:solidFill>
                  <a:schemeClr val="accent2"/>
                </a:solidFill>
              </a:rPr>
              <a:t>Gang of Four (GOF)</a:t>
            </a:r>
            <a:r>
              <a:rPr lang="en-US" sz="1400">
                <a:solidFill>
                  <a:schemeClr val="accent2"/>
                </a:solidFill>
              </a:rPr>
              <a:t>, and according to them, design patterns are primarily based on the following principles of object-oriented design (OOD):</a:t>
            </a:r>
            <a:endParaRPr sz="1400">
              <a:solidFill>
                <a:schemeClr val="accent2"/>
              </a:solidFill>
            </a:endParaRPr>
          </a:p>
          <a:p>
            <a:pPr indent="-241300" lvl="0" marL="1028700" rtl="0" algn="l">
              <a:lnSpc>
                <a:spcPct val="100000"/>
              </a:lnSpc>
              <a:spcBef>
                <a:spcPts val="800"/>
              </a:spcBef>
              <a:spcAft>
                <a:spcPts val="0"/>
              </a:spcAft>
              <a:buClr>
                <a:srgbClr val="E69138"/>
              </a:buClr>
              <a:buSzPts val="1200"/>
              <a:buChar char="❖"/>
            </a:pPr>
            <a:r>
              <a:rPr lang="en-US" sz="1400">
                <a:solidFill>
                  <a:schemeClr val="accent2"/>
                </a:solidFill>
              </a:rPr>
              <a:t>Program to an interface, not an implementation.</a:t>
            </a:r>
            <a:endParaRPr sz="1400">
              <a:solidFill>
                <a:schemeClr val="accent2"/>
              </a:solidFill>
            </a:endParaRPr>
          </a:p>
          <a:p>
            <a:pPr indent="-241300" lvl="0" marL="1028700" rtl="0" algn="l">
              <a:lnSpc>
                <a:spcPct val="100000"/>
              </a:lnSpc>
              <a:spcBef>
                <a:spcPts val="400"/>
              </a:spcBef>
              <a:spcAft>
                <a:spcPts val="0"/>
              </a:spcAft>
              <a:buClr>
                <a:srgbClr val="E69138"/>
              </a:buClr>
              <a:buSzPts val="1200"/>
              <a:buChar char="❖"/>
            </a:pPr>
            <a:r>
              <a:rPr lang="en-US" sz="1400">
                <a:solidFill>
                  <a:schemeClr val="accent2"/>
                </a:solidFill>
              </a:rPr>
              <a:t>Favor object composition over inheritance.</a:t>
            </a:r>
            <a:endParaRPr sz="1400">
              <a:solidFill>
                <a:schemeClr val="accent2"/>
              </a:solidFill>
            </a:endParaRPr>
          </a:p>
          <a:p>
            <a:pPr indent="0" lvl="0" marL="0" rtl="0" algn="l">
              <a:lnSpc>
                <a:spcPct val="100000"/>
              </a:lnSpc>
              <a:spcBef>
                <a:spcPts val="600"/>
              </a:spcBef>
              <a:spcAft>
                <a:spcPts val="0"/>
              </a:spcAft>
              <a:buNone/>
            </a:pPr>
            <a:r>
              <a:rPr lang="en-US" sz="1400"/>
              <a:t>The </a:t>
            </a:r>
            <a:r>
              <a:rPr b="1" lang="en-US" sz="1400"/>
              <a:t>software/application design pattern</a:t>
            </a:r>
            <a:r>
              <a:rPr lang="en-US" sz="1400"/>
              <a:t> is a general, reusable solution to a commonly occurring problem within a given context in software design. It is not a finished design that can be transformed directly into source or machine code. It is a description or template for how to solve a problem that can be used in many different situations.</a:t>
            </a:r>
            <a:endParaRPr sz="1400"/>
          </a:p>
          <a:p>
            <a:pPr indent="0" lvl="0" marL="0" rtl="0" algn="l">
              <a:lnSpc>
                <a:spcPct val="100000"/>
              </a:lnSpc>
              <a:spcBef>
                <a:spcPts val="800"/>
              </a:spcBef>
              <a:spcAft>
                <a:spcPts val="800"/>
              </a:spcAft>
              <a:buNone/>
            </a:pPr>
            <a:r>
              <a:rPr lang="en-US" sz="1400"/>
              <a:t>Design patterns are best practices that programmers can employ to overcome common design difficulties, and are solutions to general problems that software developers faced during software and application development. These solutions were obtained by trial and error by numerous software developers over a substantial period of time.</a:t>
            </a:r>
            <a:endParaRPr sz="1400"/>
          </a:p>
        </p:txBody>
      </p:sp>
      <p:sp>
        <p:nvSpPr>
          <p:cNvPr id="603" name="Google Shape;603;p68"/>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latin typeface="Arial"/>
                <a:ea typeface="Arial"/>
                <a:cs typeface="Arial"/>
                <a:sym typeface="Arial"/>
              </a:rPr>
              <a:t>‹#›</a:t>
            </a:fld>
            <a:endParaRPr sz="1200">
              <a:solidFill>
                <a:srgbClr val="22222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9"/>
          <p:cNvSpPr txBox="1"/>
          <p:nvPr>
            <p:ph type="title"/>
          </p:nvPr>
        </p:nvSpPr>
        <p:spPr>
          <a:xfrm>
            <a:off x="369581" y="730256"/>
            <a:ext cx="81735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sz="2400"/>
              <a:t>Usage of Design Pattern</a:t>
            </a:r>
            <a:endParaRPr sz="2400"/>
          </a:p>
        </p:txBody>
      </p:sp>
      <p:sp>
        <p:nvSpPr>
          <p:cNvPr id="610" name="Google Shape;610;p69"/>
          <p:cNvSpPr txBox="1"/>
          <p:nvPr>
            <p:ph idx="1" type="body"/>
          </p:nvPr>
        </p:nvSpPr>
        <p:spPr>
          <a:xfrm>
            <a:off x="504800" y="1265325"/>
            <a:ext cx="8038200" cy="3532200"/>
          </a:xfrm>
          <a:prstGeom prst="rect">
            <a:avLst/>
          </a:prstGeom>
        </p:spPr>
        <p:txBody>
          <a:bodyPr anchorCtr="0" anchor="t" bIns="68575" lIns="68575" spcFirstLastPara="1" rIns="68575" wrap="square" tIns="68575">
            <a:normAutofit/>
          </a:bodyPr>
          <a:lstStyle/>
          <a:p>
            <a:pPr indent="0" lvl="0" marL="0" rtl="0" algn="l">
              <a:spcBef>
                <a:spcPts val="600"/>
              </a:spcBef>
              <a:spcAft>
                <a:spcPts val="0"/>
              </a:spcAft>
              <a:buNone/>
            </a:pPr>
            <a:r>
              <a:rPr lang="en-US"/>
              <a:t>Design Patterns have two main uses in software development:</a:t>
            </a:r>
            <a:endParaRPr/>
          </a:p>
          <a:p>
            <a:pPr indent="-254000" lvl="0" marL="342900" rtl="0" algn="l">
              <a:spcBef>
                <a:spcPts val="800"/>
              </a:spcBef>
              <a:spcAft>
                <a:spcPts val="0"/>
              </a:spcAft>
              <a:buSzPts val="1400"/>
              <a:buFont typeface="Arial"/>
              <a:buAutoNum type="arabicPeriod"/>
            </a:pPr>
            <a:r>
              <a:rPr b="1" lang="en-US"/>
              <a:t>Common platform for developers.</a:t>
            </a:r>
            <a:endParaRPr b="1"/>
          </a:p>
          <a:p>
            <a:pPr indent="0" lvl="0" marL="342900" rtl="0" algn="l">
              <a:spcBef>
                <a:spcPts val="800"/>
              </a:spcBef>
              <a:spcAft>
                <a:spcPts val="0"/>
              </a:spcAft>
              <a:buNone/>
            </a:pPr>
            <a:r>
              <a:rPr lang="en-US"/>
              <a:t>Design patterns provide standard terminology, and are specific to a particular scenario. For example, a Singleton design pattern signifies the use of a single object so that all developers familiar with a single design pattern will make use of a single object, and can verify that the program is following a single pattern.</a:t>
            </a:r>
            <a:endParaRPr b="1"/>
          </a:p>
          <a:p>
            <a:pPr indent="-254000" lvl="0" marL="342900" rtl="0" algn="l">
              <a:spcBef>
                <a:spcPts val="800"/>
              </a:spcBef>
              <a:spcAft>
                <a:spcPts val="0"/>
              </a:spcAft>
              <a:buSzPts val="1400"/>
              <a:buFont typeface="Arial"/>
              <a:buAutoNum type="arabicPeriod"/>
            </a:pPr>
            <a:r>
              <a:rPr b="1" lang="en-US"/>
              <a:t>Best Practices for developers.</a:t>
            </a:r>
            <a:endParaRPr/>
          </a:p>
          <a:p>
            <a:pPr indent="0" lvl="0" marL="342900" rtl="0" algn="l">
              <a:spcBef>
                <a:spcPts val="800"/>
              </a:spcBef>
              <a:spcAft>
                <a:spcPts val="0"/>
              </a:spcAft>
              <a:buNone/>
            </a:pPr>
            <a:r>
              <a:rPr lang="en-US"/>
              <a:t>Design patterns have evolved over a long period of time, and they provide best solutions to certain problems faced during software development. Learning these patterns helps inexperienced developers learn software design in a fast and easy way.</a:t>
            </a:r>
            <a:endParaRPr/>
          </a:p>
          <a:p>
            <a:pPr indent="0" lvl="0" marL="0" rtl="0" algn="l">
              <a:spcBef>
                <a:spcPts val="800"/>
              </a:spcBef>
              <a:spcAft>
                <a:spcPts val="800"/>
              </a:spcAft>
              <a:buNone/>
            </a:pPr>
            <a:r>
              <a:t/>
            </a:r>
            <a:endParaRPr/>
          </a:p>
        </p:txBody>
      </p:sp>
      <p:sp>
        <p:nvSpPr>
          <p:cNvPr id="611" name="Google Shape;611;p6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latin typeface="Arial"/>
                <a:ea typeface="Arial"/>
                <a:cs typeface="Arial"/>
                <a:sym typeface="Arial"/>
              </a:rPr>
              <a:t>‹#›</a:t>
            </a:fld>
            <a:endParaRPr sz="1200">
              <a:solidFill>
                <a:srgbClr val="22222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0"/>
          <p:cNvSpPr txBox="1"/>
          <p:nvPr>
            <p:ph idx="12" type="sldNum"/>
          </p:nvPr>
        </p:nvSpPr>
        <p:spPr>
          <a:xfrm>
            <a:off x="6378736" y="3514585"/>
            <a:ext cx="437400" cy="3042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17" name="Google Shape;617;p70"/>
          <p:cNvSpPr txBox="1"/>
          <p:nvPr>
            <p:ph type="title"/>
          </p:nvPr>
        </p:nvSpPr>
        <p:spPr>
          <a:xfrm>
            <a:off x="388100" y="624928"/>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600"/>
              <a:t>Data Access Object Patterns </a:t>
            </a:r>
            <a:endParaRPr sz="2600"/>
          </a:p>
        </p:txBody>
      </p:sp>
      <p:pic>
        <p:nvPicPr>
          <p:cNvPr descr="The DAO Design Pattern.png" id="618" name="Google Shape;618;p70"/>
          <p:cNvPicPr preferRelativeResize="0"/>
          <p:nvPr/>
        </p:nvPicPr>
        <p:blipFill rotWithShape="1">
          <a:blip r:embed="rId3">
            <a:alphaModFix/>
          </a:blip>
          <a:srcRect b="0" l="0" r="0" t="0"/>
          <a:stretch/>
        </p:blipFill>
        <p:spPr>
          <a:xfrm>
            <a:off x="2358240" y="3733051"/>
            <a:ext cx="4427525" cy="762619"/>
          </a:xfrm>
          <a:prstGeom prst="rect">
            <a:avLst/>
          </a:prstGeom>
          <a:noFill/>
          <a:ln>
            <a:noFill/>
          </a:ln>
        </p:spPr>
      </p:pic>
      <p:sp>
        <p:nvSpPr>
          <p:cNvPr id="619" name="Google Shape;619;p70"/>
          <p:cNvSpPr txBox="1"/>
          <p:nvPr/>
        </p:nvSpPr>
        <p:spPr>
          <a:xfrm>
            <a:off x="3138131" y="4557413"/>
            <a:ext cx="3480000" cy="307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b="1" lang="en-US" sz="1100" u="sng">
                <a:solidFill>
                  <a:schemeClr val="hlink"/>
                </a:solidFill>
                <a:hlinkClick r:id="rId4"/>
              </a:rPr>
              <a:t>Click here for more information about DAO</a:t>
            </a:r>
            <a:r>
              <a:rPr b="1" lang="en-US" sz="1100"/>
              <a:t>.</a:t>
            </a:r>
            <a:endParaRPr b="1" sz="1100"/>
          </a:p>
        </p:txBody>
      </p:sp>
      <p:sp>
        <p:nvSpPr>
          <p:cNvPr id="620" name="Google Shape;620;p70"/>
          <p:cNvSpPr txBox="1"/>
          <p:nvPr>
            <p:ph idx="1" type="body"/>
          </p:nvPr>
        </p:nvSpPr>
        <p:spPr>
          <a:xfrm>
            <a:off x="515063" y="1155262"/>
            <a:ext cx="8186700" cy="2577900"/>
          </a:xfrm>
          <a:prstGeom prst="rect">
            <a:avLst/>
          </a:prstGeom>
        </p:spPr>
        <p:txBody>
          <a:bodyPr anchorCtr="0" anchor="t" bIns="68575" lIns="68575" spcFirstLastPara="1" rIns="68575" wrap="square" tIns="68575">
            <a:noAutofit/>
          </a:bodyPr>
          <a:lstStyle/>
          <a:p>
            <a:pPr indent="0" lvl="0" marL="0" rtl="0" algn="l">
              <a:spcBef>
                <a:spcPts val="600"/>
              </a:spcBef>
              <a:spcAft>
                <a:spcPts val="0"/>
              </a:spcAft>
              <a:buNone/>
            </a:pPr>
            <a:r>
              <a:rPr b="1" lang="en-US">
                <a:solidFill>
                  <a:schemeClr val="dk1"/>
                </a:solidFill>
                <a:latin typeface="Century Gothic"/>
                <a:ea typeface="Century Gothic"/>
                <a:cs typeface="Century Gothic"/>
                <a:sym typeface="Century Gothic"/>
              </a:rPr>
              <a:t>Introduction</a:t>
            </a:r>
            <a:endParaRPr b="1">
              <a:solidFill>
                <a:schemeClr val="dk1"/>
              </a:solidFill>
              <a:latin typeface="Century Gothic"/>
              <a:ea typeface="Century Gothic"/>
              <a:cs typeface="Century Gothic"/>
              <a:sym typeface="Century Gothic"/>
            </a:endParaRPr>
          </a:p>
          <a:p>
            <a:pPr indent="0" lvl="0" marL="0" rtl="0" algn="l">
              <a:spcBef>
                <a:spcPts val="800"/>
              </a:spcBef>
              <a:spcAft>
                <a:spcPts val="0"/>
              </a:spcAft>
              <a:buNone/>
            </a:pPr>
            <a:r>
              <a:rPr lang="en-US" sz="1400"/>
              <a:t>Data Access Object </a:t>
            </a:r>
            <a:r>
              <a:rPr lang="en-US" sz="1400">
                <a:solidFill>
                  <a:srgbClr val="000000"/>
                </a:solidFill>
              </a:rPr>
              <a:t>(DAO) is a pattern that provides an abstract interface to some type of database or other persistence mechanism.</a:t>
            </a:r>
            <a:endParaRPr sz="1400">
              <a:solidFill>
                <a:srgbClr val="000000"/>
              </a:solidFill>
            </a:endParaRPr>
          </a:p>
          <a:p>
            <a:pPr indent="-254000" lvl="0" marL="342900" rtl="0" algn="l">
              <a:spcBef>
                <a:spcPts val="800"/>
              </a:spcBef>
              <a:spcAft>
                <a:spcPts val="0"/>
              </a:spcAft>
              <a:buSzPts val="1400"/>
              <a:buChar char="❏"/>
            </a:pPr>
            <a:r>
              <a:rPr lang="en-US" sz="1400">
                <a:solidFill>
                  <a:srgbClr val="000000"/>
                </a:solidFill>
              </a:rPr>
              <a:t>DAO </a:t>
            </a:r>
            <a:r>
              <a:rPr lang="en-US" sz="1400">
                <a:solidFill>
                  <a:srgbClr val="000000"/>
                </a:solidFill>
                <a:uFill>
                  <a:noFill/>
                </a:uFill>
                <a:hlinkClick r:id="rId5">
                  <a:extLst>
                    <a:ext uri="{A12FA001-AC4F-418D-AE19-62706E023703}">
                      <ahyp:hlinkClr val="tx"/>
                    </a:ext>
                  </a:extLst>
                </a:hlinkClick>
              </a:rPr>
              <a:t>Design Pattern</a:t>
            </a:r>
            <a:r>
              <a:rPr lang="en-US" sz="1400">
                <a:solidFill>
                  <a:srgbClr val="000000"/>
                </a:solidFill>
              </a:rPr>
              <a:t> is used to separate the data persistence logic into a separate layers. This way, the service remains completely in the dark about how the low-level operations access the database. This is known as the principle of </a:t>
            </a:r>
            <a:r>
              <a:rPr i="1" lang="en-US" sz="1400">
                <a:solidFill>
                  <a:srgbClr val="000000"/>
                </a:solidFill>
              </a:rPr>
              <a:t>Separation of Logic</a:t>
            </a:r>
            <a:r>
              <a:rPr lang="en-US" sz="1400">
                <a:solidFill>
                  <a:srgbClr val="000000"/>
                </a:solidFill>
              </a:rPr>
              <a:t>.</a:t>
            </a:r>
            <a:endParaRPr sz="1400">
              <a:solidFill>
                <a:srgbClr val="000000"/>
              </a:solidFill>
              <a:highlight>
                <a:schemeClr val="lt1"/>
              </a:highlight>
            </a:endParaRPr>
          </a:p>
          <a:p>
            <a:pPr indent="-254000" lvl="0" marL="342900" rtl="0" algn="l">
              <a:spcBef>
                <a:spcPts val="800"/>
              </a:spcBef>
              <a:spcAft>
                <a:spcPts val="800"/>
              </a:spcAft>
              <a:buSzPts val="1400"/>
              <a:buChar char="❏"/>
            </a:pPr>
            <a:r>
              <a:rPr lang="en-US" sz="1400">
                <a:solidFill>
                  <a:srgbClr val="000000"/>
                </a:solidFill>
              </a:rPr>
              <a:t>DAO is used to separate </a:t>
            </a:r>
            <a:r>
              <a:rPr b="1" i="1" lang="en-US" sz="1400">
                <a:solidFill>
                  <a:srgbClr val="000000"/>
                </a:solidFill>
              </a:rPr>
              <a:t>low-level data accessing API (like JDBC)</a:t>
            </a:r>
            <a:r>
              <a:rPr lang="en-US" sz="1400">
                <a:solidFill>
                  <a:srgbClr val="000000"/>
                </a:solidFill>
              </a:rPr>
              <a:t> or </a:t>
            </a:r>
            <a:r>
              <a:rPr b="1" i="1" lang="en-US" sz="1400">
                <a:solidFill>
                  <a:srgbClr val="000000"/>
                </a:solidFill>
              </a:rPr>
              <a:t>operations from high-level business services</a:t>
            </a:r>
            <a:r>
              <a:rPr lang="en-US" sz="1400">
                <a:solidFill>
                  <a:srgbClr val="000000"/>
                </a:solidFill>
              </a:rPr>
              <a:t> or the idea is to abstract or hide the database logic from the business layer.</a:t>
            </a:r>
            <a:endParaRPr b="1" sz="1400">
              <a:solidFill>
                <a:schemeClr val="dk1"/>
              </a:solidFill>
              <a:latin typeface="Century Gothic"/>
              <a:ea typeface="Century Gothic"/>
              <a:cs typeface="Century Gothic"/>
              <a:sym typeface="Century Gothic"/>
            </a:endParaRPr>
          </a:p>
        </p:txBody>
      </p:sp>
      <p:sp>
        <p:nvSpPr>
          <p:cNvPr id="621" name="Google Shape;621;p70"/>
          <p:cNvSpPr txBox="1"/>
          <p:nvPr/>
        </p:nvSpPr>
        <p:spPr>
          <a:xfrm>
            <a:off x="7120538" y="4059525"/>
            <a:ext cx="1647600" cy="2772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US" sz="900"/>
              <a:t>img src: medium.com</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1"/>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chemeClr val="lt2"/>
              </a:buClr>
              <a:buSzPts val="1100"/>
              <a:buFont typeface="Century Gothic"/>
              <a:buNone/>
            </a:pPr>
            <a:r>
              <a:rPr lang="en-US" sz="2600"/>
              <a:t>Data Access Object Patterns </a:t>
            </a:r>
            <a:r>
              <a:rPr lang="en-US" sz="2300"/>
              <a:t>(continued)</a:t>
            </a:r>
            <a:endParaRPr b="1" sz="2300"/>
          </a:p>
        </p:txBody>
      </p:sp>
      <p:sp>
        <p:nvSpPr>
          <p:cNvPr id="627" name="Google Shape;627;p71"/>
          <p:cNvSpPr txBox="1"/>
          <p:nvPr>
            <p:ph idx="1" type="body"/>
          </p:nvPr>
        </p:nvSpPr>
        <p:spPr>
          <a:xfrm>
            <a:off x="515075" y="1260651"/>
            <a:ext cx="8186700" cy="2472600"/>
          </a:xfrm>
          <a:prstGeom prst="rect">
            <a:avLst/>
          </a:prstGeom>
          <a:noFill/>
          <a:ln>
            <a:noFill/>
          </a:ln>
        </p:spPr>
        <p:txBody>
          <a:bodyPr anchorCtr="0" anchor="t" bIns="68575" lIns="68575" spcFirstLastPara="1" rIns="68575" wrap="square" tIns="68575">
            <a:noAutofit/>
          </a:bodyPr>
          <a:lstStyle/>
          <a:p>
            <a:pPr indent="-254000" lvl="0" marL="342900" rtl="0" algn="l">
              <a:lnSpc>
                <a:spcPct val="100000"/>
              </a:lnSpc>
              <a:spcBef>
                <a:spcPts val="600"/>
              </a:spcBef>
              <a:spcAft>
                <a:spcPts val="0"/>
              </a:spcAft>
              <a:buSzPts val="1400"/>
              <a:buChar char="❏"/>
            </a:pPr>
            <a:r>
              <a:rPr lang="en-US"/>
              <a:t>The advantage of using data access objects is the relatively simple and rigorous separation between two important parts of an application that do, but should not know of each other, and which can be expected to evolve frequently and independently.</a:t>
            </a:r>
            <a:endParaRPr/>
          </a:p>
          <a:p>
            <a:pPr indent="-254000" lvl="0" marL="342900" rtl="0" algn="l">
              <a:lnSpc>
                <a:spcPct val="100000"/>
              </a:lnSpc>
              <a:spcBef>
                <a:spcPts val="800"/>
              </a:spcBef>
              <a:spcAft>
                <a:spcPts val="800"/>
              </a:spcAft>
              <a:buSzPts val="1400"/>
              <a:buChar char="❏"/>
            </a:pPr>
            <a:r>
              <a:rPr lang="en-US"/>
              <a:t>If we need to change the underlying persistence mechanism, we only have to change the DAO layer, and not all of the places in the domain logic where the DAO layer is used.</a:t>
            </a:r>
            <a:endParaRPr/>
          </a:p>
        </p:txBody>
      </p:sp>
      <p:sp>
        <p:nvSpPr>
          <p:cNvPr id="628" name="Google Shape;628;p71"/>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2"/>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en-US" sz="2600"/>
              <a:t>Data Access Object Pattern Components </a:t>
            </a:r>
            <a:endParaRPr sz="2600"/>
          </a:p>
        </p:txBody>
      </p:sp>
      <p:sp>
        <p:nvSpPr>
          <p:cNvPr id="634" name="Google Shape;634;p72"/>
          <p:cNvSpPr txBox="1"/>
          <p:nvPr>
            <p:ph idx="1" type="body"/>
          </p:nvPr>
        </p:nvSpPr>
        <p:spPr>
          <a:xfrm>
            <a:off x="515075" y="1260650"/>
            <a:ext cx="8186700" cy="3108600"/>
          </a:xfrm>
          <a:prstGeom prst="rect">
            <a:avLst/>
          </a:prstGeom>
          <a:noFill/>
          <a:ln>
            <a:noFill/>
          </a:ln>
        </p:spPr>
        <p:txBody>
          <a:bodyPr anchorCtr="0" anchor="t" bIns="68575" lIns="68575" spcFirstLastPara="1" rIns="68575" wrap="square" tIns="68575">
            <a:noAutofit/>
          </a:bodyPr>
          <a:lstStyle/>
          <a:p>
            <a:pPr indent="-241300" lvl="0" marL="342900" rtl="0" algn="l">
              <a:lnSpc>
                <a:spcPct val="100000"/>
              </a:lnSpc>
              <a:spcBef>
                <a:spcPts val="600"/>
              </a:spcBef>
              <a:spcAft>
                <a:spcPts val="0"/>
              </a:spcAft>
              <a:buSzPts val="1200"/>
              <a:buChar char="❏"/>
            </a:pPr>
            <a:r>
              <a:rPr b="1" lang="en-US" sz="1300">
                <a:solidFill>
                  <a:srgbClr val="000000"/>
                </a:solidFill>
              </a:rPr>
              <a:t>DAO - Data Access Object Interfaces </a:t>
            </a:r>
            <a:r>
              <a:rPr lang="en-US" sz="1300">
                <a:solidFill>
                  <a:srgbClr val="000000"/>
                </a:solidFill>
              </a:rPr>
              <a:t>- This interface defines the standard operations performed on the model object(s). The interfaces provide a flexible design.</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DAO - Data Access Object classes </a:t>
            </a:r>
            <a:r>
              <a:rPr lang="en-US" sz="1300">
                <a:solidFill>
                  <a:srgbClr val="000000"/>
                </a:solidFill>
              </a:rPr>
              <a:t>- This class implements above the interface, and is responsible for getting data from a data source, which can be a database / xml or any other storage mechanism. The interface implementation is a concrete implementation of the persistence logic.</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DAL - Data-Access Layer</a:t>
            </a:r>
            <a:r>
              <a:rPr lang="en-US" sz="1300">
                <a:solidFill>
                  <a:srgbClr val="000000"/>
                </a:solidFill>
              </a:rPr>
              <a:t> - DAL is made up of interface and implementation classes for DAO. This layer provides easy and simplified access to data stored in persistent storage such as an entity-relational database or any database in applications. This layer is between the service layer and the storage layer.  </a:t>
            </a:r>
            <a:endParaRPr sz="1300">
              <a:solidFill>
                <a:srgbClr val="000000"/>
              </a:solidFill>
            </a:endParaRPr>
          </a:p>
          <a:p>
            <a:pPr indent="-241300" lvl="0" marL="342900" rtl="0" algn="l">
              <a:lnSpc>
                <a:spcPct val="100000"/>
              </a:lnSpc>
              <a:spcBef>
                <a:spcPts val="800"/>
              </a:spcBef>
              <a:spcAft>
                <a:spcPts val="0"/>
              </a:spcAft>
              <a:buSzPts val="1200"/>
              <a:buChar char="❏"/>
            </a:pPr>
            <a:r>
              <a:rPr b="1" lang="en-US" sz="1300">
                <a:solidFill>
                  <a:srgbClr val="000000"/>
                </a:solidFill>
              </a:rPr>
              <a:t>Model Classes / DTO </a:t>
            </a:r>
            <a:r>
              <a:rPr lang="en-US" sz="1300">
                <a:solidFill>
                  <a:srgbClr val="000000"/>
                </a:solidFill>
              </a:rPr>
              <a:t>- This object is simple POJO class containing getter and setter methods to store data retrieved using DAO class. </a:t>
            </a:r>
            <a:endParaRPr sz="1300">
              <a:solidFill>
                <a:srgbClr val="000000"/>
              </a:solidFill>
            </a:endParaRPr>
          </a:p>
          <a:p>
            <a:pPr indent="-241300" lvl="0" marL="342900" rtl="0" algn="l">
              <a:lnSpc>
                <a:spcPct val="100000"/>
              </a:lnSpc>
              <a:spcBef>
                <a:spcPts val="800"/>
              </a:spcBef>
              <a:spcAft>
                <a:spcPts val="800"/>
              </a:spcAft>
              <a:buSzPts val="1200"/>
              <a:buChar char="❏"/>
            </a:pPr>
            <a:r>
              <a:rPr b="1" lang="en-US" sz="1300">
                <a:solidFill>
                  <a:srgbClr val="000000"/>
                </a:solidFill>
              </a:rPr>
              <a:t>DataSource:</a:t>
            </a:r>
            <a:r>
              <a:rPr lang="en-US" sz="1300">
                <a:solidFill>
                  <a:srgbClr val="000000"/>
                </a:solidFill>
              </a:rPr>
              <a:t> A data source could be a database such as an RDBMS, File,, XML repository, flat file system, or any other data source. A data source can also be another system service or some kind of repository.</a:t>
            </a:r>
            <a:endParaRPr b="1" sz="1300">
              <a:solidFill>
                <a:srgbClr val="000000"/>
              </a:solidFill>
            </a:endParaRPr>
          </a:p>
        </p:txBody>
      </p:sp>
      <p:sp>
        <p:nvSpPr>
          <p:cNvPr id="635" name="Google Shape;635;p72"/>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73"/>
          <p:cNvSpPr txBox="1"/>
          <p:nvPr>
            <p:ph type="title"/>
          </p:nvPr>
        </p:nvSpPr>
        <p:spPr>
          <a:xfrm>
            <a:off x="336921" y="726225"/>
            <a:ext cx="8555700" cy="3978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chemeClr val="lt2"/>
              </a:buClr>
              <a:buSzPts val="1100"/>
              <a:buFont typeface="Century Gothic"/>
              <a:buNone/>
            </a:pPr>
            <a:r>
              <a:rPr lang="en-US" sz="2300"/>
              <a:t>Data Access Object Pattern Components</a:t>
            </a:r>
            <a:r>
              <a:rPr lang="en-US" sz="2600"/>
              <a:t> </a:t>
            </a:r>
            <a:r>
              <a:rPr lang="en-US" sz="1900"/>
              <a:t>(continued)</a:t>
            </a:r>
            <a:endParaRPr sz="2000"/>
          </a:p>
        </p:txBody>
      </p:sp>
      <p:sp>
        <p:nvSpPr>
          <p:cNvPr id="642" name="Google Shape;642;p73"/>
          <p:cNvSpPr txBox="1"/>
          <p:nvPr>
            <p:ph idx="12" type="sldNum"/>
          </p:nvPr>
        </p:nvSpPr>
        <p:spPr>
          <a:xfrm>
            <a:off x="6378736" y="3514585"/>
            <a:ext cx="437400" cy="3042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
        <p:nvSpPr>
          <p:cNvPr id="643" name="Google Shape;643;p73"/>
          <p:cNvSpPr txBox="1"/>
          <p:nvPr/>
        </p:nvSpPr>
        <p:spPr>
          <a:xfrm>
            <a:off x="1157850" y="1246744"/>
            <a:ext cx="6690300" cy="354000"/>
          </a:xfrm>
          <a:prstGeom prst="rect">
            <a:avLst/>
          </a:prstGeom>
          <a:noFill/>
          <a:ln cap="flat" cmpd="sng" w="9525">
            <a:solidFill>
              <a:srgbClr val="000000"/>
            </a:solidFill>
            <a:prstDash val="dash"/>
            <a:round/>
            <a:headEnd len="sm" w="sm" type="none"/>
            <a:tailEnd len="sm" w="sm" type="none"/>
          </a:ln>
        </p:spPr>
        <p:txBody>
          <a:bodyPr anchorCtr="0" anchor="t" bIns="68575" lIns="68575" spcFirstLastPara="1" rIns="68575" wrap="square" tIns="68575">
            <a:spAutoFit/>
          </a:bodyPr>
          <a:lstStyle/>
          <a:p>
            <a:pPr indent="0" lvl="0" marL="0" rtl="0" algn="l">
              <a:spcBef>
                <a:spcPts val="0"/>
              </a:spcBef>
              <a:spcAft>
                <a:spcPts val="0"/>
              </a:spcAft>
              <a:buNone/>
            </a:pPr>
            <a:r>
              <a:rPr b="1" lang="en-US" sz="1400">
                <a:solidFill>
                  <a:srgbClr val="E48312"/>
                </a:solidFill>
                <a:latin typeface="Century Gothic"/>
                <a:ea typeface="Century Gothic"/>
                <a:cs typeface="Century Gothic"/>
                <a:sym typeface="Century Gothic"/>
              </a:rPr>
              <a:t>High-</a:t>
            </a:r>
            <a:r>
              <a:rPr b="1" lang="en-US">
                <a:solidFill>
                  <a:srgbClr val="E48312"/>
                </a:solidFill>
                <a:latin typeface="Century Gothic"/>
                <a:ea typeface="Century Gothic"/>
                <a:cs typeface="Century Gothic"/>
                <a:sym typeface="Century Gothic"/>
              </a:rPr>
              <a:t>L</a:t>
            </a:r>
            <a:r>
              <a:rPr b="1" lang="en-US" sz="1400">
                <a:solidFill>
                  <a:srgbClr val="E48312"/>
                </a:solidFill>
                <a:latin typeface="Century Gothic"/>
                <a:ea typeface="Century Gothic"/>
                <a:cs typeface="Century Gothic"/>
                <a:sym typeface="Century Gothic"/>
              </a:rPr>
              <a:t>evel Class Diagram representing the relationships for the DAO Pattern.</a:t>
            </a:r>
            <a:endParaRPr b="1" sz="1400">
              <a:solidFill>
                <a:srgbClr val="E48312"/>
              </a:solidFill>
            </a:endParaRPr>
          </a:p>
        </p:txBody>
      </p:sp>
      <p:sp>
        <p:nvSpPr>
          <p:cNvPr id="644" name="Google Shape;644;p73"/>
          <p:cNvSpPr txBox="1"/>
          <p:nvPr/>
        </p:nvSpPr>
        <p:spPr>
          <a:xfrm>
            <a:off x="5917538" y="4686113"/>
            <a:ext cx="2102700" cy="2616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rPr lang="en-US" sz="800"/>
              <a:t>Img Source: Per Scholas. 2022</a:t>
            </a:r>
            <a:endParaRPr sz="800"/>
          </a:p>
        </p:txBody>
      </p:sp>
      <p:pic>
        <p:nvPicPr>
          <p:cNvPr id="645" name="Google Shape;645;p73"/>
          <p:cNvPicPr preferRelativeResize="0"/>
          <p:nvPr/>
        </p:nvPicPr>
        <p:blipFill>
          <a:blip r:embed="rId3">
            <a:alphaModFix/>
          </a:blip>
          <a:stretch>
            <a:fillRect/>
          </a:stretch>
        </p:blipFill>
        <p:spPr>
          <a:xfrm>
            <a:off x="1287825" y="1723481"/>
            <a:ext cx="6199504" cy="29912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