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y="5143500" cx="9144000"/>
  <p:notesSz cx="6858000" cy="9144000"/>
  <p:embeddedFontLst>
    <p:embeddedFont>
      <p:font typeface="Roboto"/>
      <p:regular r:id="rId80"/>
      <p:bold r:id="rId81"/>
      <p:italic r:id="rId82"/>
      <p:boldItalic r:id="rId83"/>
    </p:embeddedFont>
    <p:embeddedFont>
      <p:font typeface="Roboto Mono"/>
      <p:regular r:id="rId84"/>
      <p:bold r:id="rId85"/>
      <p:italic r:id="rId86"/>
      <p:boldItalic r:id="rId87"/>
    </p:embeddedFont>
    <p:embeddedFont>
      <p:font typeface="Century Gothic"/>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2D47DE-8969-482E-B80B-7D9552B064CC}">
  <a:tblStyle styleId="{6E2D47DE-8969-482E-B80B-7D9552B064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regular.fntdata"/><Relationship Id="rId83" Type="http://schemas.openxmlformats.org/officeDocument/2006/relationships/font" Target="fonts/Roboto-boldItalic.fntdata"/><Relationship Id="rId42" Type="http://schemas.openxmlformats.org/officeDocument/2006/relationships/slide" Target="slides/slide36.xml"/><Relationship Id="rId86" Type="http://schemas.openxmlformats.org/officeDocument/2006/relationships/font" Target="fonts/RobotoMono-italic.fntdata"/><Relationship Id="rId41" Type="http://schemas.openxmlformats.org/officeDocument/2006/relationships/slide" Target="slides/slide35.xml"/><Relationship Id="rId85" Type="http://schemas.openxmlformats.org/officeDocument/2006/relationships/font" Target="fonts/RobotoMono-bold.fntdata"/><Relationship Id="rId44" Type="http://schemas.openxmlformats.org/officeDocument/2006/relationships/slide" Target="slides/slide38.xml"/><Relationship Id="rId88" Type="http://schemas.openxmlformats.org/officeDocument/2006/relationships/font" Target="fonts/CenturyGothic-regular.fntdata"/><Relationship Id="rId43" Type="http://schemas.openxmlformats.org/officeDocument/2006/relationships/slide" Target="slides/slide37.xml"/><Relationship Id="rId87" Type="http://schemas.openxmlformats.org/officeDocument/2006/relationships/font" Target="fonts/RobotoMono-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CenturyGothic-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CenturyGothic-boldItalic.fntdata"/><Relationship Id="rId90" Type="http://schemas.openxmlformats.org/officeDocument/2006/relationships/font" Target="fonts/CenturyGothic-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17ebe0a1d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17ebe0a1d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21e04d0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21e04d0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33a8bdca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33a8bdca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21e04d0d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21e04d0d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f9e3b7d1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f9e3b7d1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321e04d0d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321e04d0d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627c5050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627c5050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1200"/>
              </a:spcAft>
              <a:buClr>
                <a:srgbClr val="222222"/>
              </a:buClr>
              <a:buSzPts val="1100"/>
              <a:buChar char="●"/>
            </a:pPr>
            <a:r>
              <a:rPr lang="uk-UA" sz="1200">
                <a:solidFill>
                  <a:srgbClr val="222222"/>
                </a:solidFill>
              </a:rPr>
              <a:t>Spark Context is an independent process through which spark application runs over a cluster. It gives the handle to the distributed mechanism/cluster so that you may use the resources of the distributed machines in your job.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321e04d0d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321e04d0d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627c5050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627c5050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63fc93b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263fc93b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263fc93bc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263fc93bc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8d43c8c4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d8d43c8c46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321e04d0d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321e04d0d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8d43c8c4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8d43c8c4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1000"/>
              </a:spcAft>
              <a:buClr>
                <a:schemeClr val="dk1"/>
              </a:buClr>
              <a:buSzPts val="1300"/>
              <a:buChar char="●"/>
            </a:pPr>
            <a:r>
              <a:rPr lang="uk-UA" sz="1300">
                <a:solidFill>
                  <a:schemeClr val="dk1"/>
                </a:solidFill>
              </a:rPr>
              <a:t>PySpark is a must-learn technology for Data Engineers, Data Scientists, and Big Data professionals looking to work with large-scale data processing!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8d43c8c4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8d43c8c4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8d43c8c4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8d43c8c4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1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21e04d0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21e04d0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344dcdd8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344dcdd8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21e04d0d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21e04d0d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21e04d0d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21e04d0d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3a8bdca8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3a8bdca8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8fec90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8fec90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21e04d0d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21e04d0d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21e04d0d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321e04d0d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f9e3b7d1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f9e3b7d1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f9e3b7d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f9e3b7d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2f9e3b7d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2f9e3b7d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358e9a9aa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358e9a9aa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358e9a9a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358e9a9a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5" name="Google Shape;495;p1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3" name="Google Shape;503;p1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3d835c56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3d835c56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3dec780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f3dec78067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7" name="Google Shape;517;p1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33a8bdca8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33a8bdca8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33a8bdca8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33a8bdca8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3a8bdca8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3a8bdca8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33a8bdca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33a8bdca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33a8bdca8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33a8bdca8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3a8bdca8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3a8bdca8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Clr>
                <a:schemeClr val="dk1"/>
              </a:buClr>
              <a:buSzPts val="1400"/>
              <a:buFont typeface="Arial"/>
              <a:buNone/>
            </a:pPr>
            <a:r>
              <a:rPr lang="uk-UA" sz="1200">
                <a:solidFill>
                  <a:schemeClr val="dk1"/>
                </a:solidFill>
                <a:latin typeface="Calibri"/>
                <a:ea typeface="Calibri"/>
                <a:cs typeface="Calibri"/>
                <a:sym typeface="Calibri"/>
              </a:rPr>
              <a:t>Takes in a function and passes each element in the input RDD through the function, with the result of the function being the new value of each element in the resulting RDD.</a:t>
            </a:r>
            <a:endParaRPr sz="1200">
              <a:solidFill>
                <a:schemeClr val="dk1"/>
              </a:solidFill>
              <a:latin typeface="Calibri"/>
              <a:ea typeface="Calibri"/>
              <a:cs typeface="Calibri"/>
              <a:sym typeface="Calibri"/>
            </a:endParaRPr>
          </a:p>
          <a:p>
            <a:pPr indent="-228600" lvl="0" marL="457200" rtl="0" algn="l">
              <a:spcBef>
                <a:spcPts val="0"/>
              </a:spcBef>
              <a:spcAft>
                <a:spcPts val="0"/>
              </a:spcAft>
              <a:buClr>
                <a:schemeClr val="dk1"/>
              </a:buClr>
              <a:buSzPts val="1400"/>
              <a:buFont typeface="Arial"/>
              <a:buNone/>
            </a:pPr>
            <a:r>
              <a:rPr lang="uk-UA" sz="1200">
                <a:solidFill>
                  <a:schemeClr val="dk1"/>
                </a:solidFill>
                <a:latin typeface="Calibri"/>
                <a:ea typeface="Calibri"/>
                <a:cs typeface="Calibri"/>
                <a:sym typeface="Calibri"/>
              </a:rPr>
              <a:t>•    It can be used to make HTTP requests to each URL in our input RDD, or it can be used to calculate the square root of each number.</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41e3bccc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41e3bccc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33a8bdca8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33a8bdca8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3a8bdca8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3a8bdca8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33a8bdca8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33a8bdca8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341e3bccc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341e3bccc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341e3bccc3_0_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8" name="Google Shape;638;g1341e3bccc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341e3bccc3_0_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5" name="Google Shape;645;g1341e3bccc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341e3bccc3_0_1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3" name="Google Shape;653;g1341e3bccc3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341e3bccc3_0_24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1" name="Google Shape;661;g1341e3bccc3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1341e3bccc3_0_36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9" name="Google Shape;669;g1341e3bccc3_0_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341e3bccc3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341e3bccc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341e3bccc3_0_48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7" name="Google Shape;687;g1341e3bccc3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341e3bccc3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341e3bccc3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341e3bccc3_0_59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2" name="Google Shape;702;g1341e3bccc3_0_5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341e3bccc3_0_7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0" name="Google Shape;710;g1341e3bccc3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341e3bccc3_0_92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8" name="Google Shape;718;g1341e3bccc3_0_9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1341e3bccc3_0_102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6" name="Google Shape;726;g1341e3bccc3_0_10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341e3bccc3_0_123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3" name="Google Shape;733;g1341e3bccc3_0_1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341e3bccc3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341e3bccc3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341e3bccc3_0_1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341e3bccc3_0_1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341e3bccc3_0_13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g1341e3bccc3_0_1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358e9a9a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358e9a9a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f3dec780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gf3dec7806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321e04d0d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321e04d0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p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1" name="Shape 91"/>
        <p:cNvGrpSpPr/>
        <p:nvPr/>
      </p:nvGrpSpPr>
      <p:grpSpPr>
        <a:xfrm>
          <a:off x="0" y="0"/>
          <a:ext cx="0" cy="0"/>
          <a:chOff x="0" y="0"/>
          <a:chExt cx="0" cy="0"/>
        </a:xfrm>
      </p:grpSpPr>
      <p:sp>
        <p:nvSpPr>
          <p:cNvPr id="92" name="Google Shape;92;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3" name="Google Shape;93;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ph idx="2" type="pic"/>
          </p:nvPr>
        </p:nvSpPr>
        <p:spPr>
          <a:xfrm>
            <a:off x="862050" y="1816475"/>
            <a:ext cx="1693500" cy="2139900"/>
          </a:xfrm>
          <a:prstGeom prst="roundRect">
            <a:avLst>
              <a:gd fmla="val 16667" name="adj"/>
            </a:avLst>
          </a:prstGeom>
          <a:noFill/>
          <a:ln>
            <a:noFill/>
          </a:ln>
        </p:spPr>
      </p:sp>
      <p:sp>
        <p:nvSpPr>
          <p:cNvPr id="96" name="Google Shape;96;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7" name="Google Shape;97;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 name="Shape 99"/>
        <p:cNvGrpSpPr/>
        <p:nvPr/>
      </p:nvGrpSpPr>
      <p:grpSpPr>
        <a:xfrm>
          <a:off x="0" y="0"/>
          <a:ext cx="0" cy="0"/>
          <a:chOff x="0" y="0"/>
          <a:chExt cx="0" cy="0"/>
        </a:xfrm>
      </p:grpSpPr>
      <p:sp>
        <p:nvSpPr>
          <p:cNvPr id="100" name="Google Shape;100;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101" name="Google Shape;101;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06" name="Shape 106"/>
        <p:cNvGrpSpPr/>
        <p:nvPr/>
      </p:nvGrpSpPr>
      <p:grpSpPr>
        <a:xfrm>
          <a:off x="0" y="0"/>
          <a:ext cx="0" cy="0"/>
          <a:chOff x="0" y="0"/>
          <a:chExt cx="0" cy="0"/>
        </a:xfrm>
      </p:grpSpPr>
      <p:sp>
        <p:nvSpPr>
          <p:cNvPr id="107" name="Google Shape;107;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8" name="Google Shape;108;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9" name="Google Shape;109;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10" name="Shape 110"/>
        <p:cNvGrpSpPr/>
        <p:nvPr/>
      </p:nvGrpSpPr>
      <p:grpSpPr>
        <a:xfrm>
          <a:off x="0" y="0"/>
          <a:ext cx="0" cy="0"/>
          <a:chOff x="0" y="0"/>
          <a:chExt cx="0" cy="0"/>
        </a:xfrm>
      </p:grpSpPr>
      <p:sp>
        <p:nvSpPr>
          <p:cNvPr id="111" name="Google Shape;111;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2" name="Google Shape;112;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3" name="Google Shape;113;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1">
  <p:cSld name="TITLE_8">
    <p:spTree>
      <p:nvGrpSpPr>
        <p:cNvPr id="114" name="Shape 114"/>
        <p:cNvGrpSpPr/>
        <p:nvPr/>
      </p:nvGrpSpPr>
      <p:grpSpPr>
        <a:xfrm>
          <a:off x="0" y="0"/>
          <a:ext cx="0" cy="0"/>
          <a:chOff x="0" y="0"/>
          <a:chExt cx="0" cy="0"/>
        </a:xfrm>
      </p:grpSpPr>
      <p:sp>
        <p:nvSpPr>
          <p:cNvPr id="115" name="Google Shape;115;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16" name="Google Shape;116;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7" name="Google Shape;117;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18" name="Shape 118"/>
        <p:cNvGrpSpPr/>
        <p:nvPr/>
      </p:nvGrpSpPr>
      <p:grpSpPr>
        <a:xfrm>
          <a:off x="0" y="0"/>
          <a:ext cx="0" cy="0"/>
          <a:chOff x="0" y="0"/>
          <a:chExt cx="0" cy="0"/>
        </a:xfrm>
      </p:grpSpPr>
      <p:sp>
        <p:nvSpPr>
          <p:cNvPr id="119" name="Google Shape;119;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0" name="Google Shape;120;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SzPts val="16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5" name="Google Shape;125;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9">
    <p:spTree>
      <p:nvGrpSpPr>
        <p:cNvPr id="126" name="Shape 126"/>
        <p:cNvGrpSpPr/>
        <p:nvPr/>
      </p:nvGrpSpPr>
      <p:grpSpPr>
        <a:xfrm>
          <a:off x="0" y="0"/>
          <a:ext cx="0" cy="0"/>
          <a:chOff x="0" y="0"/>
          <a:chExt cx="0" cy="0"/>
        </a:xfrm>
      </p:grpSpPr>
      <p:sp>
        <p:nvSpPr>
          <p:cNvPr id="127" name="Google Shape;127;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28" name="Google Shape;128;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9" name="Google Shape;129;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30" name="Shape 130"/>
        <p:cNvGrpSpPr/>
        <p:nvPr/>
      </p:nvGrpSpPr>
      <p:grpSpPr>
        <a:xfrm>
          <a:off x="0" y="0"/>
          <a:ext cx="0" cy="0"/>
          <a:chOff x="0" y="0"/>
          <a:chExt cx="0" cy="0"/>
        </a:xfrm>
      </p:grpSpPr>
      <p:pic>
        <p:nvPicPr>
          <p:cNvPr id="131" name="Google Shape;131;p20"/>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32" name="Google Shape;132;p20"/>
          <p:cNvPicPr preferRelativeResize="0"/>
          <p:nvPr/>
        </p:nvPicPr>
        <p:blipFill rotWithShape="1">
          <a:blip r:embed="rId3">
            <a:alphaModFix/>
          </a:blip>
          <a:srcRect b="0" l="0" r="0" t="0"/>
          <a:stretch/>
        </p:blipFill>
        <p:spPr>
          <a:xfrm>
            <a:off x="3047" y="1411604"/>
            <a:ext cx="2356867" cy="2218563"/>
          </a:xfrm>
          <a:prstGeom prst="rect">
            <a:avLst/>
          </a:prstGeom>
          <a:noFill/>
          <a:ln>
            <a:noFill/>
          </a:ln>
        </p:spPr>
      </p:pic>
      <p:sp>
        <p:nvSpPr>
          <p:cNvPr id="133" name="Google Shape;133;p20"/>
          <p:cNvSpPr/>
          <p:nvPr/>
        </p:nvSpPr>
        <p:spPr>
          <a:xfrm>
            <a:off x="3047" y="1411604"/>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4" name="Google Shape;134;p20"/>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35" name="Google Shape;135;p20"/>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36" name="Google Shape;136;p20"/>
          <p:cNvPicPr preferRelativeResize="0"/>
          <p:nvPr/>
        </p:nvPicPr>
        <p:blipFill rotWithShape="1">
          <a:blip r:embed="rId5">
            <a:alphaModFix/>
          </a:blip>
          <a:srcRect b="0" l="0" r="0" t="0"/>
          <a:stretch/>
        </p:blipFill>
        <p:spPr>
          <a:xfrm>
            <a:off x="6457187" y="3108959"/>
            <a:ext cx="556641" cy="524636"/>
          </a:xfrm>
          <a:prstGeom prst="rect">
            <a:avLst/>
          </a:prstGeom>
          <a:noFill/>
          <a:ln>
            <a:noFill/>
          </a:ln>
        </p:spPr>
      </p:pic>
      <p:sp>
        <p:nvSpPr>
          <p:cNvPr id="137" name="Google Shape;137;p20"/>
          <p:cNvSpPr/>
          <p:nvPr/>
        </p:nvSpPr>
        <p:spPr>
          <a:xfrm>
            <a:off x="6457187" y="3108959"/>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20"/>
          <p:cNvSpPr/>
          <p:nvPr/>
        </p:nvSpPr>
        <p:spPr>
          <a:xfrm>
            <a:off x="344424" y="987552"/>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9" name="Google Shape;139;p20"/>
          <p:cNvSpPr/>
          <p:nvPr/>
        </p:nvSpPr>
        <p:spPr>
          <a:xfrm>
            <a:off x="344424" y="987552"/>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0" name="Google Shape;140;p20"/>
          <p:cNvSpPr/>
          <p:nvPr/>
        </p:nvSpPr>
        <p:spPr>
          <a:xfrm>
            <a:off x="0" y="952"/>
            <a:ext cx="9144000" cy="3629025"/>
          </a:xfrm>
          <a:custGeom>
            <a:rect b="b" l="l" r="r" t="t"/>
            <a:pathLst>
              <a:path extrusionOk="0" h="4838700" w="9144000">
                <a:moveTo>
                  <a:pt x="9144000" y="331851"/>
                </a:moveTo>
                <a:lnTo>
                  <a:pt x="8781923" y="331851"/>
                </a:lnTo>
                <a:lnTo>
                  <a:pt x="8781923" y="4502785"/>
                </a:lnTo>
                <a:lnTo>
                  <a:pt x="9144000" y="4502785"/>
                </a:lnTo>
                <a:lnTo>
                  <a:pt x="9144000" y="331851"/>
                </a:lnTo>
                <a:close/>
              </a:path>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20"/>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 extrusionOk="0" h="4838700" w="9144000">
                <a:moveTo>
                  <a:pt x="8781923" y="4502531"/>
                </a:moveTo>
                <a:lnTo>
                  <a:pt x="357225" y="4502531"/>
                </a:lnTo>
                <a:lnTo>
                  <a:pt x="357225" y="331597"/>
                </a:lnTo>
                <a:lnTo>
                  <a:pt x="8781923" y="331597"/>
                </a:lnTo>
                <a:lnTo>
                  <a:pt x="8781923" y="4502531"/>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2" name="Google Shape;142;p20"/>
          <p:cNvPicPr preferRelativeResize="0"/>
          <p:nvPr/>
        </p:nvPicPr>
        <p:blipFill rotWithShape="1">
          <a:blip r:embed="rId6">
            <a:alphaModFix/>
          </a:blip>
          <a:srcRect b="0" l="0" r="0" t="0"/>
          <a:stretch/>
        </p:blipFill>
        <p:spPr>
          <a:xfrm>
            <a:off x="7789163" y="0"/>
            <a:ext cx="444626" cy="906399"/>
          </a:xfrm>
          <a:prstGeom prst="rect">
            <a:avLst/>
          </a:prstGeom>
          <a:noFill/>
          <a:ln>
            <a:noFill/>
          </a:ln>
        </p:spPr>
      </p:pic>
      <p:sp>
        <p:nvSpPr>
          <p:cNvPr id="143" name="Google Shape;143;p20"/>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44" name="Google Shape;144;p20"/>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45" name="Google Shape;145;p20"/>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8" name="Google Shape;148;p20"/>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uk-UA"/>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4" name="Google Shape;44;p3"/>
          <p:cNvGrpSpPr/>
          <p:nvPr/>
        </p:nvGrpSpPr>
        <p:grpSpPr>
          <a:xfrm>
            <a:off x="92087" y="1773012"/>
            <a:ext cx="7992414" cy="1597515"/>
            <a:chOff x="1032650" y="1735501"/>
            <a:chExt cx="2458221" cy="2138575"/>
          </a:xfrm>
        </p:grpSpPr>
        <p:sp>
          <p:nvSpPr>
            <p:cNvPr id="45" name="Google Shape;45;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9" name="Shape 149"/>
        <p:cNvGrpSpPr/>
        <p:nvPr/>
      </p:nvGrpSpPr>
      <p:grpSpPr>
        <a:xfrm>
          <a:off x="0" y="0"/>
          <a:ext cx="0" cy="0"/>
          <a:chOff x="0" y="0"/>
          <a:chExt cx="0" cy="0"/>
        </a:xfrm>
      </p:grpSpPr>
      <p:sp>
        <p:nvSpPr>
          <p:cNvPr id="150" name="Google Shape;150;p21"/>
          <p:cNvSpPr txBox="1"/>
          <p:nvPr>
            <p:ph type="title"/>
          </p:nvPr>
        </p:nvSpPr>
        <p:spPr>
          <a:xfrm>
            <a:off x="450595" y="429577"/>
            <a:ext cx="6222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0" i="0" sz="32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1"/>
          <p:cNvSpPr txBox="1"/>
          <p:nvPr>
            <p:ph idx="1" type="body"/>
          </p:nvPr>
        </p:nvSpPr>
        <p:spPr>
          <a:xfrm>
            <a:off x="450595" y="1359979"/>
            <a:ext cx="8182500" cy="2648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600"/>
              <a:buNone/>
              <a:defRPr b="0" i="0" sz="1800">
                <a:solidFill>
                  <a:srgbClr val="3E3E3E"/>
                </a:solidFill>
                <a:latin typeface="Verdana"/>
                <a:ea typeface="Verdana"/>
                <a:cs typeface="Verdana"/>
                <a:sym typeface="Verdana"/>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152" name="Google Shape;152;p2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21"/>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uk-UA"/>
              <a:t>‹#›</a:t>
            </a:fld>
            <a:endParaRPr>
              <a:solidFill>
                <a:schemeClr val="dk2"/>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p:cSld name="Blank">
    <p:bg>
      <p:bgPr>
        <a:solidFill>
          <a:schemeClr val="lt1"/>
        </a:solidFill>
      </p:bgPr>
    </p:bg>
    <p:spTree>
      <p:nvGrpSpPr>
        <p:cNvPr id="155" name="Shape 155"/>
        <p:cNvGrpSpPr/>
        <p:nvPr/>
      </p:nvGrpSpPr>
      <p:grpSpPr>
        <a:xfrm>
          <a:off x="0" y="0"/>
          <a:ext cx="0" cy="0"/>
          <a:chOff x="0" y="0"/>
          <a:chExt cx="0" cy="0"/>
        </a:xfrm>
      </p:grpSpPr>
      <p:pic>
        <p:nvPicPr>
          <p:cNvPr id="156" name="Google Shape;156;p22"/>
          <p:cNvPicPr preferRelativeResize="0"/>
          <p:nvPr/>
        </p:nvPicPr>
        <p:blipFill rotWithShape="1">
          <a:blip r:embed="rId2">
            <a:alphaModFix/>
          </a:blip>
          <a:srcRect b="0" l="0" r="0" t="0"/>
          <a:stretch/>
        </p:blipFill>
        <p:spPr>
          <a:xfrm>
            <a:off x="0" y="0"/>
            <a:ext cx="9144000" cy="3630167"/>
          </a:xfrm>
          <a:prstGeom prst="rect">
            <a:avLst/>
          </a:prstGeom>
          <a:noFill/>
          <a:ln>
            <a:noFill/>
          </a:ln>
        </p:spPr>
      </p:pic>
      <p:pic>
        <p:nvPicPr>
          <p:cNvPr id="157" name="Google Shape;157;p22"/>
          <p:cNvPicPr preferRelativeResize="0"/>
          <p:nvPr/>
        </p:nvPicPr>
        <p:blipFill rotWithShape="1">
          <a:blip r:embed="rId3">
            <a:alphaModFix/>
          </a:blip>
          <a:srcRect b="0" l="0" r="0" t="0"/>
          <a:stretch/>
        </p:blipFill>
        <p:spPr>
          <a:xfrm>
            <a:off x="3047" y="1411605"/>
            <a:ext cx="2356867" cy="2218563"/>
          </a:xfrm>
          <a:prstGeom prst="rect">
            <a:avLst/>
          </a:prstGeom>
          <a:noFill/>
          <a:ln>
            <a:noFill/>
          </a:ln>
        </p:spPr>
      </p:pic>
      <p:sp>
        <p:nvSpPr>
          <p:cNvPr id="158" name="Google Shape;158;p22"/>
          <p:cNvSpPr/>
          <p:nvPr/>
        </p:nvSpPr>
        <p:spPr>
          <a:xfrm>
            <a:off x="3047" y="1411605"/>
            <a:ext cx="3142615" cy="2218849"/>
          </a:xfrm>
          <a:custGeom>
            <a:rect b="b" l="l" r="r" t="t"/>
            <a:pathLst>
              <a:path extrusionOk="0" h="2958465" w="3142615">
                <a:moveTo>
                  <a:pt x="0" y="1479042"/>
                </a:moveTo>
                <a:lnTo>
                  <a:pt x="776" y="1432090"/>
                </a:lnTo>
                <a:lnTo>
                  <a:pt x="3091" y="1385503"/>
                </a:lnTo>
                <a:lnTo>
                  <a:pt x="6920" y="1339303"/>
                </a:lnTo>
                <a:lnTo>
                  <a:pt x="12242" y="1293511"/>
                </a:lnTo>
                <a:lnTo>
                  <a:pt x="19032" y="1248149"/>
                </a:lnTo>
                <a:lnTo>
                  <a:pt x="27268" y="1203239"/>
                </a:lnTo>
                <a:lnTo>
                  <a:pt x="36927" y="1158801"/>
                </a:lnTo>
                <a:lnTo>
                  <a:pt x="47986" y="1114859"/>
                </a:lnTo>
                <a:lnTo>
                  <a:pt x="60422" y="1071433"/>
                </a:lnTo>
                <a:lnTo>
                  <a:pt x="74212" y="1028545"/>
                </a:lnTo>
                <a:lnTo>
                  <a:pt x="89333" y="986217"/>
                </a:lnTo>
                <a:lnTo>
                  <a:pt x="105762" y="944470"/>
                </a:lnTo>
                <a:lnTo>
                  <a:pt x="123475" y="903327"/>
                </a:lnTo>
                <a:lnTo>
                  <a:pt x="142450" y="862808"/>
                </a:lnTo>
                <a:lnTo>
                  <a:pt x="162665" y="822936"/>
                </a:lnTo>
                <a:lnTo>
                  <a:pt x="184095" y="783731"/>
                </a:lnTo>
                <a:lnTo>
                  <a:pt x="206717" y="745217"/>
                </a:lnTo>
                <a:lnTo>
                  <a:pt x="230510" y="707413"/>
                </a:lnTo>
                <a:lnTo>
                  <a:pt x="255450" y="670343"/>
                </a:lnTo>
                <a:lnTo>
                  <a:pt x="281513" y="634028"/>
                </a:lnTo>
                <a:lnTo>
                  <a:pt x="308677" y="598489"/>
                </a:lnTo>
                <a:lnTo>
                  <a:pt x="336919" y="563748"/>
                </a:lnTo>
                <a:lnTo>
                  <a:pt x="366216" y="529826"/>
                </a:lnTo>
                <a:lnTo>
                  <a:pt x="396544" y="496746"/>
                </a:lnTo>
                <a:lnTo>
                  <a:pt x="427882" y="464529"/>
                </a:lnTo>
                <a:lnTo>
                  <a:pt x="460205" y="433197"/>
                </a:lnTo>
                <a:lnTo>
                  <a:pt x="493491" y="402770"/>
                </a:lnTo>
                <a:lnTo>
                  <a:pt x="527716" y="373272"/>
                </a:lnTo>
                <a:lnTo>
                  <a:pt x="562859" y="344723"/>
                </a:lnTo>
                <a:lnTo>
                  <a:pt x="598895" y="317146"/>
                </a:lnTo>
                <a:lnTo>
                  <a:pt x="635802" y="290561"/>
                </a:lnTo>
                <a:lnTo>
                  <a:pt x="673556" y="264991"/>
                </a:lnTo>
                <a:lnTo>
                  <a:pt x="712136" y="240458"/>
                </a:lnTo>
                <a:lnTo>
                  <a:pt x="751517" y="216982"/>
                </a:lnTo>
                <a:lnTo>
                  <a:pt x="791676" y="194585"/>
                </a:lnTo>
                <a:lnTo>
                  <a:pt x="832592" y="173290"/>
                </a:lnTo>
                <a:lnTo>
                  <a:pt x="874240" y="153118"/>
                </a:lnTo>
                <a:lnTo>
                  <a:pt x="916598" y="134090"/>
                </a:lnTo>
                <a:lnTo>
                  <a:pt x="959643" y="116228"/>
                </a:lnTo>
                <a:lnTo>
                  <a:pt x="1003351" y="99554"/>
                </a:lnTo>
                <a:lnTo>
                  <a:pt x="1047700" y="84090"/>
                </a:lnTo>
                <a:lnTo>
                  <a:pt x="1092667" y="69857"/>
                </a:lnTo>
                <a:lnTo>
                  <a:pt x="1138228" y="56876"/>
                </a:lnTo>
                <a:lnTo>
                  <a:pt x="1184361" y="45170"/>
                </a:lnTo>
                <a:lnTo>
                  <a:pt x="1231042" y="34760"/>
                </a:lnTo>
                <a:lnTo>
                  <a:pt x="1278250" y="25668"/>
                </a:lnTo>
                <a:lnTo>
                  <a:pt x="1325960" y="17915"/>
                </a:lnTo>
                <a:lnTo>
                  <a:pt x="1374149" y="11523"/>
                </a:lnTo>
                <a:lnTo>
                  <a:pt x="1422795" y="6514"/>
                </a:lnTo>
                <a:lnTo>
                  <a:pt x="1471875" y="2909"/>
                </a:lnTo>
                <a:lnTo>
                  <a:pt x="1521366" y="731"/>
                </a:lnTo>
                <a:lnTo>
                  <a:pt x="1571244" y="0"/>
                </a:lnTo>
                <a:lnTo>
                  <a:pt x="1621122" y="731"/>
                </a:lnTo>
                <a:lnTo>
                  <a:pt x="1670613" y="2909"/>
                </a:lnTo>
                <a:lnTo>
                  <a:pt x="1719694" y="6514"/>
                </a:lnTo>
                <a:lnTo>
                  <a:pt x="1768340" y="11523"/>
                </a:lnTo>
                <a:lnTo>
                  <a:pt x="1816530" y="17915"/>
                </a:lnTo>
                <a:lnTo>
                  <a:pt x="1864241" y="25668"/>
                </a:lnTo>
                <a:lnTo>
                  <a:pt x="1911448" y="34760"/>
                </a:lnTo>
                <a:lnTo>
                  <a:pt x="1958130" y="45170"/>
                </a:lnTo>
                <a:lnTo>
                  <a:pt x="2004264" y="56876"/>
                </a:lnTo>
                <a:lnTo>
                  <a:pt x="2049825" y="69857"/>
                </a:lnTo>
                <a:lnTo>
                  <a:pt x="2094792" y="84090"/>
                </a:lnTo>
                <a:lnTo>
                  <a:pt x="2139141" y="99554"/>
                </a:lnTo>
                <a:lnTo>
                  <a:pt x="2182850" y="116228"/>
                </a:lnTo>
                <a:lnTo>
                  <a:pt x="2225894" y="134090"/>
                </a:lnTo>
                <a:lnTo>
                  <a:pt x="2268252" y="153118"/>
                </a:lnTo>
                <a:lnTo>
                  <a:pt x="2309901" y="173290"/>
                </a:lnTo>
                <a:lnTo>
                  <a:pt x="2350816" y="194585"/>
                </a:lnTo>
                <a:lnTo>
                  <a:pt x="2390976" y="216982"/>
                </a:lnTo>
                <a:lnTo>
                  <a:pt x="2430357" y="240458"/>
                </a:lnTo>
                <a:lnTo>
                  <a:pt x="2468936" y="264991"/>
                </a:lnTo>
                <a:lnTo>
                  <a:pt x="2506691" y="290561"/>
                </a:lnTo>
                <a:lnTo>
                  <a:pt x="2543598" y="317146"/>
                </a:lnTo>
                <a:lnTo>
                  <a:pt x="2579634" y="344723"/>
                </a:lnTo>
                <a:lnTo>
                  <a:pt x="2614776" y="373272"/>
                </a:lnTo>
                <a:lnTo>
                  <a:pt x="2649001" y="402770"/>
                </a:lnTo>
                <a:lnTo>
                  <a:pt x="2682287" y="433197"/>
                </a:lnTo>
                <a:lnTo>
                  <a:pt x="2714610" y="464529"/>
                </a:lnTo>
                <a:lnTo>
                  <a:pt x="2745947" y="496746"/>
                </a:lnTo>
                <a:lnTo>
                  <a:pt x="2776275" y="529826"/>
                </a:lnTo>
                <a:lnTo>
                  <a:pt x="2805572" y="563748"/>
                </a:lnTo>
                <a:lnTo>
                  <a:pt x="2833814" y="598489"/>
                </a:lnTo>
                <a:lnTo>
                  <a:pt x="2860978" y="634028"/>
                </a:lnTo>
                <a:lnTo>
                  <a:pt x="2887041" y="670343"/>
                </a:lnTo>
                <a:lnTo>
                  <a:pt x="2911980" y="707413"/>
                </a:lnTo>
                <a:lnTo>
                  <a:pt x="2935772" y="745217"/>
                </a:lnTo>
                <a:lnTo>
                  <a:pt x="2958395" y="783731"/>
                </a:lnTo>
                <a:lnTo>
                  <a:pt x="2979825" y="822936"/>
                </a:lnTo>
                <a:lnTo>
                  <a:pt x="3000039" y="862808"/>
                </a:lnTo>
                <a:lnTo>
                  <a:pt x="3019014" y="903327"/>
                </a:lnTo>
                <a:lnTo>
                  <a:pt x="3036727" y="944470"/>
                </a:lnTo>
                <a:lnTo>
                  <a:pt x="3053155" y="986217"/>
                </a:lnTo>
                <a:lnTo>
                  <a:pt x="3068276" y="1028545"/>
                </a:lnTo>
                <a:lnTo>
                  <a:pt x="3082065" y="1071433"/>
                </a:lnTo>
                <a:lnTo>
                  <a:pt x="3094501" y="1114859"/>
                </a:lnTo>
                <a:lnTo>
                  <a:pt x="3105560" y="1158801"/>
                </a:lnTo>
                <a:lnTo>
                  <a:pt x="3115219" y="1203239"/>
                </a:lnTo>
                <a:lnTo>
                  <a:pt x="3123455" y="1248149"/>
                </a:lnTo>
                <a:lnTo>
                  <a:pt x="3130246" y="1293511"/>
                </a:lnTo>
                <a:lnTo>
                  <a:pt x="3135567" y="1339303"/>
                </a:lnTo>
                <a:lnTo>
                  <a:pt x="3139396" y="1385503"/>
                </a:lnTo>
                <a:lnTo>
                  <a:pt x="3141711" y="1432090"/>
                </a:lnTo>
                <a:lnTo>
                  <a:pt x="3142488" y="1479042"/>
                </a:lnTo>
                <a:lnTo>
                  <a:pt x="3141711" y="1525993"/>
                </a:lnTo>
                <a:lnTo>
                  <a:pt x="3139396" y="1572580"/>
                </a:lnTo>
                <a:lnTo>
                  <a:pt x="3135567" y="1618780"/>
                </a:lnTo>
                <a:lnTo>
                  <a:pt x="3130246" y="1664572"/>
                </a:lnTo>
                <a:lnTo>
                  <a:pt x="3123455" y="1709934"/>
                </a:lnTo>
                <a:lnTo>
                  <a:pt x="3115219" y="1754844"/>
                </a:lnTo>
                <a:lnTo>
                  <a:pt x="3105560" y="1799282"/>
                </a:lnTo>
                <a:lnTo>
                  <a:pt x="3094501" y="1843224"/>
                </a:lnTo>
                <a:lnTo>
                  <a:pt x="3082065" y="1886650"/>
                </a:lnTo>
                <a:lnTo>
                  <a:pt x="3068276" y="1929538"/>
                </a:lnTo>
                <a:lnTo>
                  <a:pt x="3053155" y="1971866"/>
                </a:lnTo>
                <a:lnTo>
                  <a:pt x="3036727" y="2013613"/>
                </a:lnTo>
                <a:lnTo>
                  <a:pt x="3019014" y="2054756"/>
                </a:lnTo>
                <a:lnTo>
                  <a:pt x="3000039" y="2095275"/>
                </a:lnTo>
                <a:lnTo>
                  <a:pt x="2979825" y="2135147"/>
                </a:lnTo>
                <a:lnTo>
                  <a:pt x="2958395" y="2174352"/>
                </a:lnTo>
                <a:lnTo>
                  <a:pt x="2935772" y="2212866"/>
                </a:lnTo>
                <a:lnTo>
                  <a:pt x="2911980" y="2250670"/>
                </a:lnTo>
                <a:lnTo>
                  <a:pt x="2887041" y="2287740"/>
                </a:lnTo>
                <a:lnTo>
                  <a:pt x="2860978" y="2324055"/>
                </a:lnTo>
                <a:lnTo>
                  <a:pt x="2833814" y="2359594"/>
                </a:lnTo>
                <a:lnTo>
                  <a:pt x="2805572" y="2394335"/>
                </a:lnTo>
                <a:lnTo>
                  <a:pt x="2776275" y="2428257"/>
                </a:lnTo>
                <a:lnTo>
                  <a:pt x="2745947" y="2461337"/>
                </a:lnTo>
                <a:lnTo>
                  <a:pt x="2714610" y="2493554"/>
                </a:lnTo>
                <a:lnTo>
                  <a:pt x="2682287" y="2524887"/>
                </a:lnTo>
                <a:lnTo>
                  <a:pt x="2649001" y="2555313"/>
                </a:lnTo>
                <a:lnTo>
                  <a:pt x="2614776" y="2584811"/>
                </a:lnTo>
                <a:lnTo>
                  <a:pt x="2579634" y="2613360"/>
                </a:lnTo>
                <a:lnTo>
                  <a:pt x="2543598" y="2640937"/>
                </a:lnTo>
                <a:lnTo>
                  <a:pt x="2506691" y="2667522"/>
                </a:lnTo>
                <a:lnTo>
                  <a:pt x="2468936" y="2693092"/>
                </a:lnTo>
                <a:lnTo>
                  <a:pt x="2430357" y="2717625"/>
                </a:lnTo>
                <a:lnTo>
                  <a:pt x="2390976" y="2741101"/>
                </a:lnTo>
                <a:lnTo>
                  <a:pt x="2350816" y="2763498"/>
                </a:lnTo>
                <a:lnTo>
                  <a:pt x="2309901" y="2784793"/>
                </a:lnTo>
                <a:lnTo>
                  <a:pt x="2268252" y="2804965"/>
                </a:lnTo>
                <a:lnTo>
                  <a:pt x="2225894" y="2823993"/>
                </a:lnTo>
                <a:lnTo>
                  <a:pt x="2182850" y="2841855"/>
                </a:lnTo>
                <a:lnTo>
                  <a:pt x="2139141" y="2858529"/>
                </a:lnTo>
                <a:lnTo>
                  <a:pt x="2094792" y="2873993"/>
                </a:lnTo>
                <a:lnTo>
                  <a:pt x="2049825" y="2888226"/>
                </a:lnTo>
                <a:lnTo>
                  <a:pt x="2004264" y="2901207"/>
                </a:lnTo>
                <a:lnTo>
                  <a:pt x="1958130" y="2912913"/>
                </a:lnTo>
                <a:lnTo>
                  <a:pt x="1911448" y="2923323"/>
                </a:lnTo>
                <a:lnTo>
                  <a:pt x="1864241" y="2932415"/>
                </a:lnTo>
                <a:lnTo>
                  <a:pt x="1816530" y="2940168"/>
                </a:lnTo>
                <a:lnTo>
                  <a:pt x="1768340" y="2946560"/>
                </a:lnTo>
                <a:lnTo>
                  <a:pt x="1719694" y="2951569"/>
                </a:lnTo>
                <a:lnTo>
                  <a:pt x="1670613" y="2955174"/>
                </a:lnTo>
                <a:lnTo>
                  <a:pt x="1621122" y="2957352"/>
                </a:lnTo>
                <a:lnTo>
                  <a:pt x="1571244" y="2958084"/>
                </a:lnTo>
                <a:lnTo>
                  <a:pt x="1521366" y="2957352"/>
                </a:lnTo>
                <a:lnTo>
                  <a:pt x="1471875" y="2955174"/>
                </a:lnTo>
                <a:lnTo>
                  <a:pt x="1422795" y="2951569"/>
                </a:lnTo>
                <a:lnTo>
                  <a:pt x="1374149" y="2946560"/>
                </a:lnTo>
                <a:lnTo>
                  <a:pt x="1325960" y="2940168"/>
                </a:lnTo>
                <a:lnTo>
                  <a:pt x="1278250" y="2932415"/>
                </a:lnTo>
                <a:lnTo>
                  <a:pt x="1231042" y="2923323"/>
                </a:lnTo>
                <a:lnTo>
                  <a:pt x="1184361" y="2912913"/>
                </a:lnTo>
                <a:lnTo>
                  <a:pt x="1138228" y="2901207"/>
                </a:lnTo>
                <a:lnTo>
                  <a:pt x="1092667" y="2888226"/>
                </a:lnTo>
                <a:lnTo>
                  <a:pt x="1047700" y="2873993"/>
                </a:lnTo>
                <a:lnTo>
                  <a:pt x="1003351" y="2858529"/>
                </a:lnTo>
                <a:lnTo>
                  <a:pt x="959643" y="2841855"/>
                </a:lnTo>
                <a:lnTo>
                  <a:pt x="916598" y="2823993"/>
                </a:lnTo>
                <a:lnTo>
                  <a:pt x="874240" y="2804965"/>
                </a:lnTo>
                <a:lnTo>
                  <a:pt x="832592" y="2784793"/>
                </a:lnTo>
                <a:lnTo>
                  <a:pt x="791676" y="2763498"/>
                </a:lnTo>
                <a:lnTo>
                  <a:pt x="751517" y="2741101"/>
                </a:lnTo>
                <a:lnTo>
                  <a:pt x="712136" y="2717625"/>
                </a:lnTo>
                <a:lnTo>
                  <a:pt x="673556" y="2693092"/>
                </a:lnTo>
                <a:lnTo>
                  <a:pt x="635802" y="2667522"/>
                </a:lnTo>
                <a:lnTo>
                  <a:pt x="598895" y="2640937"/>
                </a:lnTo>
                <a:lnTo>
                  <a:pt x="562859" y="2613360"/>
                </a:lnTo>
                <a:lnTo>
                  <a:pt x="527716" y="2584811"/>
                </a:lnTo>
                <a:lnTo>
                  <a:pt x="493491" y="2555313"/>
                </a:lnTo>
                <a:lnTo>
                  <a:pt x="460205" y="2524887"/>
                </a:lnTo>
                <a:lnTo>
                  <a:pt x="427882" y="2493554"/>
                </a:lnTo>
                <a:lnTo>
                  <a:pt x="396544" y="2461337"/>
                </a:lnTo>
                <a:lnTo>
                  <a:pt x="366216" y="2428257"/>
                </a:lnTo>
                <a:lnTo>
                  <a:pt x="336919" y="2394335"/>
                </a:lnTo>
                <a:lnTo>
                  <a:pt x="308677" y="2359594"/>
                </a:lnTo>
                <a:lnTo>
                  <a:pt x="281513" y="2324055"/>
                </a:lnTo>
                <a:lnTo>
                  <a:pt x="255450" y="2287740"/>
                </a:lnTo>
                <a:lnTo>
                  <a:pt x="230510" y="2250670"/>
                </a:lnTo>
                <a:lnTo>
                  <a:pt x="206717" y="2212866"/>
                </a:lnTo>
                <a:lnTo>
                  <a:pt x="184095" y="2174352"/>
                </a:lnTo>
                <a:lnTo>
                  <a:pt x="162665" y="2135147"/>
                </a:lnTo>
                <a:lnTo>
                  <a:pt x="142450" y="2095275"/>
                </a:lnTo>
                <a:lnTo>
                  <a:pt x="123475" y="2054756"/>
                </a:lnTo>
                <a:lnTo>
                  <a:pt x="105762" y="2013613"/>
                </a:lnTo>
                <a:lnTo>
                  <a:pt x="89333" y="1971866"/>
                </a:lnTo>
                <a:lnTo>
                  <a:pt x="74212" y="1929538"/>
                </a:lnTo>
                <a:lnTo>
                  <a:pt x="60422" y="1886650"/>
                </a:lnTo>
                <a:lnTo>
                  <a:pt x="47986" y="1843224"/>
                </a:lnTo>
                <a:lnTo>
                  <a:pt x="36927" y="1799282"/>
                </a:lnTo>
                <a:lnTo>
                  <a:pt x="27268" y="1754844"/>
                </a:lnTo>
                <a:lnTo>
                  <a:pt x="19032" y="1709934"/>
                </a:lnTo>
                <a:lnTo>
                  <a:pt x="12242" y="1664572"/>
                </a:lnTo>
                <a:lnTo>
                  <a:pt x="6920" y="1618780"/>
                </a:lnTo>
                <a:lnTo>
                  <a:pt x="3091" y="1572580"/>
                </a:lnTo>
                <a:lnTo>
                  <a:pt x="776" y="1525993"/>
                </a:lnTo>
                <a:lnTo>
                  <a:pt x="0" y="1479042"/>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9" name="Google Shape;159;p22"/>
          <p:cNvPicPr preferRelativeResize="0"/>
          <p:nvPr/>
        </p:nvPicPr>
        <p:blipFill rotWithShape="1">
          <a:blip r:embed="rId4">
            <a:alphaModFix/>
          </a:blip>
          <a:srcRect b="0" l="0" r="0" t="0"/>
          <a:stretch/>
        </p:blipFill>
        <p:spPr>
          <a:xfrm>
            <a:off x="1524" y="1532762"/>
            <a:ext cx="1328166" cy="1250441"/>
          </a:xfrm>
          <a:prstGeom prst="rect">
            <a:avLst/>
          </a:prstGeom>
          <a:noFill/>
          <a:ln>
            <a:noFill/>
          </a:ln>
        </p:spPr>
      </p:pic>
      <p:sp>
        <p:nvSpPr>
          <p:cNvPr id="160" name="Google Shape;160;p22"/>
          <p:cNvSpPr/>
          <p:nvPr/>
        </p:nvSpPr>
        <p:spPr>
          <a:xfrm>
            <a:off x="1524" y="1532762"/>
            <a:ext cx="1771014" cy="1250632"/>
          </a:xfrm>
          <a:custGeom>
            <a:rect b="b" l="l" r="r" t="t"/>
            <a:pathLst>
              <a:path extrusionOk="0" h="1667510" w="1771014">
                <a:moveTo>
                  <a:pt x="0" y="833627"/>
                </a:moveTo>
                <a:lnTo>
                  <a:pt x="1401" y="786325"/>
                </a:lnTo>
                <a:lnTo>
                  <a:pt x="5556" y="739714"/>
                </a:lnTo>
                <a:lnTo>
                  <a:pt x="12390" y="693866"/>
                </a:lnTo>
                <a:lnTo>
                  <a:pt x="21828" y="648851"/>
                </a:lnTo>
                <a:lnTo>
                  <a:pt x="33796" y="604738"/>
                </a:lnTo>
                <a:lnTo>
                  <a:pt x="48218" y="561600"/>
                </a:lnTo>
                <a:lnTo>
                  <a:pt x="65019" y="519505"/>
                </a:lnTo>
                <a:lnTo>
                  <a:pt x="84126" y="478524"/>
                </a:lnTo>
                <a:lnTo>
                  <a:pt x="105463" y="438728"/>
                </a:lnTo>
                <a:lnTo>
                  <a:pt x="128955" y="400187"/>
                </a:lnTo>
                <a:lnTo>
                  <a:pt x="154528" y="362972"/>
                </a:lnTo>
                <a:lnTo>
                  <a:pt x="182108" y="327153"/>
                </a:lnTo>
                <a:lnTo>
                  <a:pt x="211618" y="292799"/>
                </a:lnTo>
                <a:lnTo>
                  <a:pt x="242985" y="259983"/>
                </a:lnTo>
                <a:lnTo>
                  <a:pt x="276134" y="228773"/>
                </a:lnTo>
                <a:lnTo>
                  <a:pt x="310990" y="199241"/>
                </a:lnTo>
                <a:lnTo>
                  <a:pt x="347478" y="171457"/>
                </a:lnTo>
                <a:lnTo>
                  <a:pt x="385523" y="145491"/>
                </a:lnTo>
                <a:lnTo>
                  <a:pt x="425052" y="121414"/>
                </a:lnTo>
                <a:lnTo>
                  <a:pt x="465988" y="99295"/>
                </a:lnTo>
                <a:lnTo>
                  <a:pt x="508258" y="79206"/>
                </a:lnTo>
                <a:lnTo>
                  <a:pt x="551786" y="61217"/>
                </a:lnTo>
                <a:lnTo>
                  <a:pt x="596498" y="45398"/>
                </a:lnTo>
                <a:lnTo>
                  <a:pt x="642319" y="31820"/>
                </a:lnTo>
                <a:lnTo>
                  <a:pt x="689175" y="20552"/>
                </a:lnTo>
                <a:lnTo>
                  <a:pt x="736989" y="11666"/>
                </a:lnTo>
                <a:lnTo>
                  <a:pt x="785689" y="5231"/>
                </a:lnTo>
                <a:lnTo>
                  <a:pt x="835199" y="1319"/>
                </a:lnTo>
                <a:lnTo>
                  <a:pt x="885444" y="0"/>
                </a:lnTo>
                <a:lnTo>
                  <a:pt x="935695" y="1319"/>
                </a:lnTo>
                <a:lnTo>
                  <a:pt x="985209" y="5231"/>
                </a:lnTo>
                <a:lnTo>
                  <a:pt x="1033913" y="11666"/>
                </a:lnTo>
                <a:lnTo>
                  <a:pt x="1081732" y="20552"/>
                </a:lnTo>
                <a:lnTo>
                  <a:pt x="1128590" y="31820"/>
                </a:lnTo>
                <a:lnTo>
                  <a:pt x="1174414" y="45398"/>
                </a:lnTo>
                <a:lnTo>
                  <a:pt x="1219127" y="61217"/>
                </a:lnTo>
                <a:lnTo>
                  <a:pt x="1262657" y="79206"/>
                </a:lnTo>
                <a:lnTo>
                  <a:pt x="1304927" y="99295"/>
                </a:lnTo>
                <a:lnTo>
                  <a:pt x="1345863" y="121414"/>
                </a:lnTo>
                <a:lnTo>
                  <a:pt x="1385391" y="145491"/>
                </a:lnTo>
                <a:lnTo>
                  <a:pt x="1423436" y="171457"/>
                </a:lnTo>
                <a:lnTo>
                  <a:pt x="1459923" y="199241"/>
                </a:lnTo>
                <a:lnTo>
                  <a:pt x="1494778" y="228773"/>
                </a:lnTo>
                <a:lnTo>
                  <a:pt x="1527925" y="259983"/>
                </a:lnTo>
                <a:lnTo>
                  <a:pt x="1559290" y="292799"/>
                </a:lnTo>
                <a:lnTo>
                  <a:pt x="1588799" y="327153"/>
                </a:lnTo>
                <a:lnTo>
                  <a:pt x="1616376" y="362972"/>
                </a:lnTo>
                <a:lnTo>
                  <a:pt x="1641947" y="400187"/>
                </a:lnTo>
                <a:lnTo>
                  <a:pt x="1665437" y="438728"/>
                </a:lnTo>
                <a:lnTo>
                  <a:pt x="1686772" y="478524"/>
                </a:lnTo>
                <a:lnTo>
                  <a:pt x="1705876" y="519505"/>
                </a:lnTo>
                <a:lnTo>
                  <a:pt x="1722676" y="561600"/>
                </a:lnTo>
                <a:lnTo>
                  <a:pt x="1737096" y="604738"/>
                </a:lnTo>
                <a:lnTo>
                  <a:pt x="1749062" y="648851"/>
                </a:lnTo>
                <a:lnTo>
                  <a:pt x="1758498" y="693866"/>
                </a:lnTo>
                <a:lnTo>
                  <a:pt x="1765331" y="739714"/>
                </a:lnTo>
                <a:lnTo>
                  <a:pt x="1769486" y="786325"/>
                </a:lnTo>
                <a:lnTo>
                  <a:pt x="1770888" y="833627"/>
                </a:lnTo>
                <a:lnTo>
                  <a:pt x="1769486" y="880930"/>
                </a:lnTo>
                <a:lnTo>
                  <a:pt x="1765331" y="927541"/>
                </a:lnTo>
                <a:lnTo>
                  <a:pt x="1758498" y="973389"/>
                </a:lnTo>
                <a:lnTo>
                  <a:pt x="1749062" y="1018404"/>
                </a:lnTo>
                <a:lnTo>
                  <a:pt x="1737096" y="1062517"/>
                </a:lnTo>
                <a:lnTo>
                  <a:pt x="1722676" y="1105655"/>
                </a:lnTo>
                <a:lnTo>
                  <a:pt x="1705876" y="1147750"/>
                </a:lnTo>
                <a:lnTo>
                  <a:pt x="1686772" y="1188731"/>
                </a:lnTo>
                <a:lnTo>
                  <a:pt x="1665437" y="1228527"/>
                </a:lnTo>
                <a:lnTo>
                  <a:pt x="1641947" y="1267068"/>
                </a:lnTo>
                <a:lnTo>
                  <a:pt x="1616376" y="1304283"/>
                </a:lnTo>
                <a:lnTo>
                  <a:pt x="1588799" y="1340102"/>
                </a:lnTo>
                <a:lnTo>
                  <a:pt x="1559290" y="1374456"/>
                </a:lnTo>
                <a:lnTo>
                  <a:pt x="1527925" y="1407272"/>
                </a:lnTo>
                <a:lnTo>
                  <a:pt x="1494778" y="1438482"/>
                </a:lnTo>
                <a:lnTo>
                  <a:pt x="1459923" y="1468014"/>
                </a:lnTo>
                <a:lnTo>
                  <a:pt x="1423436" y="1495798"/>
                </a:lnTo>
                <a:lnTo>
                  <a:pt x="1385391" y="1521764"/>
                </a:lnTo>
                <a:lnTo>
                  <a:pt x="1345863" y="1545841"/>
                </a:lnTo>
                <a:lnTo>
                  <a:pt x="1304927" y="1567960"/>
                </a:lnTo>
                <a:lnTo>
                  <a:pt x="1262657" y="1588049"/>
                </a:lnTo>
                <a:lnTo>
                  <a:pt x="1219127" y="1606038"/>
                </a:lnTo>
                <a:lnTo>
                  <a:pt x="1174414" y="1621857"/>
                </a:lnTo>
                <a:lnTo>
                  <a:pt x="1128590" y="1635435"/>
                </a:lnTo>
                <a:lnTo>
                  <a:pt x="1081732" y="1646703"/>
                </a:lnTo>
                <a:lnTo>
                  <a:pt x="1033913" y="1655589"/>
                </a:lnTo>
                <a:lnTo>
                  <a:pt x="985209" y="1662024"/>
                </a:lnTo>
                <a:lnTo>
                  <a:pt x="935695" y="1665936"/>
                </a:lnTo>
                <a:lnTo>
                  <a:pt x="885444" y="1667255"/>
                </a:lnTo>
                <a:lnTo>
                  <a:pt x="835199" y="1665936"/>
                </a:lnTo>
                <a:lnTo>
                  <a:pt x="785689" y="1662024"/>
                </a:lnTo>
                <a:lnTo>
                  <a:pt x="736989" y="1655589"/>
                </a:lnTo>
                <a:lnTo>
                  <a:pt x="689175" y="1646703"/>
                </a:lnTo>
                <a:lnTo>
                  <a:pt x="642319" y="1635435"/>
                </a:lnTo>
                <a:lnTo>
                  <a:pt x="596498" y="1621857"/>
                </a:lnTo>
                <a:lnTo>
                  <a:pt x="551786" y="1606038"/>
                </a:lnTo>
                <a:lnTo>
                  <a:pt x="508258" y="1588049"/>
                </a:lnTo>
                <a:lnTo>
                  <a:pt x="465988" y="1567960"/>
                </a:lnTo>
                <a:lnTo>
                  <a:pt x="425052" y="1545841"/>
                </a:lnTo>
                <a:lnTo>
                  <a:pt x="385523" y="1521764"/>
                </a:lnTo>
                <a:lnTo>
                  <a:pt x="347478" y="1495798"/>
                </a:lnTo>
                <a:lnTo>
                  <a:pt x="310990" y="1468014"/>
                </a:lnTo>
                <a:lnTo>
                  <a:pt x="276134" y="1438482"/>
                </a:lnTo>
                <a:lnTo>
                  <a:pt x="242985" y="1407272"/>
                </a:lnTo>
                <a:lnTo>
                  <a:pt x="211618" y="1374456"/>
                </a:lnTo>
                <a:lnTo>
                  <a:pt x="182108" y="1340102"/>
                </a:lnTo>
                <a:lnTo>
                  <a:pt x="154528" y="1304283"/>
                </a:lnTo>
                <a:lnTo>
                  <a:pt x="128955" y="1267068"/>
                </a:lnTo>
                <a:lnTo>
                  <a:pt x="105463" y="1228527"/>
                </a:lnTo>
                <a:lnTo>
                  <a:pt x="84126" y="1188731"/>
                </a:lnTo>
                <a:lnTo>
                  <a:pt x="65019" y="1147750"/>
                </a:lnTo>
                <a:lnTo>
                  <a:pt x="48218" y="1105655"/>
                </a:lnTo>
                <a:lnTo>
                  <a:pt x="33796" y="1062517"/>
                </a:lnTo>
                <a:lnTo>
                  <a:pt x="21828" y="1018404"/>
                </a:lnTo>
                <a:lnTo>
                  <a:pt x="12390" y="973389"/>
                </a:lnTo>
                <a:lnTo>
                  <a:pt x="5556" y="927541"/>
                </a:lnTo>
                <a:lnTo>
                  <a:pt x="1401" y="880930"/>
                </a:lnTo>
                <a:lnTo>
                  <a:pt x="0" y="833627"/>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1" name="Google Shape;161;p22"/>
          <p:cNvPicPr preferRelativeResize="0"/>
          <p:nvPr/>
        </p:nvPicPr>
        <p:blipFill rotWithShape="1">
          <a:blip r:embed="rId5">
            <a:alphaModFix/>
          </a:blip>
          <a:srcRect b="0" l="0" r="0" t="0"/>
          <a:stretch/>
        </p:blipFill>
        <p:spPr>
          <a:xfrm>
            <a:off x="6457187" y="3108960"/>
            <a:ext cx="556641" cy="524636"/>
          </a:xfrm>
          <a:prstGeom prst="rect">
            <a:avLst/>
          </a:prstGeom>
          <a:noFill/>
          <a:ln>
            <a:noFill/>
          </a:ln>
        </p:spPr>
      </p:pic>
      <p:sp>
        <p:nvSpPr>
          <p:cNvPr id="162" name="Google Shape;162;p22"/>
          <p:cNvSpPr/>
          <p:nvPr/>
        </p:nvSpPr>
        <p:spPr>
          <a:xfrm>
            <a:off x="6457187" y="3108960"/>
            <a:ext cx="742315" cy="524828"/>
          </a:xfrm>
          <a:custGeom>
            <a:rect b="b" l="l" r="r" t="t"/>
            <a:pathLst>
              <a:path extrusionOk="0" h="699770" w="742315">
                <a:moveTo>
                  <a:pt x="0" y="349758"/>
                </a:moveTo>
                <a:lnTo>
                  <a:pt x="3387" y="302297"/>
                </a:lnTo>
                <a:lnTo>
                  <a:pt x="13253" y="256778"/>
                </a:lnTo>
                <a:lnTo>
                  <a:pt x="29158" y="213615"/>
                </a:lnTo>
                <a:lnTo>
                  <a:pt x="50658" y="173228"/>
                </a:lnTo>
                <a:lnTo>
                  <a:pt x="77313" y="136030"/>
                </a:lnTo>
                <a:lnTo>
                  <a:pt x="108680" y="102441"/>
                </a:lnTo>
                <a:lnTo>
                  <a:pt x="144317" y="72876"/>
                </a:lnTo>
                <a:lnTo>
                  <a:pt x="183783" y="47751"/>
                </a:lnTo>
                <a:lnTo>
                  <a:pt x="226635" y="27485"/>
                </a:lnTo>
                <a:lnTo>
                  <a:pt x="272432" y="12493"/>
                </a:lnTo>
                <a:lnTo>
                  <a:pt x="320732" y="3192"/>
                </a:lnTo>
                <a:lnTo>
                  <a:pt x="371093" y="0"/>
                </a:lnTo>
                <a:lnTo>
                  <a:pt x="421455" y="3192"/>
                </a:lnTo>
                <a:lnTo>
                  <a:pt x="469755" y="12493"/>
                </a:lnTo>
                <a:lnTo>
                  <a:pt x="515552" y="27485"/>
                </a:lnTo>
                <a:lnTo>
                  <a:pt x="558404" y="47752"/>
                </a:lnTo>
                <a:lnTo>
                  <a:pt x="597870" y="72876"/>
                </a:lnTo>
                <a:lnTo>
                  <a:pt x="633507" y="102441"/>
                </a:lnTo>
                <a:lnTo>
                  <a:pt x="664874" y="136030"/>
                </a:lnTo>
                <a:lnTo>
                  <a:pt x="691529" y="173228"/>
                </a:lnTo>
                <a:lnTo>
                  <a:pt x="713029" y="213615"/>
                </a:lnTo>
                <a:lnTo>
                  <a:pt x="728934" y="256778"/>
                </a:lnTo>
                <a:lnTo>
                  <a:pt x="738800" y="302297"/>
                </a:lnTo>
                <a:lnTo>
                  <a:pt x="742188" y="349758"/>
                </a:lnTo>
                <a:lnTo>
                  <a:pt x="738800" y="397218"/>
                </a:lnTo>
                <a:lnTo>
                  <a:pt x="728934" y="442737"/>
                </a:lnTo>
                <a:lnTo>
                  <a:pt x="713029" y="485900"/>
                </a:lnTo>
                <a:lnTo>
                  <a:pt x="691529" y="526288"/>
                </a:lnTo>
                <a:lnTo>
                  <a:pt x="664874" y="563485"/>
                </a:lnTo>
                <a:lnTo>
                  <a:pt x="633507" y="597074"/>
                </a:lnTo>
                <a:lnTo>
                  <a:pt x="597870" y="626639"/>
                </a:lnTo>
                <a:lnTo>
                  <a:pt x="558404" y="651764"/>
                </a:lnTo>
                <a:lnTo>
                  <a:pt x="515552" y="672030"/>
                </a:lnTo>
                <a:lnTo>
                  <a:pt x="469755" y="687022"/>
                </a:lnTo>
                <a:lnTo>
                  <a:pt x="421455" y="696323"/>
                </a:lnTo>
                <a:lnTo>
                  <a:pt x="371093" y="699516"/>
                </a:lnTo>
                <a:lnTo>
                  <a:pt x="320732" y="696323"/>
                </a:lnTo>
                <a:lnTo>
                  <a:pt x="272432" y="687022"/>
                </a:lnTo>
                <a:lnTo>
                  <a:pt x="226635" y="672030"/>
                </a:lnTo>
                <a:lnTo>
                  <a:pt x="183783" y="651764"/>
                </a:lnTo>
                <a:lnTo>
                  <a:pt x="144317" y="626639"/>
                </a:lnTo>
                <a:lnTo>
                  <a:pt x="108680" y="597074"/>
                </a:lnTo>
                <a:lnTo>
                  <a:pt x="77313" y="563485"/>
                </a:lnTo>
                <a:lnTo>
                  <a:pt x="50658" y="526288"/>
                </a:lnTo>
                <a:lnTo>
                  <a:pt x="29158" y="485900"/>
                </a:lnTo>
                <a:lnTo>
                  <a:pt x="13253" y="442737"/>
                </a:lnTo>
                <a:lnTo>
                  <a:pt x="3387" y="397218"/>
                </a:lnTo>
                <a:lnTo>
                  <a:pt x="0" y="349758"/>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3" name="Google Shape;163;p22"/>
          <p:cNvSpPr/>
          <p:nvPr/>
        </p:nvSpPr>
        <p:spPr>
          <a:xfrm>
            <a:off x="344424" y="987551"/>
            <a:ext cx="8458200" cy="2400300"/>
          </a:xfrm>
          <a:custGeom>
            <a:rect b="b" l="l" r="r" t="t"/>
            <a:pathLst>
              <a:path extrusionOk="0" h="3200400" w="8458200">
                <a:moveTo>
                  <a:pt x="0" y="0"/>
                </a:moveTo>
                <a:lnTo>
                  <a:pt x="0" y="3200400"/>
                </a:lnTo>
                <a:lnTo>
                  <a:pt x="8458200" y="3200400"/>
                </a:lnTo>
                <a:lnTo>
                  <a:pt x="8458200" y="282321"/>
                </a:lnTo>
                <a:lnTo>
                  <a:pt x="4510024" y="282321"/>
                </a:lnTo>
                <a:lnTo>
                  <a:pt x="4160012" y="281304"/>
                </a:lnTo>
                <a:lnTo>
                  <a:pt x="3486150" y="268986"/>
                </a:lnTo>
                <a:lnTo>
                  <a:pt x="3005074" y="252094"/>
                </a:lnTo>
                <a:lnTo>
                  <a:pt x="2121662" y="205104"/>
                </a:lnTo>
                <a:lnTo>
                  <a:pt x="1598930" y="168021"/>
                </a:lnTo>
                <a:lnTo>
                  <a:pt x="1139444" y="127762"/>
                </a:lnTo>
                <a:lnTo>
                  <a:pt x="579805" y="70612"/>
                </a:lnTo>
                <a:lnTo>
                  <a:pt x="302374" y="39242"/>
                </a:lnTo>
                <a:lnTo>
                  <a:pt x="0" y="0"/>
                </a:lnTo>
                <a:close/>
              </a:path>
              <a:path extrusionOk="0" h="3200400" w="8458200">
                <a:moveTo>
                  <a:pt x="8458200" y="1142"/>
                </a:moveTo>
                <a:lnTo>
                  <a:pt x="7883144" y="81787"/>
                </a:lnTo>
                <a:lnTo>
                  <a:pt x="7305675" y="147954"/>
                </a:lnTo>
                <a:lnTo>
                  <a:pt x="6730492" y="198374"/>
                </a:lnTo>
                <a:lnTo>
                  <a:pt x="6350761" y="225171"/>
                </a:lnTo>
                <a:lnTo>
                  <a:pt x="6161405" y="236474"/>
                </a:lnTo>
                <a:lnTo>
                  <a:pt x="5599430" y="262254"/>
                </a:lnTo>
                <a:lnTo>
                  <a:pt x="5048250" y="276733"/>
                </a:lnTo>
                <a:lnTo>
                  <a:pt x="4510024" y="282321"/>
                </a:lnTo>
                <a:lnTo>
                  <a:pt x="8458200" y="282321"/>
                </a:lnTo>
                <a:lnTo>
                  <a:pt x="8458200" y="1142"/>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22"/>
          <p:cNvSpPr/>
          <p:nvPr/>
        </p:nvSpPr>
        <p:spPr>
          <a:xfrm>
            <a:off x="344424" y="987551"/>
            <a:ext cx="8458200" cy="2400300"/>
          </a:xfrm>
          <a:custGeom>
            <a:rect b="b" l="l" r="r" t="t"/>
            <a:pathLst>
              <a:path extrusionOk="0" h="3200400" w="8458200">
                <a:moveTo>
                  <a:pt x="0" y="0"/>
                </a:moveTo>
                <a:lnTo>
                  <a:pt x="0" y="3200400"/>
                </a:lnTo>
                <a:lnTo>
                  <a:pt x="8458200" y="3200400"/>
                </a:lnTo>
                <a:lnTo>
                  <a:pt x="8458200" y="1142"/>
                </a:lnTo>
                <a:lnTo>
                  <a:pt x="8266430" y="29083"/>
                </a:lnTo>
                <a:lnTo>
                  <a:pt x="8074786" y="56006"/>
                </a:lnTo>
                <a:lnTo>
                  <a:pt x="7883144" y="81787"/>
                </a:lnTo>
                <a:lnTo>
                  <a:pt x="7690231" y="104139"/>
                </a:lnTo>
                <a:lnTo>
                  <a:pt x="7498587" y="126618"/>
                </a:lnTo>
                <a:lnTo>
                  <a:pt x="7305675" y="147954"/>
                </a:lnTo>
                <a:lnTo>
                  <a:pt x="7115048" y="165862"/>
                </a:lnTo>
                <a:lnTo>
                  <a:pt x="6922261" y="182625"/>
                </a:lnTo>
                <a:lnTo>
                  <a:pt x="6730492" y="198374"/>
                </a:lnTo>
                <a:lnTo>
                  <a:pt x="6541261" y="211836"/>
                </a:lnTo>
                <a:lnTo>
                  <a:pt x="6350761" y="225171"/>
                </a:lnTo>
                <a:lnTo>
                  <a:pt x="6161405" y="236474"/>
                </a:lnTo>
                <a:lnTo>
                  <a:pt x="5973318" y="245363"/>
                </a:lnTo>
                <a:lnTo>
                  <a:pt x="5785231" y="254380"/>
                </a:lnTo>
                <a:lnTo>
                  <a:pt x="5599430" y="262254"/>
                </a:lnTo>
                <a:lnTo>
                  <a:pt x="5414899" y="267842"/>
                </a:lnTo>
                <a:lnTo>
                  <a:pt x="5230368" y="272288"/>
                </a:lnTo>
                <a:lnTo>
                  <a:pt x="5048250" y="276733"/>
                </a:lnTo>
                <a:lnTo>
                  <a:pt x="4867275" y="279018"/>
                </a:lnTo>
                <a:lnTo>
                  <a:pt x="4687443" y="281304"/>
                </a:lnTo>
                <a:lnTo>
                  <a:pt x="4510024" y="282321"/>
                </a:lnTo>
                <a:lnTo>
                  <a:pt x="4333875" y="281304"/>
                </a:lnTo>
                <a:lnTo>
                  <a:pt x="4160012" y="281304"/>
                </a:lnTo>
                <a:lnTo>
                  <a:pt x="3987291" y="279018"/>
                </a:lnTo>
                <a:lnTo>
                  <a:pt x="3818254" y="275716"/>
                </a:lnTo>
                <a:lnTo>
                  <a:pt x="3650361" y="272288"/>
                </a:lnTo>
                <a:lnTo>
                  <a:pt x="3486150" y="268986"/>
                </a:lnTo>
                <a:lnTo>
                  <a:pt x="3322954" y="263271"/>
                </a:lnTo>
                <a:lnTo>
                  <a:pt x="3162300" y="257683"/>
                </a:lnTo>
                <a:lnTo>
                  <a:pt x="3005074" y="252094"/>
                </a:lnTo>
                <a:lnTo>
                  <a:pt x="2697988" y="237489"/>
                </a:lnTo>
                <a:lnTo>
                  <a:pt x="2403856" y="221868"/>
                </a:lnTo>
                <a:lnTo>
                  <a:pt x="2121662" y="205104"/>
                </a:lnTo>
                <a:lnTo>
                  <a:pt x="1853692" y="187071"/>
                </a:lnTo>
                <a:lnTo>
                  <a:pt x="1598930" y="168021"/>
                </a:lnTo>
                <a:lnTo>
                  <a:pt x="1362075" y="147954"/>
                </a:lnTo>
                <a:lnTo>
                  <a:pt x="1139444" y="127762"/>
                </a:lnTo>
                <a:lnTo>
                  <a:pt x="934592" y="107568"/>
                </a:lnTo>
                <a:lnTo>
                  <a:pt x="746506" y="88518"/>
                </a:lnTo>
                <a:lnTo>
                  <a:pt x="579805" y="70612"/>
                </a:lnTo>
                <a:lnTo>
                  <a:pt x="429742" y="53721"/>
                </a:lnTo>
                <a:lnTo>
                  <a:pt x="302374" y="39242"/>
                </a:lnTo>
                <a:lnTo>
                  <a:pt x="196443" y="25780"/>
                </a:lnTo>
                <a:lnTo>
                  <a:pt x="49974" y="673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5" name="Google Shape;165;p22"/>
          <p:cNvSpPr/>
          <p:nvPr/>
        </p:nvSpPr>
        <p:spPr>
          <a:xfrm>
            <a:off x="0" y="952"/>
            <a:ext cx="9144000" cy="3629025"/>
          </a:xfrm>
          <a:custGeom>
            <a:rect b="b" l="l" r="r" t="t"/>
            <a:pathLst>
              <a:path extrusionOk="0" h="4838700" w="9144000">
                <a:moveTo>
                  <a:pt x="9144000" y="0"/>
                </a:moveTo>
                <a:lnTo>
                  <a:pt x="0" y="0"/>
                </a:lnTo>
                <a:lnTo>
                  <a:pt x="0" y="331470"/>
                </a:lnTo>
                <a:lnTo>
                  <a:pt x="0" y="4503420"/>
                </a:lnTo>
                <a:lnTo>
                  <a:pt x="0" y="4838700"/>
                </a:lnTo>
                <a:lnTo>
                  <a:pt x="9144000" y="4838700"/>
                </a:lnTo>
                <a:lnTo>
                  <a:pt x="9144000" y="4503420"/>
                </a:lnTo>
                <a:lnTo>
                  <a:pt x="357225" y="4503420"/>
                </a:lnTo>
                <a:lnTo>
                  <a:pt x="357225" y="331470"/>
                </a:lnTo>
                <a:lnTo>
                  <a:pt x="9144000" y="331470"/>
                </a:lnTo>
                <a:lnTo>
                  <a:pt x="914400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22"/>
          <p:cNvSpPr/>
          <p:nvPr/>
        </p:nvSpPr>
        <p:spPr>
          <a:xfrm>
            <a:off x="8781922" y="249840"/>
            <a:ext cx="362584" cy="3128486"/>
          </a:xfrm>
          <a:custGeom>
            <a:rect b="b" l="l" r="r" t="t"/>
            <a:pathLst>
              <a:path extrusionOk="0" h="4171315" w="362584">
                <a:moveTo>
                  <a:pt x="362076" y="0"/>
                </a:moveTo>
                <a:lnTo>
                  <a:pt x="0" y="0"/>
                </a:lnTo>
                <a:lnTo>
                  <a:pt x="0" y="4170933"/>
                </a:lnTo>
                <a:lnTo>
                  <a:pt x="362076" y="4170933"/>
                </a:lnTo>
                <a:lnTo>
                  <a:pt x="362076"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22"/>
          <p:cNvSpPr/>
          <p:nvPr/>
        </p:nvSpPr>
        <p:spPr>
          <a:xfrm>
            <a:off x="0" y="1143"/>
            <a:ext cx="9144000" cy="3629025"/>
          </a:xfrm>
          <a:custGeom>
            <a:rect b="b" l="l" r="r" t="t"/>
            <a:pathLst>
              <a:path extrusionOk="0" h="4838700" w="9144000">
                <a:moveTo>
                  <a:pt x="0" y="0"/>
                </a:moveTo>
                <a:lnTo>
                  <a:pt x="0" y="4838700"/>
                </a:lnTo>
                <a:lnTo>
                  <a:pt x="9144000" y="4838700"/>
                </a:lnTo>
                <a:lnTo>
                  <a:pt x="9144000" y="0"/>
                </a:lnTo>
                <a:lnTo>
                  <a:pt x="0"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22"/>
          <p:cNvSpPr/>
          <p:nvPr/>
        </p:nvSpPr>
        <p:spPr>
          <a:xfrm>
            <a:off x="357225" y="249840"/>
            <a:ext cx="8425180" cy="3128486"/>
          </a:xfrm>
          <a:custGeom>
            <a:rect b="b" l="l" r="r" t="t"/>
            <a:pathLst>
              <a:path extrusionOk="0" h="4171315" w="8425180">
                <a:moveTo>
                  <a:pt x="8424697" y="4170933"/>
                </a:moveTo>
                <a:lnTo>
                  <a:pt x="0" y="4170933"/>
                </a:lnTo>
                <a:lnTo>
                  <a:pt x="0" y="0"/>
                </a:lnTo>
                <a:lnTo>
                  <a:pt x="8424697" y="0"/>
                </a:lnTo>
                <a:lnTo>
                  <a:pt x="8424697" y="4170933"/>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9" name="Google Shape;169;p22"/>
          <p:cNvPicPr preferRelativeResize="0"/>
          <p:nvPr/>
        </p:nvPicPr>
        <p:blipFill rotWithShape="1">
          <a:blip r:embed="rId6">
            <a:alphaModFix/>
          </a:blip>
          <a:srcRect b="0" l="0" r="0" t="0"/>
          <a:stretch/>
        </p:blipFill>
        <p:spPr>
          <a:xfrm>
            <a:off x="7789164" y="0"/>
            <a:ext cx="444626" cy="906399"/>
          </a:xfrm>
          <a:prstGeom prst="rect">
            <a:avLst/>
          </a:prstGeom>
          <a:noFill/>
          <a:ln>
            <a:noFill/>
          </a:ln>
        </p:spPr>
      </p:pic>
      <p:sp>
        <p:nvSpPr>
          <p:cNvPr id="170" name="Google Shape;170;p22"/>
          <p:cNvSpPr/>
          <p:nvPr/>
        </p:nvSpPr>
        <p:spPr>
          <a:xfrm>
            <a:off x="7828787" y="0"/>
            <a:ext cx="513715" cy="857250"/>
          </a:xfrm>
          <a:custGeom>
            <a:rect b="b" l="l" r="r" t="t"/>
            <a:pathLst>
              <a:path extrusionOk="0" h="1143000" w="513715">
                <a:moveTo>
                  <a:pt x="513588" y="0"/>
                </a:moveTo>
                <a:lnTo>
                  <a:pt x="0" y="0"/>
                </a:lnTo>
                <a:lnTo>
                  <a:pt x="0" y="1143000"/>
                </a:lnTo>
                <a:lnTo>
                  <a:pt x="513588" y="1143000"/>
                </a:lnTo>
                <a:lnTo>
                  <a:pt x="513588" y="0"/>
                </a:lnTo>
                <a:close/>
              </a:path>
            </a:pathLst>
          </a:custGeom>
          <a:solidFill>
            <a:srgbClr val="FF99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1" name="Google Shape;171;p22"/>
          <p:cNvPicPr preferRelativeResize="0"/>
          <p:nvPr/>
        </p:nvPicPr>
        <p:blipFill rotWithShape="1">
          <a:blip r:embed="rId7">
            <a:alphaModFix/>
          </a:blip>
          <a:srcRect b="0" l="0" r="0" t="0"/>
          <a:stretch/>
        </p:blipFill>
        <p:spPr>
          <a:xfrm>
            <a:off x="7586767" y="4897235"/>
            <a:ext cx="1093176" cy="127808"/>
          </a:xfrm>
          <a:prstGeom prst="rect">
            <a:avLst/>
          </a:prstGeom>
          <a:noFill/>
          <a:ln>
            <a:noFill/>
          </a:ln>
        </p:spPr>
      </p:pic>
      <p:sp>
        <p:nvSpPr>
          <p:cNvPr id="172" name="Google Shape;172;p22"/>
          <p:cNvSpPr/>
          <p:nvPr/>
        </p:nvSpPr>
        <p:spPr>
          <a:xfrm>
            <a:off x="1130427"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22"/>
          <p:cNvSpPr/>
          <p:nvPr/>
        </p:nvSpPr>
        <p:spPr>
          <a:xfrm>
            <a:off x="371652"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22"/>
          <p:cNvSpPr/>
          <p:nvPr/>
        </p:nvSpPr>
        <p:spPr>
          <a:xfrm>
            <a:off x="8765031" y="1239583"/>
            <a:ext cx="0" cy="2604611"/>
          </a:xfrm>
          <a:custGeom>
            <a:rect b="b" l="l" r="r" t="t"/>
            <a:pathLst>
              <a:path extrusionOk="0" h="3472815" w="120000">
                <a:moveTo>
                  <a:pt x="0" y="0"/>
                </a:moveTo>
                <a:lnTo>
                  <a:pt x="0" y="3472815"/>
                </a:lnTo>
              </a:path>
            </a:pathLst>
          </a:custGeom>
          <a:noFill/>
          <a:ln cap="flat" cmpd="sng" w="9525">
            <a:solidFill>
              <a:srgbClr val="EAEAE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2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p2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22"/>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uk-UA"/>
              <a:t>‹#›</a:t>
            </a:fld>
            <a:endParaRPr>
              <a:solidFill>
                <a:schemeClr val="dk2"/>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0">
    <p:spTree>
      <p:nvGrpSpPr>
        <p:cNvPr id="178" name="Shape 178"/>
        <p:cNvGrpSpPr/>
        <p:nvPr/>
      </p:nvGrpSpPr>
      <p:grpSpPr>
        <a:xfrm>
          <a:off x="0" y="0"/>
          <a:ext cx="0" cy="0"/>
          <a:chOff x="0" y="0"/>
          <a:chExt cx="0" cy="0"/>
        </a:xfrm>
      </p:grpSpPr>
      <p:sp>
        <p:nvSpPr>
          <p:cNvPr id="179" name="Google Shape;179;p23"/>
          <p:cNvSpPr/>
          <p:nvPr/>
        </p:nvSpPr>
        <p:spPr>
          <a:xfrm>
            <a:off x="2382" y="4800600"/>
            <a:ext cx="91416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a:off x="12" y="4750737"/>
            <a:ext cx="9141600" cy="4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txBox="1"/>
          <p:nvPr>
            <p:ph type="ctrTitle"/>
          </p:nvPr>
        </p:nvSpPr>
        <p:spPr>
          <a:xfrm>
            <a:off x="822960" y="569214"/>
            <a:ext cx="7543800" cy="26745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2" name="Google Shape;182;p23"/>
          <p:cNvSpPr txBox="1"/>
          <p:nvPr>
            <p:ph idx="1" type="subTitle"/>
          </p:nvPr>
        </p:nvSpPr>
        <p:spPr>
          <a:xfrm>
            <a:off x="825038" y="3341715"/>
            <a:ext cx="7543800" cy="857400"/>
          </a:xfrm>
          <a:prstGeom prst="rect">
            <a:avLst/>
          </a:prstGeom>
          <a:noFill/>
          <a:ln>
            <a:noFill/>
          </a:ln>
        </p:spPr>
        <p:txBody>
          <a:bodyPr anchorCtr="0" anchor="t" bIns="45700" lIns="91425" spcFirstLastPara="1" rIns="91425" wrap="square" tIns="45700">
            <a:no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15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183" name="Google Shape;183;p23"/>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4" name="Google Shape;184;p23"/>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5" name="Google Shape;185;p23"/>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cxnSp>
        <p:nvCxnSpPr>
          <p:cNvPr id="186" name="Google Shape;186;p23"/>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3">
    <p:spTree>
      <p:nvGrpSpPr>
        <p:cNvPr id="187" name="Shape 187"/>
        <p:cNvGrpSpPr/>
        <p:nvPr/>
      </p:nvGrpSpPr>
      <p:grpSpPr>
        <a:xfrm>
          <a:off x="0" y="0"/>
          <a:ext cx="0" cy="0"/>
          <a:chOff x="0" y="0"/>
          <a:chExt cx="0" cy="0"/>
        </a:xfrm>
      </p:grpSpPr>
      <p:sp>
        <p:nvSpPr>
          <p:cNvPr id="188" name="Google Shape;188;p24"/>
          <p:cNvSpPr txBox="1"/>
          <p:nvPr>
            <p:ph type="title"/>
          </p:nvPr>
        </p:nvSpPr>
        <p:spPr>
          <a:xfrm>
            <a:off x="787500" y="143450"/>
            <a:ext cx="8044800" cy="4794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200"/>
              <a:buFont typeface="Century Gothic"/>
              <a:buNone/>
              <a:defRPr b="1" sz="3200">
                <a:latin typeface="Century Gothic"/>
                <a:ea typeface="Century Gothic"/>
                <a:cs typeface="Century Gothic"/>
                <a:sym typeface="Century Gothic"/>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189" name="Google Shape;189;p24"/>
          <p:cNvSpPr txBox="1"/>
          <p:nvPr>
            <p:ph idx="1" type="body"/>
          </p:nvPr>
        </p:nvSpPr>
        <p:spPr>
          <a:xfrm>
            <a:off x="737700" y="850850"/>
            <a:ext cx="7482300" cy="3628500"/>
          </a:xfrm>
          <a:prstGeom prst="rect">
            <a:avLst/>
          </a:prstGeom>
          <a:noFill/>
          <a:ln>
            <a:noFill/>
          </a:ln>
        </p:spPr>
        <p:txBody>
          <a:bodyPr anchorCtr="0" anchor="t" bIns="91425" lIns="91425" spcFirstLastPara="1" rIns="91425" wrap="square" tIns="91425">
            <a:noAutofit/>
          </a:bodyPr>
          <a:lstStyle>
            <a:lvl1pPr indent="-342900" lvl="0" marL="457200" rtl="0" algn="l">
              <a:lnSpc>
                <a:spcPct val="90000"/>
              </a:lnSpc>
              <a:spcBef>
                <a:spcPts val="0"/>
              </a:spcBef>
              <a:spcAft>
                <a:spcPts val="0"/>
              </a:spcAft>
              <a:buSzPts val="1800"/>
              <a:buChar char="●"/>
              <a:defRPr/>
            </a:lvl1pPr>
            <a:lvl2pPr indent="-317500" lvl="1" marL="914400" rtl="0" algn="l">
              <a:lnSpc>
                <a:spcPct val="90000"/>
              </a:lnSpc>
              <a:spcBef>
                <a:spcPts val="1600"/>
              </a:spcBef>
              <a:spcAft>
                <a:spcPts val="0"/>
              </a:spcAft>
              <a:buSzPts val="1400"/>
              <a:buChar char="○"/>
              <a:defRPr/>
            </a:lvl2pPr>
            <a:lvl3pPr indent="-317500" lvl="2" marL="1371600" rtl="0" algn="l">
              <a:lnSpc>
                <a:spcPct val="90000"/>
              </a:lnSpc>
              <a:spcBef>
                <a:spcPts val="1600"/>
              </a:spcBef>
              <a:spcAft>
                <a:spcPts val="0"/>
              </a:spcAft>
              <a:buSzPts val="1400"/>
              <a:buChar char="■"/>
              <a:defRPr/>
            </a:lvl3pPr>
            <a:lvl4pPr indent="-317500" lvl="3" marL="1828800" rtl="0" algn="l">
              <a:lnSpc>
                <a:spcPct val="90000"/>
              </a:lnSpc>
              <a:spcBef>
                <a:spcPts val="1600"/>
              </a:spcBef>
              <a:spcAft>
                <a:spcPts val="0"/>
              </a:spcAft>
              <a:buSzPts val="1400"/>
              <a:buChar char="●"/>
              <a:defRPr/>
            </a:lvl4pPr>
            <a:lvl5pPr indent="-317500" lvl="4" marL="2286000" rtl="0" algn="l">
              <a:lnSpc>
                <a:spcPct val="90000"/>
              </a:lnSpc>
              <a:spcBef>
                <a:spcPts val="1600"/>
              </a:spcBef>
              <a:spcAft>
                <a:spcPts val="0"/>
              </a:spcAft>
              <a:buSzPts val="1400"/>
              <a:buChar char="○"/>
              <a:defRPr/>
            </a:lvl5pPr>
            <a:lvl6pPr indent="-317500" lvl="5" marL="2743200" rtl="0" algn="l">
              <a:lnSpc>
                <a:spcPct val="90000"/>
              </a:lnSpc>
              <a:spcBef>
                <a:spcPts val="1600"/>
              </a:spcBef>
              <a:spcAft>
                <a:spcPts val="0"/>
              </a:spcAft>
              <a:buSzPts val="1400"/>
              <a:buChar char="■"/>
              <a:defRPr/>
            </a:lvl6pPr>
            <a:lvl7pPr indent="-317500" lvl="6" marL="3200400" rtl="0" algn="l">
              <a:lnSpc>
                <a:spcPct val="90000"/>
              </a:lnSpc>
              <a:spcBef>
                <a:spcPts val="1600"/>
              </a:spcBef>
              <a:spcAft>
                <a:spcPts val="0"/>
              </a:spcAft>
              <a:buSzPts val="1400"/>
              <a:buChar char="●"/>
              <a:defRPr/>
            </a:lvl7pPr>
            <a:lvl8pPr indent="-317500" lvl="7" marL="3657600" rtl="0" algn="l">
              <a:lnSpc>
                <a:spcPct val="90000"/>
              </a:lnSpc>
              <a:spcBef>
                <a:spcPts val="1600"/>
              </a:spcBef>
              <a:spcAft>
                <a:spcPts val="0"/>
              </a:spcAft>
              <a:buSzPts val="1400"/>
              <a:buChar char="○"/>
              <a:defRPr/>
            </a:lvl8pPr>
            <a:lvl9pPr indent="-317500" lvl="8" marL="4114800" rtl="0" algn="l">
              <a:lnSpc>
                <a:spcPct val="90000"/>
              </a:lnSpc>
              <a:spcBef>
                <a:spcPts val="1600"/>
              </a:spcBef>
              <a:spcAft>
                <a:spcPts val="1600"/>
              </a:spcAft>
              <a:buSzPts val="1400"/>
              <a:buChar char="■"/>
              <a:defRPr/>
            </a:lvl9pPr>
          </a:lstStyle>
          <a:p/>
        </p:txBody>
      </p:sp>
      <p:sp>
        <p:nvSpPr>
          <p:cNvPr id="190" name="Google Shape;19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191" name="Shape 191"/>
        <p:cNvGrpSpPr/>
        <p:nvPr/>
      </p:nvGrpSpPr>
      <p:grpSpPr>
        <a:xfrm>
          <a:off x="0" y="0"/>
          <a:ext cx="0" cy="0"/>
          <a:chOff x="0" y="0"/>
          <a:chExt cx="0" cy="0"/>
        </a:xfrm>
      </p:grpSpPr>
      <p:sp>
        <p:nvSpPr>
          <p:cNvPr id="192" name="Google Shape;192;p25"/>
          <p:cNvSpPr txBox="1"/>
          <p:nvPr>
            <p:ph type="title"/>
          </p:nvPr>
        </p:nvSpPr>
        <p:spPr>
          <a:xfrm>
            <a:off x="822950" y="214952"/>
            <a:ext cx="7543800" cy="4962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36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3" name="Google Shape;193;p25"/>
          <p:cNvSpPr txBox="1"/>
          <p:nvPr>
            <p:ph idx="1" type="body"/>
          </p:nvPr>
        </p:nvSpPr>
        <p:spPr>
          <a:xfrm>
            <a:off x="737049" y="805075"/>
            <a:ext cx="7982400" cy="37830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194" name="Google Shape;194;p25"/>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5" name="Google Shape;195;p25"/>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6" name="Google Shape;196;p25"/>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7" name="Shape 197"/>
        <p:cNvGrpSpPr/>
        <p:nvPr/>
      </p:nvGrpSpPr>
      <p:grpSpPr>
        <a:xfrm>
          <a:off x="0" y="0"/>
          <a:ext cx="0" cy="0"/>
          <a:chOff x="0" y="0"/>
          <a:chExt cx="0" cy="0"/>
        </a:xfrm>
      </p:grpSpPr>
      <p:sp>
        <p:nvSpPr>
          <p:cNvPr id="198" name="Google Shape;198;p26"/>
          <p:cNvSpPr txBox="1"/>
          <p:nvPr>
            <p:ph type="title"/>
          </p:nvPr>
        </p:nvSpPr>
        <p:spPr>
          <a:xfrm>
            <a:off x="822950" y="214952"/>
            <a:ext cx="7543800" cy="4962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3F3F3F"/>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9" name="Google Shape;199;p26"/>
          <p:cNvSpPr txBox="1"/>
          <p:nvPr>
            <p:ph idx="1" type="body"/>
          </p:nvPr>
        </p:nvSpPr>
        <p:spPr>
          <a:xfrm>
            <a:off x="822959" y="1384301"/>
            <a:ext cx="3703200" cy="30174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200" name="Google Shape;200;p26"/>
          <p:cNvSpPr txBox="1"/>
          <p:nvPr>
            <p:ph idx="2" type="body"/>
          </p:nvPr>
        </p:nvSpPr>
        <p:spPr>
          <a:xfrm>
            <a:off x="4663440" y="1384301"/>
            <a:ext cx="3703200" cy="3017400"/>
          </a:xfrm>
          <a:prstGeom prst="rect">
            <a:avLst/>
          </a:prstGeom>
          <a:noFill/>
          <a:ln>
            <a:noFill/>
          </a:ln>
        </p:spPr>
        <p:txBody>
          <a:bodyPr anchorCtr="0" anchor="t" bIns="45700" lIns="0" spcFirstLastPara="1" rIns="0" wrap="square" tIns="45700">
            <a:noAutofit/>
          </a:bodyPr>
          <a:lstStyle>
            <a:lvl1pPr indent="-342900" lvl="0" marL="457200" rtl="0" algn="l">
              <a:lnSpc>
                <a:spcPct val="90000"/>
              </a:lnSpc>
              <a:spcBef>
                <a:spcPts val="900"/>
              </a:spcBef>
              <a:spcAft>
                <a:spcPts val="0"/>
              </a:spcAft>
              <a:buSzPts val="1800"/>
              <a:buChar char=" "/>
              <a:defRPr/>
            </a:lvl1pPr>
            <a:lvl2pPr indent="-342900" lvl="1" marL="914400" rtl="0" algn="l">
              <a:lnSpc>
                <a:spcPct val="90000"/>
              </a:lnSpc>
              <a:spcBef>
                <a:spcPts val="150"/>
              </a:spcBef>
              <a:spcAft>
                <a:spcPts val="0"/>
              </a:spcAft>
              <a:buSzPts val="1800"/>
              <a:buChar char="◦"/>
              <a:defRPr/>
            </a:lvl2pPr>
            <a:lvl3pPr indent="-342900" lvl="2" marL="1371600" rtl="0" algn="l">
              <a:lnSpc>
                <a:spcPct val="90000"/>
              </a:lnSpc>
              <a:spcBef>
                <a:spcPts val="300"/>
              </a:spcBef>
              <a:spcAft>
                <a:spcPts val="0"/>
              </a:spcAft>
              <a:buSzPts val="1800"/>
              <a:buChar char="◦"/>
              <a:defRPr/>
            </a:lvl3pPr>
            <a:lvl4pPr indent="-342900" lvl="3" marL="1828800" rtl="0" algn="l">
              <a:lnSpc>
                <a:spcPct val="90000"/>
              </a:lnSpc>
              <a:spcBef>
                <a:spcPts val="300"/>
              </a:spcBef>
              <a:spcAft>
                <a:spcPts val="0"/>
              </a:spcAft>
              <a:buSzPts val="1800"/>
              <a:buChar char="◦"/>
              <a:defRPr/>
            </a:lvl4pPr>
            <a:lvl5pPr indent="-342900" lvl="4" marL="2286000" rtl="0" algn="l">
              <a:lnSpc>
                <a:spcPct val="90000"/>
              </a:lnSpc>
              <a:spcBef>
                <a:spcPts val="300"/>
              </a:spcBef>
              <a:spcAft>
                <a:spcPts val="0"/>
              </a:spcAft>
              <a:buSzPts val="1800"/>
              <a:buChar char="◦"/>
              <a:defRPr/>
            </a:lvl5pPr>
            <a:lvl6pPr indent="-342900" lvl="5" marL="2743200" rtl="0" algn="l">
              <a:lnSpc>
                <a:spcPct val="90000"/>
              </a:lnSpc>
              <a:spcBef>
                <a:spcPts val="300"/>
              </a:spcBef>
              <a:spcAft>
                <a:spcPts val="0"/>
              </a:spcAft>
              <a:buSzPts val="1800"/>
              <a:buChar char="◦"/>
              <a:defRPr/>
            </a:lvl6pPr>
            <a:lvl7pPr indent="-342900" lvl="6" marL="3200400" rtl="0" algn="l">
              <a:lnSpc>
                <a:spcPct val="90000"/>
              </a:lnSpc>
              <a:spcBef>
                <a:spcPts val="300"/>
              </a:spcBef>
              <a:spcAft>
                <a:spcPts val="0"/>
              </a:spcAft>
              <a:buSzPts val="1800"/>
              <a:buChar char="◦"/>
              <a:defRPr/>
            </a:lvl7pPr>
            <a:lvl8pPr indent="-342900" lvl="7" marL="3657600" rtl="0" algn="l">
              <a:lnSpc>
                <a:spcPct val="90000"/>
              </a:lnSpc>
              <a:spcBef>
                <a:spcPts val="300"/>
              </a:spcBef>
              <a:spcAft>
                <a:spcPts val="0"/>
              </a:spcAft>
              <a:buSzPts val="1800"/>
              <a:buChar char="◦"/>
              <a:defRPr/>
            </a:lvl8pPr>
            <a:lvl9pPr indent="-342900" lvl="8" marL="4114800" rtl="0" algn="l">
              <a:lnSpc>
                <a:spcPct val="90000"/>
              </a:lnSpc>
              <a:spcBef>
                <a:spcPts val="300"/>
              </a:spcBef>
              <a:spcAft>
                <a:spcPts val="300"/>
              </a:spcAft>
              <a:buSzPts val="1800"/>
              <a:buChar char="◦"/>
              <a:defRPr/>
            </a:lvl9pPr>
          </a:lstStyle>
          <a:p/>
        </p:txBody>
      </p:sp>
      <p:sp>
        <p:nvSpPr>
          <p:cNvPr id="201" name="Google Shape;201;p26"/>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2" name="Google Shape;202;p26"/>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p26"/>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E">
  <p:cSld name="TITLE_AND_BODY_2_1_1_1_1_1_1">
    <p:spTree>
      <p:nvGrpSpPr>
        <p:cNvPr id="204" name="Shape 204"/>
        <p:cNvGrpSpPr/>
        <p:nvPr/>
      </p:nvGrpSpPr>
      <p:grpSpPr>
        <a:xfrm>
          <a:off x="0" y="0"/>
          <a:ext cx="0" cy="0"/>
          <a:chOff x="0" y="0"/>
          <a:chExt cx="0" cy="0"/>
        </a:xfrm>
      </p:grpSpPr>
      <p:sp>
        <p:nvSpPr>
          <p:cNvPr id="205" name="Google Shape;205;p27"/>
          <p:cNvSpPr/>
          <p:nvPr>
            <p:ph idx="2" type="pic"/>
          </p:nvPr>
        </p:nvSpPr>
        <p:spPr>
          <a:xfrm>
            <a:off x="466195" y="587552"/>
            <a:ext cx="3968400" cy="3968400"/>
          </a:xfrm>
          <a:prstGeom prst="roundRect">
            <a:avLst>
              <a:gd fmla="val 9998" name="adj"/>
            </a:avLst>
          </a:prstGeom>
          <a:noFill/>
          <a:ln>
            <a:noFill/>
          </a:ln>
        </p:spPr>
      </p:sp>
      <p:sp>
        <p:nvSpPr>
          <p:cNvPr id="206" name="Google Shape;206;p27"/>
          <p:cNvSpPr txBox="1"/>
          <p:nvPr>
            <p:ph type="title"/>
          </p:nvPr>
        </p:nvSpPr>
        <p:spPr>
          <a:xfrm>
            <a:off x="4896292" y="280875"/>
            <a:ext cx="3925200" cy="1092300"/>
          </a:xfrm>
          <a:prstGeom prst="rect">
            <a:avLst/>
          </a:prstGeom>
        </p:spPr>
        <p:txBody>
          <a:bodyPr anchorCtr="0" anchor="b" bIns="0" lIns="0" spcFirstLastPara="1" rIns="0" wrap="square" tIns="0">
            <a:noAutofit/>
          </a:bodyPr>
          <a:lstStyle>
            <a:lvl1pPr lvl="0">
              <a:spcBef>
                <a:spcPts val="0"/>
              </a:spcBef>
              <a:spcAft>
                <a:spcPts val="0"/>
              </a:spcAft>
              <a:buSzPts val="25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7" name="Google Shape;207;p27"/>
          <p:cNvSpPr txBox="1"/>
          <p:nvPr>
            <p:ph idx="1" type="body"/>
          </p:nvPr>
        </p:nvSpPr>
        <p:spPr>
          <a:xfrm>
            <a:off x="4773075" y="1820475"/>
            <a:ext cx="4079700" cy="2788500"/>
          </a:xfrm>
          <a:prstGeom prst="rect">
            <a:avLst/>
          </a:prstGeom>
        </p:spPr>
        <p:txBody>
          <a:bodyPr anchorCtr="0" anchor="t" bIns="0" lIns="0" spcFirstLastPara="1" rIns="0" wrap="square" tIns="0">
            <a:normAutofit/>
          </a:bodyPr>
          <a:lstStyle>
            <a:lvl1pPr indent="-330200" lvl="0" marL="457200">
              <a:spcBef>
                <a:spcPts val="0"/>
              </a:spcBef>
              <a:spcAft>
                <a:spcPts val="0"/>
              </a:spcAft>
              <a:buSzPts val="16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cxnSp>
        <p:nvCxnSpPr>
          <p:cNvPr id="208" name="Google Shape;208;p27"/>
          <p:cNvCxnSpPr/>
          <p:nvPr/>
        </p:nvCxnSpPr>
        <p:spPr>
          <a:xfrm>
            <a:off x="4894857" y="1615440"/>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extLst>
    <p:ext uri="{DCECCB84-F9BA-43D5-87BE-67443E8EF086}">
      <p15:sldGuideLst>
        <p15:guide id="1" orient="horz" pos="1620">
          <p15:clr>
            <a:srgbClr val="E46962"/>
          </p15:clr>
        </p15:guide>
        <p15:guide id="2" pos="308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2" name="Shape 52"/>
        <p:cNvGrpSpPr/>
        <p:nvPr/>
      </p:nvGrpSpPr>
      <p:grpSpPr>
        <a:xfrm>
          <a:off x="0" y="0"/>
          <a:ext cx="0" cy="0"/>
          <a:chOff x="0" y="0"/>
          <a:chExt cx="0" cy="0"/>
        </a:xfrm>
      </p:grpSpPr>
      <p:sp>
        <p:nvSpPr>
          <p:cNvPr id="53" name="Google Shape;53;p4"/>
          <p:cNvSpPr/>
          <p:nvPr/>
        </p:nvSpPr>
        <p:spPr>
          <a:xfrm>
            <a:off x="0" y="654600"/>
            <a:ext cx="4366200" cy="4488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85293"/>
              </a:solidFill>
            </a:endParaRPr>
          </a:p>
        </p:txBody>
      </p:sp>
      <p:sp>
        <p:nvSpPr>
          <p:cNvPr id="54" name="Google Shape;54;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000000"/>
              </a:buClr>
              <a:buSzPts val="16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Clr>
                <a:srgbClr val="000000"/>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56" name="Google Shape;56;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UA" sz="4000">
                <a:solidFill>
                  <a:schemeClr val="lt1"/>
                </a:solidFill>
                <a:latin typeface="Avenir"/>
                <a:ea typeface="Avenir"/>
                <a:cs typeface="Avenir"/>
                <a:sym typeface="Avenir"/>
              </a:rPr>
              <a:t>Objectives</a:t>
            </a:r>
            <a:endParaRPr sz="4000">
              <a:solidFill>
                <a:schemeClr val="lt1"/>
              </a:solidFill>
              <a:latin typeface="Avenir"/>
              <a:ea typeface="Avenir"/>
              <a:cs typeface="Avenir"/>
              <a:sym typeface="Avenir"/>
            </a:endParaRPr>
          </a:p>
        </p:txBody>
      </p:sp>
      <p:sp>
        <p:nvSpPr>
          <p:cNvPr id="57" name="Google Shape;57;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image" type="tx">
  <p:cSld name="TITLE_AND_BODY">
    <p:spTree>
      <p:nvGrpSpPr>
        <p:cNvPr id="58" name="Shape 58"/>
        <p:cNvGrpSpPr/>
        <p:nvPr/>
      </p:nvGrpSpPr>
      <p:grpSpPr>
        <a:xfrm>
          <a:off x="0" y="0"/>
          <a:ext cx="0" cy="0"/>
          <a:chOff x="0" y="0"/>
          <a:chExt cx="0" cy="0"/>
        </a:xfrm>
      </p:grpSpPr>
      <p:sp>
        <p:nvSpPr>
          <p:cNvPr id="59" name="Google Shape;59;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5"/>
          <p:cNvSpPr/>
          <p:nvPr>
            <p:ph idx="2" type="pic"/>
          </p:nvPr>
        </p:nvSpPr>
        <p:spPr>
          <a:xfrm>
            <a:off x="5711000" y="1247275"/>
            <a:ext cx="2905200" cy="3214800"/>
          </a:xfrm>
          <a:prstGeom prst="rect">
            <a:avLst/>
          </a:prstGeom>
          <a:noFill/>
          <a:ln>
            <a:noFill/>
          </a:ln>
        </p:spPr>
      </p:sp>
      <p:sp>
        <p:nvSpPr>
          <p:cNvPr id="61" name="Google Shape;61;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2" name="Google Shape;62;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AND_BODY_1">
    <p:spTree>
      <p:nvGrpSpPr>
        <p:cNvPr id="64" name="Shape 64"/>
        <p:cNvGrpSpPr/>
        <p:nvPr/>
      </p:nvGrpSpPr>
      <p:grpSpPr>
        <a:xfrm>
          <a:off x="0" y="0"/>
          <a:ext cx="0" cy="0"/>
          <a:chOff x="0" y="0"/>
          <a:chExt cx="0" cy="0"/>
        </a:xfrm>
      </p:grpSpPr>
      <p:sp>
        <p:nvSpPr>
          <p:cNvPr id="65" name="Google Shape;65;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6" name="Google Shape;66;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67" name="Google Shape;67;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69" name="Shape 69"/>
        <p:cNvGrpSpPr/>
        <p:nvPr/>
      </p:nvGrpSpPr>
      <p:grpSpPr>
        <a:xfrm>
          <a:off x="0" y="0"/>
          <a:ext cx="0" cy="0"/>
          <a:chOff x="0" y="0"/>
          <a:chExt cx="0" cy="0"/>
        </a:xfrm>
      </p:grpSpPr>
      <p:sp>
        <p:nvSpPr>
          <p:cNvPr id="70" name="Google Shape;70;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3" name="Google Shape;73;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6" name="Shape 76"/>
        <p:cNvGrpSpPr/>
        <p:nvPr/>
      </p:nvGrpSpPr>
      <p:grpSpPr>
        <a:xfrm>
          <a:off x="0" y="0"/>
          <a:ext cx="0" cy="0"/>
          <a:chOff x="0" y="0"/>
          <a:chExt cx="0" cy="0"/>
        </a:xfrm>
      </p:grpSpPr>
      <p:sp>
        <p:nvSpPr>
          <p:cNvPr id="77" name="Google Shape;77;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79" name="Google Shape;79;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p9"/>
          <p:cNvSpPr txBox="1"/>
          <p:nvPr>
            <p:ph idx="1" type="body"/>
          </p:nvPr>
        </p:nvSpPr>
        <p:spPr>
          <a:xfrm>
            <a:off x="3117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9"/>
          <p:cNvSpPr txBox="1"/>
          <p:nvPr>
            <p:ph idx="2" type="body"/>
          </p:nvPr>
        </p:nvSpPr>
        <p:spPr>
          <a:xfrm>
            <a:off x="4884200" y="1496000"/>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5" name="Google Shape;85;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9" name="Google Shape;89;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theme" Target="../theme/theme2.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accent2"/>
              </a:buClr>
              <a:buSzPts val="1600"/>
              <a:buChar char="●"/>
              <a:defRPr sz="1600">
                <a:solidFill>
                  <a:schemeClr val="accent2"/>
                </a:solidFill>
              </a:defRPr>
            </a:lvl1pPr>
            <a:lvl2pPr indent="-317500" lvl="1" marL="914400" rtl="0">
              <a:lnSpc>
                <a:spcPct val="115000"/>
              </a:lnSpc>
              <a:spcBef>
                <a:spcPts val="0"/>
              </a:spcBef>
              <a:spcAft>
                <a:spcPts val="0"/>
              </a:spcAft>
              <a:buClr>
                <a:schemeClr val="accent2"/>
              </a:buClr>
              <a:buSzPts val="1400"/>
              <a:buChar char="○"/>
              <a:defRPr>
                <a:solidFill>
                  <a:schemeClr val="accent2"/>
                </a:solidFill>
              </a:defRPr>
            </a:lvl2pPr>
            <a:lvl3pPr indent="-317500" lvl="2" marL="1371600" rtl="0">
              <a:lnSpc>
                <a:spcPct val="115000"/>
              </a:lnSpc>
              <a:spcBef>
                <a:spcPts val="0"/>
              </a:spcBef>
              <a:spcAft>
                <a:spcPts val="0"/>
              </a:spcAft>
              <a:buClr>
                <a:schemeClr val="accent2"/>
              </a:buClr>
              <a:buSzPts val="1400"/>
              <a:buChar char="■"/>
              <a:defRPr>
                <a:solidFill>
                  <a:schemeClr val="accent2"/>
                </a:solidFill>
              </a:defRPr>
            </a:lvl3pPr>
            <a:lvl4pPr indent="-317500" lvl="3" marL="1828800" rtl="0">
              <a:lnSpc>
                <a:spcPct val="115000"/>
              </a:lnSpc>
              <a:spcBef>
                <a:spcPts val="0"/>
              </a:spcBef>
              <a:spcAft>
                <a:spcPts val="0"/>
              </a:spcAft>
              <a:buClr>
                <a:schemeClr val="accent2"/>
              </a:buClr>
              <a:buSzPts val="1400"/>
              <a:buChar char="●"/>
              <a:defRPr>
                <a:solidFill>
                  <a:schemeClr val="accent2"/>
                </a:solidFill>
              </a:defRPr>
            </a:lvl4pPr>
            <a:lvl5pPr indent="-317500" lvl="4" marL="2286000" rtl="0">
              <a:lnSpc>
                <a:spcPct val="115000"/>
              </a:lnSpc>
              <a:spcBef>
                <a:spcPts val="0"/>
              </a:spcBef>
              <a:spcAft>
                <a:spcPts val="0"/>
              </a:spcAft>
              <a:buClr>
                <a:schemeClr val="accent2"/>
              </a:buClr>
              <a:buSzPts val="1400"/>
              <a:buChar char="○"/>
              <a:defRPr>
                <a:solidFill>
                  <a:schemeClr val="accent2"/>
                </a:solidFill>
              </a:defRPr>
            </a:lvl5pPr>
            <a:lvl6pPr indent="-317500" lvl="5" marL="2743200" rtl="0">
              <a:lnSpc>
                <a:spcPct val="115000"/>
              </a:lnSpc>
              <a:spcBef>
                <a:spcPts val="0"/>
              </a:spcBef>
              <a:spcAft>
                <a:spcPts val="0"/>
              </a:spcAft>
              <a:buClr>
                <a:schemeClr val="accent2"/>
              </a:buClr>
              <a:buSzPts val="1400"/>
              <a:buChar char="■"/>
              <a:defRPr>
                <a:solidFill>
                  <a:schemeClr val="accent2"/>
                </a:solidFill>
              </a:defRPr>
            </a:lvl6pPr>
            <a:lvl7pPr indent="-317500" lvl="6" marL="3200400" rtl="0">
              <a:lnSpc>
                <a:spcPct val="115000"/>
              </a:lnSpc>
              <a:spcBef>
                <a:spcPts val="0"/>
              </a:spcBef>
              <a:spcAft>
                <a:spcPts val="0"/>
              </a:spcAft>
              <a:buClr>
                <a:schemeClr val="accent2"/>
              </a:buClr>
              <a:buSzPts val="1400"/>
              <a:buChar char="●"/>
              <a:defRPr>
                <a:solidFill>
                  <a:schemeClr val="accent2"/>
                </a:solidFill>
              </a:defRPr>
            </a:lvl7pPr>
            <a:lvl8pPr indent="-317500" lvl="7" marL="3657600" rtl="0">
              <a:lnSpc>
                <a:spcPct val="115000"/>
              </a:lnSpc>
              <a:spcBef>
                <a:spcPts val="0"/>
              </a:spcBef>
              <a:spcAft>
                <a:spcPts val="0"/>
              </a:spcAft>
              <a:buClr>
                <a:schemeClr val="accent2"/>
              </a:buClr>
              <a:buSzPts val="1400"/>
              <a:buChar char="○"/>
              <a:defRPr>
                <a:solidFill>
                  <a:schemeClr val="accent2"/>
                </a:solidFill>
              </a:defRPr>
            </a:lvl8pPr>
            <a:lvl9pPr indent="-317500" lvl="8" marL="4114800" rtl="0">
              <a:lnSpc>
                <a:spcPct val="115000"/>
              </a:lnSpc>
              <a:spcBef>
                <a:spcPts val="0"/>
              </a:spcBef>
              <a:spcAft>
                <a:spcPts val="0"/>
              </a:spcAft>
              <a:buClr>
                <a:schemeClr val="accent2"/>
              </a:buClr>
              <a:buSzPts val="1400"/>
              <a:buChar char="■"/>
              <a:defRPr>
                <a:solidFill>
                  <a:schemeClr val="accent2"/>
                </a:solidFill>
              </a:defRPr>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pic>
        <p:nvPicPr>
          <p:cNvPr id="8" name="Google Shape;8;p1"/>
          <p:cNvPicPr preferRelativeResize="0"/>
          <p:nvPr/>
        </p:nvPicPr>
        <p:blipFill>
          <a:blip r:embed="rId1">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667898" y="4095471"/>
            <a:ext cx="298252" cy="1633909"/>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flipH="1" rot="-5400000">
            <a:off x="6713607" y="-1785241"/>
            <a:ext cx="572687" cy="4288204"/>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uk-UA"/>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spark.apach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spark.apache.org/downloads.html" TargetMode="External"/><Relationship Id="rId4" Type="http://schemas.openxmlformats.org/officeDocument/2006/relationships/hyperlink" Target="https://spark.apache.org/docs/latest/hadoop-provided.html" TargetMode="External"/><Relationship Id="rId5" Type="http://schemas.openxmlformats.org/officeDocument/2006/relationships/hyperlink" Target="https://spark.apache.org/docs/latest/building-spark.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docs.google.com/document/d/1PRZbzBWxf47rzDhFVrzDCLv_yTYpWQuCx1vwBierCjE/edit?usp=sharing" TargetMode="External"/><Relationship Id="rId4" Type="http://schemas.openxmlformats.org/officeDocument/2006/relationships/hyperlink" Target="https://docs.google.com/document/d/1PRZbzBWxf47rzDhFVrzDCLv_yTYpWQuCx1vwBierCjE/edit?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sparkbyexamples.com/spark/spark-submit-command/" TargetMode="External"/><Relationship Id="rId4" Type="http://schemas.openxmlformats.org/officeDocument/2006/relationships/hyperlink" Target="https://spark.apache.org/docs/latest/submitting-application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drive.google.com/file/d/1Dyl_2HhBvKfUYxVEUf2qlmGG-XkXy0X7/view?usp=sharin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park.apache.org/docs/latest/rdd-programming-guide.html#transformations" TargetMode="Externa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drive.google.com/file/d/1Dyl_2HhBvKfUYxVEUf2qlmGG-XkXy0X7/view?usp=sharing" TargetMode="External"/><Relationship Id="rId4" Type="http://schemas.openxmlformats.org/officeDocument/2006/relationships/hyperlink" Target="https://drive.google.com/file/d/1CURxFLG40GWt-WvphhmHg3RpCHivMkH1/view?usp=sharing" TargetMode="External"/><Relationship Id="rId9" Type="http://schemas.openxmlformats.org/officeDocument/2006/relationships/hyperlink" Target="https://drive.google.com/file/d/1lgs9Ky0hqszsAxcMm7ZPaFZGZUveSPlW/view?usp=sharing" TargetMode="External"/><Relationship Id="rId5" Type="http://schemas.openxmlformats.org/officeDocument/2006/relationships/hyperlink" Target="https://drive.google.com/file/d/1yPWO5QoFkyDh1yNuy4VTiOS1r5L_q6to/view?usp=sharing" TargetMode="External"/><Relationship Id="rId6" Type="http://schemas.openxmlformats.org/officeDocument/2006/relationships/hyperlink" Target="https://drive.google.com/file/d/1SxszhYOKjSBt5khW8Trh1dHIOI3WLl4y/view?usp=sharing" TargetMode="External"/><Relationship Id="rId7" Type="http://schemas.openxmlformats.org/officeDocument/2006/relationships/hyperlink" Target="https://drive.google.com/file/d/1-jXCTYpHCxaA3HjIGWqpKwuSNaZPJx4u/view?usp=sharing" TargetMode="External"/><Relationship Id="rId8" Type="http://schemas.openxmlformats.org/officeDocument/2006/relationships/hyperlink" Target="https://drive.google.com/file/d/1XAygD1oHja5eiVCoZdK5XnyjPgrn02ID/view?usp=sharing" TargetMode="External"/><Relationship Id="rId10" Type="http://schemas.openxmlformats.org/officeDocument/2006/relationships/hyperlink" Target="https://drive.google.com/file/d/1u2chXBU5c8OfUiEwmi5nKZuHF9xp-PJd/view?usp=shari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hyperlink" Target="https://drive.google.com/file/d/1SxszhYOKjSBt5khW8Trh1dHIOI3WLl4y/view?usp=sharin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hyperlink" Target="http://spark.apache.org/docs/latest/rdd-programming-guide.html#action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hyperlink" Target="https://drive.google.com/file/d/1SxszhYOKjSBt5khW8Trh1dHIOI3WLl4y/view?usp=sharing" TargetMode="External"/><Relationship Id="rId4" Type="http://schemas.openxmlformats.org/officeDocument/2006/relationships/hyperlink" Target="https://linuxhint.com/pyspark-zip-zipwithindex-zipwithuniquei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hyperlink" Target="https://www.learntospark.com/2020/02/spark-architecture.html" TargetMode="External"/><Relationship Id="rId4" Type="http://schemas.openxmlformats.org/officeDocument/2006/relationships/hyperlink" Target="https://tropars.github.io/downloads/lectures/LSDM/LSDM-3-spark.pdf" TargetMode="External"/><Relationship Id="rId5" Type="http://schemas.openxmlformats.org/officeDocument/2006/relationships/hyperlink" Target="https://gktcs.com/media/PPT/Sanket%20Lolge/PySpark/4-_Action_and_RDD_Transformations.pdf" TargetMode="External"/><Relationship Id="rId6" Type="http://schemas.openxmlformats.org/officeDocument/2006/relationships/hyperlink" Target="https://datastrophic.io/core-concepts-architecture-and-internals-of-apache-spark/" TargetMode="External"/><Relationship Id="rId7" Type="http://schemas.openxmlformats.org/officeDocument/2006/relationships/hyperlink" Target="https://spark.apache.org/docs/latest/"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uk-UA" sz="3200">
                <a:latin typeface="Century Gothic"/>
                <a:ea typeface="Century Gothic"/>
                <a:cs typeface="Century Gothic"/>
                <a:sym typeface="Century Gothic"/>
              </a:rPr>
              <a:t>Introduction to Apache Spark and RDD</a:t>
            </a:r>
            <a:endParaRPr b="1" sz="3200">
              <a:latin typeface="Century Gothic"/>
              <a:ea typeface="Century Gothic"/>
              <a:cs typeface="Century Gothic"/>
              <a:sym typeface="Century Gothic"/>
            </a:endParaRPr>
          </a:p>
          <a:p>
            <a:pPr indent="0" lvl="0" marL="0" rtl="0" algn="ctr">
              <a:spcBef>
                <a:spcPts val="0"/>
              </a:spcBef>
              <a:spcAft>
                <a:spcPts val="0"/>
              </a:spcAft>
              <a:buNone/>
            </a:pPr>
            <a:r>
              <a:t/>
            </a:r>
            <a:endParaRPr b="1" sz="32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a:t>Spark Ecosystem / Framework / Libraries</a:t>
            </a:r>
            <a:endParaRPr b="0"/>
          </a:p>
        </p:txBody>
      </p:sp>
      <p:sp>
        <p:nvSpPr>
          <p:cNvPr id="279" name="Google Shape;279;p37"/>
          <p:cNvSpPr txBox="1"/>
          <p:nvPr>
            <p:ph idx="1" type="body"/>
          </p:nvPr>
        </p:nvSpPr>
        <p:spPr>
          <a:xfrm>
            <a:off x="434450" y="1247650"/>
            <a:ext cx="8520600" cy="460800"/>
          </a:xfrm>
          <a:prstGeom prst="rect">
            <a:avLst/>
          </a:prstGeom>
        </p:spPr>
        <p:txBody>
          <a:bodyPr anchorCtr="0" anchor="t" bIns="91425" lIns="91425" spcFirstLastPara="1" rIns="91425" wrap="square" tIns="91425">
            <a:normAutofit/>
          </a:bodyPr>
          <a:lstStyle/>
          <a:p>
            <a:pPr indent="0" lvl="0" marL="0" rtl="0" algn="just">
              <a:lnSpc>
                <a:spcPct val="170000"/>
              </a:lnSpc>
              <a:spcBef>
                <a:spcPts val="0"/>
              </a:spcBef>
              <a:spcAft>
                <a:spcPts val="1200"/>
              </a:spcAft>
              <a:buNone/>
            </a:pPr>
            <a:r>
              <a:rPr lang="uk-UA" sz="1400">
                <a:solidFill>
                  <a:srgbClr val="222222"/>
                </a:solidFill>
              </a:rPr>
              <a:t>Spark Ecosystem comprises the following components: </a:t>
            </a:r>
            <a:endParaRPr/>
          </a:p>
        </p:txBody>
      </p:sp>
      <p:sp>
        <p:nvSpPr>
          <p:cNvPr id="280" name="Google Shape;28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descr="F:\platform\data engineering\spark\Spark-Core-Components-Apache-Spark-vs-Hadoop-Edureka.png" id="281" name="Google Shape;281;p37"/>
          <p:cNvPicPr preferRelativeResize="0"/>
          <p:nvPr/>
        </p:nvPicPr>
        <p:blipFill rotWithShape="1">
          <a:blip r:embed="rId3">
            <a:alphaModFix/>
          </a:blip>
          <a:srcRect b="0" l="0" r="0" t="0"/>
          <a:stretch/>
        </p:blipFill>
        <p:spPr>
          <a:xfrm>
            <a:off x="855750" y="1657925"/>
            <a:ext cx="7432500" cy="3223972"/>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500"/>
              <a:t>Spark Ecosystem / Framework / Libraries </a:t>
            </a:r>
            <a:r>
              <a:rPr lang="uk-UA" sz="1800"/>
              <a:t>(continued)</a:t>
            </a:r>
            <a:endParaRPr sz="1800"/>
          </a:p>
        </p:txBody>
      </p:sp>
      <p:sp>
        <p:nvSpPr>
          <p:cNvPr id="287" name="Google Shape;287;p38"/>
          <p:cNvSpPr txBox="1"/>
          <p:nvPr>
            <p:ph idx="1" type="body"/>
          </p:nvPr>
        </p:nvSpPr>
        <p:spPr>
          <a:xfrm>
            <a:off x="434450" y="1247650"/>
            <a:ext cx="4580700" cy="3416400"/>
          </a:xfrm>
          <a:prstGeom prst="rect">
            <a:avLst/>
          </a:prstGeom>
        </p:spPr>
        <p:txBody>
          <a:bodyPr anchorCtr="0" anchor="t" bIns="91425" lIns="91425" spcFirstLastPara="1" rIns="91425" wrap="square" tIns="91425">
            <a:normAutofit/>
          </a:bodyPr>
          <a:lstStyle/>
          <a:p>
            <a:pPr indent="0" lvl="0" marL="114300" rtl="0" algn="l">
              <a:spcBef>
                <a:spcPts val="0"/>
              </a:spcBef>
              <a:spcAft>
                <a:spcPts val="0"/>
              </a:spcAft>
              <a:buClr>
                <a:schemeClr val="dk1"/>
              </a:buClr>
              <a:buSzPts val="1800"/>
              <a:buFont typeface="Arial"/>
              <a:buNone/>
            </a:pPr>
            <a:r>
              <a:rPr lang="uk-UA"/>
              <a:t>The Apache Spark framework includes:</a:t>
            </a:r>
            <a:endParaRPr/>
          </a:p>
          <a:p>
            <a:pPr indent="-330200" lvl="0" marL="457200" rtl="0" algn="l">
              <a:lnSpc>
                <a:spcPct val="100000"/>
              </a:lnSpc>
              <a:spcBef>
                <a:spcPts val="1200"/>
              </a:spcBef>
              <a:spcAft>
                <a:spcPts val="0"/>
              </a:spcAft>
              <a:buSzPts val="1600"/>
              <a:buChar char="●"/>
            </a:pPr>
            <a:r>
              <a:rPr lang="uk-UA"/>
              <a:t>Apache Spark Core as a foundation for the platform.</a:t>
            </a:r>
            <a:endParaRPr/>
          </a:p>
          <a:p>
            <a:pPr indent="-317500" lvl="1" marL="914400" rtl="0" algn="l">
              <a:lnSpc>
                <a:spcPct val="100000"/>
              </a:lnSpc>
              <a:spcBef>
                <a:spcPts val="1200"/>
              </a:spcBef>
              <a:spcAft>
                <a:spcPts val="0"/>
              </a:spcAft>
              <a:buSzPts val="1400"/>
              <a:buChar char="○"/>
            </a:pPr>
            <a:r>
              <a:rPr lang="uk-UA" sz="1400"/>
              <a:t>Spark MLlib for machine learning.</a:t>
            </a:r>
            <a:endParaRPr sz="1400"/>
          </a:p>
          <a:p>
            <a:pPr indent="-317500" lvl="1" marL="914400" rtl="0" algn="l">
              <a:lnSpc>
                <a:spcPct val="100000"/>
              </a:lnSpc>
              <a:spcBef>
                <a:spcPts val="1200"/>
              </a:spcBef>
              <a:spcAft>
                <a:spcPts val="0"/>
              </a:spcAft>
              <a:buSzPts val="1400"/>
              <a:buChar char="○"/>
            </a:pPr>
            <a:r>
              <a:rPr lang="uk-UA" sz="1400"/>
              <a:t>Spark Streaming for real-time analytics.</a:t>
            </a:r>
            <a:endParaRPr sz="1400"/>
          </a:p>
          <a:p>
            <a:pPr indent="-317500" lvl="1" marL="914400" rtl="0" algn="l">
              <a:lnSpc>
                <a:spcPct val="100000"/>
              </a:lnSpc>
              <a:spcBef>
                <a:spcPts val="1200"/>
              </a:spcBef>
              <a:spcAft>
                <a:spcPts val="0"/>
              </a:spcAft>
              <a:buSzPts val="1400"/>
              <a:buChar char="○"/>
            </a:pPr>
            <a:r>
              <a:rPr lang="uk-UA" sz="1400"/>
              <a:t>Spark SQL for interactive queries.</a:t>
            </a:r>
            <a:endParaRPr sz="1400"/>
          </a:p>
          <a:p>
            <a:pPr indent="-317500" lvl="1" marL="914400" rtl="0" algn="l">
              <a:lnSpc>
                <a:spcPct val="100000"/>
              </a:lnSpc>
              <a:spcBef>
                <a:spcPts val="1200"/>
              </a:spcBef>
              <a:spcAft>
                <a:spcPts val="0"/>
              </a:spcAft>
              <a:buSzPts val="1400"/>
              <a:buChar char="○"/>
            </a:pPr>
            <a:r>
              <a:rPr lang="uk-UA" sz="1400"/>
              <a:t>Spark GraphX for graph processing.</a:t>
            </a:r>
            <a:endParaRPr sz="1400"/>
          </a:p>
          <a:p>
            <a:pPr indent="0" lvl="0" marL="0" rtl="0" algn="l">
              <a:spcBef>
                <a:spcPts val="1200"/>
              </a:spcBef>
              <a:spcAft>
                <a:spcPts val="1200"/>
              </a:spcAft>
              <a:buNone/>
            </a:pPr>
            <a:r>
              <a:t/>
            </a:r>
            <a:endParaRPr/>
          </a:p>
        </p:txBody>
      </p:sp>
      <p:sp>
        <p:nvSpPr>
          <p:cNvPr id="288" name="Google Shape;28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descr="what-is-apache-spark" id="289" name="Google Shape;289;p38"/>
          <p:cNvPicPr preferRelativeResize="0"/>
          <p:nvPr/>
        </p:nvPicPr>
        <p:blipFill rotWithShape="1">
          <a:blip r:embed="rId3">
            <a:alphaModFix/>
          </a:blip>
          <a:srcRect b="0" l="0" r="0" t="0"/>
          <a:stretch/>
        </p:blipFill>
        <p:spPr>
          <a:xfrm>
            <a:off x="5015150" y="1995525"/>
            <a:ext cx="3939900" cy="2118025"/>
          </a:xfrm>
          <a:prstGeom prst="rect">
            <a:avLst/>
          </a:prstGeom>
          <a:noFill/>
          <a:ln>
            <a:noFill/>
          </a:ln>
        </p:spPr>
      </p:pic>
      <p:sp>
        <p:nvSpPr>
          <p:cNvPr id="290" name="Google Shape;290;p38"/>
          <p:cNvSpPr txBox="1"/>
          <p:nvPr/>
        </p:nvSpPr>
        <p:spPr>
          <a:xfrm>
            <a:off x="4895450" y="4356250"/>
            <a:ext cx="417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800"/>
              <a:t>				Source: spark.apache.org</a:t>
            </a:r>
            <a:endParaRPr sz="800"/>
          </a:p>
        </p:txBody>
      </p:sp>
      <p:sp>
        <p:nvSpPr>
          <p:cNvPr id="291" name="Google Shape;291;p38"/>
          <p:cNvSpPr txBox="1"/>
          <p:nvPr/>
        </p:nvSpPr>
        <p:spPr>
          <a:xfrm>
            <a:off x="6170175" y="1641525"/>
            <a:ext cx="203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100"/>
              <a:t>Apache Spark Core</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Overview of </a:t>
            </a:r>
            <a:r>
              <a:rPr lang="uk-UA" sz="3000"/>
              <a:t>Spark Core</a:t>
            </a:r>
            <a:endParaRPr sz="3000"/>
          </a:p>
        </p:txBody>
      </p:sp>
      <p:sp>
        <p:nvSpPr>
          <p:cNvPr id="297" name="Google Shape;297;p39"/>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1000"/>
              </a:spcBef>
              <a:spcAft>
                <a:spcPts val="0"/>
              </a:spcAft>
              <a:buClr>
                <a:srgbClr val="222222"/>
              </a:buClr>
              <a:buSzPts val="1200"/>
              <a:buChar char="●"/>
            </a:pPr>
            <a:r>
              <a:rPr b="1" lang="uk-UA" sz="1400">
                <a:solidFill>
                  <a:srgbClr val="222222"/>
                </a:solidFill>
                <a:highlight>
                  <a:srgbClr val="FFFFFF"/>
                </a:highlight>
              </a:rPr>
              <a:t>Spark Core </a:t>
            </a:r>
            <a:r>
              <a:rPr lang="uk-UA" sz="1400">
                <a:solidFill>
                  <a:srgbClr val="222222"/>
                </a:solidFill>
                <a:highlight>
                  <a:srgbClr val="FFFFFF"/>
                </a:highlight>
              </a:rPr>
              <a:t>is the </a:t>
            </a:r>
            <a:r>
              <a:rPr b="1" lang="uk-UA" sz="1400">
                <a:solidFill>
                  <a:srgbClr val="222222"/>
                </a:solidFill>
                <a:highlight>
                  <a:srgbClr val="FFFFFF"/>
                </a:highlight>
              </a:rPr>
              <a:t>heart </a:t>
            </a:r>
            <a:r>
              <a:rPr lang="uk-UA" sz="1400">
                <a:solidFill>
                  <a:srgbClr val="222222"/>
                </a:solidFill>
                <a:highlight>
                  <a:srgbClr val="FFFFFF"/>
                </a:highlight>
              </a:rPr>
              <a:t>of the Apache Spark framework. It is the </a:t>
            </a:r>
            <a:r>
              <a:rPr lang="uk-UA" sz="1400">
                <a:solidFill>
                  <a:srgbClr val="222222"/>
                </a:solidFill>
              </a:rPr>
              <a:t>base engine for large-scale parallel and distributed data processing and uses a very special data structure — </a:t>
            </a:r>
            <a:r>
              <a:rPr b="1" lang="uk-UA" sz="1400">
                <a:solidFill>
                  <a:srgbClr val="222222"/>
                </a:solidFill>
              </a:rPr>
              <a:t>RDD.</a:t>
            </a:r>
            <a:endParaRPr b="1" sz="1400">
              <a:solidFill>
                <a:srgbClr val="222222"/>
              </a:solidFill>
            </a:endParaRPr>
          </a:p>
          <a:p>
            <a:pPr indent="-304800" lvl="0" marL="457200" rtl="0" algn="l">
              <a:lnSpc>
                <a:spcPct val="100000"/>
              </a:lnSpc>
              <a:spcBef>
                <a:spcPts val="1000"/>
              </a:spcBef>
              <a:spcAft>
                <a:spcPts val="0"/>
              </a:spcAft>
              <a:buClr>
                <a:srgbClr val="222222"/>
              </a:buClr>
              <a:buSzPts val="1200"/>
              <a:buChar char="●"/>
            </a:pPr>
            <a:r>
              <a:rPr b="1" lang="uk-UA" sz="1400">
                <a:solidFill>
                  <a:srgbClr val="222222"/>
                </a:solidFill>
              </a:rPr>
              <a:t>SparkCore </a:t>
            </a:r>
            <a:r>
              <a:rPr lang="uk-UA" sz="1400">
                <a:solidFill>
                  <a:srgbClr val="222222"/>
                </a:solidFill>
              </a:rPr>
              <a:t>performs various important functions such as memory management, job monitoring, fault tolerance, job scheduling, and interactions with storage systems. Further, additional libraries, built atop the core, allow diverse workloads for streaming, SQL, and machine learning. It is responsible for:</a:t>
            </a:r>
            <a:endParaRPr sz="1400">
              <a:solidFill>
                <a:srgbClr val="222222"/>
              </a:solidFill>
            </a:endParaRPr>
          </a:p>
          <a:p>
            <a:pPr indent="-311150" lvl="1" marL="914400" rtl="0" algn="l">
              <a:lnSpc>
                <a:spcPct val="100000"/>
              </a:lnSpc>
              <a:spcBef>
                <a:spcPts val="1000"/>
              </a:spcBef>
              <a:spcAft>
                <a:spcPts val="0"/>
              </a:spcAft>
              <a:buClr>
                <a:srgbClr val="222222"/>
              </a:buClr>
              <a:buSzPts val="1300"/>
              <a:buChar char="○"/>
            </a:pPr>
            <a:r>
              <a:rPr lang="uk-UA" sz="1300">
                <a:solidFill>
                  <a:srgbClr val="222222"/>
                </a:solidFill>
              </a:rPr>
              <a:t>Performing memory management and fault recovery.</a:t>
            </a:r>
            <a:endParaRPr sz="1300">
              <a:solidFill>
                <a:srgbClr val="222222"/>
              </a:solidFill>
            </a:endParaRPr>
          </a:p>
          <a:p>
            <a:pPr indent="-311150" lvl="1" marL="914400" rtl="0" algn="l">
              <a:lnSpc>
                <a:spcPct val="100000"/>
              </a:lnSpc>
              <a:spcBef>
                <a:spcPts val="1000"/>
              </a:spcBef>
              <a:spcAft>
                <a:spcPts val="0"/>
              </a:spcAft>
              <a:buClr>
                <a:srgbClr val="222222"/>
              </a:buClr>
              <a:buSzPts val="1300"/>
              <a:buChar char="○"/>
            </a:pPr>
            <a:r>
              <a:rPr lang="uk-UA" sz="1300">
                <a:solidFill>
                  <a:srgbClr val="222222"/>
                </a:solidFill>
              </a:rPr>
              <a:t>Interacting with storage systems.</a:t>
            </a:r>
            <a:endParaRPr sz="1300">
              <a:solidFill>
                <a:srgbClr val="222222"/>
              </a:solidFill>
            </a:endParaRPr>
          </a:p>
          <a:p>
            <a:pPr indent="-311150" lvl="1" marL="914400" rtl="0" algn="l">
              <a:lnSpc>
                <a:spcPct val="100000"/>
              </a:lnSpc>
              <a:spcBef>
                <a:spcPts val="1000"/>
              </a:spcBef>
              <a:spcAft>
                <a:spcPts val="1000"/>
              </a:spcAft>
              <a:buClr>
                <a:srgbClr val="222222"/>
              </a:buClr>
              <a:buSzPts val="1300"/>
              <a:buChar char="○"/>
            </a:pPr>
            <a:r>
              <a:rPr lang="uk-UA" sz="1300">
                <a:solidFill>
                  <a:srgbClr val="222222"/>
                </a:solidFill>
              </a:rPr>
              <a:t>Performing all the basic I/O functions, scheduling, and monitoring jobs on cluster, etc. Also, fault recovery and effective memory management are Spark Core’s other important functions.</a:t>
            </a:r>
            <a:endParaRPr sz="1300">
              <a:solidFill>
                <a:srgbClr val="222222"/>
              </a:solidFill>
            </a:endParaRPr>
          </a:p>
        </p:txBody>
      </p:sp>
      <p:sp>
        <p:nvSpPr>
          <p:cNvPr id="298" name="Google Shape;29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Core Components of Spark Core</a:t>
            </a:r>
            <a:endParaRPr/>
          </a:p>
        </p:txBody>
      </p:sp>
      <p:sp>
        <p:nvSpPr>
          <p:cNvPr id="304" name="Google Shape;304;p40"/>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1000"/>
              </a:spcAft>
              <a:buNone/>
            </a:pPr>
            <a:r>
              <a:rPr lang="uk-UA" sz="1400">
                <a:solidFill>
                  <a:srgbClr val="000000"/>
                </a:solidFill>
              </a:rPr>
              <a:t>📌 </a:t>
            </a:r>
            <a:r>
              <a:rPr b="1" lang="uk-UA" sz="1400">
                <a:solidFill>
                  <a:srgbClr val="000000"/>
                </a:solidFill>
              </a:rPr>
              <a:t>RDD (Resilient Distributed Dataset)</a:t>
            </a:r>
            <a:r>
              <a:rPr lang="uk-UA" sz="1400">
                <a:solidFill>
                  <a:srgbClr val="000000"/>
                </a:solidFill>
              </a:rPr>
              <a:t> – Immutable, distributed collection of objects that enables parallel processing.</a:t>
            </a:r>
            <a:br>
              <a:rPr lang="uk-UA" sz="1400">
                <a:solidFill>
                  <a:srgbClr val="000000"/>
                </a:solidFill>
              </a:rPr>
            </a:br>
            <a:r>
              <a:rPr lang="uk-UA" sz="1400">
                <a:solidFill>
                  <a:srgbClr val="000000"/>
                </a:solidFill>
              </a:rPr>
              <a:t>📌 </a:t>
            </a:r>
            <a:r>
              <a:rPr b="1" lang="uk-UA" sz="1400">
                <a:solidFill>
                  <a:srgbClr val="000000"/>
                </a:solidFill>
              </a:rPr>
              <a:t>DAG (Directed Acyclic Graph) Execution</a:t>
            </a:r>
            <a:r>
              <a:rPr lang="uk-UA" sz="1400">
                <a:solidFill>
                  <a:srgbClr val="000000"/>
                </a:solidFill>
              </a:rPr>
              <a:t> – Optimizes job execution using a dependency graph.</a:t>
            </a:r>
            <a:br>
              <a:rPr lang="uk-UA" sz="1400">
                <a:solidFill>
                  <a:srgbClr val="000000"/>
                </a:solidFill>
              </a:rPr>
            </a:br>
            <a:r>
              <a:rPr lang="uk-UA" sz="1400">
                <a:solidFill>
                  <a:srgbClr val="000000"/>
                </a:solidFill>
              </a:rPr>
              <a:t>📌 </a:t>
            </a:r>
            <a:r>
              <a:rPr b="1" lang="uk-UA" sz="1400">
                <a:solidFill>
                  <a:srgbClr val="000000"/>
                </a:solidFill>
              </a:rPr>
              <a:t>Task Scheduler</a:t>
            </a:r>
            <a:r>
              <a:rPr lang="uk-UA" sz="1400">
                <a:solidFill>
                  <a:srgbClr val="000000"/>
                </a:solidFill>
              </a:rPr>
              <a:t> – Manages job execution and parallel task distribution.</a:t>
            </a:r>
            <a:br>
              <a:rPr lang="uk-UA" sz="1400">
                <a:solidFill>
                  <a:srgbClr val="000000"/>
                </a:solidFill>
              </a:rPr>
            </a:br>
            <a:r>
              <a:rPr lang="uk-UA" sz="1400">
                <a:solidFill>
                  <a:srgbClr val="000000"/>
                </a:solidFill>
              </a:rPr>
              <a:t>📌 </a:t>
            </a:r>
            <a:r>
              <a:rPr b="1" lang="uk-UA" sz="1400">
                <a:solidFill>
                  <a:srgbClr val="000000"/>
                </a:solidFill>
              </a:rPr>
              <a:t>Memory Management</a:t>
            </a:r>
            <a:r>
              <a:rPr lang="uk-UA" sz="1400">
                <a:solidFill>
                  <a:srgbClr val="000000"/>
                </a:solidFill>
              </a:rPr>
              <a:t> – Efficiently uses in-memory caching for performance improvement.</a:t>
            </a:r>
            <a:br>
              <a:rPr lang="uk-UA" sz="1400">
                <a:solidFill>
                  <a:srgbClr val="000000"/>
                </a:solidFill>
              </a:rPr>
            </a:br>
            <a:r>
              <a:rPr lang="uk-UA" sz="1400">
                <a:solidFill>
                  <a:srgbClr val="000000"/>
                </a:solidFill>
              </a:rPr>
              <a:t>📌 </a:t>
            </a:r>
            <a:r>
              <a:rPr b="1" lang="uk-UA" sz="1400">
                <a:solidFill>
                  <a:srgbClr val="000000"/>
                </a:solidFill>
              </a:rPr>
              <a:t>Fault Recovery Mechanism</a:t>
            </a:r>
            <a:r>
              <a:rPr lang="uk-UA" sz="1400">
                <a:solidFill>
                  <a:srgbClr val="000000"/>
                </a:solidFill>
              </a:rPr>
              <a:t> – Recomputes lost data using RDD lineage.</a:t>
            </a:r>
            <a:br>
              <a:rPr lang="uk-UA" sz="1400">
                <a:solidFill>
                  <a:srgbClr val="000000"/>
                </a:solidFill>
              </a:rPr>
            </a:br>
            <a:r>
              <a:rPr lang="uk-UA" sz="1400">
                <a:solidFill>
                  <a:srgbClr val="000000"/>
                </a:solidFill>
              </a:rPr>
              <a:t>📌 </a:t>
            </a:r>
            <a:r>
              <a:rPr b="1" lang="uk-UA" sz="1400">
                <a:solidFill>
                  <a:srgbClr val="000000"/>
                </a:solidFill>
              </a:rPr>
              <a:t>API Support</a:t>
            </a:r>
            <a:r>
              <a:rPr lang="uk-UA" sz="1400">
                <a:solidFill>
                  <a:srgbClr val="000000"/>
                </a:solidFill>
              </a:rPr>
              <a:t> – Provides high-level APIs in </a:t>
            </a:r>
            <a:r>
              <a:rPr b="1" lang="uk-UA" sz="1400">
                <a:solidFill>
                  <a:srgbClr val="000000"/>
                </a:solidFill>
              </a:rPr>
              <a:t>Python, Scala, Java, and R</a:t>
            </a:r>
            <a:r>
              <a:rPr lang="uk-UA" sz="1400">
                <a:solidFill>
                  <a:srgbClr val="000000"/>
                </a:solidFill>
              </a:rPr>
              <a:t>.</a:t>
            </a:r>
            <a:endParaRPr sz="1400"/>
          </a:p>
        </p:txBody>
      </p:sp>
      <p:sp>
        <p:nvSpPr>
          <p:cNvPr id="305" name="Google Shape;30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Overview of </a:t>
            </a:r>
            <a:r>
              <a:rPr lang="uk-UA" sz="3000"/>
              <a:t>Spark Architecture</a:t>
            </a:r>
            <a:endParaRPr sz="3000"/>
          </a:p>
        </p:txBody>
      </p:sp>
      <p:sp>
        <p:nvSpPr>
          <p:cNvPr id="311" name="Google Shape;311;p4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lang="uk-UA">
                <a:highlight>
                  <a:srgbClr val="FFFFFF"/>
                </a:highlight>
              </a:rPr>
              <a:t>Spark uses master/worker architecture, one master node, and many worker nodes. Here, the driver is the central coordinator. The Driver program runs in its own Java process. These drivers handle a large number of distributed workers. These distributed workers are actually executors. Each executor works as a separate Java process. The Spark application is a collaboration of the driver and its executors.</a:t>
            </a:r>
            <a:endParaRPr>
              <a:highlight>
                <a:srgbClr val="FFFFFF"/>
              </a:highlight>
            </a:endParaRPr>
          </a:p>
          <a:p>
            <a:pPr indent="0" lvl="0" marL="457200" rtl="0" algn="l">
              <a:lnSpc>
                <a:spcPct val="100000"/>
              </a:lnSpc>
              <a:spcBef>
                <a:spcPts val="1200"/>
              </a:spcBef>
              <a:spcAft>
                <a:spcPts val="0"/>
              </a:spcAft>
              <a:buNone/>
            </a:pPr>
            <a:r>
              <a:t/>
            </a:r>
            <a:endParaRPr>
              <a:highlight>
                <a:srgbClr val="FFFFFF"/>
              </a:highlight>
            </a:endParaRPr>
          </a:p>
          <a:p>
            <a:pPr indent="-323850" lvl="0" marL="457200" rtl="0" algn="l">
              <a:lnSpc>
                <a:spcPct val="100000"/>
              </a:lnSpc>
              <a:spcBef>
                <a:spcPts val="1200"/>
              </a:spcBef>
              <a:spcAft>
                <a:spcPts val="0"/>
              </a:spcAft>
              <a:buSzPts val="1500"/>
              <a:buChar char="●"/>
            </a:pPr>
            <a:r>
              <a:rPr lang="uk-UA">
                <a:highlight>
                  <a:srgbClr val="FFFFFF"/>
                </a:highlight>
              </a:rPr>
              <a:t>We can launch a Spark application on the set of machines by using a cluster manager. Spark has its own built-in cluster manager (e.g., standalone cluster manager). Although in Spark, we can work with some open-source cluster managers.</a:t>
            </a:r>
            <a:endParaRPr/>
          </a:p>
        </p:txBody>
      </p:sp>
      <p:sp>
        <p:nvSpPr>
          <p:cNvPr id="312" name="Google Shape;31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Spark Architecture </a:t>
            </a:r>
            <a:r>
              <a:rPr lang="uk-UA" sz="2800"/>
              <a:t>(continued)</a:t>
            </a:r>
            <a:endParaRPr sz="2800"/>
          </a:p>
        </p:txBody>
      </p:sp>
      <p:sp>
        <p:nvSpPr>
          <p:cNvPr id="318" name="Google Shape;318;p42"/>
          <p:cNvSpPr txBox="1"/>
          <p:nvPr>
            <p:ph idx="1" type="body"/>
          </p:nvPr>
        </p:nvSpPr>
        <p:spPr>
          <a:xfrm>
            <a:off x="434450" y="1247650"/>
            <a:ext cx="8670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b="1" lang="uk-UA">
                <a:solidFill>
                  <a:srgbClr val="B45F06"/>
                </a:solidFill>
              </a:rPr>
              <a:t>Spark Context:</a:t>
            </a:r>
            <a:r>
              <a:rPr lang="uk-UA" sz="1500">
                <a:solidFill>
                  <a:srgbClr val="B45F06"/>
                </a:solidFill>
              </a:rPr>
              <a:t> </a:t>
            </a:r>
            <a:endParaRPr sz="900">
              <a:solidFill>
                <a:srgbClr val="B45F06"/>
              </a:solidFill>
            </a:endParaRPr>
          </a:p>
          <a:p>
            <a:pPr indent="-292100" lvl="0" marL="457200" rtl="0" algn="l">
              <a:lnSpc>
                <a:spcPct val="100000"/>
              </a:lnSpc>
              <a:spcBef>
                <a:spcPts val="1200"/>
              </a:spcBef>
              <a:spcAft>
                <a:spcPts val="0"/>
              </a:spcAft>
              <a:buClr>
                <a:srgbClr val="222222"/>
              </a:buClr>
              <a:buSzPts val="1000"/>
              <a:buChar char="●"/>
            </a:pPr>
            <a:r>
              <a:rPr lang="uk-UA" sz="1100">
                <a:solidFill>
                  <a:srgbClr val="222222"/>
                </a:solidFill>
              </a:rPr>
              <a:t>S</a:t>
            </a:r>
            <a:r>
              <a:rPr lang="uk-UA" sz="1100">
                <a:solidFill>
                  <a:srgbClr val="222222"/>
                </a:solidFill>
              </a:rPr>
              <a:t>park Context is the driver program that interacts with the cluster manager, and worker nodes execute the tasks.</a:t>
            </a:r>
            <a:endParaRPr sz="1100">
              <a:solidFill>
                <a:srgbClr val="222222"/>
              </a:solidFill>
            </a:endParaRPr>
          </a:p>
          <a:p>
            <a:pPr indent="-292100" lvl="0" marL="457200" rtl="0" algn="l">
              <a:lnSpc>
                <a:spcPct val="100000"/>
              </a:lnSpc>
              <a:spcBef>
                <a:spcPts val="1200"/>
              </a:spcBef>
              <a:spcAft>
                <a:spcPts val="1200"/>
              </a:spcAft>
              <a:buClr>
                <a:srgbClr val="222222"/>
              </a:buClr>
              <a:buSzPts val="1000"/>
              <a:buChar char="●"/>
            </a:pPr>
            <a:r>
              <a:rPr lang="uk-UA" sz="1100">
                <a:solidFill>
                  <a:srgbClr val="000000"/>
                </a:solidFill>
                <a:highlight>
                  <a:srgbClr val="C8DFF6"/>
                </a:highlight>
                <a:latin typeface="Roboto"/>
                <a:ea typeface="Roboto"/>
                <a:cs typeface="Roboto"/>
                <a:sym typeface="Roboto"/>
              </a:rPr>
              <a:t>The SparkContext is a central entry point for Spark functionality. It is responsible for coordinating the execution of tasks across a cluster, managing the distribution of data, and scheduling jobs. The SparkContext is the foundation upon which all other Spark functionality is built, and it is the first thing that needs to be created when starting a Spark application.</a:t>
            </a:r>
            <a:endParaRPr sz="1100">
              <a:solidFill>
                <a:srgbClr val="222222"/>
              </a:solidFill>
            </a:endParaRPr>
          </a:p>
        </p:txBody>
      </p:sp>
      <p:sp>
        <p:nvSpPr>
          <p:cNvPr id="319" name="Google Shape;31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descr="driver-sparkcontext-clustermanager-workers-executors.png" id="320" name="Google Shape;320;p42"/>
          <p:cNvPicPr preferRelativeResize="0"/>
          <p:nvPr/>
        </p:nvPicPr>
        <p:blipFill rotWithShape="1">
          <a:blip r:embed="rId3">
            <a:alphaModFix/>
          </a:blip>
          <a:srcRect b="0" l="0" r="0" t="0"/>
          <a:stretch/>
        </p:blipFill>
        <p:spPr>
          <a:xfrm>
            <a:off x="1391050" y="2712975"/>
            <a:ext cx="3030899" cy="1844000"/>
          </a:xfrm>
          <a:prstGeom prst="rect">
            <a:avLst/>
          </a:prstGeom>
          <a:noFill/>
          <a:ln cap="flat" cmpd="sng" w="9525">
            <a:solidFill>
              <a:srgbClr val="000000"/>
            </a:solidFill>
            <a:prstDash val="solid"/>
            <a:round/>
            <a:headEnd len="sm" w="sm" type="none"/>
            <a:tailEnd len="sm" w="sm" type="none"/>
          </a:ln>
        </p:spPr>
      </p:pic>
      <p:pic>
        <p:nvPicPr>
          <p:cNvPr id="321" name="Google Shape;321;p42"/>
          <p:cNvPicPr preferRelativeResize="0"/>
          <p:nvPr/>
        </p:nvPicPr>
        <p:blipFill>
          <a:blip r:embed="rId4">
            <a:alphaModFix/>
          </a:blip>
          <a:stretch>
            <a:fillRect/>
          </a:stretch>
        </p:blipFill>
        <p:spPr>
          <a:xfrm>
            <a:off x="4681300" y="2689313"/>
            <a:ext cx="3941375" cy="1891325"/>
          </a:xfrm>
          <a:prstGeom prst="rect">
            <a:avLst/>
          </a:prstGeom>
          <a:noFill/>
          <a:ln cap="flat" cmpd="sng" w="9525">
            <a:solidFill>
              <a:schemeClr val="dk2"/>
            </a:solidFill>
            <a:prstDash val="solid"/>
            <a:round/>
            <a:headEnd len="sm" w="sm" type="none"/>
            <a:tailEnd len="sm" w="sm" type="none"/>
          </a:ln>
        </p:spPr>
      </p:pic>
      <p:sp>
        <p:nvSpPr>
          <p:cNvPr id="322" name="Google Shape;322;p42"/>
          <p:cNvSpPr txBox="1"/>
          <p:nvPr/>
        </p:nvSpPr>
        <p:spPr>
          <a:xfrm>
            <a:off x="3072000" y="466405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900"/>
              <a:t>img src: https://spark.apache.org/</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Spark Architecture (continued)</a:t>
            </a:r>
            <a:endParaRPr sz="3000"/>
          </a:p>
        </p:txBody>
      </p:sp>
      <p:sp>
        <p:nvSpPr>
          <p:cNvPr id="328" name="Google Shape;328;p4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lnSpcReduction="20000"/>
          </a:bodyPr>
          <a:lstStyle/>
          <a:p>
            <a:pPr indent="-307975" lvl="0" marL="457200" rtl="0" algn="l">
              <a:lnSpc>
                <a:spcPct val="100000"/>
              </a:lnSpc>
              <a:spcBef>
                <a:spcPts val="0"/>
              </a:spcBef>
              <a:spcAft>
                <a:spcPts val="0"/>
              </a:spcAft>
              <a:buClr>
                <a:srgbClr val="262626"/>
              </a:buClr>
              <a:buSzPts val="1250"/>
              <a:buChar char="●"/>
            </a:pPr>
            <a:r>
              <a:rPr lang="uk-UA" sz="1250">
                <a:solidFill>
                  <a:srgbClr val="262626"/>
                </a:solidFill>
              </a:rPr>
              <a:t>In other words, we can say that </a:t>
            </a:r>
            <a:r>
              <a:rPr b="1" i="1" lang="uk-UA" sz="1250">
                <a:solidFill>
                  <a:srgbClr val="262626"/>
                </a:solidFill>
              </a:rPr>
              <a:t>Spark Context is the main entry point of Spark Core</a:t>
            </a:r>
            <a:r>
              <a:rPr lang="uk-UA" sz="1250">
                <a:solidFill>
                  <a:srgbClr val="262626"/>
                </a:solidFill>
              </a:rPr>
              <a:t>. Spark application programs use a SparkContext object, known as the driver program. </a:t>
            </a:r>
            <a:endParaRPr sz="1250">
              <a:solidFill>
                <a:srgbClr val="262626"/>
              </a:solidFill>
            </a:endParaRPr>
          </a:p>
          <a:p>
            <a:pPr indent="-307975" lvl="0" marL="457200" marR="0" rtl="0" algn="l">
              <a:lnSpc>
                <a:spcPct val="100000"/>
              </a:lnSpc>
              <a:spcBef>
                <a:spcPts val="1000"/>
              </a:spcBef>
              <a:spcAft>
                <a:spcPts val="0"/>
              </a:spcAft>
              <a:buClr>
                <a:srgbClr val="262626"/>
              </a:buClr>
              <a:buSzPts val="1250"/>
              <a:buFont typeface="Arial"/>
              <a:buChar char="●"/>
            </a:pPr>
            <a:r>
              <a:rPr b="1" lang="uk-UA" sz="1250">
                <a:solidFill>
                  <a:srgbClr val="262626"/>
                </a:solidFill>
              </a:rPr>
              <a:t>Spark Context </a:t>
            </a:r>
            <a:r>
              <a:rPr lang="uk-UA" sz="1250">
                <a:solidFill>
                  <a:srgbClr val="262626"/>
                </a:solidFill>
                <a:highlight>
                  <a:srgbClr val="FFFFFF"/>
                </a:highlight>
              </a:rPr>
              <a:t>allows us to access further functionalities of spark. This helps to establish a connection to the Spark execution environment. It provides access to the Spark cluster, even with a resource manager. SparkContext acts as the master of the Spark application. It offers various functions, such as:</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Getting the current status of the Spark application.</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Canceling the job.</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Canceling the stage.</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Running jobs synchronously.</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Running jobs asynchronously.</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Accessing persistent RDD.</a:t>
            </a:r>
            <a:endParaRPr sz="1250">
              <a:solidFill>
                <a:srgbClr val="262626"/>
              </a:solidFill>
              <a:highlight>
                <a:srgbClr val="FFFFFF"/>
              </a:highlight>
            </a:endParaRPr>
          </a:p>
          <a:p>
            <a:pPr indent="-307975" lvl="1" marL="914400" marR="0" rtl="0" algn="l">
              <a:lnSpc>
                <a:spcPct val="100000"/>
              </a:lnSpc>
              <a:spcBef>
                <a:spcPts val="1000"/>
              </a:spcBef>
              <a:spcAft>
                <a:spcPts val="0"/>
              </a:spcAft>
              <a:buClr>
                <a:srgbClr val="262626"/>
              </a:buClr>
              <a:buSzPts val="1250"/>
              <a:buChar char="○"/>
            </a:pPr>
            <a:r>
              <a:rPr lang="uk-UA" sz="1250">
                <a:solidFill>
                  <a:srgbClr val="262626"/>
                </a:solidFill>
                <a:highlight>
                  <a:srgbClr val="FFFFFF"/>
                </a:highlight>
              </a:rPr>
              <a:t>Un-persisting RDD.</a:t>
            </a:r>
            <a:endParaRPr sz="1250">
              <a:solidFill>
                <a:srgbClr val="262626"/>
              </a:solidFill>
              <a:highlight>
                <a:srgbClr val="FFFFFF"/>
              </a:highlight>
            </a:endParaRPr>
          </a:p>
          <a:p>
            <a:pPr indent="-307975" lvl="1" marL="914400" marR="0" rtl="0" algn="l">
              <a:lnSpc>
                <a:spcPct val="100000"/>
              </a:lnSpc>
              <a:spcBef>
                <a:spcPts val="1000"/>
              </a:spcBef>
              <a:spcAft>
                <a:spcPts val="1000"/>
              </a:spcAft>
              <a:buClr>
                <a:srgbClr val="262626"/>
              </a:buClr>
              <a:buSzPts val="1250"/>
              <a:buChar char="○"/>
            </a:pPr>
            <a:r>
              <a:rPr lang="uk-UA" sz="1250">
                <a:solidFill>
                  <a:srgbClr val="262626"/>
                </a:solidFill>
                <a:highlight>
                  <a:srgbClr val="FFFFFF"/>
                </a:highlight>
              </a:rPr>
              <a:t>Programmable dynamic allocation.</a:t>
            </a:r>
            <a:endParaRPr sz="1200">
              <a:solidFill>
                <a:srgbClr val="222222"/>
              </a:solidFill>
            </a:endParaRPr>
          </a:p>
        </p:txBody>
      </p:sp>
      <p:sp>
        <p:nvSpPr>
          <p:cNvPr id="329" name="Google Shape;32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Spark Architecture (continued)</a:t>
            </a:r>
            <a:endParaRPr sz="3000"/>
          </a:p>
        </p:txBody>
      </p:sp>
      <p:sp>
        <p:nvSpPr>
          <p:cNvPr id="335" name="Google Shape;335;p44"/>
          <p:cNvSpPr txBox="1"/>
          <p:nvPr>
            <p:ph idx="1" type="body"/>
          </p:nvPr>
        </p:nvSpPr>
        <p:spPr>
          <a:xfrm>
            <a:off x="350250" y="12476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uk-UA" sz="1700">
                <a:solidFill>
                  <a:srgbClr val="B45F06"/>
                </a:solidFill>
              </a:rPr>
              <a:t>Role</a:t>
            </a:r>
            <a:r>
              <a:rPr b="1" lang="uk-UA">
                <a:solidFill>
                  <a:srgbClr val="B45F06"/>
                </a:solidFill>
              </a:rPr>
              <a:t> of Apache Spark Driver:</a:t>
            </a:r>
            <a:endParaRPr b="1">
              <a:solidFill>
                <a:srgbClr val="B45F06"/>
              </a:solidFill>
            </a:endParaRPr>
          </a:p>
          <a:p>
            <a:pPr indent="-317500" lvl="0" marL="457200" rtl="0" algn="l">
              <a:lnSpc>
                <a:spcPct val="100000"/>
              </a:lnSpc>
              <a:spcBef>
                <a:spcPts val="0"/>
              </a:spcBef>
              <a:spcAft>
                <a:spcPts val="0"/>
              </a:spcAft>
              <a:buClr>
                <a:srgbClr val="000000"/>
              </a:buClr>
              <a:buSzPts val="1400"/>
              <a:buChar char="●"/>
            </a:pPr>
            <a:r>
              <a:rPr lang="uk-UA" sz="1400">
                <a:solidFill>
                  <a:srgbClr val="000000"/>
                </a:solidFill>
              </a:rPr>
              <a:t>The driver  acts as the </a:t>
            </a:r>
            <a:r>
              <a:rPr b="1" lang="uk-UA" sz="1400">
                <a:solidFill>
                  <a:srgbClr val="000000"/>
                </a:solidFill>
              </a:rPr>
              <a:t>master node</a:t>
            </a:r>
            <a:r>
              <a:rPr lang="uk-UA" sz="1400">
                <a:solidFill>
                  <a:srgbClr val="000000"/>
                </a:solidFill>
              </a:rPr>
              <a:t> that controls the execution of a Spark application.</a:t>
            </a:r>
            <a:r>
              <a:rPr lang="uk-UA" sz="1400">
                <a:solidFill>
                  <a:srgbClr val="000000"/>
                </a:solidFill>
              </a:rPr>
              <a:t> </a:t>
            </a:r>
            <a:r>
              <a:rPr lang="uk-UA" sz="1400">
                <a:solidFill>
                  <a:srgbClr val="000000"/>
                </a:solidFill>
              </a:rPr>
              <a:t>The Spark</a:t>
            </a:r>
            <a:r>
              <a:rPr lang="uk-UA" sz="1400">
                <a:solidFill>
                  <a:srgbClr val="000000"/>
                </a:solidFill>
              </a:rPr>
              <a:t> driver is the </a:t>
            </a:r>
            <a:r>
              <a:rPr b="1" lang="uk-UA" sz="1400">
                <a:solidFill>
                  <a:srgbClr val="000000"/>
                </a:solidFill>
              </a:rPr>
              <a:t>central point</a:t>
            </a:r>
            <a:r>
              <a:rPr lang="uk-UA" sz="1400">
                <a:solidFill>
                  <a:srgbClr val="000000"/>
                </a:solidFill>
              </a:rPr>
              <a:t> and </a:t>
            </a:r>
            <a:r>
              <a:rPr b="1" lang="uk-UA" sz="1400">
                <a:solidFill>
                  <a:srgbClr val="000000"/>
                </a:solidFill>
              </a:rPr>
              <a:t>entry point </a:t>
            </a:r>
            <a:r>
              <a:rPr lang="uk-UA" sz="1400">
                <a:solidFill>
                  <a:srgbClr val="000000"/>
                </a:solidFill>
              </a:rPr>
              <a:t>of </a:t>
            </a:r>
            <a:r>
              <a:rPr lang="uk-UA" sz="1400">
                <a:solidFill>
                  <a:srgbClr val="000000"/>
                </a:solidFill>
              </a:rPr>
              <a:t>the Spark</a:t>
            </a:r>
            <a:r>
              <a:rPr lang="uk-UA" sz="1400">
                <a:solidFill>
                  <a:srgbClr val="000000"/>
                </a:solidFill>
              </a:rPr>
              <a:t> </a:t>
            </a:r>
            <a:r>
              <a:rPr lang="uk-UA" sz="1400">
                <a:solidFill>
                  <a:srgbClr val="000000"/>
                </a:solidFill>
              </a:rPr>
              <a:t>shell and </a:t>
            </a:r>
            <a:r>
              <a:rPr lang="uk-UA" sz="1400">
                <a:solidFill>
                  <a:srgbClr val="000000"/>
                </a:solidFill>
              </a:rPr>
              <a:t>r</a:t>
            </a:r>
            <a:r>
              <a:rPr lang="uk-UA" sz="1400">
                <a:solidFill>
                  <a:srgbClr val="000000"/>
                </a:solidFill>
              </a:rPr>
              <a:t>uns</a:t>
            </a:r>
            <a:r>
              <a:rPr lang="uk-UA" sz="1400">
                <a:solidFill>
                  <a:srgbClr val="000000"/>
                </a:solidFill>
              </a:rPr>
              <a:t> the main function of an application. We can </a:t>
            </a:r>
            <a:r>
              <a:rPr lang="uk-UA" sz="1400">
                <a:solidFill>
                  <a:srgbClr val="000000"/>
                </a:solidFill>
              </a:rPr>
              <a:t>create</a:t>
            </a:r>
            <a:r>
              <a:rPr lang="uk-UA" sz="1400">
                <a:solidFill>
                  <a:srgbClr val="000000"/>
                </a:solidFill>
              </a:rPr>
              <a:t> a SparkContext in Spark Driver. </a:t>
            </a:r>
            <a:endParaRPr b="1" sz="1400">
              <a:solidFill>
                <a:srgbClr val="000000"/>
              </a:solidFill>
            </a:endParaRPr>
          </a:p>
          <a:p>
            <a:pPr indent="-317500" lvl="1" marL="914400" rtl="0" algn="l">
              <a:spcBef>
                <a:spcPts val="0"/>
              </a:spcBef>
              <a:spcAft>
                <a:spcPts val="0"/>
              </a:spcAft>
              <a:buClr>
                <a:srgbClr val="000000"/>
              </a:buClr>
              <a:buSzPts val="1400"/>
              <a:buChar char="○"/>
            </a:pPr>
            <a:r>
              <a:rPr lang="uk-UA">
                <a:solidFill>
                  <a:srgbClr val="000000"/>
                </a:solidFill>
              </a:rPr>
              <a:t>The driver initializes the </a:t>
            </a:r>
            <a:r>
              <a:rPr b="1" lang="uk-UA">
                <a:solidFill>
                  <a:srgbClr val="000000"/>
                </a:solidFill>
              </a:rPr>
              <a:t>SparkContext</a:t>
            </a:r>
            <a:r>
              <a:rPr lang="uk-UA">
                <a:solidFill>
                  <a:srgbClr val="000000"/>
                </a:solidFill>
              </a:rPr>
              <a:t> (or </a:t>
            </a:r>
            <a:r>
              <a:rPr lang="uk-UA">
                <a:solidFill>
                  <a:srgbClr val="188038"/>
                </a:solidFill>
                <a:latin typeface="Roboto Mono"/>
                <a:ea typeface="Roboto Mono"/>
                <a:cs typeface="Roboto Mono"/>
                <a:sym typeface="Roboto Mono"/>
              </a:rPr>
              <a:t>SparkSession</a:t>
            </a:r>
            <a:r>
              <a:rPr lang="uk-UA">
                <a:solidFill>
                  <a:srgbClr val="000000"/>
                </a:solidFill>
              </a:rPr>
              <a:t> in newer versions) to connect with the cluster manager.</a:t>
            </a:r>
            <a:endParaRPr>
              <a:solidFill>
                <a:srgbClr val="000000"/>
              </a:solidFill>
            </a:endParaRPr>
          </a:p>
        </p:txBody>
      </p:sp>
      <p:sp>
        <p:nvSpPr>
          <p:cNvPr id="336" name="Google Shape;33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descr="driver-sparkcontext-clustermanager-workers-executors.png" id="337" name="Google Shape;337;p44"/>
          <p:cNvPicPr preferRelativeResize="0"/>
          <p:nvPr/>
        </p:nvPicPr>
        <p:blipFill rotWithShape="1">
          <a:blip r:embed="rId3">
            <a:alphaModFix/>
          </a:blip>
          <a:srcRect b="0" l="0" r="0" t="0"/>
          <a:stretch/>
        </p:blipFill>
        <p:spPr>
          <a:xfrm>
            <a:off x="4076475" y="2741500"/>
            <a:ext cx="3643800" cy="2216874"/>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Spark Architecture (continued)</a:t>
            </a:r>
            <a:endParaRPr sz="3000"/>
          </a:p>
          <a:p>
            <a:pPr indent="0" lvl="0" marL="0" rtl="0" algn="l">
              <a:spcBef>
                <a:spcPts val="0"/>
              </a:spcBef>
              <a:spcAft>
                <a:spcPts val="0"/>
              </a:spcAft>
              <a:buNone/>
            </a:pPr>
            <a:r>
              <a:t/>
            </a:r>
            <a:endParaRPr/>
          </a:p>
        </p:txBody>
      </p:sp>
      <p:sp>
        <p:nvSpPr>
          <p:cNvPr id="343" name="Google Shape;343;p45"/>
          <p:cNvSpPr txBox="1"/>
          <p:nvPr>
            <p:ph idx="1" type="body"/>
          </p:nvPr>
        </p:nvSpPr>
        <p:spPr>
          <a:xfrm>
            <a:off x="392375" y="1045600"/>
            <a:ext cx="8520600" cy="3581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uk-UA">
                <a:solidFill>
                  <a:srgbClr val="B45F06"/>
                </a:solidFill>
              </a:rPr>
              <a:t>Role</a:t>
            </a:r>
            <a:r>
              <a:rPr b="1" lang="uk-UA" sz="1500">
                <a:solidFill>
                  <a:srgbClr val="B45F06"/>
                </a:solidFill>
              </a:rPr>
              <a:t> of Apache Spark Driver:</a:t>
            </a:r>
            <a:endParaRPr b="1" sz="1500">
              <a:solidFill>
                <a:srgbClr val="B45F06"/>
              </a:solidFill>
            </a:endParaRPr>
          </a:p>
          <a:p>
            <a:pPr indent="-304800" lvl="0" marL="457200" rtl="0" algn="l">
              <a:lnSpc>
                <a:spcPct val="100000"/>
              </a:lnSpc>
              <a:spcBef>
                <a:spcPts val="0"/>
              </a:spcBef>
              <a:spcAft>
                <a:spcPts val="0"/>
              </a:spcAft>
              <a:buClr>
                <a:srgbClr val="1D1F22"/>
              </a:buClr>
              <a:buSzPts val="1200"/>
              <a:buChar char="●"/>
            </a:pPr>
            <a:r>
              <a:rPr b="1" lang="uk-UA" sz="1200">
                <a:solidFill>
                  <a:srgbClr val="1D1F22"/>
                </a:solidFill>
              </a:rPr>
              <a:t>The Apache Spark Executor acts as a single worker </a:t>
            </a:r>
            <a:r>
              <a:rPr b="1" lang="uk-UA" sz="1200">
                <a:solidFill>
                  <a:srgbClr val="1D1F22"/>
                </a:solidFill>
              </a:rPr>
              <a:t>node</a:t>
            </a:r>
            <a:r>
              <a:rPr b="1" lang="uk-UA" sz="1200">
                <a:solidFill>
                  <a:srgbClr val="1D1F22"/>
                </a:solidFill>
              </a:rPr>
              <a:t> and plays a very important role in executing several tasks</a:t>
            </a:r>
            <a:r>
              <a:rPr lang="uk-UA" sz="1200">
                <a:solidFill>
                  <a:srgbClr val="1D1F22"/>
                </a:solidFill>
              </a:rPr>
              <a:t>. </a:t>
            </a:r>
            <a:r>
              <a:rPr b="1" lang="uk-UA" sz="1200">
                <a:solidFill>
                  <a:srgbClr val="1D1F22"/>
                </a:solidFill>
              </a:rPr>
              <a:t>Every executor has the same fixed heap size and number of cores</a:t>
            </a:r>
            <a:r>
              <a:rPr lang="uk-UA" sz="1200">
                <a:solidFill>
                  <a:srgbClr val="1D1F22"/>
                </a:solidFill>
              </a:rPr>
              <a:t>. The Driver program launches the tasks, which run on individual worker nodes. The tasks operate on a subset of RDDs present on that node. The programs running on the worker nodes are called executors.</a:t>
            </a:r>
            <a:endParaRPr sz="1200">
              <a:solidFill>
                <a:srgbClr val="1D1F22"/>
              </a:solidFill>
            </a:endParaRPr>
          </a:p>
          <a:p>
            <a:pPr indent="-304800" lvl="0" marL="457200" rtl="0" algn="l">
              <a:lnSpc>
                <a:spcPct val="100000"/>
              </a:lnSpc>
              <a:spcBef>
                <a:spcPts val="0"/>
              </a:spcBef>
              <a:spcAft>
                <a:spcPts val="0"/>
              </a:spcAft>
              <a:buClr>
                <a:srgbClr val="1D1F22"/>
              </a:buClr>
              <a:buSzPts val="1200"/>
              <a:buChar char="●"/>
            </a:pPr>
            <a:r>
              <a:rPr lang="uk-UA" sz="1200">
                <a:solidFill>
                  <a:srgbClr val="1D1F22"/>
                </a:solidFill>
              </a:rPr>
              <a:t>Executors actually run for the whole life of a </a:t>
            </a:r>
            <a:r>
              <a:rPr lang="uk-UA" sz="1200">
                <a:solidFill>
                  <a:srgbClr val="1D1F22"/>
                </a:solidFill>
              </a:rPr>
              <a:t>Spark</a:t>
            </a:r>
            <a:r>
              <a:rPr lang="uk-UA" sz="1200">
                <a:solidFill>
                  <a:srgbClr val="1D1F22"/>
                </a:solidFill>
              </a:rPr>
              <a:t> </a:t>
            </a:r>
            <a:r>
              <a:rPr lang="uk-UA" sz="1200">
                <a:solidFill>
                  <a:srgbClr val="1D1F22"/>
                </a:solidFill>
              </a:rPr>
              <a:t>application—referred</a:t>
            </a:r>
            <a:r>
              <a:rPr lang="uk-UA" sz="1200">
                <a:solidFill>
                  <a:srgbClr val="1D1F22"/>
                </a:solidFill>
              </a:rPr>
              <a:t> to as the “Static Allocation of Executors” process.</a:t>
            </a:r>
            <a:endParaRPr sz="1200">
              <a:solidFill>
                <a:srgbClr val="1D1F22"/>
              </a:solidFill>
            </a:endParaRPr>
          </a:p>
          <a:p>
            <a:pPr indent="-304800" lvl="0" marL="457200" rtl="0" algn="l">
              <a:lnSpc>
                <a:spcPct val="100000"/>
              </a:lnSpc>
              <a:spcBef>
                <a:spcPts val="0"/>
              </a:spcBef>
              <a:spcAft>
                <a:spcPts val="0"/>
              </a:spcAft>
              <a:buClr>
                <a:srgbClr val="1D1F22"/>
              </a:buClr>
              <a:buSzPts val="1200"/>
              <a:buChar char="●"/>
            </a:pPr>
            <a:r>
              <a:rPr lang="uk-UA" sz="1200">
                <a:solidFill>
                  <a:srgbClr val="1D1F22"/>
                </a:solidFill>
              </a:rPr>
              <a:t>Users can also select for dynamic allocations of executors. We can also add or remove </a:t>
            </a:r>
            <a:r>
              <a:rPr lang="uk-UA" sz="1200">
                <a:solidFill>
                  <a:srgbClr val="1D1F22"/>
                </a:solidFill>
              </a:rPr>
              <a:t>Spark</a:t>
            </a:r>
            <a:r>
              <a:rPr lang="uk-UA" sz="1200">
                <a:solidFill>
                  <a:srgbClr val="1D1F22"/>
                </a:solidFill>
              </a:rPr>
              <a:t> executors dynamically according to </a:t>
            </a:r>
            <a:r>
              <a:rPr lang="uk-UA" sz="1200">
                <a:solidFill>
                  <a:srgbClr val="1D1F22"/>
                </a:solidFill>
              </a:rPr>
              <a:t>the overall</a:t>
            </a:r>
            <a:r>
              <a:rPr lang="uk-UA" sz="1200">
                <a:solidFill>
                  <a:srgbClr val="1D1F22"/>
                </a:solidFill>
              </a:rPr>
              <a:t> workload.</a:t>
            </a:r>
            <a:endParaRPr sz="1200">
              <a:solidFill>
                <a:srgbClr val="1D1F22"/>
              </a:solidFill>
            </a:endParaRPr>
          </a:p>
          <a:p>
            <a:pPr indent="-304800" lvl="0" marL="914400" rtl="0" algn="l">
              <a:lnSpc>
                <a:spcPct val="100000"/>
              </a:lnSpc>
              <a:spcBef>
                <a:spcPts val="0"/>
              </a:spcBef>
              <a:spcAft>
                <a:spcPts val="0"/>
              </a:spcAft>
              <a:buClr>
                <a:srgbClr val="1D1F22"/>
              </a:buClr>
              <a:buSzPts val="1200"/>
              <a:buChar char="●"/>
            </a:pPr>
            <a:r>
              <a:rPr lang="uk-UA" sz="1200">
                <a:solidFill>
                  <a:srgbClr val="1D1F22"/>
                </a:solidFill>
              </a:rPr>
              <a:t>Executors perform all of the data processing.</a:t>
            </a:r>
            <a:endParaRPr sz="1200">
              <a:solidFill>
                <a:srgbClr val="1D1F22"/>
              </a:solidFill>
            </a:endParaRPr>
          </a:p>
          <a:p>
            <a:pPr indent="-304800" lvl="0" marL="914400" rtl="0" algn="l">
              <a:lnSpc>
                <a:spcPct val="100000"/>
              </a:lnSpc>
              <a:spcBef>
                <a:spcPts val="0"/>
              </a:spcBef>
              <a:spcAft>
                <a:spcPts val="0"/>
              </a:spcAft>
              <a:buClr>
                <a:srgbClr val="1D1F22"/>
              </a:buClr>
              <a:buSzPts val="1200"/>
              <a:buChar char="●"/>
            </a:pPr>
            <a:r>
              <a:rPr lang="uk-UA" sz="1200">
                <a:solidFill>
                  <a:srgbClr val="1D1F22"/>
                </a:solidFill>
              </a:rPr>
              <a:t>Executors write data to external </a:t>
            </a:r>
            <a:r>
              <a:rPr lang="uk-UA" sz="1200">
                <a:solidFill>
                  <a:srgbClr val="1D1F22"/>
                </a:solidFill>
              </a:rPr>
              <a:t>sources</a:t>
            </a:r>
            <a:r>
              <a:rPr lang="uk-UA" sz="1200">
                <a:solidFill>
                  <a:srgbClr val="1D1F22"/>
                </a:solidFill>
              </a:rPr>
              <a:t> and read data from external sources.</a:t>
            </a:r>
            <a:endParaRPr sz="1200">
              <a:solidFill>
                <a:srgbClr val="1D1F22"/>
              </a:solidFill>
            </a:endParaRPr>
          </a:p>
          <a:p>
            <a:pPr indent="-304800" lvl="0" marL="914400" rtl="0" algn="l">
              <a:lnSpc>
                <a:spcPct val="100000"/>
              </a:lnSpc>
              <a:spcBef>
                <a:spcPts val="0"/>
              </a:spcBef>
              <a:spcAft>
                <a:spcPts val="0"/>
              </a:spcAft>
              <a:buClr>
                <a:srgbClr val="1D1F22"/>
              </a:buClr>
              <a:buSzPts val="1200"/>
              <a:buChar char="●"/>
            </a:pPr>
            <a:r>
              <a:rPr lang="uk-UA" sz="1200">
                <a:solidFill>
                  <a:srgbClr val="1D1F22"/>
                </a:solidFill>
              </a:rPr>
              <a:t>We can store computation results </a:t>
            </a:r>
            <a:r>
              <a:rPr i="1" lang="uk-UA" sz="1200">
                <a:solidFill>
                  <a:srgbClr val="1D1F22"/>
                </a:solidFill>
              </a:rPr>
              <a:t>in-memory</a:t>
            </a:r>
            <a:r>
              <a:rPr lang="uk-UA" sz="1200">
                <a:solidFill>
                  <a:srgbClr val="1D1F22"/>
                </a:solidFill>
              </a:rPr>
              <a:t>. It is also possible to store data in cache, as well as on hard disks.</a:t>
            </a:r>
            <a:endParaRPr sz="1200">
              <a:solidFill>
                <a:srgbClr val="1D1F22"/>
              </a:solidFill>
            </a:endParaRPr>
          </a:p>
          <a:p>
            <a:pPr indent="-304800" lvl="0" marL="914400" rtl="0" algn="l">
              <a:lnSpc>
                <a:spcPct val="100000"/>
              </a:lnSpc>
              <a:spcBef>
                <a:spcPts val="0"/>
              </a:spcBef>
              <a:spcAft>
                <a:spcPts val="0"/>
              </a:spcAft>
              <a:buClr>
                <a:srgbClr val="1D1F22"/>
              </a:buClr>
              <a:buSzPts val="1200"/>
              <a:buChar char="●"/>
            </a:pPr>
            <a:r>
              <a:rPr lang="uk-UA" sz="1200">
                <a:solidFill>
                  <a:srgbClr val="1D1F22"/>
                </a:solidFill>
              </a:rPr>
              <a:t>Executors interact with the storage systems.</a:t>
            </a:r>
            <a:endParaRPr b="1" sz="1200">
              <a:solidFill>
                <a:srgbClr val="1D1F22"/>
              </a:solidFill>
              <a:latin typeface="Century Gothic"/>
              <a:ea typeface="Century Gothic"/>
              <a:cs typeface="Century Gothic"/>
              <a:sym typeface="Century Gothic"/>
            </a:endParaRPr>
          </a:p>
          <a:p>
            <a:pPr indent="-304800" lvl="0" marL="457200" rtl="0" algn="l">
              <a:lnSpc>
                <a:spcPct val="100000"/>
              </a:lnSpc>
              <a:spcBef>
                <a:spcPts val="0"/>
              </a:spcBef>
              <a:spcAft>
                <a:spcPts val="0"/>
              </a:spcAft>
              <a:buClr>
                <a:srgbClr val="1D1F22"/>
              </a:buClr>
              <a:buSzPts val="1200"/>
              <a:buFont typeface="Noto Sans Symbols"/>
              <a:buChar char="●"/>
            </a:pPr>
            <a:r>
              <a:rPr lang="uk-UA" sz="1200">
                <a:solidFill>
                  <a:srgbClr val="1D1F22"/>
                </a:solidFill>
              </a:rPr>
              <a:t>Each application gets its own executor processes, which remain in memory up to the duration of the complete application and runs tasks in multiple threads. This means that each application is independent from the other, on both the scheduling side since each driver schedules its own tasks, and on the executor side, as tasks from different applications run in different JVMs.</a:t>
            </a:r>
            <a:endParaRPr sz="1200">
              <a:solidFill>
                <a:srgbClr val="222222"/>
              </a:solidFill>
            </a:endParaRPr>
          </a:p>
        </p:txBody>
      </p:sp>
      <p:sp>
        <p:nvSpPr>
          <p:cNvPr id="344" name="Google Shape;34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Spark Architecture (continued)</a:t>
            </a:r>
            <a:endParaRPr sz="3000"/>
          </a:p>
          <a:p>
            <a:pPr indent="0" lvl="0" marL="0" rtl="0" algn="l">
              <a:spcBef>
                <a:spcPts val="0"/>
              </a:spcBef>
              <a:spcAft>
                <a:spcPts val="0"/>
              </a:spcAft>
              <a:buNone/>
            </a:pPr>
            <a:r>
              <a:t/>
            </a:r>
            <a:endParaRPr/>
          </a:p>
        </p:txBody>
      </p:sp>
      <p:sp>
        <p:nvSpPr>
          <p:cNvPr id="350" name="Google Shape;350;p46"/>
          <p:cNvSpPr txBox="1"/>
          <p:nvPr>
            <p:ph idx="1" type="body"/>
          </p:nvPr>
        </p:nvSpPr>
        <p:spPr>
          <a:xfrm>
            <a:off x="434400" y="1155050"/>
            <a:ext cx="4137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None/>
            </a:pPr>
            <a:r>
              <a:rPr b="1" lang="uk-UA" sz="1400">
                <a:solidFill>
                  <a:srgbClr val="222222"/>
                </a:solidFill>
              </a:rPr>
              <a:t>Spark Driver</a:t>
            </a:r>
            <a:r>
              <a:rPr lang="uk-UA" sz="1400">
                <a:solidFill>
                  <a:srgbClr val="222222"/>
                </a:solidFill>
              </a:rPr>
              <a:t> contains the </a:t>
            </a:r>
            <a:r>
              <a:rPr b="1" lang="uk-UA" sz="1400">
                <a:solidFill>
                  <a:srgbClr val="222222"/>
                </a:solidFill>
              </a:rPr>
              <a:t>DAG</a:t>
            </a:r>
            <a:r>
              <a:rPr b="1" lang="uk-UA" sz="1150">
                <a:solidFill>
                  <a:srgbClr val="1D1C1D"/>
                </a:solidFill>
                <a:highlight>
                  <a:srgbClr val="F8F8F8"/>
                </a:highlight>
              </a:rPr>
              <a:t> (directed acyclic graph)</a:t>
            </a:r>
            <a:r>
              <a:rPr lang="uk-UA" sz="1400">
                <a:solidFill>
                  <a:srgbClr val="222222"/>
                </a:solidFill>
              </a:rPr>
              <a:t> </a:t>
            </a:r>
            <a:r>
              <a:rPr lang="uk-UA" sz="1400">
                <a:solidFill>
                  <a:srgbClr val="222222"/>
                </a:solidFill>
              </a:rPr>
              <a:t>scheduler</a:t>
            </a:r>
            <a:r>
              <a:rPr lang="uk-UA" sz="1400">
                <a:solidFill>
                  <a:srgbClr val="222222"/>
                </a:solidFill>
              </a:rPr>
              <a:t>, task scheduler, backend scheduler, and block manager components. The driver translates user code into a specified job. After which, we can execute over the cluster.</a:t>
            </a:r>
            <a:endParaRPr sz="1400">
              <a:solidFill>
                <a:srgbClr val="222222"/>
              </a:solidFill>
            </a:endParaRPr>
          </a:p>
          <a:p>
            <a:pPr indent="-311150" lvl="0" marL="457200" rtl="0" algn="l">
              <a:lnSpc>
                <a:spcPct val="100000"/>
              </a:lnSpc>
              <a:spcBef>
                <a:spcPts val="1000"/>
              </a:spcBef>
              <a:spcAft>
                <a:spcPts val="0"/>
              </a:spcAft>
              <a:buClr>
                <a:srgbClr val="222222"/>
              </a:buClr>
              <a:buSzPts val="1300"/>
              <a:buChar char="●"/>
            </a:pPr>
            <a:r>
              <a:rPr lang="uk-UA" sz="1400">
                <a:solidFill>
                  <a:srgbClr val="222222"/>
                </a:solidFill>
              </a:rPr>
              <a:t>The driver program schedules the job execution and negotiates with the cluster manager.</a:t>
            </a:r>
            <a:endParaRPr sz="1400">
              <a:solidFill>
                <a:srgbClr val="222222"/>
              </a:solidFill>
            </a:endParaRPr>
          </a:p>
          <a:p>
            <a:pPr indent="-311150" lvl="0" marL="457200" rtl="0" algn="l">
              <a:lnSpc>
                <a:spcPct val="100000"/>
              </a:lnSpc>
              <a:spcBef>
                <a:spcPts val="400"/>
              </a:spcBef>
              <a:spcAft>
                <a:spcPts val="0"/>
              </a:spcAft>
              <a:buClr>
                <a:srgbClr val="222222"/>
              </a:buClr>
              <a:buSzPts val="1300"/>
              <a:buChar char="●"/>
            </a:pPr>
            <a:r>
              <a:rPr lang="uk-UA" sz="1400">
                <a:solidFill>
                  <a:srgbClr val="222222"/>
                </a:solidFill>
              </a:rPr>
              <a:t>The driver program translates the RDDs into the execution graph. It also splits the graph into multiple stages and stores the metadata about all RDDs, as well as their partitions.</a:t>
            </a:r>
            <a:endParaRPr sz="1400">
              <a:solidFill>
                <a:srgbClr val="222222"/>
              </a:solidFill>
            </a:endParaRPr>
          </a:p>
          <a:p>
            <a:pPr indent="-311150" lvl="0" marL="457200" rtl="0" algn="l">
              <a:lnSpc>
                <a:spcPct val="100000"/>
              </a:lnSpc>
              <a:spcBef>
                <a:spcPts val="400"/>
              </a:spcBef>
              <a:spcAft>
                <a:spcPts val="400"/>
              </a:spcAft>
              <a:buClr>
                <a:srgbClr val="222222"/>
              </a:buClr>
              <a:buSzPts val="1300"/>
              <a:buChar char="●"/>
            </a:pPr>
            <a:r>
              <a:rPr lang="uk-UA" sz="1400">
                <a:solidFill>
                  <a:srgbClr val="222222"/>
                </a:solidFill>
              </a:rPr>
              <a:t>The driver program creates tasks by converting applications into small execution units. After the executor executes the task, the worker processes the task, which runs individual tasks.</a:t>
            </a:r>
            <a:endParaRPr>
              <a:solidFill>
                <a:srgbClr val="222222"/>
              </a:solidFill>
            </a:endParaRPr>
          </a:p>
        </p:txBody>
      </p:sp>
      <p:sp>
        <p:nvSpPr>
          <p:cNvPr id="351" name="Google Shape;35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352" name="Google Shape;352;p46"/>
          <p:cNvPicPr preferRelativeResize="0"/>
          <p:nvPr/>
        </p:nvPicPr>
        <p:blipFill rotWithShape="1">
          <a:blip r:embed="rId3">
            <a:alphaModFix/>
          </a:blip>
          <a:srcRect b="6358" l="0" r="0" t="14061"/>
          <a:stretch/>
        </p:blipFill>
        <p:spPr>
          <a:xfrm>
            <a:off x="4654550" y="1246075"/>
            <a:ext cx="4137599" cy="2495150"/>
          </a:xfrm>
          <a:prstGeom prst="rect">
            <a:avLst/>
          </a:prstGeom>
          <a:noFill/>
          <a:ln cap="flat" cmpd="sng" w="9525">
            <a:solidFill>
              <a:schemeClr val="dk2"/>
            </a:solidFill>
            <a:prstDash val="solid"/>
            <a:round/>
            <a:headEnd len="sm" w="sm" type="none"/>
            <a:tailEnd len="sm" w="sm" type="none"/>
          </a:ln>
        </p:spPr>
      </p:pic>
      <p:sp>
        <p:nvSpPr>
          <p:cNvPr id="353" name="Google Shape;353;p46"/>
          <p:cNvSpPr txBox="1"/>
          <p:nvPr/>
        </p:nvSpPr>
        <p:spPr>
          <a:xfrm>
            <a:off x="5968075" y="3741225"/>
            <a:ext cx="2588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800"/>
              <a:t>Source: learntospark.com</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a:t>Lesson Objective and Overview</a:t>
            </a:r>
            <a:endParaRPr/>
          </a:p>
        </p:txBody>
      </p:sp>
      <p:sp>
        <p:nvSpPr>
          <p:cNvPr id="219" name="Google Shape;219;p29"/>
          <p:cNvSpPr txBox="1"/>
          <p:nvPr>
            <p:ph idx="1" type="body"/>
          </p:nvPr>
        </p:nvSpPr>
        <p:spPr>
          <a:xfrm>
            <a:off x="434450" y="1247650"/>
            <a:ext cx="4457400" cy="3416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lang="uk-UA" sz="1400">
                <a:solidFill>
                  <a:srgbClr val="000000"/>
                </a:solidFill>
              </a:rPr>
              <a:t>The </a:t>
            </a:r>
            <a:r>
              <a:rPr b="1" lang="uk-UA" sz="1400">
                <a:solidFill>
                  <a:srgbClr val="000000"/>
                </a:solidFill>
              </a:rPr>
              <a:t>"Introduction to Apache Spark and RDD"</a:t>
            </a:r>
            <a:r>
              <a:rPr lang="uk-UA" sz="1400">
                <a:solidFill>
                  <a:srgbClr val="000000"/>
                </a:solidFill>
              </a:rPr>
              <a:t> presentation provides a comprehensive introduction to Apache Spark, an open-source distributed computing system. It covers essential concepts, architecture, components, and practical implementations of Spark, focusing on </a:t>
            </a:r>
            <a:r>
              <a:rPr b="1" lang="uk-UA" sz="1400">
                <a:solidFill>
                  <a:srgbClr val="000000"/>
                </a:solidFill>
              </a:rPr>
              <a:t>Resilient Distributed Datasets. and how to set up</a:t>
            </a:r>
            <a:r>
              <a:rPr lang="uk-UA" sz="1400">
                <a:solidFill>
                  <a:srgbClr val="000000"/>
                </a:solidFill>
              </a:rPr>
              <a:t> Spark on a local computer and run a basic Spark application.</a:t>
            </a:r>
            <a:endParaRPr sz="1400">
              <a:solidFill>
                <a:srgbClr val="000000"/>
              </a:solidFill>
            </a:endParaRPr>
          </a:p>
          <a:p>
            <a:pPr indent="0" lvl="0" marL="0" rtl="0" algn="l">
              <a:spcBef>
                <a:spcPts val="1200"/>
              </a:spcBef>
              <a:spcAft>
                <a:spcPts val="1200"/>
              </a:spcAft>
              <a:buNone/>
            </a:pPr>
            <a:r>
              <a:rPr lang="uk-UA" sz="1400">
                <a:solidFill>
                  <a:srgbClr val="000000"/>
                </a:solidFill>
              </a:rPr>
              <a:t>If you want to build a career in </a:t>
            </a:r>
            <a:r>
              <a:rPr b="1" lang="uk-UA" sz="1400">
                <a:solidFill>
                  <a:srgbClr val="000000"/>
                </a:solidFill>
              </a:rPr>
              <a:t>Data Engineering, Big Data, or AI</a:t>
            </a:r>
            <a:r>
              <a:rPr lang="uk-UA" sz="1400">
                <a:solidFill>
                  <a:srgbClr val="000000"/>
                </a:solidFill>
              </a:rPr>
              <a:t>, learning </a:t>
            </a:r>
            <a:r>
              <a:rPr b="1" lang="uk-UA" sz="1400">
                <a:solidFill>
                  <a:srgbClr val="000000"/>
                </a:solidFill>
              </a:rPr>
              <a:t>Apache Spark and PySpark</a:t>
            </a:r>
            <a:r>
              <a:rPr lang="uk-UA" sz="1400">
                <a:solidFill>
                  <a:srgbClr val="000000"/>
                </a:solidFill>
              </a:rPr>
              <a:t> is a </a:t>
            </a:r>
            <a:r>
              <a:rPr b="1" lang="uk-UA" sz="1400">
                <a:solidFill>
                  <a:srgbClr val="000000"/>
                </a:solidFill>
              </a:rPr>
              <a:t>must-have skill</a:t>
            </a:r>
            <a:r>
              <a:rPr lang="uk-UA" sz="1400">
                <a:solidFill>
                  <a:srgbClr val="000000"/>
                </a:solidFill>
              </a:rPr>
              <a:t>! It enables you to </a:t>
            </a:r>
            <a:r>
              <a:rPr b="1" lang="uk-UA" sz="1400">
                <a:solidFill>
                  <a:srgbClr val="000000"/>
                </a:solidFill>
              </a:rPr>
              <a:t>handle real-world data challenges</a:t>
            </a:r>
            <a:r>
              <a:rPr lang="uk-UA" sz="1400">
                <a:solidFill>
                  <a:srgbClr val="000000"/>
                </a:solidFill>
              </a:rPr>
              <a:t> efficiently and opens doors to exciting career opportunities.</a:t>
            </a:r>
            <a:endParaRPr sz="1400">
              <a:solidFill>
                <a:srgbClr val="000000"/>
              </a:solidFill>
            </a:endParaRPr>
          </a:p>
        </p:txBody>
      </p:sp>
      <p:sp>
        <p:nvSpPr>
          <p:cNvPr id="220" name="Google Shape;220;p2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221" name="Google Shape;221;p29"/>
          <p:cNvPicPr preferRelativeResize="0"/>
          <p:nvPr/>
        </p:nvPicPr>
        <p:blipFill>
          <a:blip r:embed="rId3">
            <a:alphaModFix/>
          </a:blip>
          <a:stretch>
            <a:fillRect/>
          </a:stretch>
        </p:blipFill>
        <p:spPr>
          <a:xfrm>
            <a:off x="4990923" y="1247650"/>
            <a:ext cx="4060479" cy="2988424"/>
          </a:xfrm>
          <a:prstGeom prst="rect">
            <a:avLst/>
          </a:prstGeom>
          <a:noFill/>
          <a:ln>
            <a:noFill/>
          </a:ln>
        </p:spPr>
      </p:pic>
      <p:sp>
        <p:nvSpPr>
          <p:cNvPr id="222" name="Google Shape;222;p29"/>
          <p:cNvSpPr/>
          <p:nvPr/>
        </p:nvSpPr>
        <p:spPr>
          <a:xfrm>
            <a:off x="4990925" y="3070150"/>
            <a:ext cx="4060500" cy="12081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9"/>
          <p:cNvSpPr txBox="1"/>
          <p:nvPr/>
        </p:nvSpPr>
        <p:spPr>
          <a:xfrm>
            <a:off x="5556775" y="44717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000"/>
              <a:t>img src: .oreilly.com</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Spark Deployment Modes</a:t>
            </a:r>
            <a:endParaRPr sz="3000"/>
          </a:p>
        </p:txBody>
      </p:sp>
      <p:sp>
        <p:nvSpPr>
          <p:cNvPr id="359" name="Google Shape;35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graphicFrame>
        <p:nvGraphicFramePr>
          <p:cNvPr id="360" name="Google Shape;360;p47"/>
          <p:cNvGraphicFramePr/>
          <p:nvPr/>
        </p:nvGraphicFramePr>
        <p:xfrm>
          <a:off x="536913" y="1306850"/>
          <a:ext cx="3000000" cy="3000000"/>
        </p:xfrm>
        <a:graphic>
          <a:graphicData uri="http://schemas.openxmlformats.org/drawingml/2006/table">
            <a:tbl>
              <a:tblPr>
                <a:solidFill>
                  <a:srgbClr val="FFFFFF"/>
                </a:solidFill>
                <a:tableStyleId>{6E2D47DE-8969-482E-B80B-7D9552B064CC}</a:tableStyleId>
              </a:tblPr>
              <a:tblGrid>
                <a:gridCol w="1662700"/>
                <a:gridCol w="3167100"/>
                <a:gridCol w="3007400"/>
              </a:tblGrid>
              <a:tr h="351400">
                <a:tc>
                  <a:txBody>
                    <a:bodyPr/>
                    <a:lstStyle/>
                    <a:p>
                      <a:pPr indent="0" lvl="0" marL="0" rtl="0" algn="ctr">
                        <a:spcBef>
                          <a:spcPts val="0"/>
                        </a:spcBef>
                        <a:spcAft>
                          <a:spcPts val="0"/>
                        </a:spcAft>
                        <a:buNone/>
                      </a:pPr>
                      <a:r>
                        <a:rPr lang="uk-UA"/>
                        <a:t>Mode</a:t>
                      </a:r>
                      <a:endParaRPr/>
                    </a:p>
                  </a:txBody>
                  <a:tcPr marT="47625" marB="47625" marR="95250" marL="95250">
                    <a:lnL cap="flat" cmpd="sng" w="9525">
                      <a:solidFill>
                        <a:srgbClr val="000000"/>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D5D5D5"/>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uk-UA"/>
                        <a:t>Driver</a:t>
                      </a:r>
                      <a:endParaRPr/>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D5D5D5"/>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uk-UA"/>
                        <a:t>When To Use</a:t>
                      </a:r>
                      <a:endParaRPr/>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D5D5D5"/>
                      </a:solidFill>
                      <a:prstDash val="solid"/>
                      <a:round/>
                      <a:headEnd len="sm" w="sm" type="none"/>
                      <a:tailEnd len="sm" w="sm" type="none"/>
                    </a:lnB>
                    <a:solidFill>
                      <a:schemeClr val="lt2"/>
                    </a:solidFill>
                  </a:tcPr>
                </a:tc>
              </a:tr>
              <a:tr h="668425">
                <a:tc>
                  <a:txBody>
                    <a:bodyPr/>
                    <a:lstStyle/>
                    <a:p>
                      <a:pPr indent="0" lvl="0" marL="0" rtl="0" algn="l">
                        <a:spcBef>
                          <a:spcPts val="0"/>
                        </a:spcBef>
                        <a:spcAft>
                          <a:spcPts val="0"/>
                        </a:spcAft>
                        <a:buNone/>
                      </a:pPr>
                      <a:r>
                        <a:rPr lang="uk-UA" sz="1200"/>
                        <a:t>Client Mode</a:t>
                      </a:r>
                      <a:endParaRPr sz="1200"/>
                    </a:p>
                  </a:txBody>
                  <a:tcPr marT="47625" marB="47625" marR="95250" marL="95250">
                    <a:lnL cap="flat" cmpd="sng" w="9525">
                      <a:solidFill>
                        <a:srgbClr val="000000"/>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c>
                  <a:txBody>
                    <a:bodyPr/>
                    <a:lstStyle/>
                    <a:p>
                      <a:pPr indent="0" lvl="0" marL="0" rtl="0" algn="l">
                        <a:spcBef>
                          <a:spcPts val="0"/>
                        </a:spcBef>
                        <a:spcAft>
                          <a:spcPts val="0"/>
                        </a:spcAft>
                        <a:buNone/>
                      </a:pPr>
                      <a:r>
                        <a:rPr lang="uk-UA" sz="1200"/>
                        <a:t>The driver</a:t>
                      </a:r>
                      <a:r>
                        <a:rPr lang="uk-UA" sz="1200"/>
                        <a:t> runs on the machine from where Spark job is submitted.</a:t>
                      </a:r>
                      <a:endParaRPr sz="1200"/>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c>
                  <a:txBody>
                    <a:bodyPr/>
                    <a:lstStyle/>
                    <a:p>
                      <a:pPr indent="0" lvl="0" marL="0" rtl="0" algn="l">
                        <a:spcBef>
                          <a:spcPts val="0"/>
                        </a:spcBef>
                        <a:spcAft>
                          <a:spcPts val="0"/>
                        </a:spcAft>
                        <a:buNone/>
                      </a:pPr>
                      <a:r>
                        <a:rPr lang="uk-UA" sz="1200"/>
                        <a:t>When the job submitting machine is very near to the Cluster, there is no network latency. Failure chances are high due to network issues.</a:t>
                      </a:r>
                      <a:endParaRPr sz="1200"/>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r>
              <a:tr h="1012850">
                <a:tc>
                  <a:txBody>
                    <a:bodyPr/>
                    <a:lstStyle/>
                    <a:p>
                      <a:pPr indent="0" lvl="0" marL="0" rtl="0" algn="l">
                        <a:spcBef>
                          <a:spcPts val="0"/>
                        </a:spcBef>
                        <a:spcAft>
                          <a:spcPts val="0"/>
                        </a:spcAft>
                        <a:buNone/>
                      </a:pPr>
                      <a:r>
                        <a:rPr lang="uk-UA" sz="1200"/>
                        <a:t>Cluster Mode</a:t>
                      </a:r>
                      <a:endParaRPr sz="1200"/>
                    </a:p>
                  </a:txBody>
                  <a:tcPr marT="47625" marB="47625" marR="95250" marL="95250">
                    <a:lnL cap="flat" cmpd="sng" w="9525">
                      <a:solidFill>
                        <a:srgbClr val="000000"/>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c>
                  <a:txBody>
                    <a:bodyPr/>
                    <a:lstStyle/>
                    <a:p>
                      <a:pPr indent="0" lvl="0" marL="0" rtl="0" algn="l">
                        <a:spcBef>
                          <a:spcPts val="0"/>
                        </a:spcBef>
                        <a:spcAft>
                          <a:spcPts val="0"/>
                        </a:spcAft>
                        <a:buNone/>
                      </a:pPr>
                      <a:r>
                        <a:rPr lang="uk-UA" sz="1200"/>
                        <a:t>The driver</a:t>
                      </a:r>
                      <a:r>
                        <a:rPr lang="uk-UA" sz="1200"/>
                        <a:t> is launched on any of the machines on the cluster, not on the client machine where the job is submitted.</a:t>
                      </a:r>
                      <a:endParaRPr sz="1200"/>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c>
                  <a:txBody>
                    <a:bodyPr/>
                    <a:lstStyle/>
                    <a:p>
                      <a:pPr indent="0" lvl="0" marL="0" rtl="0" algn="l">
                        <a:spcBef>
                          <a:spcPts val="0"/>
                        </a:spcBef>
                        <a:spcAft>
                          <a:spcPts val="0"/>
                        </a:spcAft>
                        <a:buNone/>
                      </a:pPr>
                      <a:r>
                        <a:rPr lang="uk-UA" sz="1200"/>
                        <a:t>When the job-submitting machine is far from the cluster, failure chances are less due to network issues.</a:t>
                      </a:r>
                      <a:endParaRPr sz="1200"/>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r>
              <a:tr h="1012850">
                <a:tc>
                  <a:txBody>
                    <a:bodyPr/>
                    <a:lstStyle/>
                    <a:p>
                      <a:pPr indent="0" lvl="0" marL="0" rtl="0" algn="l">
                        <a:spcBef>
                          <a:spcPts val="0"/>
                        </a:spcBef>
                        <a:spcAft>
                          <a:spcPts val="0"/>
                        </a:spcAft>
                        <a:buNone/>
                      </a:pPr>
                      <a:r>
                        <a:rPr lang="uk-UA" sz="1200"/>
                        <a:t>Standalone Mode</a:t>
                      </a:r>
                      <a:endParaRPr sz="1200"/>
                    </a:p>
                  </a:txBody>
                  <a:tcPr marT="47625" marB="47625" marR="95250" marL="95250">
                    <a:lnL cap="flat" cmpd="sng" w="9525">
                      <a:solidFill>
                        <a:srgbClr val="000000"/>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c>
                  <a:txBody>
                    <a:bodyPr/>
                    <a:lstStyle/>
                    <a:p>
                      <a:pPr indent="0" lvl="0" marL="0" rtl="0" algn="l">
                        <a:spcBef>
                          <a:spcPts val="0"/>
                        </a:spcBef>
                        <a:spcAft>
                          <a:spcPts val="0"/>
                        </a:spcAft>
                        <a:buNone/>
                      </a:pPr>
                      <a:r>
                        <a:rPr lang="uk-UA" sz="1200"/>
                        <a:t>The driver</a:t>
                      </a:r>
                      <a:r>
                        <a:rPr lang="uk-UA" sz="1200"/>
                        <a:t> will be launched on the machine where the master script is started.</a:t>
                      </a:r>
                      <a:endParaRPr sz="1200"/>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c>
                  <a:txBody>
                    <a:bodyPr/>
                    <a:lstStyle/>
                    <a:p>
                      <a:pPr indent="0" lvl="0" marL="0" rtl="0" algn="l">
                        <a:spcBef>
                          <a:spcPts val="0"/>
                        </a:spcBef>
                        <a:spcAft>
                          <a:spcPts val="0"/>
                        </a:spcAft>
                        <a:buNone/>
                      </a:pPr>
                      <a:r>
                        <a:rPr lang="uk-UA" sz="1200"/>
                        <a:t>Useful for development and testing purposes; not recommended for production-grade applications.</a:t>
                      </a:r>
                      <a:endParaRPr sz="1200"/>
                    </a:p>
                  </a:txBody>
                  <a:tcPr marT="47625" marB="47625" marR="95250" marL="95250">
                    <a:lnL cap="flat" cmpd="sng" w="9525">
                      <a:solidFill>
                        <a:srgbClr val="D5D5D5"/>
                      </a:solidFill>
                      <a:prstDash val="solid"/>
                      <a:round/>
                      <a:headEnd len="sm" w="sm" type="none"/>
                      <a:tailEnd len="sm" w="sm" type="none"/>
                    </a:lnL>
                    <a:lnR cap="flat" cmpd="sng" w="9525">
                      <a:solidFill>
                        <a:srgbClr val="D5D5D5"/>
                      </a:solidFill>
                      <a:prstDash val="solid"/>
                      <a:round/>
                      <a:headEnd len="sm" w="sm" type="none"/>
                      <a:tailEnd len="sm" w="sm" type="none"/>
                    </a:lnR>
                    <a:lnT cap="flat" cmpd="sng" w="9525">
                      <a:solidFill>
                        <a:srgbClr val="D5D5D5"/>
                      </a:solidFill>
                      <a:prstDash val="solid"/>
                      <a:round/>
                      <a:headEnd len="sm" w="sm" type="none"/>
                      <a:tailEnd len="sm" w="sm" type="none"/>
                    </a:lnT>
                    <a:lnB cap="flat" cmpd="sng" w="9525">
                      <a:solidFill>
                        <a:srgbClr val="D5D5D5"/>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Overview of PySpark?</a:t>
            </a:r>
            <a:endParaRPr sz="3000"/>
          </a:p>
        </p:txBody>
      </p:sp>
      <p:sp>
        <p:nvSpPr>
          <p:cNvPr id="366" name="Google Shape;366;p4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uk-UA" sz="1400">
                <a:solidFill>
                  <a:srgbClr val="000000"/>
                </a:solidFill>
              </a:rPr>
              <a:t>PySpark</a:t>
            </a:r>
            <a:r>
              <a:rPr lang="uk-UA" sz="1400">
                <a:solidFill>
                  <a:srgbClr val="000000"/>
                </a:solidFill>
              </a:rPr>
              <a:t> is the </a:t>
            </a:r>
            <a:r>
              <a:rPr b="1" lang="uk-UA" sz="1400">
                <a:solidFill>
                  <a:srgbClr val="000000"/>
                </a:solidFill>
              </a:rPr>
              <a:t>Python API for Apache Spark</a:t>
            </a:r>
            <a:r>
              <a:rPr lang="uk-UA" sz="1400">
                <a:solidFill>
                  <a:srgbClr val="000000"/>
                </a:solidFill>
              </a:rPr>
              <a:t>, allowing developers and data engineers to leverage the power of </a:t>
            </a:r>
            <a:r>
              <a:rPr b="1" lang="uk-UA" sz="1400">
                <a:solidFill>
                  <a:srgbClr val="000000"/>
                </a:solidFill>
              </a:rPr>
              <a:t>distributed computing</a:t>
            </a:r>
            <a:r>
              <a:rPr lang="uk-UA" sz="1400">
                <a:solidFill>
                  <a:srgbClr val="000000"/>
                </a:solidFill>
              </a:rPr>
              <a:t> using </a:t>
            </a:r>
            <a:r>
              <a:rPr b="1" lang="uk-UA" sz="1400">
                <a:solidFill>
                  <a:srgbClr val="000000"/>
                </a:solidFill>
              </a:rPr>
              <a:t>Python</a:t>
            </a:r>
            <a:r>
              <a:rPr lang="uk-UA" sz="1400">
                <a:solidFill>
                  <a:srgbClr val="000000"/>
                </a:solidFill>
              </a:rPr>
              <a:t>. It enables large-scale data processing, real-time analytics, and machine learning across clusters of computers. </a:t>
            </a:r>
            <a:r>
              <a:rPr lang="uk-UA" sz="1400">
                <a:solidFill>
                  <a:srgbClr val="222222"/>
                </a:solidFill>
              </a:rPr>
              <a:t>Using PySpark, you can also work with </a:t>
            </a:r>
            <a:r>
              <a:rPr b="1" lang="uk-UA" sz="1400">
                <a:solidFill>
                  <a:srgbClr val="222222"/>
                </a:solidFill>
                <a:highlight>
                  <a:srgbClr val="F9F9F9"/>
                </a:highlight>
              </a:rPr>
              <a:t>RDD </a:t>
            </a:r>
            <a:r>
              <a:rPr lang="uk-UA" sz="1400">
                <a:solidFill>
                  <a:srgbClr val="222222"/>
                </a:solidFill>
              </a:rPr>
              <a:t>(Resilient Distributed Dataset)</a:t>
            </a:r>
            <a:r>
              <a:rPr b="1" lang="uk-UA" sz="1400">
                <a:solidFill>
                  <a:srgbClr val="222222"/>
                </a:solidFill>
                <a:highlight>
                  <a:srgbClr val="F9F9F9"/>
                </a:highlight>
              </a:rPr>
              <a:t> </a:t>
            </a:r>
            <a:r>
              <a:rPr lang="uk-UA" sz="1400">
                <a:solidFill>
                  <a:srgbClr val="222222"/>
                </a:solidFill>
              </a:rPr>
              <a:t>in the Python programming language using its library name Py4j.</a:t>
            </a:r>
            <a:endParaRPr sz="1400">
              <a:solidFill>
                <a:srgbClr val="222222"/>
              </a:solidFill>
            </a:endParaRPr>
          </a:p>
          <a:p>
            <a:pPr indent="0" lvl="0" marL="0" rtl="0" algn="l">
              <a:spcBef>
                <a:spcPts val="1000"/>
              </a:spcBef>
              <a:spcAft>
                <a:spcPts val="1000"/>
              </a:spcAft>
              <a:buNone/>
            </a:pPr>
            <a:r>
              <a:rPr b="1" lang="uk-UA" sz="1400">
                <a:solidFill>
                  <a:srgbClr val="000000"/>
                </a:solidFill>
              </a:rPr>
              <a:t>Python-Friendly</a:t>
            </a:r>
            <a:r>
              <a:rPr lang="uk-UA" sz="1400">
                <a:solidFill>
                  <a:srgbClr val="000000"/>
                </a:solidFill>
              </a:rPr>
              <a:t> – Enables Python developers to use Spark without learning Java or Scala.</a:t>
            </a:r>
            <a:endParaRPr sz="1400">
              <a:solidFill>
                <a:srgbClr val="000000"/>
              </a:solidFill>
            </a:endParaRPr>
          </a:p>
        </p:txBody>
      </p:sp>
      <p:sp>
        <p:nvSpPr>
          <p:cNvPr id="367" name="Google Shape;36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368" name="Google Shape;368;p48"/>
          <p:cNvSpPr txBox="1"/>
          <p:nvPr/>
        </p:nvSpPr>
        <p:spPr>
          <a:xfrm>
            <a:off x="485575" y="3821850"/>
            <a:ext cx="480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a:t>Reference: </a:t>
            </a:r>
            <a:r>
              <a:rPr i="1" lang="uk-UA" u="sng">
                <a:solidFill>
                  <a:schemeClr val="hlink"/>
                </a:solidFill>
                <a:hlinkClick r:id="rId3"/>
              </a:rPr>
              <a:t>https://spark.apache.org/</a:t>
            </a:r>
            <a:endParaRPr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Key Features of PySpark</a:t>
            </a:r>
            <a:endParaRPr/>
          </a:p>
        </p:txBody>
      </p:sp>
      <p:sp>
        <p:nvSpPr>
          <p:cNvPr id="374" name="Google Shape;374;p49"/>
          <p:cNvSpPr txBox="1"/>
          <p:nvPr>
            <p:ph idx="1" type="body"/>
          </p:nvPr>
        </p:nvSpPr>
        <p:spPr>
          <a:xfrm>
            <a:off x="434450" y="1247650"/>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b="1" lang="uk-UA" sz="1400">
                <a:solidFill>
                  <a:srgbClr val="000000"/>
                </a:solidFill>
              </a:rPr>
              <a:t>Distributed Computing:</a:t>
            </a:r>
            <a:r>
              <a:rPr lang="uk-UA" sz="1400">
                <a:solidFill>
                  <a:srgbClr val="000000"/>
                </a:solidFill>
              </a:rPr>
              <a:t> PySpark distributes data across multiple machines, enabling </a:t>
            </a:r>
            <a:r>
              <a:rPr b="1" lang="uk-UA" sz="1400">
                <a:solidFill>
                  <a:srgbClr val="000000"/>
                </a:solidFill>
              </a:rPr>
              <a:t>parallel processing</a:t>
            </a:r>
            <a:r>
              <a:rPr lang="uk-UA" sz="1400">
                <a:solidFill>
                  <a:srgbClr val="000000"/>
                </a:solidFill>
              </a:rPr>
              <a:t> and improving performance.</a:t>
            </a:r>
            <a:endParaRPr sz="1400">
              <a:solidFill>
                <a:srgbClr val="000000"/>
              </a:solidFill>
            </a:endParaRPr>
          </a:p>
          <a:p>
            <a:pPr indent="-317500" lvl="0" marL="457200" rtl="0" algn="l">
              <a:spcBef>
                <a:spcPts val="1000"/>
              </a:spcBef>
              <a:spcAft>
                <a:spcPts val="0"/>
              </a:spcAft>
              <a:buClr>
                <a:srgbClr val="000000"/>
              </a:buClr>
              <a:buSzPts val="1400"/>
              <a:buChar char="●"/>
            </a:pPr>
            <a:r>
              <a:rPr b="1" lang="uk-UA" sz="1400">
                <a:solidFill>
                  <a:srgbClr val="000000"/>
                </a:solidFill>
              </a:rPr>
              <a:t>Scalability:</a:t>
            </a:r>
            <a:r>
              <a:rPr lang="uk-UA" sz="1400">
                <a:solidFill>
                  <a:srgbClr val="000000"/>
                </a:solidFill>
              </a:rPr>
              <a:t> Handles </a:t>
            </a:r>
            <a:r>
              <a:rPr b="1" lang="uk-UA" sz="1400">
                <a:solidFill>
                  <a:srgbClr val="000000"/>
                </a:solidFill>
              </a:rPr>
              <a:t>terabytes</a:t>
            </a:r>
            <a:r>
              <a:rPr lang="uk-UA" sz="1400">
                <a:solidFill>
                  <a:srgbClr val="000000"/>
                </a:solidFill>
              </a:rPr>
              <a:t> of data efficiently, making it ideal for </a:t>
            </a:r>
            <a:r>
              <a:rPr b="1" lang="uk-UA" sz="1400">
                <a:solidFill>
                  <a:srgbClr val="000000"/>
                </a:solidFill>
              </a:rPr>
              <a:t>Big Data</a:t>
            </a:r>
            <a:r>
              <a:rPr lang="uk-UA" sz="1400">
                <a:solidFill>
                  <a:srgbClr val="000000"/>
                </a:solidFill>
              </a:rPr>
              <a:t> applications.</a:t>
            </a:r>
            <a:endParaRPr sz="1400">
              <a:solidFill>
                <a:srgbClr val="000000"/>
              </a:solidFill>
            </a:endParaRPr>
          </a:p>
          <a:p>
            <a:pPr indent="-317500" lvl="0" marL="457200" rtl="0" algn="l">
              <a:spcBef>
                <a:spcPts val="1000"/>
              </a:spcBef>
              <a:spcAft>
                <a:spcPts val="0"/>
              </a:spcAft>
              <a:buClr>
                <a:srgbClr val="000000"/>
              </a:buClr>
              <a:buSzPts val="1400"/>
              <a:buChar char="●"/>
            </a:pPr>
            <a:r>
              <a:rPr b="1" lang="uk-UA" sz="1400">
                <a:solidFill>
                  <a:srgbClr val="000000"/>
                </a:solidFill>
              </a:rPr>
              <a:t>In-Memory Processing:</a:t>
            </a:r>
            <a:r>
              <a:rPr lang="uk-UA" sz="1400">
                <a:solidFill>
                  <a:srgbClr val="000000"/>
                </a:solidFill>
              </a:rPr>
              <a:t> Unlike traditional Hadoop MapReduce, Spark stores intermediate results in memory, making it </a:t>
            </a:r>
            <a:r>
              <a:rPr b="1" lang="uk-UA" sz="1400">
                <a:solidFill>
                  <a:srgbClr val="000000"/>
                </a:solidFill>
              </a:rPr>
              <a:t>100x faster</a:t>
            </a:r>
            <a:endParaRPr sz="1400">
              <a:solidFill>
                <a:srgbClr val="000000"/>
              </a:solidFill>
            </a:endParaRPr>
          </a:p>
          <a:p>
            <a:pPr indent="-317500" lvl="0" marL="457200" rtl="0" algn="l">
              <a:spcBef>
                <a:spcPts val="1000"/>
              </a:spcBef>
              <a:spcAft>
                <a:spcPts val="0"/>
              </a:spcAft>
              <a:buClr>
                <a:srgbClr val="000000"/>
              </a:buClr>
              <a:buSzPts val="1400"/>
              <a:buChar char="●"/>
            </a:pPr>
            <a:r>
              <a:rPr b="1" lang="uk-UA" sz="1400">
                <a:solidFill>
                  <a:srgbClr val="000000"/>
                </a:solidFill>
              </a:rPr>
              <a:t>Supports Multiple Workloads:</a:t>
            </a:r>
            <a:r>
              <a:rPr lang="uk-UA" sz="1400">
                <a:solidFill>
                  <a:srgbClr val="000000"/>
                </a:solidFill>
              </a:rPr>
              <a:t> Can be used for </a:t>
            </a:r>
            <a:r>
              <a:rPr b="1" lang="uk-UA" sz="1400">
                <a:solidFill>
                  <a:srgbClr val="000000"/>
                </a:solidFill>
              </a:rPr>
              <a:t>batch processing, real-time streaming, machine learning, and graph processing</a:t>
            </a:r>
            <a:r>
              <a:rPr lang="uk-UA" sz="1400">
                <a:solidFill>
                  <a:srgbClr val="000000"/>
                </a:solidFill>
              </a:rPr>
              <a:t>.</a:t>
            </a:r>
            <a:endParaRPr sz="1400">
              <a:solidFill>
                <a:srgbClr val="000000"/>
              </a:solidFill>
            </a:endParaRPr>
          </a:p>
          <a:p>
            <a:pPr indent="-317500" lvl="0" marL="457200" rtl="0" algn="l">
              <a:spcBef>
                <a:spcPts val="1200"/>
              </a:spcBef>
              <a:spcAft>
                <a:spcPts val="1000"/>
              </a:spcAft>
              <a:buClr>
                <a:srgbClr val="000000"/>
              </a:buClr>
              <a:buSzPts val="1400"/>
              <a:buChar char="●"/>
            </a:pPr>
            <a:r>
              <a:rPr b="1" lang="uk-UA" sz="1400">
                <a:solidFill>
                  <a:srgbClr val="000000"/>
                </a:solidFill>
              </a:rPr>
              <a:t>Seamless Integration with Python Ecosystem:</a:t>
            </a:r>
            <a:r>
              <a:rPr lang="uk-UA" sz="1400">
                <a:solidFill>
                  <a:srgbClr val="000000"/>
                </a:solidFill>
              </a:rPr>
              <a:t> Works with </a:t>
            </a:r>
            <a:r>
              <a:rPr b="1" lang="uk-UA" sz="1400">
                <a:solidFill>
                  <a:srgbClr val="000000"/>
                </a:solidFill>
              </a:rPr>
              <a:t>Pandas, NumPy, Scikit-learn, TensorFlow</a:t>
            </a:r>
            <a:r>
              <a:rPr lang="uk-UA" sz="1400">
                <a:solidFill>
                  <a:srgbClr val="000000"/>
                </a:solidFill>
              </a:rPr>
              <a:t>, etc.</a:t>
            </a:r>
            <a:endParaRPr sz="1400"/>
          </a:p>
        </p:txBody>
      </p:sp>
      <p:sp>
        <p:nvSpPr>
          <p:cNvPr id="375" name="Google Shape;37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How does PySpark work?</a:t>
            </a:r>
            <a:endParaRPr/>
          </a:p>
        </p:txBody>
      </p:sp>
      <p:sp>
        <p:nvSpPr>
          <p:cNvPr id="381" name="Google Shape;381;p50"/>
          <p:cNvSpPr txBox="1"/>
          <p:nvPr>
            <p:ph idx="1" type="body"/>
          </p:nvPr>
        </p:nvSpPr>
        <p:spPr>
          <a:xfrm>
            <a:off x="434450" y="1247650"/>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AutoNum type="arabicPeriod"/>
            </a:pPr>
            <a:r>
              <a:rPr b="1" lang="uk-UA" sz="1500">
                <a:solidFill>
                  <a:srgbClr val="000000"/>
                </a:solidFill>
              </a:rPr>
              <a:t>Spark Context (</a:t>
            </a:r>
            <a:r>
              <a:rPr b="1" lang="uk-UA" sz="1500">
                <a:solidFill>
                  <a:srgbClr val="188038"/>
                </a:solidFill>
                <a:latin typeface="Roboto Mono"/>
                <a:ea typeface="Roboto Mono"/>
                <a:cs typeface="Roboto Mono"/>
                <a:sym typeface="Roboto Mono"/>
              </a:rPr>
              <a:t>SparkContext</a:t>
            </a:r>
            <a:r>
              <a:rPr b="1" lang="uk-UA" sz="1500">
                <a:solidFill>
                  <a:srgbClr val="000000"/>
                </a:solidFill>
              </a:rPr>
              <a:t>)</a:t>
            </a:r>
            <a:r>
              <a:rPr lang="uk-UA" sz="1500">
                <a:solidFill>
                  <a:srgbClr val="000000"/>
                </a:solidFill>
              </a:rPr>
              <a:t> – The entry point for PySpark, responsible for managing the connection to a </a:t>
            </a:r>
            <a:r>
              <a:rPr b="1" lang="uk-UA" sz="1500">
                <a:solidFill>
                  <a:srgbClr val="000000"/>
                </a:solidFill>
              </a:rPr>
              <a:t>Spark Cluster</a:t>
            </a:r>
            <a:r>
              <a:rPr lang="uk-UA" sz="1500">
                <a:solidFill>
                  <a:srgbClr val="000000"/>
                </a:solidFill>
              </a:rPr>
              <a:t>.</a:t>
            </a:r>
            <a:endParaRPr sz="1500">
              <a:solidFill>
                <a:srgbClr val="000000"/>
              </a:solidFill>
            </a:endParaRPr>
          </a:p>
          <a:p>
            <a:pPr indent="-323850" lvl="0" marL="457200" rtl="0" algn="l">
              <a:spcBef>
                <a:spcPts val="1000"/>
              </a:spcBef>
              <a:spcAft>
                <a:spcPts val="0"/>
              </a:spcAft>
              <a:buClr>
                <a:srgbClr val="000000"/>
              </a:buClr>
              <a:buSzPts val="1500"/>
              <a:buAutoNum type="arabicPeriod"/>
            </a:pPr>
            <a:r>
              <a:rPr b="1" lang="uk-UA" sz="1500">
                <a:solidFill>
                  <a:srgbClr val="000000"/>
                </a:solidFill>
              </a:rPr>
              <a:t>Resilient Distributed Dataset (</a:t>
            </a:r>
            <a:r>
              <a:rPr b="1" lang="uk-UA" sz="1500">
                <a:solidFill>
                  <a:srgbClr val="000000"/>
                </a:solidFill>
              </a:rPr>
              <a:t>RDD)</a:t>
            </a:r>
            <a:r>
              <a:rPr lang="uk-UA" sz="1500">
                <a:solidFill>
                  <a:srgbClr val="000000"/>
                </a:solidFill>
              </a:rPr>
              <a:t> – The</a:t>
            </a:r>
            <a:r>
              <a:rPr lang="uk-UA" sz="1500">
                <a:solidFill>
                  <a:srgbClr val="000000"/>
                </a:solidFill>
              </a:rPr>
              <a:t> fundamental data structure of Spark, allowing fault-tolerant, parallel processing.</a:t>
            </a:r>
            <a:endParaRPr sz="1500">
              <a:solidFill>
                <a:srgbClr val="000000"/>
              </a:solidFill>
            </a:endParaRPr>
          </a:p>
          <a:p>
            <a:pPr indent="-323850" lvl="0" marL="457200" rtl="0" algn="l">
              <a:spcBef>
                <a:spcPts val="1000"/>
              </a:spcBef>
              <a:spcAft>
                <a:spcPts val="0"/>
              </a:spcAft>
              <a:buClr>
                <a:srgbClr val="000000"/>
              </a:buClr>
              <a:buSzPts val="1500"/>
              <a:buAutoNum type="arabicPeriod"/>
            </a:pPr>
            <a:r>
              <a:rPr b="1" lang="uk-UA" sz="1500">
                <a:solidFill>
                  <a:srgbClr val="000000"/>
                </a:solidFill>
              </a:rPr>
              <a:t>DataFrames &amp; Spark SQL</a:t>
            </a:r>
            <a:r>
              <a:rPr lang="uk-UA" sz="1500">
                <a:solidFill>
                  <a:srgbClr val="000000"/>
                </a:solidFill>
              </a:rPr>
              <a:t> – Similar to Pandas DataFrames but optimized for distributed computing.</a:t>
            </a:r>
            <a:endParaRPr sz="1500">
              <a:solidFill>
                <a:srgbClr val="000000"/>
              </a:solidFill>
            </a:endParaRPr>
          </a:p>
          <a:p>
            <a:pPr indent="-323850" lvl="0" marL="457200" rtl="0" algn="l">
              <a:spcBef>
                <a:spcPts val="1000"/>
              </a:spcBef>
              <a:spcAft>
                <a:spcPts val="0"/>
              </a:spcAft>
              <a:buClr>
                <a:srgbClr val="000000"/>
              </a:buClr>
              <a:buSzPts val="1500"/>
              <a:buAutoNum type="arabicPeriod"/>
            </a:pPr>
            <a:r>
              <a:rPr b="1" lang="uk-UA" sz="1500">
                <a:solidFill>
                  <a:srgbClr val="000000"/>
                </a:solidFill>
              </a:rPr>
              <a:t>Spark MLlib</a:t>
            </a:r>
            <a:r>
              <a:rPr lang="uk-UA" sz="1500">
                <a:solidFill>
                  <a:srgbClr val="000000"/>
                </a:solidFill>
              </a:rPr>
              <a:t> – A machine learning library that allows scalable ML model training.</a:t>
            </a:r>
            <a:endParaRPr sz="1500">
              <a:solidFill>
                <a:srgbClr val="000000"/>
              </a:solidFill>
            </a:endParaRPr>
          </a:p>
          <a:p>
            <a:pPr indent="-323850" lvl="0" marL="457200" rtl="0" algn="l">
              <a:spcBef>
                <a:spcPts val="1200"/>
              </a:spcBef>
              <a:spcAft>
                <a:spcPts val="0"/>
              </a:spcAft>
              <a:buClr>
                <a:srgbClr val="000000"/>
              </a:buClr>
              <a:buSzPts val="1500"/>
              <a:buAutoNum type="arabicPeriod"/>
            </a:pPr>
            <a:r>
              <a:rPr b="1" lang="uk-UA" sz="1500">
                <a:solidFill>
                  <a:srgbClr val="000000"/>
                </a:solidFill>
              </a:rPr>
              <a:t>Spark Streaming</a:t>
            </a:r>
            <a:r>
              <a:rPr lang="uk-UA" sz="1500">
                <a:solidFill>
                  <a:srgbClr val="000000"/>
                </a:solidFill>
              </a:rPr>
              <a:t> – Enables </a:t>
            </a:r>
            <a:r>
              <a:rPr b="1" lang="uk-UA" sz="1500">
                <a:solidFill>
                  <a:srgbClr val="000000"/>
                </a:solidFill>
              </a:rPr>
              <a:t>real-time data processing</a:t>
            </a:r>
            <a:r>
              <a:rPr lang="uk-UA" sz="1500">
                <a:solidFill>
                  <a:srgbClr val="000000"/>
                </a:solidFill>
              </a:rPr>
              <a:t> from sources like Kafka, Flume, and AWS Kinesis.</a:t>
            </a:r>
            <a:endParaRPr sz="1500">
              <a:solidFill>
                <a:srgbClr val="000000"/>
              </a:solidFill>
            </a:endParaRPr>
          </a:p>
          <a:p>
            <a:pPr indent="0" lvl="0" marL="0" rtl="0" algn="l">
              <a:spcBef>
                <a:spcPts val="1000"/>
              </a:spcBef>
              <a:spcAft>
                <a:spcPts val="1000"/>
              </a:spcAft>
              <a:buNone/>
            </a:pPr>
            <a:r>
              <a:t/>
            </a:r>
            <a:endParaRPr sz="1500"/>
          </a:p>
        </p:txBody>
      </p:sp>
      <p:sp>
        <p:nvSpPr>
          <p:cNvPr id="382" name="Google Shape;38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3600"/>
              <a:buFont typeface="Calibri"/>
              <a:buNone/>
            </a:pPr>
            <a:r>
              <a:rPr lang="uk-UA" sz="3000"/>
              <a:t>Downloading SPARK</a:t>
            </a:r>
            <a:endParaRPr sz="3000"/>
          </a:p>
        </p:txBody>
      </p:sp>
      <p:sp>
        <p:nvSpPr>
          <p:cNvPr id="388" name="Google Shape;388;p5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uk-UA"/>
              <a:t>Download Spark from </a:t>
            </a:r>
            <a:r>
              <a:rPr lang="uk-UA" u="sng">
                <a:solidFill>
                  <a:schemeClr val="hlink"/>
                </a:solidFill>
                <a:hlinkClick r:id="rId3"/>
              </a:rPr>
              <a:t>https://spark.apache.org/downloads.html</a:t>
            </a:r>
            <a:r>
              <a:rPr lang="uk-UA"/>
              <a:t>. This documentation is for Spark version 3.2.1. Spark uses Hadoop’s client libraries for HDFS and YARN. </a:t>
            </a:r>
            <a:endParaRPr/>
          </a:p>
          <a:p>
            <a:pPr indent="-22860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uk-UA"/>
              <a:t>Downloads are pre-packaged for a handful of popular Hadoop versions. Users can also download a “Hadoop free” binary and run Spark with any Hadoop version from </a:t>
            </a:r>
            <a:r>
              <a:rPr lang="uk-UA" u="sng">
                <a:solidFill>
                  <a:schemeClr val="hlink"/>
                </a:solidFill>
                <a:hlinkClick r:id="rId4"/>
              </a:rPr>
              <a:t>https://spark.apache.org/docs/latest/hadoop-provided.html</a:t>
            </a:r>
            <a:r>
              <a:rPr lang="uk-UA"/>
              <a:t>.</a:t>
            </a:r>
            <a:endParaRPr/>
          </a:p>
          <a:p>
            <a:pPr indent="-342900" lvl="0" marL="457200" rtl="0" algn="l">
              <a:lnSpc>
                <a:spcPct val="90000"/>
              </a:lnSpc>
              <a:spcBef>
                <a:spcPts val="0"/>
              </a:spcBef>
              <a:spcAft>
                <a:spcPts val="0"/>
              </a:spcAft>
              <a:buSzPts val="1800"/>
              <a:buChar char="●"/>
            </a:pPr>
            <a:r>
              <a:rPr lang="uk-UA"/>
              <a:t>Scala and Java users can include Spark in their projects using its Maven coordinates, and Python users can install Spark from PyPI.</a:t>
            </a:r>
            <a:endParaRPr/>
          </a:p>
          <a:p>
            <a:pPr indent="-22860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uk-UA"/>
              <a:t>If you want to build Spark from source, visit </a:t>
            </a:r>
            <a:r>
              <a:rPr lang="uk-UA" u="sng">
                <a:solidFill>
                  <a:schemeClr val="hlink"/>
                </a:solidFill>
                <a:hlinkClick r:id="rId5"/>
              </a:rPr>
              <a:t>https://spark.apache.org/docs/latest/building-spark.html</a:t>
            </a:r>
            <a:r>
              <a:rPr lang="uk-UA"/>
              <a:t>.</a:t>
            </a:r>
            <a:endParaRPr/>
          </a:p>
        </p:txBody>
      </p:sp>
      <p:sp>
        <p:nvSpPr>
          <p:cNvPr id="389" name="Google Shape;389;p5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800"/>
              <a:t>Install Apache Spark on </a:t>
            </a:r>
            <a:r>
              <a:rPr lang="uk-UA" sz="2800"/>
              <a:t>Windows</a:t>
            </a:r>
            <a:endParaRPr sz="2800"/>
          </a:p>
        </p:txBody>
      </p:sp>
      <p:sp>
        <p:nvSpPr>
          <p:cNvPr id="395" name="Google Shape;395;p52"/>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sz="1400">
                <a:solidFill>
                  <a:srgbClr val="1F1F1F"/>
                </a:solidFill>
                <a:highlight>
                  <a:srgbClr val="FFFFFF"/>
                </a:highlight>
              </a:rPr>
              <a:t>This lab guides you through the installation of Apache Spark on a Windows machine; it provides step-by-step instructions on downloading Spark from the official website and installing it. This includes setting environment variables and adding a winutils.exe file. Finally, the lab details how to launch Spark and verify the installation.</a:t>
            </a:r>
            <a:endParaRPr sz="1400">
              <a:solidFill>
                <a:srgbClr val="1F1F1F"/>
              </a:solidFill>
              <a:highlight>
                <a:srgbClr val="FFFFFF"/>
              </a:highlight>
            </a:endParaRPr>
          </a:p>
          <a:p>
            <a:pPr indent="0" lvl="0" marL="0" rtl="0" algn="l">
              <a:spcBef>
                <a:spcPts val="0"/>
              </a:spcBef>
              <a:spcAft>
                <a:spcPts val="0"/>
              </a:spcAft>
              <a:buNone/>
            </a:pPr>
            <a:r>
              <a:t/>
            </a:r>
            <a:endParaRPr/>
          </a:p>
          <a:p>
            <a:pPr indent="-330200" lvl="0" marL="457200" rtl="0" algn="l">
              <a:spcBef>
                <a:spcPts val="1200"/>
              </a:spcBef>
              <a:spcAft>
                <a:spcPts val="0"/>
              </a:spcAft>
              <a:buSzPts val="1600"/>
              <a:buFont typeface="Arial"/>
              <a:buChar char="➔"/>
            </a:pPr>
            <a:r>
              <a:rPr b="1" lang="uk-UA" sz="1600" u="sng">
                <a:solidFill>
                  <a:srgbClr val="0D0D0D"/>
                </a:solidFill>
                <a:latin typeface="Arial"/>
                <a:ea typeface="Arial"/>
                <a:cs typeface="Arial"/>
                <a:sym typeface="Arial"/>
                <a:hlinkClick r:id="rId3">
                  <a:extLst>
                    <a:ext uri="{A12FA001-AC4F-418D-AE19-62706E023703}">
                      <ahyp:hlinkClr val="tx"/>
                    </a:ext>
                  </a:extLst>
                </a:hlinkClick>
              </a:rPr>
              <a:t>Click here for </a:t>
            </a:r>
            <a:r>
              <a:rPr b="1" lang="uk-UA" sz="1600" u="sng">
                <a:solidFill>
                  <a:srgbClr val="0D0D0D"/>
                </a:solidFill>
                <a:latin typeface="Arial"/>
                <a:ea typeface="Arial"/>
                <a:cs typeface="Arial"/>
                <a:sym typeface="Arial"/>
                <a:hlinkClick r:id="rId4">
                  <a:extLst>
                    <a:ext uri="{A12FA001-AC4F-418D-AE19-62706E023703}">
                      <ahyp:hlinkClr val="tx"/>
                    </a:ext>
                  </a:extLst>
                </a:hlinkClick>
              </a:rPr>
              <a:t>GLAB 345.1.1 - Install Apache Spark on Windows Machine</a:t>
            </a:r>
            <a:endParaRPr b="1" sz="1600">
              <a:solidFill>
                <a:srgbClr val="0D0D0D"/>
              </a:solidFill>
              <a:latin typeface="Arial"/>
              <a:ea typeface="Arial"/>
              <a:cs typeface="Arial"/>
              <a:sym typeface="Arial"/>
            </a:endParaRPr>
          </a:p>
          <a:p>
            <a:pPr indent="0" lvl="0" marL="0" rtl="0" algn="l">
              <a:spcBef>
                <a:spcPts val="1200"/>
              </a:spcBef>
              <a:spcAft>
                <a:spcPts val="1200"/>
              </a:spcAft>
              <a:buNone/>
            </a:pPr>
            <a:r>
              <a:t/>
            </a:r>
            <a:endParaRPr/>
          </a:p>
        </p:txBody>
      </p:sp>
      <p:sp>
        <p:nvSpPr>
          <p:cNvPr id="396" name="Google Shape;39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800"/>
              <a:t>Additional</a:t>
            </a:r>
            <a:r>
              <a:rPr lang="uk-UA" sz="2800"/>
              <a:t> Information About Spark Setup</a:t>
            </a:r>
            <a:endParaRPr sz="2800"/>
          </a:p>
        </p:txBody>
      </p:sp>
      <p:sp>
        <p:nvSpPr>
          <p:cNvPr id="402" name="Google Shape;402;p5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a:t>If PySpark throws errors, set some environment variables. You can use the below lines of code at the beginning of the main Python script.</a:t>
            </a:r>
            <a:endParaRPr>
              <a:solidFill>
                <a:srgbClr val="292929"/>
              </a:solidFill>
              <a:highlight>
                <a:srgbClr val="FFFFFF"/>
              </a:highlight>
            </a:endParaRPr>
          </a:p>
          <a:p>
            <a:pPr indent="0" lvl="0" marL="0" rtl="0" algn="l">
              <a:lnSpc>
                <a:spcPct val="218181"/>
              </a:lnSpc>
              <a:spcBef>
                <a:spcPts val="3000"/>
              </a:spcBef>
              <a:spcAft>
                <a:spcPts val="0"/>
              </a:spcAft>
              <a:buClr>
                <a:schemeClr val="dk1"/>
              </a:buClr>
              <a:buSzPts val="1100"/>
              <a:buFont typeface="Arial"/>
              <a:buNone/>
            </a:pPr>
            <a:r>
              <a:t/>
            </a:r>
            <a:endParaRPr>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
        <p:nvSpPr>
          <p:cNvPr id="403" name="Google Shape;40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04" name="Google Shape;404;p53"/>
          <p:cNvSpPr txBox="1"/>
          <p:nvPr/>
        </p:nvSpPr>
        <p:spPr>
          <a:xfrm>
            <a:off x="831750" y="1886850"/>
            <a:ext cx="7393800" cy="103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100">
                <a:latin typeface="Consolas"/>
                <a:ea typeface="Consolas"/>
                <a:cs typeface="Consolas"/>
                <a:sym typeface="Consolas"/>
              </a:rPr>
              <a:t>import os</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import sys</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os.environ['PYSPARK_PYTHON'] = sys.executable</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os.environ['PYSPARK_DRIVER_PYTHON'] = sys.executable</a:t>
            </a:r>
            <a:endParaRPr sz="1100">
              <a:latin typeface="Consolas"/>
              <a:ea typeface="Consolas"/>
              <a:cs typeface="Consolas"/>
              <a:sym typeface="Consolas"/>
            </a:endParaRPr>
          </a:p>
        </p:txBody>
      </p:sp>
      <p:sp>
        <p:nvSpPr>
          <p:cNvPr id="405" name="Google Shape;405;p53"/>
          <p:cNvSpPr txBox="1"/>
          <p:nvPr/>
        </p:nvSpPr>
        <p:spPr>
          <a:xfrm>
            <a:off x="787500" y="3060800"/>
            <a:ext cx="7482300" cy="93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uk-UA" sz="1500">
                <a:solidFill>
                  <a:srgbClr val="3F3F3F"/>
                </a:solidFill>
                <a:latin typeface="Calibri"/>
                <a:ea typeface="Calibri"/>
                <a:cs typeface="Calibri"/>
                <a:sym typeface="Calibri"/>
              </a:rPr>
              <a:t>After </a:t>
            </a:r>
            <a:r>
              <a:rPr lang="uk-UA" sz="1500">
                <a:solidFill>
                  <a:srgbClr val="3F3F3F"/>
                </a:solidFill>
                <a:latin typeface="Calibri"/>
                <a:ea typeface="Calibri"/>
                <a:cs typeface="Calibri"/>
                <a:sym typeface="Calibri"/>
              </a:rPr>
              <a:t>that,</a:t>
            </a:r>
            <a:r>
              <a:rPr lang="uk-UA" sz="1500">
                <a:solidFill>
                  <a:srgbClr val="3F3F3F"/>
                </a:solidFill>
                <a:latin typeface="Calibri"/>
                <a:ea typeface="Calibri"/>
                <a:cs typeface="Calibri"/>
                <a:sym typeface="Calibri"/>
              </a:rPr>
              <a:t> you can create the spark session</a:t>
            </a:r>
            <a:endParaRPr sz="1500">
              <a:solidFill>
                <a:srgbClr val="3F3F3F"/>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rgbClr val="3F3F3F"/>
              </a:solidFill>
              <a:latin typeface="Calibri"/>
              <a:ea typeface="Calibri"/>
              <a:cs typeface="Calibri"/>
              <a:sym typeface="Calibri"/>
            </a:endParaRPr>
          </a:p>
          <a:p>
            <a:pPr indent="0" lvl="0" marL="0" rtl="0" algn="l">
              <a:spcBef>
                <a:spcPts val="0"/>
              </a:spcBef>
              <a:spcAft>
                <a:spcPts val="0"/>
              </a:spcAft>
              <a:buNone/>
            </a:pPr>
            <a:r>
              <a:rPr lang="uk-UA" sz="1100">
                <a:latin typeface="Consolas"/>
                <a:ea typeface="Consolas"/>
                <a:cs typeface="Consolas"/>
                <a:sym typeface="Consolas"/>
              </a:rPr>
              <a:t>from pyspark.sql import SparkSession</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session = SparkSession.builder.getOrCreate()</a:t>
            </a:r>
            <a:endParaRPr sz="8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S</a:t>
            </a:r>
            <a:r>
              <a:rPr lang="uk-UA" sz="3000"/>
              <a:t>park-Submit Command</a:t>
            </a:r>
            <a:endParaRPr sz="3000"/>
          </a:p>
        </p:txBody>
      </p:sp>
      <p:sp>
        <p:nvSpPr>
          <p:cNvPr id="411" name="Google Shape;411;p54"/>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374151"/>
              </a:buClr>
              <a:buSzPts val="1250"/>
              <a:buFont typeface="Roboto"/>
              <a:buChar char="●"/>
            </a:pPr>
            <a:r>
              <a:rPr b="1" lang="uk-UA" sz="1250"/>
              <a:t>Driver Program: </a:t>
            </a:r>
            <a:r>
              <a:rPr lang="uk-UA" sz="1250"/>
              <a:t>A PySpark application runs as a driver program, which consists of the main program and creates a SparkContext to coordinate tasks across the cluster.</a:t>
            </a:r>
            <a:endParaRPr sz="1250"/>
          </a:p>
          <a:p>
            <a:pPr indent="-307975" lvl="0" marL="457200" rtl="0" algn="l">
              <a:spcBef>
                <a:spcPts val="1000"/>
              </a:spcBef>
              <a:spcAft>
                <a:spcPts val="0"/>
              </a:spcAft>
              <a:buClr>
                <a:srgbClr val="374151"/>
              </a:buClr>
              <a:buSzPts val="1250"/>
              <a:buFont typeface="Roboto"/>
              <a:buChar char="●"/>
            </a:pPr>
            <a:r>
              <a:rPr b="1" lang="uk-UA" sz="1250"/>
              <a:t>Cluster Manager: </a:t>
            </a:r>
            <a:r>
              <a:rPr lang="uk-UA" sz="1250"/>
              <a:t>The Spark driver communicates with a cluster manager (e.g., YARN, Apache Mesos, or Spark's standalone cluster manager) to acquire resources and manage the execution of tasks.</a:t>
            </a:r>
            <a:endParaRPr sz="1250"/>
          </a:p>
          <a:p>
            <a:pPr indent="0" lvl="0" marL="457200" rtl="0" algn="l">
              <a:lnSpc>
                <a:spcPct val="100000"/>
              </a:lnSpc>
              <a:spcBef>
                <a:spcPts val="1000"/>
              </a:spcBef>
              <a:spcAft>
                <a:spcPts val="0"/>
              </a:spcAft>
              <a:buNone/>
            </a:pPr>
            <a:r>
              <a:rPr b="1" lang="uk-UA" sz="1800">
                <a:solidFill>
                  <a:schemeClr val="dk1"/>
                </a:solidFill>
              </a:rPr>
              <a:t>Spark-Submit Command</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uk-UA" sz="1200">
                <a:solidFill>
                  <a:srgbClr val="000000"/>
                </a:solidFill>
              </a:rPr>
              <a:t>The `</a:t>
            </a:r>
            <a:r>
              <a:rPr b="1" lang="uk-UA" sz="1200">
                <a:solidFill>
                  <a:srgbClr val="000000"/>
                </a:solidFill>
                <a:latin typeface="Consolas"/>
                <a:ea typeface="Consolas"/>
                <a:cs typeface="Consolas"/>
                <a:sym typeface="Consolas"/>
              </a:rPr>
              <a:t>Spark-Submit`</a:t>
            </a:r>
            <a:r>
              <a:rPr lang="uk-UA" sz="1200">
                <a:solidFill>
                  <a:srgbClr val="000000"/>
                </a:solidFill>
                <a:latin typeface="Consolas"/>
                <a:ea typeface="Consolas"/>
                <a:cs typeface="Consolas"/>
                <a:sym typeface="Consolas"/>
              </a:rPr>
              <a:t> </a:t>
            </a:r>
            <a:r>
              <a:rPr lang="uk-UA" sz="1200">
                <a:solidFill>
                  <a:srgbClr val="000000"/>
                </a:solidFill>
              </a:rPr>
              <a:t>command is used to submit a Spark program or PySpark application (or job) to the cluster manager by specifying various options and configurations. The </a:t>
            </a:r>
            <a:r>
              <a:rPr lang="uk-UA" sz="1200">
                <a:solidFill>
                  <a:srgbClr val="000000"/>
                </a:solidFill>
              </a:rPr>
              <a:t>`</a:t>
            </a:r>
            <a:r>
              <a:rPr b="1" lang="uk-UA" sz="1200">
                <a:solidFill>
                  <a:srgbClr val="000000"/>
                </a:solidFill>
                <a:latin typeface="Consolas"/>
                <a:ea typeface="Consolas"/>
                <a:cs typeface="Consolas"/>
                <a:sym typeface="Consolas"/>
              </a:rPr>
              <a:t>Spark-Submit`</a:t>
            </a:r>
            <a:r>
              <a:rPr lang="uk-UA" sz="1200">
                <a:solidFill>
                  <a:srgbClr val="000000"/>
                </a:solidFill>
              </a:rPr>
              <a:t> command supports the following:</a:t>
            </a:r>
            <a:endParaRPr sz="1200">
              <a:solidFill>
                <a:srgbClr val="000000"/>
              </a:solidFill>
            </a:endParaRPr>
          </a:p>
          <a:p>
            <a:pPr indent="-304800" lvl="0" marL="457200" rtl="0" algn="l">
              <a:spcBef>
                <a:spcPts val="1200"/>
              </a:spcBef>
              <a:spcAft>
                <a:spcPts val="0"/>
              </a:spcAft>
              <a:buClr>
                <a:srgbClr val="000000"/>
              </a:buClr>
              <a:buSzPts val="1200"/>
              <a:buChar char="●"/>
            </a:pPr>
            <a:r>
              <a:rPr lang="uk-UA" sz="1200">
                <a:solidFill>
                  <a:srgbClr val="000000"/>
                </a:solidFill>
              </a:rPr>
              <a:t>Submitting a Spark application to different cluster managers, such as </a:t>
            </a:r>
            <a:r>
              <a:rPr b="1" lang="uk-UA" sz="1200">
                <a:solidFill>
                  <a:srgbClr val="000000"/>
                </a:solidFill>
              </a:rPr>
              <a:t>YARN, Kubernetes, Mesos,</a:t>
            </a:r>
            <a:r>
              <a:rPr lang="uk-UA" sz="1200">
                <a:solidFill>
                  <a:srgbClr val="000000"/>
                </a:solidFill>
              </a:rPr>
              <a:t> and </a:t>
            </a:r>
            <a:r>
              <a:rPr b="1" lang="uk-UA" sz="1200">
                <a:solidFill>
                  <a:srgbClr val="000000"/>
                </a:solidFill>
              </a:rPr>
              <a:t>Standalone</a:t>
            </a:r>
            <a:r>
              <a:rPr lang="uk-UA" sz="1200">
                <a:solidFill>
                  <a:srgbClr val="000000"/>
                </a:solidFill>
              </a:rPr>
              <a:t>.</a:t>
            </a:r>
            <a:endParaRPr sz="1200">
              <a:solidFill>
                <a:srgbClr val="000000"/>
              </a:solidFill>
            </a:endParaRPr>
          </a:p>
          <a:p>
            <a:pPr indent="-304800" lvl="0" marL="457200" rtl="0" algn="l">
              <a:spcBef>
                <a:spcPts val="0"/>
              </a:spcBef>
              <a:spcAft>
                <a:spcPts val="0"/>
              </a:spcAft>
              <a:buClr>
                <a:srgbClr val="000000"/>
              </a:buClr>
              <a:buSzPts val="1200"/>
              <a:buChar char="●"/>
            </a:pPr>
            <a:r>
              <a:rPr lang="uk-UA" sz="1200">
                <a:solidFill>
                  <a:srgbClr val="000000"/>
                </a:solidFill>
              </a:rPr>
              <a:t>Submitting a Spark application in either </a:t>
            </a:r>
            <a:r>
              <a:rPr b="1" lang="uk-UA" sz="1200">
                <a:solidFill>
                  <a:srgbClr val="000000"/>
                </a:solidFill>
              </a:rPr>
              <a:t>client</a:t>
            </a:r>
            <a:r>
              <a:rPr lang="uk-UA" sz="1200">
                <a:solidFill>
                  <a:srgbClr val="000000"/>
                </a:solidFill>
              </a:rPr>
              <a:t> or </a:t>
            </a:r>
            <a:r>
              <a:rPr b="1" lang="uk-UA" sz="1200">
                <a:solidFill>
                  <a:srgbClr val="000000"/>
                </a:solidFill>
              </a:rPr>
              <a:t>cluster</a:t>
            </a:r>
            <a:r>
              <a:rPr lang="uk-UA" sz="1200">
                <a:solidFill>
                  <a:srgbClr val="000000"/>
                </a:solidFill>
              </a:rPr>
              <a:t> deployment mode.</a:t>
            </a:r>
            <a:endParaRPr sz="1200">
              <a:solidFill>
                <a:srgbClr val="000000"/>
              </a:solidFill>
              <a:highlight>
                <a:srgbClr val="F9F9F9"/>
              </a:highlight>
            </a:endParaRPr>
          </a:p>
          <a:p>
            <a:pPr indent="0" lvl="0" marL="0" rtl="0" algn="l">
              <a:lnSpc>
                <a:spcPct val="130000"/>
              </a:lnSpc>
              <a:spcBef>
                <a:spcPts val="1200"/>
              </a:spcBef>
              <a:spcAft>
                <a:spcPts val="1000"/>
              </a:spcAft>
              <a:buClr>
                <a:srgbClr val="000000"/>
              </a:buClr>
              <a:buSzPts val="1600"/>
              <a:buFont typeface="Arial"/>
              <a:buNone/>
            </a:pPr>
            <a:r>
              <a:rPr lang="uk-UA" sz="1200">
                <a:solidFill>
                  <a:srgbClr val="000000"/>
                </a:solidFill>
                <a:highlight>
                  <a:srgbClr val="F9F9F9"/>
                </a:highlight>
              </a:rPr>
              <a:t>Spark binary comes with a </a:t>
            </a:r>
            <a:r>
              <a:rPr lang="uk-UA" sz="1200">
                <a:solidFill>
                  <a:srgbClr val="000000"/>
                </a:solidFill>
                <a:highlight>
                  <a:srgbClr val="E3E3E4"/>
                </a:highlight>
                <a:latin typeface="Consolas"/>
                <a:ea typeface="Consolas"/>
                <a:cs typeface="Consolas"/>
                <a:sym typeface="Consolas"/>
              </a:rPr>
              <a:t>spark-submit.sh</a:t>
            </a:r>
            <a:r>
              <a:rPr lang="uk-UA" sz="1200">
                <a:solidFill>
                  <a:srgbClr val="000000"/>
                </a:solidFill>
                <a:highlight>
                  <a:srgbClr val="F9F9F9"/>
                </a:highlight>
                <a:latin typeface="Consolas"/>
                <a:ea typeface="Consolas"/>
                <a:cs typeface="Consolas"/>
                <a:sym typeface="Consolas"/>
              </a:rPr>
              <a:t> </a:t>
            </a:r>
            <a:r>
              <a:rPr lang="uk-UA" sz="1200">
                <a:solidFill>
                  <a:srgbClr val="000000"/>
                </a:solidFill>
                <a:highlight>
                  <a:srgbClr val="F9F9F9"/>
                </a:highlight>
              </a:rPr>
              <a:t>script file for Linux, Mac, and </a:t>
            </a:r>
            <a:r>
              <a:rPr lang="uk-UA" sz="1200">
                <a:solidFill>
                  <a:srgbClr val="000000"/>
                </a:solidFill>
                <a:highlight>
                  <a:srgbClr val="E3E3E4"/>
                </a:highlight>
                <a:latin typeface="Consolas"/>
                <a:ea typeface="Consolas"/>
                <a:cs typeface="Consolas"/>
                <a:sym typeface="Consolas"/>
              </a:rPr>
              <a:t>spark-submit.cmd</a:t>
            </a:r>
            <a:r>
              <a:rPr lang="uk-UA" sz="1200">
                <a:solidFill>
                  <a:srgbClr val="000000"/>
                </a:solidFill>
                <a:highlight>
                  <a:srgbClr val="F9F9F9"/>
                </a:highlight>
                <a:latin typeface="Consolas"/>
                <a:ea typeface="Consolas"/>
                <a:cs typeface="Consolas"/>
                <a:sym typeface="Consolas"/>
              </a:rPr>
              <a:t> </a:t>
            </a:r>
            <a:r>
              <a:rPr lang="uk-UA" sz="1200">
                <a:solidFill>
                  <a:srgbClr val="000000"/>
                </a:solidFill>
                <a:highlight>
                  <a:srgbClr val="F9F9F9"/>
                </a:highlight>
              </a:rPr>
              <a:t>command files for windows. These scripts are available at the </a:t>
            </a:r>
            <a:r>
              <a:rPr lang="uk-UA" sz="1200">
                <a:solidFill>
                  <a:srgbClr val="000000"/>
                </a:solidFill>
                <a:highlight>
                  <a:srgbClr val="E3E3E4"/>
                </a:highlight>
                <a:latin typeface="Consolas"/>
                <a:ea typeface="Consolas"/>
                <a:cs typeface="Consolas"/>
                <a:sym typeface="Consolas"/>
              </a:rPr>
              <a:t>$SPARK_HOME/bin</a:t>
            </a:r>
            <a:r>
              <a:rPr lang="uk-UA" sz="1200">
                <a:solidFill>
                  <a:srgbClr val="000000"/>
                </a:solidFill>
                <a:highlight>
                  <a:srgbClr val="F9F9F9"/>
                </a:highlight>
                <a:latin typeface="Consolas"/>
                <a:ea typeface="Consolas"/>
                <a:cs typeface="Consolas"/>
                <a:sym typeface="Consolas"/>
              </a:rPr>
              <a:t> </a:t>
            </a:r>
            <a:r>
              <a:rPr lang="uk-UA" sz="1200">
                <a:solidFill>
                  <a:srgbClr val="000000"/>
                </a:solidFill>
                <a:highlight>
                  <a:srgbClr val="F9F9F9"/>
                </a:highlight>
              </a:rPr>
              <a:t>directory.</a:t>
            </a:r>
            <a:endParaRPr sz="1200">
              <a:solidFill>
                <a:srgbClr val="000000"/>
              </a:solidFill>
              <a:highlight>
                <a:srgbClr val="F9F9F9"/>
              </a:highlight>
            </a:endParaRPr>
          </a:p>
        </p:txBody>
      </p:sp>
      <p:sp>
        <p:nvSpPr>
          <p:cNvPr id="412" name="Google Shape;41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Spark-Submit Command</a:t>
            </a:r>
            <a:r>
              <a:rPr lang="uk-UA" sz="2700"/>
              <a:t> (continued)</a:t>
            </a:r>
            <a:endParaRPr sz="2700"/>
          </a:p>
        </p:txBody>
      </p:sp>
      <p:sp>
        <p:nvSpPr>
          <p:cNvPr id="418" name="Google Shape;418;p55"/>
          <p:cNvSpPr txBox="1"/>
          <p:nvPr>
            <p:ph idx="1" type="body"/>
          </p:nvPr>
        </p:nvSpPr>
        <p:spPr>
          <a:xfrm>
            <a:off x="434450" y="1053775"/>
            <a:ext cx="8520600" cy="36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UA" sz="1400">
                <a:solidFill>
                  <a:srgbClr val="222222"/>
                </a:solidFill>
                <a:highlight>
                  <a:srgbClr val="F9F9F9"/>
                </a:highlight>
                <a:latin typeface="Arial"/>
                <a:ea typeface="Arial"/>
                <a:cs typeface="Arial"/>
                <a:sym typeface="Arial"/>
              </a:rPr>
              <a:t>Spark-Submit Command with the most-used command options:</a:t>
            </a:r>
            <a:endParaRPr sz="1400">
              <a:solidFill>
                <a:srgbClr val="222222"/>
              </a:solidFill>
              <a:highlight>
                <a:srgbClr val="F9F9F9"/>
              </a:highlight>
              <a:latin typeface="Arial"/>
              <a:ea typeface="Arial"/>
              <a:cs typeface="Arial"/>
              <a:sym typeface="Arial"/>
            </a:endParaRPr>
          </a:p>
          <a:p>
            <a:pPr indent="0" lvl="0" marL="0" rtl="0" algn="l">
              <a:spcBef>
                <a:spcPts val="1200"/>
              </a:spcBef>
              <a:spcAft>
                <a:spcPts val="1200"/>
              </a:spcAft>
              <a:buNone/>
            </a:pPr>
            <a:r>
              <a:t/>
            </a:r>
            <a:endParaRPr sz="1200">
              <a:solidFill>
                <a:schemeClr val="dk1"/>
              </a:solidFill>
              <a:highlight>
                <a:srgbClr val="F9F9F9"/>
              </a:highlight>
              <a:latin typeface="Arial"/>
              <a:ea typeface="Arial"/>
              <a:cs typeface="Arial"/>
              <a:sym typeface="Arial"/>
            </a:endParaRPr>
          </a:p>
        </p:txBody>
      </p:sp>
      <p:sp>
        <p:nvSpPr>
          <p:cNvPr id="419" name="Google Shape;419;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20" name="Google Shape;420;p55"/>
          <p:cNvSpPr txBox="1"/>
          <p:nvPr/>
        </p:nvSpPr>
        <p:spPr>
          <a:xfrm>
            <a:off x="611400" y="1468575"/>
            <a:ext cx="3960600" cy="204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100">
                <a:latin typeface="Consolas"/>
                <a:ea typeface="Consolas"/>
                <a:cs typeface="Consolas"/>
                <a:sym typeface="Consolas"/>
              </a:rPr>
              <a:t>./bin/spark-submit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--master &lt;master-url&gt;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--deploy-mode &lt;deploy-mode&gt;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--conf &lt;key&lt;=&lt;value&gt;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--driver-memory &lt;value&gt;g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--executor-memory &lt;value&gt;g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--executor-cores &lt;number of cores&gt;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--jars  &lt;comma separated dependencies&gt;</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--class &lt;main-class&gt;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&lt;application-jar&gt; \</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  [application-arguments]</a:t>
            </a:r>
            <a:endParaRPr/>
          </a:p>
        </p:txBody>
      </p:sp>
      <p:sp>
        <p:nvSpPr>
          <p:cNvPr id="421" name="Google Shape;421;p55"/>
          <p:cNvSpPr txBox="1"/>
          <p:nvPr/>
        </p:nvSpPr>
        <p:spPr>
          <a:xfrm>
            <a:off x="4921075" y="2985650"/>
            <a:ext cx="36357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rPr lang="uk-UA" sz="1200">
                <a:solidFill>
                  <a:schemeClr val="dk1"/>
                </a:solidFill>
                <a:highlight>
                  <a:srgbClr val="F9F9F9"/>
                </a:highlight>
              </a:rPr>
              <a:t>You can also submit an application like the one below (without using the script).</a:t>
            </a:r>
            <a:endParaRPr sz="1200">
              <a:solidFill>
                <a:srgbClr val="F8F8F2"/>
              </a:solidFill>
              <a:highlight>
                <a:srgbClr val="272822"/>
              </a:highlight>
            </a:endParaRPr>
          </a:p>
        </p:txBody>
      </p:sp>
      <p:sp>
        <p:nvSpPr>
          <p:cNvPr id="422" name="Google Shape;422;p55"/>
          <p:cNvSpPr txBox="1"/>
          <p:nvPr/>
        </p:nvSpPr>
        <p:spPr>
          <a:xfrm>
            <a:off x="1225950" y="3599763"/>
            <a:ext cx="6557400" cy="35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100">
                <a:latin typeface="Consolas"/>
                <a:ea typeface="Consolas"/>
                <a:cs typeface="Consolas"/>
                <a:sym typeface="Consolas"/>
              </a:rPr>
              <a:t>./bin/spark-class org.apache.spark.deploy.SparkSubmit &lt;options &amp; arguments&gt;</a:t>
            </a:r>
            <a:endParaRPr sz="1100">
              <a:latin typeface="Consolas"/>
              <a:ea typeface="Consolas"/>
              <a:cs typeface="Consolas"/>
              <a:sym typeface="Consolas"/>
            </a:endParaRPr>
          </a:p>
        </p:txBody>
      </p:sp>
      <p:sp>
        <p:nvSpPr>
          <p:cNvPr id="423" name="Google Shape;423;p55"/>
          <p:cNvSpPr txBox="1"/>
          <p:nvPr/>
        </p:nvSpPr>
        <p:spPr>
          <a:xfrm>
            <a:off x="4770150" y="1355550"/>
            <a:ext cx="4079400" cy="1676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uk-UA" sz="1100"/>
              <a:t>Using the </a:t>
            </a:r>
            <a:r>
              <a:rPr b="1" lang="uk-UA" sz="1100">
                <a:solidFill>
                  <a:srgbClr val="188038"/>
                </a:solidFill>
                <a:latin typeface="Roboto Mono"/>
                <a:ea typeface="Roboto Mono"/>
                <a:cs typeface="Roboto Mono"/>
                <a:sym typeface="Roboto Mono"/>
              </a:rPr>
              <a:t>--deploy-mode</a:t>
            </a:r>
            <a:r>
              <a:rPr lang="uk-UA" sz="1100"/>
              <a:t> option, you can specify where to run the Spark application driver program. Spark supports </a:t>
            </a:r>
            <a:r>
              <a:rPr b="1" lang="uk-UA" sz="1100"/>
              <a:t>cluster</a:t>
            </a:r>
            <a:r>
              <a:rPr lang="uk-UA" sz="1100"/>
              <a:t> and </a:t>
            </a:r>
            <a:r>
              <a:rPr b="1" lang="uk-UA" sz="1100"/>
              <a:t>client</a:t>
            </a:r>
            <a:r>
              <a:rPr lang="uk-UA" sz="1100"/>
              <a:t> deployment modes.</a:t>
            </a:r>
            <a:endParaRPr sz="1100"/>
          </a:p>
          <a:p>
            <a:pPr indent="0" lvl="0" marL="0" rtl="0" algn="l">
              <a:lnSpc>
                <a:spcPct val="115000"/>
              </a:lnSpc>
              <a:spcBef>
                <a:spcPts val="1200"/>
              </a:spcBef>
              <a:spcAft>
                <a:spcPts val="1200"/>
              </a:spcAft>
              <a:buNone/>
            </a:pPr>
            <a:r>
              <a:rPr lang="uk-UA" sz="1100"/>
              <a:t>Using the </a:t>
            </a:r>
            <a:r>
              <a:rPr b="1" lang="uk-UA" sz="1100">
                <a:solidFill>
                  <a:srgbClr val="188038"/>
                </a:solidFill>
                <a:latin typeface="Roboto Mono"/>
                <a:ea typeface="Roboto Mono"/>
                <a:cs typeface="Roboto Mono"/>
                <a:sym typeface="Roboto Mono"/>
              </a:rPr>
              <a:t>--master</a:t>
            </a:r>
            <a:r>
              <a:rPr lang="uk-UA" sz="1100"/>
              <a:t> option, you can specify which cluster manager to use for running your application. Spark currently supports </a:t>
            </a:r>
            <a:r>
              <a:rPr b="1" lang="uk-UA" sz="1100"/>
              <a:t>YARN, Mesos, Kubernetes, Standalone,</a:t>
            </a:r>
            <a:r>
              <a:rPr lang="uk-UA" sz="1100"/>
              <a:t> and </a:t>
            </a:r>
            <a:r>
              <a:rPr b="1" lang="uk-UA" sz="1100"/>
              <a:t>Local</a:t>
            </a:r>
            <a:r>
              <a:rPr lang="uk-UA" sz="1100"/>
              <a:t> modes.</a:t>
            </a:r>
            <a:endParaRPr sz="1300">
              <a:solidFill>
                <a:srgbClr val="222222"/>
              </a:solidFill>
              <a:highlight>
                <a:srgbClr val="F9F9F9"/>
              </a:highlight>
              <a:latin typeface="Calibri"/>
              <a:ea typeface="Calibri"/>
              <a:cs typeface="Calibri"/>
              <a:sym typeface="Calibri"/>
            </a:endParaRPr>
          </a:p>
        </p:txBody>
      </p:sp>
      <p:sp>
        <p:nvSpPr>
          <p:cNvPr id="424" name="Google Shape;424;p55"/>
          <p:cNvSpPr txBox="1"/>
          <p:nvPr/>
        </p:nvSpPr>
        <p:spPr>
          <a:xfrm>
            <a:off x="1181800" y="4037750"/>
            <a:ext cx="6831900" cy="6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uk-UA" sz="1200">
                <a:latin typeface="Calibri"/>
                <a:ea typeface="Calibri"/>
                <a:cs typeface="Calibri"/>
                <a:sym typeface="Calibri"/>
              </a:rPr>
              <a:t>For more information about Spark-Submit Command, visit: S</a:t>
            </a:r>
            <a:r>
              <a:rPr lang="uk-UA" sz="1200">
                <a:latin typeface="Calibri"/>
                <a:ea typeface="Calibri"/>
                <a:cs typeface="Calibri"/>
                <a:sym typeface="Calibri"/>
              </a:rPr>
              <a:t>ubmit command</a:t>
            </a:r>
            <a:endParaRPr sz="1200">
              <a:latin typeface="Calibri"/>
              <a:ea typeface="Calibri"/>
              <a:cs typeface="Calibri"/>
              <a:sym typeface="Calibri"/>
            </a:endParaRPr>
          </a:p>
          <a:p>
            <a:pPr indent="0" lvl="0" marL="0" rtl="0" algn="l">
              <a:spcBef>
                <a:spcPts val="0"/>
              </a:spcBef>
              <a:spcAft>
                <a:spcPts val="0"/>
              </a:spcAft>
              <a:buNone/>
            </a:pPr>
            <a:r>
              <a:rPr lang="uk-UA" sz="1200" u="sng">
                <a:solidFill>
                  <a:schemeClr val="hlink"/>
                </a:solidFill>
                <a:latin typeface="Calibri"/>
                <a:ea typeface="Calibri"/>
                <a:cs typeface="Calibri"/>
                <a:sym typeface="Calibri"/>
                <a:hlinkClick r:id="rId3"/>
              </a:rPr>
              <a:t>https://sparkbyexamples.com/spark/spark-submit-command/</a:t>
            </a:r>
            <a:endParaRPr sz="1200">
              <a:latin typeface="Calibri"/>
              <a:ea typeface="Calibri"/>
              <a:cs typeface="Calibri"/>
              <a:sym typeface="Calibri"/>
            </a:endParaRPr>
          </a:p>
          <a:p>
            <a:pPr indent="0" lvl="0" marL="0" rtl="0" algn="l">
              <a:spcBef>
                <a:spcPts val="0"/>
              </a:spcBef>
              <a:spcAft>
                <a:spcPts val="0"/>
              </a:spcAft>
              <a:buNone/>
            </a:pPr>
            <a:r>
              <a:rPr lang="uk-UA" sz="1200" u="sng">
                <a:solidFill>
                  <a:schemeClr val="hlink"/>
                </a:solidFill>
                <a:latin typeface="Calibri"/>
                <a:ea typeface="Calibri"/>
                <a:cs typeface="Calibri"/>
                <a:sym typeface="Calibri"/>
                <a:hlinkClick r:id="rId4"/>
              </a:rPr>
              <a:t>https://spark.apache.org/docs/latest/submitting-applications.html</a:t>
            </a:r>
            <a:endParaRPr sz="12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338750"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Initializing PySpark Application</a:t>
            </a:r>
            <a:endParaRPr sz="3000"/>
          </a:p>
        </p:txBody>
      </p:sp>
      <p:sp>
        <p:nvSpPr>
          <p:cNvPr id="430" name="Google Shape;430;p5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uk-UA" sz="1300">
                <a:solidFill>
                  <a:srgbClr val="222222"/>
                </a:solidFill>
                <a:highlight>
                  <a:srgbClr val="FFFFFF"/>
                </a:highlight>
              </a:rPr>
              <a:t>To use Jupyter Notebook with Spark, we need to do a little more work. There are two ways to use Jupyter with Spark, but the method that is most simple, applicable, and general is the method of installing the </a:t>
            </a:r>
            <a:r>
              <a:rPr b="1" lang="uk-UA" sz="1300">
                <a:solidFill>
                  <a:srgbClr val="188038"/>
                </a:solidFill>
                <a:latin typeface="Roboto Mono"/>
                <a:ea typeface="Roboto Mono"/>
                <a:cs typeface="Roboto Mono"/>
                <a:sym typeface="Roboto Mono"/>
              </a:rPr>
              <a:t>findspark</a:t>
            </a:r>
            <a:r>
              <a:rPr b="1" lang="uk-UA" sz="1300">
                <a:solidFill>
                  <a:srgbClr val="000000"/>
                </a:solidFill>
              </a:rPr>
              <a:t> </a:t>
            </a:r>
            <a:r>
              <a:rPr lang="uk-UA" sz="1300">
                <a:solidFill>
                  <a:srgbClr val="000000"/>
                </a:solidFill>
              </a:rPr>
              <a:t> </a:t>
            </a:r>
            <a:r>
              <a:rPr lang="uk-UA" sz="1300">
                <a:solidFill>
                  <a:srgbClr val="222222"/>
                </a:solidFill>
                <a:highlight>
                  <a:srgbClr val="FFFFFF"/>
                </a:highlight>
              </a:rPr>
              <a:t>package via</a:t>
            </a:r>
            <a:r>
              <a:rPr b="1" lang="uk-UA" sz="1300">
                <a:solidFill>
                  <a:srgbClr val="222222"/>
                </a:solidFill>
                <a:highlight>
                  <a:srgbClr val="D5D5D5"/>
                </a:highlight>
              </a:rPr>
              <a:t> </a:t>
            </a:r>
            <a:endParaRPr b="1" sz="1300">
              <a:solidFill>
                <a:srgbClr val="222222"/>
              </a:solidFill>
              <a:highlight>
                <a:srgbClr val="D5D5D5"/>
              </a:highlight>
            </a:endParaRPr>
          </a:p>
          <a:p>
            <a:pPr indent="0" lvl="0" marL="0" rtl="0" algn="l">
              <a:lnSpc>
                <a:spcPct val="100000"/>
              </a:lnSpc>
              <a:spcBef>
                <a:spcPts val="0"/>
              </a:spcBef>
              <a:spcAft>
                <a:spcPts val="0"/>
              </a:spcAft>
              <a:buNone/>
            </a:pPr>
            <a:r>
              <a:rPr b="1" lang="uk-UA" sz="1300">
                <a:solidFill>
                  <a:srgbClr val="222222"/>
                </a:solidFill>
                <a:highlight>
                  <a:srgbClr val="D5D5D5"/>
                </a:highlight>
                <a:latin typeface="Consolas"/>
                <a:ea typeface="Consolas"/>
                <a:cs typeface="Consolas"/>
                <a:sym typeface="Consolas"/>
              </a:rPr>
              <a:t>pip install findspark</a:t>
            </a:r>
            <a:r>
              <a:rPr lang="uk-UA" sz="1300">
                <a:solidFill>
                  <a:srgbClr val="222222"/>
                </a:solidFill>
                <a:highlight>
                  <a:srgbClr val="FFFFFF"/>
                </a:highlight>
                <a:latin typeface="Consolas"/>
                <a:ea typeface="Consolas"/>
                <a:cs typeface="Consolas"/>
                <a:sym typeface="Consolas"/>
              </a:rPr>
              <a:t>.</a:t>
            </a:r>
            <a:r>
              <a:rPr lang="uk-UA" sz="1300">
                <a:solidFill>
                  <a:srgbClr val="222222"/>
                </a:solidFill>
                <a:highlight>
                  <a:srgbClr val="FFFFFF"/>
                </a:highlight>
              </a:rPr>
              <a:t> </a:t>
            </a:r>
            <a:r>
              <a:rPr b="1" lang="uk-UA" sz="1300">
                <a:solidFill>
                  <a:srgbClr val="188038"/>
                </a:solidFill>
                <a:latin typeface="Roboto Mono"/>
                <a:ea typeface="Roboto Mono"/>
                <a:cs typeface="Roboto Mono"/>
                <a:sym typeface="Roboto Mono"/>
              </a:rPr>
              <a:t>findspark</a:t>
            </a:r>
            <a:r>
              <a:rPr b="1" lang="uk-UA" sz="1300">
                <a:solidFill>
                  <a:srgbClr val="000000"/>
                </a:solidFill>
              </a:rPr>
              <a:t> </a:t>
            </a:r>
            <a:r>
              <a:rPr lang="uk-UA" sz="1300">
                <a:solidFill>
                  <a:srgbClr val="000000"/>
                </a:solidFill>
              </a:rPr>
              <a:t>helps Jupyter recognize Spark’s environment.</a:t>
            </a:r>
            <a:r>
              <a:rPr lang="uk-UA" sz="1300">
                <a:solidFill>
                  <a:srgbClr val="222222"/>
                </a:solidFill>
                <a:highlight>
                  <a:srgbClr val="FFFFFF"/>
                </a:highlight>
              </a:rPr>
              <a:t>Then on Jupyter, type below command</a:t>
            </a:r>
            <a:endParaRPr sz="13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50">
              <a:solidFill>
                <a:srgbClr val="3D4144"/>
              </a:solidFill>
              <a:highlight>
                <a:srgbClr val="FFFFFF"/>
              </a:highlight>
              <a:latin typeface="Roboto"/>
              <a:ea typeface="Roboto"/>
              <a:cs typeface="Roboto"/>
              <a:sym typeface="Roboto"/>
            </a:endParaRPr>
          </a:p>
          <a:p>
            <a:pPr indent="0" lvl="0" marL="114300" marR="114300" rtl="0" algn="l">
              <a:lnSpc>
                <a:spcPct val="180000"/>
              </a:lnSpc>
              <a:spcBef>
                <a:spcPts val="2100"/>
              </a:spcBef>
              <a:spcAft>
                <a:spcPts val="0"/>
              </a:spcAft>
              <a:buClr>
                <a:schemeClr val="dk1"/>
              </a:buClr>
              <a:buSzPts val="1100"/>
              <a:buFont typeface="Arial"/>
              <a:buNone/>
            </a:pPr>
            <a:r>
              <a:t/>
            </a:r>
            <a:endParaRPr sz="850">
              <a:solidFill>
                <a:srgbClr val="EEFFFF"/>
              </a:solidFill>
              <a:highlight>
                <a:srgbClr val="263238"/>
              </a:highlight>
              <a:latin typeface="Consolas"/>
              <a:ea typeface="Consolas"/>
              <a:cs typeface="Consolas"/>
              <a:sym typeface="Consolas"/>
            </a:endParaRPr>
          </a:p>
          <a:p>
            <a:pPr indent="0" lvl="0" marL="0" rtl="0" algn="l">
              <a:spcBef>
                <a:spcPts val="1100"/>
              </a:spcBef>
              <a:spcAft>
                <a:spcPts val="1200"/>
              </a:spcAft>
              <a:buNone/>
            </a:pPr>
            <a:r>
              <a:t/>
            </a:r>
            <a:endParaRPr/>
          </a:p>
        </p:txBody>
      </p:sp>
      <p:sp>
        <p:nvSpPr>
          <p:cNvPr id="431" name="Google Shape;431;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32" name="Google Shape;432;p56"/>
          <p:cNvSpPr txBox="1"/>
          <p:nvPr/>
        </p:nvSpPr>
        <p:spPr>
          <a:xfrm>
            <a:off x="482300" y="3890638"/>
            <a:ext cx="8424900" cy="646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uk-UA" sz="1500">
                <a:solidFill>
                  <a:srgbClr val="3D4144"/>
                </a:solidFill>
                <a:highlight>
                  <a:srgbClr val="FFFFFF"/>
                </a:highlight>
              </a:rPr>
              <a:t>That is literally all we need! We can, of course, still use Apache Spark on the terminal simply by typing the </a:t>
            </a:r>
            <a:r>
              <a:rPr lang="uk-UA" sz="1500">
                <a:solidFill>
                  <a:srgbClr val="3D4144"/>
                </a:solidFill>
                <a:highlight>
                  <a:srgbClr val="FFFFFF"/>
                </a:highlight>
                <a:latin typeface="Calibri"/>
                <a:ea typeface="Calibri"/>
                <a:cs typeface="Calibri"/>
                <a:sym typeface="Calibri"/>
              </a:rPr>
              <a:t>`</a:t>
            </a:r>
            <a:r>
              <a:rPr b="1" lang="uk-UA" sz="1500">
                <a:solidFill>
                  <a:schemeClr val="accent2"/>
                </a:solidFill>
                <a:highlight>
                  <a:srgbClr val="FAFAFA"/>
                </a:highlight>
                <a:latin typeface="Consolas"/>
                <a:ea typeface="Consolas"/>
                <a:cs typeface="Consolas"/>
                <a:sym typeface="Consolas"/>
              </a:rPr>
              <a:t>pyspark` command</a:t>
            </a:r>
            <a:r>
              <a:rPr b="1" lang="uk-UA" sz="1500">
                <a:solidFill>
                  <a:schemeClr val="accent2"/>
                </a:solidFill>
                <a:highlight>
                  <a:srgbClr val="FFFFFF"/>
                </a:highlight>
              </a:rPr>
              <a:t> </a:t>
            </a:r>
            <a:r>
              <a:rPr lang="uk-UA" sz="1500">
                <a:solidFill>
                  <a:srgbClr val="3D4144"/>
                </a:solidFill>
                <a:highlight>
                  <a:srgbClr val="FFFFFF"/>
                </a:highlight>
              </a:rPr>
              <a:t>if we want, but it is always good to have more options.</a:t>
            </a:r>
            <a:endParaRPr sz="1100">
              <a:solidFill>
                <a:schemeClr val="dk1"/>
              </a:solidFill>
            </a:endParaRPr>
          </a:p>
        </p:txBody>
      </p:sp>
      <p:sp>
        <p:nvSpPr>
          <p:cNvPr id="433" name="Google Shape;433;p56"/>
          <p:cNvSpPr txBox="1"/>
          <p:nvPr/>
        </p:nvSpPr>
        <p:spPr>
          <a:xfrm>
            <a:off x="5439425" y="2153963"/>
            <a:ext cx="1747800" cy="56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uk-UA" sz="1250">
                <a:solidFill>
                  <a:srgbClr val="89DDFF"/>
                </a:solidFill>
                <a:highlight>
                  <a:srgbClr val="263238"/>
                </a:highlight>
                <a:latin typeface="Consolas"/>
                <a:ea typeface="Consolas"/>
                <a:cs typeface="Consolas"/>
                <a:sym typeface="Consolas"/>
              </a:rPr>
              <a:t>import</a:t>
            </a:r>
            <a:r>
              <a:rPr lang="uk-UA" sz="1250">
                <a:solidFill>
                  <a:srgbClr val="EEFFFF"/>
                </a:solidFill>
                <a:highlight>
                  <a:srgbClr val="263238"/>
                </a:highlight>
                <a:latin typeface="Consolas"/>
                <a:ea typeface="Consolas"/>
                <a:cs typeface="Consolas"/>
                <a:sym typeface="Consolas"/>
              </a:rPr>
              <a:t> </a:t>
            </a:r>
            <a:r>
              <a:rPr lang="uk-UA" sz="1250">
                <a:solidFill>
                  <a:srgbClr val="FFCB6B"/>
                </a:solidFill>
                <a:highlight>
                  <a:srgbClr val="263238"/>
                </a:highlight>
                <a:latin typeface="Consolas"/>
                <a:ea typeface="Consolas"/>
                <a:cs typeface="Consolas"/>
                <a:sym typeface="Consolas"/>
              </a:rPr>
              <a:t>findspark</a:t>
            </a:r>
            <a:endParaRPr sz="1250">
              <a:solidFill>
                <a:srgbClr val="EEFFFF"/>
              </a:solidFill>
              <a:highlight>
                <a:srgbClr val="263238"/>
              </a:highlight>
              <a:latin typeface="Consolas"/>
              <a:ea typeface="Consolas"/>
              <a:cs typeface="Consolas"/>
              <a:sym typeface="Consolas"/>
            </a:endParaRPr>
          </a:p>
          <a:p>
            <a:pPr indent="0" lvl="0" marL="0" rtl="0" algn="l">
              <a:lnSpc>
                <a:spcPct val="100000"/>
              </a:lnSpc>
              <a:spcBef>
                <a:spcPts val="0"/>
              </a:spcBef>
              <a:spcAft>
                <a:spcPts val="0"/>
              </a:spcAft>
              <a:buNone/>
            </a:pPr>
            <a:r>
              <a:rPr lang="uk-UA" sz="1250">
                <a:solidFill>
                  <a:srgbClr val="EEFFFF"/>
                </a:solidFill>
                <a:highlight>
                  <a:srgbClr val="263238"/>
                </a:highlight>
                <a:latin typeface="Consolas"/>
                <a:ea typeface="Consolas"/>
                <a:cs typeface="Consolas"/>
                <a:sym typeface="Consolas"/>
              </a:rPr>
              <a:t>findspark.init()</a:t>
            </a:r>
            <a:endParaRPr sz="1800"/>
          </a:p>
        </p:txBody>
      </p:sp>
      <p:sp>
        <p:nvSpPr>
          <p:cNvPr id="434" name="Google Shape;434;p56"/>
          <p:cNvSpPr txBox="1"/>
          <p:nvPr/>
        </p:nvSpPr>
        <p:spPr>
          <a:xfrm>
            <a:off x="2341650" y="3288725"/>
            <a:ext cx="4460700" cy="53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uk-UA" sz="1200">
                <a:solidFill>
                  <a:srgbClr val="89DDFF"/>
                </a:solidFill>
                <a:highlight>
                  <a:srgbClr val="263238"/>
                </a:highlight>
                <a:latin typeface="Consolas"/>
                <a:ea typeface="Consolas"/>
                <a:cs typeface="Consolas"/>
                <a:sym typeface="Consolas"/>
              </a:rPr>
              <a:t>import</a:t>
            </a:r>
            <a:r>
              <a:rPr lang="uk-UA" sz="1200">
                <a:solidFill>
                  <a:srgbClr val="EEFFFF"/>
                </a:solidFill>
                <a:highlight>
                  <a:srgbClr val="263238"/>
                </a:highlight>
                <a:latin typeface="Consolas"/>
                <a:ea typeface="Consolas"/>
                <a:cs typeface="Consolas"/>
                <a:sym typeface="Consolas"/>
              </a:rPr>
              <a:t> </a:t>
            </a:r>
            <a:r>
              <a:rPr lang="uk-UA" sz="1200">
                <a:solidFill>
                  <a:srgbClr val="FFCB6B"/>
                </a:solidFill>
                <a:highlight>
                  <a:srgbClr val="263238"/>
                </a:highlight>
                <a:latin typeface="Consolas"/>
                <a:ea typeface="Consolas"/>
                <a:cs typeface="Consolas"/>
                <a:sym typeface="Consolas"/>
              </a:rPr>
              <a:t>pyspark</a:t>
            </a:r>
            <a:endParaRPr sz="1200">
              <a:solidFill>
                <a:srgbClr val="EEFFFF"/>
              </a:solidFill>
              <a:highlight>
                <a:srgbClr val="263238"/>
              </a:highlight>
              <a:latin typeface="Consolas"/>
              <a:ea typeface="Consolas"/>
              <a:cs typeface="Consolas"/>
              <a:sym typeface="Consolas"/>
            </a:endParaRPr>
          </a:p>
          <a:p>
            <a:pPr indent="0" lvl="0" marL="0" marR="114300" rtl="0" algn="l">
              <a:lnSpc>
                <a:spcPct val="180000"/>
              </a:lnSpc>
              <a:spcBef>
                <a:spcPts val="0"/>
              </a:spcBef>
              <a:spcAft>
                <a:spcPts val="1100"/>
              </a:spcAft>
              <a:buNone/>
            </a:pPr>
            <a:r>
              <a:rPr lang="uk-UA" sz="1200">
                <a:solidFill>
                  <a:srgbClr val="89DDFF"/>
                </a:solidFill>
                <a:highlight>
                  <a:srgbClr val="263238"/>
                </a:highlight>
                <a:latin typeface="Consolas"/>
                <a:ea typeface="Consolas"/>
                <a:cs typeface="Consolas"/>
                <a:sym typeface="Consolas"/>
              </a:rPr>
              <a:t>from</a:t>
            </a:r>
            <a:r>
              <a:rPr lang="uk-UA" sz="1200">
                <a:solidFill>
                  <a:srgbClr val="EEFFFF"/>
                </a:solidFill>
                <a:highlight>
                  <a:srgbClr val="263238"/>
                </a:highlight>
                <a:latin typeface="Consolas"/>
                <a:ea typeface="Consolas"/>
                <a:cs typeface="Consolas"/>
                <a:sym typeface="Consolas"/>
              </a:rPr>
              <a:t> </a:t>
            </a:r>
            <a:r>
              <a:rPr lang="uk-UA" sz="1200">
                <a:solidFill>
                  <a:srgbClr val="FFCB6B"/>
                </a:solidFill>
                <a:highlight>
                  <a:srgbClr val="263238"/>
                </a:highlight>
                <a:latin typeface="Consolas"/>
                <a:ea typeface="Consolas"/>
                <a:cs typeface="Consolas"/>
                <a:sym typeface="Consolas"/>
              </a:rPr>
              <a:t>pyspark</a:t>
            </a:r>
            <a:r>
              <a:rPr lang="uk-UA" sz="1200">
                <a:solidFill>
                  <a:srgbClr val="EEFFFF"/>
                </a:solidFill>
                <a:highlight>
                  <a:srgbClr val="263238"/>
                </a:highlight>
                <a:latin typeface="Consolas"/>
                <a:ea typeface="Consolas"/>
                <a:cs typeface="Consolas"/>
                <a:sym typeface="Consolas"/>
              </a:rPr>
              <a:t> </a:t>
            </a:r>
            <a:r>
              <a:rPr lang="uk-UA" sz="1200">
                <a:solidFill>
                  <a:srgbClr val="89DDFF"/>
                </a:solidFill>
                <a:highlight>
                  <a:srgbClr val="263238"/>
                </a:highlight>
                <a:latin typeface="Consolas"/>
                <a:ea typeface="Consolas"/>
                <a:cs typeface="Consolas"/>
                <a:sym typeface="Consolas"/>
              </a:rPr>
              <a:t>import</a:t>
            </a:r>
            <a:r>
              <a:rPr lang="uk-UA" sz="1200">
                <a:solidFill>
                  <a:srgbClr val="EEFFFF"/>
                </a:solidFill>
                <a:highlight>
                  <a:srgbClr val="263238"/>
                </a:highlight>
                <a:latin typeface="Consolas"/>
                <a:ea typeface="Consolas"/>
                <a:cs typeface="Consolas"/>
                <a:sym typeface="Consolas"/>
              </a:rPr>
              <a:t> SparkContext, SparkConf</a:t>
            </a:r>
            <a:endParaRPr sz="1200"/>
          </a:p>
        </p:txBody>
      </p:sp>
      <p:sp>
        <p:nvSpPr>
          <p:cNvPr id="435" name="Google Shape;435;p56"/>
          <p:cNvSpPr txBox="1"/>
          <p:nvPr/>
        </p:nvSpPr>
        <p:spPr>
          <a:xfrm>
            <a:off x="490200" y="2744200"/>
            <a:ext cx="81636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2100"/>
              </a:spcAft>
              <a:buNone/>
            </a:pPr>
            <a:r>
              <a:rPr lang="uk-UA" sz="1550">
                <a:solidFill>
                  <a:srgbClr val="3D4144"/>
                </a:solidFill>
                <a:highlight>
                  <a:srgbClr val="FFFFFF"/>
                </a:highlight>
              </a:rPr>
              <a:t>Afterward, simply </a:t>
            </a:r>
            <a:r>
              <a:rPr lang="uk-UA" sz="1550">
                <a:solidFill>
                  <a:srgbClr val="3D4144"/>
                </a:solidFill>
                <a:highlight>
                  <a:srgbClr val="FFFFFF"/>
                </a:highlight>
              </a:rPr>
              <a:t>import </a:t>
            </a:r>
            <a:r>
              <a:rPr lang="uk-UA" sz="1550">
                <a:solidFill>
                  <a:srgbClr val="3D4144"/>
                </a:solidFill>
                <a:highlight>
                  <a:srgbClr val="FFFFFF"/>
                </a:highlight>
              </a:rPr>
              <a:t>the PySpark</a:t>
            </a:r>
            <a:r>
              <a:rPr lang="uk-UA" sz="1550">
                <a:solidFill>
                  <a:srgbClr val="3D4144"/>
                </a:solidFill>
                <a:highlight>
                  <a:srgbClr val="FFFFFF"/>
                </a:highlight>
              </a:rPr>
              <a:t> libraries as shown below:</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uk-UA" sz="1200"/>
              <a:t>By the end of this lesson, learners will be able to,</a:t>
            </a:r>
            <a:endParaRPr sz="1200"/>
          </a:p>
          <a:p>
            <a:pPr indent="-304800" lvl="0" marL="457200" rtl="0" algn="l">
              <a:lnSpc>
                <a:spcPct val="100000"/>
              </a:lnSpc>
              <a:spcBef>
                <a:spcPts val="0"/>
              </a:spcBef>
              <a:spcAft>
                <a:spcPts val="0"/>
              </a:spcAft>
              <a:buSzPts val="1200"/>
              <a:buChar char="●"/>
            </a:pPr>
            <a:r>
              <a:rPr lang="uk-UA" sz="1200"/>
              <a:t>Define Spark Ecosystem and Framework </a:t>
            </a:r>
            <a:endParaRPr sz="1200"/>
          </a:p>
          <a:p>
            <a:pPr indent="-304800" lvl="0" marL="457200" rtl="0" algn="l">
              <a:lnSpc>
                <a:spcPct val="100000"/>
              </a:lnSpc>
              <a:spcBef>
                <a:spcPts val="0"/>
              </a:spcBef>
              <a:spcAft>
                <a:spcPts val="0"/>
              </a:spcAft>
              <a:buSzPts val="1200"/>
              <a:buChar char="●"/>
            </a:pPr>
            <a:r>
              <a:rPr lang="uk-UA" sz="1200"/>
              <a:t>Describe the Spark Architecture</a:t>
            </a:r>
            <a:endParaRPr sz="1200"/>
          </a:p>
          <a:p>
            <a:pPr indent="-304800" lvl="0" marL="457200" rtl="0" algn="l">
              <a:lnSpc>
                <a:spcPct val="100000"/>
              </a:lnSpc>
              <a:spcBef>
                <a:spcPts val="0"/>
              </a:spcBef>
              <a:spcAft>
                <a:spcPts val="0"/>
              </a:spcAft>
              <a:buSzPts val="1200"/>
              <a:buChar char="●"/>
            </a:pPr>
            <a:r>
              <a:rPr lang="uk-UA" sz="1200"/>
              <a:t>Setup Spark on local computer</a:t>
            </a:r>
            <a:endParaRPr sz="1200"/>
          </a:p>
          <a:p>
            <a:pPr indent="-304800" lvl="0" marL="457200" rtl="0" algn="l">
              <a:lnSpc>
                <a:spcPct val="100000"/>
              </a:lnSpc>
              <a:spcBef>
                <a:spcPts val="0"/>
              </a:spcBef>
              <a:spcAft>
                <a:spcPts val="0"/>
              </a:spcAft>
              <a:buSzPts val="1200"/>
              <a:buChar char="●"/>
            </a:pPr>
            <a:r>
              <a:rPr lang="uk-UA" sz="1200"/>
              <a:t>Describe Spark RDD</a:t>
            </a:r>
            <a:endParaRPr sz="1200"/>
          </a:p>
          <a:p>
            <a:pPr indent="-304800" lvl="0" marL="457200" rtl="0" algn="l">
              <a:lnSpc>
                <a:spcPct val="100000"/>
              </a:lnSpc>
              <a:spcBef>
                <a:spcPts val="0"/>
              </a:spcBef>
              <a:spcAft>
                <a:spcPts val="0"/>
              </a:spcAft>
              <a:buSzPts val="1200"/>
              <a:buChar char="●"/>
            </a:pPr>
            <a:r>
              <a:rPr lang="uk-UA" sz="1200"/>
              <a:t>Utilize Spark RDD</a:t>
            </a:r>
            <a:endParaRPr sz="1200"/>
          </a:p>
          <a:p>
            <a:pPr indent="-304800" lvl="0" marL="457200" rtl="0" algn="l">
              <a:lnSpc>
                <a:spcPct val="100000"/>
              </a:lnSpc>
              <a:spcBef>
                <a:spcPts val="0"/>
              </a:spcBef>
              <a:spcAft>
                <a:spcPts val="0"/>
              </a:spcAft>
              <a:buSzPts val="1200"/>
              <a:buChar char="●"/>
            </a:pPr>
            <a:r>
              <a:rPr b="1" lang="uk-UA" sz="1200"/>
              <a:t>Implement RDD </a:t>
            </a:r>
            <a:r>
              <a:rPr b="1" lang="uk-UA" sz="1200"/>
              <a:t>Transformations</a:t>
            </a:r>
            <a:r>
              <a:rPr b="1" lang="uk-UA" sz="1200"/>
              <a:t> and Actions</a:t>
            </a:r>
            <a:r>
              <a:rPr lang="uk-UA" sz="1200"/>
              <a:t> to process large-scale data efficiently.</a:t>
            </a:r>
            <a:endParaRPr sz="1200"/>
          </a:p>
          <a:p>
            <a:pPr indent="-304800" lvl="0" marL="457200" rtl="0" algn="l">
              <a:lnSpc>
                <a:spcPct val="100000"/>
              </a:lnSpc>
              <a:spcBef>
                <a:spcPts val="0"/>
              </a:spcBef>
              <a:spcAft>
                <a:spcPts val="0"/>
              </a:spcAft>
              <a:buSzPts val="1200"/>
              <a:buChar char="●"/>
            </a:pPr>
            <a:r>
              <a:rPr b="1" lang="uk-UA" sz="1200"/>
              <a:t>Work with real datasets</a:t>
            </a:r>
            <a:r>
              <a:rPr lang="uk-UA" sz="1200"/>
              <a:t> and apply Spark operations for data analysis.</a:t>
            </a:r>
            <a:endParaRPr sz="1200"/>
          </a:p>
        </p:txBody>
      </p:sp>
      <p:sp>
        <p:nvSpPr>
          <p:cNvPr id="229" name="Google Shape;22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1400"/>
              <a:buFont typeface="Century Gothic"/>
              <a:buNone/>
            </a:pPr>
            <a:r>
              <a:rPr lang="uk-UA" sz="3000"/>
              <a:t>Initializing Spark Application</a:t>
            </a:r>
            <a:r>
              <a:rPr lang="uk-UA" sz="2200"/>
              <a:t> (continued)</a:t>
            </a:r>
            <a:endParaRPr sz="2200"/>
          </a:p>
        </p:txBody>
      </p:sp>
      <p:sp>
        <p:nvSpPr>
          <p:cNvPr id="441" name="Google Shape;441;p57"/>
          <p:cNvSpPr txBox="1"/>
          <p:nvPr>
            <p:ph idx="1" type="body"/>
          </p:nvPr>
        </p:nvSpPr>
        <p:spPr>
          <a:xfrm>
            <a:off x="414250" y="1247650"/>
            <a:ext cx="8520600" cy="24318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uk-UA" sz="1200">
                <a:solidFill>
                  <a:srgbClr val="000000"/>
                </a:solidFill>
                <a:highlight>
                  <a:srgbClr val="FAFAFA"/>
                </a:highlight>
                <a:latin typeface="Roboto"/>
                <a:ea typeface="Roboto"/>
                <a:cs typeface="Roboto"/>
                <a:sym typeface="Roboto"/>
              </a:rPr>
              <a:t>How to Create Spark Context:</a:t>
            </a:r>
            <a:endParaRPr b="1" sz="1200">
              <a:solidFill>
                <a:srgbClr val="000000"/>
              </a:solidFill>
              <a:highlight>
                <a:srgbClr val="FAFAFA"/>
              </a:highlight>
              <a:latin typeface="Roboto"/>
              <a:ea typeface="Roboto"/>
              <a:cs typeface="Roboto"/>
              <a:sym typeface="Roboto"/>
            </a:endParaRPr>
          </a:p>
          <a:p>
            <a:pPr indent="0" lvl="0" marL="0" rtl="0" algn="l">
              <a:spcBef>
                <a:spcPts val="0"/>
              </a:spcBef>
              <a:spcAft>
                <a:spcPts val="0"/>
              </a:spcAft>
              <a:buNone/>
            </a:pPr>
            <a:r>
              <a:rPr lang="uk-UA" sz="1200">
                <a:solidFill>
                  <a:srgbClr val="000000"/>
                </a:solidFill>
                <a:highlight>
                  <a:srgbClr val="FAFAFA"/>
                </a:highlight>
                <a:latin typeface="Roboto"/>
                <a:ea typeface="Roboto"/>
                <a:cs typeface="Roboto"/>
                <a:sym typeface="Roboto"/>
              </a:rPr>
              <a:t>A SparkContext is created by using the</a:t>
            </a:r>
            <a:r>
              <a:rPr b="1" lang="uk-UA" sz="1200">
                <a:solidFill>
                  <a:srgbClr val="000000"/>
                </a:solidFill>
                <a:highlight>
                  <a:srgbClr val="EAEAEB"/>
                </a:highlight>
                <a:latin typeface="Consolas"/>
                <a:ea typeface="Consolas"/>
                <a:cs typeface="Consolas"/>
                <a:sym typeface="Consolas"/>
              </a:rPr>
              <a:t> SparkConf </a:t>
            </a:r>
            <a:r>
              <a:rPr lang="uk-UA" sz="1200">
                <a:solidFill>
                  <a:srgbClr val="000000"/>
                </a:solidFill>
                <a:highlight>
                  <a:srgbClr val="FAFAFA"/>
                </a:highlight>
                <a:latin typeface="Roboto"/>
                <a:ea typeface="Roboto"/>
                <a:cs typeface="Roboto"/>
                <a:sym typeface="Roboto"/>
              </a:rPr>
              <a:t>configuration object, which can be used to set various configuration options for the Spark application, such as the amount of memory allocated to the application, the number of cores used, and the master URL. For example:</a:t>
            </a:r>
            <a:endParaRPr sz="1200"/>
          </a:p>
          <a:p>
            <a:pPr indent="0" lvl="0" marL="0" rtl="0" algn="l">
              <a:lnSpc>
                <a:spcPct val="100000"/>
              </a:lnSpc>
              <a:spcBef>
                <a:spcPts val="1000"/>
              </a:spcBef>
              <a:spcAft>
                <a:spcPts val="0"/>
              </a:spcAft>
              <a:buNone/>
            </a:pPr>
            <a:r>
              <a:rPr b="1" lang="uk-UA" sz="1200">
                <a:solidFill>
                  <a:srgbClr val="FF0000"/>
                </a:solidFill>
                <a:latin typeface="Consolas"/>
                <a:ea typeface="Consolas"/>
                <a:cs typeface="Consolas"/>
                <a:sym typeface="Consolas"/>
              </a:rPr>
              <a:t>conf = SparkConf().setAppName(app_name).setMaster(master)</a:t>
            </a:r>
            <a:endParaRPr b="1" sz="1200">
              <a:solidFill>
                <a:srgbClr val="FF0000"/>
              </a:solidFill>
              <a:latin typeface="Consolas"/>
              <a:ea typeface="Consolas"/>
              <a:cs typeface="Consolas"/>
              <a:sym typeface="Consolas"/>
            </a:endParaRPr>
          </a:p>
          <a:p>
            <a:pPr indent="0" lvl="1" marL="0" rtl="0" algn="l">
              <a:lnSpc>
                <a:spcPct val="100000"/>
              </a:lnSpc>
              <a:spcBef>
                <a:spcPts val="0"/>
              </a:spcBef>
              <a:spcAft>
                <a:spcPts val="0"/>
              </a:spcAft>
              <a:buClr>
                <a:schemeClr val="dk1"/>
              </a:buClr>
              <a:buSzPts val="1280"/>
              <a:buFont typeface="Arial"/>
              <a:buNone/>
            </a:pPr>
            <a:r>
              <a:rPr b="1" lang="uk-UA" sz="1200">
                <a:solidFill>
                  <a:srgbClr val="FF0000"/>
                </a:solidFill>
                <a:latin typeface="Consolas"/>
                <a:ea typeface="Consolas"/>
                <a:cs typeface="Consolas"/>
                <a:sym typeface="Consolas"/>
              </a:rPr>
              <a:t>sc = SparkContext(conf)</a:t>
            </a:r>
            <a:endParaRPr b="1" sz="1200">
              <a:solidFill>
                <a:srgbClr val="FF0000"/>
              </a:solidFill>
              <a:latin typeface="Consolas"/>
              <a:ea typeface="Consolas"/>
              <a:cs typeface="Consolas"/>
              <a:sym typeface="Consolas"/>
            </a:endParaRPr>
          </a:p>
          <a:p>
            <a:pPr indent="-304800" lvl="0" marL="457200" rtl="0" algn="l">
              <a:lnSpc>
                <a:spcPct val="100000"/>
              </a:lnSpc>
              <a:spcBef>
                <a:spcPts val="1200"/>
              </a:spcBef>
              <a:spcAft>
                <a:spcPts val="0"/>
              </a:spcAft>
              <a:buClr>
                <a:srgbClr val="000000"/>
              </a:buClr>
              <a:buSzPts val="1200"/>
              <a:buChar char="●"/>
            </a:pPr>
            <a:r>
              <a:rPr lang="uk-UA" sz="1200">
                <a:solidFill>
                  <a:srgbClr val="000000"/>
                </a:solidFill>
              </a:rPr>
              <a:t>The </a:t>
            </a:r>
            <a:r>
              <a:rPr b="1" i="1" lang="uk-UA" sz="1200">
                <a:solidFill>
                  <a:srgbClr val="000000"/>
                </a:solidFill>
              </a:rPr>
              <a:t>app_name</a:t>
            </a:r>
            <a:r>
              <a:rPr lang="uk-UA" sz="1200">
                <a:solidFill>
                  <a:srgbClr val="000000"/>
                </a:solidFill>
              </a:rPr>
              <a:t> parameter is a name for your application to show on the cluster UI. </a:t>
            </a:r>
            <a:r>
              <a:rPr i="1" lang="uk-UA" sz="1200">
                <a:solidFill>
                  <a:srgbClr val="000000"/>
                </a:solidFill>
              </a:rPr>
              <a:t>Master</a:t>
            </a:r>
            <a:r>
              <a:rPr lang="uk-UA" sz="1200">
                <a:solidFill>
                  <a:srgbClr val="000000"/>
                </a:solidFill>
              </a:rPr>
              <a:t> is a </a:t>
            </a:r>
            <a:r>
              <a:rPr i="1" lang="uk-UA" sz="1200">
                <a:solidFill>
                  <a:srgbClr val="000000"/>
                </a:solidFill>
              </a:rPr>
              <a:t>Spark</a:t>
            </a:r>
            <a:r>
              <a:rPr lang="uk-UA" sz="1200">
                <a:solidFill>
                  <a:srgbClr val="000000"/>
                </a:solidFill>
              </a:rPr>
              <a:t>, Mesos or YARN cluster URL, or a special "local" string to run in local mode. In practice, when running on a cluster, you will not want to hardcode master in the program, but rather launch the application with </a:t>
            </a:r>
            <a:r>
              <a:rPr b="1" i="1" lang="uk-UA" sz="1200">
                <a:solidFill>
                  <a:srgbClr val="000000"/>
                </a:solidFill>
              </a:rPr>
              <a:t>spark-submit</a:t>
            </a:r>
            <a:r>
              <a:rPr b="1" lang="uk-UA" sz="1200">
                <a:solidFill>
                  <a:srgbClr val="000000"/>
                </a:solidFill>
              </a:rPr>
              <a:t> </a:t>
            </a:r>
            <a:r>
              <a:rPr lang="uk-UA" sz="1200">
                <a:solidFill>
                  <a:srgbClr val="000000"/>
                </a:solidFill>
              </a:rPr>
              <a:t>and receive it there. However, for local testing and unit tests, you can pass "local" to run </a:t>
            </a:r>
            <a:r>
              <a:rPr i="1" lang="uk-UA" sz="1200">
                <a:solidFill>
                  <a:srgbClr val="000000"/>
                </a:solidFill>
              </a:rPr>
              <a:t>Spark</a:t>
            </a:r>
            <a:r>
              <a:rPr lang="uk-UA" sz="1200">
                <a:solidFill>
                  <a:srgbClr val="000000"/>
                </a:solidFill>
              </a:rPr>
              <a:t> in-process.</a:t>
            </a:r>
            <a:endParaRPr sz="1200">
              <a:solidFill>
                <a:srgbClr val="000000"/>
              </a:solidFill>
            </a:endParaRPr>
          </a:p>
          <a:p>
            <a:pPr indent="-304800" lvl="0" marL="457200" rtl="0" algn="l">
              <a:lnSpc>
                <a:spcPct val="100000"/>
              </a:lnSpc>
              <a:spcBef>
                <a:spcPts val="1000"/>
              </a:spcBef>
              <a:spcAft>
                <a:spcPts val="1000"/>
              </a:spcAft>
              <a:buClr>
                <a:srgbClr val="000000"/>
              </a:buClr>
              <a:buSzPts val="1200"/>
              <a:buChar char="●"/>
            </a:pPr>
            <a:r>
              <a:rPr lang="uk-UA" sz="1200">
                <a:solidFill>
                  <a:srgbClr val="000000"/>
                </a:solidFill>
              </a:rPr>
              <a:t>The below example creates context with a </a:t>
            </a:r>
            <a:r>
              <a:rPr b="1" lang="uk-UA" sz="1200">
                <a:solidFill>
                  <a:srgbClr val="000000"/>
                </a:solidFill>
              </a:rPr>
              <a:t>Master </a:t>
            </a:r>
            <a:r>
              <a:rPr lang="uk-UA" sz="1200">
                <a:solidFill>
                  <a:srgbClr val="000000"/>
                </a:solidFill>
              </a:rPr>
              <a:t>as </a:t>
            </a:r>
            <a:r>
              <a:rPr b="1" lang="uk-UA" sz="1200">
                <a:solidFill>
                  <a:srgbClr val="000000"/>
                </a:solidFill>
                <a:highlight>
                  <a:srgbClr val="E3E3E4"/>
                </a:highlight>
                <a:latin typeface="Consolas"/>
                <a:ea typeface="Consolas"/>
                <a:cs typeface="Consolas"/>
                <a:sym typeface="Consolas"/>
              </a:rPr>
              <a:t>local</a:t>
            </a:r>
            <a:r>
              <a:rPr b="1" lang="uk-UA" sz="1200">
                <a:solidFill>
                  <a:srgbClr val="000000"/>
                </a:solidFill>
                <a:highlight>
                  <a:srgbClr val="F9F9F9"/>
                </a:highlight>
                <a:latin typeface="Consolas"/>
                <a:ea typeface="Consolas"/>
                <a:cs typeface="Consolas"/>
                <a:sym typeface="Consolas"/>
              </a:rPr>
              <a:t> </a:t>
            </a:r>
            <a:r>
              <a:rPr lang="uk-UA" sz="1200">
                <a:solidFill>
                  <a:srgbClr val="000000"/>
                </a:solidFill>
                <a:highlight>
                  <a:srgbClr val="F9F9F9"/>
                </a:highlight>
              </a:rPr>
              <a:t>and an app name as</a:t>
            </a:r>
            <a:r>
              <a:rPr lang="uk-UA" sz="1200">
                <a:solidFill>
                  <a:srgbClr val="000000"/>
                </a:solidFill>
                <a:highlight>
                  <a:srgbClr val="F9F9F9"/>
                </a:highlight>
                <a:latin typeface="Arial"/>
                <a:ea typeface="Arial"/>
                <a:cs typeface="Arial"/>
                <a:sym typeface="Arial"/>
              </a:rPr>
              <a:t> </a:t>
            </a:r>
            <a:r>
              <a:rPr b="1" lang="uk-UA" sz="1200">
                <a:solidFill>
                  <a:srgbClr val="000000"/>
                </a:solidFill>
                <a:highlight>
                  <a:srgbClr val="E3E3E4"/>
                </a:highlight>
                <a:latin typeface="Consolas"/>
                <a:ea typeface="Consolas"/>
                <a:cs typeface="Consolas"/>
                <a:sym typeface="Consolas"/>
              </a:rPr>
              <a:t>Spark_Example_App</a:t>
            </a:r>
            <a:r>
              <a:rPr b="1" lang="uk-UA" sz="1200">
                <a:solidFill>
                  <a:srgbClr val="000000"/>
                </a:solidFill>
                <a:highlight>
                  <a:srgbClr val="F9F9F9"/>
                </a:highlight>
                <a:latin typeface="Consolas"/>
                <a:ea typeface="Consolas"/>
                <a:cs typeface="Consolas"/>
                <a:sym typeface="Consolas"/>
              </a:rPr>
              <a:t>.</a:t>
            </a:r>
            <a:endParaRPr b="1" sz="1200">
              <a:latin typeface="Consolas"/>
              <a:ea typeface="Consolas"/>
              <a:cs typeface="Consolas"/>
              <a:sym typeface="Consolas"/>
            </a:endParaRPr>
          </a:p>
        </p:txBody>
      </p:sp>
      <p:sp>
        <p:nvSpPr>
          <p:cNvPr id="442" name="Google Shape;44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43" name="Google Shape;443;p57"/>
          <p:cNvSpPr txBox="1"/>
          <p:nvPr/>
        </p:nvSpPr>
        <p:spPr>
          <a:xfrm>
            <a:off x="2727975" y="3942975"/>
            <a:ext cx="4731900" cy="1000500"/>
          </a:xfrm>
          <a:prstGeom prst="rect">
            <a:avLst/>
          </a:prstGeom>
          <a:solidFill>
            <a:srgbClr val="2626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rgbClr val="8292A2"/>
                </a:solidFill>
                <a:highlight>
                  <a:srgbClr val="272822"/>
                </a:highlight>
                <a:latin typeface="Consolas"/>
                <a:ea typeface="Consolas"/>
                <a:cs typeface="Consolas"/>
                <a:sym typeface="Consolas"/>
              </a:rPr>
              <a:t># Create SparkContext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66D9EF"/>
                </a:solidFill>
                <a:highlight>
                  <a:srgbClr val="272822"/>
                </a:highlight>
                <a:latin typeface="Consolas"/>
                <a:ea typeface="Consolas"/>
                <a:cs typeface="Consolas"/>
                <a:sym typeface="Consolas"/>
              </a:rPr>
              <a:t>from</a:t>
            </a:r>
            <a:r>
              <a:rPr lang="uk-UA" sz="1200">
                <a:solidFill>
                  <a:srgbClr val="F8F8F2"/>
                </a:solidFill>
                <a:highlight>
                  <a:srgbClr val="272822"/>
                </a:highlight>
                <a:latin typeface="Consolas"/>
                <a:ea typeface="Consolas"/>
                <a:cs typeface="Consolas"/>
                <a:sym typeface="Consolas"/>
              </a:rPr>
              <a:t> pyspark </a:t>
            </a:r>
            <a:r>
              <a:rPr lang="uk-UA" sz="1200">
                <a:solidFill>
                  <a:srgbClr val="66D9EF"/>
                </a:solidFill>
                <a:highlight>
                  <a:srgbClr val="272822"/>
                </a:highlight>
                <a:latin typeface="Consolas"/>
                <a:ea typeface="Consolas"/>
                <a:cs typeface="Consolas"/>
                <a:sym typeface="Consolas"/>
              </a:rPr>
              <a:t>import</a:t>
            </a:r>
            <a:r>
              <a:rPr lang="uk-UA" sz="1200">
                <a:solidFill>
                  <a:srgbClr val="F8F8F2"/>
                </a:solidFill>
                <a:highlight>
                  <a:srgbClr val="272822"/>
                </a:highlight>
                <a:latin typeface="Consolas"/>
                <a:ea typeface="Consolas"/>
                <a:cs typeface="Consolas"/>
                <a:sym typeface="Consolas"/>
              </a:rPr>
              <a:t> SparkContext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F8F8F2"/>
                </a:solidFill>
                <a:highlight>
                  <a:srgbClr val="272822"/>
                </a:highlight>
                <a:latin typeface="Consolas"/>
                <a:ea typeface="Consolas"/>
                <a:cs typeface="Consolas"/>
                <a:sym typeface="Consolas"/>
              </a:rPr>
              <a:t>sc = SparkContext(</a:t>
            </a:r>
            <a:r>
              <a:rPr lang="uk-UA" sz="1200">
                <a:solidFill>
                  <a:srgbClr val="A6E22E"/>
                </a:solidFill>
                <a:highlight>
                  <a:srgbClr val="272822"/>
                </a:highlight>
                <a:latin typeface="Consolas"/>
                <a:ea typeface="Consolas"/>
                <a:cs typeface="Consolas"/>
                <a:sym typeface="Consolas"/>
              </a:rPr>
              <a:t>"local"</a:t>
            </a:r>
            <a:r>
              <a:rPr lang="uk-UA" sz="1200">
                <a:solidFill>
                  <a:srgbClr val="F8F8F2"/>
                </a:solidFill>
                <a:highlight>
                  <a:srgbClr val="272822"/>
                </a:highlight>
                <a:latin typeface="Consolas"/>
                <a:ea typeface="Consolas"/>
                <a:cs typeface="Consolas"/>
                <a:sym typeface="Consolas"/>
              </a:rPr>
              <a:t>, </a:t>
            </a:r>
            <a:r>
              <a:rPr lang="uk-UA" sz="1200">
                <a:solidFill>
                  <a:srgbClr val="A6E22E"/>
                </a:solidFill>
                <a:highlight>
                  <a:srgbClr val="272822"/>
                </a:highlight>
                <a:latin typeface="Consolas"/>
                <a:ea typeface="Consolas"/>
                <a:cs typeface="Consolas"/>
                <a:sym typeface="Consolas"/>
              </a:rPr>
              <a:t>"Spark_Example_App"</a:t>
            </a:r>
            <a:r>
              <a:rPr lang="uk-UA" sz="1200">
                <a:solidFill>
                  <a:srgbClr val="F8F8F2"/>
                </a:solidFill>
                <a:highlight>
                  <a:srgbClr val="272822"/>
                </a:highlight>
                <a:latin typeface="Consolas"/>
                <a:ea typeface="Consolas"/>
                <a:cs typeface="Consolas"/>
                <a:sym typeface="Consolas"/>
              </a:rPr>
              <a:t>)</a:t>
            </a:r>
            <a:endParaRPr sz="1200">
              <a:solidFill>
                <a:srgbClr val="F8F8F2"/>
              </a:solidFill>
              <a:highlight>
                <a:srgbClr val="272822"/>
              </a:highlight>
              <a:latin typeface="Consolas"/>
              <a:ea typeface="Consolas"/>
              <a:cs typeface="Consolas"/>
              <a:sym typeface="Consolas"/>
            </a:endParaRPr>
          </a:p>
          <a:p>
            <a:pPr indent="0" lvl="0" marL="139700" marR="139700" rtl="0" algn="l">
              <a:lnSpc>
                <a:spcPct val="150000"/>
              </a:lnSpc>
              <a:spcBef>
                <a:spcPts val="600"/>
              </a:spcBef>
              <a:spcAft>
                <a:spcPts val="600"/>
              </a:spcAft>
              <a:buNone/>
            </a:pPr>
            <a:r>
              <a:rPr lang="uk-UA" sz="1200">
                <a:solidFill>
                  <a:srgbClr val="66D9EF"/>
                </a:solidFill>
                <a:highlight>
                  <a:srgbClr val="272822"/>
                </a:highlight>
                <a:latin typeface="Consolas"/>
                <a:ea typeface="Consolas"/>
                <a:cs typeface="Consolas"/>
                <a:sym typeface="Consolas"/>
              </a:rPr>
              <a:t>print</a:t>
            </a:r>
            <a:r>
              <a:rPr lang="uk-UA" sz="1200">
                <a:solidFill>
                  <a:srgbClr val="F8F8F2"/>
                </a:solidFill>
                <a:highlight>
                  <a:srgbClr val="272822"/>
                </a:highlight>
                <a:latin typeface="Consolas"/>
                <a:ea typeface="Consolas"/>
                <a:cs typeface="Consolas"/>
                <a:sym typeface="Consolas"/>
              </a:rPr>
              <a:t>(sc.appName)</a:t>
            </a:r>
            <a:endParaRPr sz="1200">
              <a:solidFill>
                <a:srgbClr val="F8F8F2"/>
              </a:solidFill>
              <a:highlight>
                <a:srgbClr val="272822"/>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2800"/>
              <a:t>Example - </a:t>
            </a:r>
            <a:r>
              <a:rPr lang="uk-UA" sz="2800"/>
              <a:t>Initializing Spark Application</a:t>
            </a:r>
            <a:endParaRPr sz="2300"/>
          </a:p>
        </p:txBody>
      </p:sp>
      <p:sp>
        <p:nvSpPr>
          <p:cNvPr id="449" name="Google Shape;449;p58"/>
          <p:cNvSpPr txBox="1"/>
          <p:nvPr>
            <p:ph idx="1" type="body"/>
          </p:nvPr>
        </p:nvSpPr>
        <p:spPr>
          <a:xfrm>
            <a:off x="434450" y="1073550"/>
            <a:ext cx="8520600" cy="4141800"/>
          </a:xfrm>
          <a:prstGeom prst="rect">
            <a:avLst/>
          </a:prstGeom>
        </p:spPr>
        <p:txBody>
          <a:bodyPr anchorCtr="0" anchor="t" bIns="91425" lIns="91425" spcFirstLastPara="1" rIns="91425" wrap="square" tIns="91425">
            <a:normAutofit/>
          </a:bodyPr>
          <a:lstStyle/>
          <a:p>
            <a:pPr indent="0" lvl="0" marL="0" rtl="0" algn="l">
              <a:lnSpc>
                <a:spcPct val="100000"/>
              </a:lnSpc>
              <a:spcBef>
                <a:spcPts val="1000"/>
              </a:spcBef>
              <a:spcAft>
                <a:spcPts val="0"/>
              </a:spcAft>
              <a:buNone/>
            </a:pPr>
            <a:r>
              <a:rPr lang="uk-UA" sz="1300">
                <a:solidFill>
                  <a:srgbClr val="222222"/>
                </a:solidFill>
                <a:highlight>
                  <a:srgbClr val="F9F9F9"/>
                </a:highlight>
              </a:rPr>
              <a:t>The example below creates context with a master as</a:t>
            </a:r>
            <a:r>
              <a:rPr lang="uk-UA" sz="1300">
                <a:solidFill>
                  <a:srgbClr val="222222"/>
                </a:solidFill>
                <a:highlight>
                  <a:srgbClr val="F9F9F9"/>
                </a:highlight>
                <a:latin typeface="Arial"/>
                <a:ea typeface="Arial"/>
                <a:cs typeface="Arial"/>
                <a:sym typeface="Arial"/>
              </a:rPr>
              <a:t> </a:t>
            </a:r>
            <a:r>
              <a:rPr lang="uk-UA" sz="1300">
                <a:solidFill>
                  <a:srgbClr val="222222"/>
                </a:solidFill>
                <a:highlight>
                  <a:srgbClr val="E3E3E4"/>
                </a:highlight>
                <a:latin typeface="Courier New"/>
                <a:ea typeface="Courier New"/>
                <a:cs typeface="Courier New"/>
                <a:sym typeface="Courier New"/>
              </a:rPr>
              <a:t>local</a:t>
            </a:r>
            <a:r>
              <a:rPr lang="uk-UA" sz="1200">
                <a:solidFill>
                  <a:srgbClr val="222222"/>
                </a:solidFill>
                <a:highlight>
                  <a:srgbClr val="F9F9F9"/>
                </a:highlight>
                <a:latin typeface="Arial"/>
                <a:ea typeface="Arial"/>
                <a:cs typeface="Arial"/>
                <a:sym typeface="Arial"/>
              </a:rPr>
              <a:t> </a:t>
            </a:r>
            <a:r>
              <a:rPr lang="uk-UA" sz="1300">
                <a:solidFill>
                  <a:srgbClr val="222222"/>
                </a:solidFill>
                <a:highlight>
                  <a:srgbClr val="F9F9F9"/>
                </a:highlight>
              </a:rPr>
              <a:t>and app name as</a:t>
            </a:r>
            <a:r>
              <a:rPr lang="uk-UA" sz="1200">
                <a:solidFill>
                  <a:srgbClr val="222222"/>
                </a:solidFill>
                <a:highlight>
                  <a:srgbClr val="F9F9F9"/>
                </a:highlight>
                <a:latin typeface="Arial"/>
                <a:ea typeface="Arial"/>
                <a:cs typeface="Arial"/>
                <a:sym typeface="Arial"/>
              </a:rPr>
              <a:t> </a:t>
            </a:r>
            <a:r>
              <a:rPr b="1" lang="uk-UA" sz="1300">
                <a:solidFill>
                  <a:srgbClr val="222222"/>
                </a:solidFill>
                <a:highlight>
                  <a:srgbClr val="E3E3E4"/>
                </a:highlight>
                <a:latin typeface="Consolas"/>
                <a:ea typeface="Consolas"/>
                <a:cs typeface="Consolas"/>
                <a:sym typeface="Consolas"/>
              </a:rPr>
              <a:t>Spark_Example_App</a:t>
            </a:r>
            <a:r>
              <a:rPr b="1" lang="uk-UA" sz="1300">
                <a:solidFill>
                  <a:srgbClr val="222222"/>
                </a:solidFill>
                <a:highlight>
                  <a:srgbClr val="F9F9F9"/>
                </a:highlight>
                <a:latin typeface="Consolas"/>
                <a:ea typeface="Consolas"/>
                <a:cs typeface="Consolas"/>
                <a:sym typeface="Consolas"/>
              </a:rPr>
              <a:t>.</a:t>
            </a:r>
            <a:endParaRPr b="1">
              <a:solidFill>
                <a:srgbClr val="222222"/>
              </a:solidFill>
              <a:latin typeface="Consolas"/>
              <a:ea typeface="Consolas"/>
              <a:cs typeface="Consolas"/>
              <a:sym typeface="Consolas"/>
            </a:endParaRPr>
          </a:p>
          <a:p>
            <a:pPr indent="0" lvl="0" marL="0" rtl="0" algn="l">
              <a:spcBef>
                <a:spcPts val="1200"/>
              </a:spcBef>
              <a:spcAft>
                <a:spcPts val="1200"/>
              </a:spcAft>
              <a:buNone/>
            </a:pPr>
            <a:r>
              <a:t/>
            </a:r>
            <a:endParaRPr/>
          </a:p>
        </p:txBody>
      </p:sp>
      <p:sp>
        <p:nvSpPr>
          <p:cNvPr id="450" name="Google Shape;45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51" name="Google Shape;451;p58"/>
          <p:cNvSpPr txBox="1"/>
          <p:nvPr/>
        </p:nvSpPr>
        <p:spPr>
          <a:xfrm>
            <a:off x="925900" y="1415075"/>
            <a:ext cx="4266000" cy="1000500"/>
          </a:xfrm>
          <a:prstGeom prst="rect">
            <a:avLst/>
          </a:prstGeom>
          <a:solidFill>
            <a:srgbClr val="2626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rgbClr val="8292A2"/>
                </a:solidFill>
                <a:highlight>
                  <a:srgbClr val="272822"/>
                </a:highlight>
                <a:latin typeface="Consolas"/>
                <a:ea typeface="Consolas"/>
                <a:cs typeface="Consolas"/>
                <a:sym typeface="Consolas"/>
              </a:rPr>
              <a:t># Create SparkContext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66D9EF"/>
                </a:solidFill>
                <a:highlight>
                  <a:srgbClr val="272822"/>
                </a:highlight>
                <a:latin typeface="Consolas"/>
                <a:ea typeface="Consolas"/>
                <a:cs typeface="Consolas"/>
                <a:sym typeface="Consolas"/>
              </a:rPr>
              <a:t>from</a:t>
            </a:r>
            <a:r>
              <a:rPr lang="uk-UA" sz="1200">
                <a:solidFill>
                  <a:srgbClr val="F8F8F2"/>
                </a:solidFill>
                <a:highlight>
                  <a:srgbClr val="272822"/>
                </a:highlight>
                <a:latin typeface="Consolas"/>
                <a:ea typeface="Consolas"/>
                <a:cs typeface="Consolas"/>
                <a:sym typeface="Consolas"/>
              </a:rPr>
              <a:t> pyspark </a:t>
            </a:r>
            <a:r>
              <a:rPr lang="uk-UA" sz="1200">
                <a:solidFill>
                  <a:srgbClr val="66D9EF"/>
                </a:solidFill>
                <a:highlight>
                  <a:srgbClr val="272822"/>
                </a:highlight>
                <a:latin typeface="Consolas"/>
                <a:ea typeface="Consolas"/>
                <a:cs typeface="Consolas"/>
                <a:sym typeface="Consolas"/>
              </a:rPr>
              <a:t>import</a:t>
            </a:r>
            <a:r>
              <a:rPr lang="uk-UA" sz="1200">
                <a:solidFill>
                  <a:srgbClr val="F8F8F2"/>
                </a:solidFill>
                <a:highlight>
                  <a:srgbClr val="272822"/>
                </a:highlight>
                <a:latin typeface="Consolas"/>
                <a:ea typeface="Consolas"/>
                <a:cs typeface="Consolas"/>
                <a:sym typeface="Consolas"/>
              </a:rPr>
              <a:t> SparkContext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F8F8F2"/>
                </a:solidFill>
                <a:highlight>
                  <a:srgbClr val="272822"/>
                </a:highlight>
                <a:latin typeface="Consolas"/>
                <a:ea typeface="Consolas"/>
                <a:cs typeface="Consolas"/>
                <a:sym typeface="Consolas"/>
              </a:rPr>
              <a:t>sc = SparkContext(</a:t>
            </a:r>
            <a:r>
              <a:rPr lang="uk-UA" sz="1200">
                <a:solidFill>
                  <a:srgbClr val="A6E22E"/>
                </a:solidFill>
                <a:highlight>
                  <a:srgbClr val="272822"/>
                </a:highlight>
                <a:latin typeface="Consolas"/>
                <a:ea typeface="Consolas"/>
                <a:cs typeface="Consolas"/>
                <a:sym typeface="Consolas"/>
              </a:rPr>
              <a:t>"local"</a:t>
            </a:r>
            <a:r>
              <a:rPr lang="uk-UA" sz="1200">
                <a:solidFill>
                  <a:srgbClr val="F8F8F2"/>
                </a:solidFill>
                <a:highlight>
                  <a:srgbClr val="272822"/>
                </a:highlight>
                <a:latin typeface="Consolas"/>
                <a:ea typeface="Consolas"/>
                <a:cs typeface="Consolas"/>
                <a:sym typeface="Consolas"/>
              </a:rPr>
              <a:t>, </a:t>
            </a:r>
            <a:r>
              <a:rPr lang="uk-UA" sz="1200">
                <a:solidFill>
                  <a:srgbClr val="A6E22E"/>
                </a:solidFill>
                <a:highlight>
                  <a:srgbClr val="272822"/>
                </a:highlight>
                <a:latin typeface="Consolas"/>
                <a:ea typeface="Consolas"/>
                <a:cs typeface="Consolas"/>
                <a:sym typeface="Consolas"/>
              </a:rPr>
              <a:t>"Spark_Example_App"</a:t>
            </a:r>
            <a:r>
              <a:rPr lang="uk-UA" sz="1200">
                <a:solidFill>
                  <a:srgbClr val="F8F8F2"/>
                </a:solidFill>
                <a:highlight>
                  <a:srgbClr val="272822"/>
                </a:highlight>
                <a:latin typeface="Consolas"/>
                <a:ea typeface="Consolas"/>
                <a:cs typeface="Consolas"/>
                <a:sym typeface="Consolas"/>
              </a:rPr>
              <a:t>)</a:t>
            </a:r>
            <a:endParaRPr sz="1200">
              <a:solidFill>
                <a:srgbClr val="F8F8F2"/>
              </a:solidFill>
              <a:highlight>
                <a:srgbClr val="272822"/>
              </a:highlight>
              <a:latin typeface="Consolas"/>
              <a:ea typeface="Consolas"/>
              <a:cs typeface="Consolas"/>
              <a:sym typeface="Consolas"/>
            </a:endParaRPr>
          </a:p>
          <a:p>
            <a:pPr indent="0" lvl="0" marL="139700" marR="139700" rtl="0" algn="l">
              <a:lnSpc>
                <a:spcPct val="150000"/>
              </a:lnSpc>
              <a:spcBef>
                <a:spcPts val="600"/>
              </a:spcBef>
              <a:spcAft>
                <a:spcPts val="600"/>
              </a:spcAft>
              <a:buNone/>
            </a:pPr>
            <a:r>
              <a:rPr lang="uk-UA" sz="1200">
                <a:solidFill>
                  <a:srgbClr val="66D9EF"/>
                </a:solidFill>
                <a:highlight>
                  <a:srgbClr val="272822"/>
                </a:highlight>
                <a:latin typeface="Consolas"/>
                <a:ea typeface="Consolas"/>
                <a:cs typeface="Consolas"/>
                <a:sym typeface="Consolas"/>
              </a:rPr>
              <a:t>print</a:t>
            </a:r>
            <a:r>
              <a:rPr lang="uk-UA" sz="1200">
                <a:solidFill>
                  <a:srgbClr val="F8F8F2"/>
                </a:solidFill>
                <a:highlight>
                  <a:srgbClr val="272822"/>
                </a:highlight>
                <a:latin typeface="Consolas"/>
                <a:ea typeface="Consolas"/>
                <a:cs typeface="Consolas"/>
                <a:sym typeface="Consolas"/>
              </a:rPr>
              <a:t>(sc.appName)</a:t>
            </a:r>
            <a:endParaRPr sz="1200">
              <a:solidFill>
                <a:srgbClr val="F8F8F2"/>
              </a:solidFill>
              <a:highlight>
                <a:srgbClr val="272822"/>
              </a:highlight>
              <a:latin typeface="Consolas"/>
              <a:ea typeface="Consolas"/>
              <a:cs typeface="Consolas"/>
              <a:sym typeface="Consolas"/>
            </a:endParaRPr>
          </a:p>
        </p:txBody>
      </p:sp>
      <p:sp>
        <p:nvSpPr>
          <p:cNvPr id="452" name="Google Shape;452;p58"/>
          <p:cNvSpPr txBox="1"/>
          <p:nvPr/>
        </p:nvSpPr>
        <p:spPr>
          <a:xfrm>
            <a:off x="485575" y="2279250"/>
            <a:ext cx="748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300">
                <a:solidFill>
                  <a:srgbClr val="222222"/>
                </a:solidFill>
                <a:highlight>
                  <a:srgbClr val="F9F9F9"/>
                </a:highlight>
                <a:latin typeface="Calibri"/>
                <a:ea typeface="Calibri"/>
                <a:cs typeface="Calibri"/>
                <a:sym typeface="Calibri"/>
              </a:rPr>
              <a:t>You can also create it using</a:t>
            </a:r>
            <a:r>
              <a:rPr lang="uk-UA" sz="1300">
                <a:solidFill>
                  <a:srgbClr val="222222"/>
                </a:solidFill>
                <a:highlight>
                  <a:srgbClr val="F9F9F9"/>
                </a:highlight>
              </a:rPr>
              <a:t> </a:t>
            </a:r>
            <a:r>
              <a:rPr lang="uk-UA" sz="1300">
                <a:solidFill>
                  <a:srgbClr val="222222"/>
                </a:solidFill>
                <a:highlight>
                  <a:srgbClr val="E3E3E4"/>
                </a:highlight>
                <a:latin typeface="Courier New"/>
                <a:ea typeface="Courier New"/>
                <a:cs typeface="Courier New"/>
                <a:sym typeface="Courier New"/>
              </a:rPr>
              <a:t>SparkContext.getOrCreate()</a:t>
            </a:r>
            <a:r>
              <a:rPr lang="uk-UA" sz="1300">
                <a:solidFill>
                  <a:srgbClr val="222222"/>
                </a:solidFill>
                <a:highlight>
                  <a:srgbClr val="F9F9F9"/>
                </a:highlight>
              </a:rPr>
              <a:t>. </a:t>
            </a:r>
            <a:r>
              <a:rPr lang="uk-UA" sz="1300">
                <a:solidFill>
                  <a:srgbClr val="222222"/>
                </a:solidFill>
                <a:highlight>
                  <a:srgbClr val="F9F9F9"/>
                </a:highlight>
                <a:latin typeface="Calibri"/>
                <a:ea typeface="Calibri"/>
                <a:cs typeface="Calibri"/>
                <a:sym typeface="Calibri"/>
              </a:rPr>
              <a:t>It actually returns an existing active SparkContext; otherwise, it creates one with a specified master and app name.</a:t>
            </a:r>
            <a:endParaRPr sz="1300">
              <a:solidFill>
                <a:srgbClr val="222222"/>
              </a:solidFill>
              <a:latin typeface="Calibri"/>
              <a:ea typeface="Calibri"/>
              <a:cs typeface="Calibri"/>
              <a:sym typeface="Calibri"/>
            </a:endParaRPr>
          </a:p>
        </p:txBody>
      </p:sp>
      <p:sp>
        <p:nvSpPr>
          <p:cNvPr id="453" name="Google Shape;453;p58"/>
          <p:cNvSpPr txBox="1"/>
          <p:nvPr/>
        </p:nvSpPr>
        <p:spPr>
          <a:xfrm>
            <a:off x="787500" y="2864250"/>
            <a:ext cx="6785100" cy="1369800"/>
          </a:xfrm>
          <a:prstGeom prst="rect">
            <a:avLst/>
          </a:prstGeom>
          <a:solidFill>
            <a:srgbClr val="2626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rgbClr val="8292A2"/>
                </a:solidFill>
                <a:highlight>
                  <a:srgbClr val="272822"/>
                </a:highlight>
                <a:latin typeface="Consolas"/>
                <a:ea typeface="Consolas"/>
                <a:cs typeface="Consolas"/>
                <a:sym typeface="Consolas"/>
              </a:rPr>
              <a:t># Create Spark Context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66D9EF"/>
                </a:solidFill>
                <a:highlight>
                  <a:srgbClr val="272822"/>
                </a:highlight>
                <a:latin typeface="Consolas"/>
                <a:ea typeface="Consolas"/>
                <a:cs typeface="Consolas"/>
                <a:sym typeface="Consolas"/>
              </a:rPr>
              <a:t>from</a:t>
            </a:r>
            <a:r>
              <a:rPr lang="uk-UA" sz="1200">
                <a:solidFill>
                  <a:srgbClr val="F8F8F2"/>
                </a:solidFill>
                <a:highlight>
                  <a:srgbClr val="272822"/>
                </a:highlight>
                <a:latin typeface="Consolas"/>
                <a:ea typeface="Consolas"/>
                <a:cs typeface="Consolas"/>
                <a:sym typeface="Consolas"/>
              </a:rPr>
              <a:t> pyspark </a:t>
            </a:r>
            <a:r>
              <a:rPr lang="uk-UA" sz="1200">
                <a:solidFill>
                  <a:srgbClr val="66D9EF"/>
                </a:solidFill>
                <a:highlight>
                  <a:srgbClr val="272822"/>
                </a:highlight>
                <a:latin typeface="Consolas"/>
                <a:ea typeface="Consolas"/>
                <a:cs typeface="Consolas"/>
                <a:sym typeface="Consolas"/>
              </a:rPr>
              <a:t>import</a:t>
            </a:r>
            <a:r>
              <a:rPr lang="uk-UA" sz="1200">
                <a:solidFill>
                  <a:srgbClr val="F8F8F2"/>
                </a:solidFill>
                <a:highlight>
                  <a:srgbClr val="272822"/>
                </a:highlight>
                <a:latin typeface="Consolas"/>
                <a:ea typeface="Consolas"/>
                <a:cs typeface="Consolas"/>
                <a:sym typeface="Consolas"/>
              </a:rPr>
              <a:t> SparkConf, SparkContext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F8F8F2"/>
                </a:solidFill>
                <a:highlight>
                  <a:srgbClr val="272822"/>
                </a:highlight>
                <a:latin typeface="Consolas"/>
                <a:ea typeface="Consolas"/>
                <a:cs typeface="Consolas"/>
                <a:sym typeface="Consolas"/>
              </a:rPr>
              <a:t>conf = SparkConf()</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F8F8F2"/>
                </a:solidFill>
                <a:highlight>
                  <a:srgbClr val="272822"/>
                </a:highlight>
                <a:latin typeface="Consolas"/>
                <a:ea typeface="Consolas"/>
                <a:cs typeface="Consolas"/>
                <a:sym typeface="Consolas"/>
              </a:rPr>
              <a:t>conf.setMaster(</a:t>
            </a:r>
            <a:r>
              <a:rPr lang="uk-UA" sz="1200">
                <a:solidFill>
                  <a:srgbClr val="A6E22E"/>
                </a:solidFill>
                <a:highlight>
                  <a:srgbClr val="272822"/>
                </a:highlight>
                <a:latin typeface="Consolas"/>
                <a:ea typeface="Consolas"/>
                <a:cs typeface="Consolas"/>
                <a:sym typeface="Consolas"/>
              </a:rPr>
              <a:t>"local"</a:t>
            </a:r>
            <a:r>
              <a:rPr lang="uk-UA" sz="1200">
                <a:solidFill>
                  <a:srgbClr val="F8F8F2"/>
                </a:solidFill>
                <a:highlight>
                  <a:srgbClr val="272822"/>
                </a:highlight>
                <a:latin typeface="Consolas"/>
                <a:ea typeface="Consolas"/>
                <a:cs typeface="Consolas"/>
                <a:sym typeface="Consolas"/>
              </a:rPr>
              <a:t>).setAppName(</a:t>
            </a:r>
            <a:r>
              <a:rPr lang="uk-UA" sz="1200">
                <a:solidFill>
                  <a:srgbClr val="A6E22E"/>
                </a:solidFill>
                <a:highlight>
                  <a:srgbClr val="272822"/>
                </a:highlight>
                <a:latin typeface="Consolas"/>
                <a:ea typeface="Consolas"/>
                <a:cs typeface="Consolas"/>
                <a:sym typeface="Consolas"/>
              </a:rPr>
              <a:t>"Spark Example App"</a:t>
            </a:r>
            <a:r>
              <a:rPr lang="uk-UA" sz="1200">
                <a:solidFill>
                  <a:srgbClr val="F8F8F2"/>
                </a:solidFill>
                <a:highlight>
                  <a:srgbClr val="272822"/>
                </a:highlight>
                <a:latin typeface="Consolas"/>
                <a:ea typeface="Consolas"/>
                <a:cs typeface="Consolas"/>
                <a:sym typeface="Consolas"/>
              </a:rPr>
              <a:t>)</a:t>
            </a:r>
            <a:endParaRPr sz="12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uk-UA" sz="1200">
                <a:solidFill>
                  <a:srgbClr val="F8F8F2"/>
                </a:solidFill>
                <a:highlight>
                  <a:srgbClr val="272822"/>
                </a:highlight>
                <a:latin typeface="Consolas"/>
                <a:ea typeface="Consolas"/>
                <a:cs typeface="Consolas"/>
                <a:sym typeface="Consolas"/>
              </a:rPr>
              <a:t>sc = SparkContext.getOrCreate(conf)</a:t>
            </a:r>
            <a:endParaRPr sz="1200">
              <a:solidFill>
                <a:srgbClr val="F8F8F2"/>
              </a:solidFill>
              <a:highlight>
                <a:srgbClr val="272822"/>
              </a:highlight>
              <a:latin typeface="Consolas"/>
              <a:ea typeface="Consolas"/>
              <a:cs typeface="Consolas"/>
              <a:sym typeface="Consolas"/>
            </a:endParaRPr>
          </a:p>
          <a:p>
            <a:pPr indent="0" lvl="0" marL="139700" marR="139700" rtl="0" algn="l">
              <a:lnSpc>
                <a:spcPct val="150000"/>
              </a:lnSpc>
              <a:spcBef>
                <a:spcPts val="600"/>
              </a:spcBef>
              <a:spcAft>
                <a:spcPts val="600"/>
              </a:spcAft>
              <a:buNone/>
            </a:pPr>
            <a:r>
              <a:rPr lang="uk-UA" sz="1200">
                <a:solidFill>
                  <a:srgbClr val="66D9EF"/>
                </a:solidFill>
                <a:highlight>
                  <a:srgbClr val="272822"/>
                </a:highlight>
                <a:latin typeface="Consolas"/>
                <a:ea typeface="Consolas"/>
                <a:cs typeface="Consolas"/>
                <a:sym typeface="Consolas"/>
              </a:rPr>
              <a:t>print</a:t>
            </a:r>
            <a:r>
              <a:rPr lang="uk-UA" sz="1200">
                <a:solidFill>
                  <a:srgbClr val="F8F8F2"/>
                </a:solidFill>
                <a:highlight>
                  <a:srgbClr val="272822"/>
                </a:highlight>
                <a:latin typeface="Consolas"/>
                <a:ea typeface="Consolas"/>
                <a:cs typeface="Consolas"/>
                <a:sym typeface="Consolas"/>
              </a:rPr>
              <a:t>(sc.appName)</a:t>
            </a:r>
            <a:endParaRPr sz="1200">
              <a:solidFill>
                <a:srgbClr val="F8F8F2"/>
              </a:solidFill>
              <a:highlight>
                <a:srgbClr val="272822"/>
              </a:highlight>
              <a:latin typeface="Consolas"/>
              <a:ea typeface="Consolas"/>
              <a:cs typeface="Consolas"/>
              <a:sym typeface="Consolas"/>
            </a:endParaRPr>
          </a:p>
        </p:txBody>
      </p:sp>
      <p:sp>
        <p:nvSpPr>
          <p:cNvPr id="454" name="Google Shape;454;p58"/>
          <p:cNvSpPr txBox="1"/>
          <p:nvPr/>
        </p:nvSpPr>
        <p:spPr>
          <a:xfrm>
            <a:off x="1279975" y="4234050"/>
            <a:ext cx="772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200">
                <a:latin typeface="Calibri"/>
                <a:ea typeface="Calibri"/>
                <a:cs typeface="Calibri"/>
                <a:sym typeface="Calibri"/>
              </a:rPr>
              <a:t>We</a:t>
            </a:r>
            <a:r>
              <a:rPr lang="uk-UA" sz="1200">
                <a:latin typeface="Calibri"/>
                <a:ea typeface="Calibri"/>
                <a:cs typeface="Calibri"/>
                <a:sym typeface="Calibri"/>
              </a:rPr>
              <a:t> used </a:t>
            </a:r>
            <a:r>
              <a:rPr b="1" lang="uk-UA" sz="1200">
                <a:latin typeface="Calibri"/>
                <a:ea typeface="Calibri"/>
                <a:cs typeface="Calibri"/>
                <a:sym typeface="Calibri"/>
              </a:rPr>
              <a:t>SparkConf,</a:t>
            </a:r>
            <a:r>
              <a:rPr lang="uk-UA" sz="1200">
                <a:latin typeface="Calibri"/>
                <a:ea typeface="Calibri"/>
                <a:cs typeface="Calibri"/>
                <a:sym typeface="Calibri"/>
              </a:rPr>
              <a:t> but it is optional. Sometimes, we need to set a few configurations and parameters to run a Spark application on the local or cloud cluster. In other words, SparkConf offers configurations to run a Spark application.</a:t>
            </a:r>
            <a:endParaRPr sz="12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How to Stop `SparkContext`</a:t>
            </a:r>
            <a:endParaRPr/>
          </a:p>
        </p:txBody>
      </p:sp>
      <p:sp>
        <p:nvSpPr>
          <p:cNvPr id="460" name="Google Shape;460;p59"/>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uk-UA" sz="1400">
                <a:solidFill>
                  <a:srgbClr val="1D1F22"/>
                </a:solidFill>
              </a:rPr>
              <a:t>Use</a:t>
            </a:r>
            <a:r>
              <a:rPr lang="uk-UA" sz="1400">
                <a:solidFill>
                  <a:srgbClr val="1D1F22"/>
                </a:solidFill>
                <a:latin typeface="Calibri"/>
                <a:ea typeface="Calibri"/>
                <a:cs typeface="Calibri"/>
                <a:sym typeface="Calibri"/>
              </a:rPr>
              <a:t> </a:t>
            </a:r>
            <a:r>
              <a:rPr b="1" lang="uk-UA" sz="1400">
                <a:solidFill>
                  <a:srgbClr val="660000"/>
                </a:solidFill>
                <a:latin typeface="Consolas"/>
                <a:ea typeface="Consolas"/>
                <a:cs typeface="Consolas"/>
                <a:sym typeface="Consolas"/>
              </a:rPr>
              <a:t>SparkContext.stop()</a:t>
            </a:r>
            <a:r>
              <a:rPr lang="uk-UA" sz="1400">
                <a:solidFill>
                  <a:srgbClr val="1D1F22"/>
                </a:solidFill>
                <a:latin typeface="Calibri"/>
                <a:ea typeface="Calibri"/>
                <a:cs typeface="Calibri"/>
                <a:sym typeface="Calibri"/>
              </a:rPr>
              <a:t> </a:t>
            </a:r>
            <a:r>
              <a:rPr lang="uk-UA" sz="1400">
                <a:solidFill>
                  <a:srgbClr val="1D1F22"/>
                </a:solidFill>
              </a:rPr>
              <a:t>to stop </a:t>
            </a:r>
            <a:r>
              <a:rPr b="1" lang="uk-UA" sz="1400">
                <a:solidFill>
                  <a:srgbClr val="1D1F22"/>
                </a:solidFill>
              </a:rPr>
              <a:t>SparkContext</a:t>
            </a:r>
            <a:r>
              <a:rPr lang="uk-UA" sz="1400">
                <a:solidFill>
                  <a:srgbClr val="1D1F22"/>
                </a:solidFill>
              </a:rPr>
              <a:t>. Make sure you stop the context within </a:t>
            </a:r>
            <a:r>
              <a:rPr lang="uk-UA" sz="1400">
                <a:solidFill>
                  <a:srgbClr val="0D0D0D"/>
                </a:solidFill>
              </a:rPr>
              <a:t>a final block. </a:t>
            </a:r>
            <a:endParaRPr sz="1400">
              <a:solidFill>
                <a:srgbClr val="0D0D0D"/>
              </a:solidFill>
            </a:endParaRPr>
          </a:p>
          <a:p>
            <a:pPr indent="-317500" lvl="0" marL="457200" rtl="0" algn="l">
              <a:lnSpc>
                <a:spcPct val="100000"/>
              </a:lnSpc>
              <a:spcBef>
                <a:spcPts val="0"/>
              </a:spcBef>
              <a:spcAft>
                <a:spcPts val="0"/>
              </a:spcAft>
              <a:buClr>
                <a:srgbClr val="0D0D0D"/>
              </a:buClr>
              <a:buSzPts val="1400"/>
              <a:buChar char="●"/>
            </a:pPr>
            <a:r>
              <a:rPr lang="uk-UA" sz="1400">
                <a:solidFill>
                  <a:srgbClr val="0D0D0D"/>
                </a:solidFill>
              </a:rPr>
              <a:t>Spark does not support two contexts running concurrently in the same program.</a:t>
            </a:r>
            <a:endParaRPr sz="1400">
              <a:solidFill>
                <a:srgbClr val="0D0D0D"/>
              </a:solidFill>
            </a:endParaRPr>
          </a:p>
          <a:p>
            <a:pPr indent="0" lvl="0" marL="0" rtl="0" algn="l">
              <a:spcBef>
                <a:spcPts val="0"/>
              </a:spcBef>
              <a:spcAft>
                <a:spcPts val="1200"/>
              </a:spcAft>
              <a:buNone/>
            </a:pPr>
            <a:r>
              <a:t/>
            </a:r>
            <a:endParaRPr/>
          </a:p>
        </p:txBody>
      </p:sp>
      <p:sp>
        <p:nvSpPr>
          <p:cNvPr id="461" name="Google Shape;46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400"/>
              <a:t>Do We Use SparkSession or SparkContext in PySpark?</a:t>
            </a:r>
            <a:endParaRPr sz="2400"/>
          </a:p>
        </p:txBody>
      </p:sp>
      <p:sp>
        <p:nvSpPr>
          <p:cNvPr id="467" name="Google Shape;467;p60"/>
          <p:cNvSpPr txBox="1"/>
          <p:nvPr>
            <p:ph idx="1" type="body"/>
          </p:nvPr>
        </p:nvSpPr>
        <p:spPr>
          <a:xfrm>
            <a:off x="434450" y="12476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UA" sz="1300">
                <a:solidFill>
                  <a:srgbClr val="000000"/>
                </a:solidFill>
              </a:rPr>
              <a:t>In </a:t>
            </a:r>
            <a:r>
              <a:rPr b="1" lang="uk-UA" sz="1300">
                <a:solidFill>
                  <a:srgbClr val="000000"/>
                </a:solidFill>
              </a:rPr>
              <a:t>PySpark</a:t>
            </a:r>
            <a:r>
              <a:rPr lang="uk-UA" sz="1300">
                <a:solidFill>
                  <a:srgbClr val="000000"/>
                </a:solidFill>
              </a:rPr>
              <a:t>, you primarily use </a:t>
            </a:r>
            <a:r>
              <a:rPr b="1" lang="uk-UA" sz="1300">
                <a:solidFill>
                  <a:srgbClr val="000000"/>
                </a:solidFill>
              </a:rPr>
              <a:t>SparkSession</a:t>
            </a:r>
            <a:r>
              <a:rPr lang="uk-UA" sz="1300">
                <a:solidFill>
                  <a:srgbClr val="000000"/>
                </a:solidFill>
              </a:rPr>
              <a:t>, but it internally manages </a:t>
            </a:r>
            <a:r>
              <a:rPr b="1" lang="uk-UA" sz="1300">
                <a:solidFill>
                  <a:srgbClr val="000000"/>
                </a:solidFill>
              </a:rPr>
              <a:t>SparkContext</a:t>
            </a:r>
            <a:r>
              <a:rPr lang="uk-UA" sz="1300">
                <a:solidFill>
                  <a:srgbClr val="000000"/>
                </a:solidFill>
              </a:rPr>
              <a:t>. Here's how they differ:</a:t>
            </a:r>
            <a:endParaRPr sz="1300">
              <a:solidFill>
                <a:srgbClr val="000000"/>
              </a:solidFill>
            </a:endParaRPr>
          </a:p>
          <a:p>
            <a:pPr indent="0" lvl="0" marL="0" rtl="0" algn="l">
              <a:spcBef>
                <a:spcPts val="1400"/>
              </a:spcBef>
              <a:spcAft>
                <a:spcPts val="0"/>
              </a:spcAft>
              <a:buNone/>
            </a:pPr>
            <a:r>
              <a:rPr b="1" lang="uk-UA" sz="1300">
                <a:solidFill>
                  <a:srgbClr val="000000"/>
                </a:solidFill>
              </a:rPr>
              <a:t>SparkSession (Recommended for PySpark)</a:t>
            </a:r>
            <a:endParaRPr b="1" sz="1300">
              <a:solidFill>
                <a:srgbClr val="000000"/>
              </a:solidFill>
            </a:endParaRPr>
          </a:p>
          <a:p>
            <a:pPr indent="-311150" lvl="0" marL="457200" rtl="0" algn="l">
              <a:spcBef>
                <a:spcPts val="1200"/>
              </a:spcBef>
              <a:spcAft>
                <a:spcPts val="0"/>
              </a:spcAft>
              <a:buClr>
                <a:srgbClr val="000000"/>
              </a:buClr>
              <a:buSzPts val="1300"/>
              <a:buChar char="●"/>
            </a:pPr>
            <a:r>
              <a:rPr lang="uk-UA" sz="1300">
                <a:solidFill>
                  <a:srgbClr val="000000"/>
                </a:solidFill>
              </a:rPr>
              <a:t>Introduced in </a:t>
            </a:r>
            <a:r>
              <a:rPr b="1" lang="uk-UA" sz="1300">
                <a:solidFill>
                  <a:srgbClr val="000000"/>
                </a:solidFill>
              </a:rPr>
              <a:t>Spark 2.0</a:t>
            </a:r>
            <a:r>
              <a:rPr lang="uk-UA" sz="1300">
                <a:solidFill>
                  <a:srgbClr val="000000"/>
                </a:solidFill>
              </a:rPr>
              <a:t> to unify all Spark functionalities.</a:t>
            </a:r>
            <a:endParaRPr sz="1300">
              <a:solidFill>
                <a:srgbClr val="000000"/>
              </a:solidFill>
            </a:endParaRPr>
          </a:p>
          <a:p>
            <a:pPr indent="-311150" lvl="0" marL="457200" rtl="0" algn="l">
              <a:spcBef>
                <a:spcPts val="0"/>
              </a:spcBef>
              <a:spcAft>
                <a:spcPts val="0"/>
              </a:spcAft>
              <a:buClr>
                <a:srgbClr val="000000"/>
              </a:buClr>
              <a:buSzPts val="1300"/>
              <a:buChar char="●"/>
            </a:pPr>
            <a:r>
              <a:rPr lang="uk-UA" sz="1300">
                <a:solidFill>
                  <a:srgbClr val="000000"/>
                </a:solidFill>
              </a:rPr>
              <a:t>Provides access to </a:t>
            </a:r>
            <a:r>
              <a:rPr b="1" lang="uk-UA" sz="1300">
                <a:solidFill>
                  <a:srgbClr val="000000"/>
                </a:solidFill>
              </a:rPr>
              <a:t>DataFrames, Datasets, SQL, and Streaming APIs</a:t>
            </a:r>
            <a:r>
              <a:rPr lang="uk-UA" sz="1300">
                <a:solidFill>
                  <a:srgbClr val="000000"/>
                </a:solidFill>
              </a:rPr>
              <a:t>.</a:t>
            </a:r>
            <a:endParaRPr sz="1300">
              <a:solidFill>
                <a:srgbClr val="000000"/>
              </a:solidFill>
            </a:endParaRPr>
          </a:p>
          <a:p>
            <a:pPr indent="-311150" lvl="0" marL="457200" rtl="0" algn="l">
              <a:spcBef>
                <a:spcPts val="0"/>
              </a:spcBef>
              <a:spcAft>
                <a:spcPts val="0"/>
              </a:spcAft>
              <a:buClr>
                <a:srgbClr val="000000"/>
              </a:buClr>
              <a:buSzPts val="1300"/>
              <a:buChar char="●"/>
            </a:pPr>
            <a:r>
              <a:rPr lang="uk-UA" sz="1300">
                <a:solidFill>
                  <a:srgbClr val="000000"/>
                </a:solidFill>
              </a:rPr>
              <a:t>Manages </a:t>
            </a:r>
            <a:r>
              <a:rPr b="1" lang="uk-UA" sz="1300">
                <a:solidFill>
                  <a:srgbClr val="000000"/>
                </a:solidFill>
              </a:rPr>
              <a:t>SparkContext</a:t>
            </a:r>
            <a:r>
              <a:rPr lang="uk-UA" sz="1300">
                <a:solidFill>
                  <a:srgbClr val="000000"/>
                </a:solidFill>
              </a:rPr>
              <a:t> internally, so you </a:t>
            </a:r>
            <a:r>
              <a:rPr b="1" lang="uk-UA" sz="1300">
                <a:solidFill>
                  <a:srgbClr val="000000"/>
                </a:solidFill>
              </a:rPr>
              <a:t>don’t need to initialize SparkContext separately</a:t>
            </a:r>
            <a:r>
              <a:rPr lang="uk-UA" sz="1300">
                <a:solidFill>
                  <a:srgbClr val="000000"/>
                </a:solidFill>
              </a:rPr>
              <a:t>.</a:t>
            </a:r>
            <a:endParaRPr sz="1300">
              <a:solidFill>
                <a:srgbClr val="000000"/>
              </a:solidFill>
            </a:endParaRPr>
          </a:p>
          <a:p>
            <a:pPr indent="-311150" lvl="0" marL="457200" rtl="0" algn="l">
              <a:spcBef>
                <a:spcPts val="0"/>
              </a:spcBef>
              <a:spcAft>
                <a:spcPts val="0"/>
              </a:spcAft>
              <a:buClr>
                <a:srgbClr val="000000"/>
              </a:buClr>
              <a:buSzPts val="1300"/>
              <a:buChar char="●"/>
            </a:pPr>
            <a:r>
              <a:rPr lang="uk-UA" sz="1300">
                <a:solidFill>
                  <a:srgbClr val="000000"/>
                </a:solidFill>
              </a:rPr>
              <a:t>Recommended for </a:t>
            </a:r>
            <a:r>
              <a:rPr b="1" lang="uk-UA" sz="1300">
                <a:solidFill>
                  <a:srgbClr val="000000"/>
                </a:solidFill>
              </a:rPr>
              <a:t>modern PySpark applications</a:t>
            </a:r>
            <a:r>
              <a:rPr lang="uk-UA" sz="1300">
                <a:solidFill>
                  <a:srgbClr val="000000"/>
                </a:solidFill>
              </a:rPr>
              <a:t>.</a:t>
            </a:r>
            <a:endParaRPr sz="1300">
              <a:solidFill>
                <a:srgbClr val="000000"/>
              </a:solidFill>
            </a:endParaRPr>
          </a:p>
          <a:p>
            <a:pPr indent="0" lvl="0" marL="0" rtl="0" algn="l">
              <a:spcBef>
                <a:spcPts val="1200"/>
              </a:spcBef>
              <a:spcAft>
                <a:spcPts val="0"/>
              </a:spcAft>
              <a:buNone/>
            </a:pPr>
            <a:r>
              <a:rPr b="1" lang="uk-UA" sz="1300">
                <a:solidFill>
                  <a:srgbClr val="000000"/>
                </a:solidFill>
              </a:rPr>
              <a:t>SparkContext (Not Recommended) because SparkContext:</a:t>
            </a:r>
            <a:endParaRPr b="1" sz="1300">
              <a:solidFill>
                <a:srgbClr val="000000"/>
              </a:solidFill>
            </a:endParaRPr>
          </a:p>
          <a:p>
            <a:pPr indent="-311150" lvl="0" marL="457200" rtl="0" algn="l">
              <a:spcBef>
                <a:spcPts val="1200"/>
              </a:spcBef>
              <a:spcAft>
                <a:spcPts val="0"/>
              </a:spcAft>
              <a:buClr>
                <a:srgbClr val="000000"/>
              </a:buClr>
              <a:buSzPts val="1300"/>
              <a:buChar char="●"/>
            </a:pPr>
            <a:r>
              <a:rPr lang="uk-UA" sz="1300">
                <a:solidFill>
                  <a:srgbClr val="000000"/>
                </a:solidFill>
              </a:rPr>
              <a:t>Does </a:t>
            </a:r>
            <a:r>
              <a:rPr b="1" lang="uk-UA" sz="1300">
                <a:solidFill>
                  <a:srgbClr val="000000"/>
                </a:solidFill>
              </a:rPr>
              <a:t>not support</a:t>
            </a:r>
            <a:r>
              <a:rPr lang="uk-UA" sz="1300">
                <a:solidFill>
                  <a:srgbClr val="000000"/>
                </a:solidFill>
              </a:rPr>
              <a:t> DataFrames, SQL, or </a:t>
            </a:r>
            <a:r>
              <a:rPr lang="uk-UA" sz="1300">
                <a:solidFill>
                  <a:srgbClr val="000000"/>
                </a:solidFill>
              </a:rPr>
              <a:t>Streaming</a:t>
            </a:r>
            <a:r>
              <a:rPr lang="uk-UA" sz="1300">
                <a:solidFill>
                  <a:srgbClr val="000000"/>
                </a:solidFill>
              </a:rPr>
              <a:t> directly.</a:t>
            </a:r>
            <a:endParaRPr sz="1300">
              <a:solidFill>
                <a:srgbClr val="000000"/>
              </a:solidFill>
            </a:endParaRPr>
          </a:p>
          <a:p>
            <a:pPr indent="-311150" lvl="0" marL="457200" rtl="0" algn="l">
              <a:spcBef>
                <a:spcPts val="0"/>
              </a:spcBef>
              <a:spcAft>
                <a:spcPts val="0"/>
              </a:spcAft>
              <a:buClr>
                <a:srgbClr val="000000"/>
              </a:buClr>
              <a:buSzPts val="1300"/>
              <a:buChar char="●"/>
            </a:pPr>
            <a:r>
              <a:rPr lang="uk-UA" sz="1300">
                <a:solidFill>
                  <a:srgbClr val="000000"/>
                </a:solidFill>
              </a:rPr>
              <a:t>Still useful for </a:t>
            </a:r>
            <a:r>
              <a:rPr b="1" lang="uk-UA" sz="1300">
                <a:solidFill>
                  <a:srgbClr val="000000"/>
                </a:solidFill>
              </a:rPr>
              <a:t>low-level RDD-based operations</a:t>
            </a:r>
            <a:r>
              <a:rPr lang="uk-UA" sz="1300">
                <a:solidFill>
                  <a:srgbClr val="000000"/>
                </a:solidFill>
              </a:rPr>
              <a:t>.</a:t>
            </a:r>
            <a:endParaRPr sz="1300"/>
          </a:p>
        </p:txBody>
      </p:sp>
      <p:sp>
        <p:nvSpPr>
          <p:cNvPr id="468" name="Google Shape;46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469" name="Google Shape;469;p60"/>
          <p:cNvSpPr txBox="1"/>
          <p:nvPr/>
        </p:nvSpPr>
        <p:spPr>
          <a:xfrm>
            <a:off x="5960875" y="3394275"/>
            <a:ext cx="2550600" cy="934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uk-UA" sz="1100">
                <a:solidFill>
                  <a:schemeClr val="accent2"/>
                </a:solidFill>
              </a:rPr>
              <a:t>Note: As we are in a learning </a:t>
            </a:r>
            <a:r>
              <a:rPr lang="uk-UA" sz="1100">
                <a:solidFill>
                  <a:schemeClr val="accent2"/>
                </a:solidFill>
              </a:rPr>
              <a:t>environment</a:t>
            </a:r>
            <a:r>
              <a:rPr lang="uk-UA" sz="1100">
                <a:solidFill>
                  <a:schemeClr val="accent2"/>
                </a:solidFill>
              </a:rPr>
              <a:t>, we will explore both SparkContext and SparkSession in this course</a:t>
            </a:r>
            <a:endParaRPr sz="1100">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400"/>
              <a:t>Do We Use SparkSession or SparkContext in PySpark?</a:t>
            </a:r>
            <a:endParaRPr sz="1300">
              <a:solidFill>
                <a:srgbClr val="000000"/>
              </a:solidFill>
            </a:endParaRPr>
          </a:p>
        </p:txBody>
      </p:sp>
      <p:sp>
        <p:nvSpPr>
          <p:cNvPr id="475" name="Google Shape;47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graphicFrame>
        <p:nvGraphicFramePr>
          <p:cNvPr id="476" name="Google Shape;476;p61"/>
          <p:cNvGraphicFramePr/>
          <p:nvPr/>
        </p:nvGraphicFramePr>
        <p:xfrm>
          <a:off x="859050" y="1608750"/>
          <a:ext cx="3000000" cy="3000000"/>
        </p:xfrm>
        <a:graphic>
          <a:graphicData uri="http://schemas.openxmlformats.org/drawingml/2006/table">
            <a:tbl>
              <a:tblPr>
                <a:noFill/>
                <a:tableStyleId>{6E2D47DE-8969-482E-B80B-7D9552B064CC}</a:tableStyleId>
              </a:tblPr>
              <a:tblGrid>
                <a:gridCol w="1684975"/>
                <a:gridCol w="2840375"/>
                <a:gridCol w="2900550"/>
              </a:tblGrid>
              <a:tr h="228600">
                <a:tc>
                  <a:txBody>
                    <a:bodyPr/>
                    <a:lstStyle/>
                    <a:p>
                      <a:pPr indent="0" lvl="0" marL="0" rtl="0" algn="ctr">
                        <a:lnSpc>
                          <a:spcPct val="115000"/>
                        </a:lnSpc>
                        <a:spcBef>
                          <a:spcPts val="0"/>
                        </a:spcBef>
                        <a:spcAft>
                          <a:spcPts val="0"/>
                        </a:spcAft>
                        <a:buNone/>
                      </a:pPr>
                      <a:r>
                        <a:rPr b="1" lang="uk-UA" sz="1100"/>
                        <a:t>Feature</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uk-UA" sz="1100"/>
                        <a:t>SparkSession (✅ Recommended)</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uk-UA" sz="1100"/>
                        <a:t>SparkContext (⚠️ Only for RDDs)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lang="uk-UA" sz="1200"/>
                        <a:t>Introduced in</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Spark 2.0</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Spark 1.x</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spcBef>
                          <a:spcPts val="0"/>
                        </a:spcBef>
                        <a:spcAft>
                          <a:spcPts val="0"/>
                        </a:spcAft>
                        <a:buNone/>
                      </a:pPr>
                      <a:r>
                        <a:rPr lang="uk-UA" sz="1200"/>
                        <a:t>Supports RDDs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Yes (via </a:t>
                      </a:r>
                      <a:r>
                        <a:rPr lang="uk-UA" sz="1200">
                          <a:solidFill>
                            <a:srgbClr val="188038"/>
                          </a:solidFill>
                          <a:latin typeface="Roboto Mono"/>
                          <a:ea typeface="Roboto Mono"/>
                          <a:cs typeface="Roboto Mono"/>
                          <a:sym typeface="Roboto Mono"/>
                        </a:rPr>
                        <a:t>sparkContext</a:t>
                      </a:r>
                      <a:r>
                        <a:rPr lang="uk-UA" sz="1200"/>
                        <a: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Yes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spcBef>
                          <a:spcPts val="0"/>
                        </a:spcBef>
                        <a:spcAft>
                          <a:spcPts val="0"/>
                        </a:spcAft>
                        <a:buNone/>
                      </a:pPr>
                      <a:r>
                        <a:rPr lang="uk-UA" sz="1200"/>
                        <a:t>Supports DataFrames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Yes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No</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spcBef>
                          <a:spcPts val="0"/>
                        </a:spcBef>
                        <a:spcAft>
                          <a:spcPts val="0"/>
                        </a:spcAft>
                        <a:buNone/>
                      </a:pPr>
                      <a:r>
                        <a:rPr lang="uk-UA" sz="1200"/>
                        <a:t>Supports SQL</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Yes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No</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spcBef>
                          <a:spcPts val="0"/>
                        </a:spcBef>
                        <a:spcAft>
                          <a:spcPts val="0"/>
                        </a:spcAft>
                        <a:buNone/>
                      </a:pPr>
                      <a:r>
                        <a:rPr lang="uk-UA" sz="1200"/>
                        <a:t>Supports Streaming</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Yes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No</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rtl="0" algn="l">
                        <a:spcBef>
                          <a:spcPts val="0"/>
                        </a:spcBef>
                        <a:spcAft>
                          <a:spcPts val="0"/>
                        </a:spcAft>
                        <a:buNone/>
                      </a:pPr>
                      <a:r>
                        <a:rPr lang="uk-UA" sz="1200"/>
                        <a:t>Usage in PySpark</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Primary Entry Point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uk-UA" sz="1200"/>
                        <a:t>⚠️ Only for legacy RDDs</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Knowledge Check</a:t>
            </a:r>
            <a:endParaRPr/>
          </a:p>
        </p:txBody>
      </p:sp>
      <p:sp>
        <p:nvSpPr>
          <p:cNvPr id="482" name="Google Shape;482;p62"/>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uk-UA"/>
              <a:t>What are the benefits of Apache Spark?</a:t>
            </a:r>
            <a:endParaRPr/>
          </a:p>
          <a:p>
            <a:pPr indent="-330200" lvl="0" marL="457200" rtl="0" algn="l">
              <a:spcBef>
                <a:spcPts val="0"/>
              </a:spcBef>
              <a:spcAft>
                <a:spcPts val="0"/>
              </a:spcAft>
              <a:buSzPts val="1600"/>
              <a:buChar char="●"/>
            </a:pPr>
            <a:r>
              <a:rPr lang="uk-UA"/>
              <a:t>What are the components of the Spark Ecosystem?</a:t>
            </a:r>
            <a:endParaRPr/>
          </a:p>
          <a:p>
            <a:pPr indent="-330200" lvl="0" marL="457200" rtl="0" algn="l">
              <a:spcBef>
                <a:spcPts val="0"/>
              </a:spcBef>
              <a:spcAft>
                <a:spcPts val="0"/>
              </a:spcAft>
              <a:buSzPts val="1600"/>
              <a:buChar char="●"/>
            </a:pPr>
            <a:r>
              <a:rPr lang="uk-UA"/>
              <a:t>What is PySpark and what are its key features?</a:t>
            </a:r>
            <a:endParaRPr/>
          </a:p>
          <a:p>
            <a:pPr indent="-330200" lvl="0" marL="457200" rtl="0" algn="l">
              <a:spcBef>
                <a:spcPts val="0"/>
              </a:spcBef>
              <a:spcAft>
                <a:spcPts val="0"/>
              </a:spcAft>
              <a:buSzPts val="1600"/>
              <a:buChar char="●"/>
            </a:pPr>
            <a:r>
              <a:rPr lang="uk-UA"/>
              <a:t>Explain </a:t>
            </a:r>
            <a:r>
              <a:rPr lang="uk-UA"/>
              <a:t>PySpark SparkContext.</a:t>
            </a:r>
            <a:endParaRPr/>
          </a:p>
          <a:p>
            <a:pPr indent="-330200" lvl="0" marL="457200" rtl="0" algn="l">
              <a:spcBef>
                <a:spcPts val="0"/>
              </a:spcBef>
              <a:spcAft>
                <a:spcPts val="0"/>
              </a:spcAft>
              <a:buSzPts val="1600"/>
              <a:buChar char="●"/>
            </a:pPr>
            <a:r>
              <a:rPr lang="uk-UA"/>
              <a:t>Explain PySpark SparkConf.</a:t>
            </a:r>
            <a:endParaRPr/>
          </a:p>
          <a:p>
            <a:pPr indent="0" lvl="0" marL="0" rtl="0" algn="l">
              <a:spcBef>
                <a:spcPts val="1200"/>
              </a:spcBef>
              <a:spcAft>
                <a:spcPts val="1200"/>
              </a:spcAft>
              <a:buNone/>
            </a:pPr>
            <a:r>
              <a:t/>
            </a:r>
            <a:endParaRPr sz="1350">
              <a:solidFill>
                <a:srgbClr val="444444"/>
              </a:solidFill>
              <a:highlight>
                <a:srgbClr val="FFFFFF"/>
              </a:highlight>
              <a:latin typeface="Georgia"/>
              <a:ea typeface="Georgia"/>
              <a:cs typeface="Georgia"/>
              <a:sym typeface="Georgia"/>
            </a:endParaRPr>
          </a:p>
        </p:txBody>
      </p:sp>
      <p:sp>
        <p:nvSpPr>
          <p:cNvPr id="483" name="Google Shape;48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Overview of Spark RDD (1 of 2)</a:t>
            </a:r>
            <a:endParaRPr sz="3000"/>
          </a:p>
        </p:txBody>
      </p:sp>
      <p:sp>
        <p:nvSpPr>
          <p:cNvPr id="489" name="Google Shape;489;p63"/>
          <p:cNvSpPr txBox="1"/>
          <p:nvPr>
            <p:ph idx="1" type="body"/>
          </p:nvPr>
        </p:nvSpPr>
        <p:spPr>
          <a:xfrm>
            <a:off x="434450" y="1247650"/>
            <a:ext cx="5063400" cy="3502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uk-UA" sz="1500">
                <a:solidFill>
                  <a:srgbClr val="292929"/>
                </a:solidFill>
                <a:highlight>
                  <a:srgbClr val="FFFFFF"/>
                </a:highlight>
              </a:rPr>
              <a:t>Spark Resilient Distributed Dataset (RDD)</a:t>
            </a:r>
            <a:r>
              <a:rPr lang="uk-UA" sz="1500">
                <a:solidFill>
                  <a:srgbClr val="292929"/>
                </a:solidFill>
                <a:highlight>
                  <a:srgbClr val="FFFFFF"/>
                </a:highlight>
              </a:rPr>
              <a:t> is simply a collection of data distributed across the cluster. RDD is the fundamental and backbone data type in PySpark.</a:t>
            </a:r>
            <a:endParaRPr sz="1500">
              <a:solidFill>
                <a:srgbClr val="292929"/>
              </a:solidFill>
              <a:highlight>
                <a:srgbClr val="FFFFFF"/>
              </a:highlight>
            </a:endParaRPr>
          </a:p>
          <a:p>
            <a:pPr indent="-279400" lvl="0" marL="360000" rtl="0" algn="l">
              <a:lnSpc>
                <a:spcPct val="90000"/>
              </a:lnSpc>
              <a:spcBef>
                <a:spcPts val="1200"/>
              </a:spcBef>
              <a:spcAft>
                <a:spcPts val="0"/>
              </a:spcAft>
              <a:buSzPts val="1400"/>
              <a:buChar char="●"/>
            </a:pPr>
            <a:r>
              <a:rPr b="1" lang="uk-UA" sz="1400"/>
              <a:t>Resilient </a:t>
            </a:r>
            <a:r>
              <a:rPr lang="uk-UA" sz="1400"/>
              <a:t>– Means that it is able to withstand all of the losses itself.</a:t>
            </a:r>
            <a:endParaRPr sz="1400"/>
          </a:p>
          <a:p>
            <a:pPr indent="-279400" lvl="0" marL="360000" rtl="0" algn="l">
              <a:lnSpc>
                <a:spcPct val="90000"/>
              </a:lnSpc>
              <a:spcBef>
                <a:spcPts val="0"/>
              </a:spcBef>
              <a:spcAft>
                <a:spcPts val="0"/>
              </a:spcAft>
              <a:buSzPts val="1400"/>
              <a:buChar char="●"/>
            </a:pPr>
            <a:r>
              <a:rPr b="1" lang="uk-UA" sz="1400"/>
              <a:t>Distributed</a:t>
            </a:r>
            <a:r>
              <a:rPr lang="uk-UA" sz="1400"/>
              <a:t> – Indicates that the data is partitioned or is at different locations.</a:t>
            </a:r>
            <a:endParaRPr sz="1400"/>
          </a:p>
          <a:p>
            <a:pPr indent="-279400" lvl="0" marL="360000" rtl="0" algn="l">
              <a:lnSpc>
                <a:spcPct val="90000"/>
              </a:lnSpc>
              <a:spcBef>
                <a:spcPts val="0"/>
              </a:spcBef>
              <a:spcAft>
                <a:spcPts val="1000"/>
              </a:spcAft>
              <a:buSzPts val="1400"/>
              <a:buChar char="●"/>
            </a:pPr>
            <a:r>
              <a:rPr b="1" lang="uk-UA" sz="1400"/>
              <a:t>Dataset</a:t>
            </a:r>
            <a:r>
              <a:rPr lang="uk-UA" sz="1400"/>
              <a:t> – Refers to a group of data on which we are performing different operations.</a:t>
            </a:r>
            <a:endParaRPr sz="1500">
              <a:solidFill>
                <a:srgbClr val="292929"/>
              </a:solidFill>
              <a:highlight>
                <a:srgbClr val="FFFFFF"/>
              </a:highlight>
            </a:endParaRPr>
          </a:p>
        </p:txBody>
      </p:sp>
      <p:sp>
        <p:nvSpPr>
          <p:cNvPr id="490" name="Google Shape;49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491" name="Google Shape;491;p63"/>
          <p:cNvPicPr preferRelativeResize="0"/>
          <p:nvPr/>
        </p:nvPicPr>
        <p:blipFill>
          <a:blip r:embed="rId3">
            <a:alphaModFix/>
          </a:blip>
          <a:stretch>
            <a:fillRect/>
          </a:stretch>
        </p:blipFill>
        <p:spPr>
          <a:xfrm>
            <a:off x="5335425" y="1302225"/>
            <a:ext cx="3670749" cy="3469855"/>
          </a:xfrm>
          <a:prstGeom prst="rect">
            <a:avLst/>
          </a:prstGeom>
          <a:noFill/>
          <a:ln cap="flat" cmpd="sng" w="19050">
            <a:solidFill>
              <a:schemeClr val="dk2"/>
            </a:solidFill>
            <a:prstDash val="solid"/>
            <a:round/>
            <a:headEnd len="sm" w="sm" type="none"/>
            <a:tailEnd len="sm" w="sm" type="none"/>
          </a:ln>
        </p:spPr>
      </p:pic>
      <p:sp>
        <p:nvSpPr>
          <p:cNvPr id="492" name="Google Shape;492;p63"/>
          <p:cNvSpPr txBox="1"/>
          <p:nvPr/>
        </p:nvSpPr>
        <p:spPr>
          <a:xfrm>
            <a:off x="5264875" y="4749850"/>
            <a:ext cx="1462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800">
                <a:latin typeface="Calibri"/>
                <a:ea typeface="Calibri"/>
                <a:cs typeface="Calibri"/>
                <a:sym typeface="Calibri"/>
              </a:rPr>
              <a:t>Source: medium.com</a:t>
            </a:r>
            <a:endParaRPr sz="8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4"/>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3000"/>
              <a:t>Overview of Spark RDD (1 of 2)</a:t>
            </a:r>
            <a:endParaRPr sz="2200"/>
          </a:p>
        </p:txBody>
      </p:sp>
      <p:sp>
        <p:nvSpPr>
          <p:cNvPr id="498" name="Google Shape;498;p64"/>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279400" lvl="0" marL="360000" rtl="0" algn="l">
              <a:lnSpc>
                <a:spcPct val="90000"/>
              </a:lnSpc>
              <a:spcBef>
                <a:spcPts val="0"/>
              </a:spcBef>
              <a:spcAft>
                <a:spcPts val="0"/>
              </a:spcAft>
              <a:buClr>
                <a:srgbClr val="222222"/>
              </a:buClr>
              <a:buSzPts val="1400"/>
              <a:buChar char="●"/>
            </a:pPr>
            <a:r>
              <a:rPr b="1" lang="uk-UA" sz="1400">
                <a:solidFill>
                  <a:srgbClr val="222222"/>
                </a:solidFill>
                <a:highlight>
                  <a:srgbClr val="F9F9F9"/>
                </a:highlight>
              </a:rPr>
              <a:t>RDD is a fundamental building block of PySpark, which is a fault-tolerant, immutable distributed collection of objects. Once you create an RDD, you cannot change it (immutable). Each record in an RDD is divided into logical partitions, which can be computed on different nodes of the cluster. </a:t>
            </a:r>
            <a:r>
              <a:rPr b="1" lang="uk-UA" sz="1400">
                <a:solidFill>
                  <a:srgbClr val="222222"/>
                </a:solidFill>
              </a:rPr>
              <a:t> </a:t>
            </a:r>
            <a:endParaRPr b="1" sz="1400">
              <a:solidFill>
                <a:srgbClr val="222222"/>
              </a:solidFill>
            </a:endParaRPr>
          </a:p>
          <a:p>
            <a:pPr indent="-279400" lvl="0" marL="360000" rtl="0" algn="l">
              <a:lnSpc>
                <a:spcPct val="90000"/>
              </a:lnSpc>
              <a:spcBef>
                <a:spcPts val="1000"/>
              </a:spcBef>
              <a:spcAft>
                <a:spcPts val="0"/>
              </a:spcAft>
              <a:buSzPts val="1400"/>
              <a:buChar char="●"/>
            </a:pPr>
            <a:r>
              <a:rPr lang="uk-UA" sz="1400"/>
              <a:t>An RDD is basically a large dataset encapsulated. An RDD is a data structure that can be used to compute results in Spark.</a:t>
            </a:r>
            <a:endParaRPr sz="1400"/>
          </a:p>
          <a:p>
            <a:pPr indent="-279400" lvl="0" marL="360000" rtl="0" algn="l">
              <a:spcBef>
                <a:spcPts val="1000"/>
              </a:spcBef>
              <a:spcAft>
                <a:spcPts val="0"/>
              </a:spcAft>
              <a:buSzPts val="1400"/>
              <a:buChar char="●"/>
            </a:pPr>
            <a:r>
              <a:rPr lang="uk-UA" sz="1400"/>
              <a:t>There are two types of operations we can perform on RDDs:</a:t>
            </a:r>
            <a:endParaRPr sz="1400"/>
          </a:p>
          <a:p>
            <a:pPr indent="-317500" lvl="1" marL="914400" rtl="0" algn="l">
              <a:lnSpc>
                <a:spcPct val="100000"/>
              </a:lnSpc>
              <a:spcBef>
                <a:spcPts val="1200"/>
              </a:spcBef>
              <a:spcAft>
                <a:spcPts val="0"/>
              </a:spcAft>
              <a:buClr>
                <a:srgbClr val="FF9900"/>
              </a:buClr>
              <a:buSzPts val="1400"/>
              <a:buFont typeface="Noto Sans Symbols"/>
              <a:buChar char="○"/>
            </a:pPr>
            <a:r>
              <a:rPr b="1" lang="uk-UA"/>
              <a:t>Transformations</a:t>
            </a:r>
            <a:r>
              <a:rPr lang="uk-UA"/>
              <a:t> – Applying a function to each “row” of an RDD returns a new RDD.</a:t>
            </a:r>
            <a:endParaRPr/>
          </a:p>
          <a:p>
            <a:pPr indent="-317500" lvl="1" marL="914400" rtl="0" algn="l">
              <a:lnSpc>
                <a:spcPct val="100000"/>
              </a:lnSpc>
              <a:spcBef>
                <a:spcPts val="0"/>
              </a:spcBef>
              <a:spcAft>
                <a:spcPts val="0"/>
              </a:spcAft>
              <a:buClr>
                <a:srgbClr val="FF9900"/>
              </a:buClr>
              <a:buSzPts val="1400"/>
              <a:buChar char="○"/>
            </a:pPr>
            <a:r>
              <a:rPr b="1" lang="uk-UA"/>
              <a:t>Actions </a:t>
            </a:r>
            <a:r>
              <a:rPr lang="uk-UA"/>
              <a:t>– Computing a result based on data in an RDD.</a:t>
            </a:r>
            <a:endParaRPr/>
          </a:p>
        </p:txBody>
      </p:sp>
      <p:sp>
        <p:nvSpPr>
          <p:cNvPr id="499" name="Google Shape;499;p6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00" name="Google Shape;500;p64"/>
          <p:cNvSpPr txBox="1"/>
          <p:nvPr/>
        </p:nvSpPr>
        <p:spPr>
          <a:xfrm>
            <a:off x="7361200" y="4291875"/>
            <a:ext cx="1743300" cy="42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uk-UA" sz="1700">
                <a:solidFill>
                  <a:srgbClr val="3F3F3F"/>
                </a:solidFill>
                <a:latin typeface="Calibri"/>
                <a:ea typeface="Calibri"/>
                <a:cs typeface="Calibri"/>
                <a:sym typeface="Calibri"/>
              </a:rPr>
              <a:t>(continue…)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5"/>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3000"/>
              <a:t>Overview of Spark RDD (3 of 3)</a:t>
            </a:r>
            <a:endParaRPr sz="2200"/>
          </a:p>
        </p:txBody>
      </p:sp>
      <p:sp>
        <p:nvSpPr>
          <p:cNvPr id="506" name="Google Shape;506;p65"/>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90000"/>
              </a:lnSpc>
              <a:spcBef>
                <a:spcPts val="0"/>
              </a:spcBef>
              <a:spcAft>
                <a:spcPts val="0"/>
              </a:spcAft>
              <a:buSzPts val="1400"/>
              <a:buChar char="●"/>
            </a:pPr>
            <a:r>
              <a:rPr b="1" lang="uk-UA" sz="1400"/>
              <a:t>Fault tolerance:</a:t>
            </a:r>
            <a:r>
              <a:rPr lang="uk-UA" sz="1400"/>
              <a:t> An RDD can self-recover from any failure. This improves its fault tolerance. Transforming RDDs </a:t>
            </a:r>
            <a:r>
              <a:rPr lang="uk-UA" sz="1400"/>
              <a:t>creates</a:t>
            </a:r>
            <a:r>
              <a:rPr lang="uk-UA" sz="1400"/>
              <a:t> a coherent execution strategy. An RDD </a:t>
            </a:r>
            <a:r>
              <a:rPr lang="uk-UA" sz="1400"/>
              <a:t>lineage</a:t>
            </a:r>
            <a:r>
              <a:rPr lang="uk-UA" sz="1400"/>
              <a:t> is a logical execution </a:t>
            </a:r>
            <a:r>
              <a:rPr lang="uk-UA" sz="1400"/>
              <a:t>graph plan </a:t>
            </a:r>
            <a:r>
              <a:rPr lang="uk-UA" sz="1400"/>
              <a:t>(DAG). If the machine breaks, we can recover the data by repeating the computation on the RDD lineage node.</a:t>
            </a:r>
            <a:endParaRPr sz="1400"/>
          </a:p>
          <a:p>
            <a:pPr indent="-317500" lvl="0" marL="457200" rtl="0" algn="l">
              <a:lnSpc>
                <a:spcPct val="90000"/>
              </a:lnSpc>
              <a:spcBef>
                <a:spcPts val="1000"/>
              </a:spcBef>
              <a:spcAft>
                <a:spcPts val="0"/>
              </a:spcAft>
              <a:buSzPts val="1400"/>
              <a:buChar char="●"/>
            </a:pPr>
            <a:r>
              <a:rPr b="1" lang="uk-UA" sz="1400"/>
              <a:t>Immutable and Read-only: </a:t>
            </a:r>
            <a:r>
              <a:rPr lang="uk-UA" sz="1400"/>
              <a:t>Because RDDs are immutable, they cannot be changed. This attribute ensures consistency in subsequent computations. Once produced, RDDs can only be turned into new RDDs. Its transformation mechanisms enable this.</a:t>
            </a:r>
            <a:endParaRPr sz="1400"/>
          </a:p>
          <a:p>
            <a:pPr indent="-317500" lvl="0" marL="457200" rtl="0" algn="l">
              <a:lnSpc>
                <a:spcPct val="90000"/>
              </a:lnSpc>
              <a:spcBef>
                <a:spcPts val="1000"/>
              </a:spcBef>
              <a:spcAft>
                <a:spcPts val="1000"/>
              </a:spcAft>
              <a:buSzPts val="1400"/>
              <a:buChar char="●"/>
            </a:pPr>
            <a:r>
              <a:rPr lang="uk-UA" sz="1400"/>
              <a:t>Spark automatically distributes RDD data across the cluster.</a:t>
            </a:r>
            <a:endParaRPr sz="1400"/>
          </a:p>
        </p:txBody>
      </p:sp>
      <p:sp>
        <p:nvSpPr>
          <p:cNvPr id="507" name="Google Shape;507;p6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What is a lazy </a:t>
            </a:r>
            <a:r>
              <a:rPr i="1" lang="uk-UA"/>
              <a:t>evaluation?</a:t>
            </a:r>
            <a:endParaRPr i="1" sz="2400"/>
          </a:p>
        </p:txBody>
      </p:sp>
      <p:sp>
        <p:nvSpPr>
          <p:cNvPr id="513" name="Google Shape;513;p6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uk-UA"/>
              <a:t>Lazy evaluation in Sparks means the process where all </a:t>
            </a:r>
            <a:r>
              <a:rPr b="1" lang="uk-UA"/>
              <a:t>Transformations </a:t>
            </a:r>
            <a:r>
              <a:rPr lang="uk-UA"/>
              <a:t>get executed only after an </a:t>
            </a:r>
            <a:r>
              <a:rPr b="1" lang="uk-UA"/>
              <a:t>Action </a:t>
            </a:r>
            <a:r>
              <a:rPr lang="uk-UA"/>
              <a:t>is triggered. </a:t>
            </a:r>
            <a:endParaRPr/>
          </a:p>
          <a:p>
            <a:pPr indent="0" lvl="0" marL="0" rtl="0" algn="l">
              <a:spcBef>
                <a:spcPts val="1200"/>
              </a:spcBef>
              <a:spcAft>
                <a:spcPts val="0"/>
              </a:spcAft>
              <a:buNone/>
            </a:pPr>
            <a:r>
              <a:t/>
            </a:r>
            <a:endParaRPr/>
          </a:p>
          <a:p>
            <a:pPr indent="-330200" lvl="0" marL="457200" rtl="0" algn="l">
              <a:spcBef>
                <a:spcPts val="1200"/>
              </a:spcBef>
              <a:spcAft>
                <a:spcPts val="0"/>
              </a:spcAft>
              <a:buSzPts val="1600"/>
              <a:buChar char="●"/>
            </a:pPr>
            <a:r>
              <a:rPr lang="uk-UA"/>
              <a:t>Once Spark sees an </a:t>
            </a:r>
            <a:r>
              <a:rPr b="1" lang="uk-UA"/>
              <a:t>ACTION </a:t>
            </a:r>
            <a:r>
              <a:rPr lang="uk-UA"/>
              <a:t>being called, it starts looking at all the </a:t>
            </a:r>
            <a:r>
              <a:rPr b="1" lang="uk-UA"/>
              <a:t>Transformations </a:t>
            </a:r>
            <a:r>
              <a:rPr lang="uk-UA"/>
              <a:t>and creates a DAG. DAG Simply a sequence of operations that need to be performed in a process to get the resultant output.</a:t>
            </a:r>
            <a:endParaRPr sz="1050">
              <a:solidFill>
                <a:srgbClr val="2D3B45"/>
              </a:solidFill>
              <a:highlight>
                <a:srgbClr val="FFFFFF"/>
              </a:highlight>
              <a:latin typeface="Arial"/>
              <a:ea typeface="Arial"/>
              <a:cs typeface="Arial"/>
              <a:sym typeface="Arial"/>
            </a:endParaRPr>
          </a:p>
        </p:txBody>
      </p:sp>
      <p:sp>
        <p:nvSpPr>
          <p:cNvPr id="514" name="Google Shape;514;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3600"/>
              <a:buNone/>
            </a:pPr>
            <a:r>
              <a:rPr lang="uk-UA"/>
              <a:t>Table of contents</a:t>
            </a:r>
            <a:endParaRPr/>
          </a:p>
        </p:txBody>
      </p:sp>
      <p:sp>
        <p:nvSpPr>
          <p:cNvPr id="235" name="Google Shape;235;p3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uk-UA"/>
              <a:t>Introduction to Apache Spark</a:t>
            </a:r>
            <a:endParaRPr/>
          </a:p>
          <a:p>
            <a:pPr indent="-330200" lvl="0" marL="457200" rtl="0" algn="l">
              <a:spcBef>
                <a:spcPts val="0"/>
              </a:spcBef>
              <a:spcAft>
                <a:spcPts val="0"/>
              </a:spcAft>
              <a:buSzPts val="1600"/>
              <a:buChar char="●"/>
            </a:pPr>
            <a:r>
              <a:rPr lang="uk-UA"/>
              <a:t>B</a:t>
            </a:r>
            <a:r>
              <a:rPr lang="uk-UA"/>
              <a:t>enefits of Apache Spark</a:t>
            </a:r>
            <a:endParaRPr/>
          </a:p>
          <a:p>
            <a:pPr indent="-330200" lvl="0" marL="457200" rtl="0" algn="l">
              <a:spcBef>
                <a:spcPts val="0"/>
              </a:spcBef>
              <a:spcAft>
                <a:spcPts val="0"/>
              </a:spcAft>
              <a:buSzPts val="1600"/>
              <a:buChar char="●"/>
            </a:pPr>
            <a:r>
              <a:rPr lang="uk-UA"/>
              <a:t>Spark Ecosystem / Framework / Libraries</a:t>
            </a:r>
            <a:endParaRPr/>
          </a:p>
          <a:p>
            <a:pPr indent="-330200" lvl="0" marL="457200" rtl="0" algn="l">
              <a:spcBef>
                <a:spcPts val="0"/>
              </a:spcBef>
              <a:spcAft>
                <a:spcPts val="0"/>
              </a:spcAft>
              <a:buSzPts val="1600"/>
              <a:buChar char="●"/>
            </a:pPr>
            <a:r>
              <a:rPr lang="uk-UA"/>
              <a:t>Overview of Spark Core</a:t>
            </a:r>
            <a:endParaRPr/>
          </a:p>
          <a:p>
            <a:pPr indent="-330200" lvl="0" marL="457200" rtl="0" algn="l">
              <a:spcBef>
                <a:spcPts val="0"/>
              </a:spcBef>
              <a:spcAft>
                <a:spcPts val="0"/>
              </a:spcAft>
              <a:buSzPts val="1600"/>
              <a:buChar char="●"/>
            </a:pPr>
            <a:r>
              <a:rPr lang="uk-UA"/>
              <a:t>Overview of </a:t>
            </a:r>
            <a:r>
              <a:rPr lang="uk-UA"/>
              <a:t>Spark Architecture</a:t>
            </a:r>
            <a:endParaRPr/>
          </a:p>
          <a:p>
            <a:pPr indent="-330200" lvl="0" marL="457200" rtl="0" algn="l">
              <a:spcBef>
                <a:spcPts val="0"/>
              </a:spcBef>
              <a:spcAft>
                <a:spcPts val="0"/>
              </a:spcAft>
              <a:buSzPts val="1600"/>
              <a:buChar char="●"/>
            </a:pPr>
            <a:r>
              <a:rPr lang="uk-UA"/>
              <a:t>Spark Deployment Modes</a:t>
            </a:r>
            <a:endParaRPr/>
          </a:p>
          <a:p>
            <a:pPr indent="-330200" lvl="0" marL="457200" rtl="0" algn="l">
              <a:spcBef>
                <a:spcPts val="0"/>
              </a:spcBef>
              <a:spcAft>
                <a:spcPts val="0"/>
              </a:spcAft>
              <a:buSzPts val="1600"/>
              <a:buChar char="●"/>
            </a:pPr>
            <a:r>
              <a:rPr lang="uk-UA"/>
              <a:t>Overview of PySpark?</a:t>
            </a:r>
            <a:endParaRPr/>
          </a:p>
          <a:p>
            <a:pPr indent="-330200" lvl="0" marL="457200" rtl="0" algn="l">
              <a:spcBef>
                <a:spcPts val="0"/>
              </a:spcBef>
              <a:spcAft>
                <a:spcPts val="0"/>
              </a:spcAft>
              <a:buSzPts val="1600"/>
              <a:buChar char="●"/>
            </a:pPr>
            <a:r>
              <a:rPr lang="uk-UA"/>
              <a:t>Key Features of PySpark</a:t>
            </a:r>
            <a:endParaRPr/>
          </a:p>
          <a:p>
            <a:pPr indent="-330200" lvl="0" marL="457200" rtl="0" algn="l">
              <a:spcBef>
                <a:spcPts val="0"/>
              </a:spcBef>
              <a:spcAft>
                <a:spcPts val="0"/>
              </a:spcAft>
              <a:buSzPts val="1600"/>
              <a:buChar char="●"/>
            </a:pPr>
            <a:r>
              <a:rPr lang="uk-UA"/>
              <a:t>How does PySpark work?</a:t>
            </a:r>
            <a:endParaRPr/>
          </a:p>
          <a:p>
            <a:pPr indent="-330200" lvl="0" marL="457200" rtl="0" algn="l">
              <a:spcBef>
                <a:spcPts val="0"/>
              </a:spcBef>
              <a:spcAft>
                <a:spcPts val="0"/>
              </a:spcAft>
              <a:buSzPts val="1600"/>
              <a:buChar char="●"/>
            </a:pPr>
            <a:r>
              <a:rPr lang="uk-UA"/>
              <a:t>Downloading Spark</a:t>
            </a:r>
            <a:endParaRPr/>
          </a:p>
          <a:p>
            <a:pPr indent="-330200" lvl="0" marL="457200" rtl="0" algn="l">
              <a:spcBef>
                <a:spcPts val="0"/>
              </a:spcBef>
              <a:spcAft>
                <a:spcPts val="0"/>
              </a:spcAft>
              <a:buSzPts val="1600"/>
              <a:buChar char="●"/>
            </a:pPr>
            <a:r>
              <a:rPr lang="uk-UA"/>
              <a:t>Spark-submit command</a:t>
            </a:r>
            <a:endParaRPr/>
          </a:p>
          <a:p>
            <a:pPr indent="-330200" lvl="0" marL="457200" rtl="0" algn="l">
              <a:spcBef>
                <a:spcPts val="0"/>
              </a:spcBef>
              <a:spcAft>
                <a:spcPts val="0"/>
              </a:spcAft>
              <a:buSzPts val="1600"/>
              <a:buChar char="●"/>
            </a:pPr>
            <a:r>
              <a:rPr lang="uk-UA"/>
              <a:t>Initializing Spark Application</a:t>
            </a:r>
            <a:endParaRPr/>
          </a:p>
          <a:p>
            <a:pPr indent="0" lvl="0" marL="0" rtl="0" algn="l">
              <a:spcBef>
                <a:spcPts val="1200"/>
              </a:spcBef>
              <a:spcAft>
                <a:spcPts val="1200"/>
              </a:spcAft>
              <a:buNone/>
            </a:pPr>
            <a:r>
              <a:t/>
            </a:r>
            <a:endParaRPr/>
          </a:p>
        </p:txBody>
      </p:sp>
      <p:sp>
        <p:nvSpPr>
          <p:cNvPr id="236" name="Google Shape;236;p3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237" name="Google Shape;237;p31"/>
          <p:cNvSpPr txBox="1"/>
          <p:nvPr/>
        </p:nvSpPr>
        <p:spPr>
          <a:xfrm>
            <a:off x="5128675" y="1247650"/>
            <a:ext cx="3877500" cy="2589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0D0D0D"/>
              </a:buClr>
              <a:buSzPts val="1800"/>
              <a:buFont typeface="Calibri"/>
              <a:buChar char="●"/>
            </a:pPr>
            <a:r>
              <a:rPr lang="uk-UA"/>
              <a:t>Do We Use SparkSession or SparkContext in PySpark?</a:t>
            </a:r>
            <a:endParaRPr sz="1500">
              <a:solidFill>
                <a:srgbClr val="3F3F3F"/>
              </a:solidFill>
            </a:endParaRPr>
          </a:p>
          <a:p>
            <a:pPr indent="-342900" lvl="0" marL="457200" rtl="0" algn="l">
              <a:lnSpc>
                <a:spcPct val="90000"/>
              </a:lnSpc>
              <a:spcBef>
                <a:spcPts val="0"/>
              </a:spcBef>
              <a:spcAft>
                <a:spcPts val="0"/>
              </a:spcAft>
              <a:buClr>
                <a:srgbClr val="0D0D0D"/>
              </a:buClr>
              <a:buSzPts val="1800"/>
              <a:buFont typeface="Arial"/>
              <a:buChar char="●"/>
            </a:pPr>
            <a:r>
              <a:rPr lang="uk-UA" sz="1500">
                <a:solidFill>
                  <a:srgbClr val="0D0D0D"/>
                </a:solidFill>
              </a:rPr>
              <a:t>Overview to Spark RDD</a:t>
            </a:r>
            <a:endParaRPr sz="1500">
              <a:solidFill>
                <a:srgbClr val="0D0D0D"/>
              </a:solidFill>
            </a:endParaRPr>
          </a:p>
          <a:p>
            <a:pPr indent="-342900" lvl="0" marL="457200" rtl="0" algn="l">
              <a:lnSpc>
                <a:spcPct val="90000"/>
              </a:lnSpc>
              <a:spcBef>
                <a:spcPts val="0"/>
              </a:spcBef>
              <a:spcAft>
                <a:spcPts val="0"/>
              </a:spcAft>
              <a:buClr>
                <a:srgbClr val="0D0D0D"/>
              </a:buClr>
              <a:buSzPts val="1800"/>
              <a:buFont typeface="Arial"/>
              <a:buChar char="●"/>
            </a:pPr>
            <a:r>
              <a:rPr lang="uk-UA" sz="1500">
                <a:solidFill>
                  <a:srgbClr val="0D0D0D"/>
                </a:solidFill>
              </a:rPr>
              <a:t>How to Create RDD</a:t>
            </a:r>
            <a:endParaRPr sz="1500">
              <a:solidFill>
                <a:srgbClr val="0D0D0D"/>
              </a:solidFill>
            </a:endParaRPr>
          </a:p>
          <a:p>
            <a:pPr indent="-323850" lvl="1" marL="914400" rtl="0" algn="l">
              <a:lnSpc>
                <a:spcPct val="90000"/>
              </a:lnSpc>
              <a:spcBef>
                <a:spcPts val="0"/>
              </a:spcBef>
              <a:spcAft>
                <a:spcPts val="0"/>
              </a:spcAft>
              <a:buClr>
                <a:srgbClr val="0D0D0D"/>
              </a:buClr>
              <a:buSzPts val="1500"/>
              <a:buFont typeface="Arial"/>
              <a:buChar char="○"/>
            </a:pPr>
            <a:r>
              <a:rPr lang="uk-UA" sz="1500">
                <a:solidFill>
                  <a:srgbClr val="0D0D0D"/>
                </a:solidFill>
              </a:rPr>
              <a:t>Parallelized Collections -RDD</a:t>
            </a:r>
            <a:endParaRPr sz="1500">
              <a:solidFill>
                <a:srgbClr val="0D0D0D"/>
              </a:solidFill>
            </a:endParaRPr>
          </a:p>
          <a:p>
            <a:pPr indent="-323850" lvl="1" marL="914400" rtl="0" algn="l">
              <a:lnSpc>
                <a:spcPct val="90000"/>
              </a:lnSpc>
              <a:spcBef>
                <a:spcPts val="0"/>
              </a:spcBef>
              <a:spcAft>
                <a:spcPts val="0"/>
              </a:spcAft>
              <a:buClr>
                <a:srgbClr val="0D0D0D"/>
              </a:buClr>
              <a:buSzPts val="1500"/>
              <a:buFont typeface="Arial"/>
              <a:buChar char="○"/>
            </a:pPr>
            <a:r>
              <a:rPr lang="uk-UA" sz="1500">
                <a:solidFill>
                  <a:srgbClr val="0D0D0D"/>
                </a:solidFill>
              </a:rPr>
              <a:t>External Data Sets - RDD</a:t>
            </a:r>
            <a:endParaRPr sz="1500">
              <a:solidFill>
                <a:srgbClr val="0D0D0D"/>
              </a:solidFill>
            </a:endParaRPr>
          </a:p>
          <a:p>
            <a:pPr indent="-342900" lvl="0" marL="457200" rtl="0" algn="l">
              <a:lnSpc>
                <a:spcPct val="90000"/>
              </a:lnSpc>
              <a:spcBef>
                <a:spcPts val="0"/>
              </a:spcBef>
              <a:spcAft>
                <a:spcPts val="0"/>
              </a:spcAft>
              <a:buClr>
                <a:srgbClr val="0D0D0D"/>
              </a:buClr>
              <a:buSzPts val="1800"/>
              <a:buFont typeface="Arial"/>
              <a:buChar char="●"/>
            </a:pPr>
            <a:r>
              <a:rPr lang="uk-UA" sz="1500">
                <a:solidFill>
                  <a:srgbClr val="0D0D0D"/>
                </a:solidFill>
              </a:rPr>
              <a:t>Passing Functions in Spark</a:t>
            </a:r>
            <a:endParaRPr sz="1500">
              <a:solidFill>
                <a:srgbClr val="0D0D0D"/>
              </a:solidFill>
            </a:endParaRPr>
          </a:p>
          <a:p>
            <a:pPr indent="-342900" lvl="0" marL="457200" rtl="0" algn="l">
              <a:lnSpc>
                <a:spcPct val="90000"/>
              </a:lnSpc>
              <a:spcBef>
                <a:spcPts val="0"/>
              </a:spcBef>
              <a:spcAft>
                <a:spcPts val="0"/>
              </a:spcAft>
              <a:buClr>
                <a:srgbClr val="0D0D0D"/>
              </a:buClr>
              <a:buSzPts val="1800"/>
              <a:buFont typeface="Arial"/>
              <a:buChar char="●"/>
            </a:pPr>
            <a:r>
              <a:rPr lang="uk-UA" sz="1500">
                <a:solidFill>
                  <a:srgbClr val="0D0D0D"/>
                </a:solidFill>
              </a:rPr>
              <a:t>Introduction to RDD Operations</a:t>
            </a:r>
            <a:endParaRPr sz="1500">
              <a:solidFill>
                <a:srgbClr val="0D0D0D"/>
              </a:solidFill>
            </a:endParaRPr>
          </a:p>
          <a:p>
            <a:pPr indent="-342900" lvl="0" marL="457200" rtl="0" algn="l">
              <a:lnSpc>
                <a:spcPct val="90000"/>
              </a:lnSpc>
              <a:spcBef>
                <a:spcPts val="0"/>
              </a:spcBef>
              <a:spcAft>
                <a:spcPts val="0"/>
              </a:spcAft>
              <a:buClr>
                <a:srgbClr val="0D0D0D"/>
              </a:buClr>
              <a:buSzPts val="1800"/>
              <a:buFont typeface="Arial"/>
              <a:buChar char="●"/>
            </a:pPr>
            <a:r>
              <a:rPr lang="uk-UA" sz="1500">
                <a:solidFill>
                  <a:srgbClr val="0D0D0D"/>
                </a:solidFill>
              </a:rPr>
              <a:t>Overview to RDD Transformations </a:t>
            </a:r>
            <a:endParaRPr sz="1500">
              <a:solidFill>
                <a:srgbClr val="0D0D0D"/>
              </a:solidFill>
            </a:endParaRPr>
          </a:p>
          <a:p>
            <a:pPr indent="-342900" lvl="0" marL="457200" rtl="0" algn="l">
              <a:lnSpc>
                <a:spcPct val="90000"/>
              </a:lnSpc>
              <a:spcBef>
                <a:spcPts val="0"/>
              </a:spcBef>
              <a:spcAft>
                <a:spcPts val="0"/>
              </a:spcAft>
              <a:buClr>
                <a:srgbClr val="0D0D0D"/>
              </a:buClr>
              <a:buSzPts val="1800"/>
              <a:buFont typeface="Arial"/>
              <a:buChar char="●"/>
            </a:pPr>
            <a:r>
              <a:rPr lang="uk-UA" sz="1500">
                <a:solidFill>
                  <a:srgbClr val="0D0D0D"/>
                </a:solidFill>
              </a:rPr>
              <a:t>Overview to RDD Actions</a:t>
            </a:r>
            <a:endParaRPr sz="1500">
              <a:solidFill>
                <a:srgbClr val="0D0D0D"/>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7"/>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3600"/>
              <a:buFont typeface="Calibri"/>
              <a:buNone/>
            </a:pPr>
            <a:r>
              <a:rPr lang="uk-UA" sz="3000"/>
              <a:t>How to </a:t>
            </a:r>
            <a:r>
              <a:rPr lang="uk-UA" sz="3000"/>
              <a:t>Create RDD</a:t>
            </a:r>
            <a:endParaRPr sz="3000"/>
          </a:p>
        </p:txBody>
      </p:sp>
      <p:sp>
        <p:nvSpPr>
          <p:cNvPr id="520" name="Google Shape;520;p67"/>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uk-UA" sz="1600"/>
              <a:t>There are two ways to create RDDs:</a:t>
            </a:r>
            <a:r>
              <a:rPr b="1" lang="uk-UA" sz="1600"/>
              <a:t> </a:t>
            </a:r>
            <a:endParaRPr b="1" sz="1600"/>
          </a:p>
          <a:p>
            <a:pPr indent="0" lvl="0" marL="0" rtl="0" algn="l">
              <a:lnSpc>
                <a:spcPct val="90000"/>
              </a:lnSpc>
              <a:spcBef>
                <a:spcPts val="1000"/>
              </a:spcBef>
              <a:spcAft>
                <a:spcPts val="0"/>
              </a:spcAft>
              <a:buNone/>
            </a:pPr>
            <a:r>
              <a:t/>
            </a:r>
            <a:endParaRPr b="1"/>
          </a:p>
          <a:p>
            <a:pPr indent="-317500" lvl="0" marL="457200" rtl="0" algn="l">
              <a:lnSpc>
                <a:spcPct val="90000"/>
              </a:lnSpc>
              <a:spcBef>
                <a:spcPts val="1000"/>
              </a:spcBef>
              <a:spcAft>
                <a:spcPts val="0"/>
              </a:spcAft>
              <a:buSzPts val="1400"/>
              <a:buAutoNum type="arabicPeriod"/>
            </a:pPr>
            <a:r>
              <a:rPr b="1" i="1" lang="uk-UA" sz="1800"/>
              <a:t>Parallelize </a:t>
            </a:r>
            <a:r>
              <a:rPr lang="uk-UA" sz="1800"/>
              <a:t>an</a:t>
            </a:r>
            <a:r>
              <a:rPr lang="uk-UA" sz="1800"/>
              <a:t> </a:t>
            </a:r>
            <a:r>
              <a:rPr lang="uk-UA" sz="1600"/>
              <a:t>existing collection in your driver program.</a:t>
            </a:r>
            <a:endParaRPr sz="1600"/>
          </a:p>
          <a:p>
            <a:pPr indent="-317500" lvl="0" marL="457200" rtl="0" algn="l">
              <a:lnSpc>
                <a:spcPct val="90000"/>
              </a:lnSpc>
              <a:spcBef>
                <a:spcPts val="1000"/>
              </a:spcBef>
              <a:spcAft>
                <a:spcPts val="0"/>
              </a:spcAft>
              <a:buSzPts val="1400"/>
              <a:buAutoNum type="arabicPeriod"/>
            </a:pPr>
            <a:r>
              <a:rPr i="1" lang="uk-UA" sz="1600"/>
              <a:t>Use </a:t>
            </a:r>
            <a:r>
              <a:rPr b="1" i="1" lang="uk-UA" sz="1600"/>
              <a:t>External Datasets </a:t>
            </a:r>
            <a:r>
              <a:rPr i="1" lang="uk-UA" sz="1600"/>
              <a:t>(</a:t>
            </a:r>
            <a:r>
              <a:rPr i="1" lang="uk-UA" sz="1600"/>
              <a:t>external storage system)</a:t>
            </a:r>
            <a:r>
              <a:rPr lang="uk-UA" sz="1600"/>
              <a:t>,</a:t>
            </a:r>
            <a:r>
              <a:rPr lang="uk-UA" sz="1600"/>
              <a:t> such as a shared file system, </a:t>
            </a:r>
            <a:r>
              <a:rPr i="1" lang="uk-UA" sz="1600"/>
              <a:t>HDFS</a:t>
            </a:r>
            <a:r>
              <a:rPr lang="uk-UA" sz="1600"/>
              <a:t>, </a:t>
            </a:r>
            <a:r>
              <a:rPr i="1" lang="uk-UA" sz="1600"/>
              <a:t>HBase</a:t>
            </a:r>
            <a:r>
              <a:rPr lang="uk-UA" sz="1600"/>
              <a:t>, or any data source such as JSON, CSV, text files, sequence files, etc.)</a:t>
            </a:r>
            <a:endParaRPr sz="1600"/>
          </a:p>
          <a:p>
            <a:pPr indent="0" lvl="0" marL="0" rtl="0" algn="l">
              <a:lnSpc>
                <a:spcPct val="90000"/>
              </a:lnSpc>
              <a:spcBef>
                <a:spcPts val="1000"/>
              </a:spcBef>
              <a:spcAft>
                <a:spcPts val="1000"/>
              </a:spcAft>
              <a:buNone/>
            </a:pPr>
            <a:r>
              <a:t/>
            </a:r>
            <a:endParaRPr sz="1600"/>
          </a:p>
        </p:txBody>
      </p:sp>
      <p:sp>
        <p:nvSpPr>
          <p:cNvPr id="521" name="Google Shape;521;p67"/>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None/>
            </a:pPr>
            <a:r>
              <a:rPr lang="uk-UA" sz="3000"/>
              <a:t>Parallelize</a:t>
            </a:r>
            <a:r>
              <a:rPr lang="uk-UA" sz="3000"/>
              <a:t> </a:t>
            </a:r>
            <a:r>
              <a:rPr lang="uk-UA" sz="3000"/>
              <a:t>Collections</a:t>
            </a:r>
            <a:r>
              <a:rPr lang="uk-UA" sz="3000"/>
              <a:t> - RDD</a:t>
            </a:r>
            <a:endParaRPr sz="3000"/>
          </a:p>
          <a:p>
            <a:pPr indent="0" lvl="0" marL="0" rtl="0" algn="l">
              <a:lnSpc>
                <a:spcPct val="85000"/>
              </a:lnSpc>
              <a:spcBef>
                <a:spcPts val="0"/>
              </a:spcBef>
              <a:spcAft>
                <a:spcPts val="0"/>
              </a:spcAft>
              <a:buSzPts val="3600"/>
              <a:buNone/>
            </a:pPr>
            <a:r>
              <a:t/>
            </a:r>
            <a:endParaRPr/>
          </a:p>
        </p:txBody>
      </p:sp>
      <p:sp>
        <p:nvSpPr>
          <p:cNvPr id="527" name="Google Shape;527;p68"/>
          <p:cNvSpPr txBox="1"/>
          <p:nvPr>
            <p:ph idx="1" type="body"/>
          </p:nvPr>
        </p:nvSpPr>
        <p:spPr>
          <a:xfrm>
            <a:off x="434450" y="1247650"/>
            <a:ext cx="8520600" cy="153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22222"/>
              </a:buClr>
              <a:buSzPts val="1400"/>
              <a:buChar char="●"/>
            </a:pPr>
            <a:r>
              <a:rPr lang="uk-UA" sz="1400">
                <a:solidFill>
                  <a:srgbClr val="222222"/>
                </a:solidFill>
              </a:rPr>
              <a:t>Parallelize() is a function in SparkContext and is used to create an RDD from an </a:t>
            </a:r>
            <a:r>
              <a:rPr lang="uk-UA" sz="1400">
                <a:solidFill>
                  <a:srgbClr val="222222"/>
                </a:solidFill>
              </a:rPr>
              <a:t>existing  </a:t>
            </a:r>
            <a:r>
              <a:rPr lang="uk-UA" sz="1400">
                <a:solidFill>
                  <a:srgbClr val="222222"/>
                </a:solidFill>
              </a:rPr>
              <a:t>collection </a:t>
            </a:r>
            <a:r>
              <a:rPr lang="uk-UA" sz="1400">
                <a:solidFill>
                  <a:srgbClr val="222222"/>
                </a:solidFill>
              </a:rPr>
              <a:t>in your driver program. The Parallelize() method is used only for testing but not in real time, as the entire data will reside on one node, which is not ideal for production.</a:t>
            </a:r>
            <a:endParaRPr sz="1400">
              <a:solidFill>
                <a:srgbClr val="222222"/>
              </a:solidFill>
            </a:endParaRPr>
          </a:p>
          <a:p>
            <a:pPr indent="-317500" lvl="0" marL="457200" rtl="0" algn="l">
              <a:spcBef>
                <a:spcPts val="1000"/>
              </a:spcBef>
              <a:spcAft>
                <a:spcPts val="0"/>
              </a:spcAft>
              <a:buClr>
                <a:srgbClr val="222222"/>
              </a:buClr>
              <a:buSzPts val="1400"/>
              <a:buChar char="●"/>
            </a:pPr>
            <a:r>
              <a:rPr lang="uk-UA" sz="1400">
                <a:solidFill>
                  <a:srgbClr val="222222"/>
                </a:solidFill>
              </a:rPr>
              <a:t>Below is an example of how to create an RDD using a parallelize method from </a:t>
            </a:r>
            <a:r>
              <a:rPr b="1" lang="uk-UA" sz="1400">
                <a:solidFill>
                  <a:srgbClr val="222222"/>
                </a:solidFill>
              </a:rPr>
              <a:t>SparkContext</a:t>
            </a:r>
            <a:r>
              <a:rPr lang="uk-UA" sz="1400">
                <a:solidFill>
                  <a:srgbClr val="222222"/>
                </a:solidFill>
              </a:rPr>
              <a:t>.</a:t>
            </a:r>
            <a:endParaRPr sz="1400">
              <a:solidFill>
                <a:srgbClr val="222222"/>
              </a:solidFill>
            </a:endParaRPr>
          </a:p>
          <a:p>
            <a:pPr indent="0" lvl="1" marL="457200" rtl="0" algn="l">
              <a:spcBef>
                <a:spcPts val="0"/>
              </a:spcBef>
              <a:spcAft>
                <a:spcPts val="0"/>
              </a:spcAft>
              <a:buSzPts val="1400"/>
              <a:buNone/>
            </a:pPr>
            <a:r>
              <a:rPr lang="uk-UA">
                <a:solidFill>
                  <a:srgbClr val="222222"/>
                </a:solidFill>
                <a:latin typeface="Consolas"/>
                <a:ea typeface="Consolas"/>
                <a:cs typeface="Consolas"/>
                <a:sym typeface="Consolas"/>
              </a:rPr>
              <a:t>rdd_data = sc.parallelize([1, 2, 3, 4, 5])</a:t>
            </a:r>
            <a:endParaRPr>
              <a:solidFill>
                <a:srgbClr val="222222"/>
              </a:solidFill>
              <a:latin typeface="Consolas"/>
              <a:ea typeface="Consolas"/>
              <a:cs typeface="Consolas"/>
              <a:sym typeface="Consolas"/>
            </a:endParaRPr>
          </a:p>
          <a:p>
            <a:pPr indent="0" lvl="1" marL="457200" rtl="0" algn="l">
              <a:spcBef>
                <a:spcPts val="1200"/>
              </a:spcBef>
              <a:spcAft>
                <a:spcPts val="0"/>
              </a:spcAft>
              <a:buSzPts val="1400"/>
              <a:buNone/>
            </a:pPr>
            <a:r>
              <a:rPr i="1" lang="uk-UA" sz="1200">
                <a:solidFill>
                  <a:srgbClr val="FF0000"/>
                </a:solidFill>
              </a:rPr>
              <a:t>The PySpark shell provides the SparkContext variable </a:t>
            </a:r>
            <a:r>
              <a:rPr b="1" i="1" lang="uk-UA" sz="1200">
                <a:solidFill>
                  <a:srgbClr val="FF0000"/>
                </a:solidFill>
              </a:rPr>
              <a:t>“sc”;</a:t>
            </a:r>
            <a:r>
              <a:rPr i="1" lang="uk-UA" sz="1200">
                <a:solidFill>
                  <a:srgbClr val="FF0000"/>
                </a:solidFill>
              </a:rPr>
              <a:t> use sc.parallelize() to create an RDD.</a:t>
            </a:r>
            <a:endParaRPr i="1" sz="1200">
              <a:solidFill>
                <a:srgbClr val="FF0000"/>
              </a:solidFill>
              <a:highlight>
                <a:srgbClr val="F9F9F9"/>
              </a:highlight>
              <a:latin typeface="Arial"/>
              <a:ea typeface="Arial"/>
              <a:cs typeface="Arial"/>
              <a:sym typeface="Arial"/>
            </a:endParaRPr>
          </a:p>
          <a:p>
            <a:pPr indent="0" lvl="0" marL="457200" rtl="0" algn="l">
              <a:lnSpc>
                <a:spcPct val="90000"/>
              </a:lnSpc>
              <a:spcBef>
                <a:spcPts val="1200"/>
              </a:spcBef>
              <a:spcAft>
                <a:spcPts val="0"/>
              </a:spcAft>
              <a:buSzPts val="1800"/>
              <a:buNone/>
            </a:pPr>
            <a:r>
              <a:t/>
            </a:r>
            <a:endParaRPr sz="1400">
              <a:solidFill>
                <a:srgbClr val="222222"/>
              </a:solidFill>
            </a:endParaRPr>
          </a:p>
        </p:txBody>
      </p:sp>
      <p:sp>
        <p:nvSpPr>
          <p:cNvPr id="528" name="Google Shape;528;p6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29" name="Google Shape;529;p68"/>
          <p:cNvSpPr txBox="1"/>
          <p:nvPr/>
        </p:nvSpPr>
        <p:spPr>
          <a:xfrm>
            <a:off x="1074575" y="3472322"/>
            <a:ext cx="3384300" cy="103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100">
                <a:latin typeface="Consolas"/>
                <a:ea typeface="Consolas"/>
                <a:cs typeface="Consolas"/>
                <a:sym typeface="Consolas"/>
              </a:rPr>
              <a:t>from pyspark import SparkContext</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sc =SparkContext()</a:t>
            </a:r>
            <a:endParaRPr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data = [1,2,3,4,5,6,7,8,9,10,11,12]</a:t>
            </a:r>
            <a:endParaRPr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rdds=sc.parallelize(data)</a:t>
            </a:r>
            <a:endParaRPr b="1" sz="1100">
              <a:latin typeface="Consolas"/>
              <a:ea typeface="Consolas"/>
              <a:cs typeface="Consolas"/>
              <a:sym typeface="Consolas"/>
            </a:endParaRPr>
          </a:p>
          <a:p>
            <a:pPr indent="0" lvl="0" marL="0" rtl="0" algn="l">
              <a:spcBef>
                <a:spcPts val="0"/>
              </a:spcBef>
              <a:spcAft>
                <a:spcPts val="0"/>
              </a:spcAft>
              <a:buNone/>
            </a:pPr>
            <a:r>
              <a:rPr lang="uk-UA" sz="1100">
                <a:latin typeface="Consolas"/>
                <a:ea typeface="Consolas"/>
                <a:cs typeface="Consolas"/>
                <a:sym typeface="Consolas"/>
              </a:rPr>
              <a:t>display(rdds, rdds.collect(</a:t>
            </a:r>
            <a:r>
              <a:rPr lang="uk-UA" sz="1100">
                <a:latin typeface="Consolas"/>
                <a:ea typeface="Consolas"/>
                <a:cs typeface="Consolas"/>
                <a:sym typeface="Consolas"/>
              </a:rPr>
              <a:t>)</a:t>
            </a:r>
            <a:r>
              <a:rPr lang="uk-UA" sz="1100">
                <a:latin typeface="Consolas"/>
                <a:ea typeface="Consolas"/>
                <a:cs typeface="Consolas"/>
                <a:sym typeface="Consolas"/>
              </a:rPr>
              <a:t>)</a:t>
            </a:r>
            <a:endParaRPr/>
          </a:p>
        </p:txBody>
      </p:sp>
      <p:sp>
        <p:nvSpPr>
          <p:cNvPr id="530" name="Google Shape;530;p68"/>
          <p:cNvSpPr txBox="1"/>
          <p:nvPr/>
        </p:nvSpPr>
        <p:spPr>
          <a:xfrm>
            <a:off x="1196450" y="4468125"/>
            <a:ext cx="699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200">
                <a:solidFill>
                  <a:srgbClr val="292929"/>
                </a:solidFill>
                <a:highlight>
                  <a:srgbClr val="FFFFFF"/>
                </a:highlight>
                <a:latin typeface="Consolas"/>
                <a:ea typeface="Consolas"/>
                <a:cs typeface="Consolas"/>
                <a:sym typeface="Consolas"/>
              </a:rPr>
              <a:t>collect()</a:t>
            </a:r>
            <a:r>
              <a:rPr lang="uk-UA" sz="1200">
                <a:solidFill>
                  <a:srgbClr val="292929"/>
                </a:solidFill>
                <a:highlight>
                  <a:srgbClr val="FFFFFF"/>
                </a:highlight>
                <a:latin typeface="Consolas"/>
                <a:ea typeface="Consolas"/>
                <a:cs typeface="Consolas"/>
                <a:sym typeface="Consolas"/>
              </a:rPr>
              <a:t>: This function is used to retrieve all of the elements of the dataset.</a:t>
            </a:r>
            <a:endParaRPr sz="1100">
              <a:latin typeface="Consolas"/>
              <a:ea typeface="Consolas"/>
              <a:cs typeface="Consolas"/>
              <a:sym typeface="Consolas"/>
            </a:endParaRPr>
          </a:p>
        </p:txBody>
      </p:sp>
      <p:sp>
        <p:nvSpPr>
          <p:cNvPr id="531" name="Google Shape;531;p68"/>
          <p:cNvSpPr txBox="1"/>
          <p:nvPr/>
        </p:nvSpPr>
        <p:spPr>
          <a:xfrm>
            <a:off x="594300" y="3072113"/>
            <a:ext cx="750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alibri"/>
                <a:ea typeface="Calibri"/>
                <a:cs typeface="Calibri"/>
                <a:sym typeface="Calibri"/>
              </a:rPr>
              <a:t>Open </a:t>
            </a:r>
            <a:r>
              <a:rPr lang="uk-UA">
                <a:latin typeface="Calibri"/>
                <a:ea typeface="Calibri"/>
                <a:cs typeface="Calibri"/>
                <a:sym typeface="Calibri"/>
              </a:rPr>
              <a:t>the PySpark</a:t>
            </a:r>
            <a:r>
              <a:rPr lang="uk-UA">
                <a:latin typeface="Calibri"/>
                <a:ea typeface="Calibri"/>
                <a:cs typeface="Calibri"/>
                <a:sym typeface="Calibri"/>
              </a:rPr>
              <a:t> shell or Jupyter notebook, and write the code below in it.</a:t>
            </a:r>
            <a:endParaRPr>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9"/>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None/>
            </a:pPr>
            <a:r>
              <a:rPr lang="uk-UA" sz="3000"/>
              <a:t>External </a:t>
            </a:r>
            <a:r>
              <a:rPr lang="uk-UA" sz="3000"/>
              <a:t>Data Sets</a:t>
            </a:r>
            <a:r>
              <a:rPr lang="uk-UA" sz="3000"/>
              <a:t> - RDD</a:t>
            </a:r>
            <a:endParaRPr sz="3000"/>
          </a:p>
          <a:p>
            <a:pPr indent="0" lvl="0" marL="0" rtl="0" algn="l">
              <a:lnSpc>
                <a:spcPct val="85000"/>
              </a:lnSpc>
              <a:spcBef>
                <a:spcPts val="0"/>
              </a:spcBef>
              <a:spcAft>
                <a:spcPts val="0"/>
              </a:spcAft>
              <a:buSzPts val="3600"/>
              <a:buNone/>
            </a:pPr>
            <a:r>
              <a:t/>
            </a:r>
            <a:endParaRPr/>
          </a:p>
        </p:txBody>
      </p:sp>
      <p:sp>
        <p:nvSpPr>
          <p:cNvPr id="537" name="Google Shape;537;p69"/>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uk-UA" sz="1400">
                <a:solidFill>
                  <a:srgbClr val="0D0D0D"/>
                </a:solidFill>
                <a:highlight>
                  <a:srgbClr val="FFFFFF"/>
                </a:highlight>
                <a:latin typeface="Roboto"/>
                <a:ea typeface="Roboto"/>
                <a:cs typeface="Roboto"/>
                <a:sym typeface="Roboto"/>
              </a:rPr>
              <a:t>To read data from an external source file into a Spark RDD (Resilient Distributed Dataset), you can use the </a:t>
            </a:r>
            <a:r>
              <a:rPr b="1" lang="uk-UA" sz="1500">
                <a:solidFill>
                  <a:srgbClr val="222222"/>
                </a:solidFill>
                <a:highlight>
                  <a:srgbClr val="E3E3E4"/>
                </a:highlight>
                <a:latin typeface="Courier New"/>
                <a:ea typeface="Courier New"/>
                <a:cs typeface="Courier New"/>
                <a:sym typeface="Courier New"/>
              </a:rPr>
              <a:t>sparkContext.textFile() </a:t>
            </a:r>
            <a:r>
              <a:rPr lang="uk-UA" sz="1400">
                <a:solidFill>
                  <a:srgbClr val="0D0D0D"/>
                </a:solidFill>
                <a:highlight>
                  <a:srgbClr val="FFFFFF"/>
                </a:highlight>
                <a:latin typeface="Roboto"/>
                <a:ea typeface="Roboto"/>
                <a:cs typeface="Roboto"/>
                <a:sym typeface="Roboto"/>
              </a:rPr>
              <a:t>method provided by the SparkContext object. Here's how you can do it:</a:t>
            </a:r>
            <a:endParaRPr sz="1500">
              <a:solidFill>
                <a:srgbClr val="222222"/>
              </a:solidFill>
              <a:highlight>
                <a:srgbClr val="F9F9F9"/>
              </a:highlight>
            </a:endParaRPr>
          </a:p>
          <a:p>
            <a:pPr indent="0" lvl="1" marL="914400" rtl="0" algn="l">
              <a:lnSpc>
                <a:spcPct val="100000"/>
              </a:lnSpc>
              <a:spcBef>
                <a:spcPts val="1000"/>
              </a:spcBef>
              <a:spcAft>
                <a:spcPts val="0"/>
              </a:spcAft>
              <a:buSzPts val="1400"/>
              <a:buNone/>
            </a:pPr>
            <a:r>
              <a:rPr lang="uk-UA" sz="1600">
                <a:latin typeface="Consolas"/>
                <a:ea typeface="Consolas"/>
                <a:cs typeface="Consolas"/>
                <a:sym typeface="Consolas"/>
              </a:rPr>
              <a:t>    Example: </a:t>
            </a:r>
            <a:r>
              <a:rPr b="1" lang="uk-UA" sz="1600">
                <a:latin typeface="Consolas"/>
                <a:ea typeface="Consolas"/>
                <a:cs typeface="Consolas"/>
                <a:sym typeface="Consolas"/>
              </a:rPr>
              <a:t>rdd_file = </a:t>
            </a:r>
            <a:r>
              <a:rPr b="1" lang="uk-UA" sz="1600">
                <a:solidFill>
                  <a:srgbClr val="222222"/>
                </a:solidFill>
                <a:highlight>
                  <a:srgbClr val="E3E3E4"/>
                </a:highlight>
                <a:latin typeface="Consolas"/>
                <a:ea typeface="Consolas"/>
                <a:cs typeface="Consolas"/>
                <a:sym typeface="Consolas"/>
              </a:rPr>
              <a:t>sparkContext</a:t>
            </a:r>
            <a:r>
              <a:rPr b="1" lang="uk-UA" sz="1600">
                <a:latin typeface="Consolas"/>
                <a:ea typeface="Consolas"/>
                <a:cs typeface="Consolas"/>
                <a:sym typeface="Consolas"/>
              </a:rPr>
              <a:t>.textFile("path/folder/data.txt")</a:t>
            </a:r>
            <a:endParaRPr b="1" sz="1600">
              <a:latin typeface="Consolas"/>
              <a:ea typeface="Consolas"/>
              <a:cs typeface="Consolas"/>
              <a:sym typeface="Consolas"/>
            </a:endParaRPr>
          </a:p>
          <a:p>
            <a:pPr indent="0" lvl="1" marL="914400" rtl="0" algn="l">
              <a:lnSpc>
                <a:spcPct val="100000"/>
              </a:lnSpc>
              <a:spcBef>
                <a:spcPts val="200"/>
              </a:spcBef>
              <a:spcAft>
                <a:spcPts val="0"/>
              </a:spcAft>
              <a:buSzPts val="1400"/>
              <a:buNone/>
            </a:pPr>
            <a:r>
              <a:t/>
            </a:r>
            <a:endParaRPr b="1" sz="1500">
              <a:latin typeface="Century Gothic"/>
              <a:ea typeface="Century Gothic"/>
              <a:cs typeface="Century Gothic"/>
              <a:sym typeface="Century Gothic"/>
            </a:endParaRPr>
          </a:p>
          <a:p>
            <a:pPr indent="0" lvl="0" marL="0" rtl="0" algn="l">
              <a:lnSpc>
                <a:spcPct val="100000"/>
              </a:lnSpc>
              <a:spcBef>
                <a:spcPts val="200"/>
              </a:spcBef>
              <a:spcAft>
                <a:spcPts val="0"/>
              </a:spcAft>
              <a:buSzPts val="1500"/>
              <a:buNone/>
            </a:pPr>
            <a:r>
              <a:rPr lang="uk-UA" sz="1500">
                <a:solidFill>
                  <a:srgbClr val="1D1F22"/>
                </a:solidFill>
              </a:rPr>
              <a:t>Once created, </a:t>
            </a:r>
            <a:r>
              <a:rPr b="1" lang="uk-UA" sz="1400">
                <a:latin typeface="Century Gothic"/>
                <a:ea typeface="Century Gothic"/>
                <a:cs typeface="Century Gothic"/>
                <a:sym typeface="Century Gothic"/>
              </a:rPr>
              <a:t>rdd_file </a:t>
            </a:r>
            <a:r>
              <a:rPr b="1" lang="uk-UA" sz="1700">
                <a:solidFill>
                  <a:srgbClr val="1D1F22"/>
                </a:solidFill>
              </a:rPr>
              <a:t> </a:t>
            </a:r>
            <a:r>
              <a:rPr lang="uk-UA" sz="1500">
                <a:solidFill>
                  <a:srgbClr val="1D1F22"/>
                </a:solidFill>
              </a:rPr>
              <a:t>can be acted on by dataset operations. For example, we can add up the sizes of all the lines using the </a:t>
            </a:r>
            <a:r>
              <a:rPr lang="uk-UA" sz="1500">
                <a:solidFill>
                  <a:srgbClr val="444444"/>
                </a:solidFill>
              </a:rPr>
              <a:t>map</a:t>
            </a:r>
            <a:r>
              <a:rPr lang="uk-UA" sz="1500">
                <a:solidFill>
                  <a:srgbClr val="1D1F22"/>
                </a:solidFill>
              </a:rPr>
              <a:t> and </a:t>
            </a:r>
            <a:r>
              <a:rPr lang="uk-UA" sz="1500">
                <a:solidFill>
                  <a:srgbClr val="444444"/>
                </a:solidFill>
              </a:rPr>
              <a:t>reduce</a:t>
            </a:r>
            <a:r>
              <a:rPr lang="uk-UA" sz="1500">
                <a:solidFill>
                  <a:srgbClr val="1D1F22"/>
                </a:solidFill>
              </a:rPr>
              <a:t> operations as follows: </a:t>
            </a:r>
            <a:endParaRPr sz="1500">
              <a:solidFill>
                <a:srgbClr val="1D1F22"/>
              </a:solidFill>
            </a:endParaRPr>
          </a:p>
          <a:p>
            <a:pPr indent="457200" lvl="0" marL="914400" rtl="0" algn="l">
              <a:lnSpc>
                <a:spcPct val="100000"/>
              </a:lnSpc>
              <a:spcBef>
                <a:spcPts val="1200"/>
              </a:spcBef>
              <a:spcAft>
                <a:spcPts val="0"/>
              </a:spcAft>
              <a:buClr>
                <a:srgbClr val="1D1F22"/>
              </a:buClr>
              <a:buSzPts val="1500"/>
              <a:buFont typeface="Arial"/>
              <a:buNone/>
            </a:pPr>
            <a:r>
              <a:rPr b="1" lang="uk-UA">
                <a:latin typeface="Consolas"/>
                <a:ea typeface="Consolas"/>
                <a:cs typeface="Consolas"/>
                <a:sym typeface="Consolas"/>
              </a:rPr>
              <a:t>rdd_file.map(lambda s: len(s)).reduce(lambda a, b: a + b)</a:t>
            </a:r>
            <a:endParaRPr/>
          </a:p>
          <a:p>
            <a:pPr indent="0" lvl="0" marL="457200" rtl="0" algn="l">
              <a:lnSpc>
                <a:spcPct val="90000"/>
              </a:lnSpc>
              <a:spcBef>
                <a:spcPts val="1200"/>
              </a:spcBef>
              <a:spcAft>
                <a:spcPts val="0"/>
              </a:spcAft>
              <a:buSzPts val="1800"/>
              <a:buNone/>
            </a:pPr>
            <a:r>
              <a:rPr lang="uk-UA"/>
              <a:t>  </a:t>
            </a:r>
            <a:endParaRPr/>
          </a:p>
        </p:txBody>
      </p:sp>
      <p:sp>
        <p:nvSpPr>
          <p:cNvPr id="538" name="Google Shape;538;p6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0"/>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3600"/>
              <a:buFont typeface="Calibri"/>
              <a:buNone/>
            </a:pPr>
            <a:r>
              <a:rPr lang="uk-UA" sz="3000"/>
              <a:t>External </a:t>
            </a:r>
            <a:r>
              <a:rPr lang="uk-UA" sz="3000"/>
              <a:t>Data Sets</a:t>
            </a:r>
            <a:r>
              <a:rPr lang="uk-UA" sz="3000"/>
              <a:t> - </a:t>
            </a:r>
            <a:r>
              <a:rPr lang="uk-UA" sz="3000"/>
              <a:t>RDD (continued)</a:t>
            </a:r>
            <a:endParaRPr sz="3000"/>
          </a:p>
          <a:p>
            <a:pPr indent="0" lvl="0" marL="0" rtl="0" algn="l">
              <a:lnSpc>
                <a:spcPct val="85000"/>
              </a:lnSpc>
              <a:spcBef>
                <a:spcPts val="0"/>
              </a:spcBef>
              <a:spcAft>
                <a:spcPts val="0"/>
              </a:spcAft>
              <a:buClr>
                <a:srgbClr val="3F3F3F"/>
              </a:buClr>
              <a:buSzPts val="3600"/>
              <a:buFont typeface="Calibri"/>
              <a:buNone/>
            </a:pPr>
            <a:r>
              <a:t/>
            </a:r>
            <a:endParaRPr/>
          </a:p>
        </p:txBody>
      </p:sp>
      <p:sp>
        <p:nvSpPr>
          <p:cNvPr id="544" name="Google Shape;544;p70"/>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D1F22"/>
              </a:buClr>
              <a:buSzPts val="1500"/>
              <a:buNone/>
            </a:pPr>
            <a:r>
              <a:rPr b="1" lang="uk-UA" sz="1500">
                <a:solidFill>
                  <a:srgbClr val="1D1F22"/>
                </a:solidFill>
                <a:latin typeface="Calibri"/>
                <a:ea typeface="Calibri"/>
                <a:cs typeface="Calibri"/>
                <a:sym typeface="Calibri"/>
              </a:rPr>
              <a:t>Some notes on reading files with Spark:</a:t>
            </a:r>
            <a:endParaRPr b="1" sz="1500">
              <a:solidFill>
                <a:srgbClr val="1D1F22"/>
              </a:solidFill>
              <a:latin typeface="Calibri"/>
              <a:ea typeface="Calibri"/>
              <a:cs typeface="Calibri"/>
              <a:sym typeface="Calibri"/>
            </a:endParaRPr>
          </a:p>
          <a:p>
            <a:pPr indent="0" lvl="0" marL="0" rtl="0" algn="l">
              <a:lnSpc>
                <a:spcPct val="100000"/>
              </a:lnSpc>
              <a:spcBef>
                <a:spcPts val="0"/>
              </a:spcBef>
              <a:spcAft>
                <a:spcPts val="0"/>
              </a:spcAft>
              <a:buClr>
                <a:srgbClr val="1D1F22"/>
              </a:buClr>
              <a:buSzPts val="1500"/>
              <a:buNone/>
            </a:pPr>
            <a:r>
              <a:t/>
            </a:r>
            <a:endParaRPr b="1" sz="1500">
              <a:solidFill>
                <a:srgbClr val="1D1F22"/>
              </a:solidFill>
            </a:endParaRPr>
          </a:p>
          <a:p>
            <a:pPr indent="-279400" lvl="0" marL="285750" rtl="0" algn="l">
              <a:lnSpc>
                <a:spcPct val="100000"/>
              </a:lnSpc>
              <a:spcBef>
                <a:spcPts val="0"/>
              </a:spcBef>
              <a:spcAft>
                <a:spcPts val="0"/>
              </a:spcAft>
              <a:buSzPts val="1700"/>
              <a:buChar char="●"/>
            </a:pPr>
            <a:r>
              <a:rPr lang="uk-UA" sz="1500">
                <a:solidFill>
                  <a:srgbClr val="1D1F22"/>
                </a:solidFill>
                <a:latin typeface="Calibri"/>
                <a:ea typeface="Calibri"/>
                <a:cs typeface="Calibri"/>
                <a:sym typeface="Calibri"/>
              </a:rPr>
              <a:t>If utilizing a local filesystem path, the file must be accessible on worker nodes. Make sure all workers have the </a:t>
            </a:r>
            <a:r>
              <a:rPr lang="uk-UA" sz="1500">
                <a:solidFill>
                  <a:srgbClr val="1D1F22"/>
                </a:solidFill>
                <a:latin typeface="Calibri"/>
                <a:ea typeface="Calibri"/>
                <a:cs typeface="Calibri"/>
                <a:sym typeface="Calibri"/>
              </a:rPr>
              <a:t>file</a:t>
            </a:r>
            <a:r>
              <a:rPr lang="uk-UA" sz="1500">
                <a:solidFill>
                  <a:srgbClr val="1D1F22"/>
                </a:solidFill>
                <a:latin typeface="Calibri"/>
                <a:ea typeface="Calibri"/>
                <a:cs typeface="Calibri"/>
                <a:sym typeface="Calibri"/>
              </a:rPr>
              <a:t> or utilize a network share.</a:t>
            </a:r>
            <a:endParaRPr sz="1500">
              <a:solidFill>
                <a:schemeClr val="dk1"/>
              </a:solidFill>
              <a:latin typeface="Calibri"/>
              <a:ea typeface="Calibri"/>
              <a:cs typeface="Calibri"/>
              <a:sym typeface="Calibri"/>
            </a:endParaRPr>
          </a:p>
          <a:p>
            <a:pPr indent="-279400" lvl="0" marL="285750" rtl="0" algn="l">
              <a:lnSpc>
                <a:spcPct val="100000"/>
              </a:lnSpc>
              <a:spcBef>
                <a:spcPts val="1000"/>
              </a:spcBef>
              <a:spcAft>
                <a:spcPts val="0"/>
              </a:spcAft>
              <a:buSzPts val="1700"/>
              <a:buChar char="●"/>
            </a:pPr>
            <a:r>
              <a:rPr lang="uk-UA" sz="1500">
                <a:solidFill>
                  <a:srgbClr val="1D1F22"/>
                </a:solidFill>
                <a:latin typeface="Calibri"/>
                <a:ea typeface="Calibri"/>
                <a:cs typeface="Calibri"/>
                <a:sym typeface="Calibri"/>
              </a:rPr>
              <a:t>All of Spark’s file-based input methods, including textFile, support running on directories, compressed files, and </a:t>
            </a:r>
            <a:r>
              <a:rPr lang="uk-UA" sz="1500">
                <a:solidFill>
                  <a:srgbClr val="1D1F22"/>
                </a:solidFill>
                <a:latin typeface="Calibri"/>
                <a:ea typeface="Calibri"/>
                <a:cs typeface="Calibri"/>
                <a:sym typeface="Calibri"/>
              </a:rPr>
              <a:t>wildcards</a:t>
            </a:r>
            <a:r>
              <a:rPr lang="uk-UA" sz="1500">
                <a:solidFill>
                  <a:srgbClr val="1D1F22"/>
                </a:solidFill>
                <a:latin typeface="Calibri"/>
                <a:ea typeface="Calibri"/>
                <a:cs typeface="Calibri"/>
                <a:sym typeface="Calibri"/>
              </a:rPr>
              <a:t> as well. For example, you can </a:t>
            </a:r>
            <a:r>
              <a:rPr lang="uk-UA" sz="1500">
                <a:solidFill>
                  <a:srgbClr val="1D1F22"/>
                </a:solidFill>
              </a:rPr>
              <a:t>u</a:t>
            </a:r>
            <a:r>
              <a:rPr lang="uk-UA" sz="1500">
                <a:solidFill>
                  <a:srgbClr val="1D1F22"/>
                </a:solidFill>
                <a:latin typeface="Calibri"/>
                <a:ea typeface="Calibri"/>
                <a:cs typeface="Calibri"/>
                <a:sym typeface="Calibri"/>
              </a:rPr>
              <a:t>se  </a:t>
            </a:r>
            <a:r>
              <a:rPr b="1" lang="uk-UA" sz="1500">
                <a:solidFill>
                  <a:srgbClr val="1D1F22"/>
                </a:solidFill>
                <a:latin typeface="Consolas"/>
                <a:ea typeface="Consolas"/>
                <a:cs typeface="Consolas"/>
                <a:sym typeface="Consolas"/>
              </a:rPr>
              <a:t>textFile("/my/directory"), textFile("/my/directory/*.txt")</a:t>
            </a:r>
            <a:r>
              <a:rPr b="1" lang="uk-UA" sz="1500">
                <a:solidFill>
                  <a:srgbClr val="1D1F22"/>
                </a:solidFill>
                <a:latin typeface="Calibri"/>
                <a:ea typeface="Calibri"/>
                <a:cs typeface="Calibri"/>
                <a:sym typeface="Calibri"/>
              </a:rPr>
              <a:t>, </a:t>
            </a:r>
            <a:r>
              <a:rPr lang="uk-UA" sz="1500">
                <a:solidFill>
                  <a:srgbClr val="1D1F22"/>
                </a:solidFill>
              </a:rPr>
              <a:t>a</a:t>
            </a:r>
            <a:r>
              <a:rPr lang="uk-UA" sz="1500">
                <a:solidFill>
                  <a:srgbClr val="1D1F22"/>
                </a:solidFill>
              </a:rPr>
              <a:t>nd</a:t>
            </a:r>
            <a:r>
              <a:rPr lang="uk-UA" sz="1500">
                <a:solidFill>
                  <a:srgbClr val="1D1F22"/>
                </a:solidFill>
                <a:latin typeface="Calibri"/>
                <a:ea typeface="Calibri"/>
                <a:cs typeface="Calibri"/>
                <a:sym typeface="Calibri"/>
              </a:rPr>
              <a:t> </a:t>
            </a:r>
            <a:r>
              <a:rPr b="1" lang="uk-UA" sz="1500">
                <a:solidFill>
                  <a:srgbClr val="1D1F22"/>
                </a:solidFill>
                <a:latin typeface="Consolas"/>
                <a:ea typeface="Consolas"/>
                <a:cs typeface="Consolas"/>
                <a:sym typeface="Consolas"/>
              </a:rPr>
              <a:t>textFile("/my/directory/*.gz").</a:t>
            </a:r>
            <a:endParaRPr b="1" sz="1500">
              <a:latin typeface="Consolas"/>
              <a:ea typeface="Consolas"/>
              <a:cs typeface="Consolas"/>
              <a:sym typeface="Consolas"/>
            </a:endParaRPr>
          </a:p>
          <a:p>
            <a:pPr indent="-279400" lvl="0" marL="285750" rtl="0" algn="l">
              <a:lnSpc>
                <a:spcPct val="100000"/>
              </a:lnSpc>
              <a:spcBef>
                <a:spcPts val="1000"/>
              </a:spcBef>
              <a:spcAft>
                <a:spcPts val="1000"/>
              </a:spcAft>
              <a:buSzPts val="1700"/>
              <a:buChar char="●"/>
            </a:pPr>
            <a:r>
              <a:rPr lang="uk-UA" sz="1500">
                <a:solidFill>
                  <a:srgbClr val="1D1F22"/>
                </a:solidFill>
                <a:latin typeface="Calibri"/>
                <a:ea typeface="Calibri"/>
                <a:cs typeface="Calibri"/>
                <a:sym typeface="Calibri"/>
              </a:rPr>
              <a:t>The textFile() method accepts a second input to regulate the file's partitioning. Spark produces one partition for each block of the file (blocks are 128MB in HDFS by default), but you can request more partitions by supplying a larger value. Partitions must equal blocks.</a:t>
            </a:r>
            <a:endParaRPr sz="1500"/>
          </a:p>
        </p:txBody>
      </p:sp>
      <p:sp>
        <p:nvSpPr>
          <p:cNvPr id="545" name="Google Shape;545;p7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485575" y="5761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Example - </a:t>
            </a:r>
            <a:r>
              <a:rPr lang="uk-UA" sz="3000"/>
              <a:t>External Data Sets - RDD</a:t>
            </a:r>
            <a:endParaRPr sz="3000"/>
          </a:p>
        </p:txBody>
      </p:sp>
      <p:sp>
        <p:nvSpPr>
          <p:cNvPr id="551" name="Google Shape;551;p71"/>
          <p:cNvSpPr txBox="1"/>
          <p:nvPr>
            <p:ph idx="1" type="body"/>
          </p:nvPr>
        </p:nvSpPr>
        <p:spPr>
          <a:xfrm>
            <a:off x="554350" y="1651775"/>
            <a:ext cx="8228400" cy="1362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uk-UA" sz="1100">
                <a:solidFill>
                  <a:srgbClr val="0D0D0D"/>
                </a:solidFill>
                <a:latin typeface="Consolas"/>
                <a:ea typeface="Consolas"/>
                <a:cs typeface="Consolas"/>
                <a:sym typeface="Consolas"/>
              </a:rPr>
              <a:t>from pyspark import SparkContext</a:t>
            </a:r>
            <a:endParaRPr sz="1100">
              <a:solidFill>
                <a:srgbClr val="0D0D0D"/>
              </a:solidFill>
              <a:latin typeface="Consolas"/>
              <a:ea typeface="Consolas"/>
              <a:cs typeface="Consolas"/>
              <a:sym typeface="Consolas"/>
            </a:endParaRPr>
          </a:p>
          <a:p>
            <a:pPr indent="0" lvl="0" marL="0" rtl="0" algn="l">
              <a:lnSpc>
                <a:spcPct val="100000"/>
              </a:lnSpc>
              <a:spcBef>
                <a:spcPts val="0"/>
              </a:spcBef>
              <a:spcAft>
                <a:spcPts val="0"/>
              </a:spcAft>
              <a:buNone/>
            </a:pPr>
            <a:r>
              <a:rPr lang="uk-UA" sz="1100">
                <a:solidFill>
                  <a:srgbClr val="0D0D0D"/>
                </a:solidFill>
                <a:latin typeface="Consolas"/>
                <a:ea typeface="Consolas"/>
                <a:cs typeface="Consolas"/>
                <a:sym typeface="Consolas"/>
              </a:rPr>
              <a:t>sc = SparkContext.getOrCreate()</a:t>
            </a:r>
            <a:endParaRPr sz="1100">
              <a:solidFill>
                <a:srgbClr val="0D0D0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i="1" lang="uk-UA" sz="1100">
                <a:solidFill>
                  <a:srgbClr val="0D0D0D"/>
                </a:solidFill>
                <a:latin typeface="Consolas"/>
                <a:ea typeface="Consolas"/>
                <a:cs typeface="Consolas"/>
                <a:sym typeface="Consolas"/>
              </a:rPr>
              <a:t># remember: change the path/location of the file</a:t>
            </a:r>
            <a:endParaRPr i="1" sz="1100">
              <a:solidFill>
                <a:srgbClr val="0D0D0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uk-UA" sz="1100">
                <a:solidFill>
                  <a:srgbClr val="0D0D0D"/>
                </a:solidFill>
                <a:latin typeface="Consolas"/>
                <a:ea typeface="Consolas"/>
                <a:cs typeface="Consolas"/>
                <a:sym typeface="Consolas"/>
              </a:rPr>
              <a:t>airports = sc.textFile("C:/DataFolder/airports.txt")</a:t>
            </a:r>
            <a:endParaRPr sz="1100">
              <a:solidFill>
                <a:srgbClr val="0D0D0D"/>
              </a:solidFill>
              <a:latin typeface="Consolas"/>
              <a:ea typeface="Consolas"/>
              <a:cs typeface="Consolas"/>
              <a:sym typeface="Consolas"/>
            </a:endParaRPr>
          </a:p>
          <a:p>
            <a:pPr indent="0" lvl="0" marL="0" rtl="0" algn="l">
              <a:lnSpc>
                <a:spcPct val="100000"/>
              </a:lnSpc>
              <a:spcBef>
                <a:spcPts val="0"/>
              </a:spcBef>
              <a:spcAft>
                <a:spcPts val="0"/>
              </a:spcAft>
              <a:buNone/>
            </a:pPr>
            <a:r>
              <a:rPr lang="uk-UA" sz="1100">
                <a:solidFill>
                  <a:srgbClr val="0D0D0D"/>
                </a:solidFill>
                <a:latin typeface="Consolas"/>
                <a:ea typeface="Consolas"/>
                <a:cs typeface="Consolas"/>
                <a:sym typeface="Consolas"/>
              </a:rPr>
              <a:t>airports.take(9)</a:t>
            </a:r>
            <a:endParaRPr sz="1100">
              <a:solidFill>
                <a:srgbClr val="0D0D0D"/>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i="1" lang="uk-UA" sz="1100">
                <a:solidFill>
                  <a:srgbClr val="0D0D0D"/>
                </a:solidFill>
                <a:latin typeface="Consolas"/>
                <a:ea typeface="Consolas"/>
                <a:cs typeface="Consolas"/>
                <a:sym typeface="Consolas"/>
              </a:rPr>
              <a:t>#.take() : shows content and structure/metadata for a limited number of rows for a very large dataset.</a:t>
            </a:r>
            <a:endParaRPr i="1" sz="1100">
              <a:solidFill>
                <a:srgbClr val="0D0D0D"/>
              </a:solidFill>
              <a:latin typeface="Consolas"/>
              <a:ea typeface="Consolas"/>
              <a:cs typeface="Consolas"/>
              <a:sym typeface="Consolas"/>
            </a:endParaRPr>
          </a:p>
        </p:txBody>
      </p:sp>
      <p:sp>
        <p:nvSpPr>
          <p:cNvPr id="552" name="Google Shape;552;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53" name="Google Shape;553;p71"/>
          <p:cNvSpPr txBox="1"/>
          <p:nvPr/>
        </p:nvSpPr>
        <p:spPr>
          <a:xfrm>
            <a:off x="1033800" y="983250"/>
            <a:ext cx="566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a:t>1 - </a:t>
            </a:r>
            <a:r>
              <a:rPr lang="uk-UA" u="sng">
                <a:solidFill>
                  <a:schemeClr val="hlink"/>
                </a:solidFill>
                <a:latin typeface="Calibri"/>
                <a:ea typeface="Calibri"/>
                <a:cs typeface="Calibri"/>
                <a:sym typeface="Calibri"/>
                <a:hlinkClick r:id="rId3"/>
              </a:rPr>
              <a:t>Click here for Download dummy Dataset named “airport.txt.”</a:t>
            </a:r>
            <a:endParaRPr>
              <a:latin typeface="Calibri"/>
              <a:ea typeface="Calibri"/>
              <a:cs typeface="Calibri"/>
              <a:sym typeface="Calibri"/>
            </a:endParaRPr>
          </a:p>
        </p:txBody>
      </p:sp>
      <p:sp>
        <p:nvSpPr>
          <p:cNvPr id="554" name="Google Shape;554;p71"/>
          <p:cNvSpPr txBox="1"/>
          <p:nvPr/>
        </p:nvSpPr>
        <p:spPr>
          <a:xfrm>
            <a:off x="1033800" y="1247650"/>
            <a:ext cx="66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alibri"/>
                <a:ea typeface="Calibri"/>
                <a:cs typeface="Calibri"/>
                <a:sym typeface="Calibri"/>
              </a:rPr>
              <a:t>2 - Open Notebook and add the lines of code below:</a:t>
            </a:r>
            <a:endParaRPr>
              <a:latin typeface="Calibri"/>
              <a:ea typeface="Calibri"/>
              <a:cs typeface="Calibri"/>
              <a:sym typeface="Calibri"/>
            </a:endParaRPr>
          </a:p>
        </p:txBody>
      </p:sp>
      <p:sp>
        <p:nvSpPr>
          <p:cNvPr id="555" name="Google Shape;555;p71"/>
          <p:cNvSpPr txBox="1"/>
          <p:nvPr/>
        </p:nvSpPr>
        <p:spPr>
          <a:xfrm>
            <a:off x="1033800" y="3282400"/>
            <a:ext cx="7076400" cy="164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['1,"Goroka","Goroka","Papua New Guinea","GKA","AYGA",-6.081689,145.391881,5282,10,"U","Pacific/Port_Moresby"',</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'2,"Madang","Madang","Papua New Guinea","MAG","AYMD",-5.207083,145.7887,20,10,"U","Pacific/Port_Moresby"',</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'3,"Mount Hagen","Mount Hagen","Papua New Guinea","HGU","AYMH",-5.826789,144.295861,5388,10,"U","Pacific/Port_Moresby"',</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'4,"Nadzab","Nadzab","Papua New Guinea","LAE","AYNZ",-6.569828,146.726242,239,10,"U","Pacific/Port_Moresby"',</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'5,"Port Moresby Jacksons Intl","Port Moresby","Papua New Guinea","POM","AYPY",-9.443383,147.22005,146,10,"U","Pacific/Port_Moresby"',</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'6,"Wewak Intl","Wewak","Papua New Guinea","WWK","AYWK",-3.583828,143.669186,19,10,"U","Pacific/Port_Moresby"',</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'7,"Narsarsuaq","Narssarssuaq","Greenland","UAK","BGBW",61.160517,-45.425978,112,-3,"E","America/Godthab"',</a:t>
            </a:r>
            <a:endParaRPr sz="950">
              <a:solidFill>
                <a:srgbClr val="0D0D0D"/>
              </a:solidFill>
              <a:highlight>
                <a:srgbClr val="FFFFFF"/>
              </a:highlight>
              <a:latin typeface="Calibri"/>
              <a:ea typeface="Calibri"/>
              <a:cs typeface="Calibri"/>
              <a:sym typeface="Calibri"/>
            </a:endParaRPr>
          </a:p>
          <a:p>
            <a:pPr indent="0" lvl="0" marL="0" rtl="0" algn="l">
              <a:spcBef>
                <a:spcPts val="0"/>
              </a:spcBef>
              <a:spcAft>
                <a:spcPts val="0"/>
              </a:spcAft>
              <a:buNone/>
            </a:pPr>
            <a:r>
              <a:rPr lang="uk-UA" sz="950">
                <a:solidFill>
                  <a:srgbClr val="0D0D0D"/>
                </a:solidFill>
                <a:highlight>
                  <a:srgbClr val="FFFFFF"/>
                </a:highlight>
                <a:latin typeface="Calibri"/>
                <a:ea typeface="Calibri"/>
                <a:cs typeface="Calibri"/>
                <a:sym typeface="Calibri"/>
              </a:rPr>
              <a:t> '8,"Nuuk","Godthaab","Greenland","GOH","BGGH",64.190922,-51.678064,283,-3,"E","America/Godthab"',</a:t>
            </a:r>
            <a:endParaRPr sz="950">
              <a:solidFill>
                <a:srgbClr val="0D0D0D"/>
              </a:solidFill>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rPr lang="uk-UA" sz="950">
                <a:solidFill>
                  <a:srgbClr val="0D0D0D"/>
                </a:solidFill>
                <a:highlight>
                  <a:srgbClr val="FFFFFF"/>
                </a:highlight>
                <a:latin typeface="Calibri"/>
                <a:ea typeface="Calibri"/>
                <a:cs typeface="Calibri"/>
                <a:sym typeface="Calibri"/>
              </a:rPr>
              <a:t> '9,"Sondre Stromfjord","Sondrestrom","Greenland","SFJ","BGSF",67.016969,-50.689325,165,-3,"E","America/Godthab"']</a:t>
            </a:r>
            <a:endParaRPr sz="950">
              <a:solidFill>
                <a:srgbClr val="0D0D0D"/>
              </a:solidFill>
              <a:highlight>
                <a:srgbClr val="FFFFFF"/>
              </a:highlight>
              <a:latin typeface="Calibri"/>
              <a:ea typeface="Calibri"/>
              <a:cs typeface="Calibri"/>
              <a:sym typeface="Calibri"/>
            </a:endParaRPr>
          </a:p>
        </p:txBody>
      </p:sp>
      <p:sp>
        <p:nvSpPr>
          <p:cNvPr id="556" name="Google Shape;556;p71"/>
          <p:cNvSpPr txBox="1"/>
          <p:nvPr/>
        </p:nvSpPr>
        <p:spPr>
          <a:xfrm>
            <a:off x="968675" y="2971825"/>
            <a:ext cx="2172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sz="1200"/>
              <a:t>Output</a:t>
            </a:r>
            <a:endParaRPr b="1" sz="1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Passing</a:t>
            </a:r>
            <a:r>
              <a:rPr b="0" lang="uk-UA" sz="3000">
                <a:latin typeface="Calibri"/>
                <a:ea typeface="Calibri"/>
                <a:cs typeface="Calibri"/>
                <a:sym typeface="Calibri"/>
              </a:rPr>
              <a:t> </a:t>
            </a:r>
            <a:r>
              <a:rPr lang="uk-UA" sz="3000"/>
              <a:t>Functions in Spark</a:t>
            </a:r>
            <a:endParaRPr sz="3000"/>
          </a:p>
        </p:txBody>
      </p:sp>
      <p:sp>
        <p:nvSpPr>
          <p:cNvPr id="562" name="Google Shape;562;p72"/>
          <p:cNvSpPr txBox="1"/>
          <p:nvPr>
            <p:ph idx="1" type="body"/>
          </p:nvPr>
        </p:nvSpPr>
        <p:spPr>
          <a:xfrm>
            <a:off x="434450" y="124765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UA" sz="1400">
                <a:solidFill>
                  <a:srgbClr val="000000"/>
                </a:solidFill>
              </a:rPr>
              <a:t>There are three recommended methods for passing functions into Spark:</a:t>
            </a:r>
            <a:endParaRPr sz="1400">
              <a:solidFill>
                <a:srgbClr val="000000"/>
              </a:solidFill>
            </a:endParaRPr>
          </a:p>
          <a:p>
            <a:pPr indent="-317500" lvl="0" marL="457200" rtl="0" algn="l">
              <a:spcBef>
                <a:spcPts val="1200"/>
              </a:spcBef>
              <a:spcAft>
                <a:spcPts val="0"/>
              </a:spcAft>
              <a:buClr>
                <a:srgbClr val="000000"/>
              </a:buClr>
              <a:buSzPts val="1400"/>
              <a:buAutoNum type="arabicPeriod"/>
            </a:pPr>
            <a:r>
              <a:rPr b="1" lang="uk-UA" sz="1400">
                <a:solidFill>
                  <a:srgbClr val="000000"/>
                </a:solidFill>
              </a:rPr>
              <a:t>Lambda expressions</a:t>
            </a:r>
            <a:r>
              <a:rPr lang="uk-UA" sz="1400">
                <a:solidFill>
                  <a:srgbClr val="000000"/>
                </a:solidFill>
              </a:rPr>
              <a:t> (e.g., </a:t>
            </a:r>
            <a:r>
              <a:rPr lang="uk-UA" sz="1400">
                <a:solidFill>
                  <a:srgbClr val="188038"/>
                </a:solidFill>
                <a:latin typeface="Roboto Mono"/>
                <a:ea typeface="Roboto Mono"/>
                <a:cs typeface="Roboto Mono"/>
                <a:sym typeface="Roboto Mono"/>
              </a:rPr>
              <a:t>lambda s: len(s)</a:t>
            </a:r>
            <a:r>
              <a:rPr lang="uk-UA" sz="1400">
                <a:solidFill>
                  <a:srgbClr val="000000"/>
                </a:solidFill>
              </a:rPr>
              <a:t>)</a:t>
            </a:r>
            <a:endParaRPr sz="1400">
              <a:solidFill>
                <a:srgbClr val="000000"/>
              </a:solidFill>
            </a:endParaRPr>
          </a:p>
          <a:p>
            <a:pPr indent="-317500" lvl="0" marL="457200" rtl="0" algn="l">
              <a:spcBef>
                <a:spcPts val="0"/>
              </a:spcBef>
              <a:spcAft>
                <a:spcPts val="0"/>
              </a:spcAft>
              <a:buClr>
                <a:srgbClr val="000000"/>
              </a:buClr>
              <a:buSzPts val="1400"/>
              <a:buAutoNum type="arabicPeriod"/>
            </a:pPr>
            <a:r>
              <a:rPr b="1" lang="uk-UA" sz="1400">
                <a:solidFill>
                  <a:srgbClr val="000000"/>
                </a:solidFill>
              </a:rPr>
              <a:t>Local function definitions</a:t>
            </a:r>
            <a:r>
              <a:rPr lang="uk-UA" sz="1400">
                <a:solidFill>
                  <a:srgbClr val="000000"/>
                </a:solidFill>
              </a:rPr>
              <a:t> within Spark</a:t>
            </a:r>
            <a:endParaRPr sz="1400">
              <a:solidFill>
                <a:srgbClr val="000000"/>
              </a:solidFill>
            </a:endParaRPr>
          </a:p>
          <a:p>
            <a:pPr indent="-317500" lvl="0" marL="457200" rtl="0" algn="l">
              <a:spcBef>
                <a:spcPts val="0"/>
              </a:spcBef>
              <a:spcAft>
                <a:spcPts val="0"/>
              </a:spcAft>
              <a:buClr>
                <a:srgbClr val="000000"/>
              </a:buClr>
              <a:buSzPts val="1400"/>
              <a:buAutoNum type="arabicPeriod"/>
            </a:pPr>
            <a:r>
              <a:rPr b="1" lang="uk-UA" sz="1400">
                <a:solidFill>
                  <a:srgbClr val="000000"/>
                </a:solidFill>
              </a:rPr>
              <a:t>Top-level functions</a:t>
            </a:r>
            <a:r>
              <a:rPr lang="uk-UA" sz="1400">
                <a:solidFill>
                  <a:srgbClr val="000000"/>
                </a:solidFill>
              </a:rPr>
              <a:t> in a module</a:t>
            </a:r>
            <a:endParaRPr sz="1400">
              <a:solidFill>
                <a:srgbClr val="000000"/>
              </a:solidFill>
            </a:endParaRPr>
          </a:p>
          <a:p>
            <a:pPr indent="0" lvl="0" marL="0" rtl="0" algn="l">
              <a:spcBef>
                <a:spcPts val="1200"/>
              </a:spcBef>
              <a:spcAft>
                <a:spcPts val="0"/>
              </a:spcAft>
              <a:buNone/>
            </a:pPr>
            <a:r>
              <a:rPr lang="uk-UA" sz="1400">
                <a:solidFill>
                  <a:srgbClr val="000000"/>
                </a:solidFill>
              </a:rPr>
              <a:t>Methods </a:t>
            </a:r>
            <a:r>
              <a:rPr b="1" lang="uk-UA" sz="1400">
                <a:solidFill>
                  <a:srgbClr val="000000"/>
                </a:solidFill>
              </a:rPr>
              <a:t>#1</a:t>
            </a:r>
            <a:r>
              <a:rPr lang="uk-UA" sz="1400">
                <a:solidFill>
                  <a:srgbClr val="000000"/>
                </a:solidFill>
              </a:rPr>
              <a:t> and </a:t>
            </a:r>
            <a:r>
              <a:rPr b="1" lang="uk-UA" sz="1400">
                <a:solidFill>
                  <a:srgbClr val="000000"/>
                </a:solidFill>
              </a:rPr>
              <a:t>#2</a:t>
            </a:r>
            <a:r>
              <a:rPr lang="uk-UA" sz="1400">
                <a:solidFill>
                  <a:srgbClr val="000000"/>
                </a:solidFill>
              </a:rPr>
              <a:t> are straightforward. However, when using </a:t>
            </a:r>
            <a:r>
              <a:rPr b="1" lang="uk-UA" sz="1400">
                <a:solidFill>
                  <a:srgbClr val="000000"/>
                </a:solidFill>
              </a:rPr>
              <a:t>method #3</a:t>
            </a:r>
            <a:r>
              <a:rPr lang="uk-UA" sz="1400">
                <a:solidFill>
                  <a:srgbClr val="000000"/>
                </a:solidFill>
              </a:rPr>
              <a:t> (e.g., if you have a class whose function you are calling), you cannot reference the class within the function. Doing so would cause the entire object to be sent to the cluster.</a:t>
            </a:r>
            <a:endParaRPr sz="1400">
              <a:solidFill>
                <a:srgbClr val="000000"/>
              </a:solidFill>
            </a:endParaRPr>
          </a:p>
          <a:p>
            <a:pPr indent="0" lvl="0" marL="0" rtl="0" algn="l">
              <a:spcBef>
                <a:spcPts val="1200"/>
              </a:spcBef>
              <a:spcAft>
                <a:spcPts val="1200"/>
              </a:spcAft>
              <a:buNone/>
            </a:pPr>
            <a:r>
              <a:rPr lang="uk-UA" sz="1400">
                <a:solidFill>
                  <a:srgbClr val="000000"/>
                </a:solidFill>
              </a:rPr>
              <a:t>To avoid this, copy the required field into a </a:t>
            </a:r>
            <a:r>
              <a:rPr b="1" lang="uk-UA" sz="1400">
                <a:solidFill>
                  <a:srgbClr val="000000"/>
                </a:solidFill>
              </a:rPr>
              <a:t>local variable</a:t>
            </a:r>
            <a:r>
              <a:rPr lang="uk-UA" sz="1400">
                <a:solidFill>
                  <a:srgbClr val="000000"/>
                </a:solidFill>
              </a:rPr>
              <a:t> instead of accessing it externally, and then pass the function.</a:t>
            </a:r>
            <a:endParaRPr sz="1400"/>
          </a:p>
        </p:txBody>
      </p:sp>
      <p:sp>
        <p:nvSpPr>
          <p:cNvPr id="563" name="Google Shape;563;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Introduction</a:t>
            </a:r>
            <a:r>
              <a:rPr lang="uk-UA" sz="3000"/>
              <a:t> to</a:t>
            </a:r>
            <a:r>
              <a:rPr lang="uk-UA" sz="3000"/>
              <a:t> RDD Operations</a:t>
            </a:r>
            <a:endParaRPr sz="3000"/>
          </a:p>
        </p:txBody>
      </p:sp>
      <p:sp>
        <p:nvSpPr>
          <p:cNvPr id="569" name="Google Shape;569;p7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uk-UA" sz="1400">
                <a:solidFill>
                  <a:schemeClr val="accent2"/>
                </a:solidFill>
              </a:rPr>
              <a:t>RDD Transformations</a:t>
            </a:r>
            <a:r>
              <a:rPr lang="uk-UA" sz="1400">
                <a:solidFill>
                  <a:schemeClr val="accent2"/>
                </a:solidFill>
              </a:rPr>
              <a:t> </a:t>
            </a:r>
            <a:r>
              <a:rPr lang="uk-UA" sz="1400"/>
              <a:t>– Transformations are lazy operations. </a:t>
            </a:r>
            <a:r>
              <a:rPr lang="uk-UA" sz="1400"/>
              <a:t>Apply a function to each “row” of an RDD.</a:t>
            </a:r>
            <a:r>
              <a:rPr lang="uk-UA" sz="1400"/>
              <a:t> Instead of updating an RDD, these operations return </a:t>
            </a:r>
            <a:r>
              <a:rPr b="1" lang="uk-UA" sz="1400"/>
              <a:t>another RDD</a:t>
            </a:r>
            <a:r>
              <a:rPr lang="uk-UA" sz="1400"/>
              <a:t> or</a:t>
            </a:r>
            <a:r>
              <a:rPr b="1" lang="uk-UA" sz="1400"/>
              <a:t> a</a:t>
            </a:r>
            <a:r>
              <a:rPr b="1" lang="uk-UA" sz="1400"/>
              <a:t> new RDD.</a:t>
            </a:r>
            <a:endParaRPr sz="1400"/>
          </a:p>
          <a:p>
            <a:pPr indent="-317500" lvl="0" marL="457200" rtl="0" algn="l">
              <a:spcBef>
                <a:spcPts val="1000"/>
              </a:spcBef>
              <a:spcAft>
                <a:spcPts val="0"/>
              </a:spcAft>
              <a:buSzPts val="1400"/>
              <a:buChar char="●"/>
            </a:pPr>
            <a:r>
              <a:rPr b="1" lang="uk-UA" sz="1400">
                <a:solidFill>
                  <a:schemeClr val="accent2"/>
                </a:solidFill>
              </a:rPr>
              <a:t>RDD Actions</a:t>
            </a:r>
            <a:r>
              <a:rPr lang="uk-UA" sz="1400">
                <a:solidFill>
                  <a:schemeClr val="accent2"/>
                </a:solidFill>
              </a:rPr>
              <a:t> </a:t>
            </a:r>
            <a:r>
              <a:rPr lang="uk-UA" sz="1400"/>
              <a:t>– </a:t>
            </a:r>
            <a:r>
              <a:rPr lang="uk-UA" sz="1400"/>
              <a:t>Compute a result based on data in an RDD.</a:t>
            </a:r>
            <a:endParaRPr sz="1400"/>
          </a:p>
          <a:p>
            <a:pPr indent="0" lvl="0" marL="0" rtl="0" algn="l">
              <a:spcBef>
                <a:spcPts val="1000"/>
              </a:spcBef>
              <a:spcAft>
                <a:spcPts val="0"/>
              </a:spcAft>
              <a:buClr>
                <a:schemeClr val="dk1"/>
              </a:buClr>
              <a:buSzPts val="1100"/>
              <a:buFont typeface="Arial"/>
              <a:buNone/>
            </a:pPr>
            <a:r>
              <a:t/>
            </a:r>
            <a:endParaRPr/>
          </a:p>
          <a:p>
            <a:pPr indent="0" lvl="0" marL="137160" rtl="0" algn="l">
              <a:lnSpc>
                <a:spcPct val="100000"/>
              </a:lnSpc>
              <a:spcBef>
                <a:spcPts val="1200"/>
              </a:spcBef>
              <a:spcAft>
                <a:spcPts val="0"/>
              </a:spcAft>
              <a:buClr>
                <a:schemeClr val="dk1"/>
              </a:buClr>
              <a:buSzPts val="1440"/>
              <a:buFont typeface="Arial"/>
              <a:buNone/>
            </a:pPr>
            <a:r>
              <a:rPr b="1" lang="uk-UA" sz="1600" u="sng">
                <a:latin typeface="Century Gothic"/>
                <a:ea typeface="Century Gothic"/>
                <a:cs typeface="Century Gothic"/>
                <a:sym typeface="Century Gothic"/>
              </a:rPr>
              <a:t>Spark RDD General Workflow</a:t>
            </a:r>
            <a:endParaRPr sz="1600">
              <a:latin typeface="Century Gothic"/>
              <a:ea typeface="Century Gothic"/>
              <a:cs typeface="Century Gothic"/>
              <a:sym typeface="Century Gothic"/>
            </a:endParaRPr>
          </a:p>
          <a:p>
            <a:pPr indent="-323850" lvl="0" marL="480060" rtl="0" algn="l">
              <a:lnSpc>
                <a:spcPct val="100000"/>
              </a:lnSpc>
              <a:spcBef>
                <a:spcPts val="1200"/>
              </a:spcBef>
              <a:spcAft>
                <a:spcPts val="0"/>
              </a:spcAft>
              <a:buClr>
                <a:srgbClr val="FF9900"/>
              </a:buClr>
              <a:buSzPts val="1140"/>
              <a:buFont typeface="Calibri"/>
              <a:buAutoNum type="arabicPeriod"/>
            </a:pPr>
            <a:r>
              <a:rPr lang="uk-UA"/>
              <a:t>Generate initial RDDs from external data.</a:t>
            </a:r>
            <a:endParaRPr/>
          </a:p>
          <a:p>
            <a:pPr indent="-323850" lvl="0" marL="480060" rtl="0" algn="l">
              <a:lnSpc>
                <a:spcPct val="100000"/>
              </a:lnSpc>
              <a:spcBef>
                <a:spcPts val="0"/>
              </a:spcBef>
              <a:spcAft>
                <a:spcPts val="0"/>
              </a:spcAft>
              <a:buClr>
                <a:srgbClr val="FF9900"/>
              </a:buClr>
              <a:buSzPts val="1140"/>
              <a:buFont typeface="Arial"/>
              <a:buAutoNum type="arabicPeriod"/>
            </a:pPr>
            <a:r>
              <a:rPr lang="uk-UA"/>
              <a:t>Apply </a:t>
            </a:r>
            <a:r>
              <a:rPr b="1" lang="uk-UA">
                <a:solidFill>
                  <a:schemeClr val="accent2"/>
                </a:solidFill>
              </a:rPr>
              <a:t>transformation.</a:t>
            </a:r>
            <a:endParaRPr b="1">
              <a:solidFill>
                <a:schemeClr val="accent2"/>
              </a:solidFill>
            </a:endParaRPr>
          </a:p>
          <a:p>
            <a:pPr indent="-323850" lvl="0" marL="480060" rtl="0" algn="l">
              <a:lnSpc>
                <a:spcPct val="100000"/>
              </a:lnSpc>
              <a:spcBef>
                <a:spcPts val="0"/>
              </a:spcBef>
              <a:spcAft>
                <a:spcPts val="0"/>
              </a:spcAft>
              <a:buClr>
                <a:srgbClr val="FF9900"/>
              </a:buClr>
              <a:buSzPts val="1140"/>
              <a:buFont typeface="Arial"/>
              <a:buAutoNum type="arabicPeriod"/>
            </a:pPr>
            <a:r>
              <a:rPr lang="uk-UA"/>
              <a:t>Launch </a:t>
            </a:r>
            <a:r>
              <a:rPr b="1" lang="uk-UA">
                <a:solidFill>
                  <a:schemeClr val="accent2"/>
                </a:solidFill>
              </a:rPr>
              <a:t>actions.</a:t>
            </a:r>
            <a:endParaRPr sz="1200"/>
          </a:p>
        </p:txBody>
      </p:sp>
      <p:sp>
        <p:nvSpPr>
          <p:cNvPr id="570" name="Google Shape;570;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571" name="Google Shape;571;p73"/>
          <p:cNvPicPr preferRelativeResize="0"/>
          <p:nvPr/>
        </p:nvPicPr>
        <p:blipFill>
          <a:blip r:embed="rId3">
            <a:alphaModFix/>
          </a:blip>
          <a:stretch>
            <a:fillRect/>
          </a:stretch>
        </p:blipFill>
        <p:spPr>
          <a:xfrm>
            <a:off x="4980825" y="2990850"/>
            <a:ext cx="3534374" cy="1919074"/>
          </a:xfrm>
          <a:prstGeom prst="rect">
            <a:avLst/>
          </a:prstGeom>
          <a:noFill/>
          <a:ln cap="flat" cmpd="sng" w="9525">
            <a:solidFill>
              <a:schemeClr val="dk2"/>
            </a:solidFill>
            <a:prstDash val="solid"/>
            <a:round/>
            <a:headEnd len="sm" w="sm" type="none"/>
            <a:tailEnd len="sm" w="sm" type="none"/>
          </a:ln>
        </p:spPr>
      </p:pic>
      <p:sp>
        <p:nvSpPr>
          <p:cNvPr id="572" name="Google Shape;572;p73"/>
          <p:cNvSpPr txBox="1"/>
          <p:nvPr/>
        </p:nvSpPr>
        <p:spPr>
          <a:xfrm>
            <a:off x="3153350" y="4749850"/>
            <a:ext cx="17859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uk-UA" sz="700"/>
              <a:t>Source: </a:t>
            </a:r>
            <a:r>
              <a:rPr lang="uk-UA" sz="700"/>
              <a:t>i</a:t>
            </a:r>
            <a:r>
              <a:rPr lang="uk-UA" sz="700"/>
              <a:t>ntellipaat.com</a:t>
            </a:r>
            <a:endParaRPr sz="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sz="3000"/>
              <a:t>Overview of RDD Transformations </a:t>
            </a:r>
            <a:endParaRPr sz="3000">
              <a:solidFill>
                <a:schemeClr val="accent2"/>
              </a:solidFill>
            </a:endParaRPr>
          </a:p>
        </p:txBody>
      </p:sp>
      <p:sp>
        <p:nvSpPr>
          <p:cNvPr id="578" name="Google Shape;578;p74"/>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uk-UA" sz="1300"/>
              <a:t>A </a:t>
            </a:r>
            <a:r>
              <a:rPr b="1" lang="uk-UA" sz="1300"/>
              <a:t>transformation </a:t>
            </a:r>
            <a:r>
              <a:rPr lang="uk-UA" sz="1300"/>
              <a:t>is a function that produces a new RDD from the existing RDD. It takes an RDD as an input and produces/returns one or more RDDs as an output. Each time, it creates a new RDD when we apply any transformation.</a:t>
            </a:r>
            <a:endParaRPr sz="1300"/>
          </a:p>
          <a:p>
            <a:pPr indent="-311150" lvl="0" marL="457200" rtl="0" algn="l">
              <a:spcBef>
                <a:spcPts val="1000"/>
              </a:spcBef>
              <a:spcAft>
                <a:spcPts val="0"/>
              </a:spcAft>
              <a:buSzPts val="1300"/>
              <a:buChar char="●"/>
            </a:pPr>
            <a:r>
              <a:rPr lang="uk-UA" sz="1300"/>
              <a:t>We use transformations to change the data into a usable form.</a:t>
            </a:r>
            <a:endParaRPr sz="1300"/>
          </a:p>
          <a:p>
            <a:pPr indent="-311150" lvl="0" marL="457200" rtl="0" algn="l">
              <a:spcBef>
                <a:spcPts val="1000"/>
              </a:spcBef>
              <a:spcAft>
                <a:spcPts val="0"/>
              </a:spcAft>
              <a:buSzPts val="1300"/>
              <a:buChar char="●"/>
            </a:pPr>
            <a:r>
              <a:rPr lang="uk-UA" sz="1300"/>
              <a:t>Some transformation methods on RDD’s are map(), filter(), flatMap(), union(), intersection(), distinct(), groupByKey(), etc. See the </a:t>
            </a:r>
            <a:r>
              <a:rPr lang="uk-UA" sz="1300" u="sng">
                <a:solidFill>
                  <a:schemeClr val="hlink"/>
                </a:solidFill>
                <a:hlinkClick r:id="rId3"/>
              </a:rPr>
              <a:t>documentation</a:t>
            </a:r>
            <a:r>
              <a:rPr lang="uk-UA" sz="1300"/>
              <a:t> for all </a:t>
            </a:r>
            <a:r>
              <a:rPr b="1" lang="uk-UA" sz="1300"/>
              <a:t>transformation </a:t>
            </a:r>
            <a:r>
              <a:rPr lang="uk-UA" sz="1300"/>
              <a:t>methods.</a:t>
            </a:r>
            <a:endParaRPr sz="1300"/>
          </a:p>
          <a:p>
            <a:pPr indent="-311150" lvl="0" marL="457200" rtl="0" algn="l">
              <a:spcBef>
                <a:spcPts val="1000"/>
              </a:spcBef>
              <a:spcAft>
                <a:spcPts val="0"/>
              </a:spcAft>
              <a:buSzPts val="1300"/>
              <a:buChar char="●"/>
            </a:pPr>
            <a:r>
              <a:rPr lang="uk-UA" sz="1300"/>
              <a:t>What is a lazy evaluation?</a:t>
            </a:r>
            <a:endParaRPr sz="1300"/>
          </a:p>
          <a:p>
            <a:pPr indent="-311150" lvl="1" marL="914400" rtl="0" algn="l">
              <a:spcBef>
                <a:spcPts val="1000"/>
              </a:spcBef>
              <a:spcAft>
                <a:spcPts val="0"/>
              </a:spcAft>
              <a:buSzPts val="1300"/>
              <a:buChar char="○"/>
            </a:pPr>
            <a:r>
              <a:rPr lang="uk-UA" sz="1300"/>
              <a:t>The process where all transformations get executed only after an action is triggered. </a:t>
            </a:r>
            <a:endParaRPr sz="1300"/>
          </a:p>
          <a:p>
            <a:pPr indent="-304800" lvl="0" marL="457200" rtl="0" algn="l">
              <a:spcBef>
                <a:spcPts val="1000"/>
              </a:spcBef>
              <a:spcAft>
                <a:spcPts val="1000"/>
              </a:spcAft>
              <a:buSzPts val="1200"/>
              <a:buChar char="●"/>
            </a:pPr>
            <a:r>
              <a:rPr lang="uk-UA" sz="1200"/>
              <a:t>Example of using filter transformation to create a new RDD holding just strings that contain the word "New York."</a:t>
            </a:r>
            <a:endParaRPr sz="1200"/>
          </a:p>
        </p:txBody>
      </p:sp>
      <p:sp>
        <p:nvSpPr>
          <p:cNvPr id="579" name="Google Shape;579;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580" name="Google Shape;580;p74"/>
          <p:cNvPicPr preferRelativeResize="0"/>
          <p:nvPr/>
        </p:nvPicPr>
        <p:blipFill rotWithShape="1">
          <a:blip r:embed="rId4">
            <a:alphaModFix/>
          </a:blip>
          <a:srcRect b="0" l="0" r="0" t="0"/>
          <a:stretch/>
        </p:blipFill>
        <p:spPr>
          <a:xfrm>
            <a:off x="1569275" y="4159500"/>
            <a:ext cx="6830450" cy="5045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5"/>
          <p:cNvSpPr txBox="1"/>
          <p:nvPr>
            <p:ph type="title"/>
          </p:nvPr>
        </p:nvSpPr>
        <p:spPr>
          <a:xfrm>
            <a:off x="437575" y="5709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1400"/>
              <a:buFont typeface="Century Gothic"/>
              <a:buNone/>
            </a:pPr>
            <a:r>
              <a:rPr lang="uk-UA" sz="3000"/>
              <a:t>RDD Transformations - filter()</a:t>
            </a:r>
            <a:endParaRPr/>
          </a:p>
        </p:txBody>
      </p:sp>
      <p:sp>
        <p:nvSpPr>
          <p:cNvPr id="586" name="Google Shape;586;p75"/>
          <p:cNvSpPr txBox="1"/>
          <p:nvPr>
            <p:ph idx="1" type="body"/>
          </p:nvPr>
        </p:nvSpPr>
        <p:spPr>
          <a:xfrm>
            <a:off x="369475" y="1011450"/>
            <a:ext cx="8520600" cy="1560300"/>
          </a:xfrm>
          <a:prstGeom prst="rect">
            <a:avLst/>
          </a:prstGeom>
        </p:spPr>
        <p:txBody>
          <a:bodyPr anchorCtr="0" anchor="t" bIns="91425" lIns="91425" spcFirstLastPara="1" rIns="91425" wrap="square" tIns="91425">
            <a:noAutofit/>
          </a:bodyPr>
          <a:lstStyle/>
          <a:p>
            <a:pPr indent="-299720" lvl="0" marL="457200" rtl="0" algn="l">
              <a:spcBef>
                <a:spcPts val="0"/>
              </a:spcBef>
              <a:spcAft>
                <a:spcPts val="0"/>
              </a:spcAft>
              <a:buClr>
                <a:srgbClr val="222222"/>
              </a:buClr>
              <a:buSzPts val="1120"/>
              <a:buChar char="●"/>
            </a:pPr>
            <a:r>
              <a:rPr lang="uk-UA" sz="1120">
                <a:solidFill>
                  <a:srgbClr val="222222"/>
                </a:solidFill>
              </a:rPr>
              <a:t>One of the most common transformations is </a:t>
            </a:r>
            <a:r>
              <a:rPr b="1" lang="uk-UA" sz="1120">
                <a:solidFill>
                  <a:srgbClr val="222222"/>
                </a:solidFill>
              </a:rPr>
              <a:t>filter()</a:t>
            </a:r>
            <a:r>
              <a:rPr lang="uk-UA" sz="1120">
                <a:solidFill>
                  <a:srgbClr val="222222"/>
                </a:solidFill>
              </a:rPr>
              <a:t>, which returns a new RDD with a subset of the data in the original RDD. It takes in a function and returns an RDD formed by selecting those elements, which pass the function (i.e., returns True for the function). </a:t>
            </a:r>
            <a:endParaRPr sz="1120">
              <a:solidFill>
                <a:srgbClr val="222222"/>
              </a:solidFill>
            </a:endParaRPr>
          </a:p>
          <a:p>
            <a:pPr indent="-299720" lvl="0" marL="457200" rtl="0" algn="l">
              <a:spcBef>
                <a:spcPts val="1000"/>
              </a:spcBef>
              <a:spcAft>
                <a:spcPts val="0"/>
              </a:spcAft>
              <a:buClr>
                <a:srgbClr val="222222"/>
              </a:buClr>
              <a:buSzPts val="1120"/>
              <a:buChar char="●"/>
            </a:pPr>
            <a:r>
              <a:rPr lang="uk-UA" sz="1120">
                <a:solidFill>
                  <a:srgbClr val="222222"/>
                </a:solidFill>
              </a:rPr>
              <a:t>It can be used to remove some invalid rows to clean up the input RDD or just get a subset of the input RDD based on the filter function. </a:t>
            </a:r>
            <a:endParaRPr sz="1120">
              <a:solidFill>
                <a:srgbClr val="222222"/>
              </a:solidFill>
            </a:endParaRPr>
          </a:p>
          <a:p>
            <a:pPr indent="-299720" lvl="0" marL="457200" rtl="0" algn="l">
              <a:spcBef>
                <a:spcPts val="1000"/>
              </a:spcBef>
              <a:spcAft>
                <a:spcPts val="1000"/>
              </a:spcAft>
              <a:buClr>
                <a:srgbClr val="222222"/>
              </a:buClr>
              <a:buSzPts val="1120"/>
              <a:buChar char="●"/>
            </a:pPr>
            <a:r>
              <a:rPr lang="uk-UA" sz="1120">
                <a:solidFill>
                  <a:srgbClr val="222222"/>
                </a:solidFill>
              </a:rPr>
              <a:t>An example of using a filter transformation to create a new RDD holding just two column </a:t>
            </a:r>
            <a:r>
              <a:rPr lang="uk-UA" sz="1120">
                <a:solidFill>
                  <a:srgbClr val="222222"/>
                </a:solidFill>
              </a:rPr>
              <a:t>strings that contain the word </a:t>
            </a:r>
            <a:r>
              <a:rPr b="1" lang="uk-UA" sz="1120">
                <a:solidFill>
                  <a:srgbClr val="222222"/>
                </a:solidFill>
              </a:rPr>
              <a:t>"</a:t>
            </a:r>
            <a:r>
              <a:rPr b="1" lang="uk-UA" sz="1120">
                <a:solidFill>
                  <a:srgbClr val="222222"/>
                </a:solidFill>
                <a:highlight>
                  <a:srgbClr val="FFFFFF"/>
                </a:highlight>
                <a:latin typeface="Arial"/>
                <a:ea typeface="Arial"/>
                <a:cs typeface="Arial"/>
                <a:sym typeface="Arial"/>
              </a:rPr>
              <a:t>Putnam County Airport.</a:t>
            </a:r>
            <a:r>
              <a:rPr b="1" lang="uk-UA" sz="1120">
                <a:solidFill>
                  <a:srgbClr val="222222"/>
                </a:solidFill>
              </a:rPr>
              <a:t>"</a:t>
            </a:r>
            <a:endParaRPr sz="1460">
              <a:solidFill>
                <a:srgbClr val="222222"/>
              </a:solidFill>
            </a:endParaRPr>
          </a:p>
        </p:txBody>
      </p:sp>
      <p:sp>
        <p:nvSpPr>
          <p:cNvPr id="587" name="Google Shape;587;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588" name="Google Shape;588;p75"/>
          <p:cNvSpPr txBox="1"/>
          <p:nvPr/>
        </p:nvSpPr>
        <p:spPr>
          <a:xfrm>
            <a:off x="945675" y="2779025"/>
            <a:ext cx="78243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latin typeface="Consolas"/>
                <a:ea typeface="Consolas"/>
                <a:cs typeface="Consolas"/>
                <a:sym typeface="Consolas"/>
              </a:rPr>
              <a:t>from pyspark import SparkContext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sc = SparkContext.getOrCreate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airports = sc.textFile("</a:t>
            </a:r>
            <a:r>
              <a:rPr lang="uk-UA" sz="1200">
                <a:latin typeface="Consolas"/>
                <a:ea typeface="Consolas"/>
                <a:cs typeface="Consolas"/>
                <a:sym typeface="Consolas"/>
              </a:rPr>
              <a:t>C:/DataFolder</a:t>
            </a:r>
            <a:r>
              <a:rPr lang="uk-UA" sz="1200">
                <a:latin typeface="Consolas"/>
                <a:ea typeface="Consolas"/>
                <a:cs typeface="Consolas"/>
                <a:sym typeface="Consolas"/>
              </a:rPr>
              <a:t>/airports.txt")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us_airports = airports.filter (lambda line: "Putnam County Airport" in line.split(",")[1])</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filtered = us_airports.collect()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print ("</a:t>
            </a:r>
            <a:r>
              <a:rPr lang="uk-UA" sz="1200">
                <a:latin typeface="Consolas"/>
                <a:ea typeface="Consolas"/>
                <a:cs typeface="Consolas"/>
                <a:sym typeface="Consolas"/>
              </a:rPr>
              <a:t>Filter</a:t>
            </a:r>
            <a:r>
              <a:rPr lang="uk-UA" sz="1200">
                <a:latin typeface="Consolas"/>
                <a:ea typeface="Consolas"/>
                <a:cs typeface="Consolas"/>
                <a:sym typeface="Consolas"/>
              </a:rPr>
              <a:t> RDD -&gt; %s" % (filtered))</a:t>
            </a:r>
            <a:endParaRPr sz="1200">
              <a:latin typeface="Consolas"/>
              <a:ea typeface="Consolas"/>
              <a:cs typeface="Consolas"/>
              <a:sym typeface="Consolas"/>
            </a:endParaRPr>
          </a:p>
        </p:txBody>
      </p:sp>
      <p:sp>
        <p:nvSpPr>
          <p:cNvPr id="589" name="Google Shape;589;p75"/>
          <p:cNvSpPr txBox="1"/>
          <p:nvPr/>
        </p:nvSpPr>
        <p:spPr>
          <a:xfrm>
            <a:off x="2053200" y="4600900"/>
            <a:ext cx="50376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i="1" lang="uk-UA" sz="1200">
                <a:solidFill>
                  <a:srgbClr val="3F3F3F"/>
                </a:solidFill>
                <a:latin typeface="Calibri"/>
                <a:ea typeface="Calibri"/>
                <a:cs typeface="Calibri"/>
                <a:sym typeface="Calibri"/>
              </a:rPr>
              <a:t>Note: </a:t>
            </a:r>
            <a:r>
              <a:rPr b="1" i="1" lang="uk-UA" sz="1200">
                <a:solidFill>
                  <a:srgbClr val="3F3F3F"/>
                </a:solidFill>
                <a:latin typeface="Calibri"/>
                <a:ea typeface="Calibri"/>
                <a:cs typeface="Calibri"/>
                <a:sym typeface="Calibri"/>
              </a:rPr>
              <a:t>airports.txt is a data set which we downloaded in a previous example.</a:t>
            </a:r>
            <a:endParaRPr b="1" i="1" sz="1100"/>
          </a:p>
        </p:txBody>
      </p:sp>
      <p:sp>
        <p:nvSpPr>
          <p:cNvPr id="590" name="Google Shape;590;p75"/>
          <p:cNvSpPr txBox="1"/>
          <p:nvPr/>
        </p:nvSpPr>
        <p:spPr>
          <a:xfrm>
            <a:off x="369475" y="4279300"/>
            <a:ext cx="8400600" cy="3387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UA" sz="1000">
                <a:solidFill>
                  <a:srgbClr val="222222"/>
                </a:solidFill>
                <a:latin typeface="Consolas"/>
                <a:ea typeface="Consolas"/>
                <a:cs typeface="Consolas"/>
                <a:sym typeface="Consolas"/>
              </a:rPr>
              <a:t>Filter </a:t>
            </a:r>
            <a:r>
              <a:rPr lang="uk-UA" sz="1000">
                <a:solidFill>
                  <a:srgbClr val="222222"/>
                </a:solidFill>
                <a:highlight>
                  <a:srgbClr val="FFFFFF"/>
                </a:highlight>
                <a:latin typeface="Calibri"/>
                <a:ea typeface="Calibri"/>
                <a:cs typeface="Calibri"/>
                <a:sym typeface="Calibri"/>
              </a:rPr>
              <a:t>RDD -&gt; ['6891,"Putnam County Airport","Greencastle","United States","4I7",\\N,39.6335556,-86.8138056,842,-5,"U","America/New_York"']</a:t>
            </a:r>
            <a:endParaRPr sz="1000">
              <a:solidFill>
                <a:srgbClr val="222222"/>
              </a:solidFill>
              <a:highlight>
                <a:srgbClr val="FFFFFF"/>
              </a:highlight>
              <a:latin typeface="Calibri"/>
              <a:ea typeface="Calibri"/>
              <a:cs typeface="Calibri"/>
              <a:sym typeface="Calibri"/>
            </a:endParaRPr>
          </a:p>
        </p:txBody>
      </p:sp>
      <p:sp>
        <p:nvSpPr>
          <p:cNvPr id="591" name="Google Shape;591;p75"/>
          <p:cNvSpPr txBox="1"/>
          <p:nvPr/>
        </p:nvSpPr>
        <p:spPr>
          <a:xfrm>
            <a:off x="658875" y="3960800"/>
            <a:ext cx="1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alibri"/>
                <a:ea typeface="Calibri"/>
                <a:cs typeface="Calibri"/>
                <a:sym typeface="Calibri"/>
              </a:rPr>
              <a:t>Output</a:t>
            </a:r>
            <a:endParaRPr>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RDD </a:t>
            </a:r>
            <a:r>
              <a:rPr lang="uk-UA" sz="3000"/>
              <a:t>Transformations - map()</a:t>
            </a:r>
            <a:endParaRPr b="0" sz="3400">
              <a:solidFill>
                <a:srgbClr val="EBEBEB"/>
              </a:solidFill>
            </a:endParaRPr>
          </a:p>
        </p:txBody>
      </p:sp>
      <p:sp>
        <p:nvSpPr>
          <p:cNvPr id="597" name="Google Shape;597;p76"/>
          <p:cNvSpPr txBox="1"/>
          <p:nvPr>
            <p:ph idx="1" type="body"/>
          </p:nvPr>
        </p:nvSpPr>
        <p:spPr>
          <a:xfrm>
            <a:off x="434450" y="1247650"/>
            <a:ext cx="8520600" cy="3416400"/>
          </a:xfrm>
          <a:prstGeom prst="rect">
            <a:avLst/>
          </a:prstGeom>
        </p:spPr>
        <p:txBody>
          <a:bodyPr anchorCtr="0" anchor="t" bIns="91425" lIns="91425" spcFirstLastPara="1" rIns="91425" wrap="square" tIns="91425">
            <a:noAutofit/>
          </a:bodyPr>
          <a:lstStyle/>
          <a:p>
            <a:pPr indent="-300990" lvl="0" marL="457200" rtl="0" algn="l">
              <a:lnSpc>
                <a:spcPct val="100000"/>
              </a:lnSpc>
              <a:spcBef>
                <a:spcPts val="1000"/>
              </a:spcBef>
              <a:spcAft>
                <a:spcPts val="0"/>
              </a:spcAft>
              <a:buClr>
                <a:srgbClr val="FF9900"/>
              </a:buClr>
              <a:buSzPts val="1140"/>
              <a:buFont typeface="Noto Sans Symbols"/>
              <a:buChar char="●"/>
            </a:pPr>
            <a:r>
              <a:rPr lang="uk-UA" sz="1200"/>
              <a:t>A </a:t>
            </a:r>
            <a:r>
              <a:rPr b="1" lang="uk-UA" sz="1200"/>
              <a:t>map()</a:t>
            </a:r>
            <a:r>
              <a:rPr lang="uk-UA" sz="1200"/>
              <a:t> transformation applies a function to each element of</a:t>
            </a:r>
            <a:r>
              <a:rPr b="1" lang="uk-UA" sz="1200"/>
              <a:t> </a:t>
            </a:r>
            <a:r>
              <a:rPr i="1" lang="uk-UA" sz="1200"/>
              <a:t>RDD</a:t>
            </a:r>
            <a:r>
              <a:rPr lang="uk-UA" sz="1200"/>
              <a:t> and returns the result as a new </a:t>
            </a:r>
            <a:r>
              <a:rPr i="1" lang="uk-UA" sz="1200"/>
              <a:t>RDD</a:t>
            </a:r>
            <a:r>
              <a:rPr lang="uk-UA" sz="1200"/>
              <a:t>. </a:t>
            </a:r>
            <a:endParaRPr sz="1200"/>
          </a:p>
          <a:p>
            <a:pPr indent="-300990" lvl="0" marL="457200" rtl="0" algn="l">
              <a:lnSpc>
                <a:spcPct val="100000"/>
              </a:lnSpc>
              <a:spcBef>
                <a:spcPts val="0"/>
              </a:spcBef>
              <a:spcAft>
                <a:spcPts val="0"/>
              </a:spcAft>
              <a:buClr>
                <a:srgbClr val="FF9900"/>
              </a:buClr>
              <a:buSzPts val="1140"/>
              <a:buFont typeface="Calibri"/>
              <a:buChar char="●"/>
            </a:pPr>
            <a:r>
              <a:rPr lang="uk-UA" sz="1200"/>
              <a:t>Map transforms an </a:t>
            </a:r>
            <a:r>
              <a:rPr i="1" lang="uk-UA" sz="1200"/>
              <a:t>RDD</a:t>
            </a:r>
            <a:r>
              <a:rPr lang="uk-UA" sz="1200"/>
              <a:t> of length N into another </a:t>
            </a:r>
            <a:r>
              <a:rPr i="1" lang="uk-UA" sz="1200"/>
              <a:t>RDD</a:t>
            </a:r>
            <a:r>
              <a:rPr lang="uk-UA" sz="1200"/>
              <a:t> of length N. The input and output size of the </a:t>
            </a:r>
            <a:r>
              <a:rPr i="1" lang="uk-UA" sz="1200"/>
              <a:t>RDD</a:t>
            </a:r>
            <a:r>
              <a:rPr lang="uk-UA" sz="1200"/>
              <a:t>s will be the same. Or to put it in another way, one element in input gets mapped to only one element in output.</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t/>
            </a:r>
            <a:endParaRPr sz="1200"/>
          </a:p>
          <a:p>
            <a:pPr indent="-300990" lvl="0" marL="457200" rtl="0" algn="l">
              <a:lnSpc>
                <a:spcPct val="100000"/>
              </a:lnSpc>
              <a:spcBef>
                <a:spcPts val="1200"/>
              </a:spcBef>
              <a:spcAft>
                <a:spcPts val="0"/>
              </a:spcAft>
              <a:buClr>
                <a:srgbClr val="FF9900"/>
              </a:buClr>
              <a:buSzPts val="1140"/>
              <a:buFont typeface="Calibri"/>
              <a:buChar char="●"/>
            </a:pPr>
            <a:r>
              <a:rPr lang="uk-UA" sz="1200"/>
              <a:t>In the map, we have the flexibility that the input and the return type of RDD may differ from each other. For example, we can have the input </a:t>
            </a:r>
            <a:r>
              <a:rPr b="1" i="1" lang="uk-UA" sz="1200"/>
              <a:t>RDD</a:t>
            </a:r>
            <a:r>
              <a:rPr b="1" lang="uk-UA" sz="1200"/>
              <a:t> </a:t>
            </a:r>
            <a:r>
              <a:rPr lang="uk-UA" sz="1200"/>
              <a:t>type as String. After applying the </a:t>
            </a:r>
            <a:r>
              <a:rPr i="1" lang="uk-UA" sz="1200"/>
              <a:t>map</a:t>
            </a:r>
            <a:r>
              <a:rPr lang="uk-UA" sz="1200"/>
              <a:t>() function, the returned </a:t>
            </a:r>
            <a:r>
              <a:rPr i="1" lang="uk-UA" sz="1200"/>
              <a:t>RDD</a:t>
            </a:r>
            <a:r>
              <a:rPr lang="uk-UA" sz="1200"/>
              <a:t> can be Boolean or integer, etc.</a:t>
            </a:r>
            <a:endParaRPr sz="1200"/>
          </a:p>
          <a:p>
            <a:pPr indent="-300990" lvl="0" marL="457200" rtl="0" algn="l">
              <a:lnSpc>
                <a:spcPct val="100000"/>
              </a:lnSpc>
              <a:spcBef>
                <a:spcPts val="0"/>
              </a:spcBef>
              <a:spcAft>
                <a:spcPts val="0"/>
              </a:spcAft>
              <a:buClr>
                <a:srgbClr val="FF9900"/>
              </a:buClr>
              <a:buSzPts val="1140"/>
              <a:buFont typeface="Calibri"/>
              <a:buChar char="●"/>
            </a:pPr>
            <a:r>
              <a:rPr lang="uk-UA" sz="1200"/>
              <a:t>Example of using </a:t>
            </a:r>
            <a:r>
              <a:rPr i="1" lang="uk-UA" sz="1200"/>
              <a:t>the </a:t>
            </a:r>
            <a:r>
              <a:rPr b="1" i="1" lang="uk-UA" sz="1200"/>
              <a:t>map() </a:t>
            </a:r>
            <a:r>
              <a:rPr lang="uk-UA" sz="1200"/>
              <a:t>transformation to create a new </a:t>
            </a:r>
            <a:r>
              <a:rPr i="1" lang="uk-UA" sz="1200"/>
              <a:t>RDD</a:t>
            </a:r>
            <a:r>
              <a:rPr lang="uk-UA" sz="1200"/>
              <a:t> holding elements that are twice the value of the elements of the input </a:t>
            </a:r>
            <a:r>
              <a:rPr i="1" lang="uk-UA" sz="1200"/>
              <a:t>RDD </a:t>
            </a:r>
            <a:r>
              <a:rPr lang="uk-UA" sz="1200"/>
              <a:t>([1,2,3,4,5] 🡪 [2,4,6,8,10]):</a:t>
            </a:r>
            <a:endParaRPr sz="1200"/>
          </a:p>
          <a:p>
            <a:pPr indent="-307340" lvl="0" marL="457200" rtl="0" algn="l">
              <a:lnSpc>
                <a:spcPct val="100000"/>
              </a:lnSpc>
              <a:spcBef>
                <a:spcPts val="0"/>
              </a:spcBef>
              <a:spcAft>
                <a:spcPts val="0"/>
              </a:spcAft>
              <a:buClr>
                <a:srgbClr val="FF9900"/>
              </a:buClr>
              <a:buSzPts val="1240"/>
              <a:buFont typeface="Calibri"/>
              <a:buChar char="●"/>
            </a:pPr>
            <a:r>
              <a:rPr b="1" lang="uk-UA">
                <a:solidFill>
                  <a:srgbClr val="0F76DA"/>
                </a:solidFill>
                <a:highlight>
                  <a:srgbClr val="FFFFFF"/>
                </a:highlight>
              </a:rPr>
              <a:t>Syntax</a:t>
            </a:r>
            <a:endParaRPr b="1">
              <a:solidFill>
                <a:srgbClr val="0F76DA"/>
              </a:solidFill>
              <a:highlight>
                <a:srgbClr val="FFFFFF"/>
              </a:highlight>
            </a:endParaRPr>
          </a:p>
          <a:p>
            <a:pPr indent="0" lvl="0" marL="457200" marR="381000" rtl="0" algn="l">
              <a:lnSpc>
                <a:spcPct val="100000"/>
              </a:lnSpc>
              <a:spcBef>
                <a:spcPts val="1200"/>
              </a:spcBef>
              <a:spcAft>
                <a:spcPts val="0"/>
              </a:spcAft>
              <a:buNone/>
            </a:pPr>
            <a:r>
              <a:rPr lang="uk-UA" sz="1200">
                <a:solidFill>
                  <a:srgbClr val="222222"/>
                </a:solidFill>
                <a:latin typeface="Consolas"/>
                <a:ea typeface="Consolas"/>
                <a:cs typeface="Consolas"/>
                <a:sym typeface="Consolas"/>
              </a:rPr>
              <a:t>RDD.map(&lt;function&gt;)</a:t>
            </a:r>
            <a:endParaRPr sz="1200">
              <a:solidFill>
                <a:srgbClr val="222222"/>
              </a:solidFill>
              <a:latin typeface="Consolas"/>
              <a:ea typeface="Consolas"/>
              <a:cs typeface="Consolas"/>
              <a:sym typeface="Consolas"/>
            </a:endParaRPr>
          </a:p>
          <a:p>
            <a:pPr indent="0" lvl="0" marL="457200" marR="381000" rtl="0" algn="l">
              <a:lnSpc>
                <a:spcPct val="100000"/>
              </a:lnSpc>
              <a:spcBef>
                <a:spcPts val="600"/>
              </a:spcBef>
              <a:spcAft>
                <a:spcPts val="0"/>
              </a:spcAft>
              <a:buNone/>
            </a:pPr>
            <a:r>
              <a:rPr i="1" lang="uk-UA" sz="1200">
                <a:solidFill>
                  <a:srgbClr val="3F3F3F"/>
                </a:solidFill>
                <a:latin typeface="Consolas"/>
                <a:ea typeface="Consolas"/>
                <a:cs typeface="Consolas"/>
                <a:sym typeface="Consolas"/>
              </a:rPr>
              <a:t>//where&lt;function&gt;  is the transformation function for each of the elements of the source RDD. </a:t>
            </a:r>
            <a:endParaRPr i="1" sz="1200">
              <a:solidFill>
                <a:srgbClr val="3F3F3F"/>
              </a:solidFill>
              <a:latin typeface="Consolas"/>
              <a:ea typeface="Consolas"/>
              <a:cs typeface="Consolas"/>
              <a:sym typeface="Consolas"/>
            </a:endParaRPr>
          </a:p>
          <a:p>
            <a:pPr indent="0" lvl="0" marL="457200" rtl="0" algn="l">
              <a:lnSpc>
                <a:spcPct val="100000"/>
              </a:lnSpc>
              <a:spcBef>
                <a:spcPts val="1000"/>
              </a:spcBef>
              <a:spcAft>
                <a:spcPts val="1200"/>
              </a:spcAft>
              <a:buNone/>
            </a:pPr>
            <a:r>
              <a:t/>
            </a:r>
            <a:endParaRPr sz="1300">
              <a:solidFill>
                <a:srgbClr val="222222"/>
              </a:solidFill>
            </a:endParaRPr>
          </a:p>
        </p:txBody>
      </p:sp>
      <p:sp>
        <p:nvSpPr>
          <p:cNvPr id="598" name="Google Shape;598;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descr="main-qimg-712d042395a74c7576d86d2bc71e91b1.png" id="599" name="Google Shape;599;p76"/>
          <p:cNvPicPr preferRelativeResize="0"/>
          <p:nvPr/>
        </p:nvPicPr>
        <p:blipFill rotWithShape="1">
          <a:blip r:embed="rId3">
            <a:alphaModFix/>
          </a:blip>
          <a:srcRect b="0" l="0" r="0" t="14449"/>
          <a:stretch/>
        </p:blipFill>
        <p:spPr>
          <a:xfrm>
            <a:off x="3401525" y="1943825"/>
            <a:ext cx="2260950" cy="762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Sample Data Set Resources</a:t>
            </a:r>
            <a:endParaRPr/>
          </a:p>
        </p:txBody>
      </p:sp>
      <p:sp>
        <p:nvSpPr>
          <p:cNvPr id="243" name="Google Shape;243;p32"/>
          <p:cNvSpPr txBox="1"/>
          <p:nvPr>
            <p:ph idx="1" type="body"/>
          </p:nvPr>
        </p:nvSpPr>
        <p:spPr>
          <a:xfrm>
            <a:off x="434450" y="1247650"/>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uk-UA"/>
              <a:t>In this module, we will use the </a:t>
            </a:r>
            <a:r>
              <a:rPr lang="uk-UA"/>
              <a:t>datasets</a:t>
            </a:r>
            <a:r>
              <a:rPr lang="uk-UA"/>
              <a:t> below for demonstrations.</a:t>
            </a:r>
            <a:endParaRPr/>
          </a:p>
          <a:p>
            <a:pPr indent="0" lvl="0" marL="0" rtl="0" algn="l">
              <a:lnSpc>
                <a:spcPct val="100000"/>
              </a:lnSpc>
              <a:spcBef>
                <a:spcPts val="1200"/>
              </a:spcBef>
              <a:spcAft>
                <a:spcPts val="0"/>
              </a:spcAft>
              <a:buNone/>
            </a:pPr>
            <a:r>
              <a:t/>
            </a:r>
            <a:endParaRPr/>
          </a:p>
          <a:p>
            <a:pPr indent="-336731" lvl="0" marL="457200" rtl="0" algn="l">
              <a:lnSpc>
                <a:spcPct val="100000"/>
              </a:lnSpc>
              <a:spcBef>
                <a:spcPts val="1200"/>
              </a:spcBef>
              <a:spcAft>
                <a:spcPts val="0"/>
              </a:spcAft>
              <a:buClr>
                <a:srgbClr val="0D0D0D"/>
              </a:buClr>
              <a:buSzPts val="1703"/>
              <a:buChar char="●"/>
            </a:pPr>
            <a:r>
              <a:rPr lang="uk-UA" sz="1702" u="sng">
                <a:solidFill>
                  <a:srgbClr val="0D0D0D"/>
                </a:solidFill>
                <a:hlinkClick r:id="rId3">
                  <a:extLst>
                    <a:ext uri="{A12FA001-AC4F-418D-AE19-62706E023703}">
                      <ahyp:hlinkClr val="tx"/>
                    </a:ext>
                  </a:extLst>
                </a:hlinkClick>
              </a:rPr>
              <a:t>Click here to Download “airport.txt</a:t>
            </a:r>
            <a:r>
              <a:rPr lang="uk-UA" sz="1702" u="sng">
                <a:solidFill>
                  <a:srgbClr val="0D0D0D"/>
                </a:solidFill>
              </a:rPr>
              <a:t>”</a:t>
            </a:r>
            <a:endParaRPr sz="1702">
              <a:solidFill>
                <a:srgbClr val="0D0D0D"/>
              </a:solidFill>
            </a:endParaRPr>
          </a:p>
          <a:p>
            <a:pPr indent="-336731" lvl="0" marL="457200" rtl="0" algn="l">
              <a:lnSpc>
                <a:spcPct val="100000"/>
              </a:lnSpc>
              <a:spcBef>
                <a:spcPts val="0"/>
              </a:spcBef>
              <a:spcAft>
                <a:spcPts val="0"/>
              </a:spcAft>
              <a:buClr>
                <a:srgbClr val="0D0D0D"/>
              </a:buClr>
              <a:buSzPts val="1703"/>
              <a:buChar char="●"/>
            </a:pPr>
            <a:r>
              <a:rPr lang="uk-UA" sz="1702" u="sng">
                <a:solidFill>
                  <a:srgbClr val="0D0D0D"/>
                </a:solidFill>
                <a:hlinkClick r:id="rId4">
                  <a:extLst>
                    <a:ext uri="{A12FA001-AC4F-418D-AE19-62706E023703}">
                      <ahyp:hlinkClr val="tx"/>
                    </a:ext>
                  </a:extLst>
                </a:hlinkClick>
              </a:rPr>
              <a:t>Click here to Download “adult_data.csv”</a:t>
            </a:r>
            <a:endParaRPr sz="1702">
              <a:solidFill>
                <a:srgbClr val="0D0D0D"/>
              </a:solidFill>
            </a:endParaRPr>
          </a:p>
          <a:p>
            <a:pPr indent="-336731" lvl="0" marL="457200" rtl="0" algn="l">
              <a:lnSpc>
                <a:spcPct val="100000"/>
              </a:lnSpc>
              <a:spcBef>
                <a:spcPts val="0"/>
              </a:spcBef>
              <a:spcAft>
                <a:spcPts val="0"/>
              </a:spcAft>
              <a:buClr>
                <a:srgbClr val="0D0D0D"/>
              </a:buClr>
              <a:buSzPts val="1703"/>
              <a:buChar char="●"/>
            </a:pPr>
            <a:r>
              <a:rPr lang="uk-UA" sz="1702" u="sng">
                <a:solidFill>
                  <a:srgbClr val="0D0D0D"/>
                </a:solidFill>
                <a:hlinkClick r:id="rId5">
                  <a:extLst>
                    <a:ext uri="{A12FA001-AC4F-418D-AE19-62706E023703}">
                      <ahyp:hlinkClr val="tx"/>
                    </a:ext>
                  </a:extLst>
                </a:hlinkClick>
              </a:rPr>
              <a:t>Click here to Download “word_count.txt</a:t>
            </a:r>
            <a:r>
              <a:rPr lang="uk-UA" sz="1702" u="sng">
                <a:solidFill>
                  <a:srgbClr val="0D0D0D"/>
                </a:solidFill>
              </a:rPr>
              <a:t>”</a:t>
            </a:r>
            <a:endParaRPr sz="1702" u="sng">
              <a:solidFill>
                <a:srgbClr val="0D0D0D"/>
              </a:solidFill>
            </a:endParaRPr>
          </a:p>
          <a:p>
            <a:pPr indent="-336731" lvl="0" marL="457200" rtl="0" algn="l">
              <a:spcBef>
                <a:spcPts val="0"/>
              </a:spcBef>
              <a:spcAft>
                <a:spcPts val="0"/>
              </a:spcAft>
              <a:buClr>
                <a:srgbClr val="0D0D0D"/>
              </a:buClr>
              <a:buSzPts val="1703"/>
              <a:buChar char="●"/>
            </a:pPr>
            <a:r>
              <a:rPr lang="uk-UA" sz="1702" u="sng">
                <a:solidFill>
                  <a:srgbClr val="0D0D0D"/>
                </a:solidFill>
                <a:hlinkClick r:id="rId6">
                  <a:extLst>
                    <a:ext uri="{A12FA001-AC4F-418D-AE19-62706E023703}">
                      <ahyp:hlinkClr val="tx"/>
                    </a:ext>
                  </a:extLst>
                </a:hlinkClick>
              </a:rPr>
              <a:t>Click here to Download “Car.csv”</a:t>
            </a:r>
            <a:endParaRPr sz="1702" u="sng">
              <a:solidFill>
                <a:srgbClr val="0D0D0D"/>
              </a:solidFill>
            </a:endParaRPr>
          </a:p>
          <a:p>
            <a:pPr indent="-336731" lvl="0" marL="457200" rtl="0" algn="l">
              <a:lnSpc>
                <a:spcPct val="100000"/>
              </a:lnSpc>
              <a:spcBef>
                <a:spcPts val="0"/>
              </a:spcBef>
              <a:spcAft>
                <a:spcPts val="0"/>
              </a:spcAft>
              <a:buClr>
                <a:srgbClr val="0D0D0D"/>
              </a:buClr>
              <a:buSzPts val="1703"/>
              <a:buChar char="●"/>
            </a:pPr>
            <a:r>
              <a:rPr lang="uk-UA" sz="1702" u="sng">
                <a:solidFill>
                  <a:srgbClr val="0D0D0D"/>
                </a:solidFill>
                <a:hlinkClick r:id="rId7">
                  <a:extLst>
                    <a:ext uri="{A12FA001-AC4F-418D-AE19-62706E023703}">
                      <ahyp:hlinkClr val="tx"/>
                    </a:ext>
                  </a:extLst>
                </a:hlinkClick>
              </a:rPr>
              <a:t>Click here to Download “cardataOne.txt</a:t>
            </a:r>
            <a:r>
              <a:rPr lang="uk-UA" sz="1702" u="sng">
                <a:solidFill>
                  <a:srgbClr val="0D0D0D"/>
                </a:solidFill>
              </a:rPr>
              <a:t>”</a:t>
            </a:r>
            <a:endParaRPr sz="1702">
              <a:solidFill>
                <a:srgbClr val="0D0D0D"/>
              </a:solidFill>
            </a:endParaRPr>
          </a:p>
          <a:p>
            <a:pPr indent="-336731" lvl="0" marL="457200" rtl="0" algn="l">
              <a:lnSpc>
                <a:spcPct val="100000"/>
              </a:lnSpc>
              <a:spcBef>
                <a:spcPts val="0"/>
              </a:spcBef>
              <a:spcAft>
                <a:spcPts val="0"/>
              </a:spcAft>
              <a:buClr>
                <a:srgbClr val="0D0D0D"/>
              </a:buClr>
              <a:buSzPts val="1703"/>
              <a:buChar char="●"/>
            </a:pPr>
            <a:r>
              <a:rPr lang="uk-UA" sz="1702" u="sng">
                <a:solidFill>
                  <a:srgbClr val="0D0D0D"/>
                </a:solidFill>
                <a:hlinkClick r:id="rId8">
                  <a:extLst>
                    <a:ext uri="{A12FA001-AC4F-418D-AE19-62706E023703}">
                      <ahyp:hlinkClr val="tx"/>
                    </a:ext>
                  </a:extLst>
                </a:hlinkClick>
              </a:rPr>
              <a:t>Click here to Download “cardataTwo.txt</a:t>
            </a:r>
            <a:r>
              <a:rPr lang="uk-UA" sz="1702" u="sng">
                <a:solidFill>
                  <a:srgbClr val="0D0D0D"/>
                </a:solidFill>
              </a:rPr>
              <a:t>”</a:t>
            </a:r>
            <a:endParaRPr sz="1702">
              <a:solidFill>
                <a:srgbClr val="0D0D0D"/>
              </a:solidFill>
            </a:endParaRPr>
          </a:p>
          <a:p>
            <a:pPr indent="-336731" lvl="0" marL="457200" rtl="0" algn="l">
              <a:lnSpc>
                <a:spcPct val="100000"/>
              </a:lnSpc>
              <a:spcBef>
                <a:spcPts val="0"/>
              </a:spcBef>
              <a:spcAft>
                <a:spcPts val="0"/>
              </a:spcAft>
              <a:buClr>
                <a:srgbClr val="0D0D0D"/>
              </a:buClr>
              <a:buSzPts val="1703"/>
              <a:buChar char="●"/>
            </a:pPr>
            <a:r>
              <a:rPr lang="uk-UA" sz="1702" u="sng">
                <a:solidFill>
                  <a:srgbClr val="0D0D0D"/>
                </a:solidFill>
                <a:hlinkClick r:id="rId9">
                  <a:extLst>
                    <a:ext uri="{A12FA001-AC4F-418D-AE19-62706E023703}">
                      <ahyp:hlinkClr val="tx"/>
                    </a:ext>
                  </a:extLst>
                </a:hlinkClick>
              </a:rPr>
              <a:t>Click here to Download “RealEstate.csv”</a:t>
            </a:r>
            <a:endParaRPr sz="1702">
              <a:solidFill>
                <a:srgbClr val="0D0D0D"/>
              </a:solidFill>
            </a:endParaRPr>
          </a:p>
          <a:p>
            <a:pPr indent="-336731" lvl="0" marL="457200" rtl="0" algn="l">
              <a:lnSpc>
                <a:spcPct val="100000"/>
              </a:lnSpc>
              <a:spcBef>
                <a:spcPts val="0"/>
              </a:spcBef>
              <a:spcAft>
                <a:spcPts val="0"/>
              </a:spcAft>
              <a:buClr>
                <a:srgbClr val="0D0D0D"/>
              </a:buClr>
              <a:buSzPts val="1703"/>
              <a:buChar char="●"/>
            </a:pPr>
            <a:r>
              <a:rPr lang="uk-UA" sz="1702" u="sng">
                <a:solidFill>
                  <a:srgbClr val="0D0D0D"/>
                </a:solidFill>
                <a:hlinkClick r:id="rId10">
                  <a:extLst>
                    <a:ext uri="{A12FA001-AC4F-418D-AE19-62706E023703}">
                      <ahyp:hlinkClr val="tx"/>
                    </a:ext>
                  </a:extLst>
                </a:hlinkClick>
              </a:rPr>
              <a:t>Click here to Download “multiline_zipcode”</a:t>
            </a:r>
            <a:endParaRPr sz="1702">
              <a:solidFill>
                <a:srgbClr val="0D0D0D"/>
              </a:solidFill>
            </a:endParaRPr>
          </a:p>
          <a:p>
            <a:pPr indent="0" lvl="0" marL="0" rtl="0" algn="l">
              <a:lnSpc>
                <a:spcPct val="100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1200"/>
              </a:spcBef>
              <a:spcAft>
                <a:spcPts val="1200"/>
              </a:spcAft>
              <a:buClr>
                <a:schemeClr val="dk1"/>
              </a:buClr>
              <a:buSzPts val="1100"/>
              <a:buFont typeface="Arial"/>
              <a:buNone/>
            </a:pPr>
            <a:r>
              <a:t/>
            </a:r>
            <a:endParaRPr sz="1400">
              <a:solidFill>
                <a:schemeClr val="dk1"/>
              </a:solidFill>
            </a:endParaRPr>
          </a:p>
        </p:txBody>
      </p:sp>
      <p:sp>
        <p:nvSpPr>
          <p:cNvPr id="244" name="Google Shape;24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Example: </a:t>
            </a:r>
            <a:r>
              <a:rPr lang="uk-UA" sz="3000"/>
              <a:t>Transformations - map()</a:t>
            </a:r>
            <a:endParaRPr b="0" sz="3000">
              <a:solidFill>
                <a:srgbClr val="EBEBEB"/>
              </a:solidFill>
            </a:endParaRPr>
          </a:p>
          <a:p>
            <a:pPr indent="0" lvl="0" marL="0" rtl="0" algn="l">
              <a:spcBef>
                <a:spcPts val="0"/>
              </a:spcBef>
              <a:spcAft>
                <a:spcPts val="0"/>
              </a:spcAft>
              <a:buNone/>
            </a:pPr>
            <a:r>
              <a:t/>
            </a:r>
            <a:endParaRPr/>
          </a:p>
        </p:txBody>
      </p:sp>
      <p:sp>
        <p:nvSpPr>
          <p:cNvPr id="605" name="Google Shape;605;p77"/>
          <p:cNvSpPr txBox="1"/>
          <p:nvPr>
            <p:ph idx="1" type="body"/>
          </p:nvPr>
        </p:nvSpPr>
        <p:spPr>
          <a:xfrm>
            <a:off x="485575" y="1643300"/>
            <a:ext cx="7812300" cy="1540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from pyspark import SparkContext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sc = SparkContext.getOrCreate ()</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data = ["scala","java","hadoop","spark","akka","spark vs hadoop","pyspark","Java"]</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rdd=sc.parallelize(data)</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rdd2=rdd.map(lambda x: (x,1))</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for element in rdd2.collect():</a:t>
            </a:r>
            <a:endParaRPr sz="1300">
              <a:solidFill>
                <a:srgbClr val="000000"/>
              </a:solidFill>
              <a:latin typeface="Consolas"/>
              <a:ea typeface="Consolas"/>
              <a:cs typeface="Consolas"/>
              <a:sym typeface="Consolas"/>
            </a:endParaRPr>
          </a:p>
          <a:p>
            <a:pPr indent="0" lvl="0" marL="0" rtl="0" algn="l">
              <a:lnSpc>
                <a:spcPct val="100000"/>
              </a:lnSpc>
              <a:spcBef>
                <a:spcPts val="0"/>
              </a:spcBef>
              <a:spcAft>
                <a:spcPts val="0"/>
              </a:spcAft>
              <a:buNone/>
            </a:pPr>
            <a:r>
              <a:rPr lang="uk-UA" sz="1300">
                <a:solidFill>
                  <a:srgbClr val="000000"/>
                </a:solidFill>
                <a:latin typeface="Consolas"/>
                <a:ea typeface="Consolas"/>
                <a:cs typeface="Consolas"/>
                <a:sym typeface="Consolas"/>
              </a:rPr>
              <a:t>    print(element)</a:t>
            </a:r>
            <a:endParaRPr sz="1300">
              <a:solidFill>
                <a:srgbClr val="000000"/>
              </a:solidFill>
              <a:latin typeface="Consolas"/>
              <a:ea typeface="Consolas"/>
              <a:cs typeface="Consolas"/>
              <a:sym typeface="Consolas"/>
            </a:endParaRPr>
          </a:p>
          <a:p>
            <a:pPr indent="0" lvl="0" marL="0" rtl="0" algn="l">
              <a:spcBef>
                <a:spcPts val="0"/>
              </a:spcBef>
              <a:spcAft>
                <a:spcPts val="1200"/>
              </a:spcAft>
              <a:buNone/>
            </a:pPr>
            <a:r>
              <a:t/>
            </a:r>
            <a:endParaRPr sz="1300"/>
          </a:p>
        </p:txBody>
      </p:sp>
      <p:sp>
        <p:nvSpPr>
          <p:cNvPr id="606" name="Google Shape;606;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07" name="Google Shape;607;p77"/>
          <p:cNvSpPr txBox="1"/>
          <p:nvPr/>
        </p:nvSpPr>
        <p:spPr>
          <a:xfrm>
            <a:off x="4449675" y="3121825"/>
            <a:ext cx="3000000" cy="181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UA" sz="1050">
                <a:solidFill>
                  <a:schemeClr val="dk1"/>
                </a:solidFill>
                <a:highlight>
                  <a:srgbClr val="FFFFFF"/>
                </a:highlight>
              </a:rPr>
              <a:t>('scala',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('java',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('hadoop',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('spark',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('akka',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('spark vs hadoop',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('pyspark', 1)</a:t>
            </a:r>
            <a:endParaRPr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(Java', 1)</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950">
              <a:solidFill>
                <a:schemeClr val="dk1"/>
              </a:solidFill>
              <a:highlight>
                <a:srgbClr val="FFFFFF"/>
              </a:highlight>
              <a:latin typeface="Calibri"/>
              <a:ea typeface="Calibri"/>
              <a:cs typeface="Calibri"/>
              <a:sym typeface="Calibri"/>
            </a:endParaRPr>
          </a:p>
        </p:txBody>
      </p:sp>
      <p:sp>
        <p:nvSpPr>
          <p:cNvPr id="608" name="Google Shape;608;p77"/>
          <p:cNvSpPr txBox="1"/>
          <p:nvPr/>
        </p:nvSpPr>
        <p:spPr>
          <a:xfrm>
            <a:off x="3102650" y="3693650"/>
            <a:ext cx="10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a:latin typeface="Calibri"/>
                <a:ea typeface="Calibri"/>
                <a:cs typeface="Calibri"/>
                <a:sym typeface="Calibri"/>
              </a:rPr>
              <a:t>Output</a:t>
            </a:r>
            <a:endParaRPr b="1">
              <a:latin typeface="Calibri"/>
              <a:ea typeface="Calibri"/>
              <a:cs typeface="Calibri"/>
              <a:sym typeface="Calibri"/>
            </a:endParaRPr>
          </a:p>
        </p:txBody>
      </p:sp>
      <p:sp>
        <p:nvSpPr>
          <p:cNvPr id="609" name="Google Shape;609;p77"/>
          <p:cNvSpPr txBox="1"/>
          <p:nvPr/>
        </p:nvSpPr>
        <p:spPr>
          <a:xfrm>
            <a:off x="485575" y="1018600"/>
            <a:ext cx="807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UA" sz="1300"/>
              <a:t>This below </a:t>
            </a:r>
            <a:r>
              <a:rPr b="1" lang="uk-UA" sz="1300"/>
              <a:t>PySpark</a:t>
            </a:r>
            <a:r>
              <a:rPr lang="uk-UA" sz="1300"/>
              <a:t> script demonstrates the process of creating a </a:t>
            </a:r>
            <a:r>
              <a:rPr b="1" lang="uk-UA" sz="1300"/>
              <a:t>Resilient Distributed Dataset (RDD)</a:t>
            </a:r>
            <a:r>
              <a:rPr lang="uk-UA" sz="1300"/>
              <a:t> and applying a </a:t>
            </a:r>
            <a:r>
              <a:rPr b="1" lang="uk-UA" sz="1300"/>
              <a:t>transformation</a:t>
            </a:r>
            <a:r>
              <a:rPr lang="uk-UA" sz="1300"/>
              <a:t> using the </a:t>
            </a:r>
            <a:r>
              <a:rPr lang="uk-UA" sz="1300">
                <a:solidFill>
                  <a:srgbClr val="188038"/>
                </a:solidFill>
                <a:latin typeface="Roboto Mono"/>
                <a:ea typeface="Roboto Mono"/>
                <a:cs typeface="Roboto Mono"/>
                <a:sym typeface="Roboto Mono"/>
              </a:rPr>
              <a:t>map()</a:t>
            </a:r>
            <a:r>
              <a:rPr lang="uk-UA" sz="1300"/>
              <a:t> function.</a:t>
            </a:r>
            <a:endParaRPr sz="13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2700"/>
              <a:t>Example: Transformations - map() and filter()</a:t>
            </a:r>
            <a:endParaRPr sz="2700"/>
          </a:p>
        </p:txBody>
      </p:sp>
      <p:sp>
        <p:nvSpPr>
          <p:cNvPr id="615" name="Google Shape;615;p78"/>
          <p:cNvSpPr txBox="1"/>
          <p:nvPr>
            <p:ph idx="1" type="body"/>
          </p:nvPr>
        </p:nvSpPr>
        <p:spPr>
          <a:xfrm>
            <a:off x="684075" y="2062100"/>
            <a:ext cx="8271000" cy="2602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uk-UA" sz="1000">
                <a:latin typeface="Consolas"/>
                <a:ea typeface="Consolas"/>
                <a:cs typeface="Consolas"/>
                <a:sym typeface="Consolas"/>
              </a:rPr>
              <a:t>from pyspark import SparkContext</a:t>
            </a:r>
            <a:endParaRPr sz="1000">
              <a:latin typeface="Consolas"/>
              <a:ea typeface="Consolas"/>
              <a:cs typeface="Consolas"/>
              <a:sym typeface="Consolas"/>
            </a:endParaRPr>
          </a:p>
          <a:p>
            <a:pPr indent="0" lvl="0" marL="0" rtl="0" algn="l">
              <a:lnSpc>
                <a:spcPct val="100000"/>
              </a:lnSpc>
              <a:spcBef>
                <a:spcPts val="0"/>
              </a:spcBef>
              <a:spcAft>
                <a:spcPts val="0"/>
              </a:spcAft>
              <a:buNone/>
            </a:pPr>
            <a:r>
              <a:rPr lang="uk-UA" sz="1000">
                <a:latin typeface="Consolas"/>
                <a:ea typeface="Consolas"/>
                <a:cs typeface="Consolas"/>
                <a:sym typeface="Consolas"/>
              </a:rPr>
              <a:t>sc = SparkContext.getOrCreate ()</a:t>
            </a:r>
            <a:endParaRPr sz="1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i="1" lang="uk-UA" sz="1000">
                <a:solidFill>
                  <a:schemeClr val="accent4"/>
                </a:solidFill>
                <a:latin typeface="Consolas"/>
                <a:ea typeface="Consolas"/>
                <a:cs typeface="Consolas"/>
                <a:sym typeface="Consolas"/>
              </a:rPr>
              <a:t># Do not forget to change the path of the file</a:t>
            </a:r>
            <a:endParaRPr sz="1000">
              <a:solidFill>
                <a:schemeClr val="accent4"/>
              </a:solidFill>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airportsRDD = sc.textFile("</a:t>
            </a:r>
            <a:r>
              <a:rPr lang="uk-UA" sz="1000">
                <a:latin typeface="Consolas"/>
                <a:ea typeface="Consolas"/>
                <a:cs typeface="Consolas"/>
                <a:sym typeface="Consolas"/>
              </a:rPr>
              <a:t>C:/DataFolder</a:t>
            </a:r>
            <a:r>
              <a:rPr lang="uk-UA" sz="1000">
                <a:latin typeface="Consolas"/>
                <a:ea typeface="Consolas"/>
                <a:cs typeface="Consolas"/>
                <a:sym typeface="Consolas"/>
              </a:rPr>
              <a:t>/airports.txt")</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i="1" lang="uk-UA" sz="1000">
                <a:solidFill>
                  <a:schemeClr val="accent4"/>
                </a:solidFill>
                <a:latin typeface="Consolas"/>
                <a:ea typeface="Consolas"/>
                <a:cs typeface="Consolas"/>
                <a:sym typeface="Consolas"/>
              </a:rPr>
              <a:t># </a:t>
            </a:r>
            <a:r>
              <a:rPr b="1" i="1" lang="uk-UA" sz="1000">
                <a:solidFill>
                  <a:schemeClr val="accent4"/>
                </a:solidFill>
                <a:latin typeface="Consolas"/>
                <a:ea typeface="Consolas"/>
                <a:cs typeface="Consolas"/>
                <a:sym typeface="Consolas"/>
              </a:rPr>
              <a:t>Split</a:t>
            </a:r>
            <a:r>
              <a:rPr b="1" i="1" lang="uk-UA" sz="1000">
                <a:solidFill>
                  <a:schemeClr val="accent4"/>
                </a:solidFill>
                <a:latin typeface="Consolas"/>
                <a:ea typeface="Consolas"/>
                <a:cs typeface="Consolas"/>
                <a:sym typeface="Consolas"/>
              </a:rPr>
              <a:t> </a:t>
            </a:r>
            <a:r>
              <a:rPr b="1" i="1" lang="uk-UA" sz="1000">
                <a:solidFill>
                  <a:schemeClr val="accent4"/>
                </a:solidFill>
                <a:latin typeface="Consolas"/>
                <a:ea typeface="Consolas"/>
                <a:cs typeface="Consolas"/>
                <a:sym typeface="Consolas"/>
              </a:rPr>
              <a:t>columns</a:t>
            </a:r>
            <a:r>
              <a:rPr b="1" i="1" lang="uk-UA" sz="1000">
                <a:solidFill>
                  <a:schemeClr val="accent4"/>
                </a:solidFill>
                <a:latin typeface="Consolas"/>
                <a:ea typeface="Consolas"/>
                <a:cs typeface="Consolas"/>
                <a:sym typeface="Consolas"/>
              </a:rPr>
              <a:t> for Airport names and country</a:t>
            </a:r>
            <a:endParaRPr b="1" i="1" sz="1000">
              <a:solidFill>
                <a:schemeClr val="accent4"/>
              </a:solidFill>
              <a:latin typeface="Consolas"/>
              <a:ea typeface="Consolas"/>
              <a:cs typeface="Consolas"/>
              <a:sym typeface="Consolas"/>
            </a:endParaRPr>
          </a:p>
          <a:p>
            <a:pPr indent="0" lvl="0" marL="0" rtl="0" algn="l">
              <a:spcBef>
                <a:spcPts val="0"/>
              </a:spcBef>
              <a:spcAft>
                <a:spcPts val="0"/>
              </a:spcAft>
              <a:buNone/>
            </a:pPr>
            <a:r>
              <a:rPr lang="uk-UA" sz="1000">
                <a:latin typeface="Consolas"/>
                <a:ea typeface="Consolas"/>
                <a:cs typeface="Consolas"/>
                <a:sym typeface="Consolas"/>
              </a:rPr>
              <a:t>airportPairRDD = airportsRDD.map(lambda line: (line.split(",")[1], line.split(",")[3]))</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i="1" lang="uk-UA" sz="1000">
                <a:solidFill>
                  <a:schemeClr val="accent4"/>
                </a:solidFill>
                <a:latin typeface="Consolas"/>
                <a:ea typeface="Consolas"/>
                <a:cs typeface="Consolas"/>
                <a:sym typeface="Consolas"/>
              </a:rPr>
              <a:t># printing list of all airport and country names</a:t>
            </a:r>
            <a:endParaRPr b="1" sz="1000">
              <a:solidFill>
                <a:schemeClr val="accent4"/>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uk-UA" sz="1000">
                <a:latin typeface="Consolas"/>
                <a:ea typeface="Consolas"/>
                <a:cs typeface="Consolas"/>
                <a:sym typeface="Consolas"/>
              </a:rPr>
              <a:t>for element in airportPairRDD.collect():</a:t>
            </a:r>
            <a:endParaRPr sz="1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uk-UA" sz="1000">
                <a:latin typeface="Consolas"/>
                <a:ea typeface="Consolas"/>
                <a:cs typeface="Consolas"/>
                <a:sym typeface="Consolas"/>
              </a:rPr>
              <a:t>    print(element)</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i="1" lang="uk-UA" sz="1000">
                <a:solidFill>
                  <a:schemeClr val="accent2"/>
                </a:solidFill>
                <a:latin typeface="Consolas"/>
                <a:ea typeface="Consolas"/>
                <a:cs typeface="Consolas"/>
                <a:sym typeface="Consolas"/>
              </a:rPr>
              <a:t># filter list of all United States airports </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000">
                <a:latin typeface="Consolas"/>
                <a:ea typeface="Consolas"/>
                <a:cs typeface="Consolas"/>
                <a:sym typeface="Consolas"/>
              </a:rPr>
              <a:t>airportsInUSA = airportPairRDD.filter(lambda keyValue: keyValue[1] == "\"United States\"")  </a:t>
            </a:r>
            <a:endParaRPr sz="1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uk-UA" sz="1000">
                <a:latin typeface="Consolas"/>
                <a:ea typeface="Consolas"/>
                <a:cs typeface="Consolas"/>
                <a:sym typeface="Consolas"/>
              </a:rPr>
              <a:t>print("------ list of USA Airports -------------")</a:t>
            </a:r>
            <a:endParaRPr sz="1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uk-UA" sz="1000">
                <a:latin typeface="Consolas"/>
                <a:ea typeface="Consolas"/>
                <a:cs typeface="Consolas"/>
                <a:sym typeface="Consolas"/>
              </a:rPr>
              <a:t>for elements in airportsInUSA.collect():</a:t>
            </a:r>
            <a:endParaRPr sz="1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uk-UA" sz="1000">
                <a:latin typeface="Consolas"/>
                <a:ea typeface="Consolas"/>
                <a:cs typeface="Consolas"/>
                <a:sym typeface="Consolas"/>
              </a:rPr>
              <a:t>    print(elements)</a:t>
            </a:r>
            <a:endParaRPr sz="1000">
              <a:latin typeface="Consolas"/>
              <a:ea typeface="Consolas"/>
              <a:cs typeface="Consolas"/>
              <a:sym typeface="Consolas"/>
            </a:endParaRPr>
          </a:p>
          <a:p>
            <a:pPr indent="0" lvl="0" marL="0" rtl="0" algn="l">
              <a:spcBef>
                <a:spcPts val="0"/>
              </a:spcBef>
              <a:spcAft>
                <a:spcPts val="0"/>
              </a:spcAft>
              <a:buNone/>
            </a:pPr>
            <a:r>
              <a:t/>
            </a:r>
            <a:endParaRPr sz="1000">
              <a:latin typeface="Consolas"/>
              <a:ea typeface="Consolas"/>
              <a:cs typeface="Consolas"/>
              <a:sym typeface="Consolas"/>
            </a:endParaRPr>
          </a:p>
        </p:txBody>
      </p:sp>
      <p:sp>
        <p:nvSpPr>
          <p:cNvPr id="616" name="Google Shape;616;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17" name="Google Shape;617;p78"/>
          <p:cNvSpPr txBox="1"/>
          <p:nvPr/>
        </p:nvSpPr>
        <p:spPr>
          <a:xfrm>
            <a:off x="485575" y="1184900"/>
            <a:ext cx="74772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rgbClr val="0D0D0D"/>
              </a:buClr>
              <a:buSzPts val="1500"/>
              <a:buFont typeface="Calibri"/>
              <a:buChar char="●"/>
            </a:pPr>
            <a:r>
              <a:rPr lang="uk-UA" sz="1500">
                <a:latin typeface="Calibri"/>
                <a:ea typeface="Calibri"/>
                <a:cs typeface="Calibri"/>
                <a:sym typeface="Calibri"/>
              </a:rPr>
              <a:t>Below is an example of map() and filter. The code below will </a:t>
            </a:r>
            <a:r>
              <a:rPr lang="uk-UA" sz="1500">
                <a:latin typeface="Calibri"/>
                <a:ea typeface="Calibri"/>
                <a:cs typeface="Calibri"/>
                <a:sym typeface="Calibri"/>
              </a:rPr>
              <a:t>split</a:t>
            </a:r>
            <a:r>
              <a:rPr lang="uk-UA" sz="1500">
                <a:latin typeface="Calibri"/>
                <a:ea typeface="Calibri"/>
                <a:cs typeface="Calibri"/>
                <a:sym typeface="Calibri"/>
              </a:rPr>
              <a:t> the airport names and country names and then filter only those airports that are in the United States. In this example, we are using </a:t>
            </a:r>
            <a:r>
              <a:rPr b="1" lang="uk-UA" sz="1500">
                <a:latin typeface="Calibri"/>
                <a:ea typeface="Calibri"/>
                <a:cs typeface="Calibri"/>
                <a:sym typeface="Calibri"/>
              </a:rPr>
              <a:t>airport.txt</a:t>
            </a:r>
            <a:endParaRPr b="1" sz="1500">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UA"/>
              <a:t>Transformations - flatmap()</a:t>
            </a:r>
            <a:endParaRPr/>
          </a:p>
        </p:txBody>
      </p:sp>
      <p:sp>
        <p:nvSpPr>
          <p:cNvPr id="623" name="Google Shape;623;p79"/>
          <p:cNvSpPr txBox="1"/>
          <p:nvPr>
            <p:ph idx="1" type="body"/>
          </p:nvPr>
        </p:nvSpPr>
        <p:spPr>
          <a:xfrm>
            <a:off x="434450" y="1247650"/>
            <a:ext cx="8520600" cy="15855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1000"/>
              </a:spcBef>
              <a:spcAft>
                <a:spcPts val="0"/>
              </a:spcAft>
              <a:buClr>
                <a:srgbClr val="222222"/>
              </a:buClr>
              <a:buSzPts val="1300"/>
              <a:buChar char="●"/>
            </a:pPr>
            <a:r>
              <a:rPr lang="uk-UA" sz="1300">
                <a:solidFill>
                  <a:srgbClr val="222222"/>
                </a:solidFill>
              </a:rPr>
              <a:t>A</a:t>
            </a:r>
            <a:r>
              <a:rPr b="1" lang="uk-UA" sz="1300">
                <a:solidFill>
                  <a:srgbClr val="222222"/>
                </a:solidFill>
              </a:rPr>
              <a:t> </a:t>
            </a:r>
            <a:r>
              <a:rPr b="1" i="1" lang="uk-UA" sz="1300">
                <a:solidFill>
                  <a:srgbClr val="222222"/>
                </a:solidFill>
              </a:rPr>
              <a:t>flatMap()</a:t>
            </a:r>
            <a:r>
              <a:rPr lang="uk-UA" sz="1300">
                <a:solidFill>
                  <a:srgbClr val="222222"/>
                </a:solidFill>
              </a:rPr>
              <a:t> is a transformation operation that applies to each element of an </a:t>
            </a:r>
            <a:r>
              <a:rPr i="1" lang="uk-UA" sz="1300">
                <a:solidFill>
                  <a:srgbClr val="222222"/>
                </a:solidFill>
              </a:rPr>
              <a:t>RDD,</a:t>
            </a:r>
            <a:r>
              <a:rPr lang="uk-UA" sz="1300">
                <a:solidFill>
                  <a:srgbClr val="222222"/>
                </a:solidFill>
              </a:rPr>
              <a:t> and it returns the result as a new </a:t>
            </a:r>
            <a:r>
              <a:rPr i="1" lang="uk-UA" sz="1300">
                <a:solidFill>
                  <a:srgbClr val="222222"/>
                </a:solidFill>
              </a:rPr>
              <a:t>RDD</a:t>
            </a:r>
            <a:r>
              <a:rPr lang="uk-UA" sz="1300">
                <a:solidFill>
                  <a:srgbClr val="222222"/>
                </a:solidFill>
              </a:rPr>
              <a:t>. It is similar to </a:t>
            </a:r>
            <a:r>
              <a:rPr i="1" lang="uk-UA" sz="1300">
                <a:solidFill>
                  <a:srgbClr val="222222"/>
                </a:solidFill>
              </a:rPr>
              <a:t>map()</a:t>
            </a:r>
            <a:r>
              <a:rPr lang="uk-UA" sz="1300">
                <a:solidFill>
                  <a:srgbClr val="222222"/>
                </a:solidFill>
              </a:rPr>
              <a:t>, but </a:t>
            </a:r>
            <a:r>
              <a:rPr i="1" lang="uk-UA" sz="1300">
                <a:solidFill>
                  <a:srgbClr val="222222"/>
                </a:solidFill>
              </a:rPr>
              <a:t>flatMap()</a:t>
            </a:r>
            <a:r>
              <a:rPr lang="uk-UA" sz="1300">
                <a:solidFill>
                  <a:srgbClr val="222222"/>
                </a:solidFill>
              </a:rPr>
              <a:t> allows for returning 0, 1, or more elements from the function. In the </a:t>
            </a:r>
            <a:r>
              <a:rPr i="1" lang="uk-UA" sz="1300">
                <a:solidFill>
                  <a:srgbClr val="222222"/>
                </a:solidFill>
              </a:rPr>
              <a:t>flatMap</a:t>
            </a:r>
            <a:r>
              <a:rPr lang="uk-UA" sz="1300">
                <a:solidFill>
                  <a:srgbClr val="222222"/>
                </a:solidFill>
              </a:rPr>
              <a:t> operation, a developer can define a custom business logic. The same logic will be applied to all the elements of the </a:t>
            </a:r>
            <a:r>
              <a:rPr i="1" lang="uk-UA" sz="1300">
                <a:solidFill>
                  <a:srgbClr val="222222"/>
                </a:solidFill>
              </a:rPr>
              <a:t>RDD</a:t>
            </a:r>
            <a:r>
              <a:rPr lang="uk-UA" sz="1300">
                <a:solidFill>
                  <a:srgbClr val="222222"/>
                </a:solidFill>
              </a:rPr>
              <a:t>. </a:t>
            </a:r>
            <a:endParaRPr sz="1300">
              <a:solidFill>
                <a:srgbClr val="222222"/>
              </a:solidFill>
            </a:endParaRPr>
          </a:p>
          <a:p>
            <a:pPr indent="-311150" lvl="0" marL="457200" rtl="0" algn="l">
              <a:lnSpc>
                <a:spcPct val="100000"/>
              </a:lnSpc>
              <a:spcBef>
                <a:spcPts val="0"/>
              </a:spcBef>
              <a:spcAft>
                <a:spcPts val="0"/>
              </a:spcAft>
              <a:buClr>
                <a:srgbClr val="222222"/>
              </a:buClr>
              <a:buSzPts val="1300"/>
              <a:buChar char="●"/>
            </a:pPr>
            <a:r>
              <a:rPr lang="uk-UA" sz="1300">
                <a:solidFill>
                  <a:srgbClr val="222222"/>
                </a:solidFill>
              </a:rPr>
              <a:t>Example: A</a:t>
            </a:r>
            <a:r>
              <a:rPr i="1" lang="uk-UA" sz="1300">
                <a:solidFill>
                  <a:srgbClr val="222222"/>
                </a:solidFill>
              </a:rPr>
              <a:t> </a:t>
            </a:r>
            <a:r>
              <a:rPr b="1" i="1" lang="uk-UA" sz="1300">
                <a:solidFill>
                  <a:srgbClr val="222222"/>
                </a:solidFill>
              </a:rPr>
              <a:t>flatMap()</a:t>
            </a:r>
            <a:r>
              <a:rPr lang="uk-UA" sz="1300">
                <a:solidFill>
                  <a:srgbClr val="222222"/>
                </a:solidFill>
              </a:rPr>
              <a:t> transforms an </a:t>
            </a:r>
            <a:r>
              <a:rPr i="1" lang="uk-UA" sz="1300">
                <a:solidFill>
                  <a:srgbClr val="222222"/>
                </a:solidFill>
              </a:rPr>
              <a:t>RDD</a:t>
            </a:r>
            <a:r>
              <a:rPr lang="uk-UA" sz="1300">
                <a:solidFill>
                  <a:srgbClr val="222222"/>
                </a:solidFill>
              </a:rPr>
              <a:t> of length</a:t>
            </a:r>
            <a:r>
              <a:rPr b="1" i="1" lang="uk-UA" sz="1300">
                <a:solidFill>
                  <a:srgbClr val="222222"/>
                </a:solidFill>
                <a:highlight>
                  <a:srgbClr val="FFFFFF"/>
                </a:highlight>
                <a:latin typeface="Arial"/>
                <a:ea typeface="Arial"/>
                <a:cs typeface="Arial"/>
                <a:sym typeface="Arial"/>
              </a:rPr>
              <a:t> N</a:t>
            </a:r>
            <a:r>
              <a:rPr lang="uk-UA" sz="1300">
                <a:solidFill>
                  <a:srgbClr val="222222"/>
                </a:solidFill>
              </a:rPr>
              <a:t> into another </a:t>
            </a:r>
            <a:r>
              <a:rPr i="1" lang="uk-UA" sz="1300">
                <a:solidFill>
                  <a:srgbClr val="222222"/>
                </a:solidFill>
              </a:rPr>
              <a:t>RDD</a:t>
            </a:r>
            <a:r>
              <a:rPr lang="uk-UA" sz="1300">
                <a:solidFill>
                  <a:srgbClr val="222222"/>
                </a:solidFill>
              </a:rPr>
              <a:t> of length </a:t>
            </a:r>
            <a:r>
              <a:rPr b="1" i="1" lang="uk-UA" sz="1300">
                <a:solidFill>
                  <a:srgbClr val="222222"/>
                </a:solidFill>
                <a:highlight>
                  <a:srgbClr val="FFFFFF"/>
                </a:highlight>
                <a:latin typeface="Arial"/>
                <a:ea typeface="Arial"/>
                <a:cs typeface="Arial"/>
                <a:sym typeface="Arial"/>
              </a:rPr>
              <a:t>M</a:t>
            </a:r>
            <a:r>
              <a:rPr lang="uk-UA" sz="1300">
                <a:solidFill>
                  <a:srgbClr val="222222"/>
                </a:solidFill>
              </a:rPr>
              <a:t>. Therefore, the answer will be </a:t>
            </a:r>
            <a:r>
              <a:rPr b="1" i="1" lang="uk-UA" sz="1300">
                <a:solidFill>
                  <a:srgbClr val="222222"/>
                </a:solidFill>
                <a:highlight>
                  <a:srgbClr val="FFFFFF"/>
                </a:highlight>
                <a:latin typeface="Arial"/>
                <a:ea typeface="Arial"/>
                <a:cs typeface="Arial"/>
                <a:sym typeface="Arial"/>
              </a:rPr>
              <a:t>N &lt; M</a:t>
            </a:r>
            <a:r>
              <a:rPr b="1" lang="uk-UA" sz="1300">
                <a:solidFill>
                  <a:srgbClr val="222222"/>
                </a:solidFill>
                <a:highlight>
                  <a:srgbClr val="FFFFFF"/>
                </a:highlight>
                <a:latin typeface="Arial"/>
                <a:ea typeface="Arial"/>
                <a:cs typeface="Arial"/>
                <a:sym typeface="Arial"/>
              </a:rPr>
              <a:t> </a:t>
            </a:r>
            <a:r>
              <a:rPr lang="uk-UA" sz="1300">
                <a:solidFill>
                  <a:srgbClr val="222222"/>
                </a:solidFill>
                <a:highlight>
                  <a:srgbClr val="FFFFFF"/>
                </a:highlight>
                <a:latin typeface="Arial"/>
                <a:ea typeface="Arial"/>
                <a:cs typeface="Arial"/>
                <a:sym typeface="Arial"/>
              </a:rPr>
              <a:t> and </a:t>
            </a:r>
            <a:r>
              <a:rPr b="1" i="1" lang="uk-UA" sz="1300">
                <a:solidFill>
                  <a:srgbClr val="222222"/>
                </a:solidFill>
                <a:highlight>
                  <a:srgbClr val="FFFFFF"/>
                </a:highlight>
                <a:latin typeface="Arial"/>
                <a:ea typeface="Arial"/>
                <a:cs typeface="Arial"/>
                <a:sym typeface="Arial"/>
              </a:rPr>
              <a:t>N = M.</a:t>
            </a:r>
            <a:endParaRPr b="1" i="1" sz="1300">
              <a:solidFill>
                <a:srgbClr val="222222"/>
              </a:solidFill>
              <a:highlight>
                <a:srgbClr val="FFFFFF"/>
              </a:highlight>
              <a:latin typeface="Arial"/>
              <a:ea typeface="Arial"/>
              <a:cs typeface="Arial"/>
              <a:sym typeface="Arial"/>
            </a:endParaRPr>
          </a:p>
          <a:p>
            <a:pPr indent="-311150" lvl="0" marL="457200" rtl="0" algn="l">
              <a:lnSpc>
                <a:spcPct val="100000"/>
              </a:lnSpc>
              <a:spcBef>
                <a:spcPts val="0"/>
              </a:spcBef>
              <a:spcAft>
                <a:spcPts val="0"/>
              </a:spcAft>
              <a:buClr>
                <a:srgbClr val="222222"/>
              </a:buClr>
              <a:buSzPts val="1300"/>
              <a:buChar char="●"/>
            </a:pPr>
            <a:r>
              <a:rPr lang="uk-UA" sz="1300">
                <a:solidFill>
                  <a:srgbClr val="222222"/>
                </a:solidFill>
              </a:rPr>
              <a:t>Example of using </a:t>
            </a:r>
            <a:r>
              <a:rPr b="1" lang="uk-UA" sz="1300">
                <a:solidFill>
                  <a:srgbClr val="222222"/>
                </a:solidFill>
              </a:rPr>
              <a:t>flatMap </a:t>
            </a:r>
            <a:r>
              <a:rPr lang="uk-UA" sz="1300">
                <a:solidFill>
                  <a:srgbClr val="222222"/>
                </a:solidFill>
              </a:rPr>
              <a:t>transformation to create a new </a:t>
            </a:r>
            <a:r>
              <a:rPr i="1" lang="uk-UA" sz="1300">
                <a:solidFill>
                  <a:srgbClr val="222222"/>
                </a:solidFill>
              </a:rPr>
              <a:t>RDD</a:t>
            </a:r>
            <a:r>
              <a:rPr lang="uk-UA" sz="1300">
                <a:solidFill>
                  <a:srgbClr val="222222"/>
                </a:solidFill>
              </a:rPr>
              <a:t> consisting of every word from the file:</a:t>
            </a:r>
            <a:endParaRPr sz="1300">
              <a:solidFill>
                <a:srgbClr val="222222"/>
              </a:solidFill>
            </a:endParaRPr>
          </a:p>
        </p:txBody>
      </p:sp>
      <p:sp>
        <p:nvSpPr>
          <p:cNvPr id="624" name="Google Shape;624;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25" name="Google Shape;625;p79"/>
          <p:cNvSpPr txBox="1"/>
          <p:nvPr/>
        </p:nvSpPr>
        <p:spPr>
          <a:xfrm>
            <a:off x="1000400" y="2833150"/>
            <a:ext cx="7161000" cy="21399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latin typeface="Consolas"/>
                <a:ea typeface="Consolas"/>
                <a:cs typeface="Consolas"/>
                <a:sym typeface="Consolas"/>
              </a:rPr>
              <a:t>from pyspark import SparkContext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sc = SparkContext.getOrCreate ()</a:t>
            </a:r>
            <a:endParaRPr sz="1200">
              <a:latin typeface="Consolas"/>
              <a:ea typeface="Consolas"/>
              <a:cs typeface="Consolas"/>
              <a:sym typeface="Consolas"/>
            </a:endParaRPr>
          </a:p>
          <a:p>
            <a:pPr indent="0" lvl="0" marL="0" rtl="0" algn="l">
              <a:spcBef>
                <a:spcPts val="0"/>
              </a:spcBef>
              <a:spcAft>
                <a:spcPts val="0"/>
              </a:spcAft>
              <a:buNone/>
            </a:pPr>
            <a:r>
              <a:rPr b="1" i="1" lang="uk-UA" sz="1100">
                <a:solidFill>
                  <a:schemeClr val="accent2"/>
                </a:solidFill>
                <a:latin typeface="Consolas"/>
                <a:ea typeface="Consolas"/>
                <a:cs typeface="Consolas"/>
                <a:sym typeface="Consolas"/>
              </a:rPr>
              <a:t># Do not forget to change the path of the file</a:t>
            </a:r>
            <a:endParaRPr sz="1100">
              <a:solidFill>
                <a:srgbClr val="3F3F3F"/>
              </a:solidFill>
              <a:latin typeface="Consolas"/>
              <a:ea typeface="Consolas"/>
              <a:cs typeface="Consolas"/>
              <a:sym typeface="Consolas"/>
            </a:endParaRPr>
          </a:p>
          <a:p>
            <a:pPr indent="0" lvl="0" marL="0" rtl="0" algn="l">
              <a:lnSpc>
                <a:spcPct val="90000"/>
              </a:lnSpc>
              <a:spcBef>
                <a:spcPts val="0"/>
              </a:spcBef>
              <a:spcAft>
                <a:spcPts val="0"/>
              </a:spcAft>
              <a:buNone/>
            </a:pPr>
            <a:r>
              <a:rPr lang="uk-UA" sz="1300">
                <a:solidFill>
                  <a:srgbClr val="3F3F3F"/>
                </a:solidFill>
                <a:latin typeface="Consolas"/>
                <a:ea typeface="Consolas"/>
                <a:cs typeface="Consolas"/>
                <a:sym typeface="Consolas"/>
              </a:rPr>
              <a:t>airportsRDD = sc.textFile("C:/DataFolder/airports.txt")</a:t>
            </a:r>
            <a:endParaRPr>
              <a:latin typeface="Consolas"/>
              <a:ea typeface="Consolas"/>
              <a:cs typeface="Consolas"/>
              <a:sym typeface="Consolas"/>
            </a:endParaRPr>
          </a:p>
          <a:p>
            <a:pPr indent="0" lvl="0" marL="0" rtl="0" algn="l">
              <a:spcBef>
                <a:spcPts val="1000"/>
              </a:spcBef>
              <a:spcAft>
                <a:spcPts val="0"/>
              </a:spcAft>
              <a:buNone/>
            </a:pPr>
            <a:r>
              <a:rPr lang="uk-UA" sz="1200">
                <a:latin typeface="Consolas"/>
                <a:ea typeface="Consolas"/>
                <a:cs typeface="Consolas"/>
                <a:sym typeface="Consolas"/>
              </a:rPr>
              <a:t>airportPairRDD = airportsRDD.map(lambda line: (line.split(",")[1], line.split(",")[3]))</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words=airportsRDD.flatMap(lambda x: x.split("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for ele in </a:t>
            </a:r>
            <a:r>
              <a:rPr lang="uk-UA" sz="1200">
                <a:latin typeface="Consolas"/>
                <a:ea typeface="Consolas"/>
                <a:cs typeface="Consolas"/>
                <a:sym typeface="Consolas"/>
              </a:rPr>
              <a:t>words</a:t>
            </a:r>
            <a:r>
              <a:rPr lang="uk-UA" sz="1200">
                <a:latin typeface="Consolas"/>
                <a:ea typeface="Consolas"/>
                <a:cs typeface="Consolas"/>
                <a:sym typeface="Consolas"/>
              </a:rPr>
              <a:t>.collect():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print(ele)</a:t>
            </a:r>
            <a:endParaRPr sz="1200">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Example - </a:t>
            </a:r>
            <a:r>
              <a:rPr lang="uk-UA" sz="3000"/>
              <a:t>flatmap()</a:t>
            </a:r>
            <a:r>
              <a:rPr lang="uk-UA" sz="3000"/>
              <a:t> </a:t>
            </a:r>
            <a:endParaRPr sz="3000"/>
          </a:p>
        </p:txBody>
      </p:sp>
      <p:sp>
        <p:nvSpPr>
          <p:cNvPr id="631" name="Google Shape;631;p80"/>
          <p:cNvSpPr txBox="1"/>
          <p:nvPr>
            <p:ph idx="1" type="body"/>
          </p:nvPr>
        </p:nvSpPr>
        <p:spPr>
          <a:xfrm>
            <a:off x="511075" y="2113750"/>
            <a:ext cx="8469600" cy="1974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uk-UA" sz="1200">
                <a:latin typeface="Consolas"/>
                <a:ea typeface="Consolas"/>
                <a:cs typeface="Consolas"/>
                <a:sym typeface="Consolas"/>
              </a:rPr>
              <a:t>from pyspark import SparkContext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sc = SparkContext.getOrCreate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R = sc.parallelize([3, 4, 5])</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output = R.map(lambda x: range(1, x)).collect()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print("Output : ",output)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 = sc.parallelize([3, 4, 5])</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output1 = S.flatMap(lambda x: range(1, x)).collect()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print("Output : ",output1)</a:t>
            </a:r>
            <a:endParaRPr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latin typeface="Consolas"/>
              <a:ea typeface="Consolas"/>
              <a:cs typeface="Consolas"/>
              <a:sym typeface="Consolas"/>
            </a:endParaRPr>
          </a:p>
          <a:p>
            <a:pPr indent="0" lvl="0" marL="0" rtl="0" algn="l">
              <a:spcBef>
                <a:spcPts val="0"/>
              </a:spcBef>
              <a:spcAft>
                <a:spcPts val="0"/>
              </a:spcAft>
              <a:buNone/>
            </a:pPr>
            <a:r>
              <a:t/>
            </a:r>
            <a:endParaRPr/>
          </a:p>
        </p:txBody>
      </p:sp>
      <p:sp>
        <p:nvSpPr>
          <p:cNvPr id="632" name="Google Shape;632;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33" name="Google Shape;633;p80"/>
          <p:cNvSpPr txBox="1"/>
          <p:nvPr/>
        </p:nvSpPr>
        <p:spPr>
          <a:xfrm>
            <a:off x="511075" y="1282450"/>
            <a:ext cx="8320500" cy="78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400"/>
              </a:spcAft>
              <a:buNone/>
            </a:pPr>
            <a:r>
              <a:rPr lang="uk-UA" sz="1300">
                <a:solidFill>
                  <a:srgbClr val="222222"/>
                </a:solidFill>
                <a:highlight>
                  <a:srgbClr val="FFFFFF"/>
                </a:highlight>
              </a:rPr>
              <a:t>The flatMap() is just the same as the map(); it is used to return a new RDD by applying a function to each element of the RDD, but the output is </a:t>
            </a:r>
            <a:r>
              <a:rPr i="1" lang="uk-UA" sz="1300">
                <a:solidFill>
                  <a:srgbClr val="222222"/>
                </a:solidFill>
                <a:highlight>
                  <a:srgbClr val="FFFFFF"/>
                </a:highlight>
              </a:rPr>
              <a:t>flattened</a:t>
            </a:r>
            <a:r>
              <a:rPr lang="uk-UA" sz="1300">
                <a:solidFill>
                  <a:srgbClr val="222222"/>
                </a:solidFill>
                <a:highlight>
                  <a:srgbClr val="FFFFFF"/>
                </a:highlight>
              </a:rPr>
              <a:t>. In this function, we can return multiple lists of elements. Let us look at the example to understand the difference in detail:</a:t>
            </a:r>
            <a:endParaRPr sz="1300">
              <a:solidFill>
                <a:srgbClr val="222222"/>
              </a:solidFill>
              <a:highlight>
                <a:srgbClr val="FFFFFF"/>
              </a:highlight>
            </a:endParaRPr>
          </a:p>
        </p:txBody>
      </p:sp>
      <p:sp>
        <p:nvSpPr>
          <p:cNvPr id="634" name="Google Shape;634;p80"/>
          <p:cNvSpPr txBox="1"/>
          <p:nvPr/>
        </p:nvSpPr>
        <p:spPr>
          <a:xfrm>
            <a:off x="3085925" y="4384025"/>
            <a:ext cx="3556200" cy="5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solidFill>
                  <a:schemeClr val="dk1"/>
                </a:solidFill>
                <a:highlight>
                  <a:srgbClr val="FFFFFF"/>
                </a:highlight>
              </a:rPr>
              <a:t>Output :  [range(1, 3), range(1, 4), range(1, 5)]</a:t>
            </a:r>
            <a:endParaRPr sz="1200">
              <a:solidFill>
                <a:schemeClr val="dk1"/>
              </a:solidFill>
              <a:highlight>
                <a:srgbClr val="FFFFFF"/>
              </a:highlight>
            </a:endParaRPr>
          </a:p>
          <a:p>
            <a:pPr indent="0" lvl="0" marL="0" rtl="0" algn="l">
              <a:lnSpc>
                <a:spcPct val="115000"/>
              </a:lnSpc>
              <a:spcBef>
                <a:spcPts val="0"/>
              </a:spcBef>
              <a:spcAft>
                <a:spcPts val="0"/>
              </a:spcAft>
              <a:buNone/>
            </a:pPr>
            <a:r>
              <a:rPr lang="uk-UA" sz="1200">
                <a:solidFill>
                  <a:schemeClr val="dk1"/>
                </a:solidFill>
                <a:highlight>
                  <a:srgbClr val="FFFFFF"/>
                </a:highlight>
              </a:rPr>
              <a:t>Output :  [1, 2, 1, 2, 3, 1, 2, 3, 4]</a:t>
            </a:r>
            <a:endParaRPr sz="1200">
              <a:solidFill>
                <a:schemeClr val="dk1"/>
              </a:solidFill>
              <a:highlight>
                <a:srgbClr val="FFFFFF"/>
              </a:highlight>
            </a:endParaRPr>
          </a:p>
        </p:txBody>
      </p:sp>
      <p:sp>
        <p:nvSpPr>
          <p:cNvPr id="635" name="Google Shape;635;p80"/>
          <p:cNvSpPr txBox="1"/>
          <p:nvPr/>
        </p:nvSpPr>
        <p:spPr>
          <a:xfrm>
            <a:off x="1954800" y="4165000"/>
            <a:ext cx="9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uk-UA">
                <a:latin typeface="Calibri"/>
                <a:ea typeface="Calibri"/>
                <a:cs typeface="Calibri"/>
                <a:sym typeface="Calibri"/>
              </a:rPr>
              <a:t>output</a:t>
            </a:r>
            <a:endParaRPr b="1">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1"/>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Transformations – SET Operations</a:t>
            </a:r>
            <a:endParaRPr sz="3000"/>
          </a:p>
        </p:txBody>
      </p:sp>
      <p:sp>
        <p:nvSpPr>
          <p:cNvPr id="641" name="Google Shape;641;p81"/>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50190" lvl="0" marL="342900" marR="0" rtl="0" algn="l">
              <a:lnSpc>
                <a:spcPct val="100000"/>
              </a:lnSpc>
              <a:spcBef>
                <a:spcPts val="750"/>
              </a:spcBef>
              <a:spcAft>
                <a:spcPts val="0"/>
              </a:spcAft>
              <a:buSzPts val="1600"/>
              <a:buChar char="●"/>
            </a:pPr>
            <a:r>
              <a:rPr lang="uk-UA"/>
              <a:t>Set operations, which are performed on one </a:t>
            </a:r>
            <a:r>
              <a:rPr i="1" lang="uk-UA"/>
              <a:t>RDD</a:t>
            </a:r>
            <a:r>
              <a:rPr lang="uk-UA"/>
              <a:t>:</a:t>
            </a:r>
            <a:endParaRPr/>
          </a:p>
          <a:p>
            <a:pPr indent="-246378" lvl="1" marL="685800" rtl="0" algn="l">
              <a:lnSpc>
                <a:spcPct val="100000"/>
              </a:lnSpc>
              <a:spcBef>
                <a:spcPts val="750"/>
              </a:spcBef>
              <a:spcAft>
                <a:spcPts val="0"/>
              </a:spcAft>
              <a:buSzPts val="1500"/>
              <a:buChar char="○"/>
            </a:pPr>
            <a:r>
              <a:rPr b="1" lang="uk-UA" sz="1500"/>
              <a:t>sample</a:t>
            </a:r>
            <a:endParaRPr sz="1500"/>
          </a:p>
          <a:p>
            <a:pPr indent="-246378" lvl="1" marL="685800" rtl="0" algn="l">
              <a:lnSpc>
                <a:spcPct val="100000"/>
              </a:lnSpc>
              <a:spcBef>
                <a:spcPts val="750"/>
              </a:spcBef>
              <a:spcAft>
                <a:spcPts val="0"/>
              </a:spcAft>
              <a:buSzPts val="1500"/>
              <a:buChar char="○"/>
            </a:pPr>
            <a:r>
              <a:rPr b="1" lang="uk-UA" sz="1500"/>
              <a:t>distinct</a:t>
            </a:r>
            <a:endParaRPr sz="1500"/>
          </a:p>
          <a:p>
            <a:pPr indent="-250190" lvl="0" marL="342900" marR="0" rtl="0" algn="l">
              <a:lnSpc>
                <a:spcPct val="100000"/>
              </a:lnSpc>
              <a:spcBef>
                <a:spcPts val="750"/>
              </a:spcBef>
              <a:spcAft>
                <a:spcPts val="0"/>
              </a:spcAft>
              <a:buSzPts val="1600"/>
              <a:buChar char="●"/>
            </a:pPr>
            <a:r>
              <a:rPr lang="uk-UA"/>
              <a:t>Set operations, which are performed on two </a:t>
            </a:r>
            <a:r>
              <a:rPr b="1" lang="uk-UA"/>
              <a:t>RDDs</a:t>
            </a:r>
            <a:r>
              <a:rPr lang="uk-UA"/>
              <a:t>, and produce one resulting </a:t>
            </a:r>
            <a:r>
              <a:rPr i="1" lang="uk-UA"/>
              <a:t>RDD</a:t>
            </a:r>
            <a:r>
              <a:rPr lang="uk-UA"/>
              <a:t>:</a:t>
            </a:r>
            <a:endParaRPr/>
          </a:p>
          <a:p>
            <a:pPr indent="-246378" lvl="1" marL="685800" rtl="0" algn="l">
              <a:lnSpc>
                <a:spcPct val="100000"/>
              </a:lnSpc>
              <a:spcBef>
                <a:spcPts val="750"/>
              </a:spcBef>
              <a:spcAft>
                <a:spcPts val="0"/>
              </a:spcAft>
              <a:buSzPts val="1500"/>
              <a:buChar char="○"/>
            </a:pPr>
            <a:r>
              <a:rPr b="1" lang="uk-UA" sz="1500"/>
              <a:t>union</a:t>
            </a:r>
            <a:endParaRPr sz="1500"/>
          </a:p>
          <a:p>
            <a:pPr indent="-246378" lvl="1" marL="685800" rtl="0" algn="l">
              <a:lnSpc>
                <a:spcPct val="100000"/>
              </a:lnSpc>
              <a:spcBef>
                <a:spcPts val="750"/>
              </a:spcBef>
              <a:spcAft>
                <a:spcPts val="0"/>
              </a:spcAft>
              <a:buSzPts val="1500"/>
              <a:buChar char="○"/>
            </a:pPr>
            <a:r>
              <a:rPr b="1" lang="uk-UA" sz="1500"/>
              <a:t>intersection</a:t>
            </a:r>
            <a:endParaRPr sz="1500"/>
          </a:p>
          <a:p>
            <a:pPr indent="-246378" lvl="1" marL="685800" rtl="0" algn="l">
              <a:lnSpc>
                <a:spcPct val="100000"/>
              </a:lnSpc>
              <a:spcBef>
                <a:spcPts val="750"/>
              </a:spcBef>
              <a:spcAft>
                <a:spcPts val="0"/>
              </a:spcAft>
              <a:buSzPts val="1500"/>
              <a:buChar char="○"/>
            </a:pPr>
            <a:r>
              <a:rPr b="1" lang="uk-UA" sz="1500"/>
              <a:t>subtract</a:t>
            </a:r>
            <a:endParaRPr sz="1500"/>
          </a:p>
          <a:p>
            <a:pPr indent="-246378" lvl="1" marL="685800" rtl="0" algn="l">
              <a:lnSpc>
                <a:spcPct val="100000"/>
              </a:lnSpc>
              <a:spcBef>
                <a:spcPts val="750"/>
              </a:spcBef>
              <a:spcAft>
                <a:spcPts val="0"/>
              </a:spcAft>
              <a:buSzPts val="1500"/>
              <a:buChar char="○"/>
            </a:pPr>
            <a:r>
              <a:rPr b="1" lang="uk-UA" sz="1500"/>
              <a:t>cartesian</a:t>
            </a:r>
            <a:endParaRPr sz="1500"/>
          </a:p>
        </p:txBody>
      </p:sp>
      <p:sp>
        <p:nvSpPr>
          <p:cNvPr id="642" name="Google Shape;642;p81"/>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2"/>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Transformations - sample()</a:t>
            </a:r>
            <a:endParaRPr sz="3000">
              <a:solidFill>
                <a:srgbClr val="3F3F3F"/>
              </a:solidFill>
              <a:latin typeface="Calibri"/>
              <a:ea typeface="Calibri"/>
              <a:cs typeface="Calibri"/>
              <a:sym typeface="Calibri"/>
            </a:endParaRPr>
          </a:p>
        </p:txBody>
      </p:sp>
      <p:sp>
        <p:nvSpPr>
          <p:cNvPr id="648" name="Google Shape;648;p82"/>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31140" lvl="0" marL="342900" marR="0" rtl="0" algn="l">
              <a:lnSpc>
                <a:spcPct val="100000"/>
              </a:lnSpc>
              <a:spcBef>
                <a:spcPts val="750"/>
              </a:spcBef>
              <a:spcAft>
                <a:spcPts val="0"/>
              </a:spcAft>
              <a:buClr>
                <a:srgbClr val="0D0D0D"/>
              </a:buClr>
              <a:buSzPts val="1300"/>
              <a:buFont typeface="Noto Sans Symbols"/>
              <a:buChar char="●"/>
            </a:pPr>
            <a:r>
              <a:rPr lang="uk-UA" sz="1300"/>
              <a:t>The </a:t>
            </a:r>
            <a:r>
              <a:rPr b="1" i="1" lang="uk-UA" sz="1300"/>
              <a:t>sample</a:t>
            </a:r>
            <a:r>
              <a:rPr lang="uk-UA" sz="1300"/>
              <a:t> operation will create a random sample from an </a:t>
            </a:r>
            <a:r>
              <a:rPr i="1" lang="uk-UA" sz="1300"/>
              <a:t>RDD</a:t>
            </a:r>
            <a:r>
              <a:rPr lang="uk-UA" sz="1300"/>
              <a:t> and is useful for testing purposes.</a:t>
            </a:r>
            <a:endParaRPr sz="1300"/>
          </a:p>
          <a:p>
            <a:pPr indent="-231140" lvl="0" marL="342900" marR="0" rtl="0" algn="l">
              <a:lnSpc>
                <a:spcPct val="100000"/>
              </a:lnSpc>
              <a:spcBef>
                <a:spcPts val="750"/>
              </a:spcBef>
              <a:spcAft>
                <a:spcPts val="0"/>
              </a:spcAft>
              <a:buClr>
                <a:srgbClr val="0D0D0D"/>
              </a:buClr>
              <a:buSzPts val="1300"/>
              <a:buFont typeface="Noto Sans Symbols"/>
              <a:buChar char="●"/>
            </a:pPr>
            <a:r>
              <a:rPr lang="uk-UA" sz="1300"/>
              <a:t>It returns an </a:t>
            </a:r>
            <a:r>
              <a:rPr i="1" lang="uk-UA" sz="1300"/>
              <a:t>RDD</a:t>
            </a:r>
            <a:r>
              <a:rPr lang="uk-UA" sz="1300"/>
              <a:t> containing a sample of the previous </a:t>
            </a:r>
            <a:r>
              <a:rPr i="1" lang="uk-UA" sz="1300"/>
              <a:t>RDD</a:t>
            </a:r>
            <a:r>
              <a:rPr lang="uk-UA" sz="1300"/>
              <a:t>. It takes in a boolean and a float. </a:t>
            </a:r>
            <a:endParaRPr sz="1300"/>
          </a:p>
          <a:p>
            <a:pPr indent="-233678" lvl="1" marL="685800" rtl="0" algn="l">
              <a:lnSpc>
                <a:spcPct val="100000"/>
              </a:lnSpc>
              <a:spcBef>
                <a:spcPts val="750"/>
              </a:spcBef>
              <a:spcAft>
                <a:spcPts val="0"/>
              </a:spcAft>
              <a:buSzPts val="1300"/>
              <a:buChar char="○"/>
            </a:pPr>
            <a:r>
              <a:rPr lang="uk-UA" sz="1300"/>
              <a:t>A boolean is </a:t>
            </a:r>
            <a:r>
              <a:rPr lang="uk-UA" sz="1300"/>
              <a:t>whether or not a</a:t>
            </a:r>
            <a:r>
              <a:rPr lang="uk-UA" sz="1300"/>
              <a:t> sample should be done with replacement (True indicates "with replacement").</a:t>
            </a:r>
            <a:endParaRPr sz="1300"/>
          </a:p>
          <a:p>
            <a:pPr indent="-233678" lvl="1" marL="685800" rtl="0" algn="l">
              <a:lnSpc>
                <a:spcPct val="100000"/>
              </a:lnSpc>
              <a:spcBef>
                <a:spcPts val="750"/>
              </a:spcBef>
              <a:spcAft>
                <a:spcPts val="0"/>
              </a:spcAft>
              <a:buSzPts val="1300"/>
              <a:buChar char="○"/>
            </a:pPr>
            <a:r>
              <a:rPr lang="uk-UA" sz="1300"/>
              <a:t>A float is the size of the sample to be taken:</a:t>
            </a:r>
            <a:endParaRPr sz="1300"/>
          </a:p>
          <a:p>
            <a:pPr indent="-236218" lvl="2" marL="1028700" rtl="0" algn="l">
              <a:lnSpc>
                <a:spcPct val="100000"/>
              </a:lnSpc>
              <a:spcBef>
                <a:spcPts val="0"/>
              </a:spcBef>
              <a:spcAft>
                <a:spcPts val="0"/>
              </a:spcAft>
              <a:buSzPts val="1300"/>
              <a:buChar char="■"/>
            </a:pPr>
            <a:r>
              <a:rPr lang="uk-UA" sz="1300"/>
              <a:t>0.1 = 10%</a:t>
            </a:r>
            <a:endParaRPr sz="1300"/>
          </a:p>
          <a:p>
            <a:pPr indent="-236218" lvl="2" marL="1028700" rtl="0" algn="l">
              <a:lnSpc>
                <a:spcPct val="100000"/>
              </a:lnSpc>
              <a:spcBef>
                <a:spcPts val="0"/>
              </a:spcBef>
              <a:spcAft>
                <a:spcPts val="0"/>
              </a:spcAft>
              <a:buSzPts val="1300"/>
              <a:buChar char="■"/>
            </a:pPr>
            <a:r>
              <a:rPr lang="uk-UA" sz="1300"/>
              <a:t>0.0592 = 5.92%</a:t>
            </a:r>
            <a:endParaRPr sz="1300"/>
          </a:p>
          <a:p>
            <a:pPr indent="-231140" lvl="0" marL="342900" marR="0" rtl="0" algn="l">
              <a:lnSpc>
                <a:spcPct val="100000"/>
              </a:lnSpc>
              <a:spcBef>
                <a:spcPts val="750"/>
              </a:spcBef>
              <a:spcAft>
                <a:spcPts val="0"/>
              </a:spcAft>
              <a:buClr>
                <a:srgbClr val="0D0D0D"/>
              </a:buClr>
              <a:buSzPts val="1300"/>
              <a:buFont typeface="Noto Sans Symbols"/>
              <a:buChar char="●"/>
            </a:pPr>
            <a:r>
              <a:rPr lang="uk-UA" sz="1300"/>
              <a:t>Example: Using a </a:t>
            </a:r>
            <a:r>
              <a:rPr i="1" lang="uk-UA" sz="1300"/>
              <a:t>sample </a:t>
            </a:r>
            <a:r>
              <a:rPr lang="uk-UA" sz="1300"/>
              <a:t>transformation to create a new </a:t>
            </a:r>
            <a:r>
              <a:rPr i="1" lang="uk-UA" sz="1300"/>
              <a:t>RDD</a:t>
            </a:r>
            <a:r>
              <a:rPr lang="uk-UA" sz="1300"/>
              <a:t> consisting of 5 percent sample of the original </a:t>
            </a:r>
            <a:r>
              <a:rPr i="1" lang="uk-UA" sz="1300"/>
              <a:t>RDD</a:t>
            </a:r>
            <a:r>
              <a:rPr lang="uk-UA" sz="1300"/>
              <a:t> with replacement:</a:t>
            </a:r>
            <a:endParaRPr sz="1300"/>
          </a:p>
        </p:txBody>
      </p:sp>
      <p:sp>
        <p:nvSpPr>
          <p:cNvPr id="649" name="Google Shape;649;p82"/>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650" name="Google Shape;650;p82"/>
          <p:cNvSpPr txBox="1"/>
          <p:nvPr/>
        </p:nvSpPr>
        <p:spPr>
          <a:xfrm>
            <a:off x="1565275" y="3668125"/>
            <a:ext cx="6537000" cy="9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uk-UA" sz="1200">
                <a:latin typeface="Consolas"/>
                <a:ea typeface="Consolas"/>
                <a:cs typeface="Consolas"/>
                <a:sym typeface="Consolas"/>
              </a:rPr>
              <a:t>from pyspark import SparkContext</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sc = SparkContext.getOrCreate ()</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airportsRDD = sc.textFile("C:/Users/Downloads/adult_data.csv")</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print(airportsRDD.sample(True,0.05).collect())</a:t>
            </a:r>
            <a:endParaRPr b="1" sz="1200">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83"/>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Transformations - distinct()</a:t>
            </a:r>
            <a:endParaRPr sz="3000">
              <a:solidFill>
                <a:srgbClr val="3F3F3F"/>
              </a:solidFill>
              <a:latin typeface="Calibri"/>
              <a:ea typeface="Calibri"/>
              <a:cs typeface="Calibri"/>
              <a:sym typeface="Calibri"/>
            </a:endParaRPr>
          </a:p>
        </p:txBody>
      </p:sp>
      <p:sp>
        <p:nvSpPr>
          <p:cNvPr id="656" name="Google Shape;656;p83"/>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40030" lvl="0" marL="342900" marR="0" rtl="0" algn="l">
              <a:lnSpc>
                <a:spcPct val="100000"/>
              </a:lnSpc>
              <a:spcBef>
                <a:spcPts val="750"/>
              </a:spcBef>
              <a:spcAft>
                <a:spcPts val="0"/>
              </a:spcAft>
              <a:buClr>
                <a:srgbClr val="0D0D0D"/>
              </a:buClr>
              <a:buSzPts val="1440"/>
              <a:buFont typeface="Noto Sans Symbols"/>
              <a:buChar char="●"/>
            </a:pPr>
            <a:r>
              <a:rPr lang="uk-UA" sz="1500"/>
              <a:t>The </a:t>
            </a:r>
            <a:r>
              <a:rPr b="1" i="1" lang="uk-UA" sz="1500"/>
              <a:t>distinct() </a:t>
            </a:r>
            <a:r>
              <a:rPr lang="uk-UA" sz="1500"/>
              <a:t>operation returns an </a:t>
            </a:r>
            <a:r>
              <a:rPr i="1" lang="uk-UA" sz="1500"/>
              <a:t>RDD</a:t>
            </a:r>
            <a:r>
              <a:rPr lang="uk-UA" sz="1500"/>
              <a:t> containing only the distinct elements of the original </a:t>
            </a:r>
            <a:r>
              <a:rPr i="1" lang="uk-UA" sz="1500"/>
              <a:t>RDD.</a:t>
            </a:r>
            <a:endParaRPr i="1" sz="1500"/>
          </a:p>
          <a:p>
            <a:pPr indent="-240030" lvl="0" marL="342900" marR="0" rtl="0" algn="l">
              <a:lnSpc>
                <a:spcPct val="100000"/>
              </a:lnSpc>
              <a:spcBef>
                <a:spcPts val="750"/>
              </a:spcBef>
              <a:spcAft>
                <a:spcPts val="0"/>
              </a:spcAft>
              <a:buClr>
                <a:srgbClr val="0D0D0D"/>
              </a:buClr>
              <a:buSzPts val="1440"/>
              <a:buFont typeface="Noto Sans Symbols"/>
              <a:buChar char="●"/>
            </a:pPr>
            <a:r>
              <a:rPr lang="uk-UA" sz="1500"/>
              <a:t>It should be used after most filtering is done, as it requires a lot of resources.</a:t>
            </a:r>
            <a:endParaRPr sz="1500"/>
          </a:p>
          <a:p>
            <a:pPr indent="-240030" lvl="0" marL="342900" marR="0" rtl="0" algn="l">
              <a:lnSpc>
                <a:spcPct val="100000"/>
              </a:lnSpc>
              <a:spcBef>
                <a:spcPts val="750"/>
              </a:spcBef>
              <a:spcAft>
                <a:spcPts val="0"/>
              </a:spcAft>
              <a:buClr>
                <a:srgbClr val="0D0D0D"/>
              </a:buClr>
              <a:buSzPts val="1440"/>
              <a:buFont typeface="Noto Sans Symbols"/>
              <a:buChar char="●"/>
            </a:pPr>
            <a:r>
              <a:rPr lang="uk-UA" sz="1500"/>
              <a:t>Example: Using </a:t>
            </a:r>
            <a:r>
              <a:rPr i="1" lang="uk-UA" sz="1500"/>
              <a:t>the </a:t>
            </a:r>
            <a:r>
              <a:rPr b="1" lang="uk-UA" sz="1500"/>
              <a:t>distinct()</a:t>
            </a:r>
            <a:r>
              <a:rPr b="1" lang="uk-UA" sz="1500"/>
              <a:t> </a:t>
            </a:r>
            <a:r>
              <a:rPr lang="uk-UA" sz="1500"/>
              <a:t>transformation to create a new </a:t>
            </a:r>
            <a:r>
              <a:rPr i="1" lang="uk-UA" sz="1500"/>
              <a:t>RDD</a:t>
            </a:r>
            <a:r>
              <a:rPr lang="uk-UA" sz="1500"/>
              <a:t> consisting of only distinct words from the original </a:t>
            </a:r>
            <a:r>
              <a:rPr i="1" lang="uk-UA" sz="1500"/>
              <a:t>RDD</a:t>
            </a:r>
            <a:r>
              <a:rPr lang="uk-UA" sz="1500"/>
              <a:t>:</a:t>
            </a:r>
            <a:endParaRPr sz="1500"/>
          </a:p>
        </p:txBody>
      </p:sp>
      <p:sp>
        <p:nvSpPr>
          <p:cNvPr id="657" name="Google Shape;657;p83"/>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658" name="Google Shape;658;p83"/>
          <p:cNvSpPr txBox="1"/>
          <p:nvPr/>
        </p:nvSpPr>
        <p:spPr>
          <a:xfrm>
            <a:off x="1770900" y="2963075"/>
            <a:ext cx="5428500" cy="118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300">
                <a:latin typeface="Consolas"/>
                <a:ea typeface="Consolas"/>
                <a:cs typeface="Consolas"/>
                <a:sym typeface="Consolas"/>
              </a:rPr>
              <a:t>from pyspark import SparkContext</a:t>
            </a:r>
            <a:endParaRPr sz="1300">
              <a:latin typeface="Consolas"/>
              <a:ea typeface="Consolas"/>
              <a:cs typeface="Consolas"/>
              <a:sym typeface="Consolas"/>
            </a:endParaRPr>
          </a:p>
          <a:p>
            <a:pPr indent="0" lvl="0" marL="0" rtl="0" algn="l">
              <a:spcBef>
                <a:spcPts val="0"/>
              </a:spcBef>
              <a:spcAft>
                <a:spcPts val="0"/>
              </a:spcAft>
              <a:buNone/>
            </a:pPr>
            <a:r>
              <a:rPr lang="uk-UA" sz="1300">
                <a:latin typeface="Consolas"/>
                <a:ea typeface="Consolas"/>
                <a:cs typeface="Consolas"/>
                <a:sym typeface="Consolas"/>
              </a:rPr>
              <a:t>sc = SparkContext.getOrCreate ()</a:t>
            </a:r>
            <a:endParaRPr sz="1300">
              <a:latin typeface="Consolas"/>
              <a:ea typeface="Consolas"/>
              <a:cs typeface="Consolas"/>
              <a:sym typeface="Consolas"/>
            </a:endParaRPr>
          </a:p>
          <a:p>
            <a:pPr indent="0" lvl="0" marL="0" rtl="0" algn="l">
              <a:spcBef>
                <a:spcPts val="0"/>
              </a:spcBef>
              <a:spcAft>
                <a:spcPts val="0"/>
              </a:spcAft>
              <a:buNone/>
            </a:pPr>
            <a:r>
              <a:rPr lang="uk-UA" sz="1300">
                <a:latin typeface="Consolas"/>
                <a:ea typeface="Consolas"/>
                <a:cs typeface="Consolas"/>
                <a:sym typeface="Consolas"/>
              </a:rPr>
              <a:t>dataRDD = sc.textFile("C:/Users/word_count.txt")</a:t>
            </a:r>
            <a:endParaRPr sz="1300">
              <a:latin typeface="Consolas"/>
              <a:ea typeface="Consolas"/>
              <a:cs typeface="Consolas"/>
              <a:sym typeface="Consolas"/>
            </a:endParaRPr>
          </a:p>
          <a:p>
            <a:pPr indent="0" lvl="0" marL="0" rtl="0" algn="l">
              <a:spcBef>
                <a:spcPts val="0"/>
              </a:spcBef>
              <a:spcAft>
                <a:spcPts val="0"/>
              </a:spcAft>
              <a:buNone/>
            </a:pPr>
            <a:r>
              <a:rPr lang="uk-UA" sz="1300">
                <a:latin typeface="Consolas"/>
                <a:ea typeface="Consolas"/>
                <a:cs typeface="Consolas"/>
                <a:sym typeface="Consolas"/>
              </a:rPr>
              <a:t>words=dataRDD.flatMap(lambda x: x.split(" "))</a:t>
            </a:r>
            <a:endParaRPr sz="1300">
              <a:latin typeface="Consolas"/>
              <a:ea typeface="Consolas"/>
              <a:cs typeface="Consolas"/>
              <a:sym typeface="Consolas"/>
            </a:endParaRPr>
          </a:p>
          <a:p>
            <a:pPr indent="0" lvl="0" marL="0" rtl="0" algn="l">
              <a:spcBef>
                <a:spcPts val="0"/>
              </a:spcBef>
              <a:spcAft>
                <a:spcPts val="0"/>
              </a:spcAft>
              <a:buNone/>
            </a:pPr>
            <a:r>
              <a:rPr lang="uk-UA" sz="1300">
                <a:latin typeface="Consolas"/>
                <a:ea typeface="Consolas"/>
                <a:cs typeface="Consolas"/>
                <a:sym typeface="Consolas"/>
              </a:rPr>
              <a:t>print(words.distinct().collect())</a:t>
            </a:r>
            <a:endParaRPr sz="1300">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4"/>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Transformations - union()</a:t>
            </a:r>
            <a:endParaRPr sz="3000"/>
          </a:p>
        </p:txBody>
      </p:sp>
      <p:sp>
        <p:nvSpPr>
          <p:cNvPr id="664" name="Google Shape;664;p84"/>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46380" lvl="0" marL="342900" marR="0" rtl="0" algn="just">
              <a:lnSpc>
                <a:spcPct val="100000"/>
              </a:lnSpc>
              <a:spcBef>
                <a:spcPts val="0"/>
              </a:spcBef>
              <a:spcAft>
                <a:spcPts val="0"/>
              </a:spcAft>
              <a:buClr>
                <a:srgbClr val="090909"/>
              </a:buClr>
              <a:buSzPts val="1540"/>
              <a:buFont typeface="Noto Sans Symbols"/>
              <a:buChar char="●"/>
            </a:pPr>
            <a:r>
              <a:rPr lang="uk-UA" sz="1600"/>
              <a:t>The </a:t>
            </a:r>
            <a:r>
              <a:rPr b="1" lang="uk-UA" sz="1600"/>
              <a:t>union()</a:t>
            </a:r>
            <a:r>
              <a:rPr b="1" i="1" lang="uk-UA" sz="1600"/>
              <a:t> </a:t>
            </a:r>
            <a:r>
              <a:rPr lang="uk-UA" sz="1600"/>
              <a:t>operation returns an </a:t>
            </a:r>
            <a:r>
              <a:rPr i="1" lang="uk-UA" sz="1600"/>
              <a:t>RDD</a:t>
            </a:r>
            <a:r>
              <a:rPr lang="uk-UA" sz="1600"/>
              <a:t> containing all data from two </a:t>
            </a:r>
            <a:r>
              <a:rPr i="1" lang="uk-UA" sz="1600"/>
              <a:t>RDD</a:t>
            </a:r>
            <a:r>
              <a:rPr lang="uk-UA" sz="1600"/>
              <a:t>s.</a:t>
            </a:r>
            <a:endParaRPr sz="1600"/>
          </a:p>
          <a:p>
            <a:pPr indent="-246380" lvl="0" marL="342900" marR="0" rtl="0" algn="just">
              <a:lnSpc>
                <a:spcPct val="100000"/>
              </a:lnSpc>
              <a:spcBef>
                <a:spcPts val="750"/>
              </a:spcBef>
              <a:spcAft>
                <a:spcPts val="0"/>
              </a:spcAft>
              <a:buClr>
                <a:srgbClr val="090909"/>
              </a:buClr>
              <a:buSzPts val="1540"/>
              <a:buFont typeface="Noto Sans Symbols"/>
              <a:buChar char="●"/>
            </a:pPr>
            <a:r>
              <a:rPr lang="uk-UA" sz="1600"/>
              <a:t>It takes in a second RDD as a parameter. It can contain duplicates.</a:t>
            </a:r>
            <a:endParaRPr i="1" sz="1600"/>
          </a:p>
          <a:p>
            <a:pPr indent="-246380" lvl="0" marL="342900" marR="0" rtl="0" algn="just">
              <a:lnSpc>
                <a:spcPct val="100000"/>
              </a:lnSpc>
              <a:spcBef>
                <a:spcPts val="750"/>
              </a:spcBef>
              <a:spcAft>
                <a:spcPts val="0"/>
              </a:spcAft>
              <a:buClr>
                <a:srgbClr val="090909"/>
              </a:buClr>
              <a:buSzPts val="1540"/>
              <a:buFont typeface="Noto Sans Symbols"/>
              <a:buChar char="●"/>
            </a:pPr>
            <a:r>
              <a:rPr lang="uk-UA" sz="1600"/>
              <a:t>Example: Using </a:t>
            </a:r>
            <a:r>
              <a:rPr lang="uk-UA"/>
              <a:t>the </a:t>
            </a:r>
            <a:r>
              <a:rPr b="1" lang="uk-UA"/>
              <a:t>union()</a:t>
            </a:r>
            <a:r>
              <a:rPr i="1" lang="uk-UA" sz="1600"/>
              <a:t> </a:t>
            </a:r>
            <a:r>
              <a:rPr lang="uk-UA" sz="1600"/>
              <a:t>transformation to create a new </a:t>
            </a:r>
            <a:r>
              <a:rPr i="1" lang="uk-UA" sz="1600"/>
              <a:t>RDD</a:t>
            </a:r>
            <a:r>
              <a:rPr lang="uk-UA" sz="1600"/>
              <a:t> consisting of data from both </a:t>
            </a:r>
            <a:r>
              <a:rPr i="1" lang="uk-UA" sz="1600"/>
              <a:t>RDD</a:t>
            </a:r>
            <a:r>
              <a:rPr lang="uk-UA" sz="1600"/>
              <a:t>s:</a:t>
            </a:r>
            <a:endParaRPr sz="1600"/>
          </a:p>
        </p:txBody>
      </p:sp>
      <p:sp>
        <p:nvSpPr>
          <p:cNvPr id="665" name="Google Shape;665;p84"/>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666" name="Google Shape;666;p84"/>
          <p:cNvSpPr txBox="1"/>
          <p:nvPr/>
        </p:nvSpPr>
        <p:spPr>
          <a:xfrm>
            <a:off x="1183975" y="2785450"/>
            <a:ext cx="6700500" cy="1662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onsolas"/>
                <a:ea typeface="Consolas"/>
                <a:cs typeface="Consolas"/>
                <a:sym typeface="Consolas"/>
              </a:rPr>
              <a:t>rdd1 = sc.parallelize([1, 2, 3])</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rdd2 = sc.parallelize([4, 5, 6])</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rdd3 = sc.parallelize([7, 8, 9])</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rdd = sc.union([rdd1, rdd2, rdd3])</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rdd.collect()</a:t>
            </a:r>
            <a:endParaRPr>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5"/>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600"/>
              <a:t>Transformations - intersection()</a:t>
            </a:r>
            <a:endParaRPr sz="3600"/>
          </a:p>
        </p:txBody>
      </p:sp>
      <p:sp>
        <p:nvSpPr>
          <p:cNvPr id="672" name="Google Shape;672;p85"/>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40030" lvl="0" marL="342900" marR="0" rtl="0" algn="l">
              <a:lnSpc>
                <a:spcPct val="100000"/>
              </a:lnSpc>
              <a:spcBef>
                <a:spcPts val="750"/>
              </a:spcBef>
              <a:spcAft>
                <a:spcPts val="0"/>
              </a:spcAft>
              <a:buClr>
                <a:srgbClr val="0D0D0D"/>
              </a:buClr>
              <a:buSzPts val="1440"/>
              <a:buFont typeface="Noto Sans Symbols"/>
              <a:buChar char="●"/>
            </a:pPr>
            <a:r>
              <a:rPr lang="uk-UA"/>
              <a:t>The </a:t>
            </a:r>
            <a:r>
              <a:rPr b="1" i="1" lang="uk-UA"/>
              <a:t>intersection </a:t>
            </a:r>
            <a:r>
              <a:rPr lang="uk-UA"/>
              <a:t>operation returns an </a:t>
            </a:r>
            <a:r>
              <a:rPr i="1" lang="uk-UA"/>
              <a:t>RDD</a:t>
            </a:r>
            <a:r>
              <a:rPr lang="uk-UA"/>
              <a:t> containing only the data contained in both of two </a:t>
            </a:r>
            <a:r>
              <a:rPr i="1" lang="uk-UA"/>
              <a:t>RDD</a:t>
            </a:r>
            <a:r>
              <a:rPr lang="uk-UA"/>
              <a:t>s.</a:t>
            </a:r>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a:t>Think of </a:t>
            </a:r>
            <a:r>
              <a:rPr i="1" lang="uk-UA"/>
              <a:t>intersection</a:t>
            </a:r>
            <a:r>
              <a:rPr lang="uk-UA"/>
              <a:t> like an INNER JOIN.</a:t>
            </a:r>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a:t>It takes in a second </a:t>
            </a:r>
            <a:r>
              <a:rPr i="1" lang="uk-UA"/>
              <a:t>RDD</a:t>
            </a:r>
            <a:r>
              <a:rPr lang="uk-UA"/>
              <a:t> as a parameter.</a:t>
            </a:r>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a:t>It removes all duplicates from given </a:t>
            </a:r>
            <a:r>
              <a:rPr i="1" lang="uk-UA"/>
              <a:t>RDD</a:t>
            </a:r>
            <a:r>
              <a:rPr lang="uk-UA"/>
              <a:t>s. </a:t>
            </a:r>
            <a:endParaRPr/>
          </a:p>
        </p:txBody>
      </p:sp>
      <p:sp>
        <p:nvSpPr>
          <p:cNvPr id="673" name="Google Shape;673;p85"/>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674" name="Google Shape;674;p85"/>
          <p:cNvSpPr txBox="1"/>
          <p:nvPr/>
        </p:nvSpPr>
        <p:spPr>
          <a:xfrm>
            <a:off x="854950" y="3072350"/>
            <a:ext cx="71271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onsolas"/>
                <a:ea typeface="Consolas"/>
                <a:cs typeface="Consolas"/>
                <a:sym typeface="Consolas"/>
              </a:rPr>
              <a:t>ds_one = sc.parallelize([("Mark", 1984), ("Lisa", 1985)])</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ds_two = sc.parallelize([("Mark", 1984), ("Anastasia", 2017)])</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sorted(ds_one.intersection(ds_two).collect())</a:t>
            </a:r>
            <a:endParaRPr>
              <a:latin typeface="Consolas"/>
              <a:ea typeface="Consolas"/>
              <a:cs typeface="Consolas"/>
              <a:sym typeface="Consolas"/>
            </a:endParaRPr>
          </a:p>
        </p:txBody>
      </p:sp>
      <p:sp>
        <p:nvSpPr>
          <p:cNvPr id="675" name="Google Shape;675;p85"/>
          <p:cNvSpPr txBox="1"/>
          <p:nvPr/>
        </p:nvSpPr>
        <p:spPr>
          <a:xfrm>
            <a:off x="2366800" y="4432350"/>
            <a:ext cx="3000000" cy="532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UA" sz="1050">
                <a:solidFill>
                  <a:schemeClr val="dk1"/>
                </a:solidFill>
                <a:highlight>
                  <a:srgbClr val="FFFFFF"/>
                </a:highlight>
              </a:rPr>
              <a:t>Output</a:t>
            </a:r>
            <a:endParaRPr b="1" sz="1050">
              <a:solidFill>
                <a:schemeClr val="dk1"/>
              </a:solidFill>
              <a:highlight>
                <a:srgbClr val="FFFFFF"/>
              </a:highlight>
            </a:endParaRPr>
          </a:p>
          <a:p>
            <a:pPr indent="0" lvl="0" marL="0" rtl="0" algn="l">
              <a:lnSpc>
                <a:spcPct val="115000"/>
              </a:lnSpc>
              <a:spcBef>
                <a:spcPts val="0"/>
              </a:spcBef>
              <a:spcAft>
                <a:spcPts val="0"/>
              </a:spcAft>
              <a:buNone/>
            </a:pPr>
            <a:r>
              <a:rPr lang="uk-UA" sz="1050">
                <a:solidFill>
                  <a:schemeClr val="dk1"/>
                </a:solidFill>
                <a:highlight>
                  <a:srgbClr val="FFFFFF"/>
                </a:highlight>
              </a:rPr>
              <a:t>[('Mark', 1984)]</a:t>
            </a:r>
            <a:endParaRPr sz="1050">
              <a:solidFill>
                <a:schemeClr val="dk1"/>
              </a:solidFill>
              <a:highlight>
                <a:srgbClr val="FFFFFF"/>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Example: intersection()</a:t>
            </a:r>
            <a:endParaRPr sz="3000"/>
          </a:p>
        </p:txBody>
      </p:sp>
      <p:sp>
        <p:nvSpPr>
          <p:cNvPr id="681" name="Google Shape;681;p86"/>
          <p:cNvSpPr txBox="1"/>
          <p:nvPr>
            <p:ph idx="1" type="body"/>
          </p:nvPr>
        </p:nvSpPr>
        <p:spPr>
          <a:xfrm>
            <a:off x="434450" y="1745775"/>
            <a:ext cx="8520600" cy="19770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uk-UA" sz="1300">
                <a:solidFill>
                  <a:srgbClr val="0D0D0D"/>
                </a:solidFill>
                <a:latin typeface="Consolas"/>
                <a:ea typeface="Consolas"/>
                <a:cs typeface="Consolas"/>
                <a:sym typeface="Consolas"/>
              </a:rPr>
              <a:t>from pyspark import SparkContext</a:t>
            </a:r>
            <a:endParaRPr sz="1300">
              <a:solidFill>
                <a:srgbClr val="0D0D0D"/>
              </a:solidFill>
              <a:latin typeface="Consolas"/>
              <a:ea typeface="Consolas"/>
              <a:cs typeface="Consolas"/>
              <a:sym typeface="Consolas"/>
            </a:endParaRPr>
          </a:p>
          <a:p>
            <a:pPr indent="0" lvl="0" marL="0" rtl="0" algn="l">
              <a:spcBef>
                <a:spcPts val="1200"/>
              </a:spcBef>
              <a:spcAft>
                <a:spcPts val="0"/>
              </a:spcAft>
              <a:buNone/>
            </a:pPr>
            <a:r>
              <a:rPr lang="uk-UA" sz="1300">
                <a:solidFill>
                  <a:srgbClr val="0D0D0D"/>
                </a:solidFill>
                <a:latin typeface="Consolas"/>
                <a:ea typeface="Consolas"/>
                <a:cs typeface="Consolas"/>
                <a:sym typeface="Consolas"/>
              </a:rPr>
              <a:t>sc = SparkContext.getOrCreate ()</a:t>
            </a:r>
            <a:endParaRPr sz="1300">
              <a:solidFill>
                <a:srgbClr val="0D0D0D"/>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uk-UA" sz="1300">
                <a:solidFill>
                  <a:srgbClr val="0D0D0D"/>
                </a:solidFill>
                <a:latin typeface="Consolas"/>
                <a:ea typeface="Consolas"/>
                <a:cs typeface="Consolas"/>
                <a:sym typeface="Consolas"/>
              </a:rPr>
              <a:t>cardataOne = sc.textFile( "C:/Users/cardataOne.txt").map(lambda d: d.split("\t")[0])</a:t>
            </a:r>
            <a:endParaRPr sz="1300">
              <a:solidFill>
                <a:srgbClr val="0D0D0D"/>
              </a:solidFill>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uk-UA" sz="1300">
                <a:solidFill>
                  <a:srgbClr val="0D0D0D"/>
                </a:solidFill>
                <a:latin typeface="Consolas"/>
                <a:ea typeface="Consolas"/>
                <a:cs typeface="Consolas"/>
                <a:sym typeface="Consolas"/>
              </a:rPr>
              <a:t>cardataTwo = sc.textFile( "C:/Users/cardataTwo.txt").map(lambda d: d.split("\t")[0])</a:t>
            </a:r>
            <a:endParaRPr sz="1300">
              <a:solidFill>
                <a:srgbClr val="0D0D0D"/>
              </a:solidFill>
              <a:latin typeface="Consolas"/>
              <a:ea typeface="Consolas"/>
              <a:cs typeface="Consolas"/>
              <a:sym typeface="Consolas"/>
            </a:endParaRPr>
          </a:p>
          <a:p>
            <a:pPr indent="0" lvl="0" marL="0" rtl="0" algn="l">
              <a:spcBef>
                <a:spcPts val="1200"/>
              </a:spcBef>
              <a:spcAft>
                <a:spcPts val="1200"/>
              </a:spcAft>
              <a:buClr>
                <a:schemeClr val="dk1"/>
              </a:buClr>
              <a:buSzPts val="1100"/>
              <a:buFont typeface="Arial"/>
              <a:buNone/>
            </a:pPr>
            <a:r>
              <a:rPr lang="uk-UA" sz="1300">
                <a:solidFill>
                  <a:srgbClr val="0D0D0D"/>
                </a:solidFill>
                <a:latin typeface="Consolas"/>
                <a:ea typeface="Consolas"/>
                <a:cs typeface="Consolas"/>
                <a:sym typeface="Consolas"/>
              </a:rPr>
              <a:t>print(cardataOne.intersection(cardataTwo).collect())</a:t>
            </a:r>
            <a:endParaRPr>
              <a:solidFill>
                <a:srgbClr val="0D0D0D"/>
              </a:solidFill>
              <a:latin typeface="Consolas"/>
              <a:ea typeface="Consolas"/>
              <a:cs typeface="Consolas"/>
              <a:sym typeface="Consolas"/>
            </a:endParaRPr>
          </a:p>
        </p:txBody>
      </p:sp>
      <p:sp>
        <p:nvSpPr>
          <p:cNvPr id="682" name="Google Shape;68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683" name="Google Shape;683;p86"/>
          <p:cNvSpPr txBox="1"/>
          <p:nvPr/>
        </p:nvSpPr>
        <p:spPr>
          <a:xfrm>
            <a:off x="1156325" y="3846850"/>
            <a:ext cx="6969600" cy="84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UA" sz="1300">
                <a:solidFill>
                  <a:srgbClr val="0D0D0D"/>
                </a:solidFill>
                <a:highlight>
                  <a:srgbClr val="FFFFFF"/>
                </a:highlight>
              </a:rPr>
              <a:t>Output</a:t>
            </a:r>
            <a:endParaRPr b="1" sz="1300">
              <a:solidFill>
                <a:srgbClr val="0D0D0D"/>
              </a:solidFill>
              <a:highlight>
                <a:srgbClr val="FFFFFF"/>
              </a:highlight>
            </a:endParaRPr>
          </a:p>
          <a:p>
            <a:pPr indent="0" lvl="0" marL="0" rtl="0" algn="l">
              <a:lnSpc>
                <a:spcPct val="115000"/>
              </a:lnSpc>
              <a:spcBef>
                <a:spcPts val="0"/>
              </a:spcBef>
              <a:spcAft>
                <a:spcPts val="0"/>
              </a:spcAft>
              <a:buNone/>
            </a:pPr>
            <a:r>
              <a:rPr lang="uk-UA" sz="1300">
                <a:solidFill>
                  <a:srgbClr val="0D0D0D"/>
                </a:solidFill>
                <a:highlight>
                  <a:srgbClr val="FFFFFF"/>
                </a:highlight>
              </a:rPr>
              <a:t>['AMC Matador', 'Ford Maverick', 'AMC Hornet', 'Chevrolet Nova', 'Chevrolet Chevette', 'Chevrolet Woody', 'Volkswagen Rabbit', 'Ford Gran Torino', 'Plymouth Valiant']</a:t>
            </a:r>
            <a:endParaRPr sz="1300">
              <a:solidFill>
                <a:srgbClr val="0D0D0D"/>
              </a:solidFill>
              <a:highlight>
                <a:srgbClr val="FFFFFF"/>
              </a:highlight>
            </a:endParaRPr>
          </a:p>
        </p:txBody>
      </p:sp>
      <p:sp>
        <p:nvSpPr>
          <p:cNvPr id="684" name="Google Shape;684;p86"/>
          <p:cNvSpPr txBox="1"/>
          <p:nvPr/>
        </p:nvSpPr>
        <p:spPr>
          <a:xfrm>
            <a:off x="485575" y="1099275"/>
            <a:ext cx="7692300" cy="585000"/>
          </a:xfrm>
          <a:prstGeom prst="rect">
            <a:avLst/>
          </a:prstGeom>
          <a:noFill/>
          <a:ln>
            <a:noFill/>
          </a:ln>
        </p:spPr>
        <p:txBody>
          <a:bodyPr anchorCtr="0" anchor="t" bIns="91425" lIns="91425" spcFirstLastPara="1" rIns="91425" wrap="square" tIns="91425">
            <a:spAutoFit/>
          </a:bodyPr>
          <a:lstStyle/>
          <a:p>
            <a:pPr indent="0" lvl="0" marL="0" rtl="0" algn="l">
              <a:spcBef>
                <a:spcPts val="750"/>
              </a:spcBef>
              <a:spcAft>
                <a:spcPts val="0"/>
              </a:spcAft>
              <a:buNone/>
            </a:pPr>
            <a:r>
              <a:rPr lang="uk-UA" sz="1300"/>
              <a:t>In this example, the </a:t>
            </a:r>
            <a:r>
              <a:rPr b="1" lang="uk-UA" sz="1300"/>
              <a:t>PySpark</a:t>
            </a:r>
            <a:r>
              <a:rPr lang="uk-UA" sz="1300"/>
              <a:t> script reads data from two text files, processes them using </a:t>
            </a:r>
            <a:r>
              <a:rPr b="1" lang="uk-UA" sz="1300"/>
              <a:t>RDD transformations</a:t>
            </a:r>
            <a:r>
              <a:rPr lang="uk-UA" sz="1300"/>
              <a:t>, and finds the </a:t>
            </a:r>
            <a:r>
              <a:rPr b="1" lang="uk-UA" sz="1300"/>
              <a:t>common elements </a:t>
            </a:r>
            <a:r>
              <a:rPr b="1" lang="uk-UA" sz="1300">
                <a:solidFill>
                  <a:srgbClr val="0D0D0D"/>
                </a:solidFill>
              </a:rPr>
              <a:t>(</a:t>
            </a:r>
            <a:r>
              <a:rPr lang="uk-UA" sz="1300">
                <a:solidFill>
                  <a:srgbClr val="0D0D0D"/>
                </a:solidFill>
              </a:rPr>
              <a:t>the first</a:t>
            </a:r>
            <a:r>
              <a:rPr lang="uk-UA" sz="1300">
                <a:solidFill>
                  <a:srgbClr val="0D0D0D"/>
                </a:solidFill>
              </a:rPr>
              <a:t> column</a:t>
            </a:r>
            <a:r>
              <a:rPr b="1" lang="uk-UA" sz="1300">
                <a:solidFill>
                  <a:srgbClr val="0D0D0D"/>
                </a:solidFill>
              </a:rPr>
              <a:t>)</a:t>
            </a:r>
            <a:r>
              <a:rPr lang="uk-UA" sz="1300"/>
              <a:t> between them.</a:t>
            </a:r>
            <a:r>
              <a:rPr lang="uk-UA" sz="1300">
                <a:solidFill>
                  <a:srgbClr val="3F3F3F"/>
                </a:solidFill>
              </a:rPr>
              <a:t> </a:t>
            </a:r>
            <a:endParaRPr sz="13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3600"/>
              <a:buNone/>
            </a:pPr>
            <a:r>
              <a:rPr lang="uk-UA"/>
              <a:t>Introduction to Apache Spark</a:t>
            </a:r>
            <a:endParaRPr/>
          </a:p>
        </p:txBody>
      </p:sp>
      <p:sp>
        <p:nvSpPr>
          <p:cNvPr id="250" name="Google Shape;250;p33"/>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uk-UA"/>
              <a:t>Since 2009, the Apache Software Foundation has hosted Apache Spark, with over 1,000 contributions from over 250 organizations: </a:t>
            </a:r>
            <a:endParaRPr/>
          </a:p>
        </p:txBody>
      </p:sp>
      <p:sp>
        <p:nvSpPr>
          <p:cNvPr id="251" name="Google Shape;251;p3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pic>
        <p:nvPicPr>
          <p:cNvPr id="252" name="Google Shape;252;p33"/>
          <p:cNvPicPr preferRelativeResize="0"/>
          <p:nvPr/>
        </p:nvPicPr>
        <p:blipFill rotWithShape="1">
          <a:blip r:embed="rId3">
            <a:alphaModFix/>
          </a:blip>
          <a:srcRect b="14697" l="9010" r="21409" t="21092"/>
          <a:stretch/>
        </p:blipFill>
        <p:spPr>
          <a:xfrm>
            <a:off x="1395225" y="1761900"/>
            <a:ext cx="5588950" cy="29013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87"/>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Transformations - subtract()</a:t>
            </a:r>
            <a:endParaRPr sz="3000"/>
          </a:p>
        </p:txBody>
      </p:sp>
      <p:sp>
        <p:nvSpPr>
          <p:cNvPr id="690" name="Google Shape;690;p87"/>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40030" lvl="0" marL="342900" marR="0" rtl="0" algn="l">
              <a:lnSpc>
                <a:spcPct val="100000"/>
              </a:lnSpc>
              <a:spcBef>
                <a:spcPts val="750"/>
              </a:spcBef>
              <a:spcAft>
                <a:spcPts val="0"/>
              </a:spcAft>
              <a:buClr>
                <a:srgbClr val="0D0D0D"/>
              </a:buClr>
              <a:buSzPts val="1440"/>
              <a:buFont typeface="Noto Sans Symbols"/>
              <a:buChar char="●"/>
            </a:pPr>
            <a:r>
              <a:rPr lang="uk-UA"/>
              <a:t>The </a:t>
            </a:r>
            <a:r>
              <a:rPr b="1" lang="uk-UA"/>
              <a:t>subtract()</a:t>
            </a:r>
            <a:r>
              <a:rPr b="1" i="1" lang="uk-UA"/>
              <a:t> </a:t>
            </a:r>
            <a:r>
              <a:rPr lang="uk-UA"/>
              <a:t>operation returns an </a:t>
            </a:r>
            <a:r>
              <a:rPr i="1" lang="uk-UA"/>
              <a:t>RDD</a:t>
            </a:r>
            <a:r>
              <a:rPr lang="uk-UA"/>
              <a:t> containing data only present in the first of two </a:t>
            </a:r>
            <a:r>
              <a:rPr i="1" lang="uk-UA"/>
              <a:t>RDD</a:t>
            </a:r>
            <a:r>
              <a:rPr lang="uk-UA"/>
              <a:t>s.</a:t>
            </a:r>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a:t>Example of using </a:t>
            </a:r>
            <a:r>
              <a:rPr i="1" lang="uk-UA"/>
              <a:t>a </a:t>
            </a:r>
            <a:r>
              <a:rPr b="1" lang="uk-UA"/>
              <a:t>subtract</a:t>
            </a:r>
            <a:r>
              <a:rPr b="1" lang="uk-UA"/>
              <a:t> </a:t>
            </a:r>
            <a:r>
              <a:rPr lang="uk-UA"/>
              <a:t>transformation to create a new </a:t>
            </a:r>
            <a:r>
              <a:rPr i="1" lang="uk-UA"/>
              <a:t>RDD</a:t>
            </a:r>
            <a:r>
              <a:rPr lang="uk-UA"/>
              <a:t> consisting of first column strings that are only contained in the first </a:t>
            </a:r>
            <a:r>
              <a:rPr i="1" lang="uk-UA"/>
              <a:t>RDD</a:t>
            </a:r>
            <a:r>
              <a:rPr lang="uk-UA"/>
              <a:t>:</a:t>
            </a:r>
            <a:endParaRPr/>
          </a:p>
        </p:txBody>
      </p:sp>
      <p:sp>
        <p:nvSpPr>
          <p:cNvPr id="691" name="Google Shape;691;p87"/>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692" name="Google Shape;692;p87"/>
          <p:cNvSpPr txBox="1"/>
          <p:nvPr/>
        </p:nvSpPr>
        <p:spPr>
          <a:xfrm>
            <a:off x="694050" y="2735550"/>
            <a:ext cx="8179500" cy="808200"/>
          </a:xfrm>
          <a:prstGeom prst="rect">
            <a:avLst/>
          </a:prstGeom>
          <a:solidFill>
            <a:srgbClr val="F8F8F8"/>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350">
                <a:latin typeface="Consolas"/>
                <a:ea typeface="Consolas"/>
                <a:cs typeface="Consolas"/>
                <a:sym typeface="Consolas"/>
              </a:rPr>
              <a:t>cardataOne = sc.textFile( "C:/Users/cardataOne.txt").map(lambda d: d.split("\t")[0])</a:t>
            </a:r>
            <a:endParaRPr sz="1350">
              <a:latin typeface="Consolas"/>
              <a:ea typeface="Consolas"/>
              <a:cs typeface="Consolas"/>
              <a:sym typeface="Consolas"/>
            </a:endParaRPr>
          </a:p>
          <a:p>
            <a:pPr indent="0" lvl="0" marL="0" rtl="0" algn="l">
              <a:spcBef>
                <a:spcPts val="0"/>
              </a:spcBef>
              <a:spcAft>
                <a:spcPts val="0"/>
              </a:spcAft>
              <a:buNone/>
            </a:pPr>
            <a:r>
              <a:rPr lang="uk-UA" sz="1350">
                <a:latin typeface="Consolas"/>
                <a:ea typeface="Consolas"/>
                <a:cs typeface="Consolas"/>
                <a:sym typeface="Consolas"/>
              </a:rPr>
              <a:t>cardataTwo = sc.textFile( "C:/Users/cardataTwo.txt").map(lambda d: d.split("\t")[0])</a:t>
            </a:r>
            <a:endParaRPr sz="1350">
              <a:latin typeface="Consolas"/>
              <a:ea typeface="Consolas"/>
              <a:cs typeface="Consolas"/>
              <a:sym typeface="Consolas"/>
            </a:endParaRPr>
          </a:p>
          <a:p>
            <a:pPr indent="0" lvl="0" marL="0" rtl="0" algn="l">
              <a:spcBef>
                <a:spcPts val="0"/>
              </a:spcBef>
              <a:spcAft>
                <a:spcPts val="0"/>
              </a:spcAft>
              <a:buNone/>
            </a:pPr>
            <a:r>
              <a:rPr lang="uk-UA" sz="1350">
                <a:latin typeface="Consolas"/>
                <a:ea typeface="Consolas"/>
                <a:cs typeface="Consolas"/>
                <a:sym typeface="Consolas"/>
              </a:rPr>
              <a:t>print(cardataOne.subtract(cardataTwo).collect())</a:t>
            </a:r>
            <a:endParaRPr sz="1350">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EBEBEB"/>
              </a:buClr>
              <a:buSzPts val="1400"/>
              <a:buFont typeface="Century Gothic"/>
              <a:buNone/>
            </a:pPr>
            <a:r>
              <a:rPr lang="uk-UA" sz="3000"/>
              <a:t>Challenge</a:t>
            </a:r>
            <a:r>
              <a:rPr lang="uk-UA" sz="3000"/>
              <a:t> Exercise One</a:t>
            </a:r>
            <a:endParaRPr sz="3000"/>
          </a:p>
        </p:txBody>
      </p:sp>
      <p:sp>
        <p:nvSpPr>
          <p:cNvPr id="698" name="Google Shape;698;p8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137160" rtl="0" algn="l">
              <a:lnSpc>
                <a:spcPct val="100000"/>
              </a:lnSpc>
              <a:spcBef>
                <a:spcPts val="1000"/>
              </a:spcBef>
              <a:spcAft>
                <a:spcPts val="0"/>
              </a:spcAft>
              <a:buClr>
                <a:schemeClr val="dk1"/>
              </a:buClr>
              <a:buSzPts val="1440"/>
              <a:buFont typeface="Arial"/>
              <a:buNone/>
            </a:pPr>
            <a:r>
              <a:rPr lang="uk-UA" u="sng">
                <a:solidFill>
                  <a:schemeClr val="hlink"/>
                </a:solidFill>
                <a:hlinkClick r:id="rId3"/>
              </a:rPr>
              <a:t>Download this dataset about cars</a:t>
            </a:r>
            <a:r>
              <a:rPr lang="uk-UA">
                <a:solidFill>
                  <a:srgbClr val="0F76DA"/>
                </a:solidFill>
              </a:rPr>
              <a:t>:</a:t>
            </a:r>
            <a:endParaRPr>
              <a:solidFill>
                <a:srgbClr val="0F76DA"/>
              </a:solidFill>
            </a:endParaRPr>
          </a:p>
          <a:p>
            <a:pPr indent="-467360" lvl="0" marL="594360" rtl="0" algn="l">
              <a:lnSpc>
                <a:spcPct val="100000"/>
              </a:lnSpc>
              <a:spcBef>
                <a:spcPts val="1200"/>
              </a:spcBef>
              <a:spcAft>
                <a:spcPts val="0"/>
              </a:spcAft>
              <a:buClr>
                <a:srgbClr val="FF9900"/>
              </a:buClr>
              <a:buSzPts val="1600"/>
              <a:buFont typeface="Calibri"/>
              <a:buAutoNum type="arabicParenR"/>
            </a:pPr>
            <a:r>
              <a:rPr lang="uk-UA"/>
              <a:t>Create an </a:t>
            </a:r>
            <a:r>
              <a:rPr i="1" lang="uk-UA"/>
              <a:t>RDD</a:t>
            </a:r>
            <a:r>
              <a:rPr lang="uk-UA"/>
              <a:t> using this dataset. (Make sure to exclude the first rows as a header.)</a:t>
            </a:r>
            <a:endParaRPr/>
          </a:p>
          <a:p>
            <a:pPr indent="-467360" lvl="0" marL="594360" rtl="0" algn="l">
              <a:lnSpc>
                <a:spcPct val="100000"/>
              </a:lnSpc>
              <a:spcBef>
                <a:spcPts val="0"/>
              </a:spcBef>
              <a:spcAft>
                <a:spcPts val="0"/>
              </a:spcAft>
              <a:buClr>
                <a:srgbClr val="FF9900"/>
              </a:buClr>
              <a:buSzPts val="1600"/>
              <a:buFont typeface="Calibri"/>
              <a:buAutoNum type="arabicParenR"/>
            </a:pPr>
            <a:r>
              <a:rPr lang="uk-UA"/>
              <a:t>Create three sample </a:t>
            </a:r>
            <a:r>
              <a:rPr i="1" lang="uk-UA"/>
              <a:t>RDDs</a:t>
            </a:r>
            <a:r>
              <a:rPr lang="uk-UA"/>
              <a:t> from the </a:t>
            </a:r>
            <a:r>
              <a:rPr i="1" lang="uk-UA"/>
              <a:t>RDD </a:t>
            </a:r>
            <a:r>
              <a:rPr lang="uk-UA"/>
              <a:t>without replacement.</a:t>
            </a:r>
            <a:endParaRPr/>
          </a:p>
          <a:p>
            <a:pPr indent="-363219" lvl="1" marL="947420" rtl="0" algn="l">
              <a:lnSpc>
                <a:spcPct val="100000"/>
              </a:lnSpc>
              <a:spcBef>
                <a:spcPts val="0"/>
              </a:spcBef>
              <a:spcAft>
                <a:spcPts val="0"/>
              </a:spcAft>
              <a:buClr>
                <a:srgbClr val="FF9900"/>
              </a:buClr>
              <a:buSzPts val="1600"/>
              <a:buFont typeface="Calibri"/>
              <a:buAutoNum type="alphaLcParenR"/>
            </a:pPr>
            <a:r>
              <a:rPr lang="uk-UA" sz="1600"/>
              <a:t>Two 10 percent samples.</a:t>
            </a:r>
            <a:endParaRPr sz="1600"/>
          </a:p>
          <a:p>
            <a:pPr indent="-363219" lvl="1" marL="947420" rtl="0" algn="l">
              <a:lnSpc>
                <a:spcPct val="100000"/>
              </a:lnSpc>
              <a:spcBef>
                <a:spcPts val="1200"/>
              </a:spcBef>
              <a:spcAft>
                <a:spcPts val="0"/>
              </a:spcAft>
              <a:buClr>
                <a:srgbClr val="FF9900"/>
              </a:buClr>
              <a:buSzPts val="1600"/>
              <a:buFont typeface="Calibri"/>
              <a:buAutoNum type="alphaLcParenR"/>
            </a:pPr>
            <a:r>
              <a:rPr lang="uk-UA" sz="1600"/>
              <a:t>O</a:t>
            </a:r>
            <a:r>
              <a:rPr lang="uk-UA" sz="1600"/>
              <a:t>ne 2</a:t>
            </a:r>
            <a:r>
              <a:rPr lang="uk-UA" sz="1600"/>
              <a:t>0 percent sample.</a:t>
            </a:r>
            <a:endParaRPr sz="1600"/>
          </a:p>
          <a:p>
            <a:pPr indent="-467360" lvl="0" marL="594360" rtl="0" algn="l">
              <a:lnSpc>
                <a:spcPct val="100000"/>
              </a:lnSpc>
              <a:spcBef>
                <a:spcPts val="1200"/>
              </a:spcBef>
              <a:spcAft>
                <a:spcPts val="0"/>
              </a:spcAft>
              <a:buClr>
                <a:srgbClr val="FF9900"/>
              </a:buClr>
              <a:buSzPts val="1600"/>
              <a:buFont typeface="Calibri"/>
              <a:buAutoNum type="arabicParenR"/>
            </a:pPr>
            <a:r>
              <a:rPr lang="uk-UA"/>
              <a:t>Create an </a:t>
            </a:r>
            <a:r>
              <a:rPr i="1" lang="uk-UA"/>
              <a:t>RDD</a:t>
            </a:r>
            <a:r>
              <a:rPr lang="uk-UA"/>
              <a:t> containing distinct elements from two 10 percent sample </a:t>
            </a:r>
            <a:r>
              <a:rPr i="1" lang="uk-UA"/>
              <a:t>RDD</a:t>
            </a:r>
            <a:r>
              <a:rPr lang="uk-UA"/>
              <a:t>s.</a:t>
            </a:r>
            <a:endParaRPr/>
          </a:p>
          <a:p>
            <a:pPr indent="-467360" lvl="0" marL="594360" rtl="0" algn="l">
              <a:lnSpc>
                <a:spcPct val="100000"/>
              </a:lnSpc>
              <a:spcBef>
                <a:spcPts val="0"/>
              </a:spcBef>
              <a:spcAft>
                <a:spcPts val="0"/>
              </a:spcAft>
              <a:buClr>
                <a:srgbClr val="FF9900"/>
              </a:buClr>
              <a:buSzPts val="1600"/>
              <a:buFont typeface="Calibri"/>
              <a:buAutoNum type="arabicParenR"/>
            </a:pPr>
            <a:r>
              <a:rPr lang="uk-UA"/>
              <a:t>Create an </a:t>
            </a:r>
            <a:r>
              <a:rPr i="1" lang="uk-UA"/>
              <a:t>RDD </a:t>
            </a:r>
            <a:r>
              <a:rPr lang="uk-UA"/>
              <a:t>containing distinct elements from the 20 percent sample </a:t>
            </a:r>
            <a:r>
              <a:rPr i="1" lang="uk-UA"/>
              <a:t>RDDs</a:t>
            </a:r>
            <a:r>
              <a:rPr lang="uk-UA"/>
              <a:t>.</a:t>
            </a:r>
            <a:endParaRPr/>
          </a:p>
        </p:txBody>
      </p:sp>
      <p:sp>
        <p:nvSpPr>
          <p:cNvPr id="699" name="Google Shape;699;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9"/>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lnSpc>
                <a:spcPct val="100000"/>
              </a:lnSpc>
              <a:spcBef>
                <a:spcPts val="0"/>
              </a:spcBef>
              <a:spcAft>
                <a:spcPts val="0"/>
              </a:spcAft>
              <a:buClr>
                <a:schemeClr val="lt2"/>
              </a:buClr>
              <a:buSzPts val="1400"/>
              <a:buNone/>
            </a:pPr>
            <a:r>
              <a:rPr lang="uk-UA" sz="3000"/>
              <a:t>Overview </a:t>
            </a:r>
            <a:r>
              <a:rPr lang="uk-UA" sz="3000"/>
              <a:t>of</a:t>
            </a:r>
            <a:r>
              <a:rPr lang="uk-UA" sz="3000"/>
              <a:t> RDD </a:t>
            </a:r>
            <a:r>
              <a:rPr lang="uk-UA" sz="3000"/>
              <a:t>Actions</a:t>
            </a:r>
            <a:endParaRPr sz="3000"/>
          </a:p>
        </p:txBody>
      </p:sp>
      <p:sp>
        <p:nvSpPr>
          <p:cNvPr id="705" name="Google Shape;705;p89"/>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97180" lvl="0" marL="457200" rtl="0" algn="l">
              <a:lnSpc>
                <a:spcPct val="100000"/>
              </a:lnSpc>
              <a:spcBef>
                <a:spcPts val="750"/>
              </a:spcBef>
              <a:spcAft>
                <a:spcPts val="0"/>
              </a:spcAft>
              <a:buSzPts val="1080"/>
              <a:buChar char="●"/>
            </a:pPr>
            <a:r>
              <a:rPr b="1" lang="uk-UA" sz="1400"/>
              <a:t>Actions</a:t>
            </a:r>
            <a:r>
              <a:rPr lang="uk-UA" sz="1400"/>
              <a:t> return final results of </a:t>
            </a:r>
            <a:r>
              <a:rPr i="1" lang="uk-UA" sz="1400"/>
              <a:t>RDD</a:t>
            </a:r>
            <a:r>
              <a:rPr lang="uk-UA" sz="1400"/>
              <a:t> computations. Actions trigger execution using lineage graphs to load the data into the original </a:t>
            </a:r>
            <a:r>
              <a:rPr i="1" lang="uk-UA" sz="1400"/>
              <a:t>RDD</a:t>
            </a:r>
            <a:r>
              <a:rPr lang="uk-UA" sz="1400"/>
              <a:t>, carry out all intermediate transformations, and return final results to the driver program or write them out to the file system.</a:t>
            </a:r>
            <a:endParaRPr sz="1400"/>
          </a:p>
          <a:p>
            <a:pPr indent="-297180" lvl="0" marL="457200" rtl="0" algn="l">
              <a:lnSpc>
                <a:spcPct val="100000"/>
              </a:lnSpc>
              <a:spcBef>
                <a:spcPts val="750"/>
              </a:spcBef>
              <a:spcAft>
                <a:spcPts val="0"/>
              </a:spcAft>
              <a:buSzPts val="1080"/>
              <a:buChar char="●"/>
            </a:pPr>
            <a:r>
              <a:rPr lang="uk-UA" sz="1400"/>
              <a:t>If we define an </a:t>
            </a:r>
            <a:r>
              <a:rPr i="1" lang="uk-UA" sz="1400"/>
              <a:t>RDD</a:t>
            </a:r>
            <a:r>
              <a:rPr lang="uk-UA" sz="1400"/>
              <a:t>, data does not get loaded immediately. In addition, none of the transformations actually get computed until you call an action like </a:t>
            </a:r>
            <a:r>
              <a:rPr i="1" lang="uk-UA" sz="1400"/>
              <a:t>collect</a:t>
            </a:r>
            <a:r>
              <a:rPr lang="uk-UA" sz="1400"/>
              <a:t> or </a:t>
            </a:r>
            <a:r>
              <a:rPr i="1" lang="uk-UA" sz="1400"/>
              <a:t>count</a:t>
            </a:r>
            <a:r>
              <a:rPr lang="uk-UA" sz="1400"/>
              <a:t>. Actions force all transformations to be evaluated.</a:t>
            </a:r>
            <a:endParaRPr sz="1400"/>
          </a:p>
          <a:p>
            <a:pPr indent="-309880" lvl="0" marL="457200" rtl="0" algn="l">
              <a:lnSpc>
                <a:spcPct val="100000"/>
              </a:lnSpc>
              <a:spcBef>
                <a:spcPts val="750"/>
              </a:spcBef>
              <a:spcAft>
                <a:spcPts val="0"/>
              </a:spcAft>
              <a:buSzPts val="1280"/>
              <a:buChar char="●"/>
            </a:pPr>
            <a:r>
              <a:rPr lang="uk-UA" sz="1400"/>
              <a:t>Some common actions are</a:t>
            </a:r>
            <a:r>
              <a:rPr lang="uk-UA" sz="1300">
                <a:solidFill>
                  <a:srgbClr val="292929"/>
                </a:solidFill>
                <a:highlight>
                  <a:srgbClr val="FFFFFF"/>
                </a:highlight>
                <a:latin typeface="Georgia"/>
                <a:ea typeface="Georgia"/>
                <a:cs typeface="Georgia"/>
                <a:sym typeface="Georgia"/>
              </a:rPr>
              <a:t> </a:t>
            </a:r>
            <a:r>
              <a:rPr i="1" lang="uk-UA" sz="1400"/>
              <a:t>collect()</a:t>
            </a:r>
            <a:r>
              <a:rPr lang="uk-UA" sz="1400"/>
              <a:t>, </a:t>
            </a:r>
            <a:r>
              <a:rPr i="1" lang="uk-UA" sz="1400"/>
              <a:t>count()</a:t>
            </a:r>
            <a:r>
              <a:rPr lang="uk-UA" sz="1400"/>
              <a:t>, </a:t>
            </a:r>
            <a:r>
              <a:rPr i="1" lang="uk-UA" sz="1400"/>
              <a:t>take()</a:t>
            </a:r>
            <a:r>
              <a:rPr lang="uk-UA" sz="1400"/>
              <a:t>, </a:t>
            </a:r>
            <a:r>
              <a:rPr i="1" lang="uk-UA" sz="1400"/>
              <a:t>top()</a:t>
            </a:r>
            <a:r>
              <a:rPr lang="uk-UA" sz="1400"/>
              <a:t>, </a:t>
            </a:r>
            <a:r>
              <a:rPr i="1" lang="uk-UA" sz="1400"/>
              <a:t>countByValue()</a:t>
            </a:r>
            <a:r>
              <a:rPr lang="uk-UA" sz="1400"/>
              <a:t>, </a:t>
            </a:r>
            <a:r>
              <a:rPr i="1" lang="uk-UA" sz="1400"/>
              <a:t>reduce()</a:t>
            </a:r>
            <a:r>
              <a:rPr lang="uk-UA" sz="1400"/>
              <a:t>, and </a:t>
            </a:r>
            <a:r>
              <a:rPr i="1" lang="uk-UA" sz="1400"/>
              <a:t>foreach(),</a:t>
            </a:r>
            <a:r>
              <a:rPr lang="uk-UA" sz="1400"/>
              <a:t> etc. See the </a:t>
            </a:r>
            <a:r>
              <a:rPr lang="uk-UA" sz="1400" u="sng">
                <a:solidFill>
                  <a:schemeClr val="hlink"/>
                </a:solidFill>
                <a:hlinkClick r:id="rId3"/>
              </a:rPr>
              <a:t>Documentation</a:t>
            </a:r>
            <a:r>
              <a:rPr lang="uk-UA" sz="1300"/>
              <a:t> for all Action methods</a:t>
            </a:r>
            <a:r>
              <a:rPr lang="uk-UA" sz="1400"/>
              <a:t> </a:t>
            </a:r>
            <a:endParaRPr sz="1400"/>
          </a:p>
          <a:p>
            <a:pPr indent="-297180" lvl="0" marL="457200" rtl="0" algn="l">
              <a:lnSpc>
                <a:spcPct val="100000"/>
              </a:lnSpc>
              <a:spcBef>
                <a:spcPts val="750"/>
              </a:spcBef>
              <a:spcAft>
                <a:spcPts val="0"/>
              </a:spcAft>
              <a:buSzPts val="1080"/>
              <a:buChar char="●"/>
            </a:pPr>
            <a:r>
              <a:rPr lang="uk-UA" sz="1400"/>
              <a:t>Example: Using </a:t>
            </a:r>
            <a:r>
              <a:rPr i="1" lang="uk-UA" sz="1400"/>
              <a:t>the </a:t>
            </a:r>
            <a:r>
              <a:rPr b="1" lang="uk-UA" sz="1400"/>
              <a:t>count </a:t>
            </a:r>
            <a:r>
              <a:rPr lang="uk-UA" sz="1400"/>
              <a:t>action to get the number of words:</a:t>
            </a:r>
            <a:endParaRPr sz="1400"/>
          </a:p>
          <a:p>
            <a:pPr indent="0" lvl="0" marL="0" rtl="0" algn="l">
              <a:lnSpc>
                <a:spcPct val="100000"/>
              </a:lnSpc>
              <a:spcBef>
                <a:spcPts val="750"/>
              </a:spcBef>
              <a:spcAft>
                <a:spcPts val="0"/>
              </a:spcAft>
              <a:buNone/>
            </a:pPr>
            <a:r>
              <a:t/>
            </a:r>
            <a:endParaRPr/>
          </a:p>
        </p:txBody>
      </p:sp>
      <p:sp>
        <p:nvSpPr>
          <p:cNvPr id="706" name="Google Shape;706;p89"/>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707" name="Google Shape;707;p89"/>
          <p:cNvSpPr txBox="1"/>
          <p:nvPr/>
        </p:nvSpPr>
        <p:spPr>
          <a:xfrm>
            <a:off x="1701175" y="3709750"/>
            <a:ext cx="5960100" cy="1108200"/>
          </a:xfrm>
          <a:prstGeom prst="rect">
            <a:avLst/>
          </a:prstGeom>
          <a:solidFill>
            <a:srgbClr val="EAEAEB"/>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uk-UA" sz="1200">
                <a:latin typeface="Consolas"/>
                <a:ea typeface="Consolas"/>
                <a:cs typeface="Consolas"/>
                <a:sym typeface="Consolas"/>
              </a:rPr>
              <a:t>from pyspark import SparkContext</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sc = SparkContext . getOrCreate ()</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dataRDD = sc.textFile("C:/Users/word_count.txt")</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words=dataRDD.flatMap(lambda x: x.split(" "))</a:t>
            </a:r>
            <a:endParaRPr b="1" sz="1200">
              <a:latin typeface="Consolas"/>
              <a:ea typeface="Consolas"/>
              <a:cs typeface="Consolas"/>
              <a:sym typeface="Consolas"/>
            </a:endParaRPr>
          </a:p>
          <a:p>
            <a:pPr indent="0" lvl="0" marL="0" rtl="0" algn="l">
              <a:spcBef>
                <a:spcPts val="0"/>
              </a:spcBef>
              <a:spcAft>
                <a:spcPts val="0"/>
              </a:spcAft>
              <a:buNone/>
            </a:pPr>
            <a:r>
              <a:rPr b="1" lang="uk-UA" sz="1200">
                <a:latin typeface="Consolas"/>
                <a:ea typeface="Consolas"/>
                <a:cs typeface="Consolas"/>
                <a:sym typeface="Consolas"/>
              </a:rPr>
              <a:t>print(words.count())</a:t>
            </a:r>
            <a:endParaRPr b="1" sz="1200">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90"/>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Actions - collect()</a:t>
            </a:r>
            <a:endParaRPr sz="3000">
              <a:solidFill>
                <a:srgbClr val="3F3F3F"/>
              </a:solidFill>
              <a:latin typeface="Calibri"/>
              <a:ea typeface="Calibri"/>
              <a:cs typeface="Calibri"/>
              <a:sym typeface="Calibri"/>
            </a:endParaRPr>
          </a:p>
        </p:txBody>
      </p:sp>
      <p:sp>
        <p:nvSpPr>
          <p:cNvPr id="713" name="Google Shape;713;p90"/>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37490" lvl="0" marL="342900" marR="0" rtl="0" algn="l">
              <a:lnSpc>
                <a:spcPct val="100000"/>
              </a:lnSpc>
              <a:spcBef>
                <a:spcPts val="750"/>
              </a:spcBef>
              <a:spcAft>
                <a:spcPts val="0"/>
              </a:spcAft>
              <a:buClr>
                <a:srgbClr val="0D0D0D"/>
              </a:buClr>
              <a:buSzPts val="1400"/>
              <a:buFont typeface="Noto Sans Symbols"/>
              <a:buChar char="●"/>
            </a:pPr>
            <a:r>
              <a:rPr lang="uk-UA" sz="1400">
                <a:latin typeface="Calibri"/>
                <a:ea typeface="Calibri"/>
                <a:cs typeface="Calibri"/>
                <a:sym typeface="Calibri"/>
              </a:rPr>
              <a:t>The </a:t>
            </a:r>
            <a:r>
              <a:rPr b="1" i="1" lang="uk-UA" sz="1400">
                <a:latin typeface="Calibri"/>
                <a:ea typeface="Calibri"/>
                <a:cs typeface="Calibri"/>
                <a:sym typeface="Calibri"/>
              </a:rPr>
              <a:t>collect </a:t>
            </a:r>
            <a:r>
              <a:rPr lang="uk-UA" sz="1400">
                <a:latin typeface="Calibri"/>
                <a:ea typeface="Calibri"/>
                <a:cs typeface="Calibri"/>
                <a:sym typeface="Calibri"/>
              </a:rPr>
              <a:t>operation returns a </a:t>
            </a:r>
            <a:r>
              <a:rPr i="1" lang="uk-UA" sz="1400">
                <a:latin typeface="Calibri"/>
                <a:ea typeface="Calibri"/>
                <a:cs typeface="Calibri"/>
                <a:sym typeface="Calibri"/>
              </a:rPr>
              <a:t>list</a:t>
            </a:r>
            <a:r>
              <a:rPr lang="uk-UA" sz="1400">
                <a:latin typeface="Calibri"/>
                <a:ea typeface="Calibri"/>
                <a:cs typeface="Calibri"/>
                <a:sym typeface="Calibri"/>
              </a:rPr>
              <a:t> containing all of the elements of the </a:t>
            </a:r>
            <a:r>
              <a:rPr i="1" lang="uk-UA" sz="1400">
                <a:latin typeface="Calibri"/>
                <a:ea typeface="Calibri"/>
                <a:cs typeface="Calibri"/>
                <a:sym typeface="Calibri"/>
              </a:rPr>
              <a:t>RDD. </a:t>
            </a:r>
            <a:r>
              <a:rPr lang="uk-UA" sz="1400">
                <a:latin typeface="Calibri"/>
                <a:ea typeface="Calibri"/>
                <a:cs typeface="Calibri"/>
                <a:sym typeface="Calibri"/>
              </a:rPr>
              <a:t>It fetches the entire </a:t>
            </a:r>
            <a:r>
              <a:rPr i="1" lang="uk-UA" sz="1400">
                <a:latin typeface="Calibri"/>
                <a:ea typeface="Calibri"/>
                <a:cs typeface="Calibri"/>
                <a:sym typeface="Calibri"/>
              </a:rPr>
              <a:t>RDD</a:t>
            </a:r>
            <a:r>
              <a:rPr lang="uk-UA" sz="1400">
                <a:latin typeface="Calibri"/>
                <a:ea typeface="Calibri"/>
                <a:cs typeface="Calibri"/>
                <a:sym typeface="Calibri"/>
              </a:rPr>
              <a:t> to a single machine; </a:t>
            </a:r>
            <a:r>
              <a:rPr lang="uk-UA" sz="1400"/>
              <a:t>the</a:t>
            </a:r>
            <a:r>
              <a:rPr lang="uk-UA" sz="1400">
                <a:latin typeface="Calibri"/>
                <a:ea typeface="Calibri"/>
                <a:cs typeface="Calibri"/>
                <a:sym typeface="Calibri"/>
              </a:rPr>
              <a:t>refore, the data must be small enough to fit in memory (RAM) on your machine.</a:t>
            </a:r>
            <a:endParaRPr sz="1400">
              <a:latin typeface="Calibri"/>
              <a:ea typeface="Calibri"/>
              <a:cs typeface="Calibri"/>
              <a:sym typeface="Calibri"/>
            </a:endParaRPr>
          </a:p>
          <a:p>
            <a:pPr indent="-237490" lvl="0" marL="342900" marR="0" rtl="0" algn="l">
              <a:lnSpc>
                <a:spcPct val="100000"/>
              </a:lnSpc>
              <a:spcBef>
                <a:spcPts val="750"/>
              </a:spcBef>
              <a:spcAft>
                <a:spcPts val="0"/>
              </a:spcAft>
              <a:buClr>
                <a:srgbClr val="0D0D0D"/>
              </a:buClr>
              <a:buSzPts val="1400"/>
              <a:buFont typeface="Noto Sans Symbols"/>
              <a:buChar char="●"/>
            </a:pPr>
            <a:r>
              <a:rPr lang="uk-UA" sz="1400">
                <a:latin typeface="Calibri"/>
                <a:ea typeface="Calibri"/>
                <a:cs typeface="Calibri"/>
                <a:sym typeface="Calibri"/>
              </a:rPr>
              <a:t>It is useful when:</a:t>
            </a:r>
            <a:endParaRPr sz="1400">
              <a:latin typeface="Calibri"/>
              <a:ea typeface="Calibri"/>
              <a:cs typeface="Calibri"/>
              <a:sym typeface="Calibri"/>
            </a:endParaRPr>
          </a:p>
          <a:p>
            <a:pPr indent="-240028" lvl="1" marL="685800" rtl="0" algn="l">
              <a:lnSpc>
                <a:spcPct val="100000"/>
              </a:lnSpc>
              <a:spcBef>
                <a:spcPts val="750"/>
              </a:spcBef>
              <a:spcAft>
                <a:spcPts val="0"/>
              </a:spcAft>
              <a:buSzPts val="1400"/>
              <a:buChar char="○"/>
            </a:pPr>
            <a:r>
              <a:rPr i="1" lang="uk-UA">
                <a:latin typeface="Calibri"/>
                <a:ea typeface="Calibri"/>
                <a:cs typeface="Calibri"/>
                <a:sym typeface="Calibri"/>
              </a:rPr>
              <a:t>Spark</a:t>
            </a:r>
            <a:r>
              <a:rPr lang="uk-UA">
                <a:latin typeface="Calibri"/>
                <a:ea typeface="Calibri"/>
                <a:cs typeface="Calibri"/>
                <a:sym typeface="Calibri"/>
              </a:rPr>
              <a:t> has filtered </a:t>
            </a:r>
            <a:r>
              <a:rPr lang="uk-UA">
                <a:latin typeface="Calibri"/>
                <a:ea typeface="Calibri"/>
                <a:cs typeface="Calibri"/>
                <a:sym typeface="Calibri"/>
              </a:rPr>
              <a:t>the RDD</a:t>
            </a:r>
            <a:r>
              <a:rPr lang="uk-UA">
                <a:latin typeface="Calibri"/>
                <a:ea typeface="Calibri"/>
                <a:cs typeface="Calibri"/>
                <a:sym typeface="Calibri"/>
              </a:rPr>
              <a:t> to a </a:t>
            </a:r>
            <a:r>
              <a:rPr b="1" lang="uk-UA">
                <a:latin typeface="Calibri"/>
                <a:ea typeface="Calibri"/>
                <a:cs typeface="Calibri"/>
                <a:sym typeface="Calibri"/>
              </a:rPr>
              <a:t>very</a:t>
            </a:r>
            <a:r>
              <a:rPr lang="uk-UA">
                <a:latin typeface="Calibri"/>
                <a:ea typeface="Calibri"/>
                <a:cs typeface="Calibri"/>
                <a:sym typeface="Calibri"/>
              </a:rPr>
              <a:t> small size.</a:t>
            </a:r>
            <a:endParaRPr>
              <a:latin typeface="Calibri"/>
              <a:ea typeface="Calibri"/>
              <a:cs typeface="Calibri"/>
              <a:sym typeface="Calibri"/>
            </a:endParaRPr>
          </a:p>
          <a:p>
            <a:pPr indent="-240028" lvl="1" marL="685800" rtl="0" algn="l">
              <a:lnSpc>
                <a:spcPct val="100000"/>
              </a:lnSpc>
              <a:spcBef>
                <a:spcPts val="750"/>
              </a:spcBef>
              <a:spcAft>
                <a:spcPts val="0"/>
              </a:spcAft>
              <a:buSzPts val="1400"/>
              <a:buChar char="○"/>
            </a:pPr>
            <a:r>
              <a:rPr lang="uk-UA"/>
              <a:t>You</a:t>
            </a:r>
            <a:r>
              <a:rPr lang="uk-UA">
                <a:latin typeface="Calibri"/>
                <a:ea typeface="Calibri"/>
                <a:cs typeface="Calibri"/>
                <a:sym typeface="Calibri"/>
              </a:rPr>
              <a:t> want to deal with data </a:t>
            </a:r>
            <a:r>
              <a:rPr b="1" lang="uk-UA">
                <a:latin typeface="Calibri"/>
                <a:ea typeface="Calibri"/>
                <a:cs typeface="Calibri"/>
                <a:sym typeface="Calibri"/>
              </a:rPr>
              <a:t>locally.</a:t>
            </a:r>
            <a:endParaRPr>
              <a:latin typeface="Calibri"/>
              <a:ea typeface="Calibri"/>
              <a:cs typeface="Calibri"/>
              <a:sym typeface="Calibri"/>
            </a:endParaRPr>
          </a:p>
          <a:p>
            <a:pPr indent="-240028" lvl="1" marL="685800" rtl="0" algn="l">
              <a:lnSpc>
                <a:spcPct val="100000"/>
              </a:lnSpc>
              <a:spcBef>
                <a:spcPts val="750"/>
              </a:spcBef>
              <a:spcAft>
                <a:spcPts val="0"/>
              </a:spcAft>
              <a:buSzPts val="1400"/>
              <a:buChar char="○"/>
            </a:pPr>
            <a:r>
              <a:rPr lang="uk-UA"/>
              <a:t>Performing </a:t>
            </a:r>
            <a:r>
              <a:rPr lang="uk-UA">
                <a:latin typeface="Calibri"/>
                <a:ea typeface="Calibri"/>
                <a:cs typeface="Calibri"/>
                <a:sym typeface="Calibri"/>
              </a:rPr>
              <a:t>a </a:t>
            </a:r>
            <a:r>
              <a:rPr lang="uk-UA">
                <a:latin typeface="Calibri"/>
                <a:ea typeface="Calibri"/>
                <a:cs typeface="Calibri"/>
                <a:sym typeface="Calibri"/>
              </a:rPr>
              <a:t>unit</a:t>
            </a:r>
            <a:r>
              <a:rPr lang="uk-UA">
                <a:latin typeface="Calibri"/>
                <a:ea typeface="Calibri"/>
                <a:cs typeface="Calibri"/>
                <a:sym typeface="Calibri"/>
              </a:rPr>
              <a:t> </a:t>
            </a:r>
            <a:r>
              <a:rPr lang="uk-UA">
                <a:latin typeface="Calibri"/>
                <a:ea typeface="Calibri"/>
                <a:cs typeface="Calibri"/>
                <a:sym typeface="Calibri"/>
              </a:rPr>
              <a:t>test</a:t>
            </a:r>
            <a:r>
              <a:rPr lang="uk-UA">
                <a:latin typeface="Calibri"/>
                <a:ea typeface="Calibri"/>
                <a:cs typeface="Calibri"/>
                <a:sym typeface="Calibri"/>
              </a:rPr>
              <a:t> to compare the contents of an </a:t>
            </a:r>
            <a:r>
              <a:rPr i="1" lang="uk-UA">
                <a:latin typeface="Calibri"/>
                <a:ea typeface="Calibri"/>
                <a:cs typeface="Calibri"/>
                <a:sym typeface="Calibri"/>
              </a:rPr>
              <a:t>RDD</a:t>
            </a:r>
            <a:r>
              <a:rPr lang="uk-UA">
                <a:latin typeface="Calibri"/>
                <a:ea typeface="Calibri"/>
                <a:cs typeface="Calibri"/>
                <a:sym typeface="Calibri"/>
              </a:rPr>
              <a:t> to expected values.</a:t>
            </a:r>
            <a:endParaRPr>
              <a:latin typeface="Calibri"/>
              <a:ea typeface="Calibri"/>
              <a:cs typeface="Calibri"/>
              <a:sym typeface="Calibri"/>
            </a:endParaRPr>
          </a:p>
          <a:p>
            <a:pPr indent="-237490" lvl="0" marL="342900" marR="0" rtl="0" algn="l">
              <a:lnSpc>
                <a:spcPct val="100000"/>
              </a:lnSpc>
              <a:spcBef>
                <a:spcPts val="750"/>
              </a:spcBef>
              <a:spcAft>
                <a:spcPts val="0"/>
              </a:spcAft>
              <a:buClr>
                <a:srgbClr val="0D0D0D"/>
              </a:buClr>
              <a:buSzPts val="1400"/>
              <a:buFont typeface="Noto Sans Symbols"/>
              <a:buChar char="●"/>
            </a:pPr>
            <a:r>
              <a:rPr lang="uk-UA" sz="1400">
                <a:latin typeface="Calibri"/>
                <a:ea typeface="Calibri"/>
                <a:cs typeface="Calibri"/>
                <a:sym typeface="Calibri"/>
              </a:rPr>
              <a:t>Example: </a:t>
            </a:r>
            <a:r>
              <a:rPr lang="uk-UA" sz="1400"/>
              <a:t>U</a:t>
            </a:r>
            <a:r>
              <a:rPr lang="uk-UA" sz="1400">
                <a:latin typeface="Calibri"/>
                <a:ea typeface="Calibri"/>
                <a:cs typeface="Calibri"/>
                <a:sym typeface="Calibri"/>
              </a:rPr>
              <a:t>sing </a:t>
            </a:r>
            <a:r>
              <a:rPr i="1" lang="uk-UA" sz="1400">
                <a:latin typeface="Calibri"/>
                <a:ea typeface="Calibri"/>
                <a:cs typeface="Calibri"/>
                <a:sym typeface="Calibri"/>
              </a:rPr>
              <a:t>the </a:t>
            </a:r>
            <a:r>
              <a:rPr b="1" lang="uk-UA" sz="1400">
                <a:latin typeface="Calibri"/>
                <a:ea typeface="Calibri"/>
                <a:cs typeface="Calibri"/>
                <a:sym typeface="Calibri"/>
              </a:rPr>
              <a:t>collect</a:t>
            </a:r>
            <a:r>
              <a:rPr b="1" lang="uk-UA" sz="1400">
                <a:latin typeface="Calibri"/>
                <a:ea typeface="Calibri"/>
                <a:cs typeface="Calibri"/>
                <a:sym typeface="Calibri"/>
              </a:rPr>
              <a:t> </a:t>
            </a:r>
            <a:r>
              <a:rPr lang="uk-UA" sz="1400">
                <a:latin typeface="Calibri"/>
                <a:ea typeface="Calibri"/>
                <a:cs typeface="Calibri"/>
                <a:sym typeface="Calibri"/>
              </a:rPr>
              <a:t>action to get a list consisting of all the elements of the </a:t>
            </a:r>
            <a:r>
              <a:rPr i="1" lang="uk-UA" sz="1400">
                <a:latin typeface="Calibri"/>
                <a:ea typeface="Calibri"/>
                <a:cs typeface="Calibri"/>
                <a:sym typeface="Calibri"/>
              </a:rPr>
              <a:t>RDD</a:t>
            </a:r>
            <a:r>
              <a:rPr lang="uk-UA" sz="1400">
                <a:latin typeface="Calibri"/>
                <a:ea typeface="Calibri"/>
                <a:cs typeface="Calibri"/>
                <a:sym typeface="Calibri"/>
              </a:rPr>
              <a:t>:</a:t>
            </a:r>
            <a:endParaRPr sz="1400">
              <a:latin typeface="Calibri"/>
              <a:ea typeface="Calibri"/>
              <a:cs typeface="Calibri"/>
              <a:sym typeface="Calibri"/>
            </a:endParaRPr>
          </a:p>
        </p:txBody>
      </p:sp>
      <p:sp>
        <p:nvSpPr>
          <p:cNvPr id="714" name="Google Shape;714;p90"/>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715" name="Google Shape;715;p90"/>
          <p:cNvSpPr txBox="1"/>
          <p:nvPr/>
        </p:nvSpPr>
        <p:spPr>
          <a:xfrm>
            <a:off x="1384975" y="3507025"/>
            <a:ext cx="7171800" cy="1108200"/>
          </a:xfrm>
          <a:prstGeom prst="rect">
            <a:avLst/>
          </a:prstGeom>
          <a:solidFill>
            <a:srgbClr val="FAFAFA"/>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latin typeface="Consolas"/>
                <a:ea typeface="Consolas"/>
                <a:cs typeface="Consolas"/>
                <a:sym typeface="Consolas"/>
              </a:rPr>
              <a:t>from pyspark import SparkContext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sc = SparkContext.getOrCreate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dataRDD = sc.textFile("C:/Users/word_count.txt")</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words=dataRDD.map(lambda x: x.split("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print(words.collect())</a:t>
            </a:r>
            <a:endParaRPr sz="1200">
              <a:latin typeface="Consolas"/>
              <a:ea typeface="Consolas"/>
              <a:cs typeface="Consolas"/>
              <a:sym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91"/>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Actions - count(), countByValue()</a:t>
            </a:r>
            <a:endParaRPr sz="3000"/>
          </a:p>
        </p:txBody>
      </p:sp>
      <p:sp>
        <p:nvSpPr>
          <p:cNvPr id="721" name="Google Shape;721;p91"/>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33680" lvl="0" marL="342900" marR="0" rtl="0" algn="l">
              <a:lnSpc>
                <a:spcPct val="100000"/>
              </a:lnSpc>
              <a:spcBef>
                <a:spcPts val="750"/>
              </a:spcBef>
              <a:spcAft>
                <a:spcPts val="0"/>
              </a:spcAft>
              <a:buClr>
                <a:srgbClr val="0D0D0D"/>
              </a:buClr>
              <a:buSzPts val="1340"/>
              <a:buFont typeface="Noto Sans Symbols"/>
              <a:buChar char="●"/>
            </a:pPr>
            <a:r>
              <a:rPr lang="uk-UA" sz="1400"/>
              <a:t>The </a:t>
            </a:r>
            <a:r>
              <a:rPr b="1" lang="uk-UA" sz="1400"/>
              <a:t>count </a:t>
            </a:r>
            <a:r>
              <a:rPr lang="uk-UA" sz="1400"/>
              <a:t>operation returns an </a:t>
            </a:r>
            <a:r>
              <a:rPr lang="uk-UA" sz="1400"/>
              <a:t>integer</a:t>
            </a:r>
            <a:r>
              <a:rPr lang="uk-UA" sz="1400"/>
              <a:t>, which is the count of the elements (rows). </a:t>
            </a:r>
            <a:endParaRPr sz="1400"/>
          </a:p>
          <a:p>
            <a:pPr indent="-226058" lvl="1" marL="685800" rtl="0" algn="l">
              <a:lnSpc>
                <a:spcPct val="100000"/>
              </a:lnSpc>
              <a:spcBef>
                <a:spcPts val="0"/>
              </a:spcBef>
              <a:spcAft>
                <a:spcPts val="0"/>
              </a:spcAft>
              <a:buSzPts val="1180"/>
              <a:buChar char="○"/>
            </a:pPr>
            <a:r>
              <a:rPr lang="uk-UA"/>
              <a:t>It is relatively quick and has low memory usage.</a:t>
            </a:r>
            <a:endParaRPr/>
          </a:p>
          <a:p>
            <a:pPr indent="-233680" lvl="0" marL="342900" marR="0" rtl="0" algn="l">
              <a:lnSpc>
                <a:spcPct val="100000"/>
              </a:lnSpc>
              <a:spcBef>
                <a:spcPts val="750"/>
              </a:spcBef>
              <a:spcAft>
                <a:spcPts val="0"/>
              </a:spcAft>
              <a:buClr>
                <a:srgbClr val="0D0D0D"/>
              </a:buClr>
              <a:buSzPts val="1340"/>
              <a:buFont typeface="Noto Sans Symbols"/>
              <a:buChar char="●"/>
            </a:pPr>
            <a:r>
              <a:rPr lang="uk-UA" sz="1400"/>
              <a:t>The </a:t>
            </a:r>
            <a:r>
              <a:rPr b="1" lang="uk-UA" sz="1400"/>
              <a:t>countByValue </a:t>
            </a:r>
            <a:r>
              <a:rPr lang="uk-UA" sz="1400"/>
              <a:t>operation returns a map of unique values to how many times that value occurs.</a:t>
            </a:r>
            <a:endParaRPr sz="1400"/>
          </a:p>
          <a:p>
            <a:pPr indent="-226058" lvl="1" marL="685800" rtl="0" algn="l">
              <a:lnSpc>
                <a:spcPct val="100000"/>
              </a:lnSpc>
              <a:spcBef>
                <a:spcPts val="750"/>
              </a:spcBef>
              <a:spcAft>
                <a:spcPts val="0"/>
              </a:spcAft>
              <a:buSzPts val="1180"/>
              <a:buChar char="○"/>
            </a:pPr>
            <a:r>
              <a:rPr lang="uk-UA"/>
              <a:t>It is useful when:</a:t>
            </a:r>
            <a:endParaRPr/>
          </a:p>
          <a:p>
            <a:pPr indent="-218438" lvl="2" marL="1028700" rtl="0" algn="l">
              <a:lnSpc>
                <a:spcPct val="100000"/>
              </a:lnSpc>
              <a:spcBef>
                <a:spcPts val="0"/>
              </a:spcBef>
              <a:spcAft>
                <a:spcPts val="0"/>
              </a:spcAft>
              <a:buSzPts val="1020"/>
              <a:buChar char="■"/>
            </a:pPr>
            <a:r>
              <a:rPr lang="uk-UA"/>
              <a:t>The </a:t>
            </a:r>
            <a:r>
              <a:rPr lang="uk-UA"/>
              <a:t>RDD has duplicate rows (especially as a result of using flatMap()).</a:t>
            </a:r>
            <a:endParaRPr/>
          </a:p>
          <a:p>
            <a:pPr indent="-218438" lvl="2" marL="1028700" rtl="0" algn="l">
              <a:lnSpc>
                <a:spcPct val="100000"/>
              </a:lnSpc>
              <a:spcBef>
                <a:spcPts val="0"/>
              </a:spcBef>
              <a:spcAft>
                <a:spcPts val="0"/>
              </a:spcAft>
              <a:buSzPts val="1020"/>
              <a:buChar char="■"/>
            </a:pPr>
            <a:r>
              <a:rPr lang="uk-UA"/>
              <a:t>You</a:t>
            </a:r>
            <a:r>
              <a:rPr lang="uk-UA"/>
              <a:t> want to count how many times duplicates appear.</a:t>
            </a:r>
            <a:endParaRPr/>
          </a:p>
          <a:p>
            <a:pPr indent="-218438" lvl="2" marL="1028700" rtl="0" algn="l">
              <a:lnSpc>
                <a:spcPct val="100000"/>
              </a:lnSpc>
              <a:spcBef>
                <a:spcPts val="0"/>
              </a:spcBef>
              <a:spcAft>
                <a:spcPts val="0"/>
              </a:spcAft>
              <a:buSzPts val="1020"/>
              <a:buChar char="■"/>
            </a:pPr>
            <a:r>
              <a:rPr lang="uk-UA"/>
              <a:t>G</a:t>
            </a:r>
            <a:r>
              <a:rPr lang="uk-UA"/>
              <a:t>etting the most common words from a series of texts.</a:t>
            </a:r>
            <a:endParaRPr/>
          </a:p>
          <a:p>
            <a:pPr indent="-233680" lvl="0" marL="342900" marR="0" rtl="0" algn="l">
              <a:lnSpc>
                <a:spcPct val="100000"/>
              </a:lnSpc>
              <a:spcBef>
                <a:spcPts val="750"/>
              </a:spcBef>
              <a:spcAft>
                <a:spcPts val="0"/>
              </a:spcAft>
              <a:buClr>
                <a:srgbClr val="0D0D0D"/>
              </a:buClr>
              <a:buSzPts val="1340"/>
              <a:buFont typeface="Noto Sans Symbols"/>
              <a:buChar char="●"/>
            </a:pPr>
            <a:r>
              <a:rPr lang="uk-UA" sz="1400"/>
              <a:t>Example: Using </a:t>
            </a:r>
            <a:r>
              <a:rPr lang="uk-UA" sz="1400"/>
              <a:t>the </a:t>
            </a:r>
            <a:r>
              <a:rPr b="1" lang="uk-UA" sz="1400"/>
              <a:t>count</a:t>
            </a:r>
            <a:r>
              <a:rPr b="1" lang="uk-UA" sz="1400"/>
              <a:t> </a:t>
            </a:r>
            <a:r>
              <a:rPr lang="uk-UA" sz="1400"/>
              <a:t>and </a:t>
            </a:r>
            <a:r>
              <a:rPr b="1" lang="uk-UA" sz="1400"/>
              <a:t>countByValue </a:t>
            </a:r>
            <a:r>
              <a:rPr lang="uk-UA" sz="1400"/>
              <a:t>actions</a:t>
            </a:r>
            <a:r>
              <a:rPr lang="uk-UA" sz="1400"/>
              <a:t> to get the total word count and unique word counts:</a:t>
            </a:r>
            <a:endParaRPr sz="1400"/>
          </a:p>
        </p:txBody>
      </p:sp>
      <p:sp>
        <p:nvSpPr>
          <p:cNvPr id="722" name="Google Shape;722;p91"/>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723" name="Google Shape;723;p91"/>
          <p:cNvSpPr txBox="1"/>
          <p:nvPr/>
        </p:nvSpPr>
        <p:spPr>
          <a:xfrm>
            <a:off x="2487175" y="3510175"/>
            <a:ext cx="4365900" cy="1539300"/>
          </a:xfrm>
          <a:prstGeom prst="rect">
            <a:avLst/>
          </a:prstGeom>
          <a:solidFill>
            <a:srgbClr val="EAEAEB"/>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uk-UA" sz="1100">
                <a:latin typeface="Consolas"/>
                <a:ea typeface="Consolas"/>
                <a:cs typeface="Consolas"/>
                <a:sym typeface="Consolas"/>
              </a:rPr>
              <a:t>from pyspark import SparkContext</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sc = SparkContext.getOrCreate ()</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lines = sc.textFile("C:/Users/word_count.txt")</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words = lines.flatMap(lambda l:l.split())</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total_count = words.count()</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print(total_count)</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unique_word_counts = words.countByValue()</a:t>
            </a:r>
            <a:endParaRPr b="1" sz="1100">
              <a:latin typeface="Consolas"/>
              <a:ea typeface="Consolas"/>
              <a:cs typeface="Consolas"/>
              <a:sym typeface="Consolas"/>
            </a:endParaRPr>
          </a:p>
          <a:p>
            <a:pPr indent="0" lvl="0" marL="0" rtl="0" algn="l">
              <a:spcBef>
                <a:spcPts val="0"/>
              </a:spcBef>
              <a:spcAft>
                <a:spcPts val="0"/>
              </a:spcAft>
              <a:buNone/>
            </a:pPr>
            <a:r>
              <a:rPr b="1" lang="uk-UA" sz="1100">
                <a:latin typeface="Consolas"/>
                <a:ea typeface="Consolas"/>
                <a:cs typeface="Consolas"/>
                <a:sym typeface="Consolas"/>
              </a:rPr>
              <a:t>print(unique_word_counts)</a:t>
            </a:r>
            <a:endParaRPr b="1" sz="1100">
              <a:latin typeface="Consolas"/>
              <a:ea typeface="Consolas"/>
              <a:cs typeface="Consolas"/>
              <a:sym typeface="Consola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92"/>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Actions - take()</a:t>
            </a:r>
            <a:endParaRPr sz="3000">
              <a:solidFill>
                <a:srgbClr val="3F3F3F"/>
              </a:solidFill>
              <a:latin typeface="Calibri"/>
              <a:ea typeface="Calibri"/>
              <a:cs typeface="Calibri"/>
              <a:sym typeface="Calibri"/>
            </a:endParaRPr>
          </a:p>
        </p:txBody>
      </p:sp>
      <p:sp>
        <p:nvSpPr>
          <p:cNvPr id="729" name="Google Shape;729;p92"/>
          <p:cNvSpPr txBox="1"/>
          <p:nvPr>
            <p:ph idx="1" type="body"/>
          </p:nvPr>
        </p:nvSpPr>
        <p:spPr>
          <a:xfrm>
            <a:off x="434450" y="1247650"/>
            <a:ext cx="8520600" cy="3416400"/>
          </a:xfrm>
          <a:prstGeom prst="rect">
            <a:avLst/>
          </a:prstGeom>
          <a:noFill/>
          <a:ln>
            <a:noFill/>
          </a:ln>
        </p:spPr>
        <p:txBody>
          <a:bodyPr anchorCtr="0" anchor="t" bIns="68550" lIns="68550" spcFirstLastPara="1" rIns="68550" wrap="square" tIns="68550">
            <a:noAutofit/>
          </a:bodyPr>
          <a:lstStyle/>
          <a:p>
            <a:pPr indent="-240030" lvl="0" marL="342900" marR="0" rtl="0" algn="l">
              <a:lnSpc>
                <a:spcPct val="100000"/>
              </a:lnSpc>
              <a:spcBef>
                <a:spcPts val="750"/>
              </a:spcBef>
              <a:spcAft>
                <a:spcPts val="0"/>
              </a:spcAft>
              <a:buClr>
                <a:srgbClr val="0D0D0D"/>
              </a:buClr>
              <a:buSzPts val="1440"/>
              <a:buFont typeface="Noto Sans Symbols"/>
              <a:buChar char="●"/>
            </a:pPr>
            <a:r>
              <a:rPr lang="uk-UA" sz="1500">
                <a:latin typeface="Calibri"/>
                <a:ea typeface="Calibri"/>
                <a:cs typeface="Calibri"/>
                <a:sym typeface="Calibri"/>
              </a:rPr>
              <a:t>The </a:t>
            </a:r>
            <a:r>
              <a:rPr b="1" i="1" lang="uk-UA" sz="1500">
                <a:latin typeface="Calibri"/>
                <a:ea typeface="Calibri"/>
                <a:cs typeface="Calibri"/>
                <a:sym typeface="Calibri"/>
              </a:rPr>
              <a:t>take() </a:t>
            </a:r>
            <a:r>
              <a:rPr lang="uk-UA" sz="1500">
                <a:latin typeface="Calibri"/>
                <a:ea typeface="Calibri"/>
                <a:cs typeface="Calibri"/>
                <a:sym typeface="Calibri"/>
              </a:rPr>
              <a:t>operation returns a list containing </a:t>
            </a:r>
            <a:r>
              <a:rPr i="1" lang="uk-UA" sz="1500">
                <a:latin typeface="Calibri"/>
                <a:ea typeface="Calibri"/>
                <a:cs typeface="Calibri"/>
                <a:sym typeface="Calibri"/>
              </a:rPr>
              <a:t>N</a:t>
            </a:r>
            <a:r>
              <a:rPr lang="uk-UA" sz="1500">
                <a:latin typeface="Calibri"/>
                <a:ea typeface="Calibri"/>
                <a:cs typeface="Calibri"/>
                <a:sym typeface="Calibri"/>
              </a:rPr>
              <a:t> elements of the </a:t>
            </a:r>
            <a:r>
              <a:rPr i="1" lang="uk-UA" sz="1500">
                <a:latin typeface="Calibri"/>
                <a:ea typeface="Calibri"/>
                <a:cs typeface="Calibri"/>
                <a:sym typeface="Calibri"/>
              </a:rPr>
              <a:t>RDD</a:t>
            </a:r>
            <a:r>
              <a:rPr lang="uk-UA" sz="1500">
                <a:latin typeface="Calibri"/>
                <a:ea typeface="Calibri"/>
                <a:cs typeface="Calibri"/>
                <a:sym typeface="Calibri"/>
              </a:rPr>
              <a:t>.</a:t>
            </a:r>
            <a:endParaRPr sz="1500">
              <a:latin typeface="Calibri"/>
              <a:ea typeface="Calibri"/>
              <a:cs typeface="Calibri"/>
              <a:sym typeface="Calibri"/>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sz="1500">
                <a:latin typeface="Calibri"/>
                <a:ea typeface="Calibri"/>
                <a:cs typeface="Calibri"/>
                <a:sym typeface="Calibri"/>
              </a:rPr>
              <a:t>It takes in an integer, </a:t>
            </a:r>
            <a:r>
              <a:rPr i="1" lang="uk-UA" sz="1500">
                <a:latin typeface="Calibri"/>
                <a:ea typeface="Calibri"/>
                <a:cs typeface="Calibri"/>
                <a:sym typeface="Calibri"/>
              </a:rPr>
              <a:t>N</a:t>
            </a:r>
            <a:r>
              <a:rPr lang="uk-UA" sz="1500">
                <a:latin typeface="Calibri"/>
                <a:ea typeface="Calibri"/>
                <a:cs typeface="Calibri"/>
                <a:sym typeface="Calibri"/>
              </a:rPr>
              <a:t>, to specify how many elements.</a:t>
            </a:r>
            <a:endParaRPr sz="1500">
              <a:latin typeface="Calibri"/>
              <a:ea typeface="Calibri"/>
              <a:cs typeface="Calibri"/>
              <a:sym typeface="Calibri"/>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sz="1500">
                <a:latin typeface="Calibri"/>
                <a:ea typeface="Calibri"/>
                <a:cs typeface="Calibri"/>
                <a:sym typeface="Calibri"/>
              </a:rPr>
              <a:t>The elements in the returned list may </a:t>
            </a:r>
            <a:r>
              <a:rPr b="1" lang="uk-UA" sz="1500">
                <a:latin typeface="Calibri"/>
                <a:ea typeface="Calibri"/>
                <a:cs typeface="Calibri"/>
                <a:sym typeface="Calibri"/>
              </a:rPr>
              <a:t>not</a:t>
            </a:r>
            <a:r>
              <a:rPr lang="uk-UA" sz="1500">
                <a:latin typeface="Calibri"/>
                <a:ea typeface="Calibri"/>
                <a:cs typeface="Calibri"/>
                <a:sym typeface="Calibri"/>
              </a:rPr>
              <a:t> be in the expected order and may be </a:t>
            </a:r>
            <a:r>
              <a:rPr b="1" lang="uk-UA" sz="1500">
                <a:latin typeface="Calibri"/>
                <a:ea typeface="Calibri"/>
                <a:cs typeface="Calibri"/>
                <a:sym typeface="Calibri"/>
              </a:rPr>
              <a:t>biased</a:t>
            </a:r>
            <a:r>
              <a:rPr lang="uk-UA" sz="1500">
                <a:latin typeface="Calibri"/>
                <a:ea typeface="Calibri"/>
                <a:cs typeface="Calibri"/>
                <a:sym typeface="Calibri"/>
              </a:rPr>
              <a:t> due to factors such as connectivity.</a:t>
            </a:r>
            <a:endParaRPr sz="1500">
              <a:latin typeface="Calibri"/>
              <a:ea typeface="Calibri"/>
              <a:cs typeface="Calibri"/>
              <a:sym typeface="Calibri"/>
            </a:endParaRPr>
          </a:p>
          <a:p>
            <a:pPr indent="-240030" lvl="0" marL="342900" marR="0" rtl="0" algn="l">
              <a:lnSpc>
                <a:spcPct val="100000"/>
              </a:lnSpc>
              <a:spcBef>
                <a:spcPts val="750"/>
              </a:spcBef>
              <a:spcAft>
                <a:spcPts val="0"/>
              </a:spcAft>
              <a:buClr>
                <a:srgbClr val="0D0D0D"/>
              </a:buClr>
              <a:buSzPts val="1440"/>
              <a:buFont typeface="Noto Sans Symbols"/>
              <a:buChar char="●"/>
            </a:pPr>
            <a:r>
              <a:rPr lang="uk-UA" sz="1500">
                <a:latin typeface="Calibri"/>
                <a:ea typeface="Calibri"/>
                <a:cs typeface="Calibri"/>
                <a:sym typeface="Calibri"/>
              </a:rPr>
              <a:t>It is useful for using data locally without worrying about memory usage.</a:t>
            </a:r>
            <a:endParaRPr sz="1500">
              <a:latin typeface="Calibri"/>
              <a:ea typeface="Calibri"/>
              <a:cs typeface="Calibri"/>
              <a:sym typeface="Calibri"/>
            </a:endParaRPr>
          </a:p>
          <a:p>
            <a:pPr indent="0" lvl="0" marL="457200" marR="0" rtl="0" algn="l">
              <a:lnSpc>
                <a:spcPct val="100000"/>
              </a:lnSpc>
              <a:spcBef>
                <a:spcPts val="750"/>
              </a:spcBef>
              <a:spcAft>
                <a:spcPts val="0"/>
              </a:spcAft>
              <a:buNone/>
            </a:pPr>
            <a:r>
              <a:t/>
            </a:r>
            <a:endParaRPr sz="1500">
              <a:latin typeface="Calibri"/>
              <a:ea typeface="Calibri"/>
              <a:cs typeface="Calibri"/>
              <a:sym typeface="Calibri"/>
            </a:endParaRPr>
          </a:p>
        </p:txBody>
      </p:sp>
      <p:sp>
        <p:nvSpPr>
          <p:cNvPr id="730" name="Google Shape;730;p92"/>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93"/>
          <p:cNvSpPr txBox="1"/>
          <p:nvPr>
            <p:ph type="title"/>
          </p:nvPr>
        </p:nvSpPr>
        <p:spPr>
          <a:xfrm>
            <a:off x="485575" y="674950"/>
            <a:ext cx="8520600" cy="572700"/>
          </a:xfrm>
          <a:prstGeom prst="rect">
            <a:avLst/>
          </a:prstGeom>
          <a:noFill/>
          <a:ln>
            <a:noFill/>
          </a:ln>
        </p:spPr>
        <p:txBody>
          <a:bodyPr anchorCtr="0" anchor="ctr" bIns="68550" lIns="68550" spcFirstLastPara="1" rIns="68550" wrap="square" tIns="68550">
            <a:noAutofit/>
          </a:bodyPr>
          <a:lstStyle/>
          <a:p>
            <a:pPr indent="0" lvl="0" marL="0" rtl="0" algn="l">
              <a:spcBef>
                <a:spcPts val="0"/>
              </a:spcBef>
              <a:spcAft>
                <a:spcPts val="0"/>
              </a:spcAft>
              <a:buClr>
                <a:schemeClr val="lt2"/>
              </a:buClr>
              <a:buSzPts val="1400"/>
              <a:buFont typeface="Century Gothic"/>
              <a:buNone/>
            </a:pPr>
            <a:r>
              <a:rPr lang="uk-UA" sz="3000"/>
              <a:t>Actions - reduce()</a:t>
            </a:r>
            <a:endParaRPr sz="3000"/>
          </a:p>
        </p:txBody>
      </p:sp>
      <p:sp>
        <p:nvSpPr>
          <p:cNvPr id="736" name="Google Shape;736;p93"/>
          <p:cNvSpPr txBox="1"/>
          <p:nvPr>
            <p:ph idx="1" type="body"/>
          </p:nvPr>
        </p:nvSpPr>
        <p:spPr>
          <a:xfrm>
            <a:off x="434450" y="1247650"/>
            <a:ext cx="8520600" cy="2792400"/>
          </a:xfrm>
          <a:prstGeom prst="rect">
            <a:avLst/>
          </a:prstGeom>
          <a:noFill/>
          <a:ln>
            <a:noFill/>
          </a:ln>
        </p:spPr>
        <p:txBody>
          <a:bodyPr anchorCtr="0" anchor="t" bIns="68550" lIns="68550" spcFirstLastPara="1" rIns="68550" wrap="square" tIns="68550">
            <a:noAutofit/>
          </a:bodyPr>
          <a:lstStyle/>
          <a:p>
            <a:pPr indent="-231140" lvl="0" marL="342900" marR="0" rtl="0" algn="l">
              <a:lnSpc>
                <a:spcPct val="100000"/>
              </a:lnSpc>
              <a:spcBef>
                <a:spcPts val="750"/>
              </a:spcBef>
              <a:spcAft>
                <a:spcPts val="0"/>
              </a:spcAft>
              <a:buSzPts val="1300"/>
              <a:buChar char="●"/>
            </a:pPr>
            <a:r>
              <a:rPr lang="uk-UA" sz="1300">
                <a:solidFill>
                  <a:srgbClr val="222222"/>
                </a:solidFill>
              </a:rPr>
              <a:t>The </a:t>
            </a:r>
            <a:r>
              <a:rPr b="1" lang="uk-UA" sz="1300">
                <a:solidFill>
                  <a:srgbClr val="222222"/>
                </a:solidFill>
              </a:rPr>
              <a:t>reduce()</a:t>
            </a:r>
            <a:r>
              <a:rPr lang="uk-UA" sz="1300">
                <a:solidFill>
                  <a:srgbClr val="222222"/>
                </a:solidFill>
              </a:rPr>
              <a:t> </a:t>
            </a:r>
            <a:r>
              <a:rPr lang="uk-UA" sz="1300">
                <a:solidFill>
                  <a:srgbClr val="222222"/>
                </a:solidFill>
              </a:rPr>
              <a:t>operation </a:t>
            </a:r>
            <a:r>
              <a:rPr lang="uk-UA" sz="1300">
                <a:solidFill>
                  <a:srgbClr val="222222"/>
                </a:solidFill>
              </a:rPr>
              <a:t>returns one element from two elements from the RDD by applying the </a:t>
            </a:r>
            <a:r>
              <a:rPr i="1" lang="uk-UA" sz="1300">
                <a:solidFill>
                  <a:srgbClr val="222222"/>
                </a:solidFill>
              </a:rPr>
              <a:t>lambda</a:t>
            </a:r>
            <a:r>
              <a:rPr lang="uk-UA" sz="1300">
                <a:solidFill>
                  <a:srgbClr val="222222"/>
                </a:solidFill>
              </a:rPr>
              <a:t> function:</a:t>
            </a:r>
            <a:endParaRPr sz="1300">
              <a:solidFill>
                <a:srgbClr val="222222"/>
              </a:solidFill>
            </a:endParaRPr>
          </a:p>
          <a:p>
            <a:pPr indent="0" lvl="0" marL="457200" marR="0" rtl="0" algn="l">
              <a:lnSpc>
                <a:spcPct val="100000"/>
              </a:lnSpc>
              <a:spcBef>
                <a:spcPts val="750"/>
              </a:spcBef>
              <a:spcAft>
                <a:spcPts val="0"/>
              </a:spcAft>
              <a:buNone/>
            </a:pPr>
            <a:r>
              <a:rPr lang="uk-UA" sz="1300">
                <a:solidFill>
                  <a:srgbClr val="222222"/>
                </a:solidFill>
                <a:highlight>
                  <a:srgbClr val="FFFFFF"/>
                </a:highlight>
                <a:latin typeface="Consolas"/>
                <a:ea typeface="Consolas"/>
                <a:cs typeface="Consolas"/>
                <a:sym typeface="Consolas"/>
              </a:rPr>
              <a:t>Syntax: </a:t>
            </a:r>
            <a:r>
              <a:rPr b="1" lang="uk-UA" sz="1300">
                <a:solidFill>
                  <a:srgbClr val="222222"/>
                </a:solidFill>
                <a:highlight>
                  <a:srgbClr val="FFFFFF"/>
                </a:highlight>
                <a:latin typeface="Consolas"/>
                <a:ea typeface="Consolas"/>
                <a:cs typeface="Consolas"/>
                <a:sym typeface="Consolas"/>
              </a:rPr>
              <a:t>RDD.reduce(&lt;function&gt;)</a:t>
            </a:r>
            <a:endParaRPr b="1" sz="1300">
              <a:solidFill>
                <a:srgbClr val="222222"/>
              </a:solidFill>
              <a:highlight>
                <a:srgbClr val="FFFFFF"/>
              </a:highlight>
              <a:latin typeface="Consolas"/>
              <a:ea typeface="Consolas"/>
              <a:cs typeface="Consolas"/>
              <a:sym typeface="Consolas"/>
            </a:endParaRPr>
          </a:p>
          <a:p>
            <a:pPr indent="0" lvl="0" marL="457200" marR="0" rtl="0" algn="l">
              <a:lnSpc>
                <a:spcPct val="100000"/>
              </a:lnSpc>
              <a:spcBef>
                <a:spcPts val="750"/>
              </a:spcBef>
              <a:spcAft>
                <a:spcPts val="0"/>
              </a:spcAft>
              <a:buNone/>
            </a:pPr>
            <a:r>
              <a:t/>
            </a:r>
            <a:endParaRPr b="1" sz="1300">
              <a:solidFill>
                <a:srgbClr val="222222"/>
              </a:solidFill>
              <a:highlight>
                <a:srgbClr val="FFFFFF"/>
              </a:highlight>
              <a:latin typeface="Consolas"/>
              <a:ea typeface="Consolas"/>
              <a:cs typeface="Consolas"/>
              <a:sym typeface="Consolas"/>
            </a:endParaRPr>
          </a:p>
          <a:p>
            <a:pPr indent="-231140" lvl="0" marL="342900" marR="0" rtl="0" algn="l">
              <a:lnSpc>
                <a:spcPct val="100000"/>
              </a:lnSpc>
              <a:spcBef>
                <a:spcPts val="0"/>
              </a:spcBef>
              <a:spcAft>
                <a:spcPts val="0"/>
              </a:spcAft>
              <a:buSzPts val="1300"/>
              <a:buChar char="●"/>
            </a:pPr>
            <a:r>
              <a:rPr lang="uk-UA" sz="1300">
                <a:solidFill>
                  <a:srgbClr val="222222"/>
                </a:solidFill>
              </a:rPr>
              <a:t>It takes in a function:  </a:t>
            </a:r>
            <a:endParaRPr sz="1300">
              <a:solidFill>
                <a:srgbClr val="222222"/>
              </a:solidFill>
            </a:endParaRPr>
          </a:p>
          <a:p>
            <a:pPr indent="-233678" lvl="1" marL="685800" rtl="0" algn="l">
              <a:lnSpc>
                <a:spcPct val="100000"/>
              </a:lnSpc>
              <a:spcBef>
                <a:spcPts val="0"/>
              </a:spcBef>
              <a:spcAft>
                <a:spcPts val="0"/>
              </a:spcAft>
              <a:buClr>
                <a:srgbClr val="222222"/>
              </a:buClr>
              <a:buSzPts val="1300"/>
              <a:buChar char="○"/>
            </a:pPr>
            <a:r>
              <a:rPr lang="uk-UA" sz="1300">
                <a:solidFill>
                  <a:srgbClr val="222222"/>
                </a:solidFill>
              </a:rPr>
              <a:t>Aggregation function. You can define the </a:t>
            </a:r>
            <a:r>
              <a:rPr b="1" lang="uk-UA" sz="1300">
                <a:solidFill>
                  <a:srgbClr val="222222"/>
                </a:solidFill>
              </a:rPr>
              <a:t>aggregation</a:t>
            </a:r>
            <a:r>
              <a:rPr lang="uk-UA" sz="1300">
                <a:solidFill>
                  <a:srgbClr val="222222"/>
                </a:solidFill>
              </a:rPr>
              <a:t> function by passing it as an </a:t>
            </a:r>
            <a:r>
              <a:rPr b="1" lang="uk-UA" sz="1300">
                <a:solidFill>
                  <a:srgbClr val="222222"/>
                </a:solidFill>
              </a:rPr>
              <a:t>argument </a:t>
            </a:r>
            <a:r>
              <a:rPr lang="uk-UA" sz="1300">
                <a:solidFill>
                  <a:srgbClr val="222222"/>
                </a:solidFill>
              </a:rPr>
              <a:t>or using the </a:t>
            </a:r>
            <a:r>
              <a:rPr b="1" lang="uk-UA" sz="1300">
                <a:solidFill>
                  <a:srgbClr val="222222"/>
                </a:solidFill>
              </a:rPr>
              <a:t>lambda function</a:t>
            </a:r>
            <a:r>
              <a:rPr lang="uk-UA" sz="1300">
                <a:solidFill>
                  <a:srgbClr val="222222"/>
                </a:solidFill>
              </a:rPr>
              <a:t>.</a:t>
            </a:r>
            <a:endParaRPr sz="1300">
              <a:solidFill>
                <a:srgbClr val="222222"/>
              </a:solidFill>
            </a:endParaRPr>
          </a:p>
          <a:p>
            <a:pPr indent="-233678" lvl="1" marL="685800" rtl="0" algn="l">
              <a:lnSpc>
                <a:spcPct val="100000"/>
              </a:lnSpc>
              <a:spcBef>
                <a:spcPts val="0"/>
              </a:spcBef>
              <a:spcAft>
                <a:spcPts val="0"/>
              </a:spcAft>
              <a:buClr>
                <a:srgbClr val="222222"/>
              </a:buClr>
              <a:buSzPts val="1300"/>
              <a:buChar char="○"/>
            </a:pPr>
            <a:r>
              <a:rPr lang="uk-UA" sz="1300">
                <a:solidFill>
                  <a:srgbClr val="222222"/>
                </a:solidFill>
              </a:rPr>
              <a:t>Uses two elements from the </a:t>
            </a:r>
            <a:r>
              <a:rPr b="1" lang="uk-UA" sz="1300">
                <a:solidFill>
                  <a:srgbClr val="222222"/>
                </a:solidFill>
              </a:rPr>
              <a:t>RDD</a:t>
            </a:r>
            <a:r>
              <a:rPr i="1" lang="uk-UA" sz="1300">
                <a:solidFill>
                  <a:srgbClr val="222222"/>
                </a:solidFill>
              </a:rPr>
              <a:t>.</a:t>
            </a:r>
            <a:endParaRPr sz="1300">
              <a:solidFill>
                <a:srgbClr val="222222"/>
              </a:solidFill>
            </a:endParaRPr>
          </a:p>
          <a:p>
            <a:pPr indent="-233678" lvl="1" marL="685800" rtl="0" algn="l">
              <a:lnSpc>
                <a:spcPct val="100000"/>
              </a:lnSpc>
              <a:spcBef>
                <a:spcPts val="0"/>
              </a:spcBef>
              <a:spcAft>
                <a:spcPts val="0"/>
              </a:spcAft>
              <a:buClr>
                <a:srgbClr val="222222"/>
              </a:buClr>
              <a:buSzPts val="1300"/>
              <a:buChar char="○"/>
            </a:pPr>
            <a:r>
              <a:rPr lang="uk-UA" sz="1300">
                <a:solidFill>
                  <a:srgbClr val="222222"/>
                </a:solidFill>
              </a:rPr>
              <a:t>Returns a single new element based on the operations used.</a:t>
            </a:r>
            <a:endParaRPr sz="1300">
              <a:solidFill>
                <a:srgbClr val="222222"/>
              </a:solidFill>
            </a:endParaRPr>
          </a:p>
          <a:p>
            <a:pPr indent="-233678" lvl="1" marL="685800" rtl="0" algn="l">
              <a:lnSpc>
                <a:spcPct val="100000"/>
              </a:lnSpc>
              <a:spcBef>
                <a:spcPts val="0"/>
              </a:spcBef>
              <a:spcAft>
                <a:spcPts val="0"/>
              </a:spcAft>
              <a:buClr>
                <a:srgbClr val="222222"/>
              </a:buClr>
              <a:buSzPts val="1300"/>
              <a:buChar char="○"/>
            </a:pPr>
            <a:r>
              <a:rPr lang="uk-UA" sz="1300">
                <a:solidFill>
                  <a:srgbClr val="222222"/>
                </a:solidFill>
              </a:rPr>
              <a:t>W</a:t>
            </a:r>
            <a:r>
              <a:rPr lang="uk-UA" sz="1300">
                <a:solidFill>
                  <a:srgbClr val="222222"/>
                </a:solidFill>
              </a:rPr>
              <a:t>ill be applied until only one element remains.</a:t>
            </a:r>
            <a:endParaRPr sz="1300">
              <a:solidFill>
                <a:srgbClr val="222222"/>
              </a:solidFill>
            </a:endParaRPr>
          </a:p>
          <a:p>
            <a:pPr indent="-231140" lvl="0" marL="342900" marR="0" rtl="0" algn="l">
              <a:lnSpc>
                <a:spcPct val="100000"/>
              </a:lnSpc>
              <a:spcBef>
                <a:spcPts val="750"/>
              </a:spcBef>
              <a:spcAft>
                <a:spcPts val="0"/>
              </a:spcAft>
              <a:buSzPts val="1300"/>
              <a:buChar char="●"/>
            </a:pPr>
            <a:r>
              <a:rPr lang="uk-UA" sz="1300">
                <a:solidFill>
                  <a:srgbClr val="222222"/>
                </a:solidFill>
              </a:rPr>
              <a:t>It is generally used to perform aggregations.</a:t>
            </a:r>
            <a:endParaRPr sz="1300">
              <a:solidFill>
                <a:srgbClr val="222222"/>
              </a:solidFill>
            </a:endParaRPr>
          </a:p>
          <a:p>
            <a:pPr indent="0" lvl="0" marL="0" marR="0" rtl="0" algn="l">
              <a:lnSpc>
                <a:spcPct val="100000"/>
              </a:lnSpc>
              <a:spcBef>
                <a:spcPts val="750"/>
              </a:spcBef>
              <a:spcAft>
                <a:spcPts val="0"/>
              </a:spcAft>
              <a:buNone/>
            </a:pPr>
            <a:r>
              <a:t/>
            </a:r>
            <a:endParaRPr sz="1400">
              <a:solidFill>
                <a:schemeClr val="dk1"/>
              </a:solidFill>
              <a:latin typeface="Calibri"/>
              <a:ea typeface="Calibri"/>
              <a:cs typeface="Calibri"/>
              <a:sym typeface="Calibri"/>
            </a:endParaRPr>
          </a:p>
        </p:txBody>
      </p:sp>
      <p:sp>
        <p:nvSpPr>
          <p:cNvPr id="737" name="Google Shape;737;p93"/>
          <p:cNvSpPr txBox="1"/>
          <p:nvPr>
            <p:ph idx="12" type="sldNum"/>
          </p:nvPr>
        </p:nvSpPr>
        <p:spPr>
          <a:xfrm>
            <a:off x="8556784" y="4749851"/>
            <a:ext cx="548700" cy="393600"/>
          </a:xfrm>
          <a:prstGeom prst="rect">
            <a:avLst/>
          </a:prstGeom>
          <a:noFill/>
          <a:ln>
            <a:noFill/>
          </a:ln>
        </p:spPr>
        <p:txBody>
          <a:bodyPr anchorCtr="0" anchor="b" bIns="34275" lIns="68550" spcFirstLastPara="1" rIns="68550" wrap="square" tIns="34275">
            <a:noAutofit/>
          </a:bodyPr>
          <a:lstStyle/>
          <a:p>
            <a:pPr indent="0" lvl="0" marL="0" rtl="0" algn="r">
              <a:spcBef>
                <a:spcPts val="0"/>
              </a:spcBef>
              <a:spcAft>
                <a:spcPts val="0"/>
              </a:spcAft>
              <a:buNone/>
            </a:pPr>
            <a:fld id="{00000000-1234-1234-1234-123412341234}" type="slidenum">
              <a:rPr lang="uk-UA"/>
              <a:t>‹#›</a:t>
            </a:fld>
            <a:endParaRPr/>
          </a:p>
        </p:txBody>
      </p:sp>
      <p:sp>
        <p:nvSpPr>
          <p:cNvPr id="738" name="Google Shape;738;p93"/>
          <p:cNvSpPr txBox="1"/>
          <p:nvPr/>
        </p:nvSpPr>
        <p:spPr>
          <a:xfrm>
            <a:off x="2485750" y="3862700"/>
            <a:ext cx="4561200" cy="923400"/>
          </a:xfrm>
          <a:prstGeom prst="rect">
            <a:avLst/>
          </a:prstGeom>
          <a:solidFill>
            <a:srgbClr val="FAFAFA"/>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200">
                <a:latin typeface="Consolas"/>
                <a:ea typeface="Consolas"/>
                <a:cs typeface="Consolas"/>
                <a:sym typeface="Consolas"/>
              </a:rPr>
              <a:t>sampledata = sc.parallelize([14,21,88,99,455]);</a:t>
            </a:r>
            <a:endParaRPr sz="1200">
              <a:latin typeface="Consolas"/>
              <a:ea typeface="Consolas"/>
              <a:cs typeface="Consolas"/>
              <a:sym typeface="Consolas"/>
            </a:endParaRPr>
          </a:p>
          <a:p>
            <a:pPr indent="0" lvl="0" marL="0" rtl="0" algn="l">
              <a:spcBef>
                <a:spcPts val="0"/>
              </a:spcBef>
              <a:spcAft>
                <a:spcPts val="0"/>
              </a:spcAft>
              <a:buNone/>
            </a:pPr>
            <a:r>
              <a:rPr lang="uk-UA" sz="1200">
                <a:solidFill>
                  <a:srgbClr val="595959"/>
                </a:solidFill>
                <a:latin typeface="Consolas"/>
                <a:ea typeface="Consolas"/>
                <a:cs typeface="Consolas"/>
                <a:sym typeface="Consolas"/>
              </a:rPr>
              <a:t>#aggregate numbers using addition operator</a:t>
            </a:r>
            <a:endParaRPr sz="1200">
              <a:solidFill>
                <a:srgbClr val="595959"/>
              </a:solidFill>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sum = sampledata.reduce(lambda a,b: a+b); </a:t>
            </a:r>
            <a:endParaRPr sz="1200">
              <a:latin typeface="Consolas"/>
              <a:ea typeface="Consolas"/>
              <a:cs typeface="Consolas"/>
              <a:sym typeface="Consolas"/>
            </a:endParaRPr>
          </a:p>
          <a:p>
            <a:pPr indent="0" lvl="0" marL="0" rtl="0" algn="l">
              <a:spcBef>
                <a:spcPts val="0"/>
              </a:spcBef>
              <a:spcAft>
                <a:spcPts val="0"/>
              </a:spcAft>
              <a:buNone/>
            </a:pPr>
            <a:r>
              <a:rPr lang="uk-UA" sz="1200">
                <a:latin typeface="Consolas"/>
                <a:ea typeface="Consolas"/>
                <a:cs typeface="Consolas"/>
                <a:sym typeface="Consolas"/>
              </a:rPr>
              <a:t>print("Sum of numbers is : ", sum);</a:t>
            </a:r>
            <a:endParaRPr sz="1200">
              <a:latin typeface="Consolas"/>
              <a:ea typeface="Consolas"/>
              <a:cs typeface="Consolas"/>
              <a:sym typeface="Consola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9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Example: Actions - reduce()</a:t>
            </a:r>
            <a:endParaRPr/>
          </a:p>
        </p:txBody>
      </p:sp>
      <p:sp>
        <p:nvSpPr>
          <p:cNvPr id="744" name="Google Shape;744;p94"/>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243840" lvl="0" marL="342900" rtl="0" algn="l">
              <a:lnSpc>
                <a:spcPct val="100000"/>
              </a:lnSpc>
              <a:spcBef>
                <a:spcPts val="750"/>
              </a:spcBef>
              <a:spcAft>
                <a:spcPts val="0"/>
              </a:spcAft>
              <a:buClr>
                <a:srgbClr val="222222"/>
              </a:buClr>
              <a:buSzPts val="1500"/>
              <a:buChar char="●"/>
            </a:pPr>
            <a:r>
              <a:rPr lang="uk-UA">
                <a:solidFill>
                  <a:srgbClr val="222222"/>
                </a:solidFill>
              </a:rPr>
              <a:t>Example: Using </a:t>
            </a:r>
            <a:r>
              <a:rPr b="1" i="1" lang="uk-UA">
                <a:solidFill>
                  <a:srgbClr val="222222"/>
                </a:solidFill>
              </a:rPr>
              <a:t>the reduce </a:t>
            </a:r>
            <a:r>
              <a:rPr lang="uk-UA">
                <a:solidFill>
                  <a:srgbClr val="222222"/>
                </a:solidFill>
              </a:rPr>
              <a:t>action to get the document text length from the </a:t>
            </a:r>
            <a:r>
              <a:rPr i="1" lang="uk-UA">
                <a:solidFill>
                  <a:srgbClr val="222222"/>
                </a:solidFill>
              </a:rPr>
              <a:t>RDD</a:t>
            </a:r>
            <a:r>
              <a:rPr lang="uk-UA">
                <a:solidFill>
                  <a:srgbClr val="222222"/>
                </a:solidFill>
              </a:rPr>
              <a:t>:</a:t>
            </a:r>
            <a:endParaRPr>
              <a:solidFill>
                <a:srgbClr val="222222"/>
              </a:solidFill>
            </a:endParaRPr>
          </a:p>
        </p:txBody>
      </p:sp>
      <p:sp>
        <p:nvSpPr>
          <p:cNvPr id="745" name="Google Shape;745;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746" name="Google Shape;746;p94"/>
          <p:cNvSpPr txBox="1"/>
          <p:nvPr/>
        </p:nvSpPr>
        <p:spPr>
          <a:xfrm>
            <a:off x="881100" y="1779075"/>
            <a:ext cx="7195500" cy="1169700"/>
          </a:xfrm>
          <a:prstGeom prst="rect">
            <a:avLst/>
          </a:prstGeom>
          <a:solidFill>
            <a:srgbClr val="EFEFE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sz="1600">
                <a:latin typeface="Consolas"/>
                <a:ea typeface="Consolas"/>
                <a:cs typeface="Consolas"/>
                <a:sym typeface="Consolas"/>
              </a:rPr>
              <a:t>lines = sc.textFile("C:/Users/word_count.txt")</a:t>
            </a:r>
            <a:endParaRPr sz="1600">
              <a:latin typeface="Consolas"/>
              <a:ea typeface="Consolas"/>
              <a:cs typeface="Consolas"/>
              <a:sym typeface="Consolas"/>
            </a:endParaRPr>
          </a:p>
          <a:p>
            <a:pPr indent="0" lvl="0" marL="0" rtl="0" algn="l">
              <a:spcBef>
                <a:spcPts val="0"/>
              </a:spcBef>
              <a:spcAft>
                <a:spcPts val="0"/>
              </a:spcAft>
              <a:buNone/>
            </a:pPr>
            <a:r>
              <a:rPr lang="uk-UA" sz="1600">
                <a:latin typeface="Consolas"/>
                <a:ea typeface="Consolas"/>
                <a:cs typeface="Consolas"/>
                <a:sym typeface="Consolas"/>
              </a:rPr>
              <a:t>wordlength =  lines.map(lambda l: len (l))</a:t>
            </a:r>
            <a:endParaRPr sz="1600">
              <a:latin typeface="Consolas"/>
              <a:ea typeface="Consolas"/>
              <a:cs typeface="Consolas"/>
              <a:sym typeface="Consolas"/>
            </a:endParaRPr>
          </a:p>
          <a:p>
            <a:pPr indent="0" lvl="0" marL="0" rtl="0" algn="l">
              <a:spcBef>
                <a:spcPts val="0"/>
              </a:spcBef>
              <a:spcAft>
                <a:spcPts val="0"/>
              </a:spcAft>
              <a:buNone/>
            </a:pPr>
            <a:r>
              <a:rPr lang="uk-UA" sz="1600">
                <a:latin typeface="Consolas"/>
                <a:ea typeface="Consolas"/>
                <a:cs typeface="Consolas"/>
                <a:sym typeface="Consolas"/>
              </a:rPr>
              <a:t>doclength  = wordlength.reduce (lambda a,b: a+b)</a:t>
            </a:r>
            <a:endParaRPr sz="1600">
              <a:latin typeface="Consolas"/>
              <a:ea typeface="Consolas"/>
              <a:cs typeface="Consolas"/>
              <a:sym typeface="Consolas"/>
            </a:endParaRPr>
          </a:p>
          <a:p>
            <a:pPr indent="0" lvl="0" marL="0" rtl="0" algn="l">
              <a:spcBef>
                <a:spcPts val="0"/>
              </a:spcBef>
              <a:spcAft>
                <a:spcPts val="0"/>
              </a:spcAft>
              <a:buNone/>
            </a:pPr>
            <a:r>
              <a:rPr lang="uk-UA" sz="1600">
                <a:latin typeface="Consolas"/>
                <a:ea typeface="Consolas"/>
                <a:cs typeface="Consolas"/>
                <a:sym typeface="Consolas"/>
              </a:rPr>
              <a:t>print(doclength)</a:t>
            </a:r>
            <a:endParaRPr sz="1600">
              <a:latin typeface="Consolas"/>
              <a:ea typeface="Consolas"/>
              <a:cs typeface="Consolas"/>
              <a:sym typeface="Consola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Actions - </a:t>
            </a:r>
            <a:r>
              <a:rPr lang="uk-UA" sz="3000"/>
              <a:t>join()</a:t>
            </a:r>
            <a:endParaRPr sz="3000"/>
          </a:p>
        </p:txBody>
      </p:sp>
      <p:sp>
        <p:nvSpPr>
          <p:cNvPr id="752" name="Google Shape;752;p9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UA" sz="1400"/>
              <a:t>The</a:t>
            </a:r>
            <a:r>
              <a:rPr b="1" lang="uk-UA" sz="1400"/>
              <a:t> join()</a:t>
            </a:r>
            <a:r>
              <a:rPr lang="uk-UA" sz="1400"/>
              <a:t> action </a:t>
            </a:r>
            <a:r>
              <a:rPr lang="uk-UA" sz="1400"/>
              <a:t>returns </a:t>
            </a:r>
            <a:r>
              <a:rPr b="1" lang="uk-UA" sz="1400"/>
              <a:t>RDD </a:t>
            </a:r>
            <a:r>
              <a:rPr lang="uk-UA" sz="1400"/>
              <a:t>with a pair of elements with the matching keys and all the values for that particular key. In the following example, there are two pairs of elements in two different RDDs. After joining these two RDDs, we get an RDD with elements having matching keys and their values.</a:t>
            </a:r>
            <a:endParaRPr sz="1400"/>
          </a:p>
        </p:txBody>
      </p:sp>
      <p:sp>
        <p:nvSpPr>
          <p:cNvPr id="753" name="Google Shape;753;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754" name="Google Shape;754;p95"/>
          <p:cNvSpPr txBox="1"/>
          <p:nvPr/>
        </p:nvSpPr>
        <p:spPr>
          <a:xfrm>
            <a:off x="1004725" y="2649650"/>
            <a:ext cx="6679800" cy="14775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uk-UA">
                <a:latin typeface="Consolas"/>
                <a:ea typeface="Consolas"/>
                <a:cs typeface="Consolas"/>
                <a:sym typeface="Consolas"/>
              </a:rPr>
              <a:t>from pyspark import SparkContext</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x = sc.parallelize([("spark", 1), ("python", 4)])</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y = sc.parallelize([("spark", 2), ("python", 5)])</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joined = x.join(y)</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final = joined.collect()</a:t>
            </a:r>
            <a:endParaRPr>
              <a:latin typeface="Consolas"/>
              <a:ea typeface="Consolas"/>
              <a:cs typeface="Consolas"/>
              <a:sym typeface="Consolas"/>
            </a:endParaRPr>
          </a:p>
          <a:p>
            <a:pPr indent="0" lvl="0" marL="0" rtl="0" algn="l">
              <a:spcBef>
                <a:spcPts val="0"/>
              </a:spcBef>
              <a:spcAft>
                <a:spcPts val="0"/>
              </a:spcAft>
              <a:buNone/>
            </a:pPr>
            <a:r>
              <a:rPr lang="uk-UA">
                <a:latin typeface="Consolas"/>
                <a:ea typeface="Consolas"/>
                <a:cs typeface="Consolas"/>
                <a:sym typeface="Consolas"/>
              </a:rPr>
              <a:t>print ("Join RDD -&gt; %s" % (final))</a:t>
            </a:r>
            <a:endParaRPr>
              <a:latin typeface="Consolas"/>
              <a:ea typeface="Consolas"/>
              <a:cs typeface="Consolas"/>
              <a:sym typeface="Consolas"/>
            </a:endParaRPr>
          </a:p>
        </p:txBody>
      </p:sp>
      <p:sp>
        <p:nvSpPr>
          <p:cNvPr id="755" name="Google Shape;755;p95"/>
          <p:cNvSpPr txBox="1"/>
          <p:nvPr/>
        </p:nvSpPr>
        <p:spPr>
          <a:xfrm>
            <a:off x="1073850" y="4195125"/>
            <a:ext cx="40971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uk-UA" sz="1350">
                <a:solidFill>
                  <a:srgbClr val="0D0D0D"/>
                </a:solidFill>
                <a:highlight>
                  <a:srgbClr val="FFFFFF"/>
                </a:highlight>
              </a:rPr>
              <a:t>Output</a:t>
            </a:r>
            <a:endParaRPr b="1" sz="1350">
              <a:solidFill>
                <a:srgbClr val="0D0D0D"/>
              </a:solidFill>
              <a:highlight>
                <a:srgbClr val="FFFFFF"/>
              </a:highlight>
            </a:endParaRPr>
          </a:p>
          <a:p>
            <a:pPr indent="0" lvl="0" marL="0" rtl="0" algn="l">
              <a:lnSpc>
                <a:spcPct val="115000"/>
              </a:lnSpc>
              <a:spcBef>
                <a:spcPts val="0"/>
              </a:spcBef>
              <a:spcAft>
                <a:spcPts val="0"/>
              </a:spcAft>
              <a:buNone/>
            </a:pPr>
            <a:r>
              <a:rPr lang="uk-UA" sz="1350">
                <a:solidFill>
                  <a:srgbClr val="0D0D0D"/>
                </a:solidFill>
                <a:highlight>
                  <a:srgbClr val="FFFFFF"/>
                </a:highlight>
              </a:rPr>
              <a:t>Join RDD -&gt; [('python', (4, 5)), ('spark', (1, 2))]</a:t>
            </a:r>
            <a:endParaRPr sz="1350">
              <a:solidFill>
                <a:srgbClr val="0D0D0D"/>
              </a:solidFill>
              <a:highlight>
                <a:srgbClr val="FFFFFF"/>
              </a:highligh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96"/>
          <p:cNvSpPr txBox="1"/>
          <p:nvPr>
            <p:ph type="title"/>
          </p:nvPr>
        </p:nvSpPr>
        <p:spPr>
          <a:xfrm>
            <a:off x="485575" y="674950"/>
            <a:ext cx="8520600" cy="572700"/>
          </a:xfrm>
          <a:prstGeom prst="rect">
            <a:avLst/>
          </a:prstGeom>
          <a:no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lt2"/>
              </a:buClr>
              <a:buSzPts val="1100"/>
              <a:buFont typeface="Century Gothic"/>
              <a:buNone/>
            </a:pPr>
            <a:r>
              <a:rPr lang="uk-UA" sz="3000"/>
              <a:t>Hands-On Exercise</a:t>
            </a:r>
            <a:endParaRPr sz="3000"/>
          </a:p>
        </p:txBody>
      </p:sp>
      <p:sp>
        <p:nvSpPr>
          <p:cNvPr id="761" name="Google Shape;761;p96"/>
          <p:cNvSpPr txBox="1"/>
          <p:nvPr>
            <p:ph idx="1" type="body"/>
          </p:nvPr>
        </p:nvSpPr>
        <p:spPr>
          <a:xfrm>
            <a:off x="434450" y="1247650"/>
            <a:ext cx="8520600" cy="3416400"/>
          </a:xfrm>
          <a:prstGeom prst="rect">
            <a:avLst/>
          </a:prstGeom>
          <a:noFill/>
          <a:ln>
            <a:noFill/>
          </a:ln>
        </p:spPr>
        <p:txBody>
          <a:bodyPr anchorCtr="0" anchor="t" bIns="68575" lIns="68575" spcFirstLastPara="1" rIns="68575" wrap="square" tIns="68575">
            <a:normAutofit/>
          </a:bodyPr>
          <a:lstStyle/>
          <a:p>
            <a:pPr indent="0" lvl="0" marL="101600" rtl="0" algn="l">
              <a:lnSpc>
                <a:spcPct val="100000"/>
              </a:lnSpc>
              <a:spcBef>
                <a:spcPts val="800"/>
              </a:spcBef>
              <a:spcAft>
                <a:spcPts val="0"/>
              </a:spcAft>
              <a:buSzPts val="1100"/>
              <a:buNone/>
            </a:pPr>
            <a:r>
              <a:rPr lang="uk-UA"/>
              <a:t>We will use the same dataset from the previous </a:t>
            </a:r>
            <a:r>
              <a:rPr lang="uk-UA"/>
              <a:t>exercises</a:t>
            </a:r>
            <a:r>
              <a:rPr lang="uk-UA"/>
              <a:t> (</a:t>
            </a:r>
            <a:r>
              <a:rPr lang="uk-UA" u="sng">
                <a:solidFill>
                  <a:schemeClr val="hlink"/>
                </a:solidFill>
                <a:hlinkClick r:id="rId3"/>
              </a:rPr>
              <a:t>Dataset about cars</a:t>
            </a:r>
            <a:r>
              <a:rPr lang="uk-UA"/>
              <a:t>).</a:t>
            </a:r>
            <a:endParaRPr/>
          </a:p>
          <a:p>
            <a:pPr indent="-336550" lvl="0" marL="444500" rtl="0" algn="l">
              <a:lnSpc>
                <a:spcPct val="100000"/>
              </a:lnSpc>
              <a:spcBef>
                <a:spcPts val="800"/>
              </a:spcBef>
              <a:spcAft>
                <a:spcPts val="0"/>
              </a:spcAft>
              <a:buSzPts val="1100"/>
              <a:buFont typeface="Arial"/>
              <a:buAutoNum type="arabicParenR"/>
            </a:pPr>
            <a:r>
              <a:rPr lang="uk-UA"/>
              <a:t>Create an </a:t>
            </a:r>
            <a:r>
              <a:rPr b="1" lang="uk-UA"/>
              <a:t>RDD </a:t>
            </a:r>
            <a:r>
              <a:rPr lang="uk-UA"/>
              <a:t>using this dataset. (Make sure to exclude the first two rows.)</a:t>
            </a:r>
            <a:endParaRPr/>
          </a:p>
          <a:p>
            <a:pPr indent="-336550" lvl="0" marL="444500" rtl="0" algn="l">
              <a:lnSpc>
                <a:spcPct val="100000"/>
              </a:lnSpc>
              <a:spcBef>
                <a:spcPts val="800"/>
              </a:spcBef>
              <a:spcAft>
                <a:spcPts val="0"/>
              </a:spcAft>
              <a:buSzPts val="1100"/>
              <a:buFont typeface="Arial"/>
              <a:buAutoNum type="arabicParenR"/>
            </a:pPr>
            <a:r>
              <a:rPr lang="uk-UA"/>
              <a:t>Calculate the following about the cars:</a:t>
            </a:r>
            <a:endParaRPr/>
          </a:p>
          <a:p>
            <a:pPr indent="-342900" lvl="1" marL="787400" rtl="0" algn="l">
              <a:lnSpc>
                <a:spcPct val="100000"/>
              </a:lnSpc>
              <a:spcBef>
                <a:spcPts val="800"/>
              </a:spcBef>
              <a:spcAft>
                <a:spcPts val="0"/>
              </a:spcAft>
              <a:buSzPts val="1000"/>
              <a:buFont typeface="Arial"/>
              <a:buAutoNum type="alphaUcPeriod"/>
            </a:pPr>
            <a:r>
              <a:rPr lang="uk-UA" sz="1400"/>
              <a:t>Total Weight.</a:t>
            </a:r>
            <a:endParaRPr/>
          </a:p>
          <a:p>
            <a:pPr indent="-342900" lvl="1" marL="787400" rtl="0" algn="l">
              <a:lnSpc>
                <a:spcPct val="100000"/>
              </a:lnSpc>
              <a:spcBef>
                <a:spcPts val="800"/>
              </a:spcBef>
              <a:spcAft>
                <a:spcPts val="0"/>
              </a:spcAft>
              <a:buSzPts val="1000"/>
              <a:buFont typeface="Arial"/>
              <a:buAutoNum type="alphaUcPeriod"/>
            </a:pPr>
            <a:r>
              <a:rPr lang="uk-UA" sz="1400"/>
              <a:t>Average MPG.</a:t>
            </a:r>
            <a:endParaRPr/>
          </a:p>
          <a:p>
            <a:pPr indent="-342900" lvl="1" marL="787400" rtl="0" algn="l">
              <a:lnSpc>
                <a:spcPct val="100000"/>
              </a:lnSpc>
              <a:spcBef>
                <a:spcPts val="800"/>
              </a:spcBef>
              <a:spcAft>
                <a:spcPts val="0"/>
              </a:spcAft>
              <a:buSzPts val="1000"/>
              <a:buFont typeface="Arial"/>
              <a:buAutoNum type="alphaUcPeriod"/>
            </a:pPr>
            <a:r>
              <a:rPr lang="uk-UA" sz="1400"/>
              <a:t>How many </a:t>
            </a:r>
            <a:r>
              <a:rPr lang="uk-UA"/>
              <a:t>cars do</a:t>
            </a:r>
            <a:r>
              <a:rPr lang="uk-UA" sz="1400"/>
              <a:t> we have for each </a:t>
            </a:r>
            <a:r>
              <a:rPr lang="uk-UA"/>
              <a:t>origin?</a:t>
            </a:r>
            <a:endParaRPr sz="1400"/>
          </a:p>
          <a:p>
            <a:pPr indent="0" lvl="0" marL="0" rtl="0" algn="l">
              <a:lnSpc>
                <a:spcPct val="100000"/>
              </a:lnSpc>
              <a:spcBef>
                <a:spcPts val="800"/>
              </a:spcBef>
              <a:spcAft>
                <a:spcPts val="0"/>
              </a:spcAft>
              <a:buNone/>
            </a:pPr>
            <a:r>
              <a:t/>
            </a:r>
            <a:endParaRPr/>
          </a:p>
          <a:p>
            <a:pPr indent="0" lvl="0" marL="0" rtl="0" algn="l">
              <a:lnSpc>
                <a:spcPct val="100000"/>
              </a:lnSpc>
              <a:spcBef>
                <a:spcPts val="800"/>
              </a:spcBef>
              <a:spcAft>
                <a:spcPts val="0"/>
              </a:spcAft>
              <a:buNone/>
            </a:pPr>
            <a:r>
              <a:rPr lang="uk-UA"/>
              <a:t>Hint: use </a:t>
            </a:r>
            <a:r>
              <a:rPr lang="uk-UA" u="sng">
                <a:solidFill>
                  <a:schemeClr val="hlink"/>
                </a:solidFill>
                <a:hlinkClick r:id="rId4"/>
              </a:rPr>
              <a:t>zipWithIndex()</a:t>
            </a:r>
            <a:endParaRPr/>
          </a:p>
          <a:p>
            <a:pPr indent="0" lvl="0" marL="0" rtl="0" algn="l">
              <a:lnSpc>
                <a:spcPct val="100000"/>
              </a:lnSpc>
              <a:spcBef>
                <a:spcPts val="800"/>
              </a:spcBef>
              <a:spcAft>
                <a:spcPts val="0"/>
              </a:spcAft>
              <a:buNone/>
            </a:pPr>
            <a:r>
              <a:t/>
            </a:r>
            <a:endParaRPr/>
          </a:p>
        </p:txBody>
      </p:sp>
      <p:sp>
        <p:nvSpPr>
          <p:cNvPr id="762" name="Google Shape;762;p96"/>
          <p:cNvSpPr txBox="1"/>
          <p:nvPr>
            <p:ph idx="12" type="sldNum"/>
          </p:nvPr>
        </p:nvSpPr>
        <p:spPr>
          <a:xfrm>
            <a:off x="8556784" y="4749851"/>
            <a:ext cx="548700" cy="393600"/>
          </a:xfrm>
          <a:prstGeom prst="rect">
            <a:avLst/>
          </a:prstGeom>
          <a:noFill/>
          <a:ln>
            <a:noFill/>
          </a:ln>
        </p:spPr>
        <p:txBody>
          <a:bodyPr anchorCtr="0" anchor="b" bIns="34275" lIns="68575" spcFirstLastPara="1" rIns="68575" wrap="square" tIns="3427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SzPts val="3600"/>
              <a:buNone/>
            </a:pPr>
            <a:r>
              <a:rPr lang="uk-UA"/>
              <a:t>Introduction to Apache Spark</a:t>
            </a:r>
            <a:endParaRPr/>
          </a:p>
        </p:txBody>
      </p:sp>
      <p:sp>
        <p:nvSpPr>
          <p:cNvPr id="258" name="Google Shape;258;p3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
        <p:nvSpPr>
          <p:cNvPr id="259" name="Google Shape;259;p34"/>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90000"/>
              </a:lnSpc>
              <a:spcBef>
                <a:spcPts val="0"/>
              </a:spcBef>
              <a:spcAft>
                <a:spcPts val="0"/>
              </a:spcAft>
              <a:buSzPts val="1600"/>
              <a:buChar char="●"/>
            </a:pPr>
            <a:r>
              <a:rPr lang="uk-UA" sz="1200"/>
              <a:t>Apache Spark</a:t>
            </a:r>
            <a:r>
              <a:rPr baseline="30000" lang="uk-UA" sz="1000"/>
              <a:t>TM</a:t>
            </a:r>
            <a:r>
              <a:rPr lang="uk-UA" sz="1200"/>
              <a:t> is a multi-language engine for data engineering, data science, and machine learning.</a:t>
            </a:r>
            <a:r>
              <a:rPr lang="uk-UA" sz="1200"/>
              <a:t> Apache Spark follows a master/worker node architecture, with one master or driver process and more than one worker process.</a:t>
            </a:r>
            <a:endParaRPr sz="1200"/>
          </a:p>
          <a:p>
            <a:pPr indent="-330200" lvl="0" marL="457200" rtl="0" algn="l">
              <a:lnSpc>
                <a:spcPct val="90000"/>
              </a:lnSpc>
              <a:spcBef>
                <a:spcPts val="1000"/>
              </a:spcBef>
              <a:spcAft>
                <a:spcPts val="0"/>
              </a:spcAft>
              <a:buSzPts val="1600"/>
              <a:buChar char="●"/>
            </a:pPr>
            <a:r>
              <a:rPr lang="uk-UA" sz="1200"/>
              <a:t>An efficient engine supports broad execution graphs and high-level </a:t>
            </a:r>
            <a:r>
              <a:rPr lang="uk-UA" sz="1200"/>
              <a:t>APIs</a:t>
            </a:r>
            <a:r>
              <a:rPr lang="uk-UA" sz="1200"/>
              <a:t> in Java, Scala, Python and </a:t>
            </a:r>
            <a:r>
              <a:rPr b="1" lang="uk-UA" sz="1200"/>
              <a:t>R, </a:t>
            </a:r>
            <a:r>
              <a:rPr lang="uk-UA" sz="1200"/>
              <a:t>and supports code reuse across multiple workloads (batch processing, interactive queries, real-time analytics, machine learning, and graph processing).</a:t>
            </a:r>
            <a:endParaRPr b="1" sz="1200"/>
          </a:p>
          <a:p>
            <a:pPr indent="-330200" lvl="0" marL="457200" rtl="0" algn="l">
              <a:lnSpc>
                <a:spcPct val="90000"/>
              </a:lnSpc>
              <a:spcBef>
                <a:spcPts val="1000"/>
              </a:spcBef>
              <a:spcAft>
                <a:spcPts val="0"/>
              </a:spcAft>
              <a:buSzPts val="1600"/>
              <a:buChar char="●"/>
            </a:pPr>
            <a:r>
              <a:rPr lang="uk-UA" sz="1200"/>
              <a:t>Spark is good for</a:t>
            </a:r>
            <a:r>
              <a:rPr lang="uk-UA" sz="850">
                <a:solidFill>
                  <a:srgbClr val="2D3B45"/>
                </a:solidFill>
                <a:highlight>
                  <a:srgbClr val="FFFFFF"/>
                </a:highlight>
                <a:latin typeface="Arial"/>
                <a:ea typeface="Arial"/>
                <a:cs typeface="Arial"/>
                <a:sym typeface="Arial"/>
              </a:rPr>
              <a:t> </a:t>
            </a:r>
            <a:r>
              <a:rPr b="1" lang="uk-UA" sz="1200"/>
              <a:t>in-memory caching </a:t>
            </a:r>
            <a:r>
              <a:rPr lang="uk-UA" sz="1200"/>
              <a:t>processing </a:t>
            </a:r>
            <a:r>
              <a:rPr lang="uk-UA" sz="1200"/>
              <a:t>and improved query execution for rapid data analytics queries.</a:t>
            </a:r>
            <a:endParaRPr b="1" sz="1200"/>
          </a:p>
          <a:p>
            <a:pPr indent="-330200" lvl="0" marL="457200" rtl="0" algn="l">
              <a:lnSpc>
                <a:spcPct val="90000"/>
              </a:lnSpc>
              <a:spcBef>
                <a:spcPts val="1000"/>
              </a:spcBef>
              <a:spcAft>
                <a:spcPts val="0"/>
              </a:spcAft>
              <a:buSzPts val="1600"/>
              <a:buChar char="●"/>
            </a:pPr>
            <a:r>
              <a:rPr lang="uk-UA" sz="1200"/>
              <a:t>The driver program runs the user's main function and performs numerous parallel operations on a cluster.</a:t>
            </a:r>
            <a:endParaRPr sz="1200"/>
          </a:p>
          <a:p>
            <a:pPr indent="-330200" lvl="0" marL="457200" rtl="0" algn="l">
              <a:lnSpc>
                <a:spcPct val="90000"/>
              </a:lnSpc>
              <a:spcBef>
                <a:spcPts val="1000"/>
              </a:spcBef>
              <a:spcAft>
                <a:spcPts val="0"/>
              </a:spcAft>
              <a:buSzPts val="1600"/>
              <a:buChar char="●"/>
            </a:pPr>
            <a:r>
              <a:rPr lang="uk-UA" sz="1200"/>
              <a:t>Spark's core abstraction is a </a:t>
            </a:r>
            <a:r>
              <a:rPr b="1" lang="uk-UA" sz="1200"/>
              <a:t>Resilient Distributed Dataset (RDD)</a:t>
            </a:r>
            <a:r>
              <a:rPr lang="uk-UA" sz="1200"/>
              <a:t>, which is a collection of objects partitioned across the cluster's nodes.</a:t>
            </a:r>
            <a:endParaRPr sz="1200"/>
          </a:p>
          <a:p>
            <a:pPr indent="-330200" lvl="0" marL="457200" rtl="0" algn="l">
              <a:lnSpc>
                <a:spcPct val="100000"/>
              </a:lnSpc>
              <a:spcBef>
                <a:spcPts val="1000"/>
              </a:spcBef>
              <a:spcAft>
                <a:spcPts val="0"/>
              </a:spcAft>
              <a:buSzPts val="1600"/>
              <a:buChar char="●"/>
            </a:pPr>
            <a:r>
              <a:rPr lang="uk-UA" sz="1200"/>
              <a:t>Spark does not execute the tasks immediately but maintains a chain of operations as metadata of the job — Directed Acyclic Graph</a:t>
            </a:r>
            <a:r>
              <a:rPr lang="uk-UA" sz="1150">
                <a:solidFill>
                  <a:srgbClr val="444444"/>
                </a:solidFill>
                <a:highlight>
                  <a:srgbClr val="FFFFFF"/>
                </a:highlight>
                <a:latin typeface="Georgia"/>
                <a:ea typeface="Georgia"/>
                <a:cs typeface="Georgia"/>
                <a:sym typeface="Georgia"/>
              </a:rPr>
              <a:t> [</a:t>
            </a:r>
            <a:r>
              <a:rPr lang="uk-UA" sz="1200"/>
              <a:t>DAG]. The action on the DAG happens only when an action operation is called onto the transformation DAG. This process is referred to as </a:t>
            </a:r>
            <a:r>
              <a:rPr i="1" lang="uk-UA" sz="1200"/>
              <a:t>lazy evaluation</a:t>
            </a:r>
            <a:r>
              <a:rPr lang="uk-UA" sz="1200"/>
              <a:t>.</a:t>
            </a:r>
            <a:endParaRPr sz="1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sz="3000"/>
              <a:t>K</a:t>
            </a:r>
            <a:r>
              <a:rPr lang="uk-UA" sz="3000"/>
              <a:t>nowledge</a:t>
            </a:r>
            <a:r>
              <a:rPr lang="uk-UA" sz="3000"/>
              <a:t> Check</a:t>
            </a:r>
            <a:endParaRPr sz="3000"/>
          </a:p>
        </p:txBody>
      </p:sp>
      <p:sp>
        <p:nvSpPr>
          <p:cNvPr id="768" name="Google Shape;768;p9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uk-UA"/>
              <a:t>What is Apache Spark?</a:t>
            </a:r>
            <a:endParaRPr/>
          </a:p>
          <a:p>
            <a:pPr indent="-330200" lvl="0" marL="457200" rtl="0" algn="l">
              <a:spcBef>
                <a:spcPts val="0"/>
              </a:spcBef>
              <a:spcAft>
                <a:spcPts val="0"/>
              </a:spcAft>
              <a:buSzPts val="1600"/>
              <a:buChar char="●"/>
            </a:pPr>
            <a:r>
              <a:rPr lang="uk-UA"/>
              <a:t>Explain the common workflow of a Spark program.</a:t>
            </a:r>
            <a:endParaRPr/>
          </a:p>
          <a:p>
            <a:pPr indent="-330200" lvl="0" marL="457200" rtl="0" algn="l">
              <a:spcBef>
                <a:spcPts val="0"/>
              </a:spcBef>
              <a:spcAft>
                <a:spcPts val="0"/>
              </a:spcAft>
              <a:buSzPts val="1600"/>
              <a:buChar char="●"/>
            </a:pPr>
            <a:r>
              <a:rPr lang="uk-UA"/>
              <a:t>What are the main functions of Spark Core?</a:t>
            </a:r>
            <a:endParaRPr/>
          </a:p>
          <a:p>
            <a:pPr indent="-330200" lvl="0" marL="457200" rtl="0" algn="l">
              <a:spcBef>
                <a:spcPts val="0"/>
              </a:spcBef>
              <a:spcAft>
                <a:spcPts val="0"/>
              </a:spcAft>
              <a:buSzPts val="1600"/>
              <a:buChar char="●"/>
            </a:pPr>
            <a:r>
              <a:rPr lang="uk-UA"/>
              <a:t>What is Spark Driver?</a:t>
            </a:r>
            <a:endParaRPr/>
          </a:p>
          <a:p>
            <a:pPr indent="-330200" lvl="0" marL="457200" rtl="0" algn="l">
              <a:spcBef>
                <a:spcPts val="0"/>
              </a:spcBef>
              <a:spcAft>
                <a:spcPts val="0"/>
              </a:spcAft>
              <a:buSzPts val="1600"/>
              <a:buChar char="●"/>
            </a:pPr>
            <a:r>
              <a:rPr lang="uk-UA"/>
              <a:t>What are the key advantages of PySpark RDD?</a:t>
            </a:r>
            <a:endParaRPr/>
          </a:p>
          <a:p>
            <a:pPr indent="-330200" lvl="0" marL="457200" rtl="0" algn="l">
              <a:spcBef>
                <a:spcPts val="0"/>
              </a:spcBef>
              <a:spcAft>
                <a:spcPts val="0"/>
              </a:spcAft>
              <a:buSzPts val="1600"/>
              <a:buChar char="●"/>
            </a:pPr>
            <a:r>
              <a:rPr lang="uk-UA"/>
              <a:t>Define actions in Spark.</a:t>
            </a:r>
            <a:endParaRPr/>
          </a:p>
        </p:txBody>
      </p:sp>
      <p:sp>
        <p:nvSpPr>
          <p:cNvPr id="769" name="Google Shape;769;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8"/>
          <p:cNvSpPr txBox="1"/>
          <p:nvPr>
            <p:ph type="title"/>
          </p:nvPr>
        </p:nvSpPr>
        <p:spPr>
          <a:xfrm>
            <a:off x="485575" y="674950"/>
            <a:ext cx="8520600" cy="5727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1800"/>
              <a:buNone/>
            </a:pPr>
            <a:r>
              <a:rPr lang="uk-UA" sz="3000"/>
              <a:t>Summary</a:t>
            </a:r>
            <a:endParaRPr sz="3000"/>
          </a:p>
        </p:txBody>
      </p:sp>
      <p:sp>
        <p:nvSpPr>
          <p:cNvPr id="775" name="Google Shape;775;p98"/>
          <p:cNvSpPr txBox="1"/>
          <p:nvPr>
            <p:ph idx="1" type="body"/>
          </p:nvPr>
        </p:nvSpPr>
        <p:spPr>
          <a:xfrm>
            <a:off x="434450" y="1247650"/>
            <a:ext cx="8520600" cy="3416400"/>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None/>
            </a:pPr>
            <a:r>
              <a:rPr lang="uk-UA" sz="1400"/>
              <a:t>In this presentation, we explored the various aspects of Apache Spark, including what it is, how to set it up, and what we can do with it via the RDD. </a:t>
            </a:r>
            <a:endParaRPr sz="1400"/>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Apache Spark is a multi-language engine for executing data engineering, data science, and machine learning tasks.</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PySpark is the Python API for Apache Spark, enabling Python developers to work with Spark's distributed computing capabilities.</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Spark's core abstraction is a Resilient Distributed Dataset (RDD), which represents a fault-tolerant, immutable collection of elements distributed across a cluster.</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The Spark driver translates user code into jobs and schedules tasks, while executors on worker nodes carry out the data processing.</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Char char="●"/>
            </a:pPr>
            <a:r>
              <a:rPr lang="uk-UA" sz="1400">
                <a:solidFill>
                  <a:srgbClr val="1F1F1F"/>
                </a:solidFill>
                <a:highlight>
                  <a:srgbClr val="FFFFFF"/>
                </a:highlight>
              </a:rPr>
              <a:t>RDDs can be created by parallelizing existing collections or from external datasets, and they support two types of operations: Transformations and Actions.</a:t>
            </a:r>
            <a:endParaRPr sz="1400">
              <a:solidFill>
                <a:srgbClr val="1F1F1F"/>
              </a:solidFill>
              <a:highlight>
                <a:srgbClr val="FFFFFF"/>
              </a:highlight>
            </a:endParaRPr>
          </a:p>
          <a:p>
            <a:pPr indent="0" lvl="0" marL="0" rtl="0" algn="l">
              <a:lnSpc>
                <a:spcPct val="100000"/>
              </a:lnSpc>
              <a:spcBef>
                <a:spcPts val="0"/>
              </a:spcBef>
              <a:spcAft>
                <a:spcPts val="0"/>
              </a:spcAft>
              <a:buNone/>
            </a:pPr>
            <a:r>
              <a:t/>
            </a:r>
            <a:endParaRPr sz="1200"/>
          </a:p>
        </p:txBody>
      </p:sp>
      <p:sp>
        <p:nvSpPr>
          <p:cNvPr id="776" name="Google Shape;776;p98"/>
          <p:cNvSpPr txBox="1"/>
          <p:nvPr>
            <p:ph idx="12" type="sldNum"/>
          </p:nvPr>
        </p:nvSpPr>
        <p:spPr>
          <a:xfrm>
            <a:off x="8556784" y="4749851"/>
            <a:ext cx="548700" cy="39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uk-UA"/>
              <a:t>References</a:t>
            </a:r>
            <a:endParaRPr/>
          </a:p>
        </p:txBody>
      </p:sp>
      <p:sp>
        <p:nvSpPr>
          <p:cNvPr id="782" name="Google Shape;782;p99"/>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Char char="●"/>
            </a:pPr>
            <a:r>
              <a:rPr lang="uk-UA" sz="1400" u="sng">
                <a:solidFill>
                  <a:srgbClr val="0D0D0D"/>
                </a:solidFill>
                <a:hlinkClick r:id="rId3">
                  <a:extLst>
                    <a:ext uri="{A12FA001-AC4F-418D-AE19-62706E023703}">
                      <ahyp:hlinkClr val="tx"/>
                    </a:ext>
                  </a:extLst>
                </a:hlinkClick>
              </a:rPr>
              <a:t>https://www.learntospark.com/2020/02/spark-architecture.html</a:t>
            </a:r>
            <a:endParaRPr sz="1400">
              <a:solidFill>
                <a:srgbClr val="0D0D0D"/>
              </a:solidFill>
            </a:endParaRPr>
          </a:p>
          <a:p>
            <a:pPr indent="-317500" lvl="0" marL="457200" rtl="0" algn="l">
              <a:spcBef>
                <a:spcPts val="1000"/>
              </a:spcBef>
              <a:spcAft>
                <a:spcPts val="0"/>
              </a:spcAft>
              <a:buClr>
                <a:srgbClr val="0D0D0D"/>
              </a:buClr>
              <a:buSzPts val="1400"/>
              <a:buChar char="●"/>
            </a:pPr>
            <a:r>
              <a:rPr lang="uk-UA" sz="1400" u="sng">
                <a:solidFill>
                  <a:srgbClr val="0D0D0D"/>
                </a:solidFill>
                <a:hlinkClick r:id="rId4">
                  <a:extLst>
                    <a:ext uri="{A12FA001-AC4F-418D-AE19-62706E023703}">
                      <ahyp:hlinkClr val="tx"/>
                    </a:ext>
                  </a:extLst>
                </a:hlinkClick>
              </a:rPr>
              <a:t>https://tropars.github.io/downloads/lectures/LSDM/LSDM-3-spark.pdf</a:t>
            </a:r>
            <a:endParaRPr sz="1400">
              <a:solidFill>
                <a:srgbClr val="0D0D0D"/>
              </a:solidFill>
            </a:endParaRPr>
          </a:p>
          <a:p>
            <a:pPr indent="-317500" lvl="0" marL="457200" rtl="0" algn="l">
              <a:spcBef>
                <a:spcPts val="1000"/>
              </a:spcBef>
              <a:spcAft>
                <a:spcPts val="0"/>
              </a:spcAft>
              <a:buClr>
                <a:srgbClr val="0D0D0D"/>
              </a:buClr>
              <a:buSzPts val="1400"/>
              <a:buChar char="●"/>
            </a:pPr>
            <a:r>
              <a:rPr lang="uk-UA" sz="1400" u="sng">
                <a:solidFill>
                  <a:srgbClr val="0D0D0D"/>
                </a:solidFill>
                <a:hlinkClick r:id="rId5">
                  <a:extLst>
                    <a:ext uri="{A12FA001-AC4F-418D-AE19-62706E023703}">
                      <ahyp:hlinkClr val="tx"/>
                    </a:ext>
                  </a:extLst>
                </a:hlinkClick>
              </a:rPr>
              <a:t>https://gktcs.com/media/PPT/Sanket%20Lolge/PySpark/4-_Action_and_RDD_Transformations.pdf</a:t>
            </a:r>
            <a:endParaRPr sz="1400">
              <a:solidFill>
                <a:srgbClr val="0D0D0D"/>
              </a:solidFill>
            </a:endParaRPr>
          </a:p>
          <a:p>
            <a:pPr indent="-317500" lvl="0" marL="457200" rtl="0" algn="l">
              <a:spcBef>
                <a:spcPts val="1000"/>
              </a:spcBef>
              <a:spcAft>
                <a:spcPts val="0"/>
              </a:spcAft>
              <a:buClr>
                <a:srgbClr val="0D0D0D"/>
              </a:buClr>
              <a:buSzPts val="1400"/>
              <a:buChar char="●"/>
            </a:pPr>
            <a:r>
              <a:rPr lang="uk-UA" sz="1400" u="sng">
                <a:solidFill>
                  <a:srgbClr val="0D0D0D"/>
                </a:solidFill>
                <a:hlinkClick r:id="rId6">
                  <a:extLst>
                    <a:ext uri="{A12FA001-AC4F-418D-AE19-62706E023703}">
                      <ahyp:hlinkClr val="tx"/>
                    </a:ext>
                  </a:extLst>
                </a:hlinkClick>
              </a:rPr>
              <a:t>Apache Spark: Core Concepts, Architecture, and Internals</a:t>
            </a:r>
            <a:endParaRPr sz="1400">
              <a:solidFill>
                <a:srgbClr val="0D0D0D"/>
              </a:solidFill>
            </a:endParaRPr>
          </a:p>
          <a:p>
            <a:pPr indent="-317500" lvl="0" marL="457200" rtl="0" algn="l">
              <a:spcBef>
                <a:spcPts val="1000"/>
              </a:spcBef>
              <a:spcAft>
                <a:spcPts val="0"/>
              </a:spcAft>
              <a:buClr>
                <a:srgbClr val="0D0D0D"/>
              </a:buClr>
              <a:buSzPts val="1400"/>
              <a:buChar char="●"/>
            </a:pPr>
            <a:r>
              <a:rPr lang="uk-UA" sz="1400" u="sng">
                <a:solidFill>
                  <a:srgbClr val="0D0D0D"/>
                </a:solidFill>
                <a:hlinkClick r:id="rId7">
                  <a:extLst>
                    <a:ext uri="{A12FA001-AC4F-418D-AE19-62706E023703}">
                      <ahyp:hlinkClr val="tx"/>
                    </a:ext>
                  </a:extLst>
                </a:hlinkClick>
              </a:rPr>
              <a:t>Apache Spark Documentation</a:t>
            </a:r>
            <a:endParaRPr sz="1400">
              <a:solidFill>
                <a:srgbClr val="0D0D0D"/>
              </a:solidFill>
            </a:endParaRPr>
          </a:p>
          <a:p>
            <a:pPr indent="0" lvl="0" marL="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83" name="Google Shape;783;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00"/>
          <p:cNvSpPr txBox="1"/>
          <p:nvPr>
            <p:ph type="title"/>
          </p:nvPr>
        </p:nvSpPr>
        <p:spPr>
          <a:xfrm>
            <a:off x="485575" y="2513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85000"/>
              </a:lnSpc>
              <a:spcBef>
                <a:spcPts val="0"/>
              </a:spcBef>
              <a:spcAft>
                <a:spcPts val="0"/>
              </a:spcAft>
              <a:buSzPts val="3600"/>
              <a:buNone/>
            </a:pPr>
            <a:r>
              <a:rPr lang="uk-UA"/>
              <a:t>THANK YOU</a:t>
            </a:r>
            <a:endParaRPr/>
          </a:p>
        </p:txBody>
      </p:sp>
      <p:sp>
        <p:nvSpPr>
          <p:cNvPr id="789" name="Google Shape;789;p10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None/>
            </a:pPr>
            <a:r>
              <a:rPr lang="uk-UA"/>
              <a:t>Benefits of Apache Spark</a:t>
            </a:r>
            <a:endParaRPr/>
          </a:p>
          <a:p>
            <a:pPr indent="0" lvl="0" marL="0" rtl="0" algn="l">
              <a:lnSpc>
                <a:spcPct val="85000"/>
              </a:lnSpc>
              <a:spcBef>
                <a:spcPts val="0"/>
              </a:spcBef>
              <a:spcAft>
                <a:spcPts val="0"/>
              </a:spcAft>
              <a:buSzPts val="3600"/>
              <a:buNone/>
            </a:pPr>
            <a:r>
              <a:t/>
            </a:r>
            <a:endParaRPr/>
          </a:p>
        </p:txBody>
      </p:sp>
      <p:sp>
        <p:nvSpPr>
          <p:cNvPr id="265" name="Google Shape;265;p35"/>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uk-UA" sz="1400"/>
              <a:t>Apache Spark is highly regarded for its performance and features. Here are some key benefits:</a:t>
            </a:r>
            <a:endParaRPr sz="1400"/>
          </a:p>
          <a:p>
            <a:pPr indent="-317500" lvl="0" marL="457200" rtl="0" algn="l">
              <a:spcBef>
                <a:spcPts val="1200"/>
              </a:spcBef>
              <a:spcAft>
                <a:spcPts val="0"/>
              </a:spcAft>
              <a:buSzPts val="1400"/>
              <a:buChar char="●"/>
            </a:pPr>
            <a:r>
              <a:rPr b="1" lang="uk-UA" sz="1400"/>
              <a:t>Free and Open Source:</a:t>
            </a:r>
            <a:r>
              <a:rPr lang="uk-UA" sz="1400"/>
              <a:t> Spark is free to use with publicly available source code.</a:t>
            </a:r>
            <a:endParaRPr sz="1400"/>
          </a:p>
          <a:p>
            <a:pPr indent="-317500" lvl="0" marL="457200" rtl="0" algn="l">
              <a:spcBef>
                <a:spcPts val="0"/>
              </a:spcBef>
              <a:spcAft>
                <a:spcPts val="0"/>
              </a:spcAft>
              <a:buSzPts val="1400"/>
              <a:buChar char="●"/>
            </a:pPr>
            <a:r>
              <a:rPr b="1" lang="uk-UA" sz="1400"/>
              <a:t>Performance:</a:t>
            </a:r>
            <a:r>
              <a:rPr lang="uk-UA" sz="1400"/>
              <a:t> It offers low latency and fast processing, reusing data to reduce computational demands.</a:t>
            </a:r>
            <a:endParaRPr sz="1400"/>
          </a:p>
          <a:p>
            <a:pPr indent="-317500" lvl="0" marL="457200" rtl="0" algn="l">
              <a:spcBef>
                <a:spcPts val="0"/>
              </a:spcBef>
              <a:spcAft>
                <a:spcPts val="0"/>
              </a:spcAft>
              <a:buSzPts val="1400"/>
              <a:buChar char="●"/>
            </a:pPr>
            <a:r>
              <a:rPr b="1" lang="uk-UA" sz="1400"/>
              <a:t>Scalability: </a:t>
            </a:r>
            <a:r>
              <a:rPr lang="uk-UA" sz="1400"/>
              <a:t>Spark can scale to thousands of nodes and handle petabytes of data.</a:t>
            </a:r>
            <a:endParaRPr sz="1400"/>
          </a:p>
          <a:p>
            <a:pPr indent="-317500" lvl="0" marL="457200" rtl="0" algn="l">
              <a:spcBef>
                <a:spcPts val="0"/>
              </a:spcBef>
              <a:spcAft>
                <a:spcPts val="0"/>
              </a:spcAft>
              <a:buSzPts val="1400"/>
              <a:buChar char="●"/>
            </a:pPr>
            <a:r>
              <a:rPr b="1" lang="uk-UA" sz="1400"/>
              <a:t>Memory Management:</a:t>
            </a:r>
            <a:r>
              <a:rPr lang="uk-UA" sz="1400"/>
              <a:t> It stores data in memory for speed but can also use disk storage for large datasets.</a:t>
            </a:r>
            <a:endParaRPr sz="1400"/>
          </a:p>
          <a:p>
            <a:pPr indent="-317500" lvl="0" marL="457200" rtl="0" algn="l">
              <a:spcBef>
                <a:spcPts val="0"/>
              </a:spcBef>
              <a:spcAft>
                <a:spcPts val="0"/>
              </a:spcAft>
              <a:buSzPts val="1400"/>
              <a:buChar char="●"/>
            </a:pPr>
            <a:r>
              <a:rPr b="1" lang="uk-UA" sz="1400"/>
              <a:t>Cluster Support: </a:t>
            </a:r>
            <a:r>
              <a:rPr lang="uk-UA" sz="1400"/>
              <a:t>Optimized for clusters, Spark can run on Hadoop YARN or locally with parallel threads.</a:t>
            </a:r>
            <a:endParaRPr sz="1400"/>
          </a:p>
          <a:p>
            <a:pPr indent="-317500" lvl="0" marL="457200" rtl="0" algn="l">
              <a:spcBef>
                <a:spcPts val="0"/>
              </a:spcBef>
              <a:spcAft>
                <a:spcPts val="0"/>
              </a:spcAft>
              <a:buSzPts val="1400"/>
              <a:buChar char="●"/>
            </a:pPr>
            <a:r>
              <a:rPr b="1" lang="uk-UA" sz="1400"/>
              <a:t>Ease of Use: </a:t>
            </a:r>
            <a:r>
              <a:rPr lang="uk-UA" sz="1400"/>
              <a:t>Simple APIs and high-level operators make it easy to build and deploy applications.</a:t>
            </a:r>
            <a:endParaRPr sz="1400"/>
          </a:p>
        </p:txBody>
      </p:sp>
      <p:sp>
        <p:nvSpPr>
          <p:cNvPr id="266" name="Google Shape;266;p3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485575" y="674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None/>
            </a:pPr>
            <a:r>
              <a:rPr lang="uk-UA"/>
              <a:t>Benefits of Apache Spark (continued)</a:t>
            </a:r>
            <a:endParaRPr/>
          </a:p>
          <a:p>
            <a:pPr indent="0" lvl="0" marL="0" rtl="0" algn="l">
              <a:lnSpc>
                <a:spcPct val="85000"/>
              </a:lnSpc>
              <a:spcBef>
                <a:spcPts val="0"/>
              </a:spcBef>
              <a:spcAft>
                <a:spcPts val="0"/>
              </a:spcAft>
              <a:buSzPts val="3600"/>
              <a:buNone/>
            </a:pPr>
            <a:r>
              <a:t/>
            </a:r>
            <a:endParaRPr/>
          </a:p>
        </p:txBody>
      </p:sp>
      <p:sp>
        <p:nvSpPr>
          <p:cNvPr id="272" name="Google Shape;272;p36"/>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uk-UA" sz="1400"/>
              <a:t>Code Reuse:</a:t>
            </a:r>
            <a:r>
              <a:rPr lang="uk-UA" sz="1400"/>
              <a:t> Modular design allows routines to be reused across different programs.</a:t>
            </a:r>
            <a:endParaRPr sz="1400"/>
          </a:p>
          <a:p>
            <a:pPr indent="-317500" lvl="0" marL="457200" rtl="0" algn="l">
              <a:spcBef>
                <a:spcPts val="1000"/>
              </a:spcBef>
              <a:spcAft>
                <a:spcPts val="0"/>
              </a:spcAft>
              <a:buSzPts val="1400"/>
              <a:buChar char="●"/>
            </a:pPr>
            <a:r>
              <a:rPr b="1" lang="uk-UA" sz="1400"/>
              <a:t>Language Support: </a:t>
            </a:r>
            <a:r>
              <a:rPr lang="uk-UA" sz="1400"/>
              <a:t>APIs for Java, Scala, Python, and R without needing extra libraries.</a:t>
            </a:r>
            <a:endParaRPr sz="1400"/>
          </a:p>
          <a:p>
            <a:pPr indent="-317500" lvl="0" marL="457200" rtl="0" algn="l">
              <a:spcBef>
                <a:spcPts val="1000"/>
              </a:spcBef>
              <a:spcAft>
                <a:spcPts val="0"/>
              </a:spcAft>
              <a:buSzPts val="1400"/>
              <a:buChar char="●"/>
            </a:pPr>
            <a:r>
              <a:rPr b="1" lang="uk-UA" sz="1400"/>
              <a:t>Advanced Tools:</a:t>
            </a:r>
            <a:r>
              <a:rPr lang="uk-UA" sz="1400"/>
              <a:t>  Spark includes the following built-in tools:</a:t>
            </a:r>
            <a:endParaRPr sz="1400"/>
          </a:p>
          <a:p>
            <a:pPr indent="-317500" lvl="1" marL="914400" rtl="0" algn="l">
              <a:spcBef>
                <a:spcPts val="1000"/>
              </a:spcBef>
              <a:spcAft>
                <a:spcPts val="0"/>
              </a:spcAft>
              <a:buSzPts val="1400"/>
              <a:buChar char="○"/>
            </a:pPr>
            <a:r>
              <a:rPr b="1" lang="uk-UA"/>
              <a:t>Spark SQL</a:t>
            </a:r>
            <a:r>
              <a:rPr lang="uk-UA"/>
              <a:t> for queries.</a:t>
            </a:r>
            <a:endParaRPr/>
          </a:p>
          <a:p>
            <a:pPr indent="-317500" lvl="1" marL="914400" rtl="0" algn="l">
              <a:spcBef>
                <a:spcPts val="1000"/>
              </a:spcBef>
              <a:spcAft>
                <a:spcPts val="0"/>
              </a:spcAft>
              <a:buSzPts val="1400"/>
              <a:buChar char="○"/>
            </a:pPr>
            <a:r>
              <a:rPr b="1" lang="uk-UA"/>
              <a:t>MLlib </a:t>
            </a:r>
            <a:r>
              <a:rPr lang="uk-UA"/>
              <a:t>for machine learning.</a:t>
            </a:r>
            <a:endParaRPr/>
          </a:p>
          <a:p>
            <a:pPr indent="-317500" lvl="1" marL="914400" rtl="0" algn="l">
              <a:spcBef>
                <a:spcPts val="1000"/>
              </a:spcBef>
              <a:spcAft>
                <a:spcPts val="0"/>
              </a:spcAft>
              <a:buSzPts val="1400"/>
              <a:buChar char="○"/>
            </a:pPr>
            <a:r>
              <a:rPr b="1" lang="uk-UA"/>
              <a:t>GraphX </a:t>
            </a:r>
            <a:r>
              <a:rPr lang="uk-UA"/>
              <a:t>for graph processing.</a:t>
            </a:r>
            <a:endParaRPr/>
          </a:p>
          <a:p>
            <a:pPr indent="-317500" lvl="1" marL="914400" rtl="0" algn="l">
              <a:spcBef>
                <a:spcPts val="1000"/>
              </a:spcBef>
              <a:spcAft>
                <a:spcPts val="0"/>
              </a:spcAft>
              <a:buSzPts val="1400"/>
              <a:buChar char="○"/>
            </a:pPr>
            <a:r>
              <a:rPr b="1" lang="uk-UA"/>
              <a:t>Structured Streaming</a:t>
            </a:r>
            <a:r>
              <a:rPr lang="uk-UA"/>
              <a:t> to incrementally process streams.</a:t>
            </a:r>
            <a:endParaRPr/>
          </a:p>
          <a:p>
            <a:pPr indent="-317500" lvl="0" marL="457200" rtl="0" algn="l">
              <a:spcBef>
                <a:spcPts val="1000"/>
              </a:spcBef>
              <a:spcAft>
                <a:spcPts val="1000"/>
              </a:spcAft>
              <a:buSzPts val="1400"/>
              <a:buChar char="●"/>
            </a:pPr>
            <a:r>
              <a:rPr b="1" lang="uk-UA" sz="1400"/>
              <a:t>Batched Processing: </a:t>
            </a:r>
            <a:r>
              <a:rPr lang="uk-UA" sz="1400"/>
              <a:t>Spark can break data into branches for more efficient processing. It integrates data parallelism into its data structures. Developers can create a job to run on parallel systems without worrying about dispatching tasks or resource management. The Spark Engine handles scheduling and task distribution.</a:t>
            </a:r>
            <a:endParaRPr sz="1400"/>
          </a:p>
        </p:txBody>
      </p:sp>
      <p:sp>
        <p:nvSpPr>
          <p:cNvPr id="273" name="Google Shape;273;p3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uk-U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