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Roboto"/>
      <p:regular r:id="rId64"/>
      <p:bold r:id="rId65"/>
      <p:italic r:id="rId66"/>
      <p:boldItalic r:id="rId67"/>
    </p:embeddedFont>
    <p:embeddedFont>
      <p:font typeface="Roboto Mono"/>
      <p:regular r:id="rId68"/>
      <p:bold r:id="rId69"/>
      <p:italic r:id="rId70"/>
      <p:boldItalic r:id="rId71"/>
    </p:embeddedFont>
    <p:embeddedFont>
      <p:font typeface="Century Gothic"/>
      <p:regular r:id="rId72"/>
      <p:bold r:id="rId73"/>
      <p:italic r:id="rId74"/>
      <p:boldItalic r:id="rId75"/>
    </p:embeddedFont>
    <p:embeddedFont>
      <p:font typeface="Open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enturyGothic-bold.fntdata"/><Relationship Id="rId72" Type="http://schemas.openxmlformats.org/officeDocument/2006/relationships/font" Target="fonts/CenturyGothic-regular.fntdata"/><Relationship Id="rId31" Type="http://schemas.openxmlformats.org/officeDocument/2006/relationships/slide" Target="slides/slide26.xml"/><Relationship Id="rId75" Type="http://schemas.openxmlformats.org/officeDocument/2006/relationships/font" Target="fonts/CenturyGothic-boldItalic.fntdata"/><Relationship Id="rId30" Type="http://schemas.openxmlformats.org/officeDocument/2006/relationships/slide" Target="slides/slide25.xml"/><Relationship Id="rId74" Type="http://schemas.openxmlformats.org/officeDocument/2006/relationships/font" Target="fonts/CenturyGothic-italic.fntdata"/><Relationship Id="rId33" Type="http://schemas.openxmlformats.org/officeDocument/2006/relationships/slide" Target="slides/slide28.xml"/><Relationship Id="rId77" Type="http://schemas.openxmlformats.org/officeDocument/2006/relationships/font" Target="fonts/OpenSans-bold.fntdata"/><Relationship Id="rId32" Type="http://schemas.openxmlformats.org/officeDocument/2006/relationships/slide" Target="slides/slide27.xml"/><Relationship Id="rId76" Type="http://schemas.openxmlformats.org/officeDocument/2006/relationships/font" Target="fonts/OpenSans-regular.fntdata"/><Relationship Id="rId35" Type="http://schemas.openxmlformats.org/officeDocument/2006/relationships/slide" Target="slides/slide30.xml"/><Relationship Id="rId79" Type="http://schemas.openxmlformats.org/officeDocument/2006/relationships/font" Target="fonts/OpenSans-boldItalic.fntdata"/><Relationship Id="rId34" Type="http://schemas.openxmlformats.org/officeDocument/2006/relationships/slide" Target="slides/slide29.xml"/><Relationship Id="rId78" Type="http://schemas.openxmlformats.org/officeDocument/2006/relationships/font" Target="fonts/OpenSans-italic.fntdata"/><Relationship Id="rId71" Type="http://schemas.openxmlformats.org/officeDocument/2006/relationships/font" Target="fonts/RobotoMono-boldItalic.fntdata"/><Relationship Id="rId70" Type="http://schemas.openxmlformats.org/officeDocument/2006/relationships/font" Target="fonts/RobotoMon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italic.fntdata"/><Relationship Id="rId21" Type="http://schemas.openxmlformats.org/officeDocument/2006/relationships/slide" Target="slides/slide16.xml"/><Relationship Id="rId65" Type="http://schemas.openxmlformats.org/officeDocument/2006/relationships/font" Target="fonts/Roboto-bold.fntdata"/><Relationship Id="rId24" Type="http://schemas.openxmlformats.org/officeDocument/2006/relationships/slide" Target="slides/slide19.xml"/><Relationship Id="rId68" Type="http://schemas.openxmlformats.org/officeDocument/2006/relationships/font" Target="fonts/RobotoMono-regular.fntdata"/><Relationship Id="rId23" Type="http://schemas.openxmlformats.org/officeDocument/2006/relationships/slide" Target="slides/slide18.xml"/><Relationship Id="rId67" Type="http://schemas.openxmlformats.org/officeDocument/2006/relationships/font" Target="fonts/Roboto-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rkbyexamples.com/hadoop/how-yarn-works/" TargetMode="External"/><Relationship Id="rId3" Type="http://schemas.openxmlformats.org/officeDocument/2006/relationships/hyperlink" Target="https://sparkbyexamples.com/hadoop/how-yarn-work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rk.apache.org/docs/2.2.0/sql-programming-guide.html"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7d69993c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7d69993c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454d56e54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454d56e54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454d56e54_0_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uk-UA"/>
              <a:t>https://spark.apache.org/docs/latest/sql-programming-guide.html</a:t>
            </a:r>
            <a:endParaRPr/>
          </a:p>
        </p:txBody>
      </p:sp>
      <p:sp>
        <p:nvSpPr>
          <p:cNvPr id="312" name="Google Shape;312;g13454d56e54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454d56e54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454d56e54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454d56e5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454d56e5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454d56e5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454d56e5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sz="1200">
                <a:solidFill>
                  <a:schemeClr val="dk1"/>
                </a:solidFill>
                <a:highlight>
                  <a:srgbClr val="FAFAFA"/>
                </a:highlight>
                <a:latin typeface="Roboto"/>
                <a:ea typeface="Roboto"/>
                <a:cs typeface="Roboto"/>
                <a:sym typeface="Roboto"/>
              </a:rPr>
              <a:t>A SparkSession is a new entry point to Spark functionality that replaces the old SQLContext and HiveContext. It provides a single point of entry to interact with Spark, and it includes all of the SparkContext's functionality.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781c1394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781c139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sz="1200">
                <a:solidFill>
                  <a:schemeClr val="dk1"/>
                </a:solidFill>
                <a:highlight>
                  <a:srgbClr val="F9F9F9"/>
                </a:highlight>
                <a:latin typeface="Open Sans"/>
                <a:ea typeface="Open Sans"/>
                <a:cs typeface="Open Sans"/>
                <a:sym typeface="Open Sans"/>
              </a:rPr>
              <a:t>When running it on the cluster you need to use your master name as an argument to </a:t>
            </a:r>
            <a:r>
              <a:rPr lang="uk-UA" sz="1200">
                <a:solidFill>
                  <a:schemeClr val="dk1"/>
                </a:solidFill>
                <a:highlight>
                  <a:srgbClr val="E3E3E4"/>
                </a:highlight>
                <a:latin typeface="Courier New"/>
                <a:ea typeface="Courier New"/>
                <a:cs typeface="Courier New"/>
                <a:sym typeface="Courier New"/>
              </a:rPr>
              <a:t>master()</a:t>
            </a:r>
            <a:r>
              <a:rPr lang="uk-UA" sz="1200">
                <a:solidFill>
                  <a:schemeClr val="dk1"/>
                </a:solidFill>
                <a:highlight>
                  <a:srgbClr val="F9F9F9"/>
                </a:highlight>
                <a:latin typeface="Open Sans"/>
                <a:ea typeface="Open Sans"/>
                <a:cs typeface="Open Sans"/>
                <a:sym typeface="Open Sans"/>
              </a:rPr>
              <a:t>. usually, it would be either </a:t>
            </a:r>
            <a:r>
              <a:rPr lang="uk-UA" sz="1200" u="sng">
                <a:solidFill>
                  <a:schemeClr val="dk1"/>
                </a:solidFill>
                <a:highlight>
                  <a:srgbClr val="E3E3E4"/>
                </a:highlight>
                <a:latin typeface="Courier New"/>
                <a:ea typeface="Courier New"/>
                <a:cs typeface="Courier New"/>
                <a:sym typeface="Courier New"/>
                <a:hlinkClick r:id="rId2">
                  <a:extLst>
                    <a:ext uri="{A12FA001-AC4F-418D-AE19-62706E023703}">
                      <ahyp:hlinkClr val="tx"/>
                    </a:ext>
                  </a:extLst>
                </a:hlinkClick>
              </a:rPr>
              <a:t>yarn</a:t>
            </a:r>
            <a:r>
              <a:rPr lang="uk-UA" sz="1200" u="sng">
                <a:solidFill>
                  <a:srgbClr val="4183C4"/>
                </a:solidFill>
                <a:highlight>
                  <a:srgbClr val="F9F9F9"/>
                </a:highlight>
                <a:latin typeface="Open Sans"/>
                <a:ea typeface="Open Sans"/>
                <a:cs typeface="Open Sans"/>
                <a:sym typeface="Open Sans"/>
                <a:hlinkClick r:id="rId3">
                  <a:extLst>
                    <a:ext uri="{A12FA001-AC4F-418D-AE19-62706E023703}">
                      <ahyp:hlinkClr val="tx"/>
                    </a:ext>
                  </a:extLst>
                </a:hlinkClick>
              </a:rPr>
              <a:t> </a:t>
            </a:r>
            <a:r>
              <a:rPr lang="uk-UA" sz="1200">
                <a:solidFill>
                  <a:schemeClr val="dk1"/>
                </a:solidFill>
                <a:highlight>
                  <a:srgbClr val="F9F9F9"/>
                </a:highlight>
                <a:latin typeface="Open Sans"/>
                <a:ea typeface="Open Sans"/>
                <a:cs typeface="Open Sans"/>
                <a:sym typeface="Open Sans"/>
              </a:rPr>
              <a:t>or </a:t>
            </a:r>
            <a:r>
              <a:rPr lang="uk-UA" sz="1200">
                <a:solidFill>
                  <a:schemeClr val="dk1"/>
                </a:solidFill>
                <a:highlight>
                  <a:srgbClr val="E3E3E4"/>
                </a:highlight>
                <a:latin typeface="Courier New"/>
                <a:ea typeface="Courier New"/>
                <a:cs typeface="Courier New"/>
                <a:sym typeface="Courier New"/>
              </a:rPr>
              <a:t>mesos</a:t>
            </a:r>
            <a:r>
              <a:rPr lang="uk-UA" sz="1200">
                <a:solidFill>
                  <a:schemeClr val="dk1"/>
                </a:solidFill>
                <a:highlight>
                  <a:srgbClr val="F9F9F9"/>
                </a:highlight>
                <a:latin typeface="Open Sans"/>
                <a:ea typeface="Open Sans"/>
                <a:cs typeface="Open Sans"/>
                <a:sym typeface="Open Sans"/>
              </a:rPr>
              <a:t> depends on your cluster setup.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594ae0f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594ae0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a:solidFill>
                  <a:schemeClr val="dk1"/>
                </a:solidFill>
              </a:rPr>
              <a:t>These methods are essential for managing </a:t>
            </a:r>
            <a:r>
              <a:rPr b="1" lang="uk-UA">
                <a:solidFill>
                  <a:schemeClr val="dk1"/>
                </a:solidFill>
              </a:rPr>
              <a:t>SparkSessions</a:t>
            </a:r>
            <a:r>
              <a:rPr lang="uk-UA">
                <a:solidFill>
                  <a:schemeClr val="dk1"/>
                </a:solidFill>
              </a:rPr>
              <a:t>, querying data, and handling structured datasets efficiently.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16ea2a6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16ea2a6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454d56e5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454d56e5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fdc2e517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fdc2e517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af9459c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1af9459c7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454d56e5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454d56e5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fdc2e517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fdc2e517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af5d3e4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af5d3e4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UA" sz="1200">
                <a:solidFill>
                  <a:srgbClr val="212121"/>
                </a:solidFill>
              </a:rPr>
              <a:t># Example: Reading from CSV</a:t>
            </a:r>
            <a:endParaRPr sz="1200">
              <a:solidFill>
                <a:srgbClr val="212121"/>
              </a:solidFill>
            </a:endParaRPr>
          </a:p>
          <a:p>
            <a:pPr indent="0" lvl="0" marL="0" rtl="0" algn="l">
              <a:spcBef>
                <a:spcPts val="0"/>
              </a:spcBef>
              <a:spcAft>
                <a:spcPts val="0"/>
              </a:spcAft>
              <a:buNone/>
            </a:pPr>
            <a:r>
              <a:rPr lang="uk-UA" sz="1200">
                <a:solidFill>
                  <a:srgbClr val="FFFFFF"/>
                </a:solidFill>
                <a:highlight>
                  <a:srgbClr val="0D0D0D"/>
                </a:highlight>
                <a:latin typeface="Courier New"/>
                <a:ea typeface="Courier New"/>
                <a:cs typeface="Courier New"/>
                <a:sym typeface="Courier New"/>
              </a:rPr>
              <a:t>df_csv = spark.read.csv(</a:t>
            </a:r>
            <a:r>
              <a:rPr lang="uk-UA" sz="1200">
                <a:solidFill>
                  <a:srgbClr val="00A67D"/>
                </a:solidFill>
                <a:highlight>
                  <a:srgbClr val="0D0D0D"/>
                </a:highlight>
                <a:latin typeface="Courier New"/>
                <a:ea typeface="Courier New"/>
                <a:cs typeface="Courier New"/>
                <a:sym typeface="Courier New"/>
              </a:rPr>
              <a:t>"path_to_your_csv_file.csv"</a:t>
            </a:r>
            <a:r>
              <a:rPr lang="uk-UA" sz="1200">
                <a:solidFill>
                  <a:srgbClr val="FFFFFF"/>
                </a:solidFill>
                <a:highlight>
                  <a:srgbClr val="0D0D0D"/>
                </a:highlight>
                <a:latin typeface="Courier New"/>
                <a:ea typeface="Courier New"/>
                <a:cs typeface="Courier New"/>
                <a:sym typeface="Courier New"/>
              </a:rPr>
              <a:t>, header=</a:t>
            </a:r>
            <a:r>
              <a:rPr lang="uk-UA" sz="1200">
                <a:solidFill>
                  <a:srgbClr val="2E95D3"/>
                </a:solidFill>
                <a:highlight>
                  <a:srgbClr val="0D0D0D"/>
                </a:highlight>
                <a:latin typeface="Courier New"/>
                <a:ea typeface="Courier New"/>
                <a:cs typeface="Courier New"/>
                <a:sym typeface="Courier New"/>
              </a:rPr>
              <a:t>True</a:t>
            </a:r>
            <a:r>
              <a:rPr lang="uk-UA" sz="1200">
                <a:solidFill>
                  <a:srgbClr val="FFFFFF"/>
                </a:solidFill>
                <a:highlight>
                  <a:srgbClr val="0D0D0D"/>
                </a:highlight>
                <a:latin typeface="Courier New"/>
                <a:ea typeface="Courier New"/>
                <a:cs typeface="Courier New"/>
                <a:sym typeface="Courier New"/>
              </a:rPr>
              <a:t>, inferSchema=</a:t>
            </a:r>
            <a:r>
              <a:rPr lang="uk-UA" sz="1200">
                <a:solidFill>
                  <a:srgbClr val="2E95D3"/>
                </a:solidFill>
                <a:highlight>
                  <a:srgbClr val="0D0D0D"/>
                </a:highlight>
                <a:latin typeface="Courier New"/>
                <a:ea typeface="Courier New"/>
                <a:cs typeface="Courier New"/>
                <a:sym typeface="Courier New"/>
              </a:rPr>
              <a:t>True</a:t>
            </a:r>
            <a:r>
              <a:rPr lang="uk-UA" sz="1200">
                <a:solidFill>
                  <a:srgbClr val="FFFFFF"/>
                </a:solidFill>
                <a:highlight>
                  <a:srgbClr val="0D0D0D"/>
                </a:highlight>
                <a:latin typeface="Courier New"/>
                <a:ea typeface="Courier New"/>
                <a:cs typeface="Courier New"/>
                <a:sym typeface="Courier New"/>
              </a:rPr>
              <a:t>)</a:t>
            </a:r>
            <a:endParaRPr sz="120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FFFFFF"/>
              </a:solidFill>
              <a:highlight>
                <a:srgbClr val="0D0D0D"/>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uk-UA" sz="1200">
                <a:solidFill>
                  <a:srgbClr val="212121"/>
                </a:solidFill>
              </a:rPr>
              <a:t># Example: Reading from JSON</a:t>
            </a:r>
            <a:endParaRPr sz="1200">
              <a:solidFill>
                <a:srgbClr val="212121"/>
              </a:solidFill>
            </a:endParaRPr>
          </a:p>
          <a:p>
            <a:pPr indent="0" lvl="0" marL="0" rtl="0" algn="l">
              <a:spcBef>
                <a:spcPts val="0"/>
              </a:spcBef>
              <a:spcAft>
                <a:spcPts val="0"/>
              </a:spcAft>
              <a:buNone/>
            </a:pPr>
            <a:r>
              <a:rPr lang="uk-UA" sz="1200">
                <a:solidFill>
                  <a:srgbClr val="FFFFFF"/>
                </a:solidFill>
                <a:highlight>
                  <a:srgbClr val="0D0D0D"/>
                </a:highlight>
                <a:latin typeface="Courier New"/>
                <a:ea typeface="Courier New"/>
                <a:cs typeface="Courier New"/>
                <a:sym typeface="Courier New"/>
              </a:rPr>
              <a:t>df_json = spark.read.json(</a:t>
            </a:r>
            <a:r>
              <a:rPr lang="uk-UA" sz="1200">
                <a:solidFill>
                  <a:srgbClr val="00A67D"/>
                </a:solidFill>
                <a:highlight>
                  <a:srgbClr val="0D0D0D"/>
                </a:highlight>
                <a:latin typeface="Courier New"/>
                <a:ea typeface="Courier New"/>
                <a:cs typeface="Courier New"/>
                <a:sym typeface="Courier New"/>
              </a:rPr>
              <a:t>"path_to_your_json_file.json"</a:t>
            </a:r>
            <a:r>
              <a:rPr lang="uk-UA" sz="1200">
                <a:solidFill>
                  <a:srgbClr val="FFFFFF"/>
                </a:solidFill>
                <a:highlight>
                  <a:srgbClr val="0D0D0D"/>
                </a:highlight>
                <a:latin typeface="Courier New"/>
                <a:ea typeface="Courier New"/>
                <a:cs typeface="Courier New"/>
                <a:sym typeface="Courier New"/>
              </a:rPr>
              <a:t>)</a:t>
            </a:r>
            <a:endParaRPr sz="120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FFFFFF"/>
              </a:solidFill>
              <a:highlight>
                <a:srgbClr val="0D0D0D"/>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uk-UA" sz="1200">
                <a:solidFill>
                  <a:srgbClr val="212121"/>
                </a:solidFill>
              </a:rPr>
              <a:t># Example: Reading from Parquet</a:t>
            </a:r>
            <a:endParaRPr sz="120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rPr lang="uk-UA" sz="1200">
                <a:solidFill>
                  <a:srgbClr val="FFFFFF"/>
                </a:solidFill>
                <a:highlight>
                  <a:srgbClr val="0D0D0D"/>
                </a:highlight>
                <a:latin typeface="Courier New"/>
                <a:ea typeface="Courier New"/>
                <a:cs typeface="Courier New"/>
                <a:sym typeface="Courier New"/>
              </a:rPr>
              <a:t>df_parquet = spark.read.parquet(</a:t>
            </a:r>
            <a:r>
              <a:rPr lang="uk-UA" sz="1200">
                <a:solidFill>
                  <a:srgbClr val="00A67D"/>
                </a:solidFill>
                <a:highlight>
                  <a:srgbClr val="0D0D0D"/>
                </a:highlight>
                <a:latin typeface="Courier New"/>
                <a:ea typeface="Courier New"/>
                <a:cs typeface="Courier New"/>
                <a:sym typeface="Courier New"/>
              </a:rPr>
              <a:t>"path_to_your_parquet_file.parquet"</a:t>
            </a:r>
            <a:r>
              <a:rPr lang="uk-UA" sz="1200">
                <a:solidFill>
                  <a:srgbClr val="FFFFFF"/>
                </a:solidFill>
                <a:highlight>
                  <a:srgbClr val="0D0D0D"/>
                </a:highlight>
                <a:latin typeface="Courier New"/>
                <a:ea typeface="Courier New"/>
                <a:cs typeface="Courier New"/>
                <a:sym typeface="Courier New"/>
              </a:rPr>
              <a:t>)</a:t>
            </a:r>
            <a:endParaRPr sz="1200">
              <a:solidFill>
                <a:srgbClr val="212121"/>
              </a:solidFill>
            </a:endParaRPr>
          </a:p>
          <a:p>
            <a:pPr indent="0" lvl="0" marL="0" rtl="0" algn="l">
              <a:lnSpc>
                <a:spcPct val="115000"/>
              </a:lnSpc>
              <a:spcBef>
                <a:spcPts val="0"/>
              </a:spcBef>
              <a:spcAft>
                <a:spcPts val="0"/>
              </a:spcAft>
              <a:buNone/>
            </a:pPr>
            <a:r>
              <a:t/>
            </a:r>
            <a:endParaRPr sz="1600">
              <a:solidFill>
                <a:srgbClr val="212121"/>
              </a:solidFill>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af5d3e4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af5d3e4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baf5d3e4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baf5d3e4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baf5d3e4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baf5d3e4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sz="950">
                <a:solidFill>
                  <a:srgbClr val="0D0D0D"/>
                </a:solidFill>
                <a:highlight>
                  <a:srgbClr val="FFFFFF"/>
                </a:highlight>
                <a:latin typeface="Courier New"/>
                <a:ea typeface="Courier New"/>
                <a:cs typeface="Courier New"/>
                <a:sym typeface="Courier New"/>
              </a:rPr>
              <a:t>option("multiline", "true")</a:t>
            </a:r>
            <a:r>
              <a:rPr lang="uk-UA" sz="1200">
                <a:solidFill>
                  <a:srgbClr val="0D0D0D"/>
                </a:solidFill>
                <a:highlight>
                  <a:srgbClr val="FFFFFF"/>
                </a:highlight>
                <a:latin typeface="Roboto"/>
                <a:ea typeface="Roboto"/>
                <a:cs typeface="Roboto"/>
                <a:sym typeface="Roboto"/>
              </a:rPr>
              <a:t> is used to instruct Spark to read the JSON file with multiple lines as a single JSON object. This ensures that each JSON object spanning multiple lines is properly read and parsed into a DataFrame.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baf5d3e4c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baf5d3e4c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b16ea2a60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b16ea2a6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54d2650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354d2650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354d26504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354d2650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a:t>Do not forget to change the user and password,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8f119bbe3_0_50:notes"/>
          <p:cNvSpPr txBox="1"/>
          <p:nvPr>
            <p:ph idx="1" type="body"/>
          </p:nvPr>
        </p:nvSpPr>
        <p:spPr>
          <a:xfrm>
            <a:off x="2286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3454d56e54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3454d56e54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a:t>Together, StructType and StructField provide a powerful mechanism for defining and managing the schema of structured data in Spark. They ensure data consistency, type safety, and efficient processing of large-scale datasets.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3454d56e54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3454d56e54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3454d56e54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3454d56e54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354d26504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354d26504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1fdc2e517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1fdc2e517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354d26504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354d26504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3454d56e54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3454d56e54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3594ae0fa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3594ae0fa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3594ae0f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3594ae0f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3454d56e54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3454d56e54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UA"/>
              <a:t>Download </a:t>
            </a:r>
            <a:r>
              <a:rPr lang="uk-UA">
                <a:solidFill>
                  <a:schemeClr val="dk1"/>
                </a:solidFill>
                <a:latin typeface="Consolas"/>
                <a:ea typeface="Consolas"/>
                <a:cs typeface="Consolas"/>
                <a:sym typeface="Consolas"/>
              </a:rPr>
              <a:t>RealEstate.csv file from slide number 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454d56e54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454d56e54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3454d56e54_1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3454d56e54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3454d56e54_1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3454d56e54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3454d56e54_1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3454d56e54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3454d56e54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3454d56e54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1fdc2e517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1fdc2e517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339b85e1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339b85e1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3454d56e54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3454d56e54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1000"/>
              </a:spcBef>
              <a:spcAft>
                <a:spcPts val="0"/>
              </a:spcAft>
              <a:buClr>
                <a:srgbClr val="E48312"/>
              </a:buClr>
              <a:buSzPts val="1700"/>
              <a:buFont typeface="Calibri"/>
              <a:buChar char="●"/>
            </a:pPr>
            <a:r>
              <a:rPr lang="uk-UA" sz="1400">
                <a:solidFill>
                  <a:srgbClr val="3F3F3F"/>
                </a:solidFill>
                <a:latin typeface="Calibri"/>
                <a:ea typeface="Calibri"/>
                <a:cs typeface="Calibri"/>
                <a:sym typeface="Calibri"/>
              </a:rPr>
              <a:t>For more detailed information, kindly visit </a:t>
            </a:r>
            <a:r>
              <a:rPr lang="uk-UA" sz="1400" u="sng">
                <a:solidFill>
                  <a:srgbClr val="2998E3"/>
                </a:solidFill>
                <a:latin typeface="Calibri"/>
                <a:ea typeface="Calibri"/>
                <a:cs typeface="Calibri"/>
                <a:sym typeface="Calibri"/>
                <a:hlinkClick r:id="rId2">
                  <a:extLst>
                    <a:ext uri="{A12FA001-AC4F-418D-AE19-62706E023703}">
                      <ahyp:hlinkClr val="tx"/>
                    </a:ext>
                  </a:extLst>
                </a:hlinkClick>
              </a:rPr>
              <a:t>Apache Spark docs</a:t>
            </a:r>
            <a:r>
              <a:rPr lang="uk-UA" sz="1400">
                <a:solidFill>
                  <a:srgbClr val="3F3F3F"/>
                </a:solidFill>
                <a:latin typeface="Calibri"/>
                <a:ea typeface="Calibri"/>
                <a:cs typeface="Calibri"/>
                <a:sym typeface="Calibri"/>
              </a:rPr>
              <a:t>.</a:t>
            </a:r>
            <a:endParaRPr>
              <a:solidFill>
                <a:srgbClr val="C3C8CF"/>
              </a:solidFill>
              <a:highlight>
                <a:schemeClr val="dk1"/>
              </a:highlight>
            </a:endParaRPr>
          </a:p>
          <a:p>
            <a:pPr indent="0" lvl="0" marL="0" rtl="0" algn="l">
              <a:spcBef>
                <a:spcPts val="100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fdc2e517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fdc2e517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3454d56e54_1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3454d56e54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825164ca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825164ca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454d56e54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454d56e54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3594ae0f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3594ae0f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339b85e15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339b85e15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3781c139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3781c139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354d26504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354d26504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3574d56e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3574d56e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362ecdbe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362ecdbe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3454d56e54_1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3454d56e54_1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1fdc2e51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1fdc2e51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454d56e54_0_5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3454d56e54_0_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454d56e54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454d56e54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454d56e54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454d56e54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454d56e54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13454d56e54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1" name="Shape 91"/>
        <p:cNvGrpSpPr/>
        <p:nvPr/>
      </p:nvGrpSpPr>
      <p:grpSpPr>
        <a:xfrm>
          <a:off x="0" y="0"/>
          <a:ext cx="0" cy="0"/>
          <a:chOff x="0" y="0"/>
          <a:chExt cx="0" cy="0"/>
        </a:xfrm>
      </p:grpSpPr>
      <p:sp>
        <p:nvSpPr>
          <p:cNvPr id="92" name="Google Shape;92;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ph idx="2" type="pic"/>
          </p:nvPr>
        </p:nvSpPr>
        <p:spPr>
          <a:xfrm>
            <a:off x="862050" y="1816475"/>
            <a:ext cx="1693500" cy="2139900"/>
          </a:xfrm>
          <a:prstGeom prst="roundRect">
            <a:avLst>
              <a:gd fmla="val 16667" name="adj"/>
            </a:avLst>
          </a:prstGeom>
          <a:noFill/>
          <a:ln>
            <a:noFill/>
          </a:ln>
        </p:spPr>
      </p:sp>
      <p:sp>
        <p:nvSpPr>
          <p:cNvPr id="96" name="Google Shape;96;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7" name="Google Shape;97;p11"/>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12"/>
          <p:cNvSpPr txBox="1"/>
          <p:nvPr>
            <p:ph type="title"/>
          </p:nvPr>
        </p:nvSpPr>
        <p:spPr>
          <a:xfrm>
            <a:off x="490250" y="450150"/>
            <a:ext cx="84159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101" name="Google Shape;101;p12"/>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6" name="Shape 106"/>
        <p:cNvGrpSpPr/>
        <p:nvPr/>
      </p:nvGrpSpPr>
      <p:grpSpPr>
        <a:xfrm>
          <a:off x="0" y="0"/>
          <a:ext cx="0" cy="0"/>
          <a:chOff x="0" y="0"/>
          <a:chExt cx="0" cy="0"/>
        </a:xfrm>
      </p:grpSpPr>
      <p:sp>
        <p:nvSpPr>
          <p:cNvPr id="107" name="Google Shape;10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8" name="Google Shape;10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10" name="Shape 110"/>
        <p:cNvGrpSpPr/>
        <p:nvPr/>
      </p:nvGrpSpPr>
      <p:grpSpPr>
        <a:xfrm>
          <a:off x="0" y="0"/>
          <a:ext cx="0" cy="0"/>
          <a:chOff x="0" y="0"/>
          <a:chExt cx="0" cy="0"/>
        </a:xfrm>
      </p:grpSpPr>
      <p:sp>
        <p:nvSpPr>
          <p:cNvPr id="111" name="Google Shape;111;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12" name="Google Shape;112;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8">
    <p:spTree>
      <p:nvGrpSpPr>
        <p:cNvPr id="114" name="Shape 114"/>
        <p:cNvGrpSpPr/>
        <p:nvPr/>
      </p:nvGrpSpPr>
      <p:grpSpPr>
        <a:xfrm>
          <a:off x="0" y="0"/>
          <a:ext cx="0" cy="0"/>
          <a:chOff x="0" y="0"/>
          <a:chExt cx="0" cy="0"/>
        </a:xfrm>
      </p:grpSpPr>
      <p:sp>
        <p:nvSpPr>
          <p:cNvPr id="115" name="Google Shape;115;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16" name="Google Shape;116;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118" name="Shape 118"/>
        <p:cNvGrpSpPr/>
        <p:nvPr/>
      </p:nvGrpSpPr>
      <p:grpSpPr>
        <a:xfrm>
          <a:off x="0" y="0"/>
          <a:ext cx="0" cy="0"/>
          <a:chOff x="0" y="0"/>
          <a:chExt cx="0" cy="0"/>
        </a:xfrm>
      </p:grpSpPr>
      <p:sp>
        <p:nvSpPr>
          <p:cNvPr id="119" name="Google Shape;119;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0" name="Google Shape;12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5" name="Google Shape;125;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9">
    <p:spTree>
      <p:nvGrpSpPr>
        <p:cNvPr id="126" name="Shape 126"/>
        <p:cNvGrpSpPr/>
        <p:nvPr/>
      </p:nvGrpSpPr>
      <p:grpSpPr>
        <a:xfrm>
          <a:off x="0" y="0"/>
          <a:ext cx="0" cy="0"/>
          <a:chOff x="0" y="0"/>
          <a:chExt cx="0" cy="0"/>
        </a:xfrm>
      </p:grpSpPr>
      <p:sp>
        <p:nvSpPr>
          <p:cNvPr id="127" name="Google Shape;127;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8" name="Google Shape;128;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9" name="Google Shape;129;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30" name="Shape 130"/>
        <p:cNvGrpSpPr/>
        <p:nvPr/>
      </p:nvGrpSpPr>
      <p:grpSpPr>
        <a:xfrm>
          <a:off x="0" y="0"/>
          <a:ext cx="0" cy="0"/>
          <a:chOff x="0" y="0"/>
          <a:chExt cx="0" cy="0"/>
        </a:xfrm>
      </p:grpSpPr>
      <p:pic>
        <p:nvPicPr>
          <p:cNvPr id="131" name="Google Shape;131;p20"/>
          <p:cNvPicPr preferRelativeResize="0"/>
          <p:nvPr/>
        </p:nvPicPr>
        <p:blipFill rotWithShape="1">
          <a:blip r:embed="rId2">
            <a:alphaModFix/>
          </a:blip>
          <a:srcRect b="0" l="0" r="0" t="0"/>
          <a:stretch/>
        </p:blipFill>
        <p:spPr>
          <a:xfrm>
            <a:off x="0" y="0"/>
            <a:ext cx="9144000" cy="3630167"/>
          </a:xfrm>
          <a:prstGeom prst="rect">
            <a:avLst/>
          </a:prstGeom>
          <a:noFill/>
          <a:ln>
            <a:noFill/>
          </a:ln>
        </p:spPr>
      </p:pic>
      <p:pic>
        <p:nvPicPr>
          <p:cNvPr id="132" name="Google Shape;132;p20"/>
          <p:cNvPicPr preferRelativeResize="0"/>
          <p:nvPr/>
        </p:nvPicPr>
        <p:blipFill rotWithShape="1">
          <a:blip r:embed="rId3">
            <a:alphaModFix/>
          </a:blip>
          <a:srcRect b="0" l="0" r="0" t="0"/>
          <a:stretch/>
        </p:blipFill>
        <p:spPr>
          <a:xfrm>
            <a:off x="3047" y="1411604"/>
            <a:ext cx="2356867" cy="2218563"/>
          </a:xfrm>
          <a:prstGeom prst="rect">
            <a:avLst/>
          </a:prstGeom>
          <a:noFill/>
          <a:ln>
            <a:noFill/>
          </a:ln>
        </p:spPr>
      </p:pic>
      <p:sp>
        <p:nvSpPr>
          <p:cNvPr id="133" name="Google Shape;133;p20"/>
          <p:cNvSpPr/>
          <p:nvPr/>
        </p:nvSpPr>
        <p:spPr>
          <a:xfrm>
            <a:off x="3047" y="1411604"/>
            <a:ext cx="3142615" cy="2218849"/>
          </a:xfrm>
          <a:custGeom>
            <a:rect b="b" l="l" r="r" t="t"/>
            <a:pathLst>
              <a:path extrusionOk="0" h="2958465" w="3142615">
                <a:moveTo>
                  <a:pt x="0" y="1479042"/>
                </a:moveTo>
                <a:lnTo>
                  <a:pt x="776" y="1432090"/>
                </a:lnTo>
                <a:lnTo>
                  <a:pt x="3091" y="1385503"/>
                </a:lnTo>
                <a:lnTo>
                  <a:pt x="6920" y="1339303"/>
                </a:lnTo>
                <a:lnTo>
                  <a:pt x="12242" y="1293511"/>
                </a:lnTo>
                <a:lnTo>
                  <a:pt x="19032" y="1248149"/>
                </a:lnTo>
                <a:lnTo>
                  <a:pt x="27268" y="1203239"/>
                </a:lnTo>
                <a:lnTo>
                  <a:pt x="36927" y="1158801"/>
                </a:lnTo>
                <a:lnTo>
                  <a:pt x="47986" y="1114859"/>
                </a:lnTo>
                <a:lnTo>
                  <a:pt x="60422" y="1071433"/>
                </a:lnTo>
                <a:lnTo>
                  <a:pt x="74212" y="1028545"/>
                </a:lnTo>
                <a:lnTo>
                  <a:pt x="89333" y="986217"/>
                </a:lnTo>
                <a:lnTo>
                  <a:pt x="105762" y="944470"/>
                </a:lnTo>
                <a:lnTo>
                  <a:pt x="123475" y="903327"/>
                </a:lnTo>
                <a:lnTo>
                  <a:pt x="142450" y="862808"/>
                </a:lnTo>
                <a:lnTo>
                  <a:pt x="162665" y="822936"/>
                </a:lnTo>
                <a:lnTo>
                  <a:pt x="184095" y="783731"/>
                </a:lnTo>
                <a:lnTo>
                  <a:pt x="206717" y="745217"/>
                </a:lnTo>
                <a:lnTo>
                  <a:pt x="230510" y="707413"/>
                </a:lnTo>
                <a:lnTo>
                  <a:pt x="255450" y="670343"/>
                </a:lnTo>
                <a:lnTo>
                  <a:pt x="281513" y="634028"/>
                </a:lnTo>
                <a:lnTo>
                  <a:pt x="308677" y="598489"/>
                </a:lnTo>
                <a:lnTo>
                  <a:pt x="336919" y="563748"/>
                </a:lnTo>
                <a:lnTo>
                  <a:pt x="366216" y="529826"/>
                </a:lnTo>
                <a:lnTo>
                  <a:pt x="396544" y="496746"/>
                </a:lnTo>
                <a:lnTo>
                  <a:pt x="427882" y="464529"/>
                </a:lnTo>
                <a:lnTo>
                  <a:pt x="460205" y="433197"/>
                </a:lnTo>
                <a:lnTo>
                  <a:pt x="493491" y="402770"/>
                </a:lnTo>
                <a:lnTo>
                  <a:pt x="527716" y="373272"/>
                </a:lnTo>
                <a:lnTo>
                  <a:pt x="562859" y="344723"/>
                </a:lnTo>
                <a:lnTo>
                  <a:pt x="598895" y="317146"/>
                </a:lnTo>
                <a:lnTo>
                  <a:pt x="635802" y="290561"/>
                </a:lnTo>
                <a:lnTo>
                  <a:pt x="673556" y="264991"/>
                </a:lnTo>
                <a:lnTo>
                  <a:pt x="712136" y="240458"/>
                </a:lnTo>
                <a:lnTo>
                  <a:pt x="751517" y="216982"/>
                </a:lnTo>
                <a:lnTo>
                  <a:pt x="791676" y="194585"/>
                </a:lnTo>
                <a:lnTo>
                  <a:pt x="832592" y="173290"/>
                </a:lnTo>
                <a:lnTo>
                  <a:pt x="874240" y="153118"/>
                </a:lnTo>
                <a:lnTo>
                  <a:pt x="916598" y="134090"/>
                </a:lnTo>
                <a:lnTo>
                  <a:pt x="959643" y="116228"/>
                </a:lnTo>
                <a:lnTo>
                  <a:pt x="1003351" y="99554"/>
                </a:lnTo>
                <a:lnTo>
                  <a:pt x="1047700" y="84090"/>
                </a:lnTo>
                <a:lnTo>
                  <a:pt x="1092667" y="69857"/>
                </a:lnTo>
                <a:lnTo>
                  <a:pt x="1138228" y="56876"/>
                </a:lnTo>
                <a:lnTo>
                  <a:pt x="1184361" y="45170"/>
                </a:lnTo>
                <a:lnTo>
                  <a:pt x="1231042" y="34760"/>
                </a:lnTo>
                <a:lnTo>
                  <a:pt x="1278250" y="25668"/>
                </a:lnTo>
                <a:lnTo>
                  <a:pt x="1325960" y="17915"/>
                </a:lnTo>
                <a:lnTo>
                  <a:pt x="1374149" y="11523"/>
                </a:lnTo>
                <a:lnTo>
                  <a:pt x="1422795" y="6514"/>
                </a:lnTo>
                <a:lnTo>
                  <a:pt x="1471875" y="2909"/>
                </a:lnTo>
                <a:lnTo>
                  <a:pt x="1521366" y="731"/>
                </a:lnTo>
                <a:lnTo>
                  <a:pt x="1571244" y="0"/>
                </a:lnTo>
                <a:lnTo>
                  <a:pt x="1621122" y="731"/>
                </a:lnTo>
                <a:lnTo>
                  <a:pt x="1670613" y="2909"/>
                </a:lnTo>
                <a:lnTo>
                  <a:pt x="1719694" y="6514"/>
                </a:lnTo>
                <a:lnTo>
                  <a:pt x="1768340" y="11523"/>
                </a:lnTo>
                <a:lnTo>
                  <a:pt x="1816530" y="17915"/>
                </a:lnTo>
                <a:lnTo>
                  <a:pt x="1864241" y="25668"/>
                </a:lnTo>
                <a:lnTo>
                  <a:pt x="1911448" y="34760"/>
                </a:lnTo>
                <a:lnTo>
                  <a:pt x="1958130" y="45170"/>
                </a:lnTo>
                <a:lnTo>
                  <a:pt x="2004264" y="56876"/>
                </a:lnTo>
                <a:lnTo>
                  <a:pt x="2049825" y="69857"/>
                </a:lnTo>
                <a:lnTo>
                  <a:pt x="2094792" y="84090"/>
                </a:lnTo>
                <a:lnTo>
                  <a:pt x="2139141" y="99554"/>
                </a:lnTo>
                <a:lnTo>
                  <a:pt x="2182850" y="116228"/>
                </a:lnTo>
                <a:lnTo>
                  <a:pt x="2225894" y="134090"/>
                </a:lnTo>
                <a:lnTo>
                  <a:pt x="2268252" y="153118"/>
                </a:lnTo>
                <a:lnTo>
                  <a:pt x="2309901" y="173290"/>
                </a:lnTo>
                <a:lnTo>
                  <a:pt x="2350816" y="194585"/>
                </a:lnTo>
                <a:lnTo>
                  <a:pt x="2390976" y="216982"/>
                </a:lnTo>
                <a:lnTo>
                  <a:pt x="2430357" y="240458"/>
                </a:lnTo>
                <a:lnTo>
                  <a:pt x="2468936" y="264991"/>
                </a:lnTo>
                <a:lnTo>
                  <a:pt x="2506691" y="290561"/>
                </a:lnTo>
                <a:lnTo>
                  <a:pt x="2543598" y="317146"/>
                </a:lnTo>
                <a:lnTo>
                  <a:pt x="2579634" y="344723"/>
                </a:lnTo>
                <a:lnTo>
                  <a:pt x="2614776" y="373272"/>
                </a:lnTo>
                <a:lnTo>
                  <a:pt x="2649001" y="402770"/>
                </a:lnTo>
                <a:lnTo>
                  <a:pt x="2682287" y="433197"/>
                </a:lnTo>
                <a:lnTo>
                  <a:pt x="2714610" y="464529"/>
                </a:lnTo>
                <a:lnTo>
                  <a:pt x="2745947" y="496746"/>
                </a:lnTo>
                <a:lnTo>
                  <a:pt x="2776275" y="529826"/>
                </a:lnTo>
                <a:lnTo>
                  <a:pt x="2805572" y="563748"/>
                </a:lnTo>
                <a:lnTo>
                  <a:pt x="2833814" y="598489"/>
                </a:lnTo>
                <a:lnTo>
                  <a:pt x="2860978" y="634028"/>
                </a:lnTo>
                <a:lnTo>
                  <a:pt x="2887041" y="670343"/>
                </a:lnTo>
                <a:lnTo>
                  <a:pt x="2911980" y="707413"/>
                </a:lnTo>
                <a:lnTo>
                  <a:pt x="2935772" y="745217"/>
                </a:lnTo>
                <a:lnTo>
                  <a:pt x="2958395" y="783731"/>
                </a:lnTo>
                <a:lnTo>
                  <a:pt x="2979825" y="822936"/>
                </a:lnTo>
                <a:lnTo>
                  <a:pt x="3000039" y="862808"/>
                </a:lnTo>
                <a:lnTo>
                  <a:pt x="3019014" y="903327"/>
                </a:lnTo>
                <a:lnTo>
                  <a:pt x="3036727" y="944470"/>
                </a:lnTo>
                <a:lnTo>
                  <a:pt x="3053155" y="986217"/>
                </a:lnTo>
                <a:lnTo>
                  <a:pt x="3068276" y="1028545"/>
                </a:lnTo>
                <a:lnTo>
                  <a:pt x="3082065" y="1071433"/>
                </a:lnTo>
                <a:lnTo>
                  <a:pt x="3094501" y="1114859"/>
                </a:lnTo>
                <a:lnTo>
                  <a:pt x="3105560" y="1158801"/>
                </a:lnTo>
                <a:lnTo>
                  <a:pt x="3115219" y="1203239"/>
                </a:lnTo>
                <a:lnTo>
                  <a:pt x="3123455" y="1248149"/>
                </a:lnTo>
                <a:lnTo>
                  <a:pt x="3130246" y="1293511"/>
                </a:lnTo>
                <a:lnTo>
                  <a:pt x="3135567" y="1339303"/>
                </a:lnTo>
                <a:lnTo>
                  <a:pt x="3139396" y="1385503"/>
                </a:lnTo>
                <a:lnTo>
                  <a:pt x="3141711" y="1432090"/>
                </a:lnTo>
                <a:lnTo>
                  <a:pt x="3142488" y="1479042"/>
                </a:lnTo>
                <a:lnTo>
                  <a:pt x="3141711" y="1525993"/>
                </a:lnTo>
                <a:lnTo>
                  <a:pt x="3139396" y="1572580"/>
                </a:lnTo>
                <a:lnTo>
                  <a:pt x="3135567" y="1618780"/>
                </a:lnTo>
                <a:lnTo>
                  <a:pt x="3130246" y="1664572"/>
                </a:lnTo>
                <a:lnTo>
                  <a:pt x="3123455" y="1709934"/>
                </a:lnTo>
                <a:lnTo>
                  <a:pt x="3115219" y="1754844"/>
                </a:lnTo>
                <a:lnTo>
                  <a:pt x="3105560" y="1799282"/>
                </a:lnTo>
                <a:lnTo>
                  <a:pt x="3094501" y="1843224"/>
                </a:lnTo>
                <a:lnTo>
                  <a:pt x="3082065" y="1886650"/>
                </a:lnTo>
                <a:lnTo>
                  <a:pt x="3068276" y="1929538"/>
                </a:lnTo>
                <a:lnTo>
                  <a:pt x="3053155" y="1971866"/>
                </a:lnTo>
                <a:lnTo>
                  <a:pt x="3036727" y="2013613"/>
                </a:lnTo>
                <a:lnTo>
                  <a:pt x="3019014" y="2054756"/>
                </a:lnTo>
                <a:lnTo>
                  <a:pt x="3000039" y="2095275"/>
                </a:lnTo>
                <a:lnTo>
                  <a:pt x="2979825" y="2135147"/>
                </a:lnTo>
                <a:lnTo>
                  <a:pt x="2958395" y="2174352"/>
                </a:lnTo>
                <a:lnTo>
                  <a:pt x="2935772" y="2212866"/>
                </a:lnTo>
                <a:lnTo>
                  <a:pt x="2911980" y="2250670"/>
                </a:lnTo>
                <a:lnTo>
                  <a:pt x="2887041" y="2287740"/>
                </a:lnTo>
                <a:lnTo>
                  <a:pt x="2860978" y="2324055"/>
                </a:lnTo>
                <a:lnTo>
                  <a:pt x="2833814" y="2359594"/>
                </a:lnTo>
                <a:lnTo>
                  <a:pt x="2805572" y="2394335"/>
                </a:lnTo>
                <a:lnTo>
                  <a:pt x="2776275" y="2428257"/>
                </a:lnTo>
                <a:lnTo>
                  <a:pt x="2745947" y="2461337"/>
                </a:lnTo>
                <a:lnTo>
                  <a:pt x="2714610" y="2493554"/>
                </a:lnTo>
                <a:lnTo>
                  <a:pt x="2682287" y="2524887"/>
                </a:lnTo>
                <a:lnTo>
                  <a:pt x="2649001" y="2555313"/>
                </a:lnTo>
                <a:lnTo>
                  <a:pt x="2614776" y="2584811"/>
                </a:lnTo>
                <a:lnTo>
                  <a:pt x="2579634" y="2613360"/>
                </a:lnTo>
                <a:lnTo>
                  <a:pt x="2543598" y="2640937"/>
                </a:lnTo>
                <a:lnTo>
                  <a:pt x="2506691" y="2667522"/>
                </a:lnTo>
                <a:lnTo>
                  <a:pt x="2468936" y="2693092"/>
                </a:lnTo>
                <a:lnTo>
                  <a:pt x="2430357" y="2717625"/>
                </a:lnTo>
                <a:lnTo>
                  <a:pt x="2390976" y="2741101"/>
                </a:lnTo>
                <a:lnTo>
                  <a:pt x="2350816" y="2763498"/>
                </a:lnTo>
                <a:lnTo>
                  <a:pt x="2309901" y="2784793"/>
                </a:lnTo>
                <a:lnTo>
                  <a:pt x="2268252" y="2804965"/>
                </a:lnTo>
                <a:lnTo>
                  <a:pt x="2225894" y="2823993"/>
                </a:lnTo>
                <a:lnTo>
                  <a:pt x="2182850" y="2841855"/>
                </a:lnTo>
                <a:lnTo>
                  <a:pt x="2139141" y="2858529"/>
                </a:lnTo>
                <a:lnTo>
                  <a:pt x="2094792" y="2873993"/>
                </a:lnTo>
                <a:lnTo>
                  <a:pt x="2049825" y="2888226"/>
                </a:lnTo>
                <a:lnTo>
                  <a:pt x="2004264" y="2901207"/>
                </a:lnTo>
                <a:lnTo>
                  <a:pt x="1958130" y="2912913"/>
                </a:lnTo>
                <a:lnTo>
                  <a:pt x="1911448" y="2923323"/>
                </a:lnTo>
                <a:lnTo>
                  <a:pt x="1864241" y="2932415"/>
                </a:lnTo>
                <a:lnTo>
                  <a:pt x="1816530" y="2940168"/>
                </a:lnTo>
                <a:lnTo>
                  <a:pt x="1768340" y="2946560"/>
                </a:lnTo>
                <a:lnTo>
                  <a:pt x="1719694" y="2951569"/>
                </a:lnTo>
                <a:lnTo>
                  <a:pt x="1670613" y="2955174"/>
                </a:lnTo>
                <a:lnTo>
                  <a:pt x="1621122" y="2957352"/>
                </a:lnTo>
                <a:lnTo>
                  <a:pt x="1571244" y="2958084"/>
                </a:lnTo>
                <a:lnTo>
                  <a:pt x="1521366" y="2957352"/>
                </a:lnTo>
                <a:lnTo>
                  <a:pt x="1471875" y="2955174"/>
                </a:lnTo>
                <a:lnTo>
                  <a:pt x="1422795" y="2951569"/>
                </a:lnTo>
                <a:lnTo>
                  <a:pt x="1374149" y="2946560"/>
                </a:lnTo>
                <a:lnTo>
                  <a:pt x="1325960" y="2940168"/>
                </a:lnTo>
                <a:lnTo>
                  <a:pt x="1278250" y="2932415"/>
                </a:lnTo>
                <a:lnTo>
                  <a:pt x="1231042" y="2923323"/>
                </a:lnTo>
                <a:lnTo>
                  <a:pt x="1184361" y="2912913"/>
                </a:lnTo>
                <a:lnTo>
                  <a:pt x="1138228" y="2901207"/>
                </a:lnTo>
                <a:lnTo>
                  <a:pt x="1092667" y="2888226"/>
                </a:lnTo>
                <a:lnTo>
                  <a:pt x="1047700" y="2873993"/>
                </a:lnTo>
                <a:lnTo>
                  <a:pt x="1003351" y="2858529"/>
                </a:lnTo>
                <a:lnTo>
                  <a:pt x="959643" y="2841855"/>
                </a:lnTo>
                <a:lnTo>
                  <a:pt x="916598" y="2823993"/>
                </a:lnTo>
                <a:lnTo>
                  <a:pt x="874240" y="2804965"/>
                </a:lnTo>
                <a:lnTo>
                  <a:pt x="832592" y="2784793"/>
                </a:lnTo>
                <a:lnTo>
                  <a:pt x="791676" y="2763498"/>
                </a:lnTo>
                <a:lnTo>
                  <a:pt x="751517" y="2741101"/>
                </a:lnTo>
                <a:lnTo>
                  <a:pt x="712136" y="2717625"/>
                </a:lnTo>
                <a:lnTo>
                  <a:pt x="673556" y="2693092"/>
                </a:lnTo>
                <a:lnTo>
                  <a:pt x="635802" y="2667522"/>
                </a:lnTo>
                <a:lnTo>
                  <a:pt x="598895" y="2640937"/>
                </a:lnTo>
                <a:lnTo>
                  <a:pt x="562859" y="2613360"/>
                </a:lnTo>
                <a:lnTo>
                  <a:pt x="527716" y="2584811"/>
                </a:lnTo>
                <a:lnTo>
                  <a:pt x="493491" y="2555313"/>
                </a:lnTo>
                <a:lnTo>
                  <a:pt x="460205" y="2524887"/>
                </a:lnTo>
                <a:lnTo>
                  <a:pt x="427882" y="2493554"/>
                </a:lnTo>
                <a:lnTo>
                  <a:pt x="396544" y="2461337"/>
                </a:lnTo>
                <a:lnTo>
                  <a:pt x="366216" y="2428257"/>
                </a:lnTo>
                <a:lnTo>
                  <a:pt x="336919" y="2394335"/>
                </a:lnTo>
                <a:lnTo>
                  <a:pt x="308677" y="2359594"/>
                </a:lnTo>
                <a:lnTo>
                  <a:pt x="281513" y="2324055"/>
                </a:lnTo>
                <a:lnTo>
                  <a:pt x="255450" y="2287740"/>
                </a:lnTo>
                <a:lnTo>
                  <a:pt x="230510" y="2250670"/>
                </a:lnTo>
                <a:lnTo>
                  <a:pt x="206717" y="2212866"/>
                </a:lnTo>
                <a:lnTo>
                  <a:pt x="184095" y="2174352"/>
                </a:lnTo>
                <a:lnTo>
                  <a:pt x="162665" y="2135147"/>
                </a:lnTo>
                <a:lnTo>
                  <a:pt x="142450" y="2095275"/>
                </a:lnTo>
                <a:lnTo>
                  <a:pt x="123475" y="2054756"/>
                </a:lnTo>
                <a:lnTo>
                  <a:pt x="105762" y="2013613"/>
                </a:lnTo>
                <a:lnTo>
                  <a:pt x="89333" y="1971866"/>
                </a:lnTo>
                <a:lnTo>
                  <a:pt x="74212" y="1929538"/>
                </a:lnTo>
                <a:lnTo>
                  <a:pt x="60422" y="1886650"/>
                </a:lnTo>
                <a:lnTo>
                  <a:pt x="47986" y="1843224"/>
                </a:lnTo>
                <a:lnTo>
                  <a:pt x="36927" y="1799282"/>
                </a:lnTo>
                <a:lnTo>
                  <a:pt x="27268" y="1754844"/>
                </a:lnTo>
                <a:lnTo>
                  <a:pt x="19032" y="1709934"/>
                </a:lnTo>
                <a:lnTo>
                  <a:pt x="12242" y="1664572"/>
                </a:lnTo>
                <a:lnTo>
                  <a:pt x="6920" y="1618780"/>
                </a:lnTo>
                <a:lnTo>
                  <a:pt x="3091" y="1572580"/>
                </a:lnTo>
                <a:lnTo>
                  <a:pt x="776" y="1525993"/>
                </a:lnTo>
                <a:lnTo>
                  <a:pt x="0" y="14790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rotWithShape="1">
          <a:blip r:embed="rId4">
            <a:alphaModFix/>
          </a:blip>
          <a:srcRect b="0" l="0" r="0" t="0"/>
          <a:stretch/>
        </p:blipFill>
        <p:spPr>
          <a:xfrm>
            <a:off x="1524" y="1532762"/>
            <a:ext cx="1328166" cy="1250441"/>
          </a:xfrm>
          <a:prstGeom prst="rect">
            <a:avLst/>
          </a:prstGeom>
          <a:noFill/>
          <a:ln>
            <a:noFill/>
          </a:ln>
        </p:spPr>
      </p:pic>
      <p:sp>
        <p:nvSpPr>
          <p:cNvPr id="135" name="Google Shape;135;p20"/>
          <p:cNvSpPr/>
          <p:nvPr/>
        </p:nvSpPr>
        <p:spPr>
          <a:xfrm>
            <a:off x="1524" y="1532762"/>
            <a:ext cx="1771014" cy="1250632"/>
          </a:xfrm>
          <a:custGeom>
            <a:rect b="b" l="l" r="r" t="t"/>
            <a:pathLst>
              <a:path extrusionOk="0" h="1667510" w="1771014">
                <a:moveTo>
                  <a:pt x="0" y="833627"/>
                </a:moveTo>
                <a:lnTo>
                  <a:pt x="1401" y="786325"/>
                </a:lnTo>
                <a:lnTo>
                  <a:pt x="5556" y="739714"/>
                </a:lnTo>
                <a:lnTo>
                  <a:pt x="12390" y="693866"/>
                </a:lnTo>
                <a:lnTo>
                  <a:pt x="21828" y="648851"/>
                </a:lnTo>
                <a:lnTo>
                  <a:pt x="33796" y="604738"/>
                </a:lnTo>
                <a:lnTo>
                  <a:pt x="48218" y="561600"/>
                </a:lnTo>
                <a:lnTo>
                  <a:pt x="65019" y="519505"/>
                </a:lnTo>
                <a:lnTo>
                  <a:pt x="84126" y="478524"/>
                </a:lnTo>
                <a:lnTo>
                  <a:pt x="105463" y="438728"/>
                </a:lnTo>
                <a:lnTo>
                  <a:pt x="128955" y="400187"/>
                </a:lnTo>
                <a:lnTo>
                  <a:pt x="154528" y="362972"/>
                </a:lnTo>
                <a:lnTo>
                  <a:pt x="182108" y="327153"/>
                </a:lnTo>
                <a:lnTo>
                  <a:pt x="211618" y="292799"/>
                </a:lnTo>
                <a:lnTo>
                  <a:pt x="242985" y="259983"/>
                </a:lnTo>
                <a:lnTo>
                  <a:pt x="276134" y="228773"/>
                </a:lnTo>
                <a:lnTo>
                  <a:pt x="310990" y="199241"/>
                </a:lnTo>
                <a:lnTo>
                  <a:pt x="347478" y="171457"/>
                </a:lnTo>
                <a:lnTo>
                  <a:pt x="385523" y="145491"/>
                </a:lnTo>
                <a:lnTo>
                  <a:pt x="425052" y="121414"/>
                </a:lnTo>
                <a:lnTo>
                  <a:pt x="465988" y="99295"/>
                </a:lnTo>
                <a:lnTo>
                  <a:pt x="508258" y="79206"/>
                </a:lnTo>
                <a:lnTo>
                  <a:pt x="551786" y="61217"/>
                </a:lnTo>
                <a:lnTo>
                  <a:pt x="596498" y="45398"/>
                </a:lnTo>
                <a:lnTo>
                  <a:pt x="642319" y="31820"/>
                </a:lnTo>
                <a:lnTo>
                  <a:pt x="689175" y="20552"/>
                </a:lnTo>
                <a:lnTo>
                  <a:pt x="736989" y="11666"/>
                </a:lnTo>
                <a:lnTo>
                  <a:pt x="785689" y="5231"/>
                </a:lnTo>
                <a:lnTo>
                  <a:pt x="835199" y="1319"/>
                </a:lnTo>
                <a:lnTo>
                  <a:pt x="885444" y="0"/>
                </a:lnTo>
                <a:lnTo>
                  <a:pt x="935695" y="1319"/>
                </a:lnTo>
                <a:lnTo>
                  <a:pt x="985209" y="5231"/>
                </a:lnTo>
                <a:lnTo>
                  <a:pt x="1033913" y="11666"/>
                </a:lnTo>
                <a:lnTo>
                  <a:pt x="1081732" y="20552"/>
                </a:lnTo>
                <a:lnTo>
                  <a:pt x="1128590" y="31820"/>
                </a:lnTo>
                <a:lnTo>
                  <a:pt x="1174414" y="45398"/>
                </a:lnTo>
                <a:lnTo>
                  <a:pt x="1219127" y="61217"/>
                </a:lnTo>
                <a:lnTo>
                  <a:pt x="1262657" y="79206"/>
                </a:lnTo>
                <a:lnTo>
                  <a:pt x="1304927" y="99295"/>
                </a:lnTo>
                <a:lnTo>
                  <a:pt x="1345863" y="121414"/>
                </a:lnTo>
                <a:lnTo>
                  <a:pt x="1385391" y="145491"/>
                </a:lnTo>
                <a:lnTo>
                  <a:pt x="1423436" y="171457"/>
                </a:lnTo>
                <a:lnTo>
                  <a:pt x="1459923" y="199241"/>
                </a:lnTo>
                <a:lnTo>
                  <a:pt x="1494778" y="228773"/>
                </a:lnTo>
                <a:lnTo>
                  <a:pt x="1527925" y="259983"/>
                </a:lnTo>
                <a:lnTo>
                  <a:pt x="1559290" y="292799"/>
                </a:lnTo>
                <a:lnTo>
                  <a:pt x="1588799" y="327153"/>
                </a:lnTo>
                <a:lnTo>
                  <a:pt x="1616376" y="362972"/>
                </a:lnTo>
                <a:lnTo>
                  <a:pt x="1641947" y="400187"/>
                </a:lnTo>
                <a:lnTo>
                  <a:pt x="1665437" y="438728"/>
                </a:lnTo>
                <a:lnTo>
                  <a:pt x="1686772" y="478524"/>
                </a:lnTo>
                <a:lnTo>
                  <a:pt x="1705876" y="519505"/>
                </a:lnTo>
                <a:lnTo>
                  <a:pt x="1722676" y="561600"/>
                </a:lnTo>
                <a:lnTo>
                  <a:pt x="1737096" y="604738"/>
                </a:lnTo>
                <a:lnTo>
                  <a:pt x="1749062" y="648851"/>
                </a:lnTo>
                <a:lnTo>
                  <a:pt x="1758498" y="693866"/>
                </a:lnTo>
                <a:lnTo>
                  <a:pt x="1765331" y="739714"/>
                </a:lnTo>
                <a:lnTo>
                  <a:pt x="1769486" y="786325"/>
                </a:lnTo>
                <a:lnTo>
                  <a:pt x="1770888" y="833627"/>
                </a:lnTo>
                <a:lnTo>
                  <a:pt x="1769486" y="880930"/>
                </a:lnTo>
                <a:lnTo>
                  <a:pt x="1765331" y="927541"/>
                </a:lnTo>
                <a:lnTo>
                  <a:pt x="1758498" y="973389"/>
                </a:lnTo>
                <a:lnTo>
                  <a:pt x="1749062" y="1018404"/>
                </a:lnTo>
                <a:lnTo>
                  <a:pt x="1737096" y="1062517"/>
                </a:lnTo>
                <a:lnTo>
                  <a:pt x="1722676" y="1105655"/>
                </a:lnTo>
                <a:lnTo>
                  <a:pt x="1705876" y="1147750"/>
                </a:lnTo>
                <a:lnTo>
                  <a:pt x="1686772" y="1188731"/>
                </a:lnTo>
                <a:lnTo>
                  <a:pt x="1665437" y="1228527"/>
                </a:lnTo>
                <a:lnTo>
                  <a:pt x="1641947" y="1267068"/>
                </a:lnTo>
                <a:lnTo>
                  <a:pt x="1616376" y="1304283"/>
                </a:lnTo>
                <a:lnTo>
                  <a:pt x="1588799" y="1340102"/>
                </a:lnTo>
                <a:lnTo>
                  <a:pt x="1559290" y="1374456"/>
                </a:lnTo>
                <a:lnTo>
                  <a:pt x="1527925" y="1407272"/>
                </a:lnTo>
                <a:lnTo>
                  <a:pt x="1494778" y="1438482"/>
                </a:lnTo>
                <a:lnTo>
                  <a:pt x="1459923" y="1468014"/>
                </a:lnTo>
                <a:lnTo>
                  <a:pt x="1423436" y="1495798"/>
                </a:lnTo>
                <a:lnTo>
                  <a:pt x="1385391" y="1521764"/>
                </a:lnTo>
                <a:lnTo>
                  <a:pt x="1345863" y="1545841"/>
                </a:lnTo>
                <a:lnTo>
                  <a:pt x="1304927" y="1567960"/>
                </a:lnTo>
                <a:lnTo>
                  <a:pt x="1262657" y="1588049"/>
                </a:lnTo>
                <a:lnTo>
                  <a:pt x="1219127" y="1606038"/>
                </a:lnTo>
                <a:lnTo>
                  <a:pt x="1174414" y="1621857"/>
                </a:lnTo>
                <a:lnTo>
                  <a:pt x="1128590" y="1635435"/>
                </a:lnTo>
                <a:lnTo>
                  <a:pt x="1081732" y="1646703"/>
                </a:lnTo>
                <a:lnTo>
                  <a:pt x="1033913" y="1655589"/>
                </a:lnTo>
                <a:lnTo>
                  <a:pt x="985209" y="1662024"/>
                </a:lnTo>
                <a:lnTo>
                  <a:pt x="935695" y="1665936"/>
                </a:lnTo>
                <a:lnTo>
                  <a:pt x="885444" y="1667255"/>
                </a:lnTo>
                <a:lnTo>
                  <a:pt x="835199" y="1665936"/>
                </a:lnTo>
                <a:lnTo>
                  <a:pt x="785689" y="1662024"/>
                </a:lnTo>
                <a:lnTo>
                  <a:pt x="736989" y="1655589"/>
                </a:lnTo>
                <a:lnTo>
                  <a:pt x="689175" y="1646703"/>
                </a:lnTo>
                <a:lnTo>
                  <a:pt x="642319" y="1635435"/>
                </a:lnTo>
                <a:lnTo>
                  <a:pt x="596498" y="1621857"/>
                </a:lnTo>
                <a:lnTo>
                  <a:pt x="551786" y="1606038"/>
                </a:lnTo>
                <a:lnTo>
                  <a:pt x="508258" y="1588049"/>
                </a:lnTo>
                <a:lnTo>
                  <a:pt x="465988" y="1567960"/>
                </a:lnTo>
                <a:lnTo>
                  <a:pt x="425052" y="1545841"/>
                </a:lnTo>
                <a:lnTo>
                  <a:pt x="385523" y="1521764"/>
                </a:lnTo>
                <a:lnTo>
                  <a:pt x="347478" y="1495798"/>
                </a:lnTo>
                <a:lnTo>
                  <a:pt x="310990" y="1468014"/>
                </a:lnTo>
                <a:lnTo>
                  <a:pt x="276134" y="1438482"/>
                </a:lnTo>
                <a:lnTo>
                  <a:pt x="242985" y="1407272"/>
                </a:lnTo>
                <a:lnTo>
                  <a:pt x="211618" y="1374456"/>
                </a:lnTo>
                <a:lnTo>
                  <a:pt x="182108" y="1340102"/>
                </a:lnTo>
                <a:lnTo>
                  <a:pt x="154528" y="1304283"/>
                </a:lnTo>
                <a:lnTo>
                  <a:pt x="128955" y="1267068"/>
                </a:lnTo>
                <a:lnTo>
                  <a:pt x="105463" y="1228527"/>
                </a:lnTo>
                <a:lnTo>
                  <a:pt x="84126" y="1188731"/>
                </a:lnTo>
                <a:lnTo>
                  <a:pt x="65019" y="1147750"/>
                </a:lnTo>
                <a:lnTo>
                  <a:pt x="48218" y="1105655"/>
                </a:lnTo>
                <a:lnTo>
                  <a:pt x="33796" y="1062517"/>
                </a:lnTo>
                <a:lnTo>
                  <a:pt x="21828" y="1018404"/>
                </a:lnTo>
                <a:lnTo>
                  <a:pt x="12390" y="973389"/>
                </a:lnTo>
                <a:lnTo>
                  <a:pt x="5556" y="927541"/>
                </a:lnTo>
                <a:lnTo>
                  <a:pt x="1401" y="880930"/>
                </a:lnTo>
                <a:lnTo>
                  <a:pt x="0" y="8336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20"/>
          <p:cNvPicPr preferRelativeResize="0"/>
          <p:nvPr/>
        </p:nvPicPr>
        <p:blipFill rotWithShape="1">
          <a:blip r:embed="rId5">
            <a:alphaModFix/>
          </a:blip>
          <a:srcRect b="0" l="0" r="0" t="0"/>
          <a:stretch/>
        </p:blipFill>
        <p:spPr>
          <a:xfrm>
            <a:off x="6457187" y="3108959"/>
            <a:ext cx="556641" cy="524636"/>
          </a:xfrm>
          <a:prstGeom prst="rect">
            <a:avLst/>
          </a:prstGeom>
          <a:noFill/>
          <a:ln>
            <a:noFill/>
          </a:ln>
        </p:spPr>
      </p:pic>
      <p:sp>
        <p:nvSpPr>
          <p:cNvPr id="137" name="Google Shape;137;p20"/>
          <p:cNvSpPr/>
          <p:nvPr/>
        </p:nvSpPr>
        <p:spPr>
          <a:xfrm>
            <a:off x="6457187" y="3108959"/>
            <a:ext cx="742315" cy="524828"/>
          </a:xfrm>
          <a:custGeom>
            <a:rect b="b" l="l" r="r" t="t"/>
            <a:pathLst>
              <a:path extrusionOk="0" h="699770" w="742315">
                <a:moveTo>
                  <a:pt x="0" y="349758"/>
                </a:moveTo>
                <a:lnTo>
                  <a:pt x="3387" y="302297"/>
                </a:lnTo>
                <a:lnTo>
                  <a:pt x="13253" y="256778"/>
                </a:lnTo>
                <a:lnTo>
                  <a:pt x="29158" y="213615"/>
                </a:lnTo>
                <a:lnTo>
                  <a:pt x="50658" y="173228"/>
                </a:lnTo>
                <a:lnTo>
                  <a:pt x="77313" y="136030"/>
                </a:lnTo>
                <a:lnTo>
                  <a:pt x="108680" y="102441"/>
                </a:lnTo>
                <a:lnTo>
                  <a:pt x="144317" y="72876"/>
                </a:lnTo>
                <a:lnTo>
                  <a:pt x="183783" y="47751"/>
                </a:lnTo>
                <a:lnTo>
                  <a:pt x="226635" y="27485"/>
                </a:lnTo>
                <a:lnTo>
                  <a:pt x="272432" y="12493"/>
                </a:lnTo>
                <a:lnTo>
                  <a:pt x="320732" y="3192"/>
                </a:lnTo>
                <a:lnTo>
                  <a:pt x="371093" y="0"/>
                </a:lnTo>
                <a:lnTo>
                  <a:pt x="421455" y="3192"/>
                </a:lnTo>
                <a:lnTo>
                  <a:pt x="469755" y="12493"/>
                </a:lnTo>
                <a:lnTo>
                  <a:pt x="515552" y="27485"/>
                </a:lnTo>
                <a:lnTo>
                  <a:pt x="558404" y="47752"/>
                </a:lnTo>
                <a:lnTo>
                  <a:pt x="597870" y="72876"/>
                </a:lnTo>
                <a:lnTo>
                  <a:pt x="633507" y="102441"/>
                </a:lnTo>
                <a:lnTo>
                  <a:pt x="664874" y="136030"/>
                </a:lnTo>
                <a:lnTo>
                  <a:pt x="691529" y="173228"/>
                </a:lnTo>
                <a:lnTo>
                  <a:pt x="713029" y="213615"/>
                </a:lnTo>
                <a:lnTo>
                  <a:pt x="728934" y="256778"/>
                </a:lnTo>
                <a:lnTo>
                  <a:pt x="738800" y="302297"/>
                </a:lnTo>
                <a:lnTo>
                  <a:pt x="742188" y="349758"/>
                </a:lnTo>
                <a:lnTo>
                  <a:pt x="738800" y="397218"/>
                </a:lnTo>
                <a:lnTo>
                  <a:pt x="728934" y="442737"/>
                </a:lnTo>
                <a:lnTo>
                  <a:pt x="713029" y="485900"/>
                </a:lnTo>
                <a:lnTo>
                  <a:pt x="691529" y="526288"/>
                </a:lnTo>
                <a:lnTo>
                  <a:pt x="664874" y="563485"/>
                </a:lnTo>
                <a:lnTo>
                  <a:pt x="633507" y="597074"/>
                </a:lnTo>
                <a:lnTo>
                  <a:pt x="597870" y="626639"/>
                </a:lnTo>
                <a:lnTo>
                  <a:pt x="558404" y="651764"/>
                </a:lnTo>
                <a:lnTo>
                  <a:pt x="515552" y="672030"/>
                </a:lnTo>
                <a:lnTo>
                  <a:pt x="469755" y="687022"/>
                </a:lnTo>
                <a:lnTo>
                  <a:pt x="421455" y="696323"/>
                </a:lnTo>
                <a:lnTo>
                  <a:pt x="371093" y="699516"/>
                </a:lnTo>
                <a:lnTo>
                  <a:pt x="320732" y="696323"/>
                </a:lnTo>
                <a:lnTo>
                  <a:pt x="272432" y="687022"/>
                </a:lnTo>
                <a:lnTo>
                  <a:pt x="226635" y="672030"/>
                </a:lnTo>
                <a:lnTo>
                  <a:pt x="183783" y="651764"/>
                </a:lnTo>
                <a:lnTo>
                  <a:pt x="144317" y="626639"/>
                </a:lnTo>
                <a:lnTo>
                  <a:pt x="108680" y="597074"/>
                </a:lnTo>
                <a:lnTo>
                  <a:pt x="77313" y="563485"/>
                </a:lnTo>
                <a:lnTo>
                  <a:pt x="50658" y="526288"/>
                </a:lnTo>
                <a:lnTo>
                  <a:pt x="29158" y="485900"/>
                </a:lnTo>
                <a:lnTo>
                  <a:pt x="13253" y="442737"/>
                </a:lnTo>
                <a:lnTo>
                  <a:pt x="3387" y="397218"/>
                </a:lnTo>
                <a:lnTo>
                  <a:pt x="0" y="3497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20"/>
          <p:cNvSpPr/>
          <p:nvPr/>
        </p:nvSpPr>
        <p:spPr>
          <a:xfrm>
            <a:off x="344424" y="987552"/>
            <a:ext cx="8458200" cy="2400300"/>
          </a:xfrm>
          <a:custGeom>
            <a:rect b="b" l="l" r="r" t="t"/>
            <a:pathLst>
              <a:path extrusionOk="0" h="3200400" w="8458200">
                <a:moveTo>
                  <a:pt x="0" y="0"/>
                </a:moveTo>
                <a:lnTo>
                  <a:pt x="0" y="3200400"/>
                </a:lnTo>
                <a:lnTo>
                  <a:pt x="8458200" y="3200400"/>
                </a:lnTo>
                <a:lnTo>
                  <a:pt x="8458200" y="282321"/>
                </a:lnTo>
                <a:lnTo>
                  <a:pt x="4510024" y="282321"/>
                </a:lnTo>
                <a:lnTo>
                  <a:pt x="4160012" y="281304"/>
                </a:lnTo>
                <a:lnTo>
                  <a:pt x="3486150" y="268986"/>
                </a:lnTo>
                <a:lnTo>
                  <a:pt x="3005074" y="252094"/>
                </a:lnTo>
                <a:lnTo>
                  <a:pt x="2121662" y="205104"/>
                </a:lnTo>
                <a:lnTo>
                  <a:pt x="1598930" y="168021"/>
                </a:lnTo>
                <a:lnTo>
                  <a:pt x="1139444" y="127762"/>
                </a:lnTo>
                <a:lnTo>
                  <a:pt x="579805" y="70612"/>
                </a:lnTo>
                <a:lnTo>
                  <a:pt x="302374" y="39242"/>
                </a:lnTo>
                <a:lnTo>
                  <a:pt x="0" y="0"/>
                </a:lnTo>
                <a:close/>
              </a:path>
              <a:path extrusionOk="0" h="3200400" w="8458200">
                <a:moveTo>
                  <a:pt x="8458200" y="1142"/>
                </a:moveTo>
                <a:lnTo>
                  <a:pt x="7883144" y="81787"/>
                </a:lnTo>
                <a:lnTo>
                  <a:pt x="7305675" y="147954"/>
                </a:lnTo>
                <a:lnTo>
                  <a:pt x="6730492" y="198374"/>
                </a:lnTo>
                <a:lnTo>
                  <a:pt x="6350761" y="225171"/>
                </a:lnTo>
                <a:lnTo>
                  <a:pt x="6161405" y="236474"/>
                </a:lnTo>
                <a:lnTo>
                  <a:pt x="5599430" y="262254"/>
                </a:lnTo>
                <a:lnTo>
                  <a:pt x="5048250" y="276733"/>
                </a:lnTo>
                <a:lnTo>
                  <a:pt x="4510024" y="282321"/>
                </a:lnTo>
                <a:lnTo>
                  <a:pt x="8458200" y="282321"/>
                </a:lnTo>
                <a:lnTo>
                  <a:pt x="8458200" y="11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20"/>
          <p:cNvSpPr/>
          <p:nvPr/>
        </p:nvSpPr>
        <p:spPr>
          <a:xfrm>
            <a:off x="344424" y="987552"/>
            <a:ext cx="8458200" cy="2400300"/>
          </a:xfrm>
          <a:custGeom>
            <a:rect b="b" l="l" r="r" t="t"/>
            <a:pathLst>
              <a:path extrusionOk="0" h="3200400" w="8458200">
                <a:moveTo>
                  <a:pt x="0" y="0"/>
                </a:moveTo>
                <a:lnTo>
                  <a:pt x="0" y="3200400"/>
                </a:lnTo>
                <a:lnTo>
                  <a:pt x="8458200" y="3200400"/>
                </a:lnTo>
                <a:lnTo>
                  <a:pt x="8458200" y="1142"/>
                </a:lnTo>
                <a:lnTo>
                  <a:pt x="8266430" y="29083"/>
                </a:lnTo>
                <a:lnTo>
                  <a:pt x="8074786" y="56006"/>
                </a:lnTo>
                <a:lnTo>
                  <a:pt x="7883144" y="81787"/>
                </a:lnTo>
                <a:lnTo>
                  <a:pt x="7690231" y="104139"/>
                </a:lnTo>
                <a:lnTo>
                  <a:pt x="7498587" y="126618"/>
                </a:lnTo>
                <a:lnTo>
                  <a:pt x="7305675" y="147954"/>
                </a:lnTo>
                <a:lnTo>
                  <a:pt x="7115048" y="165862"/>
                </a:lnTo>
                <a:lnTo>
                  <a:pt x="6922261" y="182625"/>
                </a:lnTo>
                <a:lnTo>
                  <a:pt x="6730492" y="198374"/>
                </a:lnTo>
                <a:lnTo>
                  <a:pt x="6541261" y="211836"/>
                </a:lnTo>
                <a:lnTo>
                  <a:pt x="6350761" y="225171"/>
                </a:lnTo>
                <a:lnTo>
                  <a:pt x="6161405" y="236474"/>
                </a:lnTo>
                <a:lnTo>
                  <a:pt x="5973318" y="245363"/>
                </a:lnTo>
                <a:lnTo>
                  <a:pt x="5785231" y="254380"/>
                </a:lnTo>
                <a:lnTo>
                  <a:pt x="5599430" y="262254"/>
                </a:lnTo>
                <a:lnTo>
                  <a:pt x="5414899" y="267842"/>
                </a:lnTo>
                <a:lnTo>
                  <a:pt x="5230368" y="272288"/>
                </a:lnTo>
                <a:lnTo>
                  <a:pt x="5048250" y="276733"/>
                </a:lnTo>
                <a:lnTo>
                  <a:pt x="4867275" y="279018"/>
                </a:lnTo>
                <a:lnTo>
                  <a:pt x="4687443" y="281304"/>
                </a:lnTo>
                <a:lnTo>
                  <a:pt x="4510024" y="282321"/>
                </a:lnTo>
                <a:lnTo>
                  <a:pt x="4333875" y="281304"/>
                </a:lnTo>
                <a:lnTo>
                  <a:pt x="4160012" y="281304"/>
                </a:lnTo>
                <a:lnTo>
                  <a:pt x="3987291" y="279018"/>
                </a:lnTo>
                <a:lnTo>
                  <a:pt x="3818254" y="275716"/>
                </a:lnTo>
                <a:lnTo>
                  <a:pt x="3650361" y="272288"/>
                </a:lnTo>
                <a:lnTo>
                  <a:pt x="3486150" y="268986"/>
                </a:lnTo>
                <a:lnTo>
                  <a:pt x="3322954" y="263271"/>
                </a:lnTo>
                <a:lnTo>
                  <a:pt x="3162300" y="257683"/>
                </a:lnTo>
                <a:lnTo>
                  <a:pt x="3005074" y="252094"/>
                </a:lnTo>
                <a:lnTo>
                  <a:pt x="2697988" y="237489"/>
                </a:lnTo>
                <a:lnTo>
                  <a:pt x="2403856" y="221868"/>
                </a:lnTo>
                <a:lnTo>
                  <a:pt x="2121662" y="205104"/>
                </a:lnTo>
                <a:lnTo>
                  <a:pt x="1853692" y="187071"/>
                </a:lnTo>
                <a:lnTo>
                  <a:pt x="1598930" y="168021"/>
                </a:lnTo>
                <a:lnTo>
                  <a:pt x="1362075" y="147954"/>
                </a:lnTo>
                <a:lnTo>
                  <a:pt x="1139444" y="127762"/>
                </a:lnTo>
                <a:lnTo>
                  <a:pt x="934592" y="107568"/>
                </a:lnTo>
                <a:lnTo>
                  <a:pt x="746506" y="88518"/>
                </a:lnTo>
                <a:lnTo>
                  <a:pt x="579805" y="70612"/>
                </a:lnTo>
                <a:lnTo>
                  <a:pt x="429742" y="53721"/>
                </a:lnTo>
                <a:lnTo>
                  <a:pt x="302374" y="39242"/>
                </a:lnTo>
                <a:lnTo>
                  <a:pt x="196443" y="25780"/>
                </a:lnTo>
                <a:lnTo>
                  <a:pt x="49974" y="673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20"/>
          <p:cNvSpPr/>
          <p:nvPr/>
        </p:nvSpPr>
        <p:spPr>
          <a:xfrm>
            <a:off x="0" y="952"/>
            <a:ext cx="9144000" cy="3629025"/>
          </a:xfrm>
          <a:custGeom>
            <a:rect b="b" l="l" r="r" t="t"/>
            <a:pathLst>
              <a:path extrusionOk="0" h="4838700" w="9144000">
                <a:moveTo>
                  <a:pt x="9144000" y="331851"/>
                </a:moveTo>
                <a:lnTo>
                  <a:pt x="8781923" y="331851"/>
                </a:lnTo>
                <a:lnTo>
                  <a:pt x="8781923" y="4502785"/>
                </a:lnTo>
                <a:lnTo>
                  <a:pt x="9144000" y="4502785"/>
                </a:lnTo>
                <a:lnTo>
                  <a:pt x="9144000" y="331851"/>
                </a:lnTo>
                <a:close/>
              </a:path>
              <a:path extrusionOk="0" h="4838700" w="9144000">
                <a:moveTo>
                  <a:pt x="9144000" y="0"/>
                </a:moveTo>
                <a:lnTo>
                  <a:pt x="0" y="0"/>
                </a:lnTo>
                <a:lnTo>
                  <a:pt x="0" y="331470"/>
                </a:lnTo>
                <a:lnTo>
                  <a:pt x="0" y="4503420"/>
                </a:lnTo>
                <a:lnTo>
                  <a:pt x="0" y="4838700"/>
                </a:lnTo>
                <a:lnTo>
                  <a:pt x="9144000" y="4838700"/>
                </a:lnTo>
                <a:lnTo>
                  <a:pt x="9144000" y="4503420"/>
                </a:lnTo>
                <a:lnTo>
                  <a:pt x="357225" y="4503420"/>
                </a:lnTo>
                <a:lnTo>
                  <a:pt x="357225" y="331470"/>
                </a:lnTo>
                <a:lnTo>
                  <a:pt x="9144000" y="33147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20"/>
          <p:cNvSpPr/>
          <p:nvPr/>
        </p:nvSpPr>
        <p:spPr>
          <a:xfrm>
            <a:off x="0" y="1143"/>
            <a:ext cx="9144000" cy="3629025"/>
          </a:xfrm>
          <a:custGeom>
            <a:rect b="b" l="l" r="r" t="t"/>
            <a:pathLst>
              <a:path extrusionOk="0" h="4838700" w="9144000">
                <a:moveTo>
                  <a:pt x="0" y="0"/>
                </a:moveTo>
                <a:lnTo>
                  <a:pt x="0" y="4838700"/>
                </a:lnTo>
                <a:lnTo>
                  <a:pt x="9144000" y="4838700"/>
                </a:lnTo>
                <a:lnTo>
                  <a:pt x="9144000" y="0"/>
                </a:lnTo>
                <a:lnTo>
                  <a:pt x="0" y="0"/>
                </a:lnTo>
                <a:close/>
              </a:path>
              <a:path extrusionOk="0" h="4838700" w="9144000">
                <a:moveTo>
                  <a:pt x="8781923" y="4502531"/>
                </a:moveTo>
                <a:lnTo>
                  <a:pt x="357225" y="4502531"/>
                </a:lnTo>
                <a:lnTo>
                  <a:pt x="357225" y="331597"/>
                </a:lnTo>
                <a:lnTo>
                  <a:pt x="8781923" y="331597"/>
                </a:lnTo>
                <a:lnTo>
                  <a:pt x="8781923" y="450253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2" name="Google Shape;142;p20"/>
          <p:cNvPicPr preferRelativeResize="0"/>
          <p:nvPr/>
        </p:nvPicPr>
        <p:blipFill rotWithShape="1">
          <a:blip r:embed="rId6">
            <a:alphaModFix/>
          </a:blip>
          <a:srcRect b="0" l="0" r="0" t="0"/>
          <a:stretch/>
        </p:blipFill>
        <p:spPr>
          <a:xfrm>
            <a:off x="7789163" y="0"/>
            <a:ext cx="444626" cy="906399"/>
          </a:xfrm>
          <a:prstGeom prst="rect">
            <a:avLst/>
          </a:prstGeom>
          <a:noFill/>
          <a:ln>
            <a:noFill/>
          </a:ln>
        </p:spPr>
      </p:pic>
      <p:sp>
        <p:nvSpPr>
          <p:cNvPr id="143" name="Google Shape;143;p20"/>
          <p:cNvSpPr/>
          <p:nvPr/>
        </p:nvSpPr>
        <p:spPr>
          <a:xfrm>
            <a:off x="7828787" y="0"/>
            <a:ext cx="513715" cy="857250"/>
          </a:xfrm>
          <a:custGeom>
            <a:rect b="b" l="l" r="r" t="t"/>
            <a:pathLst>
              <a:path extrusionOk="0" h="1143000" w="513715">
                <a:moveTo>
                  <a:pt x="513588" y="0"/>
                </a:moveTo>
                <a:lnTo>
                  <a:pt x="0" y="0"/>
                </a:lnTo>
                <a:lnTo>
                  <a:pt x="0" y="1143000"/>
                </a:lnTo>
                <a:lnTo>
                  <a:pt x="513588" y="1143000"/>
                </a:lnTo>
                <a:lnTo>
                  <a:pt x="513588"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4" name="Google Shape;144;p20"/>
          <p:cNvPicPr preferRelativeResize="0"/>
          <p:nvPr/>
        </p:nvPicPr>
        <p:blipFill rotWithShape="1">
          <a:blip r:embed="rId7">
            <a:alphaModFix/>
          </a:blip>
          <a:srcRect b="0" l="0" r="0" t="0"/>
          <a:stretch/>
        </p:blipFill>
        <p:spPr>
          <a:xfrm>
            <a:off x="7586767" y="4897235"/>
            <a:ext cx="1093176" cy="127808"/>
          </a:xfrm>
          <a:prstGeom prst="rect">
            <a:avLst/>
          </a:prstGeom>
          <a:noFill/>
          <a:ln>
            <a:noFill/>
          </a:ln>
        </p:spPr>
      </p:pic>
      <p:sp>
        <p:nvSpPr>
          <p:cNvPr id="145" name="Google Shape;145;p20"/>
          <p:cNvSpPr txBox="1"/>
          <p:nvPr>
            <p:ph type="title"/>
          </p:nvPr>
        </p:nvSpPr>
        <p:spPr>
          <a:xfrm>
            <a:off x="450595" y="429577"/>
            <a:ext cx="6222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0" i="0" sz="32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0"/>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uk-UA"/>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4" name="Google Shape;44;p3"/>
          <p:cNvGrpSpPr/>
          <p:nvPr/>
        </p:nvGrpSpPr>
        <p:grpSpPr>
          <a:xfrm>
            <a:off x="92087" y="1773012"/>
            <a:ext cx="7992414" cy="1597515"/>
            <a:chOff x="1032650" y="1735501"/>
            <a:chExt cx="2458221" cy="2138575"/>
          </a:xfrm>
        </p:grpSpPr>
        <p:sp>
          <p:nvSpPr>
            <p:cNvPr id="45" name="Google Shape;45;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9" name="Shape 149"/>
        <p:cNvGrpSpPr/>
        <p:nvPr/>
      </p:nvGrpSpPr>
      <p:grpSpPr>
        <a:xfrm>
          <a:off x="0" y="0"/>
          <a:ext cx="0" cy="0"/>
          <a:chOff x="0" y="0"/>
          <a:chExt cx="0" cy="0"/>
        </a:xfrm>
      </p:grpSpPr>
      <p:sp>
        <p:nvSpPr>
          <p:cNvPr id="150" name="Google Shape;150;p21"/>
          <p:cNvSpPr txBox="1"/>
          <p:nvPr>
            <p:ph type="title"/>
          </p:nvPr>
        </p:nvSpPr>
        <p:spPr>
          <a:xfrm>
            <a:off x="450595" y="429577"/>
            <a:ext cx="6222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0" i="0" sz="32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1"/>
          <p:cNvSpPr txBox="1"/>
          <p:nvPr>
            <p:ph idx="1" type="body"/>
          </p:nvPr>
        </p:nvSpPr>
        <p:spPr>
          <a:xfrm>
            <a:off x="450595" y="1359979"/>
            <a:ext cx="8182500" cy="2648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600"/>
              <a:buNone/>
              <a:defRPr b="0" i="0" sz="1800">
                <a:solidFill>
                  <a:srgbClr val="3E3E3E"/>
                </a:solidFill>
                <a:latin typeface="Verdana"/>
                <a:ea typeface="Verdana"/>
                <a:cs typeface="Verdana"/>
                <a:sym typeface="Verdana"/>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52" name="Google Shape;152;p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4" name="Google Shape;154;p21"/>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uk-UA"/>
              <a:t>‹#›</a:t>
            </a:fld>
            <a:endParaRPr>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155" name="Shape 155"/>
        <p:cNvGrpSpPr/>
        <p:nvPr/>
      </p:nvGrpSpPr>
      <p:grpSpPr>
        <a:xfrm>
          <a:off x="0" y="0"/>
          <a:ext cx="0" cy="0"/>
          <a:chOff x="0" y="0"/>
          <a:chExt cx="0" cy="0"/>
        </a:xfrm>
      </p:grpSpPr>
      <p:pic>
        <p:nvPicPr>
          <p:cNvPr id="156" name="Google Shape;156;p22"/>
          <p:cNvPicPr preferRelativeResize="0"/>
          <p:nvPr/>
        </p:nvPicPr>
        <p:blipFill rotWithShape="1">
          <a:blip r:embed="rId2">
            <a:alphaModFix/>
          </a:blip>
          <a:srcRect b="0" l="0" r="0" t="0"/>
          <a:stretch/>
        </p:blipFill>
        <p:spPr>
          <a:xfrm>
            <a:off x="0" y="0"/>
            <a:ext cx="9144000" cy="3630167"/>
          </a:xfrm>
          <a:prstGeom prst="rect">
            <a:avLst/>
          </a:prstGeom>
          <a:noFill/>
          <a:ln>
            <a:noFill/>
          </a:ln>
        </p:spPr>
      </p:pic>
      <p:pic>
        <p:nvPicPr>
          <p:cNvPr id="157" name="Google Shape;157;p22"/>
          <p:cNvPicPr preferRelativeResize="0"/>
          <p:nvPr/>
        </p:nvPicPr>
        <p:blipFill rotWithShape="1">
          <a:blip r:embed="rId3">
            <a:alphaModFix/>
          </a:blip>
          <a:srcRect b="0" l="0" r="0" t="0"/>
          <a:stretch/>
        </p:blipFill>
        <p:spPr>
          <a:xfrm>
            <a:off x="3047" y="1411605"/>
            <a:ext cx="2356867" cy="2218563"/>
          </a:xfrm>
          <a:prstGeom prst="rect">
            <a:avLst/>
          </a:prstGeom>
          <a:noFill/>
          <a:ln>
            <a:noFill/>
          </a:ln>
        </p:spPr>
      </p:pic>
      <p:sp>
        <p:nvSpPr>
          <p:cNvPr id="158" name="Google Shape;158;p22"/>
          <p:cNvSpPr/>
          <p:nvPr/>
        </p:nvSpPr>
        <p:spPr>
          <a:xfrm>
            <a:off x="3047" y="1411605"/>
            <a:ext cx="3142615" cy="2218849"/>
          </a:xfrm>
          <a:custGeom>
            <a:rect b="b" l="l" r="r" t="t"/>
            <a:pathLst>
              <a:path extrusionOk="0" h="2958465" w="3142615">
                <a:moveTo>
                  <a:pt x="0" y="1479042"/>
                </a:moveTo>
                <a:lnTo>
                  <a:pt x="776" y="1432090"/>
                </a:lnTo>
                <a:lnTo>
                  <a:pt x="3091" y="1385503"/>
                </a:lnTo>
                <a:lnTo>
                  <a:pt x="6920" y="1339303"/>
                </a:lnTo>
                <a:lnTo>
                  <a:pt x="12242" y="1293511"/>
                </a:lnTo>
                <a:lnTo>
                  <a:pt x="19032" y="1248149"/>
                </a:lnTo>
                <a:lnTo>
                  <a:pt x="27268" y="1203239"/>
                </a:lnTo>
                <a:lnTo>
                  <a:pt x="36927" y="1158801"/>
                </a:lnTo>
                <a:lnTo>
                  <a:pt x="47986" y="1114859"/>
                </a:lnTo>
                <a:lnTo>
                  <a:pt x="60422" y="1071433"/>
                </a:lnTo>
                <a:lnTo>
                  <a:pt x="74212" y="1028545"/>
                </a:lnTo>
                <a:lnTo>
                  <a:pt x="89333" y="986217"/>
                </a:lnTo>
                <a:lnTo>
                  <a:pt x="105762" y="944470"/>
                </a:lnTo>
                <a:lnTo>
                  <a:pt x="123475" y="903327"/>
                </a:lnTo>
                <a:lnTo>
                  <a:pt x="142450" y="862808"/>
                </a:lnTo>
                <a:lnTo>
                  <a:pt x="162665" y="822936"/>
                </a:lnTo>
                <a:lnTo>
                  <a:pt x="184095" y="783731"/>
                </a:lnTo>
                <a:lnTo>
                  <a:pt x="206717" y="745217"/>
                </a:lnTo>
                <a:lnTo>
                  <a:pt x="230510" y="707413"/>
                </a:lnTo>
                <a:lnTo>
                  <a:pt x="255450" y="670343"/>
                </a:lnTo>
                <a:lnTo>
                  <a:pt x="281513" y="634028"/>
                </a:lnTo>
                <a:lnTo>
                  <a:pt x="308677" y="598489"/>
                </a:lnTo>
                <a:lnTo>
                  <a:pt x="336919" y="563748"/>
                </a:lnTo>
                <a:lnTo>
                  <a:pt x="366216" y="529826"/>
                </a:lnTo>
                <a:lnTo>
                  <a:pt x="396544" y="496746"/>
                </a:lnTo>
                <a:lnTo>
                  <a:pt x="427882" y="464529"/>
                </a:lnTo>
                <a:lnTo>
                  <a:pt x="460205" y="433197"/>
                </a:lnTo>
                <a:lnTo>
                  <a:pt x="493491" y="402770"/>
                </a:lnTo>
                <a:lnTo>
                  <a:pt x="527716" y="373272"/>
                </a:lnTo>
                <a:lnTo>
                  <a:pt x="562859" y="344723"/>
                </a:lnTo>
                <a:lnTo>
                  <a:pt x="598895" y="317146"/>
                </a:lnTo>
                <a:lnTo>
                  <a:pt x="635802" y="290561"/>
                </a:lnTo>
                <a:lnTo>
                  <a:pt x="673556" y="264991"/>
                </a:lnTo>
                <a:lnTo>
                  <a:pt x="712136" y="240458"/>
                </a:lnTo>
                <a:lnTo>
                  <a:pt x="751517" y="216982"/>
                </a:lnTo>
                <a:lnTo>
                  <a:pt x="791676" y="194585"/>
                </a:lnTo>
                <a:lnTo>
                  <a:pt x="832592" y="173290"/>
                </a:lnTo>
                <a:lnTo>
                  <a:pt x="874240" y="153118"/>
                </a:lnTo>
                <a:lnTo>
                  <a:pt x="916598" y="134090"/>
                </a:lnTo>
                <a:lnTo>
                  <a:pt x="959643" y="116228"/>
                </a:lnTo>
                <a:lnTo>
                  <a:pt x="1003351" y="99554"/>
                </a:lnTo>
                <a:lnTo>
                  <a:pt x="1047700" y="84090"/>
                </a:lnTo>
                <a:lnTo>
                  <a:pt x="1092667" y="69857"/>
                </a:lnTo>
                <a:lnTo>
                  <a:pt x="1138228" y="56876"/>
                </a:lnTo>
                <a:lnTo>
                  <a:pt x="1184361" y="45170"/>
                </a:lnTo>
                <a:lnTo>
                  <a:pt x="1231042" y="34760"/>
                </a:lnTo>
                <a:lnTo>
                  <a:pt x="1278250" y="25668"/>
                </a:lnTo>
                <a:lnTo>
                  <a:pt x="1325960" y="17915"/>
                </a:lnTo>
                <a:lnTo>
                  <a:pt x="1374149" y="11523"/>
                </a:lnTo>
                <a:lnTo>
                  <a:pt x="1422795" y="6514"/>
                </a:lnTo>
                <a:lnTo>
                  <a:pt x="1471875" y="2909"/>
                </a:lnTo>
                <a:lnTo>
                  <a:pt x="1521366" y="731"/>
                </a:lnTo>
                <a:lnTo>
                  <a:pt x="1571244" y="0"/>
                </a:lnTo>
                <a:lnTo>
                  <a:pt x="1621122" y="731"/>
                </a:lnTo>
                <a:lnTo>
                  <a:pt x="1670613" y="2909"/>
                </a:lnTo>
                <a:lnTo>
                  <a:pt x="1719694" y="6514"/>
                </a:lnTo>
                <a:lnTo>
                  <a:pt x="1768340" y="11523"/>
                </a:lnTo>
                <a:lnTo>
                  <a:pt x="1816530" y="17915"/>
                </a:lnTo>
                <a:lnTo>
                  <a:pt x="1864241" y="25668"/>
                </a:lnTo>
                <a:lnTo>
                  <a:pt x="1911448" y="34760"/>
                </a:lnTo>
                <a:lnTo>
                  <a:pt x="1958130" y="45170"/>
                </a:lnTo>
                <a:lnTo>
                  <a:pt x="2004264" y="56876"/>
                </a:lnTo>
                <a:lnTo>
                  <a:pt x="2049825" y="69857"/>
                </a:lnTo>
                <a:lnTo>
                  <a:pt x="2094792" y="84090"/>
                </a:lnTo>
                <a:lnTo>
                  <a:pt x="2139141" y="99554"/>
                </a:lnTo>
                <a:lnTo>
                  <a:pt x="2182850" y="116228"/>
                </a:lnTo>
                <a:lnTo>
                  <a:pt x="2225894" y="134090"/>
                </a:lnTo>
                <a:lnTo>
                  <a:pt x="2268252" y="153118"/>
                </a:lnTo>
                <a:lnTo>
                  <a:pt x="2309901" y="173290"/>
                </a:lnTo>
                <a:lnTo>
                  <a:pt x="2350816" y="194585"/>
                </a:lnTo>
                <a:lnTo>
                  <a:pt x="2390976" y="216982"/>
                </a:lnTo>
                <a:lnTo>
                  <a:pt x="2430357" y="240458"/>
                </a:lnTo>
                <a:lnTo>
                  <a:pt x="2468936" y="264991"/>
                </a:lnTo>
                <a:lnTo>
                  <a:pt x="2506691" y="290561"/>
                </a:lnTo>
                <a:lnTo>
                  <a:pt x="2543598" y="317146"/>
                </a:lnTo>
                <a:lnTo>
                  <a:pt x="2579634" y="344723"/>
                </a:lnTo>
                <a:lnTo>
                  <a:pt x="2614776" y="373272"/>
                </a:lnTo>
                <a:lnTo>
                  <a:pt x="2649001" y="402770"/>
                </a:lnTo>
                <a:lnTo>
                  <a:pt x="2682287" y="433197"/>
                </a:lnTo>
                <a:lnTo>
                  <a:pt x="2714610" y="464529"/>
                </a:lnTo>
                <a:lnTo>
                  <a:pt x="2745947" y="496746"/>
                </a:lnTo>
                <a:lnTo>
                  <a:pt x="2776275" y="529826"/>
                </a:lnTo>
                <a:lnTo>
                  <a:pt x="2805572" y="563748"/>
                </a:lnTo>
                <a:lnTo>
                  <a:pt x="2833814" y="598489"/>
                </a:lnTo>
                <a:lnTo>
                  <a:pt x="2860978" y="634028"/>
                </a:lnTo>
                <a:lnTo>
                  <a:pt x="2887041" y="670343"/>
                </a:lnTo>
                <a:lnTo>
                  <a:pt x="2911980" y="707413"/>
                </a:lnTo>
                <a:lnTo>
                  <a:pt x="2935772" y="745217"/>
                </a:lnTo>
                <a:lnTo>
                  <a:pt x="2958395" y="783731"/>
                </a:lnTo>
                <a:lnTo>
                  <a:pt x="2979825" y="822936"/>
                </a:lnTo>
                <a:lnTo>
                  <a:pt x="3000039" y="862808"/>
                </a:lnTo>
                <a:lnTo>
                  <a:pt x="3019014" y="903327"/>
                </a:lnTo>
                <a:lnTo>
                  <a:pt x="3036727" y="944470"/>
                </a:lnTo>
                <a:lnTo>
                  <a:pt x="3053155" y="986217"/>
                </a:lnTo>
                <a:lnTo>
                  <a:pt x="3068276" y="1028545"/>
                </a:lnTo>
                <a:lnTo>
                  <a:pt x="3082065" y="1071433"/>
                </a:lnTo>
                <a:lnTo>
                  <a:pt x="3094501" y="1114859"/>
                </a:lnTo>
                <a:lnTo>
                  <a:pt x="3105560" y="1158801"/>
                </a:lnTo>
                <a:lnTo>
                  <a:pt x="3115219" y="1203239"/>
                </a:lnTo>
                <a:lnTo>
                  <a:pt x="3123455" y="1248149"/>
                </a:lnTo>
                <a:lnTo>
                  <a:pt x="3130246" y="1293511"/>
                </a:lnTo>
                <a:lnTo>
                  <a:pt x="3135567" y="1339303"/>
                </a:lnTo>
                <a:lnTo>
                  <a:pt x="3139396" y="1385503"/>
                </a:lnTo>
                <a:lnTo>
                  <a:pt x="3141711" y="1432090"/>
                </a:lnTo>
                <a:lnTo>
                  <a:pt x="3142488" y="1479042"/>
                </a:lnTo>
                <a:lnTo>
                  <a:pt x="3141711" y="1525993"/>
                </a:lnTo>
                <a:lnTo>
                  <a:pt x="3139396" y="1572580"/>
                </a:lnTo>
                <a:lnTo>
                  <a:pt x="3135567" y="1618780"/>
                </a:lnTo>
                <a:lnTo>
                  <a:pt x="3130246" y="1664572"/>
                </a:lnTo>
                <a:lnTo>
                  <a:pt x="3123455" y="1709934"/>
                </a:lnTo>
                <a:lnTo>
                  <a:pt x="3115219" y="1754844"/>
                </a:lnTo>
                <a:lnTo>
                  <a:pt x="3105560" y="1799282"/>
                </a:lnTo>
                <a:lnTo>
                  <a:pt x="3094501" y="1843224"/>
                </a:lnTo>
                <a:lnTo>
                  <a:pt x="3082065" y="1886650"/>
                </a:lnTo>
                <a:lnTo>
                  <a:pt x="3068276" y="1929538"/>
                </a:lnTo>
                <a:lnTo>
                  <a:pt x="3053155" y="1971866"/>
                </a:lnTo>
                <a:lnTo>
                  <a:pt x="3036727" y="2013613"/>
                </a:lnTo>
                <a:lnTo>
                  <a:pt x="3019014" y="2054756"/>
                </a:lnTo>
                <a:lnTo>
                  <a:pt x="3000039" y="2095275"/>
                </a:lnTo>
                <a:lnTo>
                  <a:pt x="2979825" y="2135147"/>
                </a:lnTo>
                <a:lnTo>
                  <a:pt x="2958395" y="2174352"/>
                </a:lnTo>
                <a:lnTo>
                  <a:pt x="2935772" y="2212866"/>
                </a:lnTo>
                <a:lnTo>
                  <a:pt x="2911980" y="2250670"/>
                </a:lnTo>
                <a:lnTo>
                  <a:pt x="2887041" y="2287740"/>
                </a:lnTo>
                <a:lnTo>
                  <a:pt x="2860978" y="2324055"/>
                </a:lnTo>
                <a:lnTo>
                  <a:pt x="2833814" y="2359594"/>
                </a:lnTo>
                <a:lnTo>
                  <a:pt x="2805572" y="2394335"/>
                </a:lnTo>
                <a:lnTo>
                  <a:pt x="2776275" y="2428257"/>
                </a:lnTo>
                <a:lnTo>
                  <a:pt x="2745947" y="2461337"/>
                </a:lnTo>
                <a:lnTo>
                  <a:pt x="2714610" y="2493554"/>
                </a:lnTo>
                <a:lnTo>
                  <a:pt x="2682287" y="2524887"/>
                </a:lnTo>
                <a:lnTo>
                  <a:pt x="2649001" y="2555313"/>
                </a:lnTo>
                <a:lnTo>
                  <a:pt x="2614776" y="2584811"/>
                </a:lnTo>
                <a:lnTo>
                  <a:pt x="2579634" y="2613360"/>
                </a:lnTo>
                <a:lnTo>
                  <a:pt x="2543598" y="2640937"/>
                </a:lnTo>
                <a:lnTo>
                  <a:pt x="2506691" y="2667522"/>
                </a:lnTo>
                <a:lnTo>
                  <a:pt x="2468936" y="2693092"/>
                </a:lnTo>
                <a:lnTo>
                  <a:pt x="2430357" y="2717625"/>
                </a:lnTo>
                <a:lnTo>
                  <a:pt x="2390976" y="2741101"/>
                </a:lnTo>
                <a:lnTo>
                  <a:pt x="2350816" y="2763498"/>
                </a:lnTo>
                <a:lnTo>
                  <a:pt x="2309901" y="2784793"/>
                </a:lnTo>
                <a:lnTo>
                  <a:pt x="2268252" y="2804965"/>
                </a:lnTo>
                <a:lnTo>
                  <a:pt x="2225894" y="2823993"/>
                </a:lnTo>
                <a:lnTo>
                  <a:pt x="2182850" y="2841855"/>
                </a:lnTo>
                <a:lnTo>
                  <a:pt x="2139141" y="2858529"/>
                </a:lnTo>
                <a:lnTo>
                  <a:pt x="2094792" y="2873993"/>
                </a:lnTo>
                <a:lnTo>
                  <a:pt x="2049825" y="2888226"/>
                </a:lnTo>
                <a:lnTo>
                  <a:pt x="2004264" y="2901207"/>
                </a:lnTo>
                <a:lnTo>
                  <a:pt x="1958130" y="2912913"/>
                </a:lnTo>
                <a:lnTo>
                  <a:pt x="1911448" y="2923323"/>
                </a:lnTo>
                <a:lnTo>
                  <a:pt x="1864241" y="2932415"/>
                </a:lnTo>
                <a:lnTo>
                  <a:pt x="1816530" y="2940168"/>
                </a:lnTo>
                <a:lnTo>
                  <a:pt x="1768340" y="2946560"/>
                </a:lnTo>
                <a:lnTo>
                  <a:pt x="1719694" y="2951569"/>
                </a:lnTo>
                <a:lnTo>
                  <a:pt x="1670613" y="2955174"/>
                </a:lnTo>
                <a:lnTo>
                  <a:pt x="1621122" y="2957352"/>
                </a:lnTo>
                <a:lnTo>
                  <a:pt x="1571244" y="2958084"/>
                </a:lnTo>
                <a:lnTo>
                  <a:pt x="1521366" y="2957352"/>
                </a:lnTo>
                <a:lnTo>
                  <a:pt x="1471875" y="2955174"/>
                </a:lnTo>
                <a:lnTo>
                  <a:pt x="1422795" y="2951569"/>
                </a:lnTo>
                <a:lnTo>
                  <a:pt x="1374149" y="2946560"/>
                </a:lnTo>
                <a:lnTo>
                  <a:pt x="1325960" y="2940168"/>
                </a:lnTo>
                <a:lnTo>
                  <a:pt x="1278250" y="2932415"/>
                </a:lnTo>
                <a:lnTo>
                  <a:pt x="1231042" y="2923323"/>
                </a:lnTo>
                <a:lnTo>
                  <a:pt x="1184361" y="2912913"/>
                </a:lnTo>
                <a:lnTo>
                  <a:pt x="1138228" y="2901207"/>
                </a:lnTo>
                <a:lnTo>
                  <a:pt x="1092667" y="2888226"/>
                </a:lnTo>
                <a:lnTo>
                  <a:pt x="1047700" y="2873993"/>
                </a:lnTo>
                <a:lnTo>
                  <a:pt x="1003351" y="2858529"/>
                </a:lnTo>
                <a:lnTo>
                  <a:pt x="959643" y="2841855"/>
                </a:lnTo>
                <a:lnTo>
                  <a:pt x="916598" y="2823993"/>
                </a:lnTo>
                <a:lnTo>
                  <a:pt x="874240" y="2804965"/>
                </a:lnTo>
                <a:lnTo>
                  <a:pt x="832592" y="2784793"/>
                </a:lnTo>
                <a:lnTo>
                  <a:pt x="791676" y="2763498"/>
                </a:lnTo>
                <a:lnTo>
                  <a:pt x="751517" y="2741101"/>
                </a:lnTo>
                <a:lnTo>
                  <a:pt x="712136" y="2717625"/>
                </a:lnTo>
                <a:lnTo>
                  <a:pt x="673556" y="2693092"/>
                </a:lnTo>
                <a:lnTo>
                  <a:pt x="635802" y="2667522"/>
                </a:lnTo>
                <a:lnTo>
                  <a:pt x="598895" y="2640937"/>
                </a:lnTo>
                <a:lnTo>
                  <a:pt x="562859" y="2613360"/>
                </a:lnTo>
                <a:lnTo>
                  <a:pt x="527716" y="2584811"/>
                </a:lnTo>
                <a:lnTo>
                  <a:pt x="493491" y="2555313"/>
                </a:lnTo>
                <a:lnTo>
                  <a:pt x="460205" y="2524887"/>
                </a:lnTo>
                <a:lnTo>
                  <a:pt x="427882" y="2493554"/>
                </a:lnTo>
                <a:lnTo>
                  <a:pt x="396544" y="2461337"/>
                </a:lnTo>
                <a:lnTo>
                  <a:pt x="366216" y="2428257"/>
                </a:lnTo>
                <a:lnTo>
                  <a:pt x="336919" y="2394335"/>
                </a:lnTo>
                <a:lnTo>
                  <a:pt x="308677" y="2359594"/>
                </a:lnTo>
                <a:lnTo>
                  <a:pt x="281513" y="2324055"/>
                </a:lnTo>
                <a:lnTo>
                  <a:pt x="255450" y="2287740"/>
                </a:lnTo>
                <a:lnTo>
                  <a:pt x="230510" y="2250670"/>
                </a:lnTo>
                <a:lnTo>
                  <a:pt x="206717" y="2212866"/>
                </a:lnTo>
                <a:lnTo>
                  <a:pt x="184095" y="2174352"/>
                </a:lnTo>
                <a:lnTo>
                  <a:pt x="162665" y="2135147"/>
                </a:lnTo>
                <a:lnTo>
                  <a:pt x="142450" y="2095275"/>
                </a:lnTo>
                <a:lnTo>
                  <a:pt x="123475" y="2054756"/>
                </a:lnTo>
                <a:lnTo>
                  <a:pt x="105762" y="2013613"/>
                </a:lnTo>
                <a:lnTo>
                  <a:pt x="89333" y="1971866"/>
                </a:lnTo>
                <a:lnTo>
                  <a:pt x="74212" y="1929538"/>
                </a:lnTo>
                <a:lnTo>
                  <a:pt x="60422" y="1886650"/>
                </a:lnTo>
                <a:lnTo>
                  <a:pt x="47986" y="1843224"/>
                </a:lnTo>
                <a:lnTo>
                  <a:pt x="36927" y="1799282"/>
                </a:lnTo>
                <a:lnTo>
                  <a:pt x="27268" y="1754844"/>
                </a:lnTo>
                <a:lnTo>
                  <a:pt x="19032" y="1709934"/>
                </a:lnTo>
                <a:lnTo>
                  <a:pt x="12242" y="1664572"/>
                </a:lnTo>
                <a:lnTo>
                  <a:pt x="6920" y="1618780"/>
                </a:lnTo>
                <a:lnTo>
                  <a:pt x="3091" y="1572580"/>
                </a:lnTo>
                <a:lnTo>
                  <a:pt x="776" y="1525993"/>
                </a:lnTo>
                <a:lnTo>
                  <a:pt x="0" y="14790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9" name="Google Shape;159;p22"/>
          <p:cNvPicPr preferRelativeResize="0"/>
          <p:nvPr/>
        </p:nvPicPr>
        <p:blipFill rotWithShape="1">
          <a:blip r:embed="rId4">
            <a:alphaModFix/>
          </a:blip>
          <a:srcRect b="0" l="0" r="0" t="0"/>
          <a:stretch/>
        </p:blipFill>
        <p:spPr>
          <a:xfrm>
            <a:off x="1524" y="1532762"/>
            <a:ext cx="1328166" cy="1250441"/>
          </a:xfrm>
          <a:prstGeom prst="rect">
            <a:avLst/>
          </a:prstGeom>
          <a:noFill/>
          <a:ln>
            <a:noFill/>
          </a:ln>
        </p:spPr>
      </p:pic>
      <p:sp>
        <p:nvSpPr>
          <p:cNvPr id="160" name="Google Shape;160;p22"/>
          <p:cNvSpPr/>
          <p:nvPr/>
        </p:nvSpPr>
        <p:spPr>
          <a:xfrm>
            <a:off x="1524" y="1532762"/>
            <a:ext cx="1771014" cy="1250632"/>
          </a:xfrm>
          <a:custGeom>
            <a:rect b="b" l="l" r="r" t="t"/>
            <a:pathLst>
              <a:path extrusionOk="0" h="1667510" w="1771014">
                <a:moveTo>
                  <a:pt x="0" y="833627"/>
                </a:moveTo>
                <a:lnTo>
                  <a:pt x="1401" y="786325"/>
                </a:lnTo>
                <a:lnTo>
                  <a:pt x="5556" y="739714"/>
                </a:lnTo>
                <a:lnTo>
                  <a:pt x="12390" y="693866"/>
                </a:lnTo>
                <a:lnTo>
                  <a:pt x="21828" y="648851"/>
                </a:lnTo>
                <a:lnTo>
                  <a:pt x="33796" y="604738"/>
                </a:lnTo>
                <a:lnTo>
                  <a:pt x="48218" y="561600"/>
                </a:lnTo>
                <a:lnTo>
                  <a:pt x="65019" y="519505"/>
                </a:lnTo>
                <a:lnTo>
                  <a:pt x="84126" y="478524"/>
                </a:lnTo>
                <a:lnTo>
                  <a:pt x="105463" y="438728"/>
                </a:lnTo>
                <a:lnTo>
                  <a:pt x="128955" y="400187"/>
                </a:lnTo>
                <a:lnTo>
                  <a:pt x="154528" y="362972"/>
                </a:lnTo>
                <a:lnTo>
                  <a:pt x="182108" y="327153"/>
                </a:lnTo>
                <a:lnTo>
                  <a:pt x="211618" y="292799"/>
                </a:lnTo>
                <a:lnTo>
                  <a:pt x="242985" y="259983"/>
                </a:lnTo>
                <a:lnTo>
                  <a:pt x="276134" y="228773"/>
                </a:lnTo>
                <a:lnTo>
                  <a:pt x="310990" y="199241"/>
                </a:lnTo>
                <a:lnTo>
                  <a:pt x="347478" y="171457"/>
                </a:lnTo>
                <a:lnTo>
                  <a:pt x="385523" y="145491"/>
                </a:lnTo>
                <a:lnTo>
                  <a:pt x="425052" y="121414"/>
                </a:lnTo>
                <a:lnTo>
                  <a:pt x="465988" y="99295"/>
                </a:lnTo>
                <a:lnTo>
                  <a:pt x="508258" y="79206"/>
                </a:lnTo>
                <a:lnTo>
                  <a:pt x="551786" y="61217"/>
                </a:lnTo>
                <a:lnTo>
                  <a:pt x="596498" y="45398"/>
                </a:lnTo>
                <a:lnTo>
                  <a:pt x="642319" y="31820"/>
                </a:lnTo>
                <a:lnTo>
                  <a:pt x="689175" y="20552"/>
                </a:lnTo>
                <a:lnTo>
                  <a:pt x="736989" y="11666"/>
                </a:lnTo>
                <a:lnTo>
                  <a:pt x="785689" y="5231"/>
                </a:lnTo>
                <a:lnTo>
                  <a:pt x="835199" y="1319"/>
                </a:lnTo>
                <a:lnTo>
                  <a:pt x="885444" y="0"/>
                </a:lnTo>
                <a:lnTo>
                  <a:pt x="935695" y="1319"/>
                </a:lnTo>
                <a:lnTo>
                  <a:pt x="985209" y="5231"/>
                </a:lnTo>
                <a:lnTo>
                  <a:pt x="1033913" y="11666"/>
                </a:lnTo>
                <a:lnTo>
                  <a:pt x="1081732" y="20552"/>
                </a:lnTo>
                <a:lnTo>
                  <a:pt x="1128590" y="31820"/>
                </a:lnTo>
                <a:lnTo>
                  <a:pt x="1174414" y="45398"/>
                </a:lnTo>
                <a:lnTo>
                  <a:pt x="1219127" y="61217"/>
                </a:lnTo>
                <a:lnTo>
                  <a:pt x="1262657" y="79206"/>
                </a:lnTo>
                <a:lnTo>
                  <a:pt x="1304927" y="99295"/>
                </a:lnTo>
                <a:lnTo>
                  <a:pt x="1345863" y="121414"/>
                </a:lnTo>
                <a:lnTo>
                  <a:pt x="1385391" y="145491"/>
                </a:lnTo>
                <a:lnTo>
                  <a:pt x="1423436" y="171457"/>
                </a:lnTo>
                <a:lnTo>
                  <a:pt x="1459923" y="199241"/>
                </a:lnTo>
                <a:lnTo>
                  <a:pt x="1494778" y="228773"/>
                </a:lnTo>
                <a:lnTo>
                  <a:pt x="1527925" y="259983"/>
                </a:lnTo>
                <a:lnTo>
                  <a:pt x="1559290" y="292799"/>
                </a:lnTo>
                <a:lnTo>
                  <a:pt x="1588799" y="327153"/>
                </a:lnTo>
                <a:lnTo>
                  <a:pt x="1616376" y="362972"/>
                </a:lnTo>
                <a:lnTo>
                  <a:pt x="1641947" y="400187"/>
                </a:lnTo>
                <a:lnTo>
                  <a:pt x="1665437" y="438728"/>
                </a:lnTo>
                <a:lnTo>
                  <a:pt x="1686772" y="478524"/>
                </a:lnTo>
                <a:lnTo>
                  <a:pt x="1705876" y="519505"/>
                </a:lnTo>
                <a:lnTo>
                  <a:pt x="1722676" y="561600"/>
                </a:lnTo>
                <a:lnTo>
                  <a:pt x="1737096" y="604738"/>
                </a:lnTo>
                <a:lnTo>
                  <a:pt x="1749062" y="648851"/>
                </a:lnTo>
                <a:lnTo>
                  <a:pt x="1758498" y="693866"/>
                </a:lnTo>
                <a:lnTo>
                  <a:pt x="1765331" y="739714"/>
                </a:lnTo>
                <a:lnTo>
                  <a:pt x="1769486" y="786325"/>
                </a:lnTo>
                <a:lnTo>
                  <a:pt x="1770888" y="833627"/>
                </a:lnTo>
                <a:lnTo>
                  <a:pt x="1769486" y="880930"/>
                </a:lnTo>
                <a:lnTo>
                  <a:pt x="1765331" y="927541"/>
                </a:lnTo>
                <a:lnTo>
                  <a:pt x="1758498" y="973389"/>
                </a:lnTo>
                <a:lnTo>
                  <a:pt x="1749062" y="1018404"/>
                </a:lnTo>
                <a:lnTo>
                  <a:pt x="1737096" y="1062517"/>
                </a:lnTo>
                <a:lnTo>
                  <a:pt x="1722676" y="1105655"/>
                </a:lnTo>
                <a:lnTo>
                  <a:pt x="1705876" y="1147750"/>
                </a:lnTo>
                <a:lnTo>
                  <a:pt x="1686772" y="1188731"/>
                </a:lnTo>
                <a:lnTo>
                  <a:pt x="1665437" y="1228527"/>
                </a:lnTo>
                <a:lnTo>
                  <a:pt x="1641947" y="1267068"/>
                </a:lnTo>
                <a:lnTo>
                  <a:pt x="1616376" y="1304283"/>
                </a:lnTo>
                <a:lnTo>
                  <a:pt x="1588799" y="1340102"/>
                </a:lnTo>
                <a:lnTo>
                  <a:pt x="1559290" y="1374456"/>
                </a:lnTo>
                <a:lnTo>
                  <a:pt x="1527925" y="1407272"/>
                </a:lnTo>
                <a:lnTo>
                  <a:pt x="1494778" y="1438482"/>
                </a:lnTo>
                <a:lnTo>
                  <a:pt x="1459923" y="1468014"/>
                </a:lnTo>
                <a:lnTo>
                  <a:pt x="1423436" y="1495798"/>
                </a:lnTo>
                <a:lnTo>
                  <a:pt x="1385391" y="1521764"/>
                </a:lnTo>
                <a:lnTo>
                  <a:pt x="1345863" y="1545841"/>
                </a:lnTo>
                <a:lnTo>
                  <a:pt x="1304927" y="1567960"/>
                </a:lnTo>
                <a:lnTo>
                  <a:pt x="1262657" y="1588049"/>
                </a:lnTo>
                <a:lnTo>
                  <a:pt x="1219127" y="1606038"/>
                </a:lnTo>
                <a:lnTo>
                  <a:pt x="1174414" y="1621857"/>
                </a:lnTo>
                <a:lnTo>
                  <a:pt x="1128590" y="1635435"/>
                </a:lnTo>
                <a:lnTo>
                  <a:pt x="1081732" y="1646703"/>
                </a:lnTo>
                <a:lnTo>
                  <a:pt x="1033913" y="1655589"/>
                </a:lnTo>
                <a:lnTo>
                  <a:pt x="985209" y="1662024"/>
                </a:lnTo>
                <a:lnTo>
                  <a:pt x="935695" y="1665936"/>
                </a:lnTo>
                <a:lnTo>
                  <a:pt x="885444" y="1667255"/>
                </a:lnTo>
                <a:lnTo>
                  <a:pt x="835199" y="1665936"/>
                </a:lnTo>
                <a:lnTo>
                  <a:pt x="785689" y="1662024"/>
                </a:lnTo>
                <a:lnTo>
                  <a:pt x="736989" y="1655589"/>
                </a:lnTo>
                <a:lnTo>
                  <a:pt x="689175" y="1646703"/>
                </a:lnTo>
                <a:lnTo>
                  <a:pt x="642319" y="1635435"/>
                </a:lnTo>
                <a:lnTo>
                  <a:pt x="596498" y="1621857"/>
                </a:lnTo>
                <a:lnTo>
                  <a:pt x="551786" y="1606038"/>
                </a:lnTo>
                <a:lnTo>
                  <a:pt x="508258" y="1588049"/>
                </a:lnTo>
                <a:lnTo>
                  <a:pt x="465988" y="1567960"/>
                </a:lnTo>
                <a:lnTo>
                  <a:pt x="425052" y="1545841"/>
                </a:lnTo>
                <a:lnTo>
                  <a:pt x="385523" y="1521764"/>
                </a:lnTo>
                <a:lnTo>
                  <a:pt x="347478" y="1495798"/>
                </a:lnTo>
                <a:lnTo>
                  <a:pt x="310990" y="1468014"/>
                </a:lnTo>
                <a:lnTo>
                  <a:pt x="276134" y="1438482"/>
                </a:lnTo>
                <a:lnTo>
                  <a:pt x="242985" y="1407272"/>
                </a:lnTo>
                <a:lnTo>
                  <a:pt x="211618" y="1374456"/>
                </a:lnTo>
                <a:lnTo>
                  <a:pt x="182108" y="1340102"/>
                </a:lnTo>
                <a:lnTo>
                  <a:pt x="154528" y="1304283"/>
                </a:lnTo>
                <a:lnTo>
                  <a:pt x="128955" y="1267068"/>
                </a:lnTo>
                <a:lnTo>
                  <a:pt x="105463" y="1228527"/>
                </a:lnTo>
                <a:lnTo>
                  <a:pt x="84126" y="1188731"/>
                </a:lnTo>
                <a:lnTo>
                  <a:pt x="65019" y="1147750"/>
                </a:lnTo>
                <a:lnTo>
                  <a:pt x="48218" y="1105655"/>
                </a:lnTo>
                <a:lnTo>
                  <a:pt x="33796" y="1062517"/>
                </a:lnTo>
                <a:lnTo>
                  <a:pt x="21828" y="1018404"/>
                </a:lnTo>
                <a:lnTo>
                  <a:pt x="12390" y="973389"/>
                </a:lnTo>
                <a:lnTo>
                  <a:pt x="5556" y="927541"/>
                </a:lnTo>
                <a:lnTo>
                  <a:pt x="1401" y="880930"/>
                </a:lnTo>
                <a:lnTo>
                  <a:pt x="0" y="8336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1" name="Google Shape;161;p22"/>
          <p:cNvPicPr preferRelativeResize="0"/>
          <p:nvPr/>
        </p:nvPicPr>
        <p:blipFill rotWithShape="1">
          <a:blip r:embed="rId5">
            <a:alphaModFix/>
          </a:blip>
          <a:srcRect b="0" l="0" r="0" t="0"/>
          <a:stretch/>
        </p:blipFill>
        <p:spPr>
          <a:xfrm>
            <a:off x="6457187" y="3108960"/>
            <a:ext cx="556641" cy="524636"/>
          </a:xfrm>
          <a:prstGeom prst="rect">
            <a:avLst/>
          </a:prstGeom>
          <a:noFill/>
          <a:ln>
            <a:noFill/>
          </a:ln>
        </p:spPr>
      </p:pic>
      <p:sp>
        <p:nvSpPr>
          <p:cNvPr id="162" name="Google Shape;162;p22"/>
          <p:cNvSpPr/>
          <p:nvPr/>
        </p:nvSpPr>
        <p:spPr>
          <a:xfrm>
            <a:off x="6457187" y="3108960"/>
            <a:ext cx="742315" cy="524828"/>
          </a:xfrm>
          <a:custGeom>
            <a:rect b="b" l="l" r="r" t="t"/>
            <a:pathLst>
              <a:path extrusionOk="0" h="699770" w="742315">
                <a:moveTo>
                  <a:pt x="0" y="349758"/>
                </a:moveTo>
                <a:lnTo>
                  <a:pt x="3387" y="302297"/>
                </a:lnTo>
                <a:lnTo>
                  <a:pt x="13253" y="256778"/>
                </a:lnTo>
                <a:lnTo>
                  <a:pt x="29158" y="213615"/>
                </a:lnTo>
                <a:lnTo>
                  <a:pt x="50658" y="173228"/>
                </a:lnTo>
                <a:lnTo>
                  <a:pt x="77313" y="136030"/>
                </a:lnTo>
                <a:lnTo>
                  <a:pt x="108680" y="102441"/>
                </a:lnTo>
                <a:lnTo>
                  <a:pt x="144317" y="72876"/>
                </a:lnTo>
                <a:lnTo>
                  <a:pt x="183783" y="47751"/>
                </a:lnTo>
                <a:lnTo>
                  <a:pt x="226635" y="27485"/>
                </a:lnTo>
                <a:lnTo>
                  <a:pt x="272432" y="12493"/>
                </a:lnTo>
                <a:lnTo>
                  <a:pt x="320732" y="3192"/>
                </a:lnTo>
                <a:lnTo>
                  <a:pt x="371093" y="0"/>
                </a:lnTo>
                <a:lnTo>
                  <a:pt x="421455" y="3192"/>
                </a:lnTo>
                <a:lnTo>
                  <a:pt x="469755" y="12493"/>
                </a:lnTo>
                <a:lnTo>
                  <a:pt x="515552" y="27485"/>
                </a:lnTo>
                <a:lnTo>
                  <a:pt x="558404" y="47752"/>
                </a:lnTo>
                <a:lnTo>
                  <a:pt x="597870" y="72876"/>
                </a:lnTo>
                <a:lnTo>
                  <a:pt x="633507" y="102441"/>
                </a:lnTo>
                <a:lnTo>
                  <a:pt x="664874" y="136030"/>
                </a:lnTo>
                <a:lnTo>
                  <a:pt x="691529" y="173228"/>
                </a:lnTo>
                <a:lnTo>
                  <a:pt x="713029" y="213615"/>
                </a:lnTo>
                <a:lnTo>
                  <a:pt x="728934" y="256778"/>
                </a:lnTo>
                <a:lnTo>
                  <a:pt x="738800" y="302297"/>
                </a:lnTo>
                <a:lnTo>
                  <a:pt x="742188" y="349758"/>
                </a:lnTo>
                <a:lnTo>
                  <a:pt x="738800" y="397218"/>
                </a:lnTo>
                <a:lnTo>
                  <a:pt x="728934" y="442737"/>
                </a:lnTo>
                <a:lnTo>
                  <a:pt x="713029" y="485900"/>
                </a:lnTo>
                <a:lnTo>
                  <a:pt x="691529" y="526288"/>
                </a:lnTo>
                <a:lnTo>
                  <a:pt x="664874" y="563485"/>
                </a:lnTo>
                <a:lnTo>
                  <a:pt x="633507" y="597074"/>
                </a:lnTo>
                <a:lnTo>
                  <a:pt x="597870" y="626639"/>
                </a:lnTo>
                <a:lnTo>
                  <a:pt x="558404" y="651764"/>
                </a:lnTo>
                <a:lnTo>
                  <a:pt x="515552" y="672030"/>
                </a:lnTo>
                <a:lnTo>
                  <a:pt x="469755" y="687022"/>
                </a:lnTo>
                <a:lnTo>
                  <a:pt x="421455" y="696323"/>
                </a:lnTo>
                <a:lnTo>
                  <a:pt x="371093" y="699516"/>
                </a:lnTo>
                <a:lnTo>
                  <a:pt x="320732" y="696323"/>
                </a:lnTo>
                <a:lnTo>
                  <a:pt x="272432" y="687022"/>
                </a:lnTo>
                <a:lnTo>
                  <a:pt x="226635" y="672030"/>
                </a:lnTo>
                <a:lnTo>
                  <a:pt x="183783" y="651764"/>
                </a:lnTo>
                <a:lnTo>
                  <a:pt x="144317" y="626639"/>
                </a:lnTo>
                <a:lnTo>
                  <a:pt x="108680" y="597074"/>
                </a:lnTo>
                <a:lnTo>
                  <a:pt x="77313" y="563485"/>
                </a:lnTo>
                <a:lnTo>
                  <a:pt x="50658" y="526288"/>
                </a:lnTo>
                <a:lnTo>
                  <a:pt x="29158" y="485900"/>
                </a:lnTo>
                <a:lnTo>
                  <a:pt x="13253" y="442737"/>
                </a:lnTo>
                <a:lnTo>
                  <a:pt x="3387" y="397218"/>
                </a:lnTo>
                <a:lnTo>
                  <a:pt x="0" y="3497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22"/>
          <p:cNvSpPr/>
          <p:nvPr/>
        </p:nvSpPr>
        <p:spPr>
          <a:xfrm>
            <a:off x="344424" y="987551"/>
            <a:ext cx="8458200" cy="2400300"/>
          </a:xfrm>
          <a:custGeom>
            <a:rect b="b" l="l" r="r" t="t"/>
            <a:pathLst>
              <a:path extrusionOk="0" h="3200400" w="8458200">
                <a:moveTo>
                  <a:pt x="0" y="0"/>
                </a:moveTo>
                <a:lnTo>
                  <a:pt x="0" y="3200400"/>
                </a:lnTo>
                <a:lnTo>
                  <a:pt x="8458200" y="3200400"/>
                </a:lnTo>
                <a:lnTo>
                  <a:pt x="8458200" y="282321"/>
                </a:lnTo>
                <a:lnTo>
                  <a:pt x="4510024" y="282321"/>
                </a:lnTo>
                <a:lnTo>
                  <a:pt x="4160012" y="281304"/>
                </a:lnTo>
                <a:lnTo>
                  <a:pt x="3486150" y="268986"/>
                </a:lnTo>
                <a:lnTo>
                  <a:pt x="3005074" y="252094"/>
                </a:lnTo>
                <a:lnTo>
                  <a:pt x="2121662" y="205104"/>
                </a:lnTo>
                <a:lnTo>
                  <a:pt x="1598930" y="168021"/>
                </a:lnTo>
                <a:lnTo>
                  <a:pt x="1139444" y="127762"/>
                </a:lnTo>
                <a:lnTo>
                  <a:pt x="579805" y="70612"/>
                </a:lnTo>
                <a:lnTo>
                  <a:pt x="302374" y="39242"/>
                </a:lnTo>
                <a:lnTo>
                  <a:pt x="0" y="0"/>
                </a:lnTo>
                <a:close/>
              </a:path>
              <a:path extrusionOk="0" h="3200400" w="8458200">
                <a:moveTo>
                  <a:pt x="8458200" y="1142"/>
                </a:moveTo>
                <a:lnTo>
                  <a:pt x="7883144" y="81787"/>
                </a:lnTo>
                <a:lnTo>
                  <a:pt x="7305675" y="147954"/>
                </a:lnTo>
                <a:lnTo>
                  <a:pt x="6730492" y="198374"/>
                </a:lnTo>
                <a:lnTo>
                  <a:pt x="6350761" y="225171"/>
                </a:lnTo>
                <a:lnTo>
                  <a:pt x="6161405" y="236474"/>
                </a:lnTo>
                <a:lnTo>
                  <a:pt x="5599430" y="262254"/>
                </a:lnTo>
                <a:lnTo>
                  <a:pt x="5048250" y="276733"/>
                </a:lnTo>
                <a:lnTo>
                  <a:pt x="4510024" y="282321"/>
                </a:lnTo>
                <a:lnTo>
                  <a:pt x="8458200" y="282321"/>
                </a:lnTo>
                <a:lnTo>
                  <a:pt x="8458200" y="11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22"/>
          <p:cNvSpPr/>
          <p:nvPr/>
        </p:nvSpPr>
        <p:spPr>
          <a:xfrm>
            <a:off x="344424" y="987551"/>
            <a:ext cx="8458200" cy="2400300"/>
          </a:xfrm>
          <a:custGeom>
            <a:rect b="b" l="l" r="r" t="t"/>
            <a:pathLst>
              <a:path extrusionOk="0" h="3200400" w="8458200">
                <a:moveTo>
                  <a:pt x="0" y="0"/>
                </a:moveTo>
                <a:lnTo>
                  <a:pt x="0" y="3200400"/>
                </a:lnTo>
                <a:lnTo>
                  <a:pt x="8458200" y="3200400"/>
                </a:lnTo>
                <a:lnTo>
                  <a:pt x="8458200" y="1142"/>
                </a:lnTo>
                <a:lnTo>
                  <a:pt x="8266430" y="29083"/>
                </a:lnTo>
                <a:lnTo>
                  <a:pt x="8074786" y="56006"/>
                </a:lnTo>
                <a:lnTo>
                  <a:pt x="7883144" y="81787"/>
                </a:lnTo>
                <a:lnTo>
                  <a:pt x="7690231" y="104139"/>
                </a:lnTo>
                <a:lnTo>
                  <a:pt x="7498587" y="126618"/>
                </a:lnTo>
                <a:lnTo>
                  <a:pt x="7305675" y="147954"/>
                </a:lnTo>
                <a:lnTo>
                  <a:pt x="7115048" y="165862"/>
                </a:lnTo>
                <a:lnTo>
                  <a:pt x="6922261" y="182625"/>
                </a:lnTo>
                <a:lnTo>
                  <a:pt x="6730492" y="198374"/>
                </a:lnTo>
                <a:lnTo>
                  <a:pt x="6541261" y="211836"/>
                </a:lnTo>
                <a:lnTo>
                  <a:pt x="6350761" y="225171"/>
                </a:lnTo>
                <a:lnTo>
                  <a:pt x="6161405" y="236474"/>
                </a:lnTo>
                <a:lnTo>
                  <a:pt x="5973318" y="245363"/>
                </a:lnTo>
                <a:lnTo>
                  <a:pt x="5785231" y="254380"/>
                </a:lnTo>
                <a:lnTo>
                  <a:pt x="5599430" y="262254"/>
                </a:lnTo>
                <a:lnTo>
                  <a:pt x="5414899" y="267842"/>
                </a:lnTo>
                <a:lnTo>
                  <a:pt x="5230368" y="272288"/>
                </a:lnTo>
                <a:lnTo>
                  <a:pt x="5048250" y="276733"/>
                </a:lnTo>
                <a:lnTo>
                  <a:pt x="4867275" y="279018"/>
                </a:lnTo>
                <a:lnTo>
                  <a:pt x="4687443" y="281304"/>
                </a:lnTo>
                <a:lnTo>
                  <a:pt x="4510024" y="282321"/>
                </a:lnTo>
                <a:lnTo>
                  <a:pt x="4333875" y="281304"/>
                </a:lnTo>
                <a:lnTo>
                  <a:pt x="4160012" y="281304"/>
                </a:lnTo>
                <a:lnTo>
                  <a:pt x="3987291" y="279018"/>
                </a:lnTo>
                <a:lnTo>
                  <a:pt x="3818254" y="275716"/>
                </a:lnTo>
                <a:lnTo>
                  <a:pt x="3650361" y="272288"/>
                </a:lnTo>
                <a:lnTo>
                  <a:pt x="3486150" y="268986"/>
                </a:lnTo>
                <a:lnTo>
                  <a:pt x="3322954" y="263271"/>
                </a:lnTo>
                <a:lnTo>
                  <a:pt x="3162300" y="257683"/>
                </a:lnTo>
                <a:lnTo>
                  <a:pt x="3005074" y="252094"/>
                </a:lnTo>
                <a:lnTo>
                  <a:pt x="2697988" y="237489"/>
                </a:lnTo>
                <a:lnTo>
                  <a:pt x="2403856" y="221868"/>
                </a:lnTo>
                <a:lnTo>
                  <a:pt x="2121662" y="205104"/>
                </a:lnTo>
                <a:lnTo>
                  <a:pt x="1853692" y="187071"/>
                </a:lnTo>
                <a:lnTo>
                  <a:pt x="1598930" y="168021"/>
                </a:lnTo>
                <a:lnTo>
                  <a:pt x="1362075" y="147954"/>
                </a:lnTo>
                <a:lnTo>
                  <a:pt x="1139444" y="127762"/>
                </a:lnTo>
                <a:lnTo>
                  <a:pt x="934592" y="107568"/>
                </a:lnTo>
                <a:lnTo>
                  <a:pt x="746506" y="88518"/>
                </a:lnTo>
                <a:lnTo>
                  <a:pt x="579805" y="70612"/>
                </a:lnTo>
                <a:lnTo>
                  <a:pt x="429742" y="53721"/>
                </a:lnTo>
                <a:lnTo>
                  <a:pt x="302374" y="39242"/>
                </a:lnTo>
                <a:lnTo>
                  <a:pt x="196443" y="25780"/>
                </a:lnTo>
                <a:lnTo>
                  <a:pt x="49974" y="673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22"/>
          <p:cNvSpPr/>
          <p:nvPr/>
        </p:nvSpPr>
        <p:spPr>
          <a:xfrm>
            <a:off x="0" y="952"/>
            <a:ext cx="9144000" cy="3629025"/>
          </a:xfrm>
          <a:custGeom>
            <a:rect b="b" l="l" r="r" t="t"/>
            <a:pathLst>
              <a:path extrusionOk="0" h="4838700" w="9144000">
                <a:moveTo>
                  <a:pt x="9144000" y="0"/>
                </a:moveTo>
                <a:lnTo>
                  <a:pt x="0" y="0"/>
                </a:lnTo>
                <a:lnTo>
                  <a:pt x="0" y="331470"/>
                </a:lnTo>
                <a:lnTo>
                  <a:pt x="0" y="4503420"/>
                </a:lnTo>
                <a:lnTo>
                  <a:pt x="0" y="4838700"/>
                </a:lnTo>
                <a:lnTo>
                  <a:pt x="9144000" y="4838700"/>
                </a:lnTo>
                <a:lnTo>
                  <a:pt x="9144000" y="4503420"/>
                </a:lnTo>
                <a:lnTo>
                  <a:pt x="357225" y="4503420"/>
                </a:lnTo>
                <a:lnTo>
                  <a:pt x="357225" y="331470"/>
                </a:lnTo>
                <a:lnTo>
                  <a:pt x="9144000" y="33147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22"/>
          <p:cNvSpPr/>
          <p:nvPr/>
        </p:nvSpPr>
        <p:spPr>
          <a:xfrm>
            <a:off x="8781922" y="249840"/>
            <a:ext cx="362584" cy="3128486"/>
          </a:xfrm>
          <a:custGeom>
            <a:rect b="b" l="l" r="r" t="t"/>
            <a:pathLst>
              <a:path extrusionOk="0" h="4171315" w="362584">
                <a:moveTo>
                  <a:pt x="362076" y="0"/>
                </a:moveTo>
                <a:lnTo>
                  <a:pt x="0" y="0"/>
                </a:lnTo>
                <a:lnTo>
                  <a:pt x="0" y="4170933"/>
                </a:lnTo>
                <a:lnTo>
                  <a:pt x="362076" y="4170933"/>
                </a:lnTo>
                <a:lnTo>
                  <a:pt x="36207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22"/>
          <p:cNvSpPr/>
          <p:nvPr/>
        </p:nvSpPr>
        <p:spPr>
          <a:xfrm>
            <a:off x="0" y="1143"/>
            <a:ext cx="9144000" cy="3629025"/>
          </a:xfrm>
          <a:custGeom>
            <a:rect b="b" l="l" r="r" t="t"/>
            <a:pathLst>
              <a:path extrusionOk="0" h="4838700" w="9144000">
                <a:moveTo>
                  <a:pt x="0" y="0"/>
                </a:moveTo>
                <a:lnTo>
                  <a:pt x="0" y="4838700"/>
                </a:lnTo>
                <a:lnTo>
                  <a:pt x="9144000" y="4838700"/>
                </a:lnTo>
                <a:lnTo>
                  <a:pt x="9144000" y="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22"/>
          <p:cNvSpPr/>
          <p:nvPr/>
        </p:nvSpPr>
        <p:spPr>
          <a:xfrm>
            <a:off x="357225" y="249840"/>
            <a:ext cx="8425180" cy="3128486"/>
          </a:xfrm>
          <a:custGeom>
            <a:rect b="b" l="l" r="r" t="t"/>
            <a:pathLst>
              <a:path extrusionOk="0" h="4171315" w="8425180">
                <a:moveTo>
                  <a:pt x="8424697" y="4170933"/>
                </a:moveTo>
                <a:lnTo>
                  <a:pt x="0" y="4170933"/>
                </a:lnTo>
                <a:lnTo>
                  <a:pt x="0" y="0"/>
                </a:lnTo>
                <a:lnTo>
                  <a:pt x="8424697" y="0"/>
                </a:lnTo>
                <a:lnTo>
                  <a:pt x="8424697" y="4170933"/>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9" name="Google Shape;169;p22"/>
          <p:cNvPicPr preferRelativeResize="0"/>
          <p:nvPr/>
        </p:nvPicPr>
        <p:blipFill rotWithShape="1">
          <a:blip r:embed="rId6">
            <a:alphaModFix/>
          </a:blip>
          <a:srcRect b="0" l="0" r="0" t="0"/>
          <a:stretch/>
        </p:blipFill>
        <p:spPr>
          <a:xfrm>
            <a:off x="7789164" y="0"/>
            <a:ext cx="444626" cy="906399"/>
          </a:xfrm>
          <a:prstGeom prst="rect">
            <a:avLst/>
          </a:prstGeom>
          <a:noFill/>
          <a:ln>
            <a:noFill/>
          </a:ln>
        </p:spPr>
      </p:pic>
      <p:sp>
        <p:nvSpPr>
          <p:cNvPr id="170" name="Google Shape;170;p22"/>
          <p:cNvSpPr/>
          <p:nvPr/>
        </p:nvSpPr>
        <p:spPr>
          <a:xfrm>
            <a:off x="7828787" y="0"/>
            <a:ext cx="513715" cy="857250"/>
          </a:xfrm>
          <a:custGeom>
            <a:rect b="b" l="l" r="r" t="t"/>
            <a:pathLst>
              <a:path extrusionOk="0" h="1143000" w="513715">
                <a:moveTo>
                  <a:pt x="513588" y="0"/>
                </a:moveTo>
                <a:lnTo>
                  <a:pt x="0" y="0"/>
                </a:lnTo>
                <a:lnTo>
                  <a:pt x="0" y="1143000"/>
                </a:lnTo>
                <a:lnTo>
                  <a:pt x="513588" y="1143000"/>
                </a:lnTo>
                <a:lnTo>
                  <a:pt x="513588"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1" name="Google Shape;171;p22"/>
          <p:cNvPicPr preferRelativeResize="0"/>
          <p:nvPr/>
        </p:nvPicPr>
        <p:blipFill rotWithShape="1">
          <a:blip r:embed="rId7">
            <a:alphaModFix/>
          </a:blip>
          <a:srcRect b="0" l="0" r="0" t="0"/>
          <a:stretch/>
        </p:blipFill>
        <p:spPr>
          <a:xfrm>
            <a:off x="7586767" y="4897235"/>
            <a:ext cx="1093176" cy="127808"/>
          </a:xfrm>
          <a:prstGeom prst="rect">
            <a:avLst/>
          </a:prstGeom>
          <a:noFill/>
          <a:ln>
            <a:noFill/>
          </a:ln>
        </p:spPr>
      </p:pic>
      <p:sp>
        <p:nvSpPr>
          <p:cNvPr id="172" name="Google Shape;172;p22"/>
          <p:cNvSpPr/>
          <p:nvPr/>
        </p:nvSpPr>
        <p:spPr>
          <a:xfrm>
            <a:off x="1130427"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22"/>
          <p:cNvSpPr/>
          <p:nvPr/>
        </p:nvSpPr>
        <p:spPr>
          <a:xfrm>
            <a:off x="371652"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22"/>
          <p:cNvSpPr/>
          <p:nvPr/>
        </p:nvSpPr>
        <p:spPr>
          <a:xfrm>
            <a:off x="8765031"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22"/>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uk-UA"/>
              <a:t>‹#›</a:t>
            </a:fld>
            <a:endParaRPr>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0">
    <p:spTree>
      <p:nvGrpSpPr>
        <p:cNvPr id="178" name="Shape 178"/>
        <p:cNvGrpSpPr/>
        <p:nvPr/>
      </p:nvGrpSpPr>
      <p:grpSpPr>
        <a:xfrm>
          <a:off x="0" y="0"/>
          <a:ext cx="0" cy="0"/>
          <a:chOff x="0" y="0"/>
          <a:chExt cx="0" cy="0"/>
        </a:xfrm>
      </p:grpSpPr>
      <p:sp>
        <p:nvSpPr>
          <p:cNvPr id="179" name="Google Shape;179;p23"/>
          <p:cNvSpPr/>
          <p:nvPr/>
        </p:nvSpPr>
        <p:spPr>
          <a:xfrm>
            <a:off x="2382" y="4800600"/>
            <a:ext cx="9141600"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12" y="4750737"/>
            <a:ext cx="9141600" cy="4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txBox="1"/>
          <p:nvPr>
            <p:ph type="ctrTitle"/>
          </p:nvPr>
        </p:nvSpPr>
        <p:spPr>
          <a:xfrm>
            <a:off x="822960" y="569214"/>
            <a:ext cx="7543800" cy="26745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p23"/>
          <p:cNvSpPr txBox="1"/>
          <p:nvPr>
            <p:ph idx="1" type="subTitle"/>
          </p:nvPr>
        </p:nvSpPr>
        <p:spPr>
          <a:xfrm>
            <a:off x="825038" y="3341715"/>
            <a:ext cx="7543800" cy="8574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15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183" name="Google Shape;183;p23"/>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23"/>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5" name="Google Shape;185;p23"/>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cxnSp>
        <p:nvCxnSpPr>
          <p:cNvPr id="186" name="Google Shape;186;p23"/>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3">
    <p:spTree>
      <p:nvGrpSpPr>
        <p:cNvPr id="187" name="Shape 187"/>
        <p:cNvGrpSpPr/>
        <p:nvPr/>
      </p:nvGrpSpPr>
      <p:grpSpPr>
        <a:xfrm>
          <a:off x="0" y="0"/>
          <a:ext cx="0" cy="0"/>
          <a:chOff x="0" y="0"/>
          <a:chExt cx="0" cy="0"/>
        </a:xfrm>
      </p:grpSpPr>
      <p:sp>
        <p:nvSpPr>
          <p:cNvPr id="188" name="Google Shape;188;p24"/>
          <p:cNvSpPr txBox="1"/>
          <p:nvPr>
            <p:ph type="title"/>
          </p:nvPr>
        </p:nvSpPr>
        <p:spPr>
          <a:xfrm>
            <a:off x="787500" y="143450"/>
            <a:ext cx="8044800" cy="479400"/>
          </a:xfrm>
          <a:prstGeom prst="rect">
            <a:avLst/>
          </a:prstGeom>
          <a:noFill/>
          <a:ln>
            <a:noFill/>
          </a:ln>
        </p:spPr>
        <p:txBody>
          <a:bodyPr anchorCtr="0" anchor="t" bIns="91425" lIns="91425" spcFirstLastPara="1" rIns="91425" wrap="square" tIns="91425">
            <a:noAutofit/>
          </a:bodyPr>
          <a:lstStyle>
            <a:lvl1pPr lvl="0" rtl="0" algn="l">
              <a:lnSpc>
                <a:spcPct val="85000"/>
              </a:lnSpc>
              <a:spcBef>
                <a:spcPts val="0"/>
              </a:spcBef>
              <a:spcAft>
                <a:spcPts val="0"/>
              </a:spcAft>
              <a:buClr>
                <a:srgbClr val="3F3F3F"/>
              </a:buClr>
              <a:buSzPts val="3200"/>
              <a:buFont typeface="Century Gothic"/>
              <a:buNone/>
              <a:defRPr b="1" sz="3200">
                <a:latin typeface="Century Gothic"/>
                <a:ea typeface="Century Gothic"/>
                <a:cs typeface="Century Gothic"/>
                <a:sym typeface="Century Gothic"/>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89" name="Google Shape;189;p24"/>
          <p:cNvSpPr txBox="1"/>
          <p:nvPr>
            <p:ph idx="1" type="body"/>
          </p:nvPr>
        </p:nvSpPr>
        <p:spPr>
          <a:xfrm>
            <a:off x="737700" y="850850"/>
            <a:ext cx="7482300" cy="3628500"/>
          </a:xfrm>
          <a:prstGeom prst="rect">
            <a:avLst/>
          </a:prstGeom>
          <a:noFill/>
          <a:ln>
            <a:noFill/>
          </a:ln>
        </p:spPr>
        <p:txBody>
          <a:bodyPr anchorCtr="0" anchor="t" bIns="91425" lIns="91425" spcFirstLastPara="1" rIns="91425" wrap="square" tIns="91425">
            <a:noAutofit/>
          </a:bodyPr>
          <a:lstStyle>
            <a:lvl1pPr indent="-342900" lvl="0" marL="457200" rtl="0" algn="l">
              <a:lnSpc>
                <a:spcPct val="90000"/>
              </a:lnSpc>
              <a:spcBef>
                <a:spcPts val="0"/>
              </a:spcBef>
              <a:spcAft>
                <a:spcPts val="0"/>
              </a:spcAft>
              <a:buSzPts val="1800"/>
              <a:buChar char="●"/>
              <a:defRPr/>
            </a:lvl1pPr>
            <a:lvl2pPr indent="-317500" lvl="1" marL="914400" rtl="0" algn="l">
              <a:lnSpc>
                <a:spcPct val="90000"/>
              </a:lnSpc>
              <a:spcBef>
                <a:spcPts val="1600"/>
              </a:spcBef>
              <a:spcAft>
                <a:spcPts val="0"/>
              </a:spcAft>
              <a:buSzPts val="1400"/>
              <a:buChar char="○"/>
              <a:defRPr/>
            </a:lvl2pPr>
            <a:lvl3pPr indent="-317500" lvl="2" marL="1371600" rtl="0" algn="l">
              <a:lnSpc>
                <a:spcPct val="90000"/>
              </a:lnSpc>
              <a:spcBef>
                <a:spcPts val="1600"/>
              </a:spcBef>
              <a:spcAft>
                <a:spcPts val="0"/>
              </a:spcAft>
              <a:buSzPts val="1400"/>
              <a:buChar char="■"/>
              <a:defRPr/>
            </a:lvl3pPr>
            <a:lvl4pPr indent="-317500" lvl="3" marL="1828800" rtl="0" algn="l">
              <a:lnSpc>
                <a:spcPct val="90000"/>
              </a:lnSpc>
              <a:spcBef>
                <a:spcPts val="1600"/>
              </a:spcBef>
              <a:spcAft>
                <a:spcPts val="0"/>
              </a:spcAft>
              <a:buSzPts val="1400"/>
              <a:buChar char="●"/>
              <a:defRPr/>
            </a:lvl4pPr>
            <a:lvl5pPr indent="-317500" lvl="4" marL="2286000" rtl="0" algn="l">
              <a:lnSpc>
                <a:spcPct val="90000"/>
              </a:lnSpc>
              <a:spcBef>
                <a:spcPts val="1600"/>
              </a:spcBef>
              <a:spcAft>
                <a:spcPts val="0"/>
              </a:spcAft>
              <a:buSzPts val="1400"/>
              <a:buChar char="○"/>
              <a:defRPr/>
            </a:lvl5pPr>
            <a:lvl6pPr indent="-317500" lvl="5" marL="2743200" rtl="0" algn="l">
              <a:lnSpc>
                <a:spcPct val="90000"/>
              </a:lnSpc>
              <a:spcBef>
                <a:spcPts val="1600"/>
              </a:spcBef>
              <a:spcAft>
                <a:spcPts val="0"/>
              </a:spcAft>
              <a:buSzPts val="1400"/>
              <a:buChar char="■"/>
              <a:defRPr/>
            </a:lvl6pPr>
            <a:lvl7pPr indent="-317500" lvl="6" marL="3200400" rtl="0" algn="l">
              <a:lnSpc>
                <a:spcPct val="90000"/>
              </a:lnSpc>
              <a:spcBef>
                <a:spcPts val="1600"/>
              </a:spcBef>
              <a:spcAft>
                <a:spcPts val="0"/>
              </a:spcAft>
              <a:buSzPts val="1400"/>
              <a:buChar char="●"/>
              <a:defRPr/>
            </a:lvl7pPr>
            <a:lvl8pPr indent="-317500" lvl="7" marL="3657600" rtl="0" algn="l">
              <a:lnSpc>
                <a:spcPct val="90000"/>
              </a:lnSpc>
              <a:spcBef>
                <a:spcPts val="1600"/>
              </a:spcBef>
              <a:spcAft>
                <a:spcPts val="0"/>
              </a:spcAft>
              <a:buSzPts val="1400"/>
              <a:buChar char="○"/>
              <a:defRPr/>
            </a:lvl8pPr>
            <a:lvl9pPr indent="-317500" lvl="8" marL="4114800" rtl="0" algn="l">
              <a:lnSpc>
                <a:spcPct val="90000"/>
              </a:lnSpc>
              <a:spcBef>
                <a:spcPts val="1600"/>
              </a:spcBef>
              <a:spcAft>
                <a:spcPts val="1600"/>
              </a:spcAft>
              <a:buSzPts val="1400"/>
              <a:buChar char="■"/>
              <a:defRPr/>
            </a:lvl9pPr>
          </a:lstStyle>
          <a:p/>
        </p:txBody>
      </p:sp>
      <p:sp>
        <p:nvSpPr>
          <p:cNvPr id="190" name="Google Shape;19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191" name="Shape 191"/>
        <p:cNvGrpSpPr/>
        <p:nvPr/>
      </p:nvGrpSpPr>
      <p:grpSpPr>
        <a:xfrm>
          <a:off x="0" y="0"/>
          <a:ext cx="0" cy="0"/>
          <a:chOff x="0" y="0"/>
          <a:chExt cx="0" cy="0"/>
        </a:xfrm>
      </p:grpSpPr>
      <p:sp>
        <p:nvSpPr>
          <p:cNvPr id="192" name="Google Shape;192;p25"/>
          <p:cNvSpPr txBox="1"/>
          <p:nvPr>
            <p:ph type="title"/>
          </p:nvPr>
        </p:nvSpPr>
        <p:spPr>
          <a:xfrm>
            <a:off x="822950" y="214952"/>
            <a:ext cx="7543800" cy="4962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3" name="Google Shape;193;p25"/>
          <p:cNvSpPr txBox="1"/>
          <p:nvPr>
            <p:ph idx="1" type="body"/>
          </p:nvPr>
        </p:nvSpPr>
        <p:spPr>
          <a:xfrm>
            <a:off x="737049" y="805075"/>
            <a:ext cx="7982400" cy="37830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900"/>
              </a:spcBef>
              <a:spcAft>
                <a:spcPts val="0"/>
              </a:spcAft>
              <a:buSzPts val="1800"/>
              <a:buChar char=" "/>
              <a:defRPr/>
            </a:lvl1pPr>
            <a:lvl2pPr indent="-342900" lvl="1" marL="914400" rtl="0" algn="l">
              <a:lnSpc>
                <a:spcPct val="90000"/>
              </a:lnSpc>
              <a:spcBef>
                <a:spcPts val="15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194" name="Google Shape;194;p25"/>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25"/>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25"/>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7" name="Shape 197"/>
        <p:cNvGrpSpPr/>
        <p:nvPr/>
      </p:nvGrpSpPr>
      <p:grpSpPr>
        <a:xfrm>
          <a:off x="0" y="0"/>
          <a:ext cx="0" cy="0"/>
          <a:chOff x="0" y="0"/>
          <a:chExt cx="0" cy="0"/>
        </a:xfrm>
      </p:grpSpPr>
      <p:sp>
        <p:nvSpPr>
          <p:cNvPr id="198" name="Google Shape;198;p26"/>
          <p:cNvSpPr txBox="1"/>
          <p:nvPr>
            <p:ph type="title"/>
          </p:nvPr>
        </p:nvSpPr>
        <p:spPr>
          <a:xfrm>
            <a:off x="822950" y="214952"/>
            <a:ext cx="7543800" cy="4962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26"/>
          <p:cNvSpPr txBox="1"/>
          <p:nvPr>
            <p:ph idx="1" type="body"/>
          </p:nvPr>
        </p:nvSpPr>
        <p:spPr>
          <a:xfrm>
            <a:off x="822959" y="1384301"/>
            <a:ext cx="3703200" cy="30174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900"/>
              </a:spcBef>
              <a:spcAft>
                <a:spcPts val="0"/>
              </a:spcAft>
              <a:buSzPts val="1800"/>
              <a:buChar char=" "/>
              <a:defRPr/>
            </a:lvl1pPr>
            <a:lvl2pPr indent="-342900" lvl="1" marL="914400" rtl="0" algn="l">
              <a:lnSpc>
                <a:spcPct val="90000"/>
              </a:lnSpc>
              <a:spcBef>
                <a:spcPts val="15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200" name="Google Shape;200;p26"/>
          <p:cNvSpPr txBox="1"/>
          <p:nvPr>
            <p:ph idx="2" type="body"/>
          </p:nvPr>
        </p:nvSpPr>
        <p:spPr>
          <a:xfrm>
            <a:off x="4663440" y="1384301"/>
            <a:ext cx="3703200" cy="30174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900"/>
              </a:spcBef>
              <a:spcAft>
                <a:spcPts val="0"/>
              </a:spcAft>
              <a:buSzPts val="1800"/>
              <a:buChar char=" "/>
              <a:defRPr/>
            </a:lvl1pPr>
            <a:lvl2pPr indent="-342900" lvl="1" marL="914400" rtl="0" algn="l">
              <a:lnSpc>
                <a:spcPct val="90000"/>
              </a:lnSpc>
              <a:spcBef>
                <a:spcPts val="15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201" name="Google Shape;201;p26"/>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26"/>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26"/>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11">
    <p:spTree>
      <p:nvGrpSpPr>
        <p:cNvPr id="204" name="Shape 204"/>
        <p:cNvGrpSpPr/>
        <p:nvPr/>
      </p:nvGrpSpPr>
      <p:grpSpPr>
        <a:xfrm>
          <a:off x="0" y="0"/>
          <a:ext cx="0" cy="0"/>
          <a:chOff x="0" y="0"/>
          <a:chExt cx="0" cy="0"/>
        </a:xfrm>
      </p:grpSpPr>
      <p:sp>
        <p:nvSpPr>
          <p:cNvPr id="205" name="Google Shape;205;p27"/>
          <p:cNvSpPr/>
          <p:nvPr/>
        </p:nvSpPr>
        <p:spPr>
          <a:xfrm>
            <a:off x="2382" y="4800600"/>
            <a:ext cx="9141600"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12" y="4750737"/>
            <a:ext cx="9141600" cy="4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txBox="1"/>
          <p:nvPr>
            <p:ph type="ctrTitle"/>
          </p:nvPr>
        </p:nvSpPr>
        <p:spPr>
          <a:xfrm>
            <a:off x="822960" y="569214"/>
            <a:ext cx="7543800" cy="26745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27"/>
          <p:cNvSpPr txBox="1"/>
          <p:nvPr>
            <p:ph idx="1" type="subTitle"/>
          </p:nvPr>
        </p:nvSpPr>
        <p:spPr>
          <a:xfrm>
            <a:off x="825038" y="3341715"/>
            <a:ext cx="7543800" cy="8574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15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209" name="Google Shape;209;p27"/>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0" name="Google Shape;210;p27"/>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27"/>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cxnSp>
        <p:nvCxnSpPr>
          <p:cNvPr id="212" name="Google Shape;212;p27"/>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4">
    <p:spTree>
      <p:nvGrpSpPr>
        <p:cNvPr id="213" name="Shape 213"/>
        <p:cNvGrpSpPr/>
        <p:nvPr/>
      </p:nvGrpSpPr>
      <p:grpSpPr>
        <a:xfrm>
          <a:off x="0" y="0"/>
          <a:ext cx="0" cy="0"/>
          <a:chOff x="0" y="0"/>
          <a:chExt cx="0" cy="0"/>
        </a:xfrm>
      </p:grpSpPr>
      <p:sp>
        <p:nvSpPr>
          <p:cNvPr id="214" name="Google Shape;214;p28"/>
          <p:cNvSpPr txBox="1"/>
          <p:nvPr>
            <p:ph type="title"/>
          </p:nvPr>
        </p:nvSpPr>
        <p:spPr>
          <a:xfrm>
            <a:off x="787500" y="143450"/>
            <a:ext cx="8044800" cy="479400"/>
          </a:xfrm>
          <a:prstGeom prst="rect">
            <a:avLst/>
          </a:prstGeom>
          <a:noFill/>
          <a:ln>
            <a:noFill/>
          </a:ln>
        </p:spPr>
        <p:txBody>
          <a:bodyPr anchorCtr="0" anchor="t" bIns="91425" lIns="91425" spcFirstLastPara="1" rIns="91425" wrap="square" tIns="91425">
            <a:noAutofit/>
          </a:bodyPr>
          <a:lstStyle>
            <a:lvl1pPr lvl="0" rtl="0" algn="l">
              <a:lnSpc>
                <a:spcPct val="85000"/>
              </a:lnSpc>
              <a:spcBef>
                <a:spcPts val="0"/>
              </a:spcBef>
              <a:spcAft>
                <a:spcPts val="0"/>
              </a:spcAft>
              <a:buClr>
                <a:srgbClr val="3F3F3F"/>
              </a:buClr>
              <a:buSzPts val="3200"/>
              <a:buFont typeface="Century Gothic"/>
              <a:buNone/>
              <a:defRPr b="1" sz="3200">
                <a:latin typeface="Century Gothic"/>
                <a:ea typeface="Century Gothic"/>
                <a:cs typeface="Century Gothic"/>
                <a:sym typeface="Century Gothic"/>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15" name="Google Shape;215;p28"/>
          <p:cNvSpPr txBox="1"/>
          <p:nvPr>
            <p:ph idx="1" type="body"/>
          </p:nvPr>
        </p:nvSpPr>
        <p:spPr>
          <a:xfrm>
            <a:off x="737700" y="850850"/>
            <a:ext cx="7482300" cy="3628500"/>
          </a:xfrm>
          <a:prstGeom prst="rect">
            <a:avLst/>
          </a:prstGeom>
          <a:noFill/>
          <a:ln>
            <a:noFill/>
          </a:ln>
        </p:spPr>
        <p:txBody>
          <a:bodyPr anchorCtr="0" anchor="t" bIns="91425" lIns="91425" spcFirstLastPara="1" rIns="91425" wrap="square" tIns="91425">
            <a:noAutofit/>
          </a:bodyPr>
          <a:lstStyle>
            <a:lvl1pPr indent="-342900" lvl="0" marL="457200" rtl="0" algn="l">
              <a:lnSpc>
                <a:spcPct val="90000"/>
              </a:lnSpc>
              <a:spcBef>
                <a:spcPts val="0"/>
              </a:spcBef>
              <a:spcAft>
                <a:spcPts val="0"/>
              </a:spcAft>
              <a:buSzPts val="1800"/>
              <a:buChar char="●"/>
              <a:defRPr/>
            </a:lvl1pPr>
            <a:lvl2pPr indent="-317500" lvl="1" marL="914400" rtl="0" algn="l">
              <a:lnSpc>
                <a:spcPct val="90000"/>
              </a:lnSpc>
              <a:spcBef>
                <a:spcPts val="1600"/>
              </a:spcBef>
              <a:spcAft>
                <a:spcPts val="0"/>
              </a:spcAft>
              <a:buSzPts val="1400"/>
              <a:buChar char="○"/>
              <a:defRPr/>
            </a:lvl2pPr>
            <a:lvl3pPr indent="-317500" lvl="2" marL="1371600" rtl="0" algn="l">
              <a:lnSpc>
                <a:spcPct val="90000"/>
              </a:lnSpc>
              <a:spcBef>
                <a:spcPts val="1600"/>
              </a:spcBef>
              <a:spcAft>
                <a:spcPts val="0"/>
              </a:spcAft>
              <a:buSzPts val="1400"/>
              <a:buChar char="■"/>
              <a:defRPr/>
            </a:lvl3pPr>
            <a:lvl4pPr indent="-317500" lvl="3" marL="1828800" rtl="0" algn="l">
              <a:lnSpc>
                <a:spcPct val="90000"/>
              </a:lnSpc>
              <a:spcBef>
                <a:spcPts val="1600"/>
              </a:spcBef>
              <a:spcAft>
                <a:spcPts val="0"/>
              </a:spcAft>
              <a:buSzPts val="1400"/>
              <a:buChar char="●"/>
              <a:defRPr/>
            </a:lvl4pPr>
            <a:lvl5pPr indent="-317500" lvl="4" marL="2286000" rtl="0" algn="l">
              <a:lnSpc>
                <a:spcPct val="90000"/>
              </a:lnSpc>
              <a:spcBef>
                <a:spcPts val="1600"/>
              </a:spcBef>
              <a:spcAft>
                <a:spcPts val="0"/>
              </a:spcAft>
              <a:buSzPts val="1400"/>
              <a:buChar char="○"/>
              <a:defRPr/>
            </a:lvl5pPr>
            <a:lvl6pPr indent="-317500" lvl="5" marL="2743200" rtl="0" algn="l">
              <a:lnSpc>
                <a:spcPct val="90000"/>
              </a:lnSpc>
              <a:spcBef>
                <a:spcPts val="1600"/>
              </a:spcBef>
              <a:spcAft>
                <a:spcPts val="0"/>
              </a:spcAft>
              <a:buSzPts val="1400"/>
              <a:buChar char="■"/>
              <a:defRPr/>
            </a:lvl6pPr>
            <a:lvl7pPr indent="-317500" lvl="6" marL="3200400" rtl="0" algn="l">
              <a:lnSpc>
                <a:spcPct val="90000"/>
              </a:lnSpc>
              <a:spcBef>
                <a:spcPts val="1600"/>
              </a:spcBef>
              <a:spcAft>
                <a:spcPts val="0"/>
              </a:spcAft>
              <a:buSzPts val="1400"/>
              <a:buChar char="●"/>
              <a:defRPr/>
            </a:lvl7pPr>
            <a:lvl8pPr indent="-317500" lvl="7" marL="3657600" rtl="0" algn="l">
              <a:lnSpc>
                <a:spcPct val="90000"/>
              </a:lnSpc>
              <a:spcBef>
                <a:spcPts val="1600"/>
              </a:spcBef>
              <a:spcAft>
                <a:spcPts val="0"/>
              </a:spcAft>
              <a:buSzPts val="1400"/>
              <a:buChar char="○"/>
              <a:defRPr/>
            </a:lvl8pPr>
            <a:lvl9pPr indent="-317500" lvl="8" marL="4114800" rtl="0" algn="l">
              <a:lnSpc>
                <a:spcPct val="90000"/>
              </a:lnSpc>
              <a:spcBef>
                <a:spcPts val="1600"/>
              </a:spcBef>
              <a:spcAft>
                <a:spcPts val="1600"/>
              </a:spcAft>
              <a:buSzPts val="1400"/>
              <a:buChar char="■"/>
              <a:defRPr/>
            </a:lvl9pPr>
          </a:lstStyle>
          <a:p/>
        </p:txBody>
      </p:sp>
      <p:sp>
        <p:nvSpPr>
          <p:cNvPr id="216" name="Google Shape;2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2">
    <p:spTree>
      <p:nvGrpSpPr>
        <p:cNvPr id="217" name="Shape 217"/>
        <p:cNvGrpSpPr/>
        <p:nvPr/>
      </p:nvGrpSpPr>
      <p:grpSpPr>
        <a:xfrm>
          <a:off x="0" y="0"/>
          <a:ext cx="0" cy="0"/>
          <a:chOff x="0" y="0"/>
          <a:chExt cx="0" cy="0"/>
        </a:xfrm>
      </p:grpSpPr>
      <p:sp>
        <p:nvSpPr>
          <p:cNvPr id="218" name="Google Shape;218;p29"/>
          <p:cNvSpPr txBox="1"/>
          <p:nvPr>
            <p:ph type="title"/>
          </p:nvPr>
        </p:nvSpPr>
        <p:spPr>
          <a:xfrm>
            <a:off x="822950" y="214952"/>
            <a:ext cx="7543800" cy="4962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9" name="Google Shape;219;p29"/>
          <p:cNvSpPr txBox="1"/>
          <p:nvPr>
            <p:ph idx="1" type="body"/>
          </p:nvPr>
        </p:nvSpPr>
        <p:spPr>
          <a:xfrm>
            <a:off x="737049" y="805075"/>
            <a:ext cx="7982400" cy="37830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900"/>
              </a:spcBef>
              <a:spcAft>
                <a:spcPts val="0"/>
              </a:spcAft>
              <a:buSzPts val="1800"/>
              <a:buChar char=" "/>
              <a:defRPr/>
            </a:lvl1pPr>
            <a:lvl2pPr indent="-342900" lvl="1" marL="914400" rtl="0" algn="l">
              <a:lnSpc>
                <a:spcPct val="90000"/>
              </a:lnSpc>
              <a:spcBef>
                <a:spcPts val="15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220" name="Google Shape;220;p29"/>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1" name="Google Shape;221;p29"/>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29"/>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B">
  <p:cSld name="TITLE_AND_BODY_2_1_1_1">
    <p:spTree>
      <p:nvGrpSpPr>
        <p:cNvPr id="223" name="Shape 223"/>
        <p:cNvGrpSpPr/>
        <p:nvPr/>
      </p:nvGrpSpPr>
      <p:grpSpPr>
        <a:xfrm>
          <a:off x="0" y="0"/>
          <a:ext cx="0" cy="0"/>
          <a:chOff x="0" y="0"/>
          <a:chExt cx="0" cy="0"/>
        </a:xfrm>
      </p:grpSpPr>
      <p:sp>
        <p:nvSpPr>
          <p:cNvPr id="224" name="Google Shape;224;p30"/>
          <p:cNvSpPr/>
          <p:nvPr>
            <p:ph idx="2" type="pic"/>
          </p:nvPr>
        </p:nvSpPr>
        <p:spPr>
          <a:xfrm>
            <a:off x="4517136" y="475488"/>
            <a:ext cx="4188000" cy="4188000"/>
          </a:xfrm>
          <a:prstGeom prst="roundRect">
            <a:avLst>
              <a:gd fmla="val 8475" name="adj"/>
            </a:avLst>
          </a:prstGeom>
          <a:noFill/>
          <a:ln>
            <a:noFill/>
          </a:ln>
        </p:spPr>
      </p:sp>
      <p:sp>
        <p:nvSpPr>
          <p:cNvPr id="225" name="Google Shape;225;p30"/>
          <p:cNvSpPr txBox="1"/>
          <p:nvPr>
            <p:ph type="title"/>
          </p:nvPr>
        </p:nvSpPr>
        <p:spPr>
          <a:xfrm>
            <a:off x="548650" y="576075"/>
            <a:ext cx="3556800" cy="868800"/>
          </a:xfrm>
          <a:prstGeom prst="rect">
            <a:avLst/>
          </a:prstGeom>
        </p:spPr>
        <p:txBody>
          <a:bodyPr anchorCtr="0" anchor="ctr" bIns="0" lIns="0" spcFirstLastPara="1" rIns="0" wrap="square" tIns="0">
            <a:noAutofit/>
          </a:bodyPr>
          <a:lstStyle>
            <a:lvl1pPr lvl="0">
              <a:spcBef>
                <a:spcPts val="0"/>
              </a:spcBef>
              <a:spcAft>
                <a:spcPts val="0"/>
              </a:spcAft>
              <a:buSzPts val="25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26" name="Google Shape;226;p30"/>
          <p:cNvSpPr txBox="1"/>
          <p:nvPr>
            <p:ph idx="1" type="body"/>
          </p:nvPr>
        </p:nvSpPr>
        <p:spPr>
          <a:xfrm>
            <a:off x="438912" y="1655064"/>
            <a:ext cx="3666600" cy="2871300"/>
          </a:xfrm>
          <a:prstGeom prst="rect">
            <a:avLst/>
          </a:prstGeom>
        </p:spPr>
        <p:txBody>
          <a:bodyPr anchorCtr="0" anchor="ctr" bIns="0" lIns="0" spcFirstLastPara="1" rIns="0" wrap="square" tIns="0">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227" name="Google Shape;227;p30"/>
          <p:cNvCxnSpPr/>
          <p:nvPr/>
        </p:nvCxnSpPr>
        <p:spPr>
          <a:xfrm>
            <a:off x="530352" y="402336"/>
            <a:ext cx="1059900" cy="0"/>
          </a:xfrm>
          <a:prstGeom prst="straightConnector1">
            <a:avLst/>
          </a:prstGeom>
          <a:noFill/>
          <a:ln cap="flat" cmpd="sng" w="9525">
            <a:solidFill>
              <a:srgbClr val="595959"/>
            </a:solidFill>
            <a:prstDash val="solid"/>
            <a:round/>
            <a:headEnd len="sm" w="sm" type="none"/>
            <a:tailEnd len="sm" w="sm" type="none"/>
          </a:ln>
        </p:spPr>
      </p:cxnSp>
      <p:cxnSp>
        <p:nvCxnSpPr>
          <p:cNvPr id="228" name="Google Shape;228;p30"/>
          <p:cNvCxnSpPr/>
          <p:nvPr/>
        </p:nvCxnSpPr>
        <p:spPr>
          <a:xfrm>
            <a:off x="530352" y="4745736"/>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2" name="Shape 52"/>
        <p:cNvGrpSpPr/>
        <p:nvPr/>
      </p:nvGrpSpPr>
      <p:grpSpPr>
        <a:xfrm>
          <a:off x="0" y="0"/>
          <a:ext cx="0" cy="0"/>
          <a:chOff x="0" y="0"/>
          <a:chExt cx="0" cy="0"/>
        </a:xfrm>
      </p:grpSpPr>
      <p:sp>
        <p:nvSpPr>
          <p:cNvPr id="53" name="Google Shape;53;p4"/>
          <p:cNvSpPr/>
          <p:nvPr/>
        </p:nvSpPr>
        <p:spPr>
          <a:xfrm>
            <a:off x="0" y="654600"/>
            <a:ext cx="4366200" cy="4488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5293"/>
              </a:solidFill>
            </a:endParaRPr>
          </a:p>
        </p:txBody>
      </p:sp>
      <p:sp>
        <p:nvSpPr>
          <p:cNvPr id="54" name="Google Shape;54;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000000"/>
              </a:buClr>
              <a:buSzPts val="16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56" name="Google Shape;56;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uk-UA" sz="4000">
                <a:solidFill>
                  <a:schemeClr val="lt1"/>
                </a:solidFill>
                <a:latin typeface="Avenir"/>
                <a:ea typeface="Avenir"/>
                <a:cs typeface="Avenir"/>
                <a:sym typeface="Avenir"/>
              </a:rPr>
              <a:t>Objectives</a:t>
            </a:r>
            <a:endParaRPr sz="4000">
              <a:solidFill>
                <a:schemeClr val="lt1"/>
              </a:solidFill>
              <a:latin typeface="Avenir"/>
              <a:ea typeface="Avenir"/>
              <a:cs typeface="Avenir"/>
              <a:sym typeface="Avenir"/>
            </a:endParaRPr>
          </a:p>
        </p:txBody>
      </p:sp>
      <p:sp>
        <p:nvSpPr>
          <p:cNvPr id="57" name="Google Shape;5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image"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5"/>
          <p:cNvSpPr/>
          <p:nvPr>
            <p:ph idx="2" type="pic"/>
          </p:nvPr>
        </p:nvSpPr>
        <p:spPr>
          <a:xfrm>
            <a:off x="5711000" y="1247275"/>
            <a:ext cx="2905200" cy="3214800"/>
          </a:xfrm>
          <a:prstGeom prst="rect">
            <a:avLst/>
          </a:prstGeom>
          <a:noFill/>
          <a:ln>
            <a:noFill/>
          </a:ln>
        </p:spPr>
      </p:sp>
      <p:sp>
        <p:nvSpPr>
          <p:cNvPr id="61" name="Google Shape;61;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 name="Google Shape;62;p5"/>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AND_BODY_1">
    <p:spTree>
      <p:nvGrpSpPr>
        <p:cNvPr id="64" name="Shape 64"/>
        <p:cNvGrpSpPr/>
        <p:nvPr/>
      </p:nvGrpSpPr>
      <p:grpSpPr>
        <a:xfrm>
          <a:off x="0" y="0"/>
          <a:ext cx="0" cy="0"/>
          <a:chOff x="0" y="0"/>
          <a:chExt cx="0" cy="0"/>
        </a:xfrm>
      </p:grpSpPr>
      <p:sp>
        <p:nvSpPr>
          <p:cNvPr id="65" name="Google Shape;65;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7" name="Google Shape;67;p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69" name="Shape 69"/>
        <p:cNvGrpSpPr/>
        <p:nvPr/>
      </p:nvGrpSpPr>
      <p:grpSpPr>
        <a:xfrm>
          <a:off x="0" y="0"/>
          <a:ext cx="0" cy="0"/>
          <a:chOff x="0" y="0"/>
          <a:chExt cx="0" cy="0"/>
        </a:xfrm>
      </p:grpSpPr>
      <p:sp>
        <p:nvSpPr>
          <p:cNvPr id="70" name="Google Shape;70;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7"/>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3" name="Google Shape;73;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6" name="Shape 76"/>
        <p:cNvGrpSpPr/>
        <p:nvPr/>
      </p:nvGrpSpPr>
      <p:grpSpPr>
        <a:xfrm>
          <a:off x="0" y="0"/>
          <a:ext cx="0" cy="0"/>
          <a:chOff x="0" y="0"/>
          <a:chExt cx="0" cy="0"/>
        </a:xfrm>
      </p:grpSpPr>
      <p:sp>
        <p:nvSpPr>
          <p:cNvPr id="77" name="Google Shape;77;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9" name="Google Shape;79;p8"/>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9"/>
          <p:cNvSpPr txBox="1"/>
          <p:nvPr>
            <p:ph idx="1" type="body"/>
          </p:nvPr>
        </p:nvSpPr>
        <p:spPr>
          <a:xfrm>
            <a:off x="311700" y="1496000"/>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9"/>
          <p:cNvSpPr txBox="1"/>
          <p:nvPr>
            <p:ph idx="2" type="body"/>
          </p:nvPr>
        </p:nvSpPr>
        <p:spPr>
          <a:xfrm>
            <a:off x="4884200" y="1496000"/>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 name="Google Shape;85;p9"/>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10"/>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1.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accent2"/>
              </a:buClr>
              <a:buSzPts val="1600"/>
              <a:buChar char="●"/>
              <a:defRPr sz="1600">
                <a:solidFill>
                  <a:schemeClr val="accent2"/>
                </a:solidFill>
              </a:defRPr>
            </a:lvl1pPr>
            <a:lvl2pPr indent="-317500" lvl="1" marL="914400" rtl="0">
              <a:lnSpc>
                <a:spcPct val="115000"/>
              </a:lnSpc>
              <a:spcBef>
                <a:spcPts val="0"/>
              </a:spcBef>
              <a:spcAft>
                <a:spcPts val="0"/>
              </a:spcAft>
              <a:buClr>
                <a:schemeClr val="accent2"/>
              </a:buClr>
              <a:buSzPts val="1400"/>
              <a:buChar char="○"/>
              <a:defRPr>
                <a:solidFill>
                  <a:schemeClr val="accent2"/>
                </a:solidFill>
              </a:defRPr>
            </a:lvl2pPr>
            <a:lvl3pPr indent="-317500" lvl="2" marL="1371600" rtl="0">
              <a:lnSpc>
                <a:spcPct val="115000"/>
              </a:lnSpc>
              <a:spcBef>
                <a:spcPts val="0"/>
              </a:spcBef>
              <a:spcAft>
                <a:spcPts val="0"/>
              </a:spcAft>
              <a:buClr>
                <a:schemeClr val="accent2"/>
              </a:buClr>
              <a:buSzPts val="1400"/>
              <a:buChar char="■"/>
              <a:defRPr>
                <a:solidFill>
                  <a:schemeClr val="accent2"/>
                </a:solidFill>
              </a:defRPr>
            </a:lvl3pPr>
            <a:lvl4pPr indent="-317500" lvl="3" marL="1828800" rtl="0">
              <a:lnSpc>
                <a:spcPct val="115000"/>
              </a:lnSpc>
              <a:spcBef>
                <a:spcPts val="0"/>
              </a:spcBef>
              <a:spcAft>
                <a:spcPts val="0"/>
              </a:spcAft>
              <a:buClr>
                <a:schemeClr val="accent2"/>
              </a:buClr>
              <a:buSzPts val="1400"/>
              <a:buChar char="●"/>
              <a:defRPr>
                <a:solidFill>
                  <a:schemeClr val="accent2"/>
                </a:solidFill>
              </a:defRPr>
            </a:lvl4pPr>
            <a:lvl5pPr indent="-317500" lvl="4" marL="2286000" rtl="0">
              <a:lnSpc>
                <a:spcPct val="115000"/>
              </a:lnSpc>
              <a:spcBef>
                <a:spcPts val="0"/>
              </a:spcBef>
              <a:spcAft>
                <a:spcPts val="0"/>
              </a:spcAft>
              <a:buClr>
                <a:schemeClr val="accent2"/>
              </a:buClr>
              <a:buSzPts val="1400"/>
              <a:buChar char="○"/>
              <a:defRPr>
                <a:solidFill>
                  <a:schemeClr val="accent2"/>
                </a:solidFill>
              </a:defRPr>
            </a:lvl5pPr>
            <a:lvl6pPr indent="-317500" lvl="5" marL="2743200" rtl="0">
              <a:lnSpc>
                <a:spcPct val="115000"/>
              </a:lnSpc>
              <a:spcBef>
                <a:spcPts val="0"/>
              </a:spcBef>
              <a:spcAft>
                <a:spcPts val="0"/>
              </a:spcAft>
              <a:buClr>
                <a:schemeClr val="accent2"/>
              </a:buClr>
              <a:buSzPts val="1400"/>
              <a:buChar char="■"/>
              <a:defRPr>
                <a:solidFill>
                  <a:schemeClr val="accent2"/>
                </a:solidFill>
              </a:defRPr>
            </a:lvl6pPr>
            <a:lvl7pPr indent="-317500" lvl="6" marL="3200400" rtl="0">
              <a:lnSpc>
                <a:spcPct val="115000"/>
              </a:lnSpc>
              <a:spcBef>
                <a:spcPts val="0"/>
              </a:spcBef>
              <a:spcAft>
                <a:spcPts val="0"/>
              </a:spcAft>
              <a:buClr>
                <a:schemeClr val="accent2"/>
              </a:buClr>
              <a:buSzPts val="1400"/>
              <a:buChar char="●"/>
              <a:defRPr>
                <a:solidFill>
                  <a:schemeClr val="accent2"/>
                </a:solidFill>
              </a:defRPr>
            </a:lvl7pPr>
            <a:lvl8pPr indent="-317500" lvl="7" marL="3657600" rtl="0">
              <a:lnSpc>
                <a:spcPct val="115000"/>
              </a:lnSpc>
              <a:spcBef>
                <a:spcPts val="0"/>
              </a:spcBef>
              <a:spcAft>
                <a:spcPts val="0"/>
              </a:spcAft>
              <a:buClr>
                <a:schemeClr val="accent2"/>
              </a:buClr>
              <a:buSzPts val="1400"/>
              <a:buChar char="○"/>
              <a:defRPr>
                <a:solidFill>
                  <a:schemeClr val="accent2"/>
                </a:solidFill>
              </a:defRPr>
            </a:lvl8pPr>
            <a:lvl9pPr indent="-317500" lvl="8" marL="4114800" rtl="0">
              <a:lnSpc>
                <a:spcPct val="115000"/>
              </a:lnSpc>
              <a:spcBef>
                <a:spcPts val="0"/>
              </a:spcBef>
              <a:spcAft>
                <a:spcPts val="0"/>
              </a:spcAft>
              <a:buClr>
                <a:schemeClr val="accent2"/>
              </a:buClr>
              <a:buSzPts val="1400"/>
              <a:buChar char="■"/>
              <a:defRPr>
                <a:solidFill>
                  <a:schemeClr val="accent2"/>
                </a:solidFill>
              </a:defRPr>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8" name="Google Shape;8;p1"/>
          <p:cNvPicPr preferRelativeResize="0"/>
          <p:nvPr/>
        </p:nvPicPr>
        <p:blipFill>
          <a:blip r:embed="rId1">
            <a:alphaModFix/>
          </a:blip>
          <a:stretch>
            <a:fillRect/>
          </a:stretch>
        </p:blipFill>
        <p:spPr>
          <a:xfrm>
            <a:off x="204300" y="109375"/>
            <a:ext cx="1860261" cy="393600"/>
          </a:xfrm>
          <a:prstGeom prst="rect">
            <a:avLst/>
          </a:prstGeom>
          <a:noFill/>
          <a:ln>
            <a:noFill/>
          </a:ln>
        </p:spPr>
      </p:pic>
      <p:grpSp>
        <p:nvGrpSpPr>
          <p:cNvPr id="9" name="Google Shape;9;p1"/>
          <p:cNvGrpSpPr/>
          <p:nvPr/>
        </p:nvGrpSpPr>
        <p:grpSpPr>
          <a:xfrm rot="5400000">
            <a:off x="667898" y="4095471"/>
            <a:ext cx="298252" cy="1633909"/>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flipH="1" rot="-5400000">
            <a:off x="6713607" y="-1785241"/>
            <a:ext cx="572687" cy="4288204"/>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uk-U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jaceklaskowski.gitbooks.io/mastering-spark-sql/content/spark-sql-dataset-operators.html#methods" TargetMode="External"/><Relationship Id="rId4" Type="http://schemas.openxmlformats.org/officeDocument/2006/relationships/hyperlink" Target="https://jaceklaskowski.gitbooks.io/mastering-spark-sql/content/spark-sql-Dataset.html" TargetMode="External"/><Relationship Id="rId5" Type="http://schemas.openxmlformats.org/officeDocument/2006/relationships/image" Target="../media/image18.jpg"/><Relationship Id="rId6" Type="http://schemas.openxmlformats.org/officeDocument/2006/relationships/hyperlink" Target="https://spark.apache.org/docs/latest/sql-programming-guide.html" TargetMode="External"/><Relationship Id="rId7" Type="http://schemas.openxmlformats.org/officeDocument/2006/relationships/hyperlink" Target="https://spark.apache.org/docs/latest/sql-programming-guid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www.youtube.com/watch?v=FcAiK2VtPf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parkbyexamples.com/spark/spark-web-ui-understand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hyperlink" Target="https://drive.google.com/file/d/1qeQO-ffgTR5bF1keSgPd0PfpWJIh2M2X/view?usp=sharing" TargetMode="External"/><Relationship Id="rId4" Type="http://schemas.openxmlformats.org/officeDocument/2006/relationships/image" Target="../media/image12.png"/><Relationship Id="rId5" Type="http://schemas.openxmlformats.org/officeDocument/2006/relationships/hyperlink" Target="https://docs.google.com/document/d/1hUXAZ2zO2ymD_I1H8cZvigJarhHDmnAxy-LGuHVyw3M/edit?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hyperlink" Target="https://docs.google.com/document/d/1NLV4HmcY6Ib479qRie-LZqgtn1nvJeFt9HTvBqWXGBI/edit?usp=sharing" TargetMode="External"/><Relationship Id="rId4" Type="http://schemas.openxmlformats.org/officeDocument/2006/relationships/hyperlink" Target="https://docs.google.com/document/d/1NLV4HmcY6Ib479qRie-LZqgtn1nvJeFt9HTvBqWXGBI/edit?usp=sharing" TargetMode="External"/><Relationship Id="rId5" Type="http://schemas.openxmlformats.org/officeDocument/2006/relationships/hyperlink" Target="https://docs.google.com/document/d/1NLV4HmcY6Ib479qRie-LZqgtn1nvJeFt9HTvBqWXGBI/edit?usp=sharing" TargetMode="External"/><Relationship Id="rId6" Type="http://schemas.openxmlformats.org/officeDocument/2006/relationships/hyperlink" Target="https://docs.google.com/document/d/1RNB5RikqCzFIEtHH60I7tXdkRZ5ooc4I3nrF7lHoy18/edit?usp=sharing" TargetMode="External"/><Relationship Id="rId7" Type="http://schemas.openxmlformats.org/officeDocument/2006/relationships/hyperlink" Target="https://docs.google.com/document/d/1TLORRVms_2NJo3sFjnS_fY1gfDTEFSyIQavayGeHCpU/edit?usp=sharing" TargetMode="External"/><Relationship Id="rId8" Type="http://schemas.openxmlformats.org/officeDocument/2006/relationships/hyperlink" Target="https://docs.google.com/document/d/10iN4Rk1uaugPi7urHlZvYhNK_G1dw7LboGtPs-YOkW0/edit?usp=shar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hyperlink" Target="https://spark.apache.org/docs/2.1.0/api/python/pyspark.sql.html#pyspark.sql.DataFram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hyperlink" Target="https://insights.stackoverflow.com/survey"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hyperlink" Target="https://docs.google.com/document/d/1i_6XIVT-ia2HtW-NYARSzZ1qqWPLN9Wxf_NCbeDSjks/edit?usp=sharing" TargetMode="External"/><Relationship Id="rId4" Type="http://schemas.openxmlformats.org/officeDocument/2006/relationships/hyperlink" Target="https://docs.google.com/document/d/1i_6XIVT-ia2HtW-NYARSzZ1qqWPLN9Wxf_NCbeDSjks/edit?usp=shari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hyperlink" Target="https://spark.apache.org/docs/2.4.0/api/python/pyspark.sql.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drive.google.com/file/d/1Dyl_2HhBvKfUYxVEUf2qlmGG-XkXy0X7/view?usp=sharing" TargetMode="External"/><Relationship Id="rId4" Type="http://schemas.openxmlformats.org/officeDocument/2006/relationships/hyperlink" Target="https://drive.google.com/file/d/1CURxFLG40GWt-WvphhmHg3RpCHivMkH1/view?usp=sharing" TargetMode="External"/><Relationship Id="rId9" Type="http://schemas.openxmlformats.org/officeDocument/2006/relationships/hyperlink" Target="https://drive.google.com/file/d/1ZvzXzftN55hYJFFivW-GGI1JlQZdsNIF/view?usp=sharing" TargetMode="External"/><Relationship Id="rId5" Type="http://schemas.openxmlformats.org/officeDocument/2006/relationships/hyperlink" Target="https://drive.google.com/file/d/1yPWO5QoFkyDh1yNuy4VTiOS1r5L_q6to/view?usp=sharing" TargetMode="External"/><Relationship Id="rId6" Type="http://schemas.openxmlformats.org/officeDocument/2006/relationships/hyperlink" Target="https://drive.google.com/file/d/1-jXCTYpHCxaA3HjIGWqpKwuSNaZPJx4u/view?usp=sharing" TargetMode="External"/><Relationship Id="rId7" Type="http://schemas.openxmlformats.org/officeDocument/2006/relationships/hyperlink" Target="https://drive.google.com/file/d/1XAygD1oHja5eiVCoZdK5XnyjPgrn02ID/view?usp=sharing" TargetMode="External"/><Relationship Id="rId8" Type="http://schemas.openxmlformats.org/officeDocument/2006/relationships/hyperlink" Target="https://drive.google.com/file/d/1lgs9Ky0hqszsAxcMm7ZPaFZGZUveSPlW/view?usp=sharing" TargetMode="External"/><Relationship Id="rId11" Type="http://schemas.openxmlformats.org/officeDocument/2006/relationships/hyperlink" Target="https://drive.google.com/file/d/1SxszhYOKjSBt5khW8Trh1dHIOI3WLl4y/view?usp=sharing" TargetMode="External"/><Relationship Id="rId10" Type="http://schemas.openxmlformats.org/officeDocument/2006/relationships/hyperlink" Target="https://drive.google.com/file/d/17qaZaiifFDdkoQ2IhE4FIrj4QSysRePo/view?usp=sharing" TargetMode="External"/><Relationship Id="rId13" Type="http://schemas.openxmlformats.org/officeDocument/2006/relationships/hyperlink" Target="https://drive.google.com/file/d/1u2chXBU5c8OfUiEwmi5nKZuHF9xp-PJd/view?usp=sharing" TargetMode="External"/><Relationship Id="rId12" Type="http://schemas.openxmlformats.org/officeDocument/2006/relationships/hyperlink" Target="https://drive.google.com/file/d/1SxszhYOKjSBt5khW8Trh1dHIOI3WLl4y/view?usp=sharing" TargetMode="External"/><Relationship Id="rId15" Type="http://schemas.openxmlformats.org/officeDocument/2006/relationships/hyperlink" Target="https://drive.google.com/file/d/1NM9nO34L2ipyji8IALLop6Y7n3DPdtKX/view?usp=sharing" TargetMode="External"/><Relationship Id="rId14" Type="http://schemas.openxmlformats.org/officeDocument/2006/relationships/hyperlink" Target="https://drive.google.com/file/d/1kA2pK_WmK5TvkTs2BPHYA7oGA8G6gznF/view?usp=sharing" TargetMode="External"/><Relationship Id="rId17" Type="http://schemas.openxmlformats.org/officeDocument/2006/relationships/hyperlink" Target="https://drive.google.com/file/d/1KPx1-KjBd9pBN3m--0vBiHAqUxFOfJjA/view?usp=sharing" TargetMode="External"/><Relationship Id="rId16" Type="http://schemas.openxmlformats.org/officeDocument/2006/relationships/hyperlink" Target="https://drive.google.com/file/d/1NM9nO34L2ipyji8IALLop6Y7n3DPdtKX/view?usp=sharing" TargetMode="External"/><Relationship Id="rId18" Type="http://schemas.openxmlformats.org/officeDocument/2006/relationships/hyperlink" Target="https://docs.google.com/document/d/1hUXAZ2zO2ymD_I1H8cZvigJarhHDmnAxy-LGuHVyw3M/edit?usp=shar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hyperlink" Target="https://docs.google.com/document/d/1oSzhHOqT7nzR25smdrJ0955JsFdEg6MJMUsyNMfIcV8/edit?usp=sharing" TargetMode="External"/><Relationship Id="rId4" Type="http://schemas.openxmlformats.org/officeDocument/2006/relationships/hyperlink" Target="https://docs.google.com/document/d/1HhOq6tXp6bG8ZEIbG9CbePZ1fZYIIPpK7lWcLBcjC24/edit?usp=sharin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hyperlink" Target="https://community.databricks.com/s/question/0D53f00001HKHpwCAH/what-is-the-difference-between-createtempview-createglobaltempview-and-registertemptable" TargetMode="External"/><Relationship Id="rId4" Type="http://schemas.openxmlformats.org/officeDocument/2006/relationships/hyperlink" Target="https://dbmstutorials.com/pyspark/spark-db-to-dataframe.html" TargetMode="External"/><Relationship Id="rId5" Type="http://schemas.openxmlformats.org/officeDocument/2006/relationships/hyperlink" Target="https://s3.amazonaws.com/assets.datacamp.com/blog_assets/PySpark_SQL_Cheat_Sheet_Python.pdf"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56400" y="1662275"/>
            <a:ext cx="87189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uk-UA" sz="3000">
                <a:latin typeface="Century Gothic"/>
                <a:ea typeface="Century Gothic"/>
                <a:cs typeface="Century Gothic"/>
                <a:sym typeface="Century Gothic"/>
              </a:rPr>
              <a:t>Spark Structured Query Language</a:t>
            </a:r>
            <a:endParaRPr b="1" sz="3000">
              <a:latin typeface="Century Gothic"/>
              <a:ea typeface="Century Gothic"/>
              <a:cs typeface="Century Gothic"/>
              <a:sym typeface="Century Gothic"/>
            </a:endParaRPr>
          </a:p>
          <a:p>
            <a:pPr indent="0" lvl="0" marL="0" rtl="0" algn="ctr">
              <a:spcBef>
                <a:spcPts val="0"/>
              </a:spcBef>
              <a:spcAft>
                <a:spcPts val="0"/>
              </a:spcAft>
              <a:buNone/>
            </a:pPr>
            <a:r>
              <a:rPr b="1" lang="uk-UA" sz="3000">
                <a:latin typeface="Century Gothic"/>
                <a:ea typeface="Century Gothic"/>
                <a:cs typeface="Century Gothic"/>
                <a:sym typeface="Century Gothic"/>
              </a:rPr>
              <a:t>and</a:t>
            </a:r>
            <a:endParaRPr b="1" sz="3000">
              <a:latin typeface="Century Gothic"/>
              <a:ea typeface="Century Gothic"/>
              <a:cs typeface="Century Gothic"/>
              <a:sym typeface="Century Gothic"/>
            </a:endParaRPr>
          </a:p>
          <a:p>
            <a:pPr indent="0" lvl="0" marL="0" rtl="0" algn="ctr">
              <a:spcBef>
                <a:spcPts val="0"/>
              </a:spcBef>
              <a:spcAft>
                <a:spcPts val="0"/>
              </a:spcAft>
              <a:buNone/>
            </a:pPr>
            <a:r>
              <a:rPr b="1" lang="uk-UA" sz="3000">
                <a:latin typeface="Century Gothic"/>
                <a:ea typeface="Century Gothic"/>
                <a:cs typeface="Century Gothic"/>
                <a:sym typeface="Century Gothic"/>
              </a:rPr>
              <a:t>Spark DataFrames</a:t>
            </a:r>
            <a:endParaRPr b="1" sz="3000">
              <a:latin typeface="Century Gothic"/>
              <a:ea typeface="Century Gothic"/>
              <a:cs typeface="Century Gothic"/>
              <a:sym typeface="Century Gothic"/>
            </a:endParaRPr>
          </a:p>
          <a:p>
            <a:pPr indent="0" lvl="0" marL="0" rtl="0" algn="ctr">
              <a:spcBef>
                <a:spcPts val="0"/>
              </a:spcBef>
              <a:spcAft>
                <a:spcPts val="0"/>
              </a:spcAft>
              <a:buNone/>
            </a:pPr>
            <a:r>
              <a:t/>
            </a:r>
            <a:endParaRPr b="1" sz="29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C</a:t>
            </a:r>
            <a:r>
              <a:rPr lang="uk-UA" sz="3000"/>
              <a:t>reating a DataFrame</a:t>
            </a:r>
            <a:endParaRPr sz="3000"/>
          </a:p>
        </p:txBody>
      </p:sp>
      <p:sp>
        <p:nvSpPr>
          <p:cNvPr id="306" name="Google Shape;306;p40"/>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uk-UA" sz="1300"/>
              <a:t>A DataFrame in Apache Spark can be created in multiple ways:</a:t>
            </a:r>
            <a:endParaRPr sz="1300"/>
          </a:p>
          <a:p>
            <a:pPr indent="-311150" lvl="0" marL="457200" rtl="0" algn="l">
              <a:spcBef>
                <a:spcPts val="1200"/>
              </a:spcBef>
              <a:spcAft>
                <a:spcPts val="0"/>
              </a:spcAft>
              <a:buClr>
                <a:srgbClr val="222222"/>
              </a:buClr>
              <a:buSzPts val="1300"/>
              <a:buChar char="●"/>
            </a:pPr>
            <a:r>
              <a:rPr lang="uk-UA" sz="1300">
                <a:solidFill>
                  <a:srgbClr val="222222"/>
                </a:solidFill>
              </a:rPr>
              <a:t>Create a DataFrame from the data source (e.g., load the data from JSON or CSV).</a:t>
            </a:r>
            <a:endParaRPr sz="1300">
              <a:solidFill>
                <a:srgbClr val="222222"/>
              </a:solidFill>
            </a:endParaRPr>
          </a:p>
          <a:p>
            <a:pPr indent="-311150" lvl="0" marL="457200" rtl="0" algn="l">
              <a:spcBef>
                <a:spcPts val="0"/>
              </a:spcBef>
              <a:spcAft>
                <a:spcPts val="0"/>
              </a:spcAft>
              <a:buClr>
                <a:srgbClr val="222222"/>
              </a:buClr>
              <a:buSzPts val="1300"/>
              <a:buChar char="●"/>
            </a:pPr>
            <a:r>
              <a:rPr lang="uk-UA" sz="1300">
                <a:solidFill>
                  <a:srgbClr val="222222"/>
                </a:solidFill>
              </a:rPr>
              <a:t>Create a DataFrame from an existing or new RDD.</a:t>
            </a:r>
            <a:endParaRPr sz="1300">
              <a:solidFill>
                <a:srgbClr val="222222"/>
              </a:solidFill>
            </a:endParaRPr>
          </a:p>
          <a:p>
            <a:pPr indent="-311150" lvl="0" marL="457200" rtl="0" algn="l">
              <a:spcBef>
                <a:spcPts val="0"/>
              </a:spcBef>
              <a:spcAft>
                <a:spcPts val="0"/>
              </a:spcAft>
              <a:buClr>
                <a:srgbClr val="222222"/>
              </a:buClr>
              <a:buSzPts val="1300"/>
              <a:buChar char="●"/>
            </a:pPr>
            <a:r>
              <a:rPr lang="uk-UA" sz="1300">
                <a:solidFill>
                  <a:srgbClr val="222222"/>
                </a:solidFill>
              </a:rPr>
              <a:t>Programmatically specify schema.</a:t>
            </a:r>
            <a:endParaRPr/>
          </a:p>
        </p:txBody>
      </p:sp>
      <p:sp>
        <p:nvSpPr>
          <p:cNvPr id="307" name="Google Shape;307;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308" name="Google Shape;308;p40"/>
          <p:cNvPicPr preferRelativeResize="0"/>
          <p:nvPr/>
        </p:nvPicPr>
        <p:blipFill rotWithShape="1">
          <a:blip r:embed="rId3">
            <a:alphaModFix/>
          </a:blip>
          <a:srcRect b="9498" l="0" r="0" t="22608"/>
          <a:stretch/>
        </p:blipFill>
        <p:spPr>
          <a:xfrm>
            <a:off x="2949888" y="2684725"/>
            <a:ext cx="4372924" cy="1979325"/>
          </a:xfrm>
          <a:prstGeom prst="rect">
            <a:avLst/>
          </a:prstGeom>
          <a:noFill/>
          <a:ln cap="flat" cmpd="sng" w="9525">
            <a:solidFill>
              <a:schemeClr val="dk2"/>
            </a:solidFill>
            <a:prstDash val="solid"/>
            <a:round/>
            <a:headEnd len="sm" w="sm" type="none"/>
            <a:tailEnd len="sm" w="sm" type="none"/>
          </a:ln>
        </p:spPr>
      </p:pic>
      <p:sp>
        <p:nvSpPr>
          <p:cNvPr id="309" name="Google Shape;309;p40"/>
          <p:cNvSpPr txBox="1"/>
          <p:nvPr/>
        </p:nvSpPr>
        <p:spPr>
          <a:xfrm>
            <a:off x="7365175" y="3892250"/>
            <a:ext cx="1460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uk-UA" sz="800"/>
              <a:t>img src: spark.apache.org</a:t>
            </a:r>
            <a:endParaRPr i="1"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3F3F3F"/>
              </a:buClr>
              <a:buSzPts val="3600"/>
              <a:buFont typeface="Calibri"/>
              <a:buNone/>
            </a:pPr>
            <a:r>
              <a:rPr lang="uk-UA" sz="3000"/>
              <a:t>Overview </a:t>
            </a:r>
            <a:r>
              <a:rPr lang="uk-UA" sz="3000"/>
              <a:t>of the</a:t>
            </a:r>
            <a:r>
              <a:rPr lang="uk-UA" sz="3000"/>
              <a:t> </a:t>
            </a:r>
            <a:r>
              <a:rPr lang="uk-UA" sz="3000"/>
              <a:t>Datasets API</a:t>
            </a:r>
            <a:endParaRPr sz="3000"/>
          </a:p>
        </p:txBody>
      </p:sp>
      <p:sp>
        <p:nvSpPr>
          <p:cNvPr id="315" name="Google Shape;315;p41"/>
          <p:cNvSpPr txBox="1"/>
          <p:nvPr>
            <p:ph idx="4294967295" type="body"/>
          </p:nvPr>
        </p:nvSpPr>
        <p:spPr>
          <a:xfrm>
            <a:off x="434450" y="1247650"/>
            <a:ext cx="4805700" cy="3416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uk-UA" sz="1300"/>
              <a:t>A d</a:t>
            </a:r>
            <a:r>
              <a:rPr lang="uk-UA" sz="1300"/>
              <a:t>ataset is an extension of DataFrame; thus, we can consider a DataFrame an untyped view of a dataset.</a:t>
            </a:r>
            <a:endParaRPr sz="1300"/>
          </a:p>
          <a:p>
            <a:pPr indent="-311150" lvl="0" marL="457200" rtl="0" algn="l">
              <a:lnSpc>
                <a:spcPct val="90000"/>
              </a:lnSpc>
              <a:spcBef>
                <a:spcPts val="1000"/>
              </a:spcBef>
              <a:spcAft>
                <a:spcPts val="0"/>
              </a:spcAft>
              <a:buSzPts val="1300"/>
              <a:buChar char="●"/>
            </a:pPr>
            <a:r>
              <a:rPr lang="uk-UA" sz="1300"/>
              <a:t>A dataset is a distributed collection of data. </a:t>
            </a:r>
            <a:r>
              <a:rPr lang="uk-UA" sz="1300">
                <a:solidFill>
                  <a:srgbClr val="333333"/>
                </a:solidFill>
                <a:highlight>
                  <a:srgbClr val="FFFFFF"/>
                </a:highlight>
              </a:rPr>
              <a:t>Dataset API is a </a:t>
            </a:r>
            <a:r>
              <a:rPr lang="uk-UA" sz="1300">
                <a:solidFill>
                  <a:srgbClr val="4183C4"/>
                </a:solidFill>
                <a:highlight>
                  <a:srgbClr val="FFFFFF"/>
                </a:highlight>
                <a:uFill>
                  <a:noFill/>
                </a:uFill>
                <a:hlinkClick r:id="rId3">
                  <a:extLst>
                    <a:ext uri="{A12FA001-AC4F-418D-AE19-62706E023703}">
                      <ahyp:hlinkClr val="tx"/>
                    </a:ext>
                  </a:extLst>
                </a:hlinkClick>
              </a:rPr>
              <a:t>set of operators</a:t>
            </a:r>
            <a:r>
              <a:rPr lang="uk-UA" sz="1300">
                <a:solidFill>
                  <a:srgbClr val="333333"/>
                </a:solidFill>
                <a:highlight>
                  <a:srgbClr val="FFFFFF"/>
                </a:highlight>
              </a:rPr>
              <a:t> with typed and untyped transformations and actions to work with a structured query (as a </a:t>
            </a:r>
            <a:r>
              <a:rPr b="1" lang="uk-UA" sz="1300">
                <a:solidFill>
                  <a:srgbClr val="4183C4"/>
                </a:solidFill>
                <a:highlight>
                  <a:srgbClr val="FFFFFF"/>
                </a:highlight>
                <a:uFill>
                  <a:noFill/>
                </a:uFill>
                <a:hlinkClick r:id="rId4">
                  <a:extLst>
                    <a:ext uri="{A12FA001-AC4F-418D-AE19-62706E023703}">
                      <ahyp:hlinkClr val="tx"/>
                    </a:ext>
                  </a:extLst>
                </a:hlinkClick>
              </a:rPr>
              <a:t>Dataset</a:t>
            </a:r>
            <a:r>
              <a:rPr lang="uk-UA" sz="1300">
                <a:solidFill>
                  <a:srgbClr val="333333"/>
                </a:solidFill>
                <a:highlight>
                  <a:srgbClr val="FFFFFF"/>
                </a:highlight>
              </a:rPr>
              <a:t>) as a whole.</a:t>
            </a:r>
            <a:endParaRPr sz="1300"/>
          </a:p>
          <a:p>
            <a:pPr indent="-311150" lvl="0" marL="457200" rtl="0" algn="l">
              <a:lnSpc>
                <a:spcPct val="90000"/>
              </a:lnSpc>
              <a:spcBef>
                <a:spcPts val="1000"/>
              </a:spcBef>
              <a:spcAft>
                <a:spcPts val="0"/>
              </a:spcAft>
              <a:buSzPts val="1300"/>
              <a:buChar char="●"/>
            </a:pPr>
            <a:r>
              <a:rPr lang="uk-UA" sz="1300"/>
              <a:t>The dataset </a:t>
            </a:r>
            <a:r>
              <a:rPr lang="uk-UA" sz="1300"/>
              <a:t>new interface added in Spark 1.6</a:t>
            </a:r>
            <a:r>
              <a:rPr lang="uk-UA" sz="1300"/>
              <a:t> combines RDD (strong typing, powerful lambda functions) and Py</a:t>
            </a:r>
            <a:r>
              <a:rPr lang="uk-UA" sz="1300"/>
              <a:t>Spark</a:t>
            </a:r>
            <a:r>
              <a:rPr lang="uk-UA" sz="1300"/>
              <a:t> SQL's efficient execution engine.</a:t>
            </a:r>
            <a:endParaRPr sz="1300"/>
          </a:p>
          <a:p>
            <a:pPr indent="-311150" lvl="0" marL="457200" rtl="0" algn="l">
              <a:lnSpc>
                <a:spcPct val="90000"/>
              </a:lnSpc>
              <a:spcBef>
                <a:spcPts val="1000"/>
              </a:spcBef>
              <a:spcAft>
                <a:spcPts val="0"/>
              </a:spcAft>
              <a:buSzPts val="1300"/>
              <a:buChar char="●"/>
            </a:pPr>
            <a:r>
              <a:rPr lang="uk-UA" sz="1300"/>
              <a:t>Scala and Java have the Dataset API, but</a:t>
            </a:r>
            <a:r>
              <a:rPr lang="uk-UA" sz="1300">
                <a:highlight>
                  <a:srgbClr val="F3F3F3"/>
                </a:highlight>
              </a:rPr>
              <a:t> </a:t>
            </a:r>
            <a:r>
              <a:rPr b="1" i="1" lang="uk-UA" sz="1300">
                <a:solidFill>
                  <a:srgbClr val="660000"/>
                </a:solidFill>
                <a:highlight>
                  <a:srgbClr val="F4CCCC"/>
                </a:highlight>
              </a:rPr>
              <a:t>Python does not have the support for the Dataset API</a:t>
            </a:r>
            <a:r>
              <a:rPr b="1" i="1" lang="uk-UA" sz="1300">
                <a:solidFill>
                  <a:schemeClr val="accent3"/>
                </a:solidFill>
                <a:highlight>
                  <a:srgbClr val="F4CCCC"/>
                </a:highlight>
              </a:rPr>
              <a:t>.</a:t>
            </a:r>
            <a:r>
              <a:rPr lang="uk-UA" sz="1300">
                <a:highlight>
                  <a:srgbClr val="F4CCCC"/>
                </a:highlight>
              </a:rPr>
              <a:t> </a:t>
            </a:r>
            <a:r>
              <a:rPr lang="uk-UA" sz="1300">
                <a:highlight>
                  <a:schemeClr val="lt1"/>
                </a:highlight>
              </a:rPr>
              <a:t>Due to </a:t>
            </a:r>
            <a:r>
              <a:rPr lang="uk-UA" sz="1300">
                <a:highlight>
                  <a:schemeClr val="lt1"/>
                </a:highlight>
              </a:rPr>
              <a:t>Python's dynamic nature, many of the benefit</a:t>
            </a:r>
            <a:r>
              <a:rPr lang="uk-UA" sz="1300"/>
              <a:t>s of the Dataset API are already available </a:t>
            </a:r>
            <a:r>
              <a:rPr lang="uk-UA" sz="1300">
                <a:solidFill>
                  <a:srgbClr val="666666"/>
                </a:solidFill>
                <a:highlight>
                  <a:srgbClr val="FFFFFF"/>
                </a:highlight>
              </a:rPr>
              <a:t> </a:t>
            </a:r>
            <a:r>
              <a:rPr lang="uk-UA" sz="1300">
                <a:solidFill>
                  <a:srgbClr val="222222"/>
                </a:solidFill>
                <a:highlight>
                  <a:srgbClr val="FFFFFF"/>
                </a:highlight>
              </a:rPr>
              <a:t>(i.e. you can access the field of a row by name naturally row.columnName). </a:t>
            </a:r>
            <a:endParaRPr sz="1300">
              <a:solidFill>
                <a:srgbClr val="222222"/>
              </a:solidFill>
            </a:endParaRPr>
          </a:p>
          <a:p>
            <a:pPr indent="0" lvl="0" marL="457200" rtl="0" algn="l">
              <a:lnSpc>
                <a:spcPct val="90000"/>
              </a:lnSpc>
              <a:spcBef>
                <a:spcPts val="1000"/>
              </a:spcBef>
              <a:spcAft>
                <a:spcPts val="0"/>
              </a:spcAft>
              <a:buNone/>
            </a:pPr>
            <a:r>
              <a:t/>
            </a:r>
            <a:endParaRPr sz="1300"/>
          </a:p>
        </p:txBody>
      </p:sp>
      <p:sp>
        <p:nvSpPr>
          <p:cNvPr id="316" name="Google Shape;316;p4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317" name="Google Shape;317;p41"/>
          <p:cNvPicPr preferRelativeResize="0"/>
          <p:nvPr/>
        </p:nvPicPr>
        <p:blipFill>
          <a:blip r:embed="rId5">
            <a:alphaModFix/>
          </a:blip>
          <a:stretch>
            <a:fillRect/>
          </a:stretch>
        </p:blipFill>
        <p:spPr>
          <a:xfrm>
            <a:off x="5439975" y="1325450"/>
            <a:ext cx="3246900" cy="1856145"/>
          </a:xfrm>
          <a:prstGeom prst="rect">
            <a:avLst/>
          </a:prstGeom>
          <a:noFill/>
          <a:ln cap="flat" cmpd="sng" w="9525">
            <a:solidFill>
              <a:schemeClr val="dk2"/>
            </a:solidFill>
            <a:prstDash val="solid"/>
            <a:round/>
            <a:headEnd len="sm" w="sm" type="none"/>
            <a:tailEnd len="sm" w="sm" type="none"/>
          </a:ln>
        </p:spPr>
      </p:pic>
      <p:sp>
        <p:nvSpPr>
          <p:cNvPr id="318" name="Google Shape;318;p41"/>
          <p:cNvSpPr txBox="1"/>
          <p:nvPr/>
        </p:nvSpPr>
        <p:spPr>
          <a:xfrm>
            <a:off x="1756150" y="4381075"/>
            <a:ext cx="24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u="sng">
                <a:solidFill>
                  <a:schemeClr val="hlink"/>
                </a:solidFill>
                <a:hlinkClick r:id="rId6"/>
              </a:rPr>
              <a:t>Click</a:t>
            </a:r>
            <a:r>
              <a:rPr lang="uk-UA" u="sng">
                <a:solidFill>
                  <a:schemeClr val="hlink"/>
                </a:solidFill>
                <a:hlinkClick r:id="rId7"/>
              </a:rPr>
              <a:t> here for more details.</a:t>
            </a:r>
            <a:endParaRPr/>
          </a:p>
        </p:txBody>
      </p:sp>
      <p:sp>
        <p:nvSpPr>
          <p:cNvPr id="319" name="Google Shape;319;p41"/>
          <p:cNvSpPr txBox="1"/>
          <p:nvPr/>
        </p:nvSpPr>
        <p:spPr>
          <a:xfrm>
            <a:off x="6375500" y="3259400"/>
            <a:ext cx="1460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uk-UA" sz="800"/>
              <a:t>img src: </a:t>
            </a:r>
            <a:r>
              <a:rPr i="1" lang="uk-UA" sz="800"/>
              <a:t>spark.apache.org</a:t>
            </a:r>
            <a:endParaRPr i="1"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Pandas vs. PySpark DataFrame</a:t>
            </a:r>
            <a:endParaRPr sz="3000"/>
          </a:p>
        </p:txBody>
      </p:sp>
      <p:sp>
        <p:nvSpPr>
          <p:cNvPr id="325" name="Google Shape;325;p42"/>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uk-UA"/>
              <a:t>Pandas and PySpark DataFrames are designed for structural and semi-structural data processing. They share similar properties, but there are a few significant differences:</a:t>
            </a:r>
            <a:endParaRPr/>
          </a:p>
          <a:p>
            <a:pPr indent="-314960" lvl="0" marL="457200" rtl="0" algn="l">
              <a:spcBef>
                <a:spcPts val="1000"/>
              </a:spcBef>
              <a:spcAft>
                <a:spcPts val="0"/>
              </a:spcAft>
              <a:buSzPct val="100000"/>
              <a:buChar char="●"/>
            </a:pPr>
            <a:r>
              <a:rPr lang="uk-UA"/>
              <a:t>Operations in Pyspark run in parallel on different nodes in the cluster. In Pandas, this is not possible.</a:t>
            </a:r>
            <a:endParaRPr/>
          </a:p>
          <a:p>
            <a:pPr indent="-314960" lvl="0" marL="457200" rtl="0" algn="l">
              <a:spcBef>
                <a:spcPts val="1000"/>
              </a:spcBef>
              <a:spcAft>
                <a:spcPts val="0"/>
              </a:spcAft>
              <a:buSzPct val="100000"/>
              <a:buChar char="●"/>
            </a:pPr>
            <a:r>
              <a:rPr lang="uk-UA"/>
              <a:t>Operations in PySpark are lazy (slow) in nature. In Pandas, we get the result as soon as we apply any operation.</a:t>
            </a:r>
            <a:endParaRPr/>
          </a:p>
          <a:p>
            <a:pPr indent="-314960" lvl="0" marL="457200" rtl="0" algn="l">
              <a:spcBef>
                <a:spcPts val="1000"/>
              </a:spcBef>
              <a:spcAft>
                <a:spcPts val="0"/>
              </a:spcAft>
              <a:buSzPct val="100000"/>
              <a:buChar char="●"/>
            </a:pPr>
            <a:r>
              <a:rPr lang="uk-UA"/>
              <a:t>Pandas is mutable; PySpark is immutable.</a:t>
            </a:r>
            <a:endParaRPr/>
          </a:p>
          <a:p>
            <a:pPr indent="-314960" lvl="0" marL="457200" rtl="0" algn="l">
              <a:spcBef>
                <a:spcPts val="0"/>
              </a:spcBef>
              <a:spcAft>
                <a:spcPts val="0"/>
              </a:spcAft>
              <a:buSzPct val="100000"/>
              <a:buChar char="●"/>
            </a:pPr>
            <a:r>
              <a:rPr lang="uk-UA"/>
              <a:t>Pandas API supports more operations than PySpark's DataFrame; however, Pandas API is more powerful than PySpark.</a:t>
            </a:r>
            <a:endParaRPr/>
          </a:p>
          <a:p>
            <a:pPr indent="-314960" lvl="0" marL="457200" rtl="0" algn="l">
              <a:spcBef>
                <a:spcPts val="1000"/>
              </a:spcBef>
              <a:spcAft>
                <a:spcPts val="0"/>
              </a:spcAft>
              <a:buSzPct val="100000"/>
              <a:buChar char="●"/>
            </a:pPr>
            <a:r>
              <a:rPr lang="uk-UA"/>
              <a:t>Complex operations in Pandas are easier to perform than PySpark operations because Pandas API supports more operations than PySpark API.</a:t>
            </a:r>
            <a:endParaRPr/>
          </a:p>
          <a:p>
            <a:pPr indent="0" lvl="0" marL="0" rtl="0" algn="l">
              <a:spcBef>
                <a:spcPts val="1000"/>
              </a:spcBef>
              <a:spcAft>
                <a:spcPts val="1000"/>
              </a:spcAft>
              <a:buNone/>
            </a:pPr>
            <a:r>
              <a:rPr lang="uk-UA"/>
              <a:t>In addition, Pandas and Pyspark DataFrames have some basic differences, such as column selections, filtering, adding columns, etc.</a:t>
            </a:r>
            <a:endParaRPr/>
          </a:p>
        </p:txBody>
      </p:sp>
      <p:sp>
        <p:nvSpPr>
          <p:cNvPr id="326" name="Google Shape;32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Video Optional</a:t>
            </a:r>
            <a:endParaRPr sz="3000"/>
          </a:p>
        </p:txBody>
      </p:sp>
      <p:sp>
        <p:nvSpPr>
          <p:cNvPr id="332" name="Google Shape;332;p43"/>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a:t>Spark</a:t>
            </a:r>
            <a:r>
              <a:rPr lang="uk-UA"/>
              <a:t> SQL (pyspark) Dataframe Video: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uk-UA"/>
              <a:t>Click here to play → </a:t>
            </a:r>
            <a:r>
              <a:rPr lang="uk-UA" u="sng">
                <a:solidFill>
                  <a:schemeClr val="hlink"/>
                </a:solidFill>
                <a:hlinkClick r:id="rId3"/>
              </a:rPr>
              <a:t>https://www.youtube.com/watch?v=FcAiK2VtPfA</a:t>
            </a:r>
            <a:endParaRPr/>
          </a:p>
          <a:p>
            <a:pPr indent="0" lvl="0" marL="0" rtl="0" algn="l">
              <a:spcBef>
                <a:spcPts val="1200"/>
              </a:spcBef>
              <a:spcAft>
                <a:spcPts val="1200"/>
              </a:spcAft>
              <a:buNone/>
            </a:pPr>
            <a:r>
              <a:t/>
            </a:r>
            <a:endParaRPr/>
          </a:p>
        </p:txBody>
      </p:sp>
      <p:sp>
        <p:nvSpPr>
          <p:cNvPr id="333" name="Google Shape;33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Overview of SparkSession</a:t>
            </a:r>
            <a:endParaRPr sz="3000"/>
          </a:p>
        </p:txBody>
      </p:sp>
      <p:sp>
        <p:nvSpPr>
          <p:cNvPr id="339" name="Google Shape;339;p44"/>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uk-UA"/>
              <a:t>Since Spark 2.0, </a:t>
            </a:r>
            <a:r>
              <a:rPr b="1" lang="uk-UA"/>
              <a:t>SparkSession</a:t>
            </a:r>
            <a:r>
              <a:rPr lang="uk-UA"/>
              <a:t> is a </a:t>
            </a:r>
            <a:r>
              <a:rPr b="1" i="1" lang="uk-UA"/>
              <a:t>new </a:t>
            </a:r>
            <a:r>
              <a:rPr b="1" lang="uk-UA"/>
              <a:t>entry point</a:t>
            </a:r>
            <a:r>
              <a:rPr lang="uk-UA"/>
              <a:t> to underlying Spark functionality. All functionality available with </a:t>
            </a:r>
            <a:r>
              <a:rPr b="1" lang="uk-UA"/>
              <a:t>SparkContext</a:t>
            </a:r>
            <a:r>
              <a:rPr lang="uk-UA"/>
              <a:t> is also available in </a:t>
            </a:r>
            <a:r>
              <a:rPr b="1" lang="uk-UA"/>
              <a:t>SparkSession</a:t>
            </a:r>
            <a:r>
              <a:rPr lang="uk-UA"/>
              <a:t>. Also, it provides APIs to work on </a:t>
            </a:r>
            <a:r>
              <a:rPr b="1" lang="uk-UA">
                <a:solidFill>
                  <a:srgbClr val="E48312"/>
                </a:solidFill>
              </a:rPr>
              <a:t>DataFrames</a:t>
            </a:r>
            <a:r>
              <a:rPr b="1" lang="uk-UA">
                <a:solidFill>
                  <a:schemeClr val="accent4"/>
                </a:solidFill>
              </a:rPr>
              <a:t> </a:t>
            </a:r>
            <a:r>
              <a:rPr lang="uk-UA"/>
              <a:t>and</a:t>
            </a:r>
            <a:r>
              <a:rPr b="1" lang="uk-UA">
                <a:solidFill>
                  <a:schemeClr val="accent3"/>
                </a:solidFill>
              </a:rPr>
              <a:t> </a:t>
            </a:r>
            <a:r>
              <a:rPr b="1" lang="uk-UA">
                <a:solidFill>
                  <a:srgbClr val="E48312"/>
                </a:solidFill>
              </a:rPr>
              <a:t>Datasets</a:t>
            </a:r>
            <a:r>
              <a:rPr b="1" lang="uk-UA">
                <a:solidFill>
                  <a:schemeClr val="accent3"/>
                </a:solidFill>
              </a:rPr>
              <a:t>.</a:t>
            </a:r>
            <a:endParaRPr b="1">
              <a:solidFill>
                <a:schemeClr val="accent3"/>
              </a:solidFill>
            </a:endParaRPr>
          </a:p>
          <a:p>
            <a:pPr indent="-317500" lvl="0" marL="457200" rtl="0" algn="l">
              <a:spcBef>
                <a:spcPts val="1000"/>
              </a:spcBef>
              <a:spcAft>
                <a:spcPts val="0"/>
              </a:spcAft>
              <a:buSzPts val="1400"/>
              <a:buChar char="●"/>
            </a:pPr>
            <a:r>
              <a:rPr lang="uk-UA"/>
              <a:t>With a </a:t>
            </a:r>
            <a:r>
              <a:rPr b="1" lang="uk-UA"/>
              <a:t>SparkSession</a:t>
            </a:r>
            <a:r>
              <a:rPr lang="uk-UA"/>
              <a:t>, applications can create</a:t>
            </a:r>
            <a:r>
              <a:rPr b="1" lang="uk-UA">
                <a:solidFill>
                  <a:schemeClr val="accent3"/>
                </a:solidFill>
              </a:rPr>
              <a:t> </a:t>
            </a:r>
            <a:r>
              <a:rPr b="1" lang="uk-UA">
                <a:solidFill>
                  <a:srgbClr val="E48312"/>
                </a:solidFill>
              </a:rPr>
              <a:t>DataFrames</a:t>
            </a:r>
            <a:r>
              <a:rPr lang="uk-UA"/>
              <a:t> from an existing RDD or from different Spark data sources.</a:t>
            </a:r>
            <a:endParaRPr/>
          </a:p>
          <a:p>
            <a:pPr indent="-317500" lvl="0" marL="457200" rtl="0" algn="l">
              <a:spcBef>
                <a:spcPts val="1000"/>
              </a:spcBef>
              <a:spcAft>
                <a:spcPts val="0"/>
              </a:spcAft>
              <a:buSzPts val="1400"/>
              <a:buChar char="●"/>
            </a:pPr>
            <a:r>
              <a:rPr lang="uk-UA"/>
              <a:t>Spark Session also includes all of the APIs available in different contexts:</a:t>
            </a:r>
            <a:endParaRPr/>
          </a:p>
          <a:p>
            <a:pPr indent="-330200" lvl="0" marL="914400" rtl="0" algn="l">
              <a:spcBef>
                <a:spcPts val="0"/>
              </a:spcBef>
              <a:spcAft>
                <a:spcPts val="0"/>
              </a:spcAft>
              <a:buSzPts val="1600"/>
              <a:buChar char="●"/>
            </a:pPr>
            <a:r>
              <a:rPr lang="uk-UA"/>
              <a:t>Spark Context.</a:t>
            </a:r>
            <a:endParaRPr/>
          </a:p>
          <a:p>
            <a:pPr indent="-330200" lvl="0" marL="914400" rtl="0" algn="l">
              <a:spcBef>
                <a:spcPts val="0"/>
              </a:spcBef>
              <a:spcAft>
                <a:spcPts val="0"/>
              </a:spcAft>
              <a:buSzPts val="1600"/>
              <a:buChar char="●"/>
            </a:pPr>
            <a:r>
              <a:rPr lang="uk-UA"/>
              <a:t>SQL Context.</a:t>
            </a:r>
            <a:endParaRPr/>
          </a:p>
          <a:p>
            <a:pPr indent="-330200" lvl="0" marL="914400" rtl="0" algn="l">
              <a:spcBef>
                <a:spcPts val="0"/>
              </a:spcBef>
              <a:spcAft>
                <a:spcPts val="0"/>
              </a:spcAft>
              <a:buSzPts val="1600"/>
              <a:buChar char="●"/>
            </a:pPr>
            <a:r>
              <a:rPr lang="uk-UA"/>
              <a:t>Streaming Context.</a:t>
            </a:r>
            <a:endParaRPr/>
          </a:p>
          <a:p>
            <a:pPr indent="-330200" lvl="0" marL="914400" rtl="0" algn="l">
              <a:spcBef>
                <a:spcPts val="0"/>
              </a:spcBef>
              <a:spcAft>
                <a:spcPts val="0"/>
              </a:spcAft>
              <a:buSzPts val="1600"/>
              <a:buChar char="●"/>
            </a:pPr>
            <a:r>
              <a:rPr lang="uk-UA"/>
              <a:t>Hive Context.</a:t>
            </a:r>
            <a:endParaRPr/>
          </a:p>
          <a:p>
            <a:pPr indent="0" lvl="0" marL="457200" marR="0" rtl="0" algn="l">
              <a:lnSpc>
                <a:spcPct val="90000"/>
              </a:lnSpc>
              <a:spcBef>
                <a:spcPts val="1200"/>
              </a:spcBef>
              <a:spcAft>
                <a:spcPts val="1000"/>
              </a:spcAft>
              <a:buNone/>
            </a:pPr>
            <a:r>
              <a:t/>
            </a:r>
            <a:endParaRPr>
              <a:solidFill>
                <a:srgbClr val="333333"/>
              </a:solidFill>
              <a:highlight>
                <a:srgbClr val="FFFFFF"/>
              </a:highlight>
              <a:latin typeface="Roboto"/>
              <a:ea typeface="Roboto"/>
              <a:cs typeface="Roboto"/>
              <a:sym typeface="Roboto"/>
            </a:endParaRPr>
          </a:p>
        </p:txBody>
      </p:sp>
      <p:sp>
        <p:nvSpPr>
          <p:cNvPr id="340" name="Google Shape;34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Overview of SparkSession (continued)</a:t>
            </a:r>
            <a:endParaRPr sz="3000"/>
          </a:p>
        </p:txBody>
      </p:sp>
      <p:sp>
        <p:nvSpPr>
          <p:cNvPr id="346" name="Google Shape;346;p45"/>
          <p:cNvSpPr txBox="1"/>
          <p:nvPr>
            <p:ph idx="4294967295" type="body"/>
          </p:nvPr>
        </p:nvSpPr>
        <p:spPr>
          <a:xfrm>
            <a:off x="434450" y="1247650"/>
            <a:ext cx="8520600" cy="1247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1200"/>
              </a:spcBef>
              <a:spcAft>
                <a:spcPts val="0"/>
              </a:spcAft>
              <a:buSzPts val="1400"/>
              <a:buChar char="●"/>
            </a:pPr>
            <a:r>
              <a:rPr lang="uk-UA"/>
              <a:t>The </a:t>
            </a:r>
            <a:r>
              <a:rPr b="1" lang="uk-UA">
                <a:solidFill>
                  <a:srgbClr val="333333"/>
                </a:solidFill>
                <a:highlight>
                  <a:srgbClr val="FFFFFF"/>
                </a:highlight>
                <a:latin typeface="Roboto"/>
                <a:ea typeface="Roboto"/>
                <a:cs typeface="Roboto"/>
                <a:sym typeface="Roboto"/>
              </a:rPr>
              <a:t>getOrCreate()</a:t>
            </a:r>
            <a:r>
              <a:rPr b="1" lang="uk-UA">
                <a:solidFill>
                  <a:srgbClr val="333333"/>
                </a:solidFill>
                <a:highlight>
                  <a:srgbClr val="FFFFFF"/>
                </a:highlight>
                <a:latin typeface="Roboto"/>
                <a:ea typeface="Roboto"/>
                <a:cs typeface="Roboto"/>
                <a:sym typeface="Roboto"/>
              </a:rPr>
              <a:t> </a:t>
            </a:r>
            <a:r>
              <a:rPr lang="uk-UA">
                <a:solidFill>
                  <a:srgbClr val="333333"/>
                </a:solidFill>
                <a:highlight>
                  <a:srgbClr val="FFFFFF"/>
                </a:highlight>
                <a:latin typeface="Roboto"/>
                <a:ea typeface="Roboto"/>
                <a:cs typeface="Roboto"/>
                <a:sym typeface="Roboto"/>
              </a:rPr>
              <a:t>method is used to get an existing </a:t>
            </a:r>
            <a:r>
              <a:rPr b="1" lang="uk-UA">
                <a:solidFill>
                  <a:srgbClr val="333333"/>
                </a:solidFill>
                <a:highlight>
                  <a:srgbClr val="FFFFFF"/>
                </a:highlight>
                <a:latin typeface="Roboto"/>
                <a:ea typeface="Roboto"/>
                <a:cs typeface="Roboto"/>
                <a:sym typeface="Roboto"/>
              </a:rPr>
              <a:t>SparkSession.</a:t>
            </a:r>
            <a:r>
              <a:rPr lang="uk-UA">
                <a:solidFill>
                  <a:srgbClr val="333333"/>
                </a:solidFill>
                <a:highlight>
                  <a:srgbClr val="FFFFFF"/>
                </a:highlight>
                <a:latin typeface="Roboto"/>
                <a:ea typeface="Roboto"/>
                <a:cs typeface="Roboto"/>
                <a:sym typeface="Roboto"/>
              </a:rPr>
              <a:t> If there is no existing SparkSession, create a new one based on the options set in the builder.</a:t>
            </a:r>
            <a:endParaRPr>
              <a:solidFill>
                <a:srgbClr val="333333"/>
              </a:solidFill>
              <a:highlight>
                <a:srgbClr val="FFFFFF"/>
              </a:highlight>
              <a:latin typeface="Roboto"/>
              <a:ea typeface="Roboto"/>
              <a:cs typeface="Roboto"/>
              <a:sym typeface="Roboto"/>
            </a:endParaRPr>
          </a:p>
          <a:p>
            <a:pPr indent="-323850" lvl="0" marL="457200" rtl="0" algn="l">
              <a:lnSpc>
                <a:spcPct val="100000"/>
              </a:lnSpc>
              <a:spcBef>
                <a:spcPts val="0"/>
              </a:spcBef>
              <a:spcAft>
                <a:spcPts val="0"/>
              </a:spcAft>
              <a:buSzPts val="1500"/>
              <a:buChar char="●"/>
            </a:pPr>
            <a:r>
              <a:rPr lang="uk-UA"/>
              <a:t>You can create as many </a:t>
            </a:r>
            <a:r>
              <a:rPr b="1" lang="uk-UA">
                <a:solidFill>
                  <a:schemeClr val="dk1"/>
                </a:solidFill>
                <a:highlight>
                  <a:srgbClr val="E3E3E4"/>
                </a:highlight>
                <a:latin typeface="Consolas"/>
                <a:ea typeface="Consolas"/>
                <a:cs typeface="Consolas"/>
                <a:sym typeface="Consolas"/>
              </a:rPr>
              <a:t>SparkSessions</a:t>
            </a:r>
            <a:r>
              <a:rPr lang="uk-UA"/>
              <a:t> as you like in a Spark application by using either </a:t>
            </a:r>
            <a:r>
              <a:rPr lang="uk-UA">
                <a:solidFill>
                  <a:schemeClr val="dk1"/>
                </a:solidFill>
                <a:highlight>
                  <a:srgbClr val="E3E3E4"/>
                </a:highlight>
                <a:latin typeface="Consolas"/>
                <a:ea typeface="Consolas"/>
                <a:cs typeface="Consolas"/>
                <a:sym typeface="Consolas"/>
              </a:rPr>
              <a:t>SparkSession.builder()</a:t>
            </a:r>
            <a:r>
              <a:rPr lang="uk-UA">
                <a:solidFill>
                  <a:schemeClr val="dk1"/>
                </a:solidFill>
                <a:highlight>
                  <a:srgbClr val="F9F9F9"/>
                </a:highlight>
                <a:latin typeface="Consolas"/>
                <a:ea typeface="Consolas"/>
                <a:cs typeface="Consolas"/>
                <a:sym typeface="Consolas"/>
              </a:rPr>
              <a:t> </a:t>
            </a:r>
            <a:r>
              <a:rPr lang="uk-UA">
                <a:solidFill>
                  <a:srgbClr val="222222"/>
                </a:solidFill>
                <a:highlight>
                  <a:srgbClr val="F9F9F9"/>
                </a:highlight>
                <a:latin typeface="Open Sans"/>
                <a:ea typeface="Open Sans"/>
                <a:cs typeface="Open Sans"/>
                <a:sym typeface="Open Sans"/>
              </a:rPr>
              <a:t>or</a:t>
            </a:r>
            <a:r>
              <a:rPr lang="uk-UA">
                <a:solidFill>
                  <a:schemeClr val="dk1"/>
                </a:solidFill>
                <a:highlight>
                  <a:srgbClr val="F9F9F9"/>
                </a:highlight>
                <a:latin typeface="Open Sans"/>
                <a:ea typeface="Open Sans"/>
                <a:cs typeface="Open Sans"/>
                <a:sym typeface="Open Sans"/>
              </a:rPr>
              <a:t> </a:t>
            </a:r>
            <a:r>
              <a:rPr lang="uk-UA">
                <a:solidFill>
                  <a:schemeClr val="dk1"/>
                </a:solidFill>
                <a:highlight>
                  <a:srgbClr val="E3E3E4"/>
                </a:highlight>
                <a:latin typeface="Consolas"/>
                <a:ea typeface="Consolas"/>
                <a:cs typeface="Consolas"/>
                <a:sym typeface="Consolas"/>
              </a:rPr>
              <a:t>SparkSession.newSession().</a:t>
            </a:r>
            <a:endParaRPr>
              <a:solidFill>
                <a:srgbClr val="333333"/>
              </a:solidFill>
              <a:highlight>
                <a:srgbClr val="FFFFFF"/>
              </a:highlight>
              <a:latin typeface="Roboto"/>
              <a:ea typeface="Roboto"/>
              <a:cs typeface="Roboto"/>
              <a:sym typeface="Roboto"/>
            </a:endParaRPr>
          </a:p>
        </p:txBody>
      </p:sp>
      <p:sp>
        <p:nvSpPr>
          <p:cNvPr id="347" name="Google Shape;34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348" name="Google Shape;348;p45"/>
          <p:cNvSpPr txBox="1"/>
          <p:nvPr/>
        </p:nvSpPr>
        <p:spPr>
          <a:xfrm>
            <a:off x="948175" y="2586400"/>
            <a:ext cx="7161000" cy="738900"/>
          </a:xfrm>
          <a:prstGeom prst="rect">
            <a:avLst/>
          </a:prstGeom>
          <a:solidFill>
            <a:srgbClr val="22222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rgbClr val="66D9EF"/>
                </a:solidFill>
                <a:highlight>
                  <a:srgbClr val="272822"/>
                </a:highlight>
                <a:latin typeface="Consolas"/>
                <a:ea typeface="Consolas"/>
                <a:cs typeface="Consolas"/>
                <a:sym typeface="Consolas"/>
              </a:rPr>
              <a:t>import</a:t>
            </a:r>
            <a:r>
              <a:rPr lang="uk-UA" sz="1200">
                <a:solidFill>
                  <a:srgbClr val="F8F8F2"/>
                </a:solidFill>
                <a:highlight>
                  <a:srgbClr val="272822"/>
                </a:highlight>
                <a:latin typeface="Consolas"/>
                <a:ea typeface="Consolas"/>
                <a:cs typeface="Consolas"/>
                <a:sym typeface="Consolas"/>
              </a:rPr>
              <a:t> pyspark</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66D9EF"/>
                </a:solidFill>
                <a:highlight>
                  <a:srgbClr val="272822"/>
                </a:highlight>
                <a:latin typeface="Consolas"/>
                <a:ea typeface="Consolas"/>
                <a:cs typeface="Consolas"/>
                <a:sym typeface="Consolas"/>
              </a:rPr>
              <a:t>from</a:t>
            </a:r>
            <a:r>
              <a:rPr lang="uk-UA" sz="1200">
                <a:solidFill>
                  <a:srgbClr val="F8F8F2"/>
                </a:solidFill>
                <a:highlight>
                  <a:srgbClr val="272822"/>
                </a:highlight>
                <a:latin typeface="Consolas"/>
                <a:ea typeface="Consolas"/>
                <a:cs typeface="Consolas"/>
                <a:sym typeface="Consolas"/>
              </a:rPr>
              <a:t> pyspark.sql </a:t>
            </a:r>
            <a:r>
              <a:rPr lang="uk-UA" sz="1200">
                <a:solidFill>
                  <a:srgbClr val="66D9EF"/>
                </a:solidFill>
                <a:highlight>
                  <a:srgbClr val="272822"/>
                </a:highlight>
                <a:latin typeface="Consolas"/>
                <a:ea typeface="Consolas"/>
                <a:cs typeface="Consolas"/>
                <a:sym typeface="Consolas"/>
              </a:rPr>
              <a:t>import</a:t>
            </a:r>
            <a:r>
              <a:rPr lang="uk-UA" sz="1200">
                <a:solidFill>
                  <a:srgbClr val="F8F8F2"/>
                </a:solidFill>
                <a:highlight>
                  <a:srgbClr val="272822"/>
                </a:highlight>
                <a:latin typeface="Consolas"/>
                <a:ea typeface="Consolas"/>
                <a:cs typeface="Consolas"/>
                <a:sym typeface="Consolas"/>
              </a:rPr>
              <a:t> SparkSession</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F8F8F2"/>
                </a:solidFill>
                <a:highlight>
                  <a:srgbClr val="272822"/>
                </a:highlight>
                <a:latin typeface="Consolas"/>
                <a:ea typeface="Consolas"/>
                <a:cs typeface="Consolas"/>
                <a:sym typeface="Consolas"/>
              </a:rPr>
              <a:t>spark = SparkSession.builder.master(</a:t>
            </a:r>
            <a:r>
              <a:rPr lang="uk-UA" sz="1200">
                <a:solidFill>
                  <a:srgbClr val="A6E22E"/>
                </a:solidFill>
                <a:highlight>
                  <a:srgbClr val="272822"/>
                </a:highlight>
                <a:latin typeface="Consolas"/>
                <a:ea typeface="Consolas"/>
                <a:cs typeface="Consolas"/>
                <a:sym typeface="Consolas"/>
              </a:rPr>
              <a:t>'local[1]'</a:t>
            </a:r>
            <a:r>
              <a:rPr lang="uk-UA" sz="1200">
                <a:solidFill>
                  <a:srgbClr val="F8F8F2"/>
                </a:solidFill>
                <a:highlight>
                  <a:srgbClr val="272822"/>
                </a:highlight>
                <a:latin typeface="Consolas"/>
                <a:ea typeface="Consolas"/>
                <a:cs typeface="Consolas"/>
                <a:sym typeface="Consolas"/>
              </a:rPr>
              <a:t>).appName(</a:t>
            </a:r>
            <a:r>
              <a:rPr lang="uk-UA" sz="1200">
                <a:solidFill>
                  <a:srgbClr val="A6E22E"/>
                </a:solidFill>
                <a:highlight>
                  <a:srgbClr val="272822"/>
                </a:highlight>
                <a:latin typeface="Consolas"/>
                <a:ea typeface="Consolas"/>
                <a:cs typeface="Consolas"/>
                <a:sym typeface="Consolas"/>
              </a:rPr>
              <a:t>'demo.com'</a:t>
            </a:r>
            <a:r>
              <a:rPr lang="uk-UA" sz="1200">
                <a:solidFill>
                  <a:srgbClr val="F8F8F2"/>
                </a:solidFill>
                <a:highlight>
                  <a:srgbClr val="272822"/>
                </a:highlight>
                <a:latin typeface="Consolas"/>
                <a:ea typeface="Consolas"/>
                <a:cs typeface="Consolas"/>
                <a:sym typeface="Consolas"/>
              </a:rPr>
              <a:t>).getOrCreate()</a:t>
            </a:r>
            <a:endParaRPr sz="1200">
              <a:solidFill>
                <a:srgbClr val="F8F8F2"/>
              </a:solidFill>
              <a:highlight>
                <a:srgbClr val="272822"/>
              </a:highlight>
              <a:latin typeface="Consolas"/>
              <a:ea typeface="Consolas"/>
              <a:cs typeface="Consolas"/>
              <a:sym typeface="Consolas"/>
            </a:endParaRPr>
          </a:p>
        </p:txBody>
      </p:sp>
      <p:sp>
        <p:nvSpPr>
          <p:cNvPr id="349" name="Google Shape;349;p45"/>
          <p:cNvSpPr txBox="1"/>
          <p:nvPr/>
        </p:nvSpPr>
        <p:spPr>
          <a:xfrm>
            <a:off x="377025" y="3416650"/>
            <a:ext cx="8577900" cy="1816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2"/>
              </a:buClr>
              <a:buSzPts val="1500"/>
              <a:buChar char="●"/>
            </a:pPr>
            <a:r>
              <a:rPr b="1" lang="uk-UA" sz="1600">
                <a:solidFill>
                  <a:schemeClr val="dk1"/>
                </a:solidFill>
                <a:highlight>
                  <a:srgbClr val="E3E3E4"/>
                </a:highlight>
                <a:latin typeface="Consolas"/>
                <a:ea typeface="Consolas"/>
                <a:cs typeface="Consolas"/>
                <a:sym typeface="Consolas"/>
              </a:rPr>
              <a:t>appName()</a:t>
            </a:r>
            <a:r>
              <a:rPr lang="uk-UA" sz="1600">
                <a:solidFill>
                  <a:schemeClr val="accent2"/>
                </a:solidFill>
              </a:rPr>
              <a:t> – Sets</a:t>
            </a:r>
            <a:r>
              <a:rPr lang="uk-UA" sz="1600">
                <a:solidFill>
                  <a:schemeClr val="accent2"/>
                </a:solidFill>
              </a:rPr>
              <a:t> a name </a:t>
            </a:r>
            <a:r>
              <a:rPr lang="uk-UA" sz="1600">
                <a:solidFill>
                  <a:schemeClr val="accent2"/>
                </a:solidFill>
              </a:rPr>
              <a:t>for</a:t>
            </a:r>
            <a:r>
              <a:rPr lang="uk-UA" sz="1600">
                <a:solidFill>
                  <a:schemeClr val="accent2"/>
                </a:solidFill>
              </a:rPr>
              <a:t> the Spark application that shows in the</a:t>
            </a:r>
            <a:r>
              <a:rPr lang="uk-UA" sz="1600">
                <a:solidFill>
                  <a:schemeClr val="dk1"/>
                </a:solidFill>
                <a:highlight>
                  <a:srgbClr val="F9F9F9"/>
                </a:highlight>
                <a:latin typeface="Open Sans"/>
                <a:ea typeface="Open Sans"/>
                <a:cs typeface="Open Sans"/>
                <a:sym typeface="Open Sans"/>
              </a:rPr>
              <a:t> </a:t>
            </a:r>
            <a:r>
              <a:rPr lang="uk-UA" sz="1600" u="sng">
                <a:solidFill>
                  <a:srgbClr val="4183C4"/>
                </a:solidFill>
                <a:highlight>
                  <a:srgbClr val="F9F9F9"/>
                </a:highlight>
                <a:latin typeface="Open Sans"/>
                <a:ea typeface="Open Sans"/>
                <a:cs typeface="Open Sans"/>
                <a:sym typeface="Open Sans"/>
                <a:hlinkClick r:id="rId3">
                  <a:extLst>
                    <a:ext uri="{A12FA001-AC4F-418D-AE19-62706E023703}">
                      <ahyp:hlinkClr val="tx"/>
                    </a:ext>
                  </a:extLst>
                </a:hlinkClick>
              </a:rPr>
              <a:t>Spark web UI</a:t>
            </a:r>
            <a:r>
              <a:rPr lang="uk-UA" sz="1600">
                <a:solidFill>
                  <a:schemeClr val="dk1"/>
                </a:solidFill>
                <a:highlight>
                  <a:srgbClr val="F9F9F9"/>
                </a:highlight>
                <a:latin typeface="Open Sans"/>
                <a:ea typeface="Open Sans"/>
                <a:cs typeface="Open Sans"/>
                <a:sym typeface="Open Sans"/>
              </a:rPr>
              <a:t>. </a:t>
            </a:r>
            <a:r>
              <a:rPr lang="uk-UA" sz="1600">
                <a:solidFill>
                  <a:srgbClr val="222222"/>
                </a:solidFill>
                <a:highlight>
                  <a:srgbClr val="F9F9F9"/>
                </a:highlight>
              </a:rPr>
              <a:t>If no application name is set, it sets a random name.</a:t>
            </a:r>
            <a:endParaRPr sz="1600">
              <a:solidFill>
                <a:srgbClr val="222222"/>
              </a:solidFill>
              <a:highlight>
                <a:schemeClr val="lt1"/>
              </a:highlight>
            </a:endParaRPr>
          </a:p>
          <a:p>
            <a:pPr indent="0" lvl="0" marL="0" rtl="0" algn="l">
              <a:spcBef>
                <a:spcPts val="0"/>
              </a:spcBef>
              <a:spcAft>
                <a:spcPts val="0"/>
              </a:spcAft>
              <a:buNone/>
            </a:pPr>
            <a:r>
              <a:t/>
            </a:r>
            <a:endParaRPr sz="1600">
              <a:solidFill>
                <a:srgbClr val="333333"/>
              </a:solidFill>
              <a:highlight>
                <a:schemeClr val="lt1"/>
              </a:highlight>
              <a:latin typeface="Roboto"/>
              <a:ea typeface="Roboto"/>
              <a:cs typeface="Roboto"/>
              <a:sym typeface="Roboto"/>
            </a:endParaRPr>
          </a:p>
          <a:p>
            <a:pPr indent="-323850" lvl="0" marL="457200" rtl="0" algn="l">
              <a:spcBef>
                <a:spcPts val="0"/>
              </a:spcBef>
              <a:spcAft>
                <a:spcPts val="0"/>
              </a:spcAft>
              <a:buClr>
                <a:schemeClr val="accent2"/>
              </a:buClr>
              <a:buSzPts val="1500"/>
              <a:buChar char="●"/>
            </a:pPr>
            <a:r>
              <a:rPr lang="uk-UA" sz="1600">
                <a:solidFill>
                  <a:schemeClr val="accent2"/>
                </a:solidFill>
              </a:rPr>
              <a:t>We can stop SparkSession by using the line below:</a:t>
            </a:r>
            <a:endParaRPr b="1" sz="1600">
              <a:solidFill>
                <a:srgbClr val="292929"/>
              </a:solidFill>
              <a:highlight>
                <a:srgbClr val="F2F2F2"/>
              </a:highlight>
              <a:latin typeface="Courier New"/>
              <a:ea typeface="Courier New"/>
              <a:cs typeface="Courier New"/>
              <a:sym typeface="Courier New"/>
            </a:endParaRPr>
          </a:p>
          <a:p>
            <a:pPr indent="0" lvl="0" marL="457200" rtl="0" algn="l">
              <a:spcBef>
                <a:spcPts val="0"/>
              </a:spcBef>
              <a:spcAft>
                <a:spcPts val="0"/>
              </a:spcAft>
              <a:buNone/>
            </a:pPr>
            <a:r>
              <a:rPr lang="uk-UA" sz="1600">
                <a:solidFill>
                  <a:srgbClr val="292929"/>
                </a:solidFill>
                <a:highlight>
                  <a:srgbClr val="F2F2F2"/>
                </a:highlight>
                <a:latin typeface="Consolas"/>
                <a:ea typeface="Consolas"/>
                <a:cs typeface="Consolas"/>
                <a:sym typeface="Consolas"/>
              </a:rPr>
              <a:t>spark.stop()</a:t>
            </a:r>
            <a:endParaRPr b="1" sz="1600">
              <a:solidFill>
                <a:srgbClr val="333333"/>
              </a:solidFill>
              <a:highlight>
                <a:schemeClr val="lt1"/>
              </a:highlight>
              <a:latin typeface="Consolas"/>
              <a:ea typeface="Consolas"/>
              <a:cs typeface="Consolas"/>
              <a:sym typeface="Consolas"/>
            </a:endParaRPr>
          </a:p>
          <a:p>
            <a:pPr indent="-330200" lvl="0" marL="457200" rtl="0" algn="l">
              <a:lnSpc>
                <a:spcPct val="115000"/>
              </a:lnSpc>
              <a:spcBef>
                <a:spcPts val="1200"/>
              </a:spcBef>
              <a:spcAft>
                <a:spcPts val="0"/>
              </a:spcAft>
              <a:buClr>
                <a:srgbClr val="333333"/>
              </a:buClr>
              <a:buSzPts val="1600"/>
              <a:buFont typeface="Roboto"/>
              <a:buChar char="●"/>
            </a:pPr>
            <a:r>
              <a:t/>
            </a:r>
            <a:endParaRPr sz="1600">
              <a:solidFill>
                <a:srgbClr val="333333"/>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 SparkSession Commonly Use Methods</a:t>
            </a:r>
            <a:endParaRPr sz="3000"/>
          </a:p>
        </p:txBody>
      </p:sp>
      <p:sp>
        <p:nvSpPr>
          <p:cNvPr id="355" name="Google Shape;355;p46"/>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uk-UA" sz="1300">
                <a:solidFill>
                  <a:srgbClr val="000000"/>
                </a:solidFill>
              </a:rPr>
              <a:t>1. </a:t>
            </a:r>
            <a:r>
              <a:rPr b="1" lang="uk-UA" sz="1300">
                <a:solidFill>
                  <a:srgbClr val="188038"/>
                </a:solidFill>
                <a:latin typeface="Roboto Mono"/>
                <a:ea typeface="Roboto Mono"/>
                <a:cs typeface="Roboto Mono"/>
                <a:sym typeface="Roboto Mono"/>
              </a:rPr>
              <a:t>catalog</a:t>
            </a:r>
            <a:r>
              <a:rPr lang="uk-UA" sz="1300">
                <a:solidFill>
                  <a:srgbClr val="000000"/>
                </a:solidFill>
              </a:rPr>
              <a:t> – Returns the </a:t>
            </a:r>
            <a:r>
              <a:rPr b="1" lang="uk-UA" sz="1300">
                <a:solidFill>
                  <a:srgbClr val="000000"/>
                </a:solidFill>
              </a:rPr>
              <a:t>catalog object</a:t>
            </a:r>
            <a:r>
              <a:rPr lang="uk-UA" sz="1300">
                <a:solidFill>
                  <a:srgbClr val="000000"/>
                </a:solidFill>
              </a:rPr>
              <a:t> to access metadata.</a:t>
            </a:r>
            <a:endParaRPr sz="1300">
              <a:solidFill>
                <a:srgbClr val="000000"/>
              </a:solidFill>
            </a:endParaRPr>
          </a:p>
          <a:p>
            <a:pPr indent="0" lvl="0" marL="0" rtl="0" algn="l">
              <a:lnSpc>
                <a:spcPct val="100000"/>
              </a:lnSpc>
              <a:spcBef>
                <a:spcPts val="800"/>
              </a:spcBef>
              <a:spcAft>
                <a:spcPts val="0"/>
              </a:spcAft>
              <a:buNone/>
            </a:pPr>
            <a:r>
              <a:rPr b="1" lang="uk-UA" sz="1300">
                <a:solidFill>
                  <a:srgbClr val="000000"/>
                </a:solidFill>
              </a:rPr>
              <a:t>2. </a:t>
            </a:r>
            <a:r>
              <a:rPr b="1" lang="uk-UA" sz="1300">
                <a:solidFill>
                  <a:srgbClr val="188038"/>
                </a:solidFill>
                <a:latin typeface="Roboto Mono"/>
                <a:ea typeface="Roboto Mono"/>
                <a:cs typeface="Roboto Mono"/>
                <a:sym typeface="Roboto Mono"/>
              </a:rPr>
              <a:t>builder()</a:t>
            </a:r>
            <a:r>
              <a:rPr lang="uk-UA" sz="1300">
                <a:solidFill>
                  <a:srgbClr val="000000"/>
                </a:solidFill>
              </a:rPr>
              <a:t> – Creates a new </a:t>
            </a:r>
            <a:r>
              <a:rPr b="1" lang="uk-UA" sz="1300">
                <a:solidFill>
                  <a:srgbClr val="000000"/>
                </a:solidFill>
              </a:rPr>
              <a:t>SparkSession</a:t>
            </a:r>
            <a:r>
              <a:rPr lang="uk-UA" sz="1300">
                <a:solidFill>
                  <a:srgbClr val="000000"/>
                </a:solidFill>
              </a:rPr>
              <a:t> using </a:t>
            </a:r>
            <a:r>
              <a:rPr lang="uk-UA" sz="1300">
                <a:solidFill>
                  <a:srgbClr val="188038"/>
                </a:solidFill>
                <a:latin typeface="Roboto Mono"/>
                <a:ea typeface="Roboto Mono"/>
                <a:cs typeface="Roboto Mono"/>
                <a:sym typeface="Roboto Mono"/>
              </a:rPr>
              <a:t>SparkSession.Builder</a:t>
            </a:r>
            <a:r>
              <a:rPr lang="uk-UA" sz="1300">
                <a:solidFill>
                  <a:srgbClr val="000000"/>
                </a:solidFill>
              </a:rPr>
              <a:t>.</a:t>
            </a:r>
            <a:endParaRPr sz="1300">
              <a:solidFill>
                <a:srgbClr val="000000"/>
              </a:solidFill>
            </a:endParaRPr>
          </a:p>
          <a:p>
            <a:pPr indent="0" lvl="0" marL="0" rtl="0" algn="l">
              <a:lnSpc>
                <a:spcPct val="100000"/>
              </a:lnSpc>
              <a:spcBef>
                <a:spcPts val="800"/>
              </a:spcBef>
              <a:spcAft>
                <a:spcPts val="0"/>
              </a:spcAft>
              <a:buNone/>
            </a:pPr>
            <a:r>
              <a:rPr b="1" lang="uk-UA" sz="1300">
                <a:solidFill>
                  <a:srgbClr val="000000"/>
                </a:solidFill>
              </a:rPr>
              <a:t>3. </a:t>
            </a:r>
            <a:r>
              <a:rPr b="1" lang="uk-UA" sz="1300">
                <a:solidFill>
                  <a:srgbClr val="188038"/>
                </a:solidFill>
                <a:latin typeface="Roboto Mono"/>
                <a:ea typeface="Roboto Mono"/>
                <a:cs typeface="Roboto Mono"/>
                <a:sym typeface="Roboto Mono"/>
              </a:rPr>
              <a:t>createDataFrame()</a:t>
            </a:r>
            <a:r>
              <a:rPr lang="uk-UA" sz="1300">
                <a:solidFill>
                  <a:srgbClr val="000000"/>
                </a:solidFill>
              </a:rPr>
              <a:t> – Generates a </a:t>
            </a:r>
            <a:r>
              <a:rPr b="1" lang="uk-UA" sz="1300">
                <a:solidFill>
                  <a:srgbClr val="000000"/>
                </a:solidFill>
              </a:rPr>
              <a:t>DataFrame</a:t>
            </a:r>
            <a:r>
              <a:rPr lang="uk-UA" sz="1300">
                <a:solidFill>
                  <a:srgbClr val="000000"/>
                </a:solidFill>
              </a:rPr>
              <a:t> from a </a:t>
            </a:r>
            <a:r>
              <a:rPr b="1" lang="uk-UA" sz="1300">
                <a:solidFill>
                  <a:srgbClr val="000000"/>
                </a:solidFill>
              </a:rPr>
              <a:t>collection</a:t>
            </a:r>
            <a:r>
              <a:rPr lang="uk-UA" sz="1300">
                <a:solidFill>
                  <a:srgbClr val="000000"/>
                </a:solidFill>
              </a:rPr>
              <a:t> or </a:t>
            </a:r>
            <a:r>
              <a:rPr b="1" lang="uk-UA" sz="1300">
                <a:solidFill>
                  <a:srgbClr val="000000"/>
                </a:solidFill>
              </a:rPr>
              <a:t>RDD</a:t>
            </a:r>
            <a:r>
              <a:rPr lang="uk-UA" sz="1300">
                <a:solidFill>
                  <a:srgbClr val="000000"/>
                </a:solidFill>
              </a:rPr>
              <a:t>.</a:t>
            </a:r>
            <a:endParaRPr sz="1300">
              <a:solidFill>
                <a:srgbClr val="000000"/>
              </a:solidFill>
            </a:endParaRPr>
          </a:p>
          <a:p>
            <a:pPr indent="0" lvl="0" marL="0" rtl="0" algn="l">
              <a:lnSpc>
                <a:spcPct val="100000"/>
              </a:lnSpc>
              <a:spcBef>
                <a:spcPts val="800"/>
              </a:spcBef>
              <a:spcAft>
                <a:spcPts val="0"/>
              </a:spcAft>
              <a:buNone/>
            </a:pPr>
            <a:r>
              <a:rPr b="1" lang="uk-UA" sz="1300">
                <a:solidFill>
                  <a:srgbClr val="000000"/>
                </a:solidFill>
              </a:rPr>
              <a:t>4. </a:t>
            </a:r>
            <a:r>
              <a:rPr b="1" lang="uk-UA" sz="1300">
                <a:solidFill>
                  <a:srgbClr val="188038"/>
                </a:solidFill>
                <a:latin typeface="Roboto Mono"/>
                <a:ea typeface="Roboto Mono"/>
                <a:cs typeface="Roboto Mono"/>
                <a:sym typeface="Roboto Mono"/>
              </a:rPr>
              <a:t>getActiveSession()</a:t>
            </a:r>
            <a:r>
              <a:rPr lang="uk-UA" sz="1300">
                <a:solidFill>
                  <a:srgbClr val="000000"/>
                </a:solidFill>
              </a:rPr>
              <a:t> – Retrieves the </a:t>
            </a:r>
            <a:r>
              <a:rPr b="1" lang="uk-UA" sz="1300">
                <a:solidFill>
                  <a:srgbClr val="000000"/>
                </a:solidFill>
              </a:rPr>
              <a:t>active SparkSession</a:t>
            </a:r>
            <a:r>
              <a:rPr lang="uk-UA" sz="1300">
                <a:solidFill>
                  <a:srgbClr val="000000"/>
                </a:solidFill>
              </a:rPr>
              <a:t> for the current thread.</a:t>
            </a:r>
            <a:endParaRPr sz="1300">
              <a:solidFill>
                <a:srgbClr val="000000"/>
              </a:solidFill>
            </a:endParaRPr>
          </a:p>
          <a:p>
            <a:pPr indent="0" lvl="0" marL="0" rtl="0" algn="l">
              <a:lnSpc>
                <a:spcPct val="100000"/>
              </a:lnSpc>
              <a:spcBef>
                <a:spcPts val="800"/>
              </a:spcBef>
              <a:spcAft>
                <a:spcPts val="0"/>
              </a:spcAft>
              <a:buNone/>
            </a:pPr>
            <a:r>
              <a:rPr b="1" lang="uk-UA" sz="1300">
                <a:solidFill>
                  <a:srgbClr val="000000"/>
                </a:solidFill>
              </a:rPr>
              <a:t>5. </a:t>
            </a:r>
            <a:r>
              <a:rPr b="1" lang="uk-UA" sz="1300">
                <a:solidFill>
                  <a:srgbClr val="188038"/>
                </a:solidFill>
                <a:latin typeface="Roboto Mono"/>
                <a:ea typeface="Roboto Mono"/>
                <a:cs typeface="Roboto Mono"/>
                <a:sym typeface="Roboto Mono"/>
              </a:rPr>
              <a:t>read()</a:t>
            </a:r>
            <a:r>
              <a:rPr lang="uk-UA" sz="1300">
                <a:solidFill>
                  <a:srgbClr val="000000"/>
                </a:solidFill>
              </a:rPr>
              <a:t> – Provides access to </a:t>
            </a:r>
            <a:r>
              <a:rPr lang="uk-UA" sz="1300">
                <a:solidFill>
                  <a:srgbClr val="188038"/>
                </a:solidFill>
                <a:latin typeface="Roboto Mono"/>
                <a:ea typeface="Roboto Mono"/>
                <a:cs typeface="Roboto Mono"/>
                <a:sym typeface="Roboto Mono"/>
              </a:rPr>
              <a:t>DataFrameReader</a:t>
            </a:r>
            <a:r>
              <a:rPr lang="uk-UA" sz="1300">
                <a:solidFill>
                  <a:srgbClr val="000000"/>
                </a:solidFill>
              </a:rPr>
              <a:t> for reading data from </a:t>
            </a:r>
            <a:r>
              <a:rPr b="1" lang="uk-UA" sz="1300">
                <a:solidFill>
                  <a:srgbClr val="000000"/>
                </a:solidFill>
              </a:rPr>
              <a:t>CSV, Parquet, Avro</a:t>
            </a:r>
            <a:r>
              <a:rPr lang="uk-UA" sz="1300">
                <a:solidFill>
                  <a:srgbClr val="000000"/>
                </a:solidFill>
              </a:rPr>
              <a:t>, and other formats.</a:t>
            </a:r>
            <a:endParaRPr sz="1300">
              <a:solidFill>
                <a:srgbClr val="000000"/>
              </a:solidFill>
            </a:endParaRPr>
          </a:p>
          <a:p>
            <a:pPr indent="0" lvl="0" marL="0" rtl="0" algn="l">
              <a:lnSpc>
                <a:spcPct val="100000"/>
              </a:lnSpc>
              <a:spcBef>
                <a:spcPts val="800"/>
              </a:spcBef>
              <a:spcAft>
                <a:spcPts val="0"/>
              </a:spcAft>
              <a:buNone/>
            </a:pPr>
            <a:r>
              <a:rPr b="1" lang="uk-UA" sz="1300">
                <a:solidFill>
                  <a:srgbClr val="000000"/>
                </a:solidFill>
              </a:rPr>
              <a:t>6. </a:t>
            </a:r>
            <a:r>
              <a:rPr b="1" lang="uk-UA" sz="1300">
                <a:solidFill>
                  <a:srgbClr val="188038"/>
                </a:solidFill>
                <a:latin typeface="Roboto Mono"/>
                <a:ea typeface="Roboto Mono"/>
                <a:cs typeface="Roboto Mono"/>
                <a:sym typeface="Roboto Mono"/>
              </a:rPr>
              <a:t>sparkContext()</a:t>
            </a:r>
            <a:r>
              <a:rPr lang="uk-UA" sz="1300">
                <a:solidFill>
                  <a:srgbClr val="000000"/>
                </a:solidFill>
              </a:rPr>
              <a:t> – Returns the </a:t>
            </a:r>
            <a:r>
              <a:rPr b="1" lang="uk-UA" sz="1300">
                <a:solidFill>
                  <a:srgbClr val="000000"/>
                </a:solidFill>
              </a:rPr>
              <a:t>SparkContext</a:t>
            </a:r>
            <a:r>
              <a:rPr lang="uk-UA" sz="1300">
                <a:solidFill>
                  <a:srgbClr val="000000"/>
                </a:solidFill>
              </a:rPr>
              <a:t> associated with the session.</a:t>
            </a:r>
            <a:endParaRPr sz="1300">
              <a:solidFill>
                <a:srgbClr val="000000"/>
              </a:solidFill>
            </a:endParaRPr>
          </a:p>
          <a:p>
            <a:pPr indent="0" lvl="0" marL="0" rtl="0" algn="l">
              <a:lnSpc>
                <a:spcPct val="100000"/>
              </a:lnSpc>
              <a:spcBef>
                <a:spcPts val="800"/>
              </a:spcBef>
              <a:spcAft>
                <a:spcPts val="0"/>
              </a:spcAft>
              <a:buNone/>
            </a:pPr>
            <a:r>
              <a:rPr b="1" lang="uk-UA" sz="1300">
                <a:solidFill>
                  <a:srgbClr val="000000"/>
                </a:solidFill>
              </a:rPr>
              <a:t>7. </a:t>
            </a:r>
            <a:r>
              <a:rPr b="1" lang="uk-UA" sz="1300">
                <a:solidFill>
                  <a:srgbClr val="188038"/>
                </a:solidFill>
                <a:latin typeface="Roboto Mono"/>
                <a:ea typeface="Roboto Mono"/>
                <a:cs typeface="Roboto Mono"/>
                <a:sym typeface="Roboto Mono"/>
              </a:rPr>
              <a:t>sql(String sql)</a:t>
            </a:r>
            <a:r>
              <a:rPr lang="uk-UA" sz="1300">
                <a:solidFill>
                  <a:srgbClr val="000000"/>
                </a:solidFill>
              </a:rPr>
              <a:t> – Executes a </a:t>
            </a:r>
            <a:r>
              <a:rPr b="1" lang="uk-UA" sz="1300">
                <a:solidFill>
                  <a:srgbClr val="000000"/>
                </a:solidFill>
              </a:rPr>
              <a:t>SQL query</a:t>
            </a:r>
            <a:r>
              <a:rPr lang="uk-UA" sz="1300">
                <a:solidFill>
                  <a:srgbClr val="000000"/>
                </a:solidFill>
              </a:rPr>
              <a:t> and returns a </a:t>
            </a:r>
            <a:r>
              <a:rPr b="1" lang="uk-UA" sz="1300">
                <a:solidFill>
                  <a:srgbClr val="000000"/>
                </a:solidFill>
              </a:rPr>
              <a:t>DataFrame</a:t>
            </a:r>
            <a:r>
              <a:rPr lang="uk-UA" sz="1300">
                <a:solidFill>
                  <a:srgbClr val="000000"/>
                </a:solidFill>
              </a:rPr>
              <a:t>.</a:t>
            </a:r>
            <a:endParaRPr sz="1300">
              <a:solidFill>
                <a:srgbClr val="000000"/>
              </a:solidFill>
            </a:endParaRPr>
          </a:p>
          <a:p>
            <a:pPr indent="0" lvl="0" marL="0" rtl="0" algn="l">
              <a:lnSpc>
                <a:spcPct val="100000"/>
              </a:lnSpc>
              <a:spcBef>
                <a:spcPts val="800"/>
              </a:spcBef>
              <a:spcAft>
                <a:spcPts val="0"/>
              </a:spcAft>
              <a:buNone/>
            </a:pPr>
            <a:r>
              <a:rPr b="1" lang="uk-UA" sz="1300">
                <a:solidFill>
                  <a:srgbClr val="000000"/>
                </a:solidFill>
              </a:rPr>
              <a:t>8. </a:t>
            </a:r>
            <a:r>
              <a:rPr b="1" lang="uk-UA" sz="1300">
                <a:solidFill>
                  <a:srgbClr val="188038"/>
                </a:solidFill>
                <a:latin typeface="Roboto Mono"/>
                <a:ea typeface="Roboto Mono"/>
                <a:cs typeface="Roboto Mono"/>
                <a:sym typeface="Roboto Mono"/>
              </a:rPr>
              <a:t>sqlContext()</a:t>
            </a:r>
            <a:r>
              <a:rPr lang="uk-UA" sz="1300">
                <a:solidFill>
                  <a:srgbClr val="000000"/>
                </a:solidFill>
              </a:rPr>
              <a:t> – Returns the </a:t>
            </a:r>
            <a:r>
              <a:rPr b="1" lang="uk-UA" sz="1300">
                <a:solidFill>
                  <a:srgbClr val="000000"/>
                </a:solidFill>
              </a:rPr>
              <a:t>SQLContext</a:t>
            </a:r>
            <a:r>
              <a:rPr lang="uk-UA" sz="1300">
                <a:solidFill>
                  <a:srgbClr val="000000"/>
                </a:solidFill>
              </a:rPr>
              <a:t> for Spark SQL operations.</a:t>
            </a:r>
            <a:endParaRPr sz="1300">
              <a:solidFill>
                <a:srgbClr val="000000"/>
              </a:solidFill>
            </a:endParaRPr>
          </a:p>
          <a:p>
            <a:pPr indent="0" lvl="0" marL="0" rtl="0" algn="l">
              <a:lnSpc>
                <a:spcPct val="100000"/>
              </a:lnSpc>
              <a:spcBef>
                <a:spcPts val="800"/>
              </a:spcBef>
              <a:spcAft>
                <a:spcPts val="0"/>
              </a:spcAft>
              <a:buNone/>
            </a:pPr>
            <a:r>
              <a:rPr b="1" lang="uk-UA" sz="1300">
                <a:solidFill>
                  <a:srgbClr val="000000"/>
                </a:solidFill>
              </a:rPr>
              <a:t>9. </a:t>
            </a:r>
            <a:r>
              <a:rPr b="1" lang="uk-UA" sz="1300">
                <a:solidFill>
                  <a:srgbClr val="188038"/>
                </a:solidFill>
                <a:latin typeface="Roboto Mono"/>
                <a:ea typeface="Roboto Mono"/>
                <a:cs typeface="Roboto Mono"/>
                <a:sym typeface="Roboto Mono"/>
              </a:rPr>
              <a:t>stop()</a:t>
            </a:r>
            <a:r>
              <a:rPr lang="uk-UA" sz="1300">
                <a:solidFill>
                  <a:srgbClr val="000000"/>
                </a:solidFill>
              </a:rPr>
              <a:t> – Stops the </a:t>
            </a:r>
            <a:r>
              <a:rPr b="1" lang="uk-UA" sz="1300">
                <a:solidFill>
                  <a:srgbClr val="000000"/>
                </a:solidFill>
              </a:rPr>
              <a:t>current SparkContext</a:t>
            </a:r>
            <a:r>
              <a:rPr lang="uk-UA" sz="1300">
                <a:solidFill>
                  <a:srgbClr val="000000"/>
                </a:solidFill>
              </a:rPr>
              <a:t>, terminating the session.</a:t>
            </a:r>
            <a:endParaRPr sz="1300">
              <a:solidFill>
                <a:srgbClr val="000000"/>
              </a:solidFill>
            </a:endParaRPr>
          </a:p>
          <a:p>
            <a:pPr indent="0" lvl="0" marL="0" rtl="0" algn="l">
              <a:lnSpc>
                <a:spcPct val="100000"/>
              </a:lnSpc>
              <a:spcBef>
                <a:spcPts val="800"/>
              </a:spcBef>
              <a:spcAft>
                <a:spcPts val="800"/>
              </a:spcAft>
              <a:buNone/>
            </a:pPr>
            <a:r>
              <a:rPr b="1" lang="uk-UA" sz="1300">
                <a:solidFill>
                  <a:srgbClr val="000000"/>
                </a:solidFill>
              </a:rPr>
              <a:t>10. </a:t>
            </a:r>
            <a:r>
              <a:rPr b="1" lang="uk-UA" sz="1300">
                <a:solidFill>
                  <a:srgbClr val="188038"/>
                </a:solidFill>
                <a:latin typeface="Roboto Mono"/>
                <a:ea typeface="Roboto Mono"/>
                <a:cs typeface="Roboto Mono"/>
                <a:sym typeface="Roboto Mono"/>
              </a:rPr>
              <a:t>table()</a:t>
            </a:r>
            <a:r>
              <a:rPr lang="uk-UA" sz="1300">
                <a:solidFill>
                  <a:srgbClr val="000000"/>
                </a:solidFill>
              </a:rPr>
              <a:t> – Returns a </a:t>
            </a:r>
            <a:r>
              <a:rPr b="1" lang="uk-UA" sz="1300">
                <a:solidFill>
                  <a:srgbClr val="000000"/>
                </a:solidFill>
              </a:rPr>
              <a:t>DataFrame</a:t>
            </a:r>
            <a:r>
              <a:rPr lang="uk-UA" sz="1300">
                <a:solidFill>
                  <a:srgbClr val="000000"/>
                </a:solidFill>
              </a:rPr>
              <a:t> from a specified </a:t>
            </a:r>
            <a:r>
              <a:rPr b="1" lang="uk-UA" sz="1300">
                <a:solidFill>
                  <a:srgbClr val="000000"/>
                </a:solidFill>
              </a:rPr>
              <a:t>table or view</a:t>
            </a:r>
            <a:r>
              <a:rPr lang="uk-UA" sz="1300">
                <a:solidFill>
                  <a:srgbClr val="000000"/>
                </a:solidFill>
              </a:rPr>
              <a:t>.</a:t>
            </a:r>
            <a:endParaRPr b="1" sz="1800">
              <a:solidFill>
                <a:srgbClr val="222222"/>
              </a:solidFill>
              <a:highlight>
                <a:srgbClr val="E3E3E4"/>
              </a:highlight>
              <a:latin typeface="Consolas"/>
              <a:ea typeface="Consolas"/>
              <a:cs typeface="Consolas"/>
              <a:sym typeface="Consolas"/>
            </a:endParaRPr>
          </a:p>
        </p:txBody>
      </p:sp>
      <p:sp>
        <p:nvSpPr>
          <p:cNvPr id="356" name="Google Shape;35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100"/>
              <a:t>Difference between Spark Context and Spark Session in PySpark</a:t>
            </a:r>
            <a:endParaRPr sz="2100"/>
          </a:p>
        </p:txBody>
      </p:sp>
      <p:sp>
        <p:nvSpPr>
          <p:cNvPr id="362" name="Google Shape;36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sz="1300">
                <a:solidFill>
                  <a:schemeClr val="dk2"/>
                </a:solidFill>
              </a:rPr>
              <a:t>‹#›</a:t>
            </a:fld>
            <a:endParaRPr sz="1300">
              <a:solidFill>
                <a:schemeClr val="dk2"/>
              </a:solidFill>
            </a:endParaRPr>
          </a:p>
        </p:txBody>
      </p:sp>
      <p:sp>
        <p:nvSpPr>
          <p:cNvPr id="363" name="Google Shape;363;p47"/>
          <p:cNvSpPr txBox="1"/>
          <p:nvPr>
            <p:ph idx="1" type="body"/>
          </p:nvPr>
        </p:nvSpPr>
        <p:spPr>
          <a:xfrm>
            <a:off x="441200" y="1247650"/>
            <a:ext cx="8520600" cy="3318600"/>
          </a:xfrm>
          <a:prstGeom prst="rect">
            <a:avLst/>
          </a:prstGeom>
        </p:spPr>
        <p:txBody>
          <a:bodyPr anchorCtr="0" anchor="t" bIns="91425" lIns="91425" spcFirstLastPara="1" rIns="91425" wrap="square" tIns="91425">
            <a:normAutofit fontScale="85000" lnSpcReduction="20000"/>
          </a:bodyPr>
          <a:lstStyle/>
          <a:p>
            <a:pPr indent="-286405" lvl="0" marL="457200" rtl="0" algn="l">
              <a:spcBef>
                <a:spcPts val="0"/>
              </a:spcBef>
              <a:spcAft>
                <a:spcPts val="0"/>
              </a:spcAft>
              <a:buClr>
                <a:srgbClr val="000000"/>
              </a:buClr>
              <a:buSzPct val="72807"/>
              <a:buFont typeface="Roboto"/>
              <a:buChar char="●"/>
            </a:pPr>
            <a:r>
              <a:rPr lang="uk-UA" sz="1470"/>
              <a:t>One key difference between the </a:t>
            </a:r>
            <a:r>
              <a:rPr b="1" lang="uk-UA" sz="1470"/>
              <a:t>SparkContext </a:t>
            </a:r>
            <a:r>
              <a:rPr lang="uk-UA" sz="1470"/>
              <a:t>and </a:t>
            </a:r>
            <a:r>
              <a:rPr b="1" lang="uk-UA" sz="1470">
                <a:solidFill>
                  <a:srgbClr val="6AA84F"/>
                </a:solidFill>
              </a:rPr>
              <a:t>SparkSession </a:t>
            </a:r>
            <a:r>
              <a:rPr lang="uk-UA" sz="1470"/>
              <a:t>is that the </a:t>
            </a:r>
            <a:r>
              <a:rPr b="1" lang="uk-UA" sz="1470">
                <a:solidFill>
                  <a:srgbClr val="6AA84F"/>
                </a:solidFill>
              </a:rPr>
              <a:t>SparkSession  </a:t>
            </a:r>
            <a:r>
              <a:rPr lang="uk-UA" sz="1470"/>
              <a:t>is the preferred way to work with Spark data structures such as DataFrames and Datasets, as it provides a more consistent and simpler interface. The SparkContext is mainly used for lower-level operations, such as creating RDDs, accumulators, and broadcasting variables.</a:t>
            </a:r>
            <a:endParaRPr sz="1470"/>
          </a:p>
          <a:p>
            <a:pPr indent="-286405" lvl="0" marL="457200" rtl="0" algn="l">
              <a:spcBef>
                <a:spcPts val="1000"/>
              </a:spcBef>
              <a:spcAft>
                <a:spcPts val="0"/>
              </a:spcAft>
              <a:buClr>
                <a:srgbClr val="000000"/>
              </a:buClr>
              <a:buSzPct val="72807"/>
              <a:buFont typeface="Roboto"/>
              <a:buChar char="●"/>
            </a:pPr>
            <a:r>
              <a:rPr lang="uk-UA" sz="1470"/>
              <a:t>The </a:t>
            </a:r>
            <a:r>
              <a:rPr b="1" lang="uk-UA" sz="1470"/>
              <a:t>SparkContext </a:t>
            </a:r>
            <a:r>
              <a:rPr lang="uk-UA" sz="1470"/>
              <a:t>is a singleton and can only be created once in a Spark application. The </a:t>
            </a:r>
            <a:r>
              <a:rPr b="1" lang="uk-UA" sz="1470">
                <a:solidFill>
                  <a:srgbClr val="6AA84F"/>
                </a:solidFill>
              </a:rPr>
              <a:t>SparkSession </a:t>
            </a:r>
            <a:r>
              <a:rPr lang="uk-UA" sz="1470"/>
              <a:t>, on the other hand, can be created multiple times within an application.</a:t>
            </a:r>
            <a:endParaRPr sz="1470"/>
          </a:p>
          <a:p>
            <a:pPr indent="-286405" lvl="0" marL="457200" rtl="0" algn="l">
              <a:spcBef>
                <a:spcPts val="1000"/>
              </a:spcBef>
              <a:spcAft>
                <a:spcPts val="0"/>
              </a:spcAft>
              <a:buClr>
                <a:srgbClr val="000000"/>
              </a:buClr>
              <a:buSzPct val="72807"/>
              <a:buFont typeface="Roboto"/>
              <a:buChar char="●"/>
            </a:pPr>
            <a:r>
              <a:rPr lang="uk-UA" sz="1470"/>
              <a:t>The </a:t>
            </a:r>
            <a:r>
              <a:rPr b="1" lang="uk-UA" sz="1470"/>
              <a:t>SparkContext </a:t>
            </a:r>
            <a:r>
              <a:rPr lang="uk-UA" sz="1470"/>
              <a:t>is created using the </a:t>
            </a:r>
            <a:r>
              <a:rPr i="1" lang="uk-UA" sz="1470" u="sng"/>
              <a:t>SparkConf</a:t>
            </a:r>
            <a:r>
              <a:rPr lang="uk-UA" sz="1470"/>
              <a:t>, which allows you to set various Spark configurations. The </a:t>
            </a:r>
            <a:r>
              <a:rPr b="1" lang="uk-UA" sz="1470">
                <a:solidFill>
                  <a:srgbClr val="6AA84F"/>
                </a:solidFill>
              </a:rPr>
              <a:t>SparkSession </a:t>
            </a:r>
            <a:r>
              <a:rPr lang="uk-UA" sz="1470"/>
              <a:t>, on the other hand, does not have a corresponding configuration object, but you can set configurations using the .config method of the SparkSession.</a:t>
            </a:r>
            <a:endParaRPr sz="1470"/>
          </a:p>
          <a:p>
            <a:pPr indent="-286405" lvl="0" marL="457200" rtl="0" algn="l">
              <a:spcBef>
                <a:spcPts val="1000"/>
              </a:spcBef>
              <a:spcAft>
                <a:spcPts val="0"/>
              </a:spcAft>
              <a:buClr>
                <a:srgbClr val="000000"/>
              </a:buClr>
              <a:buSzPct val="72807"/>
              <a:buFont typeface="Roboto"/>
              <a:buChar char="●"/>
            </a:pPr>
            <a:r>
              <a:rPr lang="uk-UA" sz="1470"/>
              <a:t>The </a:t>
            </a:r>
            <a:r>
              <a:rPr b="1" lang="uk-UA" sz="1470"/>
              <a:t>SparkContext </a:t>
            </a:r>
            <a:r>
              <a:rPr lang="uk-UA" sz="1470"/>
              <a:t>provides methods for creating RDDs, accumulators, and broadcasting variables, as well as methods for starting tasks on the executors. The </a:t>
            </a:r>
            <a:r>
              <a:rPr b="1" lang="uk-UA" sz="1470">
                <a:solidFill>
                  <a:srgbClr val="6AA84F"/>
                </a:solidFill>
              </a:rPr>
              <a:t>SparkSession </a:t>
            </a:r>
            <a:r>
              <a:rPr lang="uk-UA" sz="1470"/>
              <a:t>does not provide these methods, but it does provide methods for creating </a:t>
            </a:r>
            <a:r>
              <a:rPr lang="uk-UA" sz="1470" u="sng"/>
              <a:t>DataFrames </a:t>
            </a:r>
            <a:r>
              <a:rPr lang="uk-UA" sz="1470"/>
              <a:t>and </a:t>
            </a:r>
            <a:r>
              <a:rPr lang="uk-UA" sz="1470" u="sng"/>
              <a:t>Datasets</a:t>
            </a:r>
            <a:r>
              <a:rPr lang="uk-UA" sz="1470"/>
              <a:t>, as well as methods for reading and writing data.</a:t>
            </a:r>
            <a:endParaRPr sz="1470"/>
          </a:p>
          <a:p>
            <a:pPr indent="-293370" lvl="0" marL="457200" rtl="0" algn="l">
              <a:spcBef>
                <a:spcPts val="1200"/>
              </a:spcBef>
              <a:spcAft>
                <a:spcPts val="1000"/>
              </a:spcAft>
              <a:buClr>
                <a:srgbClr val="000000"/>
              </a:buClr>
              <a:buSzPct val="81578"/>
              <a:buFont typeface="Roboto"/>
              <a:buChar char="●"/>
            </a:pPr>
            <a:r>
              <a:rPr lang="uk-UA" sz="1470"/>
              <a:t>The </a:t>
            </a:r>
            <a:r>
              <a:rPr b="1" lang="uk-UA" sz="1470"/>
              <a:t>SparkContext </a:t>
            </a:r>
            <a:r>
              <a:rPr lang="uk-UA" sz="1470"/>
              <a:t>is used to access the underlying Spark environment and perform operations on it. The </a:t>
            </a:r>
            <a:r>
              <a:rPr b="1" lang="uk-UA" sz="1470">
                <a:solidFill>
                  <a:srgbClr val="6AA84F"/>
                </a:solidFill>
              </a:rPr>
              <a:t>SparkSession</a:t>
            </a:r>
            <a:r>
              <a:rPr lang="uk-UA" sz="1470"/>
              <a:t>, on the other hand, is used to access the data stored in Spark and perform operations on it</a:t>
            </a:r>
            <a:r>
              <a:rPr lang="uk-UA" sz="1200">
                <a:solidFill>
                  <a:srgbClr val="000000"/>
                </a:solidFill>
                <a:highlight>
                  <a:srgbClr val="FAFAFA"/>
                </a:highlight>
                <a:latin typeface="Roboto"/>
                <a:ea typeface="Roboto"/>
                <a:cs typeface="Roboto"/>
                <a:sym typeface="Roboto"/>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How to Create a DataFrames</a:t>
            </a:r>
            <a:endParaRPr sz="3000"/>
          </a:p>
        </p:txBody>
      </p:sp>
      <p:sp>
        <p:nvSpPr>
          <p:cNvPr id="369" name="Google Shape;369;p48"/>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uk-UA">
                <a:solidFill>
                  <a:srgbClr val="222222"/>
                </a:solidFill>
              </a:rPr>
              <a:t>A DataFrame in Apache Spark can be created multiple ways:</a:t>
            </a:r>
            <a:endParaRPr>
              <a:solidFill>
                <a:srgbClr val="222222"/>
              </a:solidFill>
            </a:endParaRPr>
          </a:p>
          <a:p>
            <a:pPr indent="-323850" lvl="0" marL="457200" rtl="0" algn="l">
              <a:spcBef>
                <a:spcPts val="1200"/>
              </a:spcBef>
              <a:spcAft>
                <a:spcPts val="0"/>
              </a:spcAft>
              <a:buClr>
                <a:srgbClr val="222222"/>
              </a:buClr>
              <a:buSzPts val="1500"/>
              <a:buAutoNum type="arabicPeriod"/>
            </a:pPr>
            <a:r>
              <a:rPr b="1" lang="uk-UA" u="sng">
                <a:solidFill>
                  <a:srgbClr val="222222"/>
                </a:solidFill>
              </a:rPr>
              <a:t>Create DataFrame from existing or new RDD:</a:t>
            </a:r>
            <a:r>
              <a:rPr b="1" lang="uk-UA">
                <a:solidFill>
                  <a:srgbClr val="222222"/>
                </a:solidFill>
              </a:rPr>
              <a:t> </a:t>
            </a:r>
            <a:r>
              <a:rPr lang="uk-UA">
                <a:solidFill>
                  <a:srgbClr val="222222"/>
                </a:solidFill>
              </a:rPr>
              <a:t>You can manually create a PySpark DataFrame usin</a:t>
            </a:r>
            <a:r>
              <a:rPr lang="uk-UA">
                <a:solidFill>
                  <a:srgbClr val="222222"/>
                </a:solidFill>
              </a:rPr>
              <a:t>g</a:t>
            </a:r>
            <a:r>
              <a:rPr b="1" i="1" lang="uk-UA">
                <a:solidFill>
                  <a:srgbClr val="222222"/>
                </a:solidFill>
                <a:highlight>
                  <a:srgbClr val="E3E3E4"/>
                </a:highlight>
                <a:latin typeface="Courier New"/>
                <a:ea typeface="Courier New"/>
                <a:cs typeface="Courier New"/>
                <a:sym typeface="Courier New"/>
              </a:rPr>
              <a:t> </a:t>
            </a:r>
            <a:r>
              <a:rPr b="1" i="1" lang="uk-UA">
                <a:solidFill>
                  <a:srgbClr val="222222"/>
                </a:solidFill>
                <a:highlight>
                  <a:srgbClr val="E3E3E4"/>
                </a:highlight>
                <a:latin typeface="Consolas"/>
                <a:ea typeface="Consolas"/>
                <a:cs typeface="Consolas"/>
                <a:sym typeface="Consolas"/>
              </a:rPr>
              <a:t>toDF()</a:t>
            </a:r>
            <a:r>
              <a:rPr lang="uk-UA">
                <a:solidFill>
                  <a:srgbClr val="222222"/>
                </a:solidFill>
                <a:highlight>
                  <a:srgbClr val="F9F9F9"/>
                </a:highlight>
                <a:latin typeface="Open Sans"/>
                <a:ea typeface="Open Sans"/>
                <a:cs typeface="Open Sans"/>
                <a:sym typeface="Open Sans"/>
              </a:rPr>
              <a:t> and </a:t>
            </a:r>
            <a:r>
              <a:rPr b="1" i="1" lang="uk-UA">
                <a:solidFill>
                  <a:srgbClr val="222222"/>
                </a:solidFill>
                <a:highlight>
                  <a:srgbClr val="E3E3E4"/>
                </a:highlight>
                <a:latin typeface="Consolas"/>
                <a:ea typeface="Consolas"/>
                <a:cs typeface="Consolas"/>
                <a:sym typeface="Consolas"/>
              </a:rPr>
              <a:t>createDataFrame();</a:t>
            </a:r>
            <a:r>
              <a:rPr lang="uk-UA">
                <a:solidFill>
                  <a:srgbClr val="222222"/>
                </a:solidFill>
              </a:rPr>
              <a:t> both of  these methods take </a:t>
            </a:r>
            <a:r>
              <a:rPr lang="uk-UA">
                <a:solidFill>
                  <a:srgbClr val="222222"/>
                </a:solidFill>
              </a:rPr>
              <a:t>different signatures in order to create</a:t>
            </a:r>
            <a:r>
              <a:rPr b="1" lang="uk-UA">
                <a:solidFill>
                  <a:srgbClr val="222222"/>
                </a:solidFill>
                <a:highlight>
                  <a:srgbClr val="F9F9F9"/>
                </a:highlight>
                <a:latin typeface="Open Sans"/>
                <a:ea typeface="Open Sans"/>
                <a:cs typeface="Open Sans"/>
                <a:sym typeface="Open Sans"/>
              </a:rPr>
              <a:t> a DataFrame from an existing RDD</a:t>
            </a:r>
            <a:r>
              <a:rPr lang="uk-UA">
                <a:solidFill>
                  <a:srgbClr val="222222"/>
                </a:solidFill>
                <a:highlight>
                  <a:srgbClr val="F9F9F9"/>
                </a:highlight>
                <a:latin typeface="Open Sans"/>
                <a:ea typeface="Open Sans"/>
                <a:cs typeface="Open Sans"/>
                <a:sym typeface="Open Sans"/>
              </a:rPr>
              <a:t>, </a:t>
            </a:r>
            <a:r>
              <a:rPr b="1" lang="uk-UA">
                <a:solidFill>
                  <a:srgbClr val="222222"/>
                </a:solidFill>
                <a:highlight>
                  <a:srgbClr val="F9F9F9"/>
                </a:highlight>
                <a:latin typeface="Open Sans"/>
                <a:ea typeface="Open Sans"/>
                <a:cs typeface="Open Sans"/>
                <a:sym typeface="Open Sans"/>
              </a:rPr>
              <a:t>a list [],</a:t>
            </a:r>
            <a:r>
              <a:rPr lang="uk-UA">
                <a:solidFill>
                  <a:srgbClr val="222222"/>
                </a:solidFill>
              </a:rPr>
              <a:t> and a </a:t>
            </a:r>
            <a:r>
              <a:rPr b="1" lang="uk-UA">
                <a:solidFill>
                  <a:srgbClr val="222222"/>
                </a:solidFill>
                <a:highlight>
                  <a:srgbClr val="F9F9F9"/>
                </a:highlight>
                <a:latin typeface="Open Sans"/>
                <a:ea typeface="Open Sans"/>
                <a:cs typeface="Open Sans"/>
                <a:sym typeface="Open Sans"/>
              </a:rPr>
              <a:t>DataFrame.</a:t>
            </a:r>
            <a:endParaRPr b="1">
              <a:solidFill>
                <a:srgbClr val="222222"/>
              </a:solidFill>
              <a:highlight>
                <a:srgbClr val="F9F9F9"/>
              </a:highlight>
              <a:latin typeface="Open Sans"/>
              <a:ea typeface="Open Sans"/>
              <a:cs typeface="Open Sans"/>
              <a:sym typeface="Open Sans"/>
            </a:endParaRPr>
          </a:p>
          <a:p>
            <a:pPr indent="-323850" lvl="0" marL="457200" rtl="0" algn="l">
              <a:lnSpc>
                <a:spcPct val="100000"/>
              </a:lnSpc>
              <a:spcBef>
                <a:spcPts val="1000"/>
              </a:spcBef>
              <a:spcAft>
                <a:spcPts val="0"/>
              </a:spcAft>
              <a:buClr>
                <a:srgbClr val="222222"/>
              </a:buClr>
              <a:buSzPts val="1500"/>
              <a:buAutoNum type="arabicPeriod"/>
            </a:pPr>
            <a:r>
              <a:rPr b="1" lang="uk-UA" u="sng">
                <a:solidFill>
                  <a:srgbClr val="222222"/>
                </a:solidFill>
              </a:rPr>
              <a:t>Create DataFrame from Data source:</a:t>
            </a:r>
            <a:r>
              <a:rPr b="1" lang="uk-UA">
                <a:solidFill>
                  <a:srgbClr val="222222"/>
                </a:solidFill>
              </a:rPr>
              <a:t> </a:t>
            </a:r>
            <a:r>
              <a:rPr lang="uk-UA">
                <a:solidFill>
                  <a:srgbClr val="222222"/>
                </a:solidFill>
              </a:rPr>
              <a:t>You can create PySpark DataFrame from data sources such as RDBMS, TXT files, CSV files, JSON files,  Avro files, Parquet files, and other </a:t>
            </a:r>
            <a:r>
              <a:rPr lang="uk-UA">
                <a:solidFill>
                  <a:srgbClr val="222222"/>
                </a:solidFill>
              </a:rPr>
              <a:t>file</a:t>
            </a:r>
            <a:r>
              <a:rPr lang="uk-UA">
                <a:solidFill>
                  <a:srgbClr val="222222"/>
                </a:solidFill>
              </a:rPr>
              <a:t> formats by reading from HDFS, S3, DBFS, Azure Blob file systems, etc.</a:t>
            </a:r>
            <a:endParaRPr/>
          </a:p>
        </p:txBody>
      </p:sp>
      <p:sp>
        <p:nvSpPr>
          <p:cNvPr id="370" name="Google Shape;370;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371" name="Google Shape;371;p48"/>
          <p:cNvSpPr txBox="1"/>
          <p:nvPr/>
        </p:nvSpPr>
        <p:spPr>
          <a:xfrm>
            <a:off x="7912350" y="4379250"/>
            <a:ext cx="1108800" cy="3417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uk-UA" sz="1200">
                <a:solidFill>
                  <a:srgbClr val="3F3F3F"/>
                </a:solidFill>
                <a:latin typeface="Century Gothic"/>
                <a:ea typeface="Century Gothic"/>
                <a:cs typeface="Century Gothic"/>
                <a:sym typeface="Century Gothic"/>
              </a:rPr>
              <a:t>(continue)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1900"/>
          </a:p>
          <a:p>
            <a:pPr indent="0" lvl="0" marL="0" rtl="0" algn="l">
              <a:spcBef>
                <a:spcPts val="1200"/>
              </a:spcBef>
              <a:spcAft>
                <a:spcPts val="0"/>
              </a:spcAft>
              <a:buNone/>
            </a:pPr>
            <a:r>
              <a:rPr lang="uk-UA"/>
              <a:t>Let’s review some examples of how to create a</a:t>
            </a:r>
            <a:r>
              <a:rPr lang="uk-UA">
                <a:solidFill>
                  <a:schemeClr val="accent2"/>
                </a:solidFill>
              </a:rPr>
              <a:t> DataFrame from </a:t>
            </a:r>
            <a:r>
              <a:rPr lang="uk-UA"/>
              <a:t>a new</a:t>
            </a:r>
            <a:r>
              <a:rPr lang="uk-UA">
                <a:solidFill>
                  <a:schemeClr val="accent2"/>
                </a:solidFill>
              </a:rPr>
              <a:t> RDD</a:t>
            </a:r>
            <a:r>
              <a:rPr lang="uk-UA"/>
              <a:t>/existing</a:t>
            </a:r>
            <a:r>
              <a:rPr lang="uk-UA">
                <a:solidFill>
                  <a:schemeClr val="accent2"/>
                </a:solidFill>
              </a:rPr>
              <a:t> RDD.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uk-UA"/>
              <a:t>Go to the Next Slide...</a:t>
            </a:r>
            <a:endParaRPr/>
          </a:p>
          <a:p>
            <a:pPr indent="0" lvl="0" marL="0" rtl="0" algn="l">
              <a:spcBef>
                <a:spcPts val="1200"/>
              </a:spcBef>
              <a:spcAft>
                <a:spcPts val="1200"/>
              </a:spcAft>
              <a:buNone/>
            </a:pPr>
            <a:r>
              <a:t/>
            </a:r>
            <a:endParaRPr/>
          </a:p>
        </p:txBody>
      </p:sp>
      <p:sp>
        <p:nvSpPr>
          <p:cNvPr id="377" name="Google Shape;37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378" name="Google Shape;378;p4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Creating DataFrames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3600"/>
              <a:buNone/>
            </a:pPr>
            <a:r>
              <a:rPr lang="uk-UA" sz="3000"/>
              <a:t>Table of contents</a:t>
            </a:r>
            <a:endParaRPr sz="3000"/>
          </a:p>
        </p:txBody>
      </p:sp>
      <p:sp>
        <p:nvSpPr>
          <p:cNvPr id="239" name="Google Shape;239;p32"/>
          <p:cNvSpPr txBox="1"/>
          <p:nvPr>
            <p:ph idx="4294967295" type="body"/>
          </p:nvPr>
        </p:nvSpPr>
        <p:spPr>
          <a:xfrm>
            <a:off x="345200" y="1247650"/>
            <a:ext cx="4719300" cy="3416400"/>
          </a:xfrm>
          <a:prstGeom prst="rect">
            <a:avLst/>
          </a:prstGeom>
          <a:noFill/>
          <a:ln>
            <a:noFill/>
          </a:ln>
        </p:spPr>
        <p:txBody>
          <a:bodyPr anchorCtr="0" anchor="t" bIns="91425" lIns="91425" spcFirstLastPara="1" rIns="91425" wrap="square" tIns="91425">
            <a:noAutofit/>
          </a:bodyPr>
          <a:lstStyle/>
          <a:p>
            <a:pPr indent="-304800" lvl="0" marL="914400" rtl="0" algn="l">
              <a:spcBef>
                <a:spcPts val="0"/>
              </a:spcBef>
              <a:spcAft>
                <a:spcPts val="0"/>
              </a:spcAft>
              <a:buSzPts val="1200"/>
              <a:buChar char="●"/>
            </a:pPr>
            <a:r>
              <a:rPr lang="uk-UA" sz="1200"/>
              <a:t>Spark SQL - Introduction            </a:t>
            </a:r>
            <a:endParaRPr sz="1200"/>
          </a:p>
          <a:p>
            <a:pPr indent="-304800" lvl="0" marL="914400" rtl="0" algn="l">
              <a:spcBef>
                <a:spcPts val="0"/>
              </a:spcBef>
              <a:spcAft>
                <a:spcPts val="0"/>
              </a:spcAft>
              <a:buSzPts val="1200"/>
              <a:buChar char="●"/>
            </a:pPr>
            <a:r>
              <a:rPr lang="uk-UA" sz="1200"/>
              <a:t>History  of Spark APIs.</a:t>
            </a:r>
            <a:endParaRPr sz="1200"/>
          </a:p>
          <a:p>
            <a:pPr indent="-304800" lvl="0" marL="914400" rtl="0" algn="l">
              <a:spcBef>
                <a:spcPts val="0"/>
              </a:spcBef>
              <a:spcAft>
                <a:spcPts val="0"/>
              </a:spcAft>
              <a:buSzPts val="1200"/>
              <a:buChar char="●"/>
            </a:pPr>
            <a:r>
              <a:rPr lang="uk-UA" sz="1200"/>
              <a:t>Overview of the DataFrames API / Library.</a:t>
            </a:r>
            <a:endParaRPr sz="1200"/>
          </a:p>
          <a:p>
            <a:pPr indent="-304800" lvl="0" marL="914400" rtl="0" algn="l">
              <a:spcBef>
                <a:spcPts val="0"/>
              </a:spcBef>
              <a:spcAft>
                <a:spcPts val="0"/>
              </a:spcAft>
              <a:buSzPts val="1200"/>
              <a:buChar char="●"/>
            </a:pPr>
            <a:r>
              <a:rPr lang="uk-UA" sz="1200"/>
              <a:t>Creating a DataFrame.</a:t>
            </a:r>
            <a:endParaRPr sz="1200"/>
          </a:p>
          <a:p>
            <a:pPr indent="-304800" lvl="0" marL="914400" rtl="0" algn="l">
              <a:spcBef>
                <a:spcPts val="0"/>
              </a:spcBef>
              <a:spcAft>
                <a:spcPts val="0"/>
              </a:spcAft>
              <a:buSzPts val="1200"/>
              <a:buChar char="●"/>
            </a:pPr>
            <a:r>
              <a:rPr lang="uk-UA" sz="1200"/>
              <a:t>Overview of the Datasets API.</a:t>
            </a:r>
            <a:endParaRPr sz="1200"/>
          </a:p>
          <a:p>
            <a:pPr indent="-304800" lvl="0" marL="914400" rtl="0" algn="l">
              <a:spcBef>
                <a:spcPts val="0"/>
              </a:spcBef>
              <a:spcAft>
                <a:spcPts val="0"/>
              </a:spcAft>
              <a:buSzPts val="1200"/>
              <a:buChar char="●"/>
            </a:pPr>
            <a:r>
              <a:rPr lang="uk-UA" sz="1200"/>
              <a:t>Pandas vs. PySpark DataFrame.</a:t>
            </a:r>
            <a:endParaRPr sz="1200"/>
          </a:p>
          <a:p>
            <a:pPr indent="-304800" lvl="0" marL="914400" rtl="0" algn="l">
              <a:spcBef>
                <a:spcPts val="0"/>
              </a:spcBef>
              <a:spcAft>
                <a:spcPts val="0"/>
              </a:spcAft>
              <a:buSzPts val="1200"/>
              <a:buChar char="●"/>
            </a:pPr>
            <a:r>
              <a:rPr lang="uk-UA" sz="1200"/>
              <a:t>Overview of SparkSession.</a:t>
            </a:r>
            <a:endParaRPr sz="1200"/>
          </a:p>
          <a:p>
            <a:pPr indent="-304800" lvl="0" marL="914400" rtl="0" algn="l">
              <a:spcBef>
                <a:spcPts val="0"/>
              </a:spcBef>
              <a:spcAft>
                <a:spcPts val="0"/>
              </a:spcAft>
              <a:buSzPts val="1200"/>
              <a:buChar char="●"/>
            </a:pPr>
            <a:r>
              <a:rPr lang="uk-UA" sz="1200"/>
              <a:t> SparkSession Commonly Used Methods.</a:t>
            </a:r>
            <a:endParaRPr sz="1200"/>
          </a:p>
          <a:p>
            <a:pPr indent="-304800" lvl="0" marL="914400" rtl="0" algn="l">
              <a:spcBef>
                <a:spcPts val="0"/>
              </a:spcBef>
              <a:spcAft>
                <a:spcPts val="0"/>
              </a:spcAft>
              <a:buSzPts val="1200"/>
              <a:buChar char="●"/>
            </a:pPr>
            <a:r>
              <a:rPr lang="uk-UA" sz="1200"/>
              <a:t>Spark SQL Built-in Standard Functions.</a:t>
            </a:r>
            <a:endParaRPr sz="1200"/>
          </a:p>
          <a:p>
            <a:pPr indent="-304800" lvl="0" marL="914400" rtl="0" algn="l">
              <a:spcBef>
                <a:spcPts val="0"/>
              </a:spcBef>
              <a:spcAft>
                <a:spcPts val="0"/>
              </a:spcAft>
              <a:buSzPts val="1200"/>
              <a:buChar char="●"/>
            </a:pPr>
            <a:r>
              <a:rPr lang="uk-UA" sz="1200"/>
              <a:t>How to Create a DataFrames</a:t>
            </a:r>
            <a:endParaRPr sz="1200"/>
          </a:p>
          <a:p>
            <a:pPr indent="-304800" lvl="0" marL="914400" rtl="0" algn="l">
              <a:spcBef>
                <a:spcPts val="0"/>
              </a:spcBef>
              <a:spcAft>
                <a:spcPts val="0"/>
              </a:spcAft>
              <a:buSzPts val="1200"/>
              <a:buChar char="●"/>
            </a:pPr>
            <a:r>
              <a:rPr lang="uk-UA" sz="1200"/>
              <a:t>Creating DataFrames -  spark.read().</a:t>
            </a:r>
            <a:endParaRPr sz="1200"/>
          </a:p>
          <a:p>
            <a:pPr indent="-304800" lvl="0" marL="914400" rtl="0" algn="l">
              <a:spcBef>
                <a:spcPts val="0"/>
              </a:spcBef>
              <a:spcAft>
                <a:spcPts val="0"/>
              </a:spcAft>
              <a:buSzPts val="1200"/>
              <a:buChar char="●"/>
            </a:pPr>
            <a:r>
              <a:rPr lang="uk-UA" sz="1200"/>
              <a:t>Creating DataFrames from new RDD /Existing RDD.</a:t>
            </a:r>
            <a:endParaRPr sz="1200"/>
          </a:p>
          <a:p>
            <a:pPr indent="-304800" lvl="0" marL="914400" rtl="0" algn="l">
              <a:spcBef>
                <a:spcPts val="0"/>
              </a:spcBef>
              <a:spcAft>
                <a:spcPts val="0"/>
              </a:spcAft>
              <a:buSzPts val="1200"/>
              <a:buChar char="●"/>
            </a:pPr>
            <a:r>
              <a:rPr lang="uk-UA" sz="1200"/>
              <a:t>Creating DataFrames from Data sources.</a:t>
            </a:r>
            <a:endParaRPr sz="1200"/>
          </a:p>
          <a:p>
            <a:pPr indent="0" lvl="0" marL="0" rtl="0" algn="l">
              <a:lnSpc>
                <a:spcPct val="100000"/>
              </a:lnSpc>
              <a:spcBef>
                <a:spcPts val="1200"/>
              </a:spcBef>
              <a:spcAft>
                <a:spcPts val="0"/>
              </a:spcAft>
              <a:buNone/>
            </a:pPr>
            <a:r>
              <a:t/>
            </a:r>
            <a:endParaRPr sz="1200"/>
          </a:p>
        </p:txBody>
      </p:sp>
      <p:sp>
        <p:nvSpPr>
          <p:cNvPr id="240" name="Google Shape;240;p3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241" name="Google Shape;241;p32"/>
          <p:cNvSpPr txBox="1"/>
          <p:nvPr>
            <p:ph idx="4294967295" type="body"/>
          </p:nvPr>
        </p:nvSpPr>
        <p:spPr>
          <a:xfrm>
            <a:off x="4841100" y="1247650"/>
            <a:ext cx="4015500" cy="3765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uk-UA" sz="1200"/>
              <a:t>Overview to PySpark—StructType &amp; StructField</a:t>
            </a:r>
            <a:endParaRPr sz="1200"/>
          </a:p>
          <a:p>
            <a:pPr indent="-304800" lvl="0" marL="457200" rtl="0" algn="l">
              <a:spcBef>
                <a:spcPts val="0"/>
              </a:spcBef>
              <a:spcAft>
                <a:spcPts val="0"/>
              </a:spcAft>
              <a:buSzPts val="1200"/>
              <a:buChar char="●"/>
            </a:pPr>
            <a:r>
              <a:rPr lang="uk-UA" sz="1200"/>
              <a:t>Commonly Used Methods in Spark DataFrame</a:t>
            </a:r>
            <a:endParaRPr sz="1200"/>
          </a:p>
          <a:p>
            <a:pPr indent="-304800" lvl="0" marL="457200" rtl="0" algn="l">
              <a:spcBef>
                <a:spcPts val="0"/>
              </a:spcBef>
              <a:spcAft>
                <a:spcPts val="0"/>
              </a:spcAft>
              <a:buSzPts val="1200"/>
              <a:buChar char="●"/>
            </a:pPr>
            <a:r>
              <a:rPr lang="uk-UA" sz="1200"/>
              <a:t>Creating a New Column in DataFrame</a:t>
            </a:r>
            <a:endParaRPr sz="1200"/>
          </a:p>
          <a:p>
            <a:pPr indent="-304800" lvl="0" marL="457200" rtl="0" algn="l">
              <a:spcBef>
                <a:spcPts val="0"/>
              </a:spcBef>
              <a:spcAft>
                <a:spcPts val="0"/>
              </a:spcAft>
              <a:buSzPts val="1200"/>
              <a:buChar char="●"/>
            </a:pPr>
            <a:r>
              <a:rPr lang="uk-UA" sz="1200"/>
              <a:t>DataFrames: select() Operation</a:t>
            </a:r>
            <a:endParaRPr sz="1200"/>
          </a:p>
          <a:p>
            <a:pPr indent="-304800" lvl="0" marL="457200" rtl="0" algn="l">
              <a:spcBef>
                <a:spcPts val="0"/>
              </a:spcBef>
              <a:spcAft>
                <a:spcPts val="0"/>
              </a:spcAft>
              <a:buSzPts val="1200"/>
              <a:buChar char="●"/>
            </a:pPr>
            <a:r>
              <a:rPr lang="uk-UA" sz="1200"/>
              <a:t>Overview of PySpark SQL</a:t>
            </a:r>
            <a:endParaRPr sz="1200"/>
          </a:p>
          <a:p>
            <a:pPr indent="-304800" lvl="0" marL="457200" rtl="0" algn="l">
              <a:spcBef>
                <a:spcPts val="0"/>
              </a:spcBef>
              <a:spcAft>
                <a:spcPts val="0"/>
              </a:spcAft>
              <a:buSzPts val="1200"/>
              <a:buChar char="●"/>
            </a:pPr>
            <a:r>
              <a:rPr lang="uk-UA" sz="1200"/>
              <a:t>How to Apply PySpark Queries on DataFrame?</a:t>
            </a:r>
            <a:endParaRPr sz="1200"/>
          </a:p>
          <a:p>
            <a:pPr indent="-304800" lvl="0" marL="457200" rtl="0" algn="l">
              <a:spcBef>
                <a:spcPts val="0"/>
              </a:spcBef>
              <a:spcAft>
                <a:spcPts val="0"/>
              </a:spcAft>
              <a:buSzPts val="1200"/>
              <a:buChar char="●"/>
            </a:pPr>
            <a:r>
              <a:rPr lang="uk-UA" sz="1200"/>
              <a:t>Write and save data into Files from the DataFrame.</a:t>
            </a:r>
            <a:endParaRPr sz="1200"/>
          </a:p>
          <a:p>
            <a:pPr indent="-304800" lvl="0" marL="457200" rtl="0" algn="l">
              <a:spcBef>
                <a:spcPts val="0"/>
              </a:spcBef>
              <a:spcAft>
                <a:spcPts val="0"/>
              </a:spcAft>
              <a:buSzPts val="1200"/>
              <a:buChar char="●"/>
            </a:pPr>
            <a:r>
              <a:rPr lang="uk-UA" sz="1200"/>
              <a:t>Writing/Saving Data to RDBMS from a Spark DataFrame</a:t>
            </a:r>
            <a:endParaRPr b="1" sz="1200">
              <a:solidFill>
                <a:schemeClr val="dk1"/>
              </a:solidFill>
            </a:endParaRPr>
          </a:p>
          <a:p>
            <a:pPr indent="0" lvl="0" marL="0" rtl="0" algn="l">
              <a:spcBef>
                <a:spcPts val="1200"/>
              </a:spcBef>
              <a:spcAft>
                <a:spcPts val="100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Example 1 - </a:t>
            </a:r>
            <a:r>
              <a:rPr lang="uk-UA"/>
              <a:t>Create DataFrame From New RDD</a:t>
            </a:r>
            <a:endParaRPr/>
          </a:p>
        </p:txBody>
      </p:sp>
      <p:sp>
        <p:nvSpPr>
          <p:cNvPr id="384" name="Google Shape;384;p50"/>
          <p:cNvSpPr txBox="1"/>
          <p:nvPr>
            <p:ph idx="4294967295" type="body"/>
          </p:nvPr>
        </p:nvSpPr>
        <p:spPr>
          <a:xfrm>
            <a:off x="572425" y="1803250"/>
            <a:ext cx="6561900" cy="23598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import pyspark</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from pyspark.sql import SparkSession</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spark = SparkSession.builder.appName('newRDDexample').getOrCreate()</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simpleData = [(</a:t>
            </a:r>
            <a:r>
              <a:rPr lang="uk-UA" sz="1100">
                <a:solidFill>
                  <a:srgbClr val="A31515"/>
                </a:solidFill>
                <a:latin typeface="Consolas"/>
                <a:ea typeface="Consolas"/>
                <a:cs typeface="Consolas"/>
                <a:sym typeface="Consolas"/>
              </a:rPr>
              <a:t>"James","Sales","NY",90000,34,10000</a:t>
            </a:r>
            <a:r>
              <a:rPr lang="uk-UA"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    (</a:t>
            </a:r>
            <a:r>
              <a:rPr lang="uk-UA" sz="1100">
                <a:solidFill>
                  <a:srgbClr val="A31515"/>
                </a:solidFill>
                <a:latin typeface="Consolas"/>
                <a:ea typeface="Consolas"/>
                <a:cs typeface="Consolas"/>
                <a:sym typeface="Consolas"/>
              </a:rPr>
              <a:t>"Michael","Sales","NY",86000,56,20000</a:t>
            </a:r>
            <a:r>
              <a:rPr lang="uk-UA"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    (</a:t>
            </a:r>
            <a:r>
              <a:rPr lang="uk-UA" sz="1100">
                <a:solidFill>
                  <a:srgbClr val="A31515"/>
                </a:solidFill>
                <a:latin typeface="Consolas"/>
                <a:ea typeface="Consolas"/>
                <a:cs typeface="Consolas"/>
                <a:sym typeface="Consolas"/>
              </a:rPr>
              <a:t>"Robert","Sales","CA",81000,30,23000</a:t>
            </a:r>
            <a:r>
              <a:rPr lang="uk-UA"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    (</a:t>
            </a:r>
            <a:r>
              <a:rPr lang="uk-UA" sz="1100">
                <a:solidFill>
                  <a:srgbClr val="A31515"/>
                </a:solidFill>
                <a:latin typeface="Consolas"/>
                <a:ea typeface="Consolas"/>
                <a:cs typeface="Consolas"/>
                <a:sym typeface="Consolas"/>
              </a:rPr>
              <a:t>"Maria","Finance","CA",90000,24,23000</a:t>
            </a:r>
            <a:r>
              <a:rPr lang="uk-UA"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columns = ["employee_name","department","state","salary","age","bonus"]</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None/>
            </a:pPr>
            <a:r>
              <a:rPr i="1" lang="uk-UA" sz="1100">
                <a:solidFill>
                  <a:srgbClr val="274E13"/>
                </a:solidFill>
                <a:latin typeface="Consolas"/>
                <a:ea typeface="Consolas"/>
                <a:cs typeface="Consolas"/>
                <a:sym typeface="Consolas"/>
              </a:rPr>
              <a:t># ------Crea</a:t>
            </a:r>
            <a:r>
              <a:rPr i="1" lang="uk-UA" sz="1100">
                <a:solidFill>
                  <a:srgbClr val="274E13"/>
                </a:solidFill>
                <a:latin typeface="Consolas"/>
                <a:ea typeface="Consolas"/>
                <a:cs typeface="Consolas"/>
                <a:sym typeface="Consolas"/>
              </a:rPr>
              <a:t>ting</a:t>
            </a:r>
            <a:r>
              <a:rPr i="1" lang="uk-UA" sz="1100">
                <a:solidFill>
                  <a:srgbClr val="274E13"/>
                </a:solidFill>
                <a:latin typeface="Consolas"/>
                <a:ea typeface="Consolas"/>
                <a:cs typeface="Consolas"/>
                <a:sym typeface="Consolas"/>
              </a:rPr>
              <a:t> data frame </a:t>
            </a:r>
            <a:r>
              <a:rPr i="1" lang="uk-UA" sz="1100">
                <a:solidFill>
                  <a:srgbClr val="274E13"/>
                </a:solidFill>
                <a:latin typeface="Consolas"/>
                <a:ea typeface="Consolas"/>
                <a:cs typeface="Consolas"/>
                <a:sym typeface="Consolas"/>
              </a:rPr>
              <a:t>Using createDataFrame</a:t>
            </a:r>
            <a:r>
              <a:rPr i="1" lang="uk-UA" sz="1100">
                <a:solidFill>
                  <a:srgbClr val="274E13"/>
                </a:solidFill>
                <a:latin typeface="Consolas"/>
                <a:ea typeface="Consolas"/>
                <a:cs typeface="Consolas"/>
                <a:sym typeface="Consolas"/>
              </a:rPr>
              <a:t>() function-----</a:t>
            </a:r>
            <a:endParaRPr i="1" sz="1100">
              <a:solidFill>
                <a:srgbClr val="274E13"/>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b="1" lang="uk-UA" sz="1100">
                <a:solidFill>
                  <a:srgbClr val="CC0000"/>
                </a:solidFill>
                <a:latin typeface="Consolas"/>
                <a:ea typeface="Consolas"/>
                <a:cs typeface="Consolas"/>
                <a:sym typeface="Consolas"/>
              </a:rPr>
              <a:t>df = spark.createDataFrame(data = simpleData, schema = columns)</a:t>
            </a:r>
            <a:endParaRPr b="1" sz="1100">
              <a:solidFill>
                <a:srgbClr val="CC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df.printSchema()</a:t>
            </a:r>
            <a:endParaRPr sz="1100">
              <a:solidFill>
                <a:srgbClr val="000000"/>
              </a:solidFill>
              <a:latin typeface="Consolas"/>
              <a:ea typeface="Consolas"/>
              <a:cs typeface="Consolas"/>
              <a:sym typeface="Consolas"/>
            </a:endParaRPr>
          </a:p>
          <a:p>
            <a:pPr indent="0" lvl="0" marL="89999" rtl="0" algn="l">
              <a:lnSpc>
                <a:spcPct val="100000"/>
              </a:lnSpc>
              <a:spcBef>
                <a:spcPts val="0"/>
              </a:spcBef>
              <a:spcAft>
                <a:spcPts val="0"/>
              </a:spcAft>
              <a:buClr>
                <a:schemeClr val="dk1"/>
              </a:buClr>
              <a:buSzPts val="1100"/>
              <a:buFont typeface="Arial"/>
              <a:buNone/>
            </a:pPr>
            <a:r>
              <a:rPr lang="uk-UA" sz="1100">
                <a:solidFill>
                  <a:srgbClr val="000000"/>
                </a:solidFill>
                <a:latin typeface="Consolas"/>
                <a:ea typeface="Consolas"/>
                <a:cs typeface="Consolas"/>
                <a:sym typeface="Consolas"/>
              </a:rPr>
              <a:t>df.show(truncate=False)</a:t>
            </a:r>
            <a:endParaRPr sz="1100"/>
          </a:p>
        </p:txBody>
      </p:sp>
      <p:sp>
        <p:nvSpPr>
          <p:cNvPr id="385" name="Google Shape;38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386" name="Google Shape;386;p50"/>
          <p:cNvPicPr preferRelativeResize="0"/>
          <p:nvPr/>
        </p:nvPicPr>
        <p:blipFill rotWithShape="1">
          <a:blip r:embed="rId3">
            <a:alphaModFix/>
          </a:blip>
          <a:srcRect b="0" l="0" r="0" t="41958"/>
          <a:stretch/>
        </p:blipFill>
        <p:spPr>
          <a:xfrm>
            <a:off x="5697275" y="3747825"/>
            <a:ext cx="3224725" cy="1269400"/>
          </a:xfrm>
          <a:prstGeom prst="rect">
            <a:avLst/>
          </a:prstGeom>
          <a:noFill/>
          <a:ln cap="flat" cmpd="sng" w="9525">
            <a:solidFill>
              <a:schemeClr val="dk2"/>
            </a:solidFill>
            <a:prstDash val="solid"/>
            <a:round/>
            <a:headEnd len="sm" w="sm" type="none"/>
            <a:tailEnd len="sm" w="sm" type="none"/>
          </a:ln>
        </p:spPr>
      </p:pic>
      <p:sp>
        <p:nvSpPr>
          <p:cNvPr id="387" name="Google Shape;387;p50"/>
          <p:cNvSpPr txBox="1"/>
          <p:nvPr/>
        </p:nvSpPr>
        <p:spPr>
          <a:xfrm>
            <a:off x="572425" y="1161725"/>
            <a:ext cx="825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100"/>
              <a:t>In this example, the PySpark</a:t>
            </a:r>
            <a:r>
              <a:rPr lang="uk-UA" sz="1100"/>
              <a:t> script creates a </a:t>
            </a:r>
            <a:r>
              <a:rPr b="1" lang="uk-UA" sz="1100"/>
              <a:t>SparkSession</a:t>
            </a:r>
            <a:r>
              <a:rPr lang="uk-UA" sz="1100"/>
              <a:t>, defines a sample dataset of employee details, and uses </a:t>
            </a:r>
            <a:r>
              <a:rPr lang="uk-UA" sz="1100">
                <a:solidFill>
                  <a:srgbClr val="188038"/>
                </a:solidFill>
                <a:latin typeface="Roboto Mono"/>
                <a:ea typeface="Roboto Mono"/>
                <a:cs typeface="Roboto Mono"/>
                <a:sym typeface="Roboto Mono"/>
              </a:rPr>
              <a:t>createDataFrame()</a:t>
            </a:r>
            <a:r>
              <a:rPr lang="uk-UA" sz="1100"/>
              <a:t> to convert it into a </a:t>
            </a:r>
            <a:r>
              <a:rPr b="1" lang="uk-UA" sz="1100"/>
              <a:t>DataFrame</a:t>
            </a:r>
            <a:r>
              <a:rPr lang="uk-UA" sz="1100"/>
              <a:t>, displaying its schema and contents.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1900"/>
              <a:t>Example 2 - Create a PySpark DataFrame from Pandas DataFrame</a:t>
            </a:r>
            <a:endParaRPr sz="1900"/>
          </a:p>
        </p:txBody>
      </p:sp>
      <p:sp>
        <p:nvSpPr>
          <p:cNvPr id="393" name="Google Shape;393;p51"/>
          <p:cNvSpPr txBox="1"/>
          <p:nvPr>
            <p:ph idx="4294967295" type="body"/>
          </p:nvPr>
        </p:nvSpPr>
        <p:spPr>
          <a:xfrm>
            <a:off x="434450" y="1194125"/>
            <a:ext cx="8520600" cy="346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UA" sz="1400"/>
              <a:t>In this example, w</a:t>
            </a:r>
            <a:r>
              <a:rPr lang="uk-UA" sz="1400"/>
              <a:t>e can create a PySparkSQL DataFrame from a Pandas DataFrame.</a:t>
            </a:r>
            <a:endParaRPr sz="1400"/>
          </a:p>
        </p:txBody>
      </p:sp>
      <p:sp>
        <p:nvSpPr>
          <p:cNvPr id="394" name="Google Shape;39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395" name="Google Shape;395;p51"/>
          <p:cNvSpPr txBox="1"/>
          <p:nvPr/>
        </p:nvSpPr>
        <p:spPr>
          <a:xfrm>
            <a:off x="485575" y="1532950"/>
            <a:ext cx="5692500" cy="32169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uk-UA" sz="1100">
                <a:solidFill>
                  <a:srgbClr val="0D0D0D"/>
                </a:solidFill>
                <a:latin typeface="Consolas"/>
                <a:ea typeface="Consolas"/>
                <a:cs typeface="Consolas"/>
                <a:sym typeface="Consolas"/>
              </a:rPr>
              <a:t>import pandas as pd</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import pyspark</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from pyspark.sql import SparkSession</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spark = SparkSession.builder.appName('SpDataframe').getOrCreate()</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uk-UA" sz="1100">
                <a:solidFill>
                  <a:schemeClr val="dk1"/>
                </a:solidFill>
                <a:latin typeface="Consolas"/>
                <a:ea typeface="Consolas"/>
                <a:cs typeface="Consolas"/>
                <a:sym typeface="Consolas"/>
              </a:rPr>
              <a:t>student_dict = {</a:t>
            </a:r>
            <a:r>
              <a:rPr b="1" lang="uk-UA" sz="1100">
                <a:solidFill>
                  <a:srgbClr val="3D85C6"/>
                </a:solidFill>
                <a:latin typeface="Consolas"/>
                <a:ea typeface="Consolas"/>
                <a:cs typeface="Consolas"/>
                <a:sym typeface="Consolas"/>
              </a:rPr>
              <a:t>"id"</a:t>
            </a:r>
            <a:r>
              <a:rPr b="1" lang="uk-UA" sz="1100">
                <a:solidFill>
                  <a:schemeClr val="dk1"/>
                </a:solidFill>
                <a:latin typeface="Consolas"/>
                <a:ea typeface="Consolas"/>
                <a:cs typeface="Consolas"/>
                <a:sym typeface="Consolas"/>
              </a:rPr>
              <a:t>: [</a:t>
            </a:r>
            <a:r>
              <a:rPr b="1" lang="uk-UA" sz="1100">
                <a:solidFill>
                  <a:srgbClr val="990055"/>
                </a:solidFill>
                <a:latin typeface="Consolas"/>
                <a:ea typeface="Consolas"/>
                <a:cs typeface="Consolas"/>
                <a:sym typeface="Consolas"/>
              </a:rPr>
              <a:t>1001, 1002, 1003</a:t>
            </a:r>
            <a:r>
              <a:rPr b="1" lang="uk-UA" sz="1100">
                <a:solidFill>
                  <a:schemeClr val="dk1"/>
                </a:solidFill>
                <a:latin typeface="Consolas"/>
                <a:ea typeface="Consolas"/>
                <a:cs typeface="Consolas"/>
                <a:sym typeface="Consolas"/>
              </a:rPr>
              <a:t>]</a:t>
            </a:r>
            <a:r>
              <a:rPr b="1" lang="uk-UA" sz="1100">
                <a:solidFill>
                  <a:srgbClr val="3D85C6"/>
                </a:solidFill>
                <a:latin typeface="Consolas"/>
                <a:ea typeface="Consolas"/>
                <a:cs typeface="Consolas"/>
                <a:sym typeface="Consolas"/>
              </a:rPr>
              <a:t>,"name"</a:t>
            </a:r>
            <a:r>
              <a:rPr b="1" lang="uk-UA" sz="1100">
                <a:solidFill>
                  <a:schemeClr val="dk1"/>
                </a:solidFill>
                <a:latin typeface="Consolas"/>
                <a:ea typeface="Consolas"/>
                <a:cs typeface="Consolas"/>
                <a:sym typeface="Consolas"/>
              </a:rPr>
              <a:t>: [ </a:t>
            </a:r>
            <a:r>
              <a:rPr b="1" lang="uk-UA" sz="1100">
                <a:solidFill>
                  <a:srgbClr val="0B5394"/>
                </a:solidFill>
                <a:latin typeface="Consolas"/>
                <a:ea typeface="Consolas"/>
                <a:cs typeface="Consolas"/>
                <a:sym typeface="Consolas"/>
              </a:rPr>
              <a:t>"Young", "James", "Haseeb"</a:t>
            </a:r>
            <a:r>
              <a:rPr b="1" lang="uk-UA" sz="1100">
                <a:solidFill>
                  <a:schemeClr val="dk1"/>
                </a:solidFill>
                <a:latin typeface="Consolas"/>
                <a:ea typeface="Consolas"/>
                <a:cs typeface="Consolas"/>
                <a:sym typeface="Consolas"/>
              </a:rPr>
              <a:t>],</a:t>
            </a:r>
            <a:r>
              <a:rPr b="1" lang="uk-UA" sz="1100">
                <a:solidFill>
                  <a:srgbClr val="6AA84F"/>
                </a:solidFill>
                <a:latin typeface="Consolas"/>
                <a:ea typeface="Consolas"/>
                <a:cs typeface="Consolas"/>
                <a:sym typeface="Consolas"/>
              </a:rPr>
              <a:t>"city"</a:t>
            </a:r>
            <a:r>
              <a:rPr b="1" lang="uk-UA" sz="1100">
                <a:solidFill>
                  <a:schemeClr val="dk1"/>
                </a:solidFill>
                <a:latin typeface="Consolas"/>
                <a:ea typeface="Consolas"/>
                <a:cs typeface="Consolas"/>
                <a:sym typeface="Consolas"/>
              </a:rPr>
              <a:t>: [ </a:t>
            </a:r>
            <a:r>
              <a:rPr b="1" lang="uk-UA" sz="1100">
                <a:solidFill>
                  <a:srgbClr val="0B5394"/>
                </a:solidFill>
                <a:latin typeface="Consolas"/>
                <a:ea typeface="Consolas"/>
                <a:cs typeface="Consolas"/>
                <a:sym typeface="Consolas"/>
              </a:rPr>
              <a:t>"Rego Park", "Bronx", "Astoria"</a:t>
            </a:r>
            <a:r>
              <a:rPr b="1" lang="uk-UA" sz="1100">
                <a:solidFill>
                  <a:schemeClr val="dk1"/>
                </a:solidFill>
                <a:latin typeface="Consolas"/>
                <a:ea typeface="Consolas"/>
                <a:cs typeface="Consolas"/>
                <a:sym typeface="Consolas"/>
              </a:rPr>
              <a:t>]}</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 --- panda dataframe ----</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pd_df = pd.DataFrame(student_dict)</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print(pd_df)</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 ----- SparkSQL dataframe-----</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sp_df = spark.createDataFrame(pd_df)</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sp_df.printSchema()</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rPr b="1" lang="uk-UA" sz="1100">
                <a:solidFill>
                  <a:srgbClr val="0D0D0D"/>
                </a:solidFill>
                <a:latin typeface="Consolas"/>
                <a:ea typeface="Consolas"/>
                <a:cs typeface="Consolas"/>
                <a:sym typeface="Consolas"/>
              </a:rPr>
              <a:t>sp_df.show()</a:t>
            </a:r>
            <a:endParaRPr b="1" sz="1100">
              <a:solidFill>
                <a:srgbClr val="0D0D0D"/>
              </a:solidFill>
              <a:latin typeface="Consolas"/>
              <a:ea typeface="Consolas"/>
              <a:cs typeface="Consolas"/>
              <a:sym typeface="Consolas"/>
            </a:endParaRPr>
          </a:p>
          <a:p>
            <a:pPr indent="0" lvl="0" marL="0" rtl="0" algn="l">
              <a:spcBef>
                <a:spcPts val="0"/>
              </a:spcBef>
              <a:spcAft>
                <a:spcPts val="0"/>
              </a:spcAft>
              <a:buNone/>
            </a:pPr>
            <a:r>
              <a:t/>
            </a:r>
            <a:endParaRPr b="1" sz="1000">
              <a:solidFill>
                <a:srgbClr val="0D0D0D"/>
              </a:solidFill>
              <a:latin typeface="Consolas"/>
              <a:ea typeface="Consolas"/>
              <a:cs typeface="Consolas"/>
              <a:sym typeface="Consolas"/>
            </a:endParaRPr>
          </a:p>
        </p:txBody>
      </p:sp>
      <p:pic>
        <p:nvPicPr>
          <p:cNvPr id="396" name="Google Shape;396;p51"/>
          <p:cNvPicPr preferRelativeResize="0"/>
          <p:nvPr/>
        </p:nvPicPr>
        <p:blipFill>
          <a:blip r:embed="rId3">
            <a:alphaModFix/>
          </a:blip>
          <a:stretch>
            <a:fillRect/>
          </a:stretch>
        </p:blipFill>
        <p:spPr>
          <a:xfrm>
            <a:off x="6613950" y="1813801"/>
            <a:ext cx="2038076" cy="496200"/>
          </a:xfrm>
          <a:prstGeom prst="rect">
            <a:avLst/>
          </a:prstGeom>
          <a:noFill/>
          <a:ln cap="flat" cmpd="sng" w="9525">
            <a:solidFill>
              <a:schemeClr val="dk2"/>
            </a:solidFill>
            <a:prstDash val="solid"/>
            <a:round/>
            <a:headEnd len="sm" w="sm" type="none"/>
            <a:tailEnd len="sm" w="sm" type="none"/>
          </a:ln>
        </p:spPr>
      </p:pic>
      <p:pic>
        <p:nvPicPr>
          <p:cNvPr id="397" name="Google Shape;397;p51"/>
          <p:cNvPicPr preferRelativeResize="0"/>
          <p:nvPr/>
        </p:nvPicPr>
        <p:blipFill>
          <a:blip r:embed="rId4">
            <a:alphaModFix/>
          </a:blip>
          <a:stretch>
            <a:fillRect/>
          </a:stretch>
        </p:blipFill>
        <p:spPr>
          <a:xfrm>
            <a:off x="6613948" y="2781850"/>
            <a:ext cx="2341100" cy="1705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500"/>
              <a:t>Create DataFrame From Data Sources</a:t>
            </a:r>
            <a:endParaRPr sz="2500"/>
          </a:p>
        </p:txBody>
      </p:sp>
      <p:sp>
        <p:nvSpPr>
          <p:cNvPr id="403" name="Google Shape;403;p52"/>
          <p:cNvSpPr txBox="1"/>
          <p:nvPr>
            <p:ph idx="4294967295" type="body"/>
          </p:nvPr>
        </p:nvSpPr>
        <p:spPr>
          <a:xfrm>
            <a:off x="442550" y="11827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UA" sz="1200"/>
              <a:t>In real time, you create a </a:t>
            </a:r>
            <a:r>
              <a:rPr b="1" lang="uk-UA" sz="1200"/>
              <a:t>DataFrame </a:t>
            </a:r>
            <a:r>
              <a:rPr lang="uk-UA" sz="1200"/>
              <a:t>from data source files such as </a:t>
            </a:r>
            <a:r>
              <a:rPr i="1" lang="uk-UA" sz="1200"/>
              <a:t>CSV, Text, JSON, and </a:t>
            </a:r>
            <a:r>
              <a:rPr lang="uk-UA" sz="1200"/>
              <a:t>etc. PySpark, by default, supports many data formats out of the box without importing any libraries. To create DataFrame, you need to use the appropriate method available in</a:t>
            </a:r>
            <a:r>
              <a:rPr lang="uk-UA" sz="1200">
                <a:solidFill>
                  <a:schemeClr val="dk1"/>
                </a:solidFill>
                <a:highlight>
                  <a:srgbClr val="F9F9F9"/>
                </a:highlight>
                <a:latin typeface="Open Sans"/>
                <a:ea typeface="Open Sans"/>
                <a:cs typeface="Open Sans"/>
                <a:sym typeface="Open Sans"/>
              </a:rPr>
              <a:t> </a:t>
            </a:r>
            <a:r>
              <a:rPr lang="uk-UA" sz="1200"/>
              <a:t>DataFrame </a:t>
            </a:r>
            <a:r>
              <a:rPr b="1" lang="uk-UA" sz="1200">
                <a:solidFill>
                  <a:srgbClr val="B45F06"/>
                </a:solidFill>
                <a:highlight>
                  <a:srgbClr val="F2F2F2"/>
                </a:highlight>
                <a:latin typeface="Consolas"/>
                <a:ea typeface="Consolas"/>
                <a:cs typeface="Consolas"/>
                <a:sym typeface="Consolas"/>
              </a:rPr>
              <a:t>spark.read()</a:t>
            </a:r>
            <a:r>
              <a:rPr lang="uk-UA" sz="1200">
                <a:solidFill>
                  <a:schemeClr val="dk1"/>
                </a:solidFill>
                <a:highlight>
                  <a:srgbClr val="F2F2F2"/>
                </a:highlight>
                <a:latin typeface="Century Gothic"/>
                <a:ea typeface="Century Gothic"/>
                <a:cs typeface="Century Gothic"/>
                <a:sym typeface="Century Gothic"/>
              </a:rPr>
              <a:t> </a:t>
            </a:r>
            <a:r>
              <a:rPr lang="uk-UA" sz="1200"/>
              <a:t>class.</a:t>
            </a:r>
            <a:r>
              <a:rPr lang="uk-UA" sz="1200">
                <a:solidFill>
                  <a:srgbClr val="0D0D0D"/>
                </a:solidFill>
                <a:highlight>
                  <a:srgbClr val="FFFFFF"/>
                </a:highlight>
                <a:latin typeface="Roboto"/>
                <a:ea typeface="Roboto"/>
                <a:cs typeface="Roboto"/>
                <a:sym typeface="Roboto"/>
              </a:rPr>
              <a:t> Here is a list of some commonly used methods:</a:t>
            </a:r>
            <a:endParaRPr sz="1200">
              <a:solidFill>
                <a:srgbClr val="0D0D0D"/>
              </a:solidFill>
              <a:highlight>
                <a:srgbClr val="FFFFFF"/>
              </a:highlight>
              <a:latin typeface="Roboto"/>
              <a:ea typeface="Roboto"/>
              <a:cs typeface="Roboto"/>
              <a:sym typeface="Roboto"/>
            </a:endParaRPr>
          </a:p>
          <a:p>
            <a:pPr indent="-285750" lvl="0" marL="314999" rtl="0" algn="l">
              <a:lnSpc>
                <a:spcPct val="100000"/>
              </a:lnSpc>
              <a:spcBef>
                <a:spcPts val="1500"/>
              </a:spcBef>
              <a:spcAft>
                <a:spcPts val="0"/>
              </a:spcAft>
              <a:buClr>
                <a:srgbClr val="0D0D0D"/>
              </a:buClr>
              <a:buSzPts val="900"/>
              <a:buChar char="●"/>
            </a:pPr>
            <a:r>
              <a:rPr b="1" lang="uk-UA" sz="1100">
                <a:solidFill>
                  <a:srgbClr val="B45F06"/>
                </a:solidFill>
                <a:highlight>
                  <a:srgbClr val="F2F2F2"/>
                </a:highlight>
                <a:latin typeface="Consolas"/>
                <a:ea typeface="Consolas"/>
                <a:cs typeface="Consolas"/>
                <a:sym typeface="Consolas"/>
              </a:rPr>
              <a:t>spark.read.text:</a:t>
            </a:r>
            <a:r>
              <a:rPr lang="uk-UA" sz="1100">
                <a:solidFill>
                  <a:srgbClr val="0D0D0D"/>
                </a:solidFill>
                <a:highlight>
                  <a:srgbClr val="FFFFFF"/>
                </a:highlight>
                <a:latin typeface="Roboto"/>
                <a:ea typeface="Roboto"/>
                <a:cs typeface="Roboto"/>
                <a:sym typeface="Roboto"/>
              </a:rPr>
              <a:t> Reads a text file (lines of text) into a DataFrame, with each line as a record.</a:t>
            </a:r>
            <a:endParaRPr b="1" sz="1100">
              <a:solidFill>
                <a:srgbClr val="B45F06"/>
              </a:solidFill>
              <a:highlight>
                <a:srgbClr val="F2F2F2"/>
              </a:highlight>
              <a:latin typeface="Consolas"/>
              <a:ea typeface="Consolas"/>
              <a:cs typeface="Consolas"/>
              <a:sym typeface="Consolas"/>
            </a:endParaRPr>
          </a:p>
          <a:p>
            <a:pPr indent="-285750" lvl="0" marL="314999" rtl="0" algn="l">
              <a:lnSpc>
                <a:spcPct val="100000"/>
              </a:lnSpc>
              <a:spcBef>
                <a:spcPts val="0"/>
              </a:spcBef>
              <a:spcAft>
                <a:spcPts val="0"/>
              </a:spcAft>
              <a:buClr>
                <a:srgbClr val="0D0D0D"/>
              </a:buClr>
              <a:buSzPts val="900"/>
              <a:buChar char="●"/>
            </a:pPr>
            <a:r>
              <a:rPr b="1" lang="uk-UA" sz="1100">
                <a:solidFill>
                  <a:srgbClr val="B45F06"/>
                </a:solidFill>
                <a:highlight>
                  <a:srgbClr val="F2F2F2"/>
                </a:highlight>
                <a:latin typeface="Consolas"/>
                <a:ea typeface="Consolas"/>
                <a:cs typeface="Consolas"/>
                <a:sym typeface="Consolas"/>
              </a:rPr>
              <a:t>spark.read.csv():</a:t>
            </a:r>
            <a:r>
              <a:rPr lang="uk-UA" sz="1100">
                <a:solidFill>
                  <a:srgbClr val="0D0D0D"/>
                </a:solidFill>
                <a:highlight>
                  <a:srgbClr val="FFFFFF"/>
                </a:highlight>
                <a:latin typeface="Roboto"/>
                <a:ea typeface="Roboto"/>
                <a:cs typeface="Roboto"/>
                <a:sym typeface="Roboto"/>
              </a:rPr>
              <a:t> Reads a CSV (Comma Separated Values) file into a DataFrame.</a:t>
            </a:r>
            <a:endParaRPr sz="1100">
              <a:solidFill>
                <a:srgbClr val="0D0D0D"/>
              </a:solidFill>
              <a:highlight>
                <a:srgbClr val="FFFFFF"/>
              </a:highlight>
              <a:latin typeface="Roboto"/>
              <a:ea typeface="Roboto"/>
              <a:cs typeface="Roboto"/>
              <a:sym typeface="Roboto"/>
            </a:endParaRPr>
          </a:p>
          <a:p>
            <a:pPr indent="-285750" lvl="0" marL="314999" rtl="0" algn="l">
              <a:lnSpc>
                <a:spcPct val="100000"/>
              </a:lnSpc>
              <a:spcBef>
                <a:spcPts val="0"/>
              </a:spcBef>
              <a:spcAft>
                <a:spcPts val="0"/>
              </a:spcAft>
              <a:buClr>
                <a:srgbClr val="0D0D0D"/>
              </a:buClr>
              <a:buSzPts val="900"/>
              <a:buChar char="●"/>
            </a:pPr>
            <a:r>
              <a:rPr b="1" lang="uk-UA" sz="1100">
                <a:solidFill>
                  <a:srgbClr val="B45F06"/>
                </a:solidFill>
                <a:highlight>
                  <a:srgbClr val="F2F2F2"/>
                </a:highlight>
                <a:latin typeface="Consolas"/>
                <a:ea typeface="Consolas"/>
                <a:cs typeface="Consolas"/>
                <a:sym typeface="Consolas"/>
              </a:rPr>
              <a:t>spark.read.json()</a:t>
            </a:r>
            <a:r>
              <a:rPr lang="uk-UA" sz="1100">
                <a:solidFill>
                  <a:srgbClr val="0D0D0D"/>
                </a:solidFill>
                <a:highlight>
                  <a:srgbClr val="FFFFFF"/>
                </a:highlight>
                <a:latin typeface="Roboto"/>
                <a:ea typeface="Roboto"/>
                <a:cs typeface="Roboto"/>
                <a:sym typeface="Roboto"/>
              </a:rPr>
              <a:t>: Reads a JSON (JavaScript Object Notation) file into a DataFrame.</a:t>
            </a:r>
            <a:endParaRPr sz="1100">
              <a:solidFill>
                <a:srgbClr val="0D0D0D"/>
              </a:solidFill>
              <a:highlight>
                <a:srgbClr val="FFFFFF"/>
              </a:highlight>
              <a:latin typeface="Roboto"/>
              <a:ea typeface="Roboto"/>
              <a:cs typeface="Roboto"/>
              <a:sym typeface="Roboto"/>
            </a:endParaRPr>
          </a:p>
          <a:p>
            <a:pPr indent="-285750" lvl="0" marL="314999" rtl="0" algn="l">
              <a:lnSpc>
                <a:spcPct val="100000"/>
              </a:lnSpc>
              <a:spcBef>
                <a:spcPts val="0"/>
              </a:spcBef>
              <a:spcAft>
                <a:spcPts val="0"/>
              </a:spcAft>
              <a:buClr>
                <a:srgbClr val="0D0D0D"/>
              </a:buClr>
              <a:buSzPts val="900"/>
              <a:buChar char="●"/>
            </a:pPr>
            <a:r>
              <a:rPr b="1" lang="uk-UA" sz="1100">
                <a:solidFill>
                  <a:srgbClr val="B45F06"/>
                </a:solidFill>
                <a:highlight>
                  <a:srgbClr val="F2F2F2"/>
                </a:highlight>
                <a:latin typeface="Consolas"/>
                <a:ea typeface="Consolas"/>
                <a:cs typeface="Consolas"/>
                <a:sym typeface="Consolas"/>
              </a:rPr>
              <a:t>spark.read.parquet():</a:t>
            </a:r>
            <a:r>
              <a:rPr lang="uk-UA" sz="1100">
                <a:solidFill>
                  <a:srgbClr val="0D0D0D"/>
                </a:solidFill>
                <a:highlight>
                  <a:srgbClr val="FFFFFF"/>
                </a:highlight>
                <a:latin typeface="Roboto"/>
                <a:ea typeface="Roboto"/>
                <a:cs typeface="Roboto"/>
                <a:sym typeface="Roboto"/>
              </a:rPr>
              <a:t> Reads a Parquet file into a DataFrame. Parquet is a columnar storage file format.</a:t>
            </a:r>
            <a:endParaRPr sz="1100">
              <a:solidFill>
                <a:srgbClr val="0D0D0D"/>
              </a:solidFill>
              <a:highlight>
                <a:srgbClr val="FFFFFF"/>
              </a:highlight>
              <a:latin typeface="Roboto"/>
              <a:ea typeface="Roboto"/>
              <a:cs typeface="Roboto"/>
              <a:sym typeface="Roboto"/>
            </a:endParaRPr>
          </a:p>
          <a:p>
            <a:pPr indent="-285750" lvl="0" marL="314999" rtl="0" algn="l">
              <a:lnSpc>
                <a:spcPct val="100000"/>
              </a:lnSpc>
              <a:spcBef>
                <a:spcPts val="0"/>
              </a:spcBef>
              <a:spcAft>
                <a:spcPts val="0"/>
              </a:spcAft>
              <a:buClr>
                <a:srgbClr val="0D0D0D"/>
              </a:buClr>
              <a:buSzPts val="900"/>
              <a:buChar char="●"/>
            </a:pPr>
            <a:r>
              <a:rPr b="1" lang="uk-UA" sz="1100">
                <a:solidFill>
                  <a:srgbClr val="B45F06"/>
                </a:solidFill>
                <a:highlight>
                  <a:srgbClr val="F2F2F2"/>
                </a:highlight>
                <a:latin typeface="Consolas"/>
                <a:ea typeface="Consolas"/>
                <a:cs typeface="Consolas"/>
                <a:sym typeface="Consolas"/>
              </a:rPr>
              <a:t>spark.read.orc():</a:t>
            </a:r>
            <a:r>
              <a:rPr lang="uk-UA" sz="1100">
                <a:solidFill>
                  <a:srgbClr val="0D0D0D"/>
                </a:solidFill>
                <a:highlight>
                  <a:srgbClr val="FFFFFF"/>
                </a:highlight>
                <a:latin typeface="Roboto"/>
                <a:ea typeface="Roboto"/>
                <a:cs typeface="Roboto"/>
                <a:sym typeface="Roboto"/>
              </a:rPr>
              <a:t> Reads an ORC (Optimized Row Columnar) file into a DataFrame.</a:t>
            </a:r>
            <a:endParaRPr sz="1100">
              <a:solidFill>
                <a:srgbClr val="0D0D0D"/>
              </a:solidFill>
              <a:highlight>
                <a:srgbClr val="FFFFFF"/>
              </a:highlight>
              <a:latin typeface="Roboto"/>
              <a:ea typeface="Roboto"/>
              <a:cs typeface="Roboto"/>
              <a:sym typeface="Roboto"/>
            </a:endParaRPr>
          </a:p>
          <a:p>
            <a:pPr indent="-285750" lvl="0" marL="314999" rtl="0" algn="l">
              <a:lnSpc>
                <a:spcPct val="100000"/>
              </a:lnSpc>
              <a:spcBef>
                <a:spcPts val="0"/>
              </a:spcBef>
              <a:spcAft>
                <a:spcPts val="0"/>
              </a:spcAft>
              <a:buClr>
                <a:srgbClr val="0D0D0D"/>
              </a:buClr>
              <a:buSzPts val="900"/>
              <a:buChar char="●"/>
            </a:pPr>
            <a:r>
              <a:rPr b="1" lang="uk-UA" sz="1100">
                <a:solidFill>
                  <a:srgbClr val="B45F06"/>
                </a:solidFill>
                <a:highlight>
                  <a:srgbClr val="F2F2F2"/>
                </a:highlight>
                <a:latin typeface="Consolas"/>
                <a:ea typeface="Consolas"/>
                <a:cs typeface="Consolas"/>
                <a:sym typeface="Consolas"/>
              </a:rPr>
              <a:t>spark.read.jdbc():</a:t>
            </a:r>
            <a:r>
              <a:rPr lang="uk-UA" sz="1100">
                <a:solidFill>
                  <a:srgbClr val="0D0D0D"/>
                </a:solidFill>
                <a:highlight>
                  <a:srgbClr val="FFFFFF"/>
                </a:highlight>
                <a:latin typeface="Roboto"/>
                <a:ea typeface="Roboto"/>
                <a:cs typeface="Roboto"/>
                <a:sym typeface="Roboto"/>
              </a:rPr>
              <a:t> Reads data from a JDBC (Java Database Connectivity) source into a DataFrame. This method requires specifying a JDBC URL, table name, and optional properties such as username and password.</a:t>
            </a:r>
            <a:endParaRPr sz="1100">
              <a:solidFill>
                <a:srgbClr val="0D0D0D"/>
              </a:solidFill>
              <a:highlight>
                <a:srgbClr val="FFFFFF"/>
              </a:highlight>
              <a:latin typeface="Roboto"/>
              <a:ea typeface="Roboto"/>
              <a:cs typeface="Roboto"/>
              <a:sym typeface="Roboto"/>
            </a:endParaRPr>
          </a:p>
          <a:p>
            <a:pPr indent="-285750" lvl="0" marL="314999" rtl="0" algn="l">
              <a:lnSpc>
                <a:spcPct val="100000"/>
              </a:lnSpc>
              <a:spcBef>
                <a:spcPts val="0"/>
              </a:spcBef>
              <a:spcAft>
                <a:spcPts val="0"/>
              </a:spcAft>
              <a:buClr>
                <a:srgbClr val="0D0D0D"/>
              </a:buClr>
              <a:buSzPts val="900"/>
              <a:buChar char="●"/>
            </a:pPr>
            <a:r>
              <a:rPr b="1" lang="uk-UA" sz="1100">
                <a:solidFill>
                  <a:srgbClr val="B45F06"/>
                </a:solidFill>
                <a:highlight>
                  <a:srgbClr val="F2F2F2"/>
                </a:highlight>
                <a:latin typeface="Consolas"/>
                <a:ea typeface="Consolas"/>
                <a:cs typeface="Consolas"/>
                <a:sym typeface="Consolas"/>
              </a:rPr>
              <a:t>spark.read.table():</a:t>
            </a:r>
            <a:r>
              <a:rPr lang="uk-UA" sz="1100">
                <a:solidFill>
                  <a:srgbClr val="0D0D0D"/>
                </a:solidFill>
                <a:highlight>
                  <a:srgbClr val="FFFFFF"/>
                </a:highlight>
                <a:latin typeface="Roboto"/>
                <a:ea typeface="Roboto"/>
                <a:cs typeface="Roboto"/>
                <a:sym typeface="Roboto"/>
              </a:rPr>
              <a:t> Reads data from a Hive table into a DataFrame. This method is used for reading data from a Hive metastore.</a:t>
            </a:r>
            <a:endParaRPr sz="1100">
              <a:solidFill>
                <a:srgbClr val="0D0D0D"/>
              </a:solidFill>
              <a:highlight>
                <a:srgbClr val="FFFFFF"/>
              </a:highlight>
              <a:latin typeface="Roboto"/>
              <a:ea typeface="Roboto"/>
              <a:cs typeface="Roboto"/>
              <a:sym typeface="Roboto"/>
            </a:endParaRPr>
          </a:p>
          <a:p>
            <a:pPr indent="-292100" lvl="0" marL="314999" rtl="0" algn="l">
              <a:lnSpc>
                <a:spcPct val="100000"/>
              </a:lnSpc>
              <a:spcBef>
                <a:spcPts val="0"/>
              </a:spcBef>
              <a:spcAft>
                <a:spcPts val="0"/>
              </a:spcAft>
              <a:buClr>
                <a:srgbClr val="0D0D0D"/>
              </a:buClr>
              <a:buSzPts val="1000"/>
              <a:buChar char="●"/>
            </a:pPr>
            <a:r>
              <a:rPr b="1" lang="uk-UA" sz="1100">
                <a:solidFill>
                  <a:srgbClr val="B45F06"/>
                </a:solidFill>
                <a:highlight>
                  <a:srgbClr val="F2F2F2"/>
                </a:highlight>
                <a:latin typeface="Consolas"/>
                <a:ea typeface="Consolas"/>
                <a:cs typeface="Consolas"/>
                <a:sym typeface="Consolas"/>
              </a:rPr>
              <a:t>spark.read.format():</a:t>
            </a:r>
            <a:r>
              <a:rPr lang="uk-UA" sz="1100">
                <a:solidFill>
                  <a:srgbClr val="0D0D0D"/>
                </a:solidFill>
                <a:highlight>
                  <a:srgbClr val="FFFFFF"/>
                </a:highlight>
                <a:latin typeface="Roboto"/>
                <a:ea typeface="Roboto"/>
                <a:cs typeface="Roboto"/>
                <a:sym typeface="Roboto"/>
              </a:rPr>
              <a:t> Specifies a custom data source format and allows specifying additional options for reading data. For example, </a:t>
            </a:r>
            <a:r>
              <a:rPr lang="uk-UA" sz="950">
                <a:solidFill>
                  <a:srgbClr val="0D0D0D"/>
                </a:solidFill>
                <a:highlight>
                  <a:srgbClr val="FFFFFF"/>
                </a:highlight>
                <a:latin typeface="Courier New"/>
                <a:ea typeface="Courier New"/>
                <a:cs typeface="Courier New"/>
                <a:sym typeface="Courier New"/>
              </a:rPr>
              <a:t>spark.read.format("avro")</a:t>
            </a:r>
            <a:r>
              <a:rPr lang="uk-UA" sz="1100">
                <a:solidFill>
                  <a:srgbClr val="0D0D0D"/>
                </a:solidFill>
                <a:highlight>
                  <a:srgbClr val="FFFFFF"/>
                </a:highlight>
                <a:latin typeface="Roboto"/>
                <a:ea typeface="Roboto"/>
                <a:cs typeface="Roboto"/>
                <a:sym typeface="Roboto"/>
              </a:rPr>
              <a:t>.</a:t>
            </a:r>
            <a:endParaRPr sz="1100">
              <a:solidFill>
                <a:srgbClr val="0D0D0D"/>
              </a:solidFill>
              <a:highlight>
                <a:srgbClr val="FFFFFF"/>
              </a:highlight>
              <a:latin typeface="Roboto"/>
              <a:ea typeface="Roboto"/>
              <a:cs typeface="Roboto"/>
              <a:sym typeface="Roboto"/>
            </a:endParaRPr>
          </a:p>
          <a:p>
            <a:pPr indent="-292100" lvl="0" marL="314999" rtl="0" algn="l">
              <a:lnSpc>
                <a:spcPct val="100000"/>
              </a:lnSpc>
              <a:spcBef>
                <a:spcPts val="0"/>
              </a:spcBef>
              <a:spcAft>
                <a:spcPts val="0"/>
              </a:spcAft>
              <a:buClr>
                <a:srgbClr val="0D0D0D"/>
              </a:buClr>
              <a:buSzPts val="1000"/>
              <a:buChar char="●"/>
            </a:pPr>
            <a:r>
              <a:rPr b="1" lang="uk-UA" sz="1100">
                <a:solidFill>
                  <a:srgbClr val="B45F06"/>
                </a:solidFill>
                <a:highlight>
                  <a:srgbClr val="F2F2F2"/>
                </a:highlight>
                <a:latin typeface="Consolas"/>
                <a:ea typeface="Consolas"/>
                <a:cs typeface="Consolas"/>
                <a:sym typeface="Consolas"/>
              </a:rPr>
              <a:t>spark.read.option():</a:t>
            </a:r>
            <a:r>
              <a:rPr lang="uk-UA" sz="1100">
                <a:solidFill>
                  <a:srgbClr val="0D0D0D"/>
                </a:solidFill>
                <a:highlight>
                  <a:srgbClr val="FFFFFF"/>
                </a:highlight>
                <a:latin typeface="Roboto"/>
                <a:ea typeface="Roboto"/>
                <a:cs typeface="Roboto"/>
                <a:sym typeface="Roboto"/>
              </a:rPr>
              <a:t> Specifies additional options for reading data from a specific data source. For example, </a:t>
            </a:r>
            <a:r>
              <a:rPr lang="uk-UA" sz="950">
                <a:solidFill>
                  <a:srgbClr val="0D0D0D"/>
                </a:solidFill>
                <a:highlight>
                  <a:srgbClr val="FFFFFF"/>
                </a:highlight>
                <a:latin typeface="Courier New"/>
                <a:ea typeface="Courier New"/>
                <a:cs typeface="Courier New"/>
                <a:sym typeface="Courier New"/>
              </a:rPr>
              <a:t>spark.read.option("header", "true")</a:t>
            </a:r>
            <a:r>
              <a:rPr lang="uk-UA" sz="1100">
                <a:solidFill>
                  <a:srgbClr val="0D0D0D"/>
                </a:solidFill>
                <a:highlight>
                  <a:srgbClr val="FFFFFF"/>
                </a:highlight>
                <a:latin typeface="Roboto"/>
                <a:ea typeface="Roboto"/>
                <a:cs typeface="Roboto"/>
                <a:sym typeface="Roboto"/>
              </a:rPr>
              <a:t>.</a:t>
            </a:r>
            <a:endParaRPr sz="1100">
              <a:solidFill>
                <a:srgbClr val="0D0D0D"/>
              </a:solidFill>
              <a:highlight>
                <a:srgbClr val="FFFFFF"/>
              </a:highlight>
              <a:latin typeface="Roboto"/>
              <a:ea typeface="Roboto"/>
              <a:cs typeface="Roboto"/>
              <a:sym typeface="Roboto"/>
            </a:endParaRPr>
          </a:p>
          <a:p>
            <a:pPr indent="-292100" lvl="0" marL="314999" rtl="0" algn="l">
              <a:lnSpc>
                <a:spcPct val="100000"/>
              </a:lnSpc>
              <a:spcBef>
                <a:spcPts val="0"/>
              </a:spcBef>
              <a:spcAft>
                <a:spcPts val="0"/>
              </a:spcAft>
              <a:buClr>
                <a:srgbClr val="0D0D0D"/>
              </a:buClr>
              <a:buSzPts val="1000"/>
              <a:buChar char="●"/>
            </a:pPr>
            <a:r>
              <a:rPr b="1" lang="uk-UA" sz="1100">
                <a:solidFill>
                  <a:srgbClr val="B45F06"/>
                </a:solidFill>
                <a:highlight>
                  <a:srgbClr val="F2F2F2"/>
                </a:highlight>
                <a:latin typeface="Consolas"/>
                <a:ea typeface="Consolas"/>
                <a:cs typeface="Consolas"/>
                <a:sym typeface="Consolas"/>
              </a:rPr>
              <a:t>spark.read.load():</a:t>
            </a:r>
            <a:r>
              <a:rPr lang="uk-UA" sz="1100">
                <a:solidFill>
                  <a:srgbClr val="0D0D0D"/>
                </a:solidFill>
                <a:highlight>
                  <a:srgbClr val="FFFFFF"/>
                </a:highlight>
                <a:latin typeface="Roboto"/>
                <a:ea typeface="Roboto"/>
                <a:cs typeface="Roboto"/>
                <a:sym typeface="Roboto"/>
              </a:rPr>
              <a:t> Loads data from a specified path into a DataFrame based on the specified format and options. This method is often used in conjunction with </a:t>
            </a:r>
            <a:r>
              <a:rPr lang="uk-UA" sz="950">
                <a:solidFill>
                  <a:srgbClr val="0D0D0D"/>
                </a:solidFill>
                <a:highlight>
                  <a:srgbClr val="FFFFFF"/>
                </a:highlight>
                <a:latin typeface="Courier New"/>
                <a:ea typeface="Courier New"/>
                <a:cs typeface="Courier New"/>
                <a:sym typeface="Courier New"/>
              </a:rPr>
              <a:t>format</a:t>
            </a:r>
            <a:r>
              <a:rPr lang="uk-UA" sz="1100">
                <a:solidFill>
                  <a:srgbClr val="0D0D0D"/>
                </a:solidFill>
                <a:highlight>
                  <a:srgbClr val="FFFFFF"/>
                </a:highlight>
                <a:latin typeface="Roboto"/>
                <a:ea typeface="Roboto"/>
                <a:cs typeface="Roboto"/>
                <a:sym typeface="Roboto"/>
              </a:rPr>
              <a:t> and </a:t>
            </a:r>
            <a:r>
              <a:rPr lang="uk-UA" sz="950">
                <a:solidFill>
                  <a:srgbClr val="0D0D0D"/>
                </a:solidFill>
                <a:highlight>
                  <a:srgbClr val="FFFFFF"/>
                </a:highlight>
                <a:latin typeface="Courier New"/>
                <a:ea typeface="Courier New"/>
                <a:cs typeface="Courier New"/>
                <a:sym typeface="Courier New"/>
              </a:rPr>
              <a:t>option</a:t>
            </a:r>
            <a:r>
              <a:rPr lang="uk-UA" sz="1100">
                <a:solidFill>
                  <a:srgbClr val="0D0D0D"/>
                </a:solidFill>
                <a:highlight>
                  <a:srgbClr val="FFFFFF"/>
                </a:highlight>
                <a:latin typeface="Roboto"/>
                <a:ea typeface="Roboto"/>
                <a:cs typeface="Roboto"/>
                <a:sym typeface="Roboto"/>
              </a:rPr>
              <a:t>.</a:t>
            </a:r>
            <a:endParaRPr sz="1100"/>
          </a:p>
        </p:txBody>
      </p:sp>
      <p:sp>
        <p:nvSpPr>
          <p:cNvPr id="404" name="Google Shape;40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Create DataFrame From Data Sources</a:t>
            </a:r>
            <a:endParaRPr/>
          </a:p>
        </p:txBody>
      </p:sp>
      <p:sp>
        <p:nvSpPr>
          <p:cNvPr id="410" name="Google Shape;410;p53"/>
          <p:cNvSpPr txBox="1"/>
          <p:nvPr>
            <p:ph idx="4294967295" type="body"/>
          </p:nvPr>
        </p:nvSpPr>
        <p:spPr>
          <a:xfrm>
            <a:off x="434450" y="12476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UA" sz="1400">
                <a:solidFill>
                  <a:srgbClr val="222222"/>
                </a:solidFill>
              </a:rPr>
              <a:t>If we read/access data from </a:t>
            </a:r>
            <a:r>
              <a:rPr lang="uk-UA" sz="1400">
                <a:solidFill>
                  <a:srgbClr val="222222"/>
                </a:solidFill>
                <a:highlight>
                  <a:srgbClr val="FFFFFF"/>
                </a:highlight>
              </a:rPr>
              <a:t>any external source such as CSV or JSON, we must first create a </a:t>
            </a:r>
            <a:r>
              <a:rPr b="1" lang="uk-UA" sz="1400">
                <a:solidFill>
                  <a:srgbClr val="222222"/>
                </a:solidFill>
                <a:highlight>
                  <a:srgbClr val="FFFFFF"/>
                </a:highlight>
              </a:rPr>
              <a:t>DataFrameReader</a:t>
            </a:r>
            <a:r>
              <a:rPr lang="uk-UA" sz="1400">
                <a:solidFill>
                  <a:srgbClr val="222222"/>
                </a:solidFill>
                <a:highlight>
                  <a:srgbClr val="FFFFFF"/>
                </a:highlight>
              </a:rPr>
              <a:t>. A</a:t>
            </a:r>
            <a:r>
              <a:rPr b="1" lang="uk-UA" sz="1400">
                <a:solidFill>
                  <a:srgbClr val="222222"/>
                </a:solidFill>
              </a:rPr>
              <a:t> DataFrameReader</a:t>
            </a:r>
            <a:r>
              <a:rPr lang="uk-UA" sz="1400">
                <a:solidFill>
                  <a:srgbClr val="222222"/>
                </a:solidFill>
              </a:rPr>
              <a:t> is the foundation for reading data in Spark; it can be accessed via the </a:t>
            </a:r>
            <a:r>
              <a:rPr b="1" lang="uk-UA" sz="1400">
                <a:solidFill>
                  <a:srgbClr val="222222"/>
                </a:solidFill>
                <a:highlight>
                  <a:srgbClr val="F2F2F2"/>
                </a:highlight>
                <a:latin typeface="Consolas"/>
                <a:ea typeface="Consolas"/>
                <a:cs typeface="Consolas"/>
                <a:sym typeface="Consolas"/>
              </a:rPr>
              <a:t>spark.read() class</a:t>
            </a:r>
            <a:endParaRPr b="1" sz="1400">
              <a:solidFill>
                <a:srgbClr val="222222"/>
              </a:solidFill>
              <a:highlight>
                <a:srgbClr val="F2F2F2"/>
              </a:highlight>
              <a:latin typeface="Consolas"/>
              <a:ea typeface="Consolas"/>
              <a:cs typeface="Consolas"/>
              <a:sym typeface="Consolas"/>
            </a:endParaRPr>
          </a:p>
          <a:p>
            <a:pPr indent="0" lvl="0" marL="0" rtl="0" algn="l">
              <a:spcBef>
                <a:spcPts val="1000"/>
              </a:spcBef>
              <a:spcAft>
                <a:spcPts val="0"/>
              </a:spcAft>
              <a:buNone/>
            </a:pPr>
            <a:r>
              <a:rPr b="1" lang="uk-UA" sz="1300"/>
              <a:t>Basic Syntax:</a:t>
            </a:r>
            <a:endParaRPr b="1" sz="1300">
              <a:solidFill>
                <a:schemeClr val="dk1"/>
              </a:solidFill>
              <a:highlight>
                <a:srgbClr val="F2F2F2"/>
              </a:highlight>
            </a:endParaRPr>
          </a:p>
          <a:p>
            <a:pPr indent="0" lvl="0" marL="0" rtl="0" algn="l">
              <a:spcBef>
                <a:spcPts val="1000"/>
              </a:spcBef>
              <a:spcAft>
                <a:spcPts val="0"/>
              </a:spcAft>
              <a:buNone/>
            </a:pPr>
            <a:r>
              <a:rPr b="1" lang="uk-UA" sz="1300">
                <a:solidFill>
                  <a:srgbClr val="38761D"/>
                </a:solidFill>
                <a:latin typeface="Consolas"/>
                <a:ea typeface="Consolas"/>
                <a:cs typeface="Consolas"/>
                <a:sym typeface="Consolas"/>
              </a:rPr>
              <a:t>JSON Example:          </a:t>
            </a:r>
            <a:r>
              <a:rPr b="1" lang="uk-UA" sz="1300">
                <a:latin typeface="Consolas"/>
                <a:ea typeface="Consolas"/>
                <a:cs typeface="Consolas"/>
                <a:sym typeface="Consolas"/>
              </a:rPr>
              <a:t>dataframe = </a:t>
            </a:r>
            <a:r>
              <a:rPr b="1" lang="uk-UA" sz="1300">
                <a:solidFill>
                  <a:schemeClr val="dk1"/>
                </a:solidFill>
                <a:latin typeface="Consolas"/>
                <a:ea typeface="Consolas"/>
                <a:cs typeface="Consolas"/>
                <a:sym typeface="Consolas"/>
              </a:rPr>
              <a:t>SparkSession</a:t>
            </a:r>
            <a:r>
              <a:rPr b="1" lang="uk-UA" sz="1300">
                <a:latin typeface="Consolas"/>
                <a:ea typeface="Consolas"/>
                <a:cs typeface="Consolas"/>
                <a:sym typeface="Consolas"/>
              </a:rPr>
              <a:t>.</a:t>
            </a:r>
            <a:r>
              <a:rPr b="1" lang="uk-UA" sz="1300">
                <a:solidFill>
                  <a:srgbClr val="BA3925"/>
                </a:solidFill>
                <a:latin typeface="Consolas"/>
                <a:ea typeface="Consolas"/>
                <a:cs typeface="Consolas"/>
                <a:sym typeface="Consolas"/>
              </a:rPr>
              <a:t>read</a:t>
            </a:r>
            <a:r>
              <a:rPr b="1" lang="uk-UA" sz="1300">
                <a:latin typeface="Consolas"/>
                <a:ea typeface="Consolas"/>
                <a:cs typeface="Consolas"/>
                <a:sym typeface="Consolas"/>
              </a:rPr>
              <a:t>.json('path/nyt2.json')</a:t>
            </a:r>
            <a:endParaRPr b="1" sz="1300">
              <a:latin typeface="Consolas"/>
              <a:ea typeface="Consolas"/>
              <a:cs typeface="Consolas"/>
              <a:sym typeface="Consolas"/>
            </a:endParaRPr>
          </a:p>
          <a:p>
            <a:pPr indent="0" lvl="0" marL="0" rtl="0" algn="l">
              <a:spcBef>
                <a:spcPts val="1200"/>
              </a:spcBef>
              <a:spcAft>
                <a:spcPts val="0"/>
              </a:spcAft>
              <a:buNone/>
            </a:pPr>
            <a:r>
              <a:rPr b="1" lang="uk-UA" sz="1300">
                <a:solidFill>
                  <a:srgbClr val="38761D"/>
                </a:solidFill>
                <a:latin typeface="Consolas"/>
                <a:ea typeface="Consolas"/>
                <a:cs typeface="Consolas"/>
                <a:sym typeface="Consolas"/>
              </a:rPr>
              <a:t>TEXT FILES Example :  </a:t>
            </a:r>
            <a:r>
              <a:rPr lang="uk-UA" sz="1300">
                <a:latin typeface="Consolas"/>
                <a:ea typeface="Consolas"/>
                <a:cs typeface="Consolas"/>
                <a:sym typeface="Consolas"/>
              </a:rPr>
              <a:t> </a:t>
            </a:r>
            <a:r>
              <a:rPr b="1" lang="uk-UA" sz="1300">
                <a:latin typeface="Consolas"/>
                <a:ea typeface="Consolas"/>
                <a:cs typeface="Consolas"/>
                <a:sym typeface="Consolas"/>
              </a:rPr>
              <a:t>dataframe_txt = </a:t>
            </a:r>
            <a:r>
              <a:rPr b="1" lang="uk-UA" sz="1300">
                <a:solidFill>
                  <a:schemeClr val="dk1"/>
                </a:solidFill>
                <a:latin typeface="Consolas"/>
                <a:ea typeface="Consolas"/>
                <a:cs typeface="Consolas"/>
                <a:sym typeface="Consolas"/>
              </a:rPr>
              <a:t>SparkSession</a:t>
            </a:r>
            <a:r>
              <a:rPr b="1" lang="uk-UA" sz="1300">
                <a:latin typeface="Consolas"/>
                <a:ea typeface="Consolas"/>
                <a:cs typeface="Consolas"/>
                <a:sym typeface="Consolas"/>
              </a:rPr>
              <a:t>.</a:t>
            </a:r>
            <a:r>
              <a:rPr b="1" lang="uk-UA" sz="1300">
                <a:solidFill>
                  <a:srgbClr val="BA3925"/>
                </a:solidFill>
                <a:latin typeface="Consolas"/>
                <a:ea typeface="Consolas"/>
                <a:cs typeface="Consolas"/>
                <a:sym typeface="Consolas"/>
              </a:rPr>
              <a:t>read</a:t>
            </a:r>
            <a:r>
              <a:rPr b="1" lang="uk-UA" sz="1300">
                <a:latin typeface="Consolas"/>
                <a:ea typeface="Consolas"/>
                <a:cs typeface="Consolas"/>
                <a:sym typeface="Consolas"/>
              </a:rPr>
              <a:t>.text('path/text_data.txt')</a:t>
            </a:r>
            <a:endParaRPr b="1" sz="1300">
              <a:latin typeface="Consolas"/>
              <a:ea typeface="Consolas"/>
              <a:cs typeface="Consolas"/>
              <a:sym typeface="Consolas"/>
            </a:endParaRPr>
          </a:p>
          <a:p>
            <a:pPr indent="0" lvl="0" marL="0" rtl="0" algn="l">
              <a:spcBef>
                <a:spcPts val="1200"/>
              </a:spcBef>
              <a:spcAft>
                <a:spcPts val="0"/>
              </a:spcAft>
              <a:buNone/>
            </a:pPr>
            <a:r>
              <a:rPr b="1" lang="uk-UA" sz="1300">
                <a:solidFill>
                  <a:srgbClr val="38761D"/>
                </a:solidFill>
                <a:latin typeface="Consolas"/>
                <a:ea typeface="Consolas"/>
                <a:cs typeface="Consolas"/>
                <a:sym typeface="Consolas"/>
              </a:rPr>
              <a:t>CSV FILES Example:    </a:t>
            </a:r>
            <a:r>
              <a:rPr lang="uk-UA" sz="1300">
                <a:latin typeface="Consolas"/>
                <a:ea typeface="Consolas"/>
                <a:cs typeface="Consolas"/>
                <a:sym typeface="Consolas"/>
              </a:rPr>
              <a:t> </a:t>
            </a:r>
            <a:r>
              <a:rPr b="1" lang="uk-UA" sz="1300">
                <a:latin typeface="Consolas"/>
                <a:ea typeface="Consolas"/>
                <a:cs typeface="Consolas"/>
                <a:sym typeface="Consolas"/>
              </a:rPr>
              <a:t>dataframe_csv = </a:t>
            </a:r>
            <a:r>
              <a:rPr b="1" lang="uk-UA" sz="1300">
                <a:solidFill>
                  <a:schemeClr val="dk1"/>
                </a:solidFill>
                <a:latin typeface="Consolas"/>
                <a:ea typeface="Consolas"/>
                <a:cs typeface="Consolas"/>
                <a:sym typeface="Consolas"/>
              </a:rPr>
              <a:t>SparkSession</a:t>
            </a:r>
            <a:r>
              <a:rPr b="1" lang="uk-UA" sz="1300">
                <a:latin typeface="Consolas"/>
                <a:ea typeface="Consolas"/>
                <a:cs typeface="Consolas"/>
                <a:sym typeface="Consolas"/>
              </a:rPr>
              <a:t>.</a:t>
            </a:r>
            <a:r>
              <a:rPr b="1" lang="uk-UA" sz="1300">
                <a:solidFill>
                  <a:srgbClr val="BA3925"/>
                </a:solidFill>
                <a:latin typeface="Consolas"/>
                <a:ea typeface="Consolas"/>
                <a:cs typeface="Consolas"/>
                <a:sym typeface="Consolas"/>
              </a:rPr>
              <a:t>read</a:t>
            </a:r>
            <a:r>
              <a:rPr b="1" lang="uk-UA" sz="1300">
                <a:latin typeface="Consolas"/>
                <a:ea typeface="Consolas"/>
                <a:cs typeface="Consolas"/>
                <a:sym typeface="Consolas"/>
              </a:rPr>
              <a:t>.csv('path/csv_data.csv')</a:t>
            </a:r>
            <a:endParaRPr b="1" sz="1300">
              <a:latin typeface="Consolas"/>
              <a:ea typeface="Consolas"/>
              <a:cs typeface="Consolas"/>
              <a:sym typeface="Consolas"/>
            </a:endParaRPr>
          </a:p>
          <a:p>
            <a:pPr indent="0" lvl="0" marL="0" rtl="0" algn="l">
              <a:spcBef>
                <a:spcPts val="1200"/>
              </a:spcBef>
              <a:spcAft>
                <a:spcPts val="1200"/>
              </a:spcAft>
              <a:buNone/>
            </a:pPr>
            <a:r>
              <a:rPr b="1" lang="uk-UA" sz="1300">
                <a:solidFill>
                  <a:srgbClr val="38761D"/>
                </a:solidFill>
                <a:latin typeface="Consolas"/>
                <a:ea typeface="Consolas"/>
                <a:cs typeface="Consolas"/>
                <a:sym typeface="Consolas"/>
              </a:rPr>
              <a:t>PARQUET FILES Example: </a:t>
            </a:r>
            <a:r>
              <a:rPr b="1" lang="uk-UA" sz="1300">
                <a:latin typeface="Consolas"/>
                <a:ea typeface="Consolas"/>
                <a:cs typeface="Consolas"/>
                <a:sym typeface="Consolas"/>
              </a:rPr>
              <a:t>dataframe_parquet = </a:t>
            </a:r>
            <a:r>
              <a:rPr b="1" lang="uk-UA" sz="1300">
                <a:solidFill>
                  <a:schemeClr val="dk1"/>
                </a:solidFill>
                <a:latin typeface="Consolas"/>
                <a:ea typeface="Consolas"/>
                <a:cs typeface="Consolas"/>
                <a:sym typeface="Consolas"/>
              </a:rPr>
              <a:t>SparkSession</a:t>
            </a:r>
            <a:r>
              <a:rPr b="1" lang="uk-UA" sz="1300">
                <a:latin typeface="Consolas"/>
                <a:ea typeface="Consolas"/>
                <a:cs typeface="Consolas"/>
                <a:sym typeface="Consolas"/>
              </a:rPr>
              <a:t>.</a:t>
            </a:r>
            <a:r>
              <a:rPr b="1" lang="uk-UA" sz="1300">
                <a:solidFill>
                  <a:srgbClr val="BA3925"/>
                </a:solidFill>
                <a:latin typeface="Consolas"/>
                <a:ea typeface="Consolas"/>
                <a:cs typeface="Consolas"/>
                <a:sym typeface="Consolas"/>
              </a:rPr>
              <a:t>read</a:t>
            </a:r>
            <a:r>
              <a:rPr b="1" lang="uk-UA" sz="1300">
                <a:latin typeface="Consolas"/>
                <a:ea typeface="Consolas"/>
                <a:cs typeface="Consolas"/>
                <a:sym typeface="Consolas"/>
              </a:rPr>
              <a:t>.load('path/parquet_data.parquet')</a:t>
            </a:r>
            <a:endParaRPr b="1" sz="1300"/>
          </a:p>
        </p:txBody>
      </p:sp>
      <p:sp>
        <p:nvSpPr>
          <p:cNvPr id="411" name="Google Shape;41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500"/>
              <a:t>Example 3 - Create DataFrame From Data Sources</a:t>
            </a:r>
            <a:endParaRPr sz="2500"/>
          </a:p>
        </p:txBody>
      </p:sp>
      <p:sp>
        <p:nvSpPr>
          <p:cNvPr id="417" name="Google Shape;41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18" name="Google Shape;418;p54"/>
          <p:cNvSpPr txBox="1"/>
          <p:nvPr/>
        </p:nvSpPr>
        <p:spPr>
          <a:xfrm>
            <a:off x="427075" y="1650275"/>
            <a:ext cx="8579100" cy="1384500"/>
          </a:xfrm>
          <a:prstGeom prst="rect">
            <a:avLst/>
          </a:prstGeom>
          <a:solidFill>
            <a:srgbClr val="D0E0E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uk-UA" sz="1200">
                <a:latin typeface="Consolas"/>
                <a:ea typeface="Consolas"/>
                <a:cs typeface="Consolas"/>
                <a:sym typeface="Consolas"/>
              </a:rPr>
              <a:t>import pyspark</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from pyspark.sql import SparkSession</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spark = SparkSession.builder.appName('Sparkapplicationdemo').getOrCreate()</a:t>
            </a:r>
            <a:endParaRPr sz="1200">
              <a:latin typeface="Consolas"/>
              <a:ea typeface="Consolas"/>
              <a:cs typeface="Consolas"/>
              <a:sym typeface="Consolas"/>
            </a:endParaRPr>
          </a:p>
          <a:p>
            <a:pPr indent="0" lvl="0" marL="0" rtl="0" algn="l">
              <a:spcBef>
                <a:spcPts val="0"/>
              </a:spcBef>
              <a:spcAft>
                <a:spcPts val="0"/>
              </a:spcAft>
              <a:buNone/>
            </a:pPr>
            <a:r>
              <a:rPr b="1" lang="uk-UA" sz="1200">
                <a:latin typeface="Consolas"/>
                <a:ea typeface="Consolas"/>
                <a:cs typeface="Consolas"/>
                <a:sym typeface="Consolas"/>
              </a:rPr>
              <a:t>df = spark.read.load("C:/Users/RealEstate.csv", format="csv", header = True,inferSchema = True)</a:t>
            </a:r>
            <a:endParaRPr b="1"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df.printSchema()</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df.show()</a:t>
            </a:r>
            <a:endParaRPr sz="1200">
              <a:latin typeface="Consolas"/>
              <a:ea typeface="Consolas"/>
              <a:cs typeface="Consolas"/>
              <a:sym typeface="Consolas"/>
            </a:endParaRPr>
          </a:p>
        </p:txBody>
      </p:sp>
      <p:sp>
        <p:nvSpPr>
          <p:cNvPr id="419" name="Google Shape;419;p54"/>
          <p:cNvSpPr txBox="1"/>
          <p:nvPr/>
        </p:nvSpPr>
        <p:spPr>
          <a:xfrm>
            <a:off x="2321450" y="1194550"/>
            <a:ext cx="5079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UA" sz="1600">
                <a:solidFill>
                  <a:srgbClr val="990000"/>
                </a:solidFill>
              </a:rPr>
              <a:t>Example: Read CSV file into </a:t>
            </a:r>
            <a:r>
              <a:rPr b="1" lang="uk-UA" sz="1600">
                <a:solidFill>
                  <a:srgbClr val="990000"/>
                </a:solidFill>
              </a:rPr>
              <a:t>a DataFrame.</a:t>
            </a:r>
            <a:r>
              <a:rPr b="1" lang="uk-UA" sz="1600">
                <a:solidFill>
                  <a:srgbClr val="990000"/>
                </a:solidFill>
              </a:rPr>
              <a:t> </a:t>
            </a:r>
            <a:r>
              <a:rPr lang="uk-UA" sz="1600">
                <a:solidFill>
                  <a:schemeClr val="dk1"/>
                </a:solidFill>
              </a:rPr>
              <a:t> </a:t>
            </a:r>
            <a:r>
              <a:rPr lang="uk-UA" sz="1700">
                <a:solidFill>
                  <a:schemeClr val="dk1"/>
                </a:solidFill>
              </a:rPr>
              <a:t>  </a:t>
            </a:r>
            <a:endParaRPr sz="1700"/>
          </a:p>
        </p:txBody>
      </p:sp>
      <p:sp>
        <p:nvSpPr>
          <p:cNvPr id="420" name="Google Shape;420;p54"/>
          <p:cNvSpPr txBox="1"/>
          <p:nvPr/>
        </p:nvSpPr>
        <p:spPr>
          <a:xfrm>
            <a:off x="801625" y="3090288"/>
            <a:ext cx="7665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UA" sz="1300">
                <a:solidFill>
                  <a:srgbClr val="232527"/>
                </a:solidFill>
                <a:highlight>
                  <a:srgbClr val="FFFFFF"/>
                </a:highlight>
                <a:latin typeface="Roboto"/>
                <a:ea typeface="Roboto"/>
                <a:cs typeface="Roboto"/>
                <a:sym typeface="Roboto"/>
              </a:rPr>
              <a:t>The</a:t>
            </a:r>
            <a:r>
              <a:rPr lang="uk-UA" sz="1300">
                <a:solidFill>
                  <a:srgbClr val="232527"/>
                </a:solidFill>
                <a:highlight>
                  <a:srgbClr val="FFFFFF"/>
                </a:highlight>
              </a:rPr>
              <a:t> </a:t>
            </a:r>
            <a:r>
              <a:rPr b="1" lang="uk-UA" sz="1300">
                <a:solidFill>
                  <a:srgbClr val="232527"/>
                </a:solidFill>
                <a:latin typeface="Consolas"/>
                <a:ea typeface="Consolas"/>
                <a:cs typeface="Consolas"/>
                <a:sym typeface="Consolas"/>
              </a:rPr>
              <a:t>inferSchema</a:t>
            </a:r>
            <a:r>
              <a:rPr b="1" lang="uk-UA" sz="1300">
                <a:solidFill>
                  <a:srgbClr val="232527"/>
                </a:solidFill>
                <a:highlight>
                  <a:srgbClr val="FFFFFF"/>
                </a:highlight>
                <a:latin typeface="Consolas"/>
                <a:ea typeface="Consolas"/>
                <a:cs typeface="Consolas"/>
                <a:sym typeface="Consolas"/>
              </a:rPr>
              <a:t> </a:t>
            </a:r>
            <a:r>
              <a:rPr lang="uk-UA" sz="1300">
                <a:solidFill>
                  <a:srgbClr val="232527"/>
                </a:solidFill>
                <a:highlight>
                  <a:srgbClr val="FFFFFF"/>
                </a:highlight>
              </a:rPr>
              <a:t>and </a:t>
            </a:r>
            <a:r>
              <a:rPr b="1" lang="uk-UA" sz="1300">
                <a:solidFill>
                  <a:srgbClr val="232527"/>
                </a:solidFill>
                <a:latin typeface="Consolas"/>
                <a:ea typeface="Consolas"/>
                <a:cs typeface="Consolas"/>
                <a:sym typeface="Consolas"/>
              </a:rPr>
              <a:t>header</a:t>
            </a:r>
            <a:r>
              <a:rPr b="1" lang="uk-UA" sz="1300">
                <a:solidFill>
                  <a:srgbClr val="232527"/>
                </a:solidFill>
                <a:highlight>
                  <a:srgbClr val="FFFFFF"/>
                </a:highlight>
                <a:latin typeface="Consolas"/>
                <a:ea typeface="Consolas"/>
                <a:cs typeface="Consolas"/>
                <a:sym typeface="Consolas"/>
              </a:rPr>
              <a:t> </a:t>
            </a:r>
            <a:r>
              <a:rPr lang="uk-UA" sz="1300">
                <a:solidFill>
                  <a:srgbClr val="232527"/>
                </a:solidFill>
                <a:highlight>
                  <a:srgbClr val="FFFFFF"/>
                </a:highlight>
                <a:latin typeface="Roboto"/>
                <a:ea typeface="Roboto"/>
                <a:cs typeface="Roboto"/>
                <a:sym typeface="Roboto"/>
              </a:rPr>
              <a:t>parameters are mandatory whenever reading CSV files; without them, Spark will cast every data type to string and treat the header row as actual data:</a:t>
            </a:r>
            <a:endParaRPr sz="1300">
              <a:solidFill>
                <a:srgbClr val="232527"/>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300"/>
              <a:t>Example 3 - Create DataFrame From Data Sources</a:t>
            </a:r>
            <a:endParaRPr sz="2300"/>
          </a:p>
        </p:txBody>
      </p:sp>
      <p:sp>
        <p:nvSpPr>
          <p:cNvPr id="426" name="Google Shape;426;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27" name="Google Shape;427;p55"/>
          <p:cNvSpPr txBox="1"/>
          <p:nvPr>
            <p:ph idx="4294967295" type="body"/>
          </p:nvPr>
        </p:nvSpPr>
        <p:spPr>
          <a:xfrm>
            <a:off x="442550" y="955850"/>
            <a:ext cx="8701500" cy="36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p:txBody>
      </p:sp>
      <p:sp>
        <p:nvSpPr>
          <p:cNvPr id="428" name="Google Shape;428;p55"/>
          <p:cNvSpPr txBox="1"/>
          <p:nvPr/>
        </p:nvSpPr>
        <p:spPr>
          <a:xfrm>
            <a:off x="1587200" y="2839075"/>
            <a:ext cx="61212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uk-UA">
                <a:solidFill>
                  <a:srgbClr val="A31515"/>
                </a:solidFill>
              </a:rPr>
              <a:t>Example: Read JSON File with Multiple Lines into DataFrame</a:t>
            </a:r>
            <a:endParaRPr b="1" i="0" sz="1400" u="none" cap="none" strike="noStrike">
              <a:solidFill>
                <a:srgbClr val="A31515"/>
              </a:solidFill>
            </a:endParaRPr>
          </a:p>
        </p:txBody>
      </p:sp>
      <p:sp>
        <p:nvSpPr>
          <p:cNvPr id="429" name="Google Shape;429;p55"/>
          <p:cNvSpPr txBox="1"/>
          <p:nvPr/>
        </p:nvSpPr>
        <p:spPr>
          <a:xfrm>
            <a:off x="442550" y="3167575"/>
            <a:ext cx="6004500" cy="1531200"/>
          </a:xfrm>
          <a:prstGeom prst="rect">
            <a:avLst/>
          </a:prstGeom>
          <a:solidFill>
            <a:srgbClr val="D0E0E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import pyspark</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from pyspark.sql import SparkSession</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 Creating a Spark session</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spark = SparkSession.builder.appName('SparkApplicationDemo').getOrCreate()</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 Reading a JSON file with multiple lines into a DataFrame</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df = spark.read.option("multiline", "true").json("C:/Users/multiline-zipcode.json")</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 Displaying the schema of the DataFrame</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df.printSchema()</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 Showing the first few rows of the DataFrame</a:t>
            </a:r>
            <a:endParaRPr sz="9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00">
                <a:latin typeface="Consolas"/>
                <a:ea typeface="Consolas"/>
                <a:cs typeface="Consolas"/>
                <a:sym typeface="Consolas"/>
              </a:rPr>
              <a:t>df.show()</a:t>
            </a:r>
            <a:endParaRPr sz="900">
              <a:latin typeface="Consolas"/>
              <a:ea typeface="Consolas"/>
              <a:cs typeface="Consolas"/>
              <a:sym typeface="Consolas"/>
            </a:endParaRPr>
          </a:p>
        </p:txBody>
      </p:sp>
      <p:sp>
        <p:nvSpPr>
          <p:cNvPr id="430" name="Google Shape;430;p55"/>
          <p:cNvSpPr txBox="1"/>
          <p:nvPr/>
        </p:nvSpPr>
        <p:spPr>
          <a:xfrm>
            <a:off x="6485275" y="3468250"/>
            <a:ext cx="2448300" cy="15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1200"/>
              <a:t>we use the </a:t>
            </a:r>
            <a:r>
              <a:rPr lang="uk-UA" sz="1200">
                <a:highlight>
                  <a:srgbClr val="D9EAD3"/>
                </a:highlight>
              </a:rPr>
              <a:t>option("multiline", "true")</a:t>
            </a:r>
            <a:r>
              <a:rPr lang="uk-UA" sz="1200"/>
              <a:t> to handle JSON files with multiple lines</a:t>
            </a:r>
            <a:endParaRPr sz="1200"/>
          </a:p>
        </p:txBody>
      </p:sp>
      <p:sp>
        <p:nvSpPr>
          <p:cNvPr id="431" name="Google Shape;431;p55"/>
          <p:cNvSpPr txBox="1"/>
          <p:nvPr/>
        </p:nvSpPr>
        <p:spPr>
          <a:xfrm>
            <a:off x="386550" y="1469275"/>
            <a:ext cx="8310000" cy="1369800"/>
          </a:xfrm>
          <a:prstGeom prst="rect">
            <a:avLst/>
          </a:prstGeom>
          <a:solidFill>
            <a:srgbClr val="EFEFEF"/>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uk-UA" sz="1100">
                <a:solidFill>
                  <a:srgbClr val="AF00DB"/>
                </a:solidFill>
                <a:highlight>
                  <a:srgbClr val="F7F7F7"/>
                </a:highlight>
                <a:latin typeface="Consolas"/>
                <a:ea typeface="Consolas"/>
                <a:cs typeface="Consolas"/>
                <a:sym typeface="Consolas"/>
              </a:rPr>
              <a:t>import</a:t>
            </a:r>
            <a:r>
              <a:rPr lang="uk-UA" sz="1100">
                <a:highlight>
                  <a:srgbClr val="F7F7F7"/>
                </a:highlight>
                <a:latin typeface="Consolas"/>
                <a:ea typeface="Consolas"/>
                <a:cs typeface="Consolas"/>
                <a:sym typeface="Consolas"/>
              </a:rPr>
              <a:t> pyspark</a:t>
            </a:r>
            <a:endParaRPr sz="11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uk-UA" sz="1100">
                <a:solidFill>
                  <a:srgbClr val="AF00DB"/>
                </a:solidFill>
                <a:highlight>
                  <a:srgbClr val="F7F7F7"/>
                </a:highlight>
                <a:latin typeface="Consolas"/>
                <a:ea typeface="Consolas"/>
                <a:cs typeface="Consolas"/>
                <a:sym typeface="Consolas"/>
              </a:rPr>
              <a:t>from</a:t>
            </a:r>
            <a:r>
              <a:rPr lang="uk-UA" sz="1100">
                <a:highlight>
                  <a:srgbClr val="F7F7F7"/>
                </a:highlight>
                <a:latin typeface="Consolas"/>
                <a:ea typeface="Consolas"/>
                <a:cs typeface="Consolas"/>
                <a:sym typeface="Consolas"/>
              </a:rPr>
              <a:t> pyspark.sql </a:t>
            </a:r>
            <a:r>
              <a:rPr lang="uk-UA" sz="1100">
                <a:solidFill>
                  <a:srgbClr val="AF00DB"/>
                </a:solidFill>
                <a:highlight>
                  <a:srgbClr val="F7F7F7"/>
                </a:highlight>
                <a:latin typeface="Consolas"/>
                <a:ea typeface="Consolas"/>
                <a:cs typeface="Consolas"/>
                <a:sym typeface="Consolas"/>
              </a:rPr>
              <a:t>import</a:t>
            </a:r>
            <a:r>
              <a:rPr lang="uk-UA" sz="1100">
                <a:highlight>
                  <a:srgbClr val="F7F7F7"/>
                </a:highlight>
                <a:latin typeface="Consolas"/>
                <a:ea typeface="Consolas"/>
                <a:cs typeface="Consolas"/>
                <a:sym typeface="Consolas"/>
              </a:rPr>
              <a:t> SparkSession</a:t>
            </a:r>
            <a:endParaRPr sz="11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uk-UA" sz="1100">
                <a:solidFill>
                  <a:srgbClr val="008000"/>
                </a:solidFill>
                <a:highlight>
                  <a:srgbClr val="F7F7F7"/>
                </a:highlight>
                <a:latin typeface="Consolas"/>
                <a:ea typeface="Consolas"/>
                <a:cs typeface="Consolas"/>
                <a:sym typeface="Consolas"/>
              </a:rPr>
              <a:t># Creating a Spark session</a:t>
            </a:r>
            <a:endParaRPr sz="110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uk-UA" sz="1100">
                <a:highlight>
                  <a:srgbClr val="F7F7F7"/>
                </a:highlight>
                <a:latin typeface="Consolas"/>
                <a:ea typeface="Consolas"/>
                <a:cs typeface="Consolas"/>
                <a:sym typeface="Consolas"/>
              </a:rPr>
              <a:t>spark = SparkSession.builder.appName(</a:t>
            </a:r>
            <a:r>
              <a:rPr lang="uk-UA" sz="1100">
                <a:solidFill>
                  <a:srgbClr val="A31515"/>
                </a:solidFill>
                <a:highlight>
                  <a:srgbClr val="F7F7F7"/>
                </a:highlight>
                <a:latin typeface="Consolas"/>
                <a:ea typeface="Consolas"/>
                <a:cs typeface="Consolas"/>
                <a:sym typeface="Consolas"/>
              </a:rPr>
              <a:t>'SparkApplicationDemo'</a:t>
            </a:r>
            <a:r>
              <a:rPr lang="uk-UA" sz="1100">
                <a:highlight>
                  <a:srgbClr val="F7F7F7"/>
                </a:highlight>
                <a:latin typeface="Consolas"/>
                <a:ea typeface="Consolas"/>
                <a:cs typeface="Consolas"/>
                <a:sym typeface="Consolas"/>
              </a:rPr>
              <a:t>).getOrCreate()</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uk-UA" sz="1100">
                <a:latin typeface="Consolas"/>
                <a:ea typeface="Consolas"/>
                <a:cs typeface="Consolas"/>
                <a:sym typeface="Consolas"/>
              </a:rPr>
              <a:t>df = spark.read.json("C:/Users/zipcode.json")</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uk-UA" sz="1100">
                <a:latin typeface="Consolas"/>
                <a:ea typeface="Consolas"/>
                <a:cs typeface="Consolas"/>
                <a:sym typeface="Consolas"/>
              </a:rPr>
              <a:t>df.printSchema()</a:t>
            </a:r>
            <a:endParaRPr sz="1100">
              <a:latin typeface="Consolas"/>
              <a:ea typeface="Consolas"/>
              <a:cs typeface="Consolas"/>
              <a:sym typeface="Consolas"/>
            </a:endParaRPr>
          </a:p>
          <a:p>
            <a:pPr indent="0" lvl="0" marL="0" rtl="0" algn="l">
              <a:lnSpc>
                <a:spcPct val="100000"/>
              </a:lnSpc>
              <a:spcBef>
                <a:spcPts val="0"/>
              </a:spcBef>
              <a:spcAft>
                <a:spcPts val="0"/>
              </a:spcAft>
              <a:buNone/>
            </a:pPr>
            <a:r>
              <a:rPr lang="uk-UA" sz="1100">
                <a:latin typeface="Consolas"/>
                <a:ea typeface="Consolas"/>
                <a:cs typeface="Consolas"/>
                <a:sym typeface="Consolas"/>
              </a:rPr>
              <a:t>df.show()</a:t>
            </a:r>
            <a:endParaRPr sz="1100">
              <a:latin typeface="Consolas"/>
              <a:ea typeface="Consolas"/>
              <a:cs typeface="Consolas"/>
              <a:sym typeface="Consolas"/>
            </a:endParaRPr>
          </a:p>
        </p:txBody>
      </p:sp>
      <p:sp>
        <p:nvSpPr>
          <p:cNvPr id="432" name="Google Shape;432;p55"/>
          <p:cNvSpPr txBox="1"/>
          <p:nvPr/>
        </p:nvSpPr>
        <p:spPr>
          <a:xfrm>
            <a:off x="1899600" y="1023125"/>
            <a:ext cx="478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600">
                <a:solidFill>
                  <a:srgbClr val="990000"/>
                </a:solidFill>
              </a:rPr>
              <a:t>Example: Read JSON file into dataframe </a:t>
            </a:r>
            <a:endParaRPr b="1" sz="1600">
              <a:solidFill>
                <a:srgbClr val="99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300"/>
              <a:t>Example 3 - Create DataFrame From Data Sources</a:t>
            </a:r>
            <a:endParaRPr sz="2300"/>
          </a:p>
        </p:txBody>
      </p:sp>
      <p:sp>
        <p:nvSpPr>
          <p:cNvPr id="438" name="Google Shape;438;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39" name="Google Shape;439;p56"/>
          <p:cNvSpPr txBox="1"/>
          <p:nvPr>
            <p:ph idx="4294967295" type="body"/>
          </p:nvPr>
        </p:nvSpPr>
        <p:spPr>
          <a:xfrm>
            <a:off x="442550" y="955850"/>
            <a:ext cx="8701500" cy="36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a:p>
            <a:pPr indent="0" lvl="0" marL="0" rtl="0" algn="l">
              <a:lnSpc>
                <a:spcPct val="100000"/>
              </a:lnSpc>
              <a:spcBef>
                <a:spcPts val="0"/>
              </a:spcBef>
              <a:spcAft>
                <a:spcPts val="0"/>
              </a:spcAft>
              <a:buSzPts val="1600"/>
              <a:buNone/>
            </a:pPr>
            <a:r>
              <a:t/>
            </a:r>
            <a:endParaRPr sz="1300"/>
          </a:p>
        </p:txBody>
      </p:sp>
      <p:sp>
        <p:nvSpPr>
          <p:cNvPr id="440" name="Google Shape;440;p56"/>
          <p:cNvSpPr txBox="1"/>
          <p:nvPr/>
        </p:nvSpPr>
        <p:spPr>
          <a:xfrm>
            <a:off x="442550" y="1595850"/>
            <a:ext cx="5177100" cy="1342800"/>
          </a:xfrm>
          <a:prstGeom prst="rect">
            <a:avLst/>
          </a:prstGeom>
          <a:solidFill>
            <a:srgbClr val="D0E0E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uk-UA" sz="900">
                <a:latin typeface="Consolas"/>
                <a:ea typeface="Consolas"/>
                <a:cs typeface="Consolas"/>
                <a:sym typeface="Consolas"/>
              </a:rPr>
              <a:t>spark = SparkSession.builder.appName('ReadingmultipleJSON').getOrCreate()</a:t>
            </a:r>
            <a:endParaRPr sz="550">
              <a:highlight>
                <a:srgbClr val="F7F7F7"/>
              </a:highlight>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 Reading multiple JSON files into a DataFrame</a:t>
            </a:r>
            <a:endParaRPr sz="1000">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df_multiple = spark.read.json([</a:t>
            </a:r>
            <a:endParaRPr sz="1000">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    'C:/Users/zipcode2.json',</a:t>
            </a:r>
            <a:endParaRPr sz="1000">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    'C:/Users/zipcode1.json'</a:t>
            </a:r>
            <a:endParaRPr sz="1000">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 Displaying the DataFrame</a:t>
            </a:r>
            <a:endParaRPr sz="1000">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df_multiple.show()</a:t>
            </a:r>
            <a:endParaRPr sz="10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t/>
            </a:r>
            <a:endParaRPr sz="1000">
              <a:latin typeface="Consolas"/>
              <a:ea typeface="Consolas"/>
              <a:cs typeface="Consolas"/>
              <a:sym typeface="Consolas"/>
            </a:endParaRPr>
          </a:p>
        </p:txBody>
      </p:sp>
      <p:sp>
        <p:nvSpPr>
          <p:cNvPr id="441" name="Google Shape;441;p56"/>
          <p:cNvSpPr txBox="1"/>
          <p:nvPr/>
        </p:nvSpPr>
        <p:spPr>
          <a:xfrm>
            <a:off x="5619550" y="1595850"/>
            <a:ext cx="3258600" cy="8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1200"/>
              <a:t>we read multiple JSON files into a single DataFrame using the spark.read.json() method with a list of file paths.</a:t>
            </a:r>
            <a:endParaRPr sz="1200"/>
          </a:p>
        </p:txBody>
      </p:sp>
      <p:sp>
        <p:nvSpPr>
          <p:cNvPr id="442" name="Google Shape;442;p56"/>
          <p:cNvSpPr txBox="1"/>
          <p:nvPr/>
        </p:nvSpPr>
        <p:spPr>
          <a:xfrm>
            <a:off x="369025" y="1217300"/>
            <a:ext cx="61212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uk-UA">
                <a:solidFill>
                  <a:srgbClr val="A31515"/>
                </a:solidFill>
              </a:rPr>
              <a:t>Example: Read Multiple JSON Files into DataFrame</a:t>
            </a:r>
            <a:endParaRPr b="1">
              <a:solidFill>
                <a:srgbClr val="A31515"/>
              </a:solidFill>
            </a:endParaRPr>
          </a:p>
          <a:p>
            <a:pPr indent="0" lvl="0" marL="0" rtl="0" algn="l">
              <a:spcBef>
                <a:spcPts val="0"/>
              </a:spcBef>
              <a:spcAft>
                <a:spcPts val="0"/>
              </a:spcAft>
              <a:buClr>
                <a:srgbClr val="000000"/>
              </a:buClr>
              <a:buSzPts val="1300"/>
              <a:buFont typeface="Arial"/>
              <a:buNone/>
            </a:pPr>
            <a:r>
              <a:t/>
            </a:r>
            <a:endParaRPr b="1">
              <a:solidFill>
                <a:srgbClr val="A31515"/>
              </a:solidFill>
            </a:endParaRPr>
          </a:p>
        </p:txBody>
      </p:sp>
      <p:sp>
        <p:nvSpPr>
          <p:cNvPr id="443" name="Google Shape;443;p56"/>
          <p:cNvSpPr txBox="1"/>
          <p:nvPr/>
        </p:nvSpPr>
        <p:spPr>
          <a:xfrm>
            <a:off x="333175" y="3022550"/>
            <a:ext cx="3981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uk-UA">
                <a:solidFill>
                  <a:srgbClr val="A31515"/>
                </a:solidFill>
              </a:rPr>
              <a:t>Example: Read all JSON Files from directory</a:t>
            </a:r>
            <a:endParaRPr b="1">
              <a:solidFill>
                <a:srgbClr val="A31515"/>
              </a:solidFill>
            </a:endParaRPr>
          </a:p>
        </p:txBody>
      </p:sp>
      <p:sp>
        <p:nvSpPr>
          <p:cNvPr id="444" name="Google Shape;444;p56"/>
          <p:cNvSpPr txBox="1"/>
          <p:nvPr/>
        </p:nvSpPr>
        <p:spPr>
          <a:xfrm>
            <a:off x="465200" y="3416150"/>
            <a:ext cx="5131800" cy="1154100"/>
          </a:xfrm>
          <a:prstGeom prst="rect">
            <a:avLst/>
          </a:prstGeom>
          <a:solidFill>
            <a:srgbClr val="D0E0E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lang="uk-UA" sz="950">
                <a:latin typeface="Consolas"/>
                <a:ea typeface="Consolas"/>
                <a:cs typeface="Consolas"/>
                <a:sym typeface="Consolas"/>
              </a:rPr>
              <a:t>spark = SparkSession.builder.appName('SparkApplicationDemo').getOrCreate()</a:t>
            </a:r>
            <a:endParaRPr sz="95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50">
                <a:latin typeface="Consolas"/>
                <a:ea typeface="Consolas"/>
                <a:cs typeface="Consolas"/>
                <a:sym typeface="Consolas"/>
              </a:rPr>
              <a:t># Reading all JSON files from a directory into a DataFrame</a:t>
            </a:r>
            <a:endParaRPr sz="95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50">
                <a:latin typeface="Consolas"/>
                <a:ea typeface="Consolas"/>
                <a:cs typeface="Consolas"/>
                <a:sym typeface="Consolas"/>
              </a:rPr>
              <a:t>df_all_files = spark.read.json("C:/Users/*.json")</a:t>
            </a:r>
            <a:endParaRPr sz="95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50">
                <a:latin typeface="Consolas"/>
                <a:ea typeface="Consolas"/>
                <a:cs typeface="Consolas"/>
                <a:sym typeface="Consolas"/>
              </a:rPr>
              <a:t># Displaying the DataFrame</a:t>
            </a:r>
            <a:endParaRPr sz="95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950">
                <a:latin typeface="Consolas"/>
                <a:ea typeface="Consolas"/>
                <a:cs typeface="Consolas"/>
                <a:sym typeface="Consolas"/>
              </a:rPr>
              <a:t>df_all_files.show()</a:t>
            </a:r>
            <a:endParaRPr sz="10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1000">
                <a:latin typeface="Consolas"/>
                <a:ea typeface="Consolas"/>
                <a:cs typeface="Consolas"/>
                <a:sym typeface="Consolas"/>
              </a:rPr>
              <a:t># Stop the SparkSession</a:t>
            </a:r>
            <a:endParaRPr sz="1000">
              <a:latin typeface="Consolas"/>
              <a:ea typeface="Consolas"/>
              <a:cs typeface="Consolas"/>
              <a:sym typeface="Consolas"/>
            </a:endParaRPr>
          </a:p>
          <a:p>
            <a:pPr indent="0" lvl="0" marL="0" rtl="0" algn="l">
              <a:spcBef>
                <a:spcPts val="0"/>
              </a:spcBef>
              <a:spcAft>
                <a:spcPts val="0"/>
              </a:spcAft>
              <a:buClr>
                <a:srgbClr val="000000"/>
              </a:buClr>
              <a:buSzPts val="1200"/>
              <a:buFont typeface="Arial"/>
              <a:buNone/>
            </a:pPr>
            <a:r>
              <a:rPr lang="uk-UA" sz="1000">
                <a:latin typeface="Consolas"/>
                <a:ea typeface="Consolas"/>
                <a:cs typeface="Consolas"/>
                <a:sym typeface="Consolas"/>
              </a:rPr>
              <a:t>spark.stop()</a:t>
            </a:r>
            <a:endParaRPr sz="1000">
              <a:latin typeface="Consolas"/>
              <a:ea typeface="Consolas"/>
              <a:cs typeface="Consolas"/>
              <a:sym typeface="Consolas"/>
            </a:endParaRPr>
          </a:p>
        </p:txBody>
      </p:sp>
      <p:sp>
        <p:nvSpPr>
          <p:cNvPr id="445" name="Google Shape;445;p56"/>
          <p:cNvSpPr txBox="1"/>
          <p:nvPr/>
        </p:nvSpPr>
        <p:spPr>
          <a:xfrm>
            <a:off x="5732075" y="3327400"/>
            <a:ext cx="3189600" cy="9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1200"/>
              <a:t>we use the spark.read.json() method with a </a:t>
            </a:r>
            <a:r>
              <a:rPr b="1" i="1" lang="uk-UA" sz="1200"/>
              <a:t>wildcard(*)</a:t>
            </a:r>
            <a:r>
              <a:rPr lang="uk-UA" sz="1200"/>
              <a:t> in the file path to read all JSON files present in the specified directory into a single DataFrame.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Example 4 - Create DataFrame from MySQL Database</a:t>
            </a:r>
            <a:endParaRPr/>
          </a:p>
        </p:txBody>
      </p:sp>
      <p:sp>
        <p:nvSpPr>
          <p:cNvPr id="451" name="Google Shape;45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52" name="Google Shape;452;p5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17500" lvl="0" marL="457200" rtl="0" algn="l">
              <a:lnSpc>
                <a:spcPct val="90000"/>
              </a:lnSpc>
              <a:spcBef>
                <a:spcPts val="0"/>
              </a:spcBef>
              <a:spcAft>
                <a:spcPts val="0"/>
              </a:spcAft>
              <a:buSzPts val="1400"/>
              <a:buChar char="●"/>
            </a:pPr>
            <a:r>
              <a:rPr lang="uk-UA" sz="1400">
                <a:solidFill>
                  <a:srgbClr val="000000"/>
                </a:solidFill>
                <a:highlight>
                  <a:srgbClr val="FAFAFA"/>
                </a:highlight>
              </a:rPr>
              <a:t>Spark session also provides a </a:t>
            </a:r>
            <a:r>
              <a:rPr b="1" lang="uk-UA" sz="1400">
                <a:solidFill>
                  <a:srgbClr val="000000"/>
                </a:solidFill>
                <a:highlight>
                  <a:srgbClr val="FAFAFA"/>
                </a:highlight>
                <a:latin typeface="Consolas"/>
                <a:ea typeface="Consolas"/>
                <a:cs typeface="Consolas"/>
                <a:sym typeface="Consolas"/>
              </a:rPr>
              <a:t>sql()</a:t>
            </a:r>
            <a:r>
              <a:rPr lang="uk-UA" sz="1400">
                <a:solidFill>
                  <a:srgbClr val="000000"/>
                </a:solidFill>
                <a:highlight>
                  <a:srgbClr val="FAFAFA"/>
                </a:highlight>
              </a:rPr>
              <a:t> method, which allows you to run SQL queries on the data in a DataFrame.</a:t>
            </a:r>
            <a:endParaRPr sz="1400"/>
          </a:p>
          <a:p>
            <a:pPr indent="-317500" lvl="1" marL="914400" rtl="0" algn="l">
              <a:lnSpc>
                <a:spcPct val="90000"/>
              </a:lnSpc>
              <a:spcBef>
                <a:spcPts val="1000"/>
              </a:spcBef>
              <a:spcAft>
                <a:spcPts val="0"/>
              </a:spcAft>
              <a:buSzPts val="1400"/>
              <a:buChar char="○"/>
            </a:pPr>
            <a:r>
              <a:rPr lang="uk-UA" sz="1400"/>
              <a:t>example</a:t>
            </a:r>
            <a:r>
              <a:rPr lang="uk-UA" sz="1400"/>
              <a:t> </a:t>
            </a:r>
            <a:r>
              <a:rPr b="1" lang="uk-UA" sz="1400">
                <a:solidFill>
                  <a:srgbClr val="333333"/>
                </a:solidFill>
                <a:highlight>
                  <a:srgbClr val="D9EAD3"/>
                </a:highlight>
                <a:latin typeface="Consolas"/>
                <a:ea typeface="Consolas"/>
                <a:cs typeface="Consolas"/>
                <a:sym typeface="Consolas"/>
              </a:rPr>
              <a:t>spark.sql("SELECT * FROM myTableName")</a:t>
            </a:r>
            <a:r>
              <a:rPr lang="uk-UA" sz="1400">
                <a:solidFill>
                  <a:srgbClr val="333333"/>
                </a:solidFill>
                <a:highlight>
                  <a:schemeClr val="lt1"/>
                </a:highlight>
                <a:latin typeface="Times New Roman"/>
                <a:ea typeface="Times New Roman"/>
                <a:cs typeface="Times New Roman"/>
                <a:sym typeface="Times New Roman"/>
              </a:rPr>
              <a:t>. </a:t>
            </a:r>
            <a:endParaRPr sz="1400">
              <a:solidFill>
                <a:srgbClr val="333333"/>
              </a:solidFill>
              <a:highlight>
                <a:schemeClr val="lt1"/>
              </a:highlight>
              <a:latin typeface="Times New Roman"/>
              <a:ea typeface="Times New Roman"/>
              <a:cs typeface="Times New Roman"/>
              <a:sym typeface="Times New Roman"/>
            </a:endParaRPr>
          </a:p>
          <a:p>
            <a:pPr indent="-317500" lvl="0" marL="457200" rtl="0" algn="l">
              <a:lnSpc>
                <a:spcPct val="90000"/>
              </a:lnSpc>
              <a:spcBef>
                <a:spcPts val="1000"/>
              </a:spcBef>
              <a:spcAft>
                <a:spcPts val="1000"/>
              </a:spcAft>
              <a:buSzPts val="1400"/>
              <a:buChar char="●"/>
            </a:pPr>
            <a:r>
              <a:rPr lang="uk-UA" sz="1400"/>
              <a:t>All </a:t>
            </a:r>
            <a:r>
              <a:rPr b="1" lang="uk-UA" sz="1400">
                <a:solidFill>
                  <a:srgbClr val="333333"/>
                </a:solidFill>
                <a:highlight>
                  <a:schemeClr val="lt1"/>
                </a:highlight>
                <a:latin typeface="Consolas"/>
                <a:ea typeface="Consolas"/>
                <a:cs typeface="Consolas"/>
                <a:sym typeface="Consolas"/>
              </a:rPr>
              <a:t>spark.sql()</a:t>
            </a:r>
            <a:r>
              <a:rPr lang="uk-UA" sz="1400">
                <a:solidFill>
                  <a:srgbClr val="333333"/>
                </a:solidFill>
                <a:highlight>
                  <a:schemeClr val="lt1"/>
                </a:highlight>
                <a:latin typeface="Times New Roman"/>
                <a:ea typeface="Times New Roman"/>
                <a:cs typeface="Times New Roman"/>
                <a:sym typeface="Times New Roman"/>
              </a:rPr>
              <a:t> </a:t>
            </a:r>
            <a:r>
              <a:rPr lang="uk-UA" sz="1400"/>
              <a:t>queries executed in this manner return a DataFrame on which you may perform further Spark operations.</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500"/>
              <a:t>Example 4 - Create DataFrame from MySQL Data</a:t>
            </a:r>
            <a:r>
              <a:rPr lang="uk-UA"/>
              <a:t>base</a:t>
            </a:r>
            <a:endParaRPr sz="2500"/>
          </a:p>
        </p:txBody>
      </p:sp>
      <p:sp>
        <p:nvSpPr>
          <p:cNvPr id="458" name="Google Shape;458;p58"/>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sz="1400">
                <a:solidFill>
                  <a:srgbClr val="222222"/>
                </a:solidFill>
              </a:rPr>
              <a:t>We also can create a </a:t>
            </a:r>
            <a:r>
              <a:rPr b="1" lang="uk-UA" sz="1400">
                <a:solidFill>
                  <a:srgbClr val="222222"/>
                </a:solidFill>
              </a:rPr>
              <a:t>DataFrame </a:t>
            </a:r>
            <a:r>
              <a:rPr lang="uk-UA" sz="1400">
                <a:solidFill>
                  <a:srgbClr val="222222"/>
                </a:solidFill>
              </a:rPr>
              <a:t>from different database sources such as SQL, Oracle, and PostgreSQL. Let’s </a:t>
            </a:r>
            <a:r>
              <a:rPr lang="uk-UA" sz="1400">
                <a:solidFill>
                  <a:srgbClr val="222222"/>
                </a:solidFill>
                <a:highlight>
                  <a:srgbClr val="FFFFFF"/>
                </a:highlight>
              </a:rPr>
              <a:t>read data from SQL using a JDBC connection. We will use the “</a:t>
            </a:r>
            <a:r>
              <a:rPr b="1" lang="uk-UA" sz="1400">
                <a:solidFill>
                  <a:srgbClr val="222222"/>
                </a:solidFill>
                <a:highlight>
                  <a:srgbClr val="FFFFFF"/>
                </a:highlight>
              </a:rPr>
              <a:t>classicmodels</a:t>
            </a:r>
            <a:r>
              <a:rPr lang="uk-UA" sz="1400">
                <a:solidFill>
                  <a:srgbClr val="222222"/>
                </a:solidFill>
                <a:highlight>
                  <a:srgbClr val="FFFFFF"/>
                </a:highlight>
              </a:rPr>
              <a:t>” database in this example. </a:t>
            </a:r>
            <a:endParaRPr i="1" sz="1400">
              <a:solidFill>
                <a:srgbClr val="222222"/>
              </a:solidFill>
            </a:endParaRPr>
          </a:p>
          <a:p>
            <a:pPr indent="0" lvl="0" marL="0" rtl="0" algn="l">
              <a:spcBef>
                <a:spcPts val="0"/>
              </a:spcBef>
              <a:spcAft>
                <a:spcPts val="1200"/>
              </a:spcAft>
              <a:buNone/>
            </a:pPr>
            <a:r>
              <a:t/>
            </a:r>
            <a:endParaRPr/>
          </a:p>
        </p:txBody>
      </p:sp>
      <p:sp>
        <p:nvSpPr>
          <p:cNvPr id="459" name="Google Shape;45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60" name="Google Shape;460;p58"/>
          <p:cNvSpPr txBox="1"/>
          <p:nvPr/>
        </p:nvSpPr>
        <p:spPr>
          <a:xfrm>
            <a:off x="347450" y="2190250"/>
            <a:ext cx="3917400" cy="214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2600"/>
              </a:spcBef>
              <a:spcAft>
                <a:spcPts val="0"/>
              </a:spcAft>
              <a:buNone/>
            </a:pPr>
            <a:r>
              <a:rPr b="1" lang="uk-UA" sz="1500">
                <a:solidFill>
                  <a:schemeClr val="dk1"/>
                </a:solidFill>
                <a:highlight>
                  <a:srgbClr val="FFFFFF"/>
                </a:highlight>
                <a:latin typeface="Calibri"/>
                <a:ea typeface="Calibri"/>
                <a:cs typeface="Calibri"/>
                <a:sym typeface="Calibri"/>
              </a:rPr>
              <a:t>1 - </a:t>
            </a:r>
            <a:r>
              <a:rPr b="1" lang="uk-UA" sz="1500">
                <a:solidFill>
                  <a:schemeClr val="dk1"/>
                </a:solidFill>
                <a:highlight>
                  <a:srgbClr val="FFFFFF"/>
                </a:highlight>
                <a:latin typeface="Calibri"/>
                <a:ea typeface="Calibri"/>
                <a:cs typeface="Calibri"/>
                <a:sym typeface="Calibri"/>
              </a:rPr>
              <a:t>Setting Up SQL Connector for Spark:</a:t>
            </a:r>
            <a:endParaRPr b="1" sz="15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uk-UA" sz="1500">
                <a:solidFill>
                  <a:srgbClr val="0C1021"/>
                </a:solidFill>
                <a:highlight>
                  <a:srgbClr val="FFFFFF"/>
                </a:highlight>
                <a:latin typeface="Calibri"/>
                <a:ea typeface="Calibri"/>
                <a:cs typeface="Calibri"/>
                <a:sym typeface="Calibri"/>
              </a:rPr>
              <a:t>When we want </a:t>
            </a:r>
            <a:r>
              <a:rPr lang="uk-UA" sz="1500">
                <a:solidFill>
                  <a:srgbClr val="0C1021"/>
                </a:solidFill>
                <a:highlight>
                  <a:srgbClr val="FFFFFF"/>
                </a:highlight>
                <a:latin typeface="Calibri"/>
                <a:ea typeface="Calibri"/>
                <a:cs typeface="Calibri"/>
                <a:sym typeface="Calibri"/>
              </a:rPr>
              <a:t>Spark</a:t>
            </a:r>
            <a:r>
              <a:rPr lang="uk-UA" sz="1500">
                <a:solidFill>
                  <a:srgbClr val="0C1021"/>
                </a:solidFill>
                <a:highlight>
                  <a:srgbClr val="FFFFFF"/>
                </a:highlight>
                <a:latin typeface="Calibri"/>
                <a:ea typeface="Calibri"/>
                <a:cs typeface="Calibri"/>
                <a:sym typeface="Calibri"/>
              </a:rPr>
              <a:t> to communicate with RDBMS, we need a compatible connector. For SQL, you can download its connector at this </a:t>
            </a:r>
            <a:r>
              <a:rPr lang="uk-UA" sz="1500">
                <a:solidFill>
                  <a:srgbClr val="0C1021"/>
                </a:solidFill>
                <a:highlight>
                  <a:srgbClr val="FFFFFF"/>
                </a:highlight>
                <a:latin typeface="Calibri"/>
                <a:ea typeface="Calibri"/>
                <a:cs typeface="Calibri"/>
                <a:sym typeface="Calibri"/>
              </a:rPr>
              <a:t>link:</a:t>
            </a:r>
            <a:r>
              <a:rPr lang="uk-UA" sz="1500" u="sng">
                <a:solidFill>
                  <a:schemeClr val="hlink"/>
                </a:solidFill>
                <a:highlight>
                  <a:srgbClr val="FFFFFF"/>
                </a:highlight>
                <a:latin typeface="Calibri"/>
                <a:ea typeface="Calibri"/>
                <a:cs typeface="Calibri"/>
                <a:sym typeface="Calibri"/>
                <a:hlinkClick r:id="rId3"/>
              </a:rPr>
              <a:t> SQL Connector.</a:t>
            </a:r>
            <a:r>
              <a:rPr lang="uk-UA" sz="1500">
                <a:solidFill>
                  <a:srgbClr val="2D3748"/>
                </a:solidFill>
                <a:highlight>
                  <a:srgbClr val="FFFFFF"/>
                </a:highlight>
                <a:latin typeface="Calibri"/>
                <a:ea typeface="Calibri"/>
                <a:cs typeface="Calibri"/>
                <a:sym typeface="Calibri"/>
              </a:rPr>
              <a:t> </a:t>
            </a:r>
            <a:r>
              <a:rPr lang="uk-UA" sz="1500">
                <a:solidFill>
                  <a:srgbClr val="0C1021"/>
                </a:solidFill>
                <a:highlight>
                  <a:srgbClr val="FFFFFF"/>
                </a:highlight>
                <a:latin typeface="Calibri"/>
                <a:ea typeface="Calibri"/>
                <a:cs typeface="Calibri"/>
                <a:sym typeface="Calibri"/>
              </a:rPr>
              <a:t>Once you download it, move it into the</a:t>
            </a:r>
            <a:r>
              <a:rPr lang="uk-UA" sz="1500">
                <a:solidFill>
                  <a:srgbClr val="0C1021"/>
                </a:solidFill>
                <a:highlight>
                  <a:srgbClr val="CFE2F3"/>
                </a:highlight>
                <a:latin typeface="Calibri"/>
                <a:ea typeface="Calibri"/>
                <a:cs typeface="Calibri"/>
                <a:sym typeface="Calibri"/>
              </a:rPr>
              <a:t> </a:t>
            </a:r>
            <a:r>
              <a:rPr b="1" lang="uk-UA" sz="1500">
                <a:solidFill>
                  <a:srgbClr val="0C1021"/>
                </a:solidFill>
                <a:highlight>
                  <a:srgbClr val="CFE2F3"/>
                </a:highlight>
                <a:latin typeface="Calibri"/>
                <a:ea typeface="Calibri"/>
                <a:cs typeface="Calibri"/>
                <a:sym typeface="Calibri"/>
              </a:rPr>
              <a:t>C:/Spark/</a:t>
            </a:r>
            <a:r>
              <a:rPr b="1" i="1" lang="uk-UA" sz="1500">
                <a:solidFill>
                  <a:srgbClr val="0C1021"/>
                </a:solidFill>
                <a:highlight>
                  <a:srgbClr val="CFE2F3"/>
                </a:highlight>
                <a:latin typeface="Calibri"/>
                <a:ea typeface="Calibri"/>
                <a:cs typeface="Calibri"/>
                <a:sym typeface="Calibri"/>
              </a:rPr>
              <a:t>jars </a:t>
            </a:r>
            <a:r>
              <a:rPr lang="uk-UA" sz="1500">
                <a:solidFill>
                  <a:srgbClr val="0C1021"/>
                </a:solidFill>
                <a:highlight>
                  <a:srgbClr val="FFFFFF"/>
                </a:highlight>
                <a:latin typeface="Calibri"/>
                <a:ea typeface="Calibri"/>
                <a:cs typeface="Calibri"/>
                <a:sym typeface="Calibri"/>
              </a:rPr>
              <a:t>folder, </a:t>
            </a:r>
            <a:r>
              <a:rPr lang="uk-UA" sz="1500">
                <a:latin typeface="Calibri"/>
                <a:ea typeface="Calibri"/>
                <a:cs typeface="Calibri"/>
                <a:sym typeface="Calibri"/>
              </a:rPr>
              <a:t>and if you are using Jupyter notebook, you must RESTART your Notebook</a:t>
            </a:r>
            <a:endParaRPr sz="1500">
              <a:latin typeface="Calibri"/>
              <a:ea typeface="Calibri"/>
              <a:cs typeface="Calibri"/>
              <a:sym typeface="Calibri"/>
            </a:endParaRPr>
          </a:p>
        </p:txBody>
      </p:sp>
      <p:pic>
        <p:nvPicPr>
          <p:cNvPr id="461" name="Google Shape;461;p58"/>
          <p:cNvPicPr preferRelativeResize="0"/>
          <p:nvPr/>
        </p:nvPicPr>
        <p:blipFill rotWithShape="1">
          <a:blip r:embed="rId4">
            <a:alphaModFix/>
          </a:blip>
          <a:srcRect b="84196" l="6217" r="65887" t="0"/>
          <a:stretch/>
        </p:blipFill>
        <p:spPr>
          <a:xfrm>
            <a:off x="4464763" y="3040425"/>
            <a:ext cx="4541424" cy="1447200"/>
          </a:xfrm>
          <a:prstGeom prst="rect">
            <a:avLst/>
          </a:prstGeom>
          <a:noFill/>
          <a:ln cap="flat" cmpd="sng" w="9525">
            <a:solidFill>
              <a:schemeClr val="dk2"/>
            </a:solidFill>
            <a:prstDash val="solid"/>
            <a:round/>
            <a:headEnd len="sm" w="sm" type="none"/>
            <a:tailEnd len="sm" w="sm" type="none"/>
          </a:ln>
        </p:spPr>
      </p:pic>
      <p:sp>
        <p:nvSpPr>
          <p:cNvPr id="462" name="Google Shape;462;p58"/>
          <p:cNvSpPr txBox="1"/>
          <p:nvPr/>
        </p:nvSpPr>
        <p:spPr>
          <a:xfrm>
            <a:off x="7504825" y="4771775"/>
            <a:ext cx="1108800" cy="3417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uk-UA" sz="1200">
                <a:solidFill>
                  <a:schemeClr val="lt1"/>
                </a:solidFill>
                <a:latin typeface="Calibri"/>
                <a:ea typeface="Calibri"/>
                <a:cs typeface="Calibri"/>
                <a:sym typeface="Calibri"/>
              </a:rPr>
              <a:t>(continue…)</a:t>
            </a:r>
            <a:endParaRPr>
              <a:solidFill>
                <a:schemeClr val="lt1"/>
              </a:solidFill>
              <a:latin typeface="Calibri"/>
              <a:ea typeface="Calibri"/>
              <a:cs typeface="Calibri"/>
              <a:sym typeface="Calibri"/>
            </a:endParaRPr>
          </a:p>
        </p:txBody>
      </p:sp>
      <p:sp>
        <p:nvSpPr>
          <p:cNvPr id="463" name="Google Shape;463;p58"/>
          <p:cNvSpPr txBox="1"/>
          <p:nvPr/>
        </p:nvSpPr>
        <p:spPr>
          <a:xfrm>
            <a:off x="4775950" y="1882425"/>
            <a:ext cx="4029600" cy="895800"/>
          </a:xfrm>
          <a:prstGeom prst="rect">
            <a:avLst/>
          </a:prstGeom>
          <a:noFill/>
          <a:ln cap="flat" cmpd="sng" w="19050">
            <a:solidFill>
              <a:srgbClr val="E69138"/>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uk-UA">
                <a:solidFill>
                  <a:srgbClr val="0D0D0D"/>
                </a:solidFill>
                <a:highlight>
                  <a:schemeClr val="lt1"/>
                </a:highlight>
              </a:rPr>
              <a:t>Note:</a:t>
            </a:r>
            <a:r>
              <a:rPr lang="uk-UA">
                <a:solidFill>
                  <a:srgbClr val="0D0D0D"/>
                </a:solidFill>
                <a:highlight>
                  <a:schemeClr val="lt1"/>
                </a:highlight>
              </a:rPr>
              <a:t> </a:t>
            </a:r>
            <a:r>
              <a:rPr lang="uk-UA">
                <a:solidFill>
                  <a:srgbClr val="0D0D0D"/>
                </a:solidFill>
                <a:highlight>
                  <a:schemeClr val="lt1"/>
                </a:highlight>
              </a:rPr>
              <a:t>If you do not </a:t>
            </a:r>
            <a:r>
              <a:rPr lang="uk-UA">
                <a:solidFill>
                  <a:srgbClr val="0D0D0D"/>
                </a:solidFill>
                <a:highlight>
                  <a:schemeClr val="lt1"/>
                </a:highlight>
              </a:rPr>
              <a:t>have the</a:t>
            </a:r>
            <a:r>
              <a:rPr lang="uk-UA">
                <a:solidFill>
                  <a:srgbClr val="0D0D0D"/>
                </a:solidFill>
                <a:highlight>
                  <a:schemeClr val="lt1"/>
                </a:highlight>
              </a:rPr>
              <a:t> “classicmodels” database, you need to </a:t>
            </a:r>
            <a:r>
              <a:rPr lang="uk-UA">
                <a:solidFill>
                  <a:srgbClr val="0D0D0D"/>
                </a:solidFill>
                <a:highlight>
                  <a:schemeClr val="lt1"/>
                </a:highlight>
              </a:rPr>
              <a:t>import the</a:t>
            </a:r>
            <a:r>
              <a:rPr lang="uk-UA">
                <a:solidFill>
                  <a:srgbClr val="0D0D0D"/>
                </a:solidFill>
                <a:highlight>
                  <a:schemeClr val="lt1"/>
                </a:highlight>
              </a:rPr>
              <a:t> </a:t>
            </a:r>
            <a:r>
              <a:rPr lang="uk-UA" u="sng">
                <a:solidFill>
                  <a:srgbClr val="0D0D0D"/>
                </a:solidFill>
                <a:highlight>
                  <a:schemeClr val="lt1"/>
                </a:highlight>
                <a:hlinkClick r:id="rId5">
                  <a:extLst>
                    <a:ext uri="{A12FA001-AC4F-418D-AE19-62706E023703}">
                      <ahyp:hlinkClr val="tx"/>
                    </a:ext>
                  </a:extLst>
                </a:hlinkClick>
              </a:rPr>
              <a:t>“classicmodels” </a:t>
            </a:r>
            <a:r>
              <a:rPr lang="uk-UA">
                <a:solidFill>
                  <a:srgbClr val="0D0D0D"/>
                </a:solidFill>
                <a:highlight>
                  <a:schemeClr val="lt1"/>
                </a:highlight>
              </a:rPr>
              <a:t>database in </a:t>
            </a:r>
            <a:r>
              <a:rPr lang="uk-UA">
                <a:solidFill>
                  <a:srgbClr val="0D0D0D"/>
                </a:solidFill>
                <a:highlight>
                  <a:schemeClr val="lt1"/>
                </a:highlight>
              </a:rPr>
              <a:t>MySQL</a:t>
            </a:r>
            <a:r>
              <a:rPr lang="uk-UA">
                <a:solidFill>
                  <a:srgbClr val="0D0D0D"/>
                </a:solidFill>
                <a:highlight>
                  <a:schemeClr val="lt1"/>
                </a:highlight>
              </a:rPr>
              <a:t> Workbench. </a:t>
            </a:r>
            <a:endParaRPr sz="1200">
              <a:solidFill>
                <a:srgbClr val="0D0D0D"/>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9"/>
          <p:cNvSpPr txBox="1"/>
          <p:nvPr>
            <p:ph type="title"/>
          </p:nvPr>
        </p:nvSpPr>
        <p:spPr>
          <a:xfrm>
            <a:off x="485575" y="5857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Example 4 - Create DataFrame from MySQL Database</a:t>
            </a:r>
            <a:endParaRPr sz="2400"/>
          </a:p>
        </p:txBody>
      </p:sp>
      <p:sp>
        <p:nvSpPr>
          <p:cNvPr id="469" name="Google Shape;46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70" name="Google Shape;470;p59"/>
          <p:cNvSpPr txBox="1"/>
          <p:nvPr/>
        </p:nvSpPr>
        <p:spPr>
          <a:xfrm>
            <a:off x="589375" y="999300"/>
            <a:ext cx="827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300">
                <a:solidFill>
                  <a:schemeClr val="dk1"/>
                </a:solidFill>
                <a:highlight>
                  <a:srgbClr val="FFFFFF"/>
                </a:highlight>
                <a:latin typeface="Calibri"/>
                <a:ea typeface="Calibri"/>
                <a:cs typeface="Calibri"/>
                <a:sym typeface="Calibri"/>
              </a:rPr>
              <a:t>2 - Read Full Data from MySQL and add data into </a:t>
            </a:r>
            <a:r>
              <a:rPr b="1" lang="uk-UA" sz="1300">
                <a:solidFill>
                  <a:schemeClr val="dk1"/>
                </a:solidFill>
                <a:highlight>
                  <a:srgbClr val="FFFFFF"/>
                </a:highlight>
                <a:latin typeface="Calibri"/>
                <a:ea typeface="Calibri"/>
                <a:cs typeface="Calibri"/>
                <a:sym typeface="Calibri"/>
              </a:rPr>
              <a:t>the PySpark</a:t>
            </a:r>
            <a:r>
              <a:rPr b="1" lang="uk-UA" sz="1300">
                <a:solidFill>
                  <a:schemeClr val="dk1"/>
                </a:solidFill>
                <a:highlight>
                  <a:srgbClr val="FFFFFF"/>
                </a:highlight>
                <a:latin typeface="Calibri"/>
                <a:ea typeface="Calibri"/>
                <a:cs typeface="Calibri"/>
                <a:sym typeface="Calibri"/>
              </a:rPr>
              <a:t> </a:t>
            </a:r>
            <a:r>
              <a:rPr b="1" lang="uk-UA" sz="1300">
                <a:solidFill>
                  <a:schemeClr val="dk1"/>
                </a:solidFill>
                <a:highlight>
                  <a:srgbClr val="FFFFFF"/>
                </a:highlight>
                <a:latin typeface="Calibri"/>
                <a:ea typeface="Calibri"/>
                <a:cs typeface="Calibri"/>
                <a:sym typeface="Calibri"/>
              </a:rPr>
              <a:t>DataFrame</a:t>
            </a:r>
            <a:r>
              <a:rPr b="1" lang="uk-UA" sz="1300">
                <a:solidFill>
                  <a:schemeClr val="dk1"/>
                </a:solidFill>
                <a:highlight>
                  <a:srgbClr val="FFFFFF"/>
                </a:highlight>
                <a:latin typeface="Calibri"/>
                <a:ea typeface="Calibri"/>
                <a:cs typeface="Calibri"/>
                <a:sym typeface="Calibri"/>
              </a:rPr>
              <a:t>.</a:t>
            </a:r>
            <a:endParaRPr b="1" sz="13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b="1" lang="uk-UA" sz="1300">
                <a:solidFill>
                  <a:srgbClr val="222222"/>
                </a:solidFill>
                <a:highlight>
                  <a:srgbClr val="FFFFFF"/>
                </a:highlight>
                <a:latin typeface="Calibri"/>
                <a:ea typeface="Calibri"/>
                <a:cs typeface="Calibri"/>
                <a:sym typeface="Calibri"/>
              </a:rPr>
              <a:t>Creating </a:t>
            </a:r>
            <a:r>
              <a:rPr b="1" lang="uk-UA" sz="1300">
                <a:solidFill>
                  <a:srgbClr val="222222"/>
                </a:solidFill>
                <a:highlight>
                  <a:srgbClr val="FFFFFF"/>
                </a:highlight>
                <a:latin typeface="Calibri"/>
                <a:ea typeface="Calibri"/>
                <a:cs typeface="Calibri"/>
                <a:sym typeface="Calibri"/>
              </a:rPr>
              <a:t>SparkSession</a:t>
            </a:r>
            <a:r>
              <a:rPr b="1" lang="uk-UA" sz="1300">
                <a:solidFill>
                  <a:schemeClr val="dk1"/>
                </a:solidFill>
                <a:highlight>
                  <a:srgbClr val="FFFFFF"/>
                </a:highlight>
                <a:latin typeface="Calibri"/>
                <a:ea typeface="Calibri"/>
                <a:cs typeface="Calibri"/>
                <a:sym typeface="Calibri"/>
              </a:rPr>
              <a:t>:</a:t>
            </a:r>
            <a:endParaRPr b="1" sz="1300">
              <a:solidFill>
                <a:schemeClr val="dk1"/>
              </a:solidFill>
              <a:highlight>
                <a:srgbClr val="FFFFFF"/>
              </a:highlight>
              <a:latin typeface="Calibri"/>
              <a:ea typeface="Calibri"/>
              <a:cs typeface="Calibri"/>
              <a:sym typeface="Calibri"/>
            </a:endParaRPr>
          </a:p>
        </p:txBody>
      </p:sp>
      <p:sp>
        <p:nvSpPr>
          <p:cNvPr id="471" name="Google Shape;471;p59"/>
          <p:cNvSpPr txBox="1"/>
          <p:nvPr/>
        </p:nvSpPr>
        <p:spPr>
          <a:xfrm>
            <a:off x="971875" y="1584288"/>
            <a:ext cx="7548000" cy="461700"/>
          </a:xfrm>
          <a:prstGeom prst="rect">
            <a:avLst/>
          </a:prstGeom>
          <a:solidFill>
            <a:srgbClr val="F8F8F2"/>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900">
                <a:latin typeface="Consolas"/>
                <a:ea typeface="Consolas"/>
                <a:cs typeface="Consolas"/>
                <a:sym typeface="Consolas"/>
              </a:rPr>
              <a:t>from pyspark.sql import SparkSession</a:t>
            </a:r>
            <a:endParaRPr sz="900">
              <a:latin typeface="Consolas"/>
              <a:ea typeface="Consolas"/>
              <a:cs typeface="Consolas"/>
              <a:sym typeface="Consolas"/>
            </a:endParaRPr>
          </a:p>
          <a:p>
            <a:pPr indent="0" lvl="0" marL="0" rtl="0" algn="l">
              <a:spcBef>
                <a:spcPts val="0"/>
              </a:spcBef>
              <a:spcAft>
                <a:spcPts val="0"/>
              </a:spcAft>
              <a:buNone/>
            </a:pPr>
            <a:r>
              <a:rPr lang="uk-UA" sz="900">
                <a:latin typeface="Consolas"/>
                <a:ea typeface="Consolas"/>
                <a:cs typeface="Consolas"/>
                <a:sym typeface="Consolas"/>
              </a:rPr>
              <a:t>spark = SparkSession.builder.master("local[*]").appName("Test SQL app").getOrCreate()</a:t>
            </a:r>
            <a:endParaRPr sz="900">
              <a:latin typeface="Consolas"/>
              <a:ea typeface="Consolas"/>
              <a:cs typeface="Consolas"/>
              <a:sym typeface="Consolas"/>
            </a:endParaRPr>
          </a:p>
        </p:txBody>
      </p:sp>
      <p:sp>
        <p:nvSpPr>
          <p:cNvPr id="472" name="Google Shape;472;p59"/>
          <p:cNvSpPr txBox="1"/>
          <p:nvPr/>
        </p:nvSpPr>
        <p:spPr>
          <a:xfrm>
            <a:off x="952975" y="2510525"/>
            <a:ext cx="7548000" cy="1015800"/>
          </a:xfrm>
          <a:prstGeom prst="rect">
            <a:avLst/>
          </a:prstGeom>
          <a:solidFill>
            <a:srgbClr val="F8F8F2"/>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900">
                <a:latin typeface="Consolas"/>
                <a:ea typeface="Consolas"/>
                <a:cs typeface="Consolas"/>
                <a:sym typeface="Consolas"/>
              </a:rPr>
              <a:t>df=spark.read.format("jdbc").options(driver="com.mysql.cj.jdbc.Driver",\</a:t>
            </a:r>
            <a:endParaRPr sz="900">
              <a:latin typeface="Consolas"/>
              <a:ea typeface="Consolas"/>
              <a:cs typeface="Consolas"/>
              <a:sym typeface="Consolas"/>
            </a:endParaRPr>
          </a:p>
          <a:p>
            <a:pPr indent="0" lvl="0" marL="0" rtl="0" algn="l">
              <a:spcBef>
                <a:spcPts val="0"/>
              </a:spcBef>
              <a:spcAft>
                <a:spcPts val="0"/>
              </a:spcAft>
              <a:buNone/>
            </a:pPr>
            <a:r>
              <a:rPr lang="uk-UA" sz="900">
                <a:latin typeface="Consolas"/>
                <a:ea typeface="Consolas"/>
                <a:cs typeface="Consolas"/>
                <a:sym typeface="Consolas"/>
              </a:rPr>
              <a:t>                                     user="root",\</a:t>
            </a:r>
            <a:endParaRPr sz="900">
              <a:latin typeface="Consolas"/>
              <a:ea typeface="Consolas"/>
              <a:cs typeface="Consolas"/>
              <a:sym typeface="Consolas"/>
            </a:endParaRPr>
          </a:p>
          <a:p>
            <a:pPr indent="0" lvl="0" marL="0" rtl="0" algn="l">
              <a:spcBef>
                <a:spcPts val="0"/>
              </a:spcBef>
              <a:spcAft>
                <a:spcPts val="0"/>
              </a:spcAft>
              <a:buNone/>
            </a:pPr>
            <a:r>
              <a:rPr lang="uk-UA" sz="900">
                <a:latin typeface="Consolas"/>
                <a:ea typeface="Consolas"/>
                <a:cs typeface="Consolas"/>
                <a:sym typeface="Consolas"/>
              </a:rPr>
              <a:t>                                     password="password",\</a:t>
            </a:r>
            <a:endParaRPr sz="900">
              <a:latin typeface="Consolas"/>
              <a:ea typeface="Consolas"/>
              <a:cs typeface="Consolas"/>
              <a:sym typeface="Consolas"/>
            </a:endParaRPr>
          </a:p>
          <a:p>
            <a:pPr indent="0" lvl="0" marL="0" rtl="0" algn="l">
              <a:spcBef>
                <a:spcPts val="0"/>
              </a:spcBef>
              <a:spcAft>
                <a:spcPts val="0"/>
              </a:spcAft>
              <a:buNone/>
            </a:pPr>
            <a:r>
              <a:rPr lang="uk-UA" sz="900">
                <a:latin typeface="Consolas"/>
                <a:ea typeface="Consolas"/>
                <a:cs typeface="Consolas"/>
                <a:sym typeface="Consolas"/>
              </a:rPr>
              <a:t>                                     url="jdbc:mysql://localhost:3306/classicmodels",\</a:t>
            </a:r>
            <a:endParaRPr sz="900">
              <a:latin typeface="Consolas"/>
              <a:ea typeface="Consolas"/>
              <a:cs typeface="Consolas"/>
              <a:sym typeface="Consolas"/>
            </a:endParaRPr>
          </a:p>
          <a:p>
            <a:pPr indent="0" lvl="0" marL="0" rtl="0" algn="l">
              <a:spcBef>
                <a:spcPts val="0"/>
              </a:spcBef>
              <a:spcAft>
                <a:spcPts val="0"/>
              </a:spcAft>
              <a:buNone/>
            </a:pPr>
            <a:r>
              <a:rPr lang="uk-UA" sz="900">
                <a:latin typeface="Consolas"/>
                <a:ea typeface="Consolas"/>
                <a:cs typeface="Consolas"/>
                <a:sym typeface="Consolas"/>
              </a:rPr>
              <a:t>                                     dbtable="classicmodels.orders").load()</a:t>
            </a:r>
            <a:endParaRPr sz="900">
              <a:latin typeface="Consolas"/>
              <a:ea typeface="Consolas"/>
              <a:cs typeface="Consolas"/>
              <a:sym typeface="Consolas"/>
            </a:endParaRPr>
          </a:p>
          <a:p>
            <a:pPr indent="0" lvl="0" marL="0" rtl="0" algn="l">
              <a:spcBef>
                <a:spcPts val="0"/>
              </a:spcBef>
              <a:spcAft>
                <a:spcPts val="0"/>
              </a:spcAft>
              <a:buNone/>
            </a:pPr>
            <a:r>
              <a:rPr lang="uk-UA" sz="900">
                <a:latin typeface="Consolas"/>
                <a:ea typeface="Consolas"/>
                <a:cs typeface="Consolas"/>
                <a:sym typeface="Consolas"/>
              </a:rPr>
              <a:t>df.show()</a:t>
            </a:r>
            <a:endParaRPr sz="900">
              <a:latin typeface="Consolas"/>
              <a:ea typeface="Consolas"/>
              <a:cs typeface="Consolas"/>
              <a:sym typeface="Consolas"/>
            </a:endParaRPr>
          </a:p>
        </p:txBody>
      </p:sp>
      <p:sp>
        <p:nvSpPr>
          <p:cNvPr id="473" name="Google Shape;473;p59"/>
          <p:cNvSpPr txBox="1"/>
          <p:nvPr/>
        </p:nvSpPr>
        <p:spPr>
          <a:xfrm>
            <a:off x="850750" y="1925513"/>
            <a:ext cx="6933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300">
                <a:latin typeface="Calibri"/>
                <a:ea typeface="Calibri"/>
                <a:cs typeface="Calibri"/>
                <a:sym typeface="Calibri"/>
              </a:rPr>
              <a:t>The lines below will </a:t>
            </a:r>
            <a:r>
              <a:rPr b="1" lang="uk-UA" sz="1300">
                <a:latin typeface="Calibri"/>
                <a:ea typeface="Calibri"/>
                <a:cs typeface="Calibri"/>
                <a:sym typeface="Calibri"/>
              </a:rPr>
              <a:t>create a connection from the “classicmodels” database and fetch data from the orders table. In a return, we will get orders table data in a Dataframe</a:t>
            </a:r>
            <a:endParaRPr b="1" sz="1300">
              <a:latin typeface="Calibri"/>
              <a:ea typeface="Calibri"/>
              <a:cs typeface="Calibri"/>
              <a:sym typeface="Calibri"/>
            </a:endParaRPr>
          </a:p>
        </p:txBody>
      </p:sp>
      <p:pic>
        <p:nvPicPr>
          <p:cNvPr id="474" name="Google Shape;474;p59"/>
          <p:cNvPicPr preferRelativeResize="0"/>
          <p:nvPr/>
        </p:nvPicPr>
        <p:blipFill>
          <a:blip r:embed="rId3">
            <a:alphaModFix/>
          </a:blip>
          <a:stretch>
            <a:fillRect/>
          </a:stretch>
        </p:blipFill>
        <p:spPr>
          <a:xfrm>
            <a:off x="915650" y="3735098"/>
            <a:ext cx="5916800" cy="1390750"/>
          </a:xfrm>
          <a:prstGeom prst="rect">
            <a:avLst/>
          </a:prstGeom>
          <a:noFill/>
          <a:ln>
            <a:noFill/>
          </a:ln>
        </p:spPr>
      </p:pic>
      <p:sp>
        <p:nvSpPr>
          <p:cNvPr id="475" name="Google Shape;475;p59"/>
          <p:cNvSpPr txBox="1"/>
          <p:nvPr/>
        </p:nvSpPr>
        <p:spPr>
          <a:xfrm>
            <a:off x="915650" y="3398450"/>
            <a:ext cx="18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a:latin typeface="Calibri"/>
                <a:ea typeface="Calibri"/>
                <a:cs typeface="Calibri"/>
                <a:sym typeface="Calibri"/>
              </a:rPr>
              <a:t>output</a:t>
            </a:r>
            <a:endParaRPr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485575" y="674950"/>
            <a:ext cx="8520600" cy="5727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uk-UA"/>
              <a:t>Lesson Objective and Overview</a:t>
            </a:r>
            <a:endParaRPr/>
          </a:p>
        </p:txBody>
      </p:sp>
      <p:sp>
        <p:nvSpPr>
          <p:cNvPr id="246" name="Google Shape;246;p33"/>
          <p:cNvSpPr txBox="1"/>
          <p:nvPr>
            <p:ph idx="1" type="body"/>
          </p:nvPr>
        </p:nvSpPr>
        <p:spPr>
          <a:xfrm>
            <a:off x="434450" y="1247650"/>
            <a:ext cx="4440600" cy="3416400"/>
          </a:xfrm>
          <a:prstGeom prst="rect">
            <a:avLst/>
          </a:prstGeom>
        </p:spPr>
        <p:txBody>
          <a:bodyPr anchorCtr="0" anchor="t" bIns="0" lIns="0" spcFirstLastPara="1" rIns="0" wrap="square" tIns="0">
            <a:normAutofit/>
          </a:bodyPr>
          <a:lstStyle/>
          <a:p>
            <a:pPr indent="0" lvl="0" marL="0" rtl="0" algn="l">
              <a:spcBef>
                <a:spcPts val="1200"/>
              </a:spcBef>
              <a:spcAft>
                <a:spcPts val="0"/>
              </a:spcAft>
              <a:buNone/>
            </a:pPr>
            <a:r>
              <a:rPr lang="uk-UA" sz="1400">
                <a:solidFill>
                  <a:srgbClr val="000000"/>
                </a:solidFill>
              </a:rPr>
              <a:t>In this lesson, we will explore </a:t>
            </a:r>
            <a:r>
              <a:rPr b="1" lang="uk-UA" sz="1400">
                <a:solidFill>
                  <a:srgbClr val="000000"/>
                </a:solidFill>
              </a:rPr>
              <a:t>Spark SQL and DataFrames</a:t>
            </a:r>
            <a:r>
              <a:rPr lang="uk-UA" sz="1400">
                <a:solidFill>
                  <a:srgbClr val="000000"/>
                </a:solidFill>
              </a:rPr>
              <a:t>, focusing on their role in </a:t>
            </a:r>
            <a:r>
              <a:rPr b="1" lang="uk-UA" sz="1400">
                <a:solidFill>
                  <a:srgbClr val="000000"/>
                </a:solidFill>
              </a:rPr>
              <a:t>efficient data processing</a:t>
            </a:r>
            <a:r>
              <a:rPr lang="uk-UA" sz="1400">
                <a:solidFill>
                  <a:srgbClr val="000000"/>
                </a:solidFill>
              </a:rPr>
              <a:t> within Apache Spark. We will discuss the </a:t>
            </a:r>
            <a:r>
              <a:rPr b="1" lang="uk-UA" sz="1400">
                <a:solidFill>
                  <a:srgbClr val="000000"/>
                </a:solidFill>
              </a:rPr>
              <a:t>limitations of Spark RDDs</a:t>
            </a:r>
            <a:r>
              <a:rPr lang="uk-UA" sz="1400">
                <a:solidFill>
                  <a:srgbClr val="000000"/>
                </a:solidFill>
              </a:rPr>
              <a:t> and how </a:t>
            </a:r>
            <a:r>
              <a:rPr b="1" lang="uk-UA" sz="1400">
                <a:solidFill>
                  <a:srgbClr val="000000"/>
                </a:solidFill>
              </a:rPr>
              <a:t>DataFrames</a:t>
            </a:r>
            <a:r>
              <a:rPr lang="uk-UA" sz="1400">
                <a:solidFill>
                  <a:srgbClr val="000000"/>
                </a:solidFill>
              </a:rPr>
              <a:t> provide a more optimized solution. Additionally, we will perform </a:t>
            </a:r>
            <a:r>
              <a:rPr b="1" lang="uk-UA" sz="1400">
                <a:solidFill>
                  <a:srgbClr val="000000"/>
                </a:solidFill>
              </a:rPr>
              <a:t>column operations</a:t>
            </a:r>
            <a:r>
              <a:rPr lang="uk-UA" sz="1400">
                <a:solidFill>
                  <a:srgbClr val="000000"/>
                </a:solidFill>
              </a:rPr>
              <a:t> in PySpark to manipulate DataFrames.</a:t>
            </a:r>
            <a:endParaRPr sz="1400">
              <a:solidFill>
                <a:srgbClr val="000000"/>
              </a:solidFill>
            </a:endParaRPr>
          </a:p>
          <a:p>
            <a:pPr indent="0" lvl="0" marL="0" rtl="0" algn="l">
              <a:spcBef>
                <a:spcPts val="1200"/>
              </a:spcBef>
              <a:spcAft>
                <a:spcPts val="0"/>
              </a:spcAft>
              <a:buNone/>
            </a:pPr>
            <a:r>
              <a:rPr lang="uk-UA" sz="1400">
                <a:solidFill>
                  <a:srgbClr val="000000"/>
                </a:solidFill>
              </a:rPr>
              <a:t>By the end of this lesson, we will have </a:t>
            </a:r>
            <a:r>
              <a:rPr b="1" lang="uk-UA" sz="1400">
                <a:solidFill>
                  <a:srgbClr val="000000"/>
                </a:solidFill>
              </a:rPr>
              <a:t>hands-on experience</a:t>
            </a:r>
            <a:r>
              <a:rPr lang="uk-UA" sz="1400">
                <a:solidFill>
                  <a:srgbClr val="000000"/>
                </a:solidFill>
              </a:rPr>
              <a:t> working with </a:t>
            </a:r>
            <a:r>
              <a:rPr b="1" lang="uk-UA" sz="1400">
                <a:solidFill>
                  <a:srgbClr val="000000"/>
                </a:solidFill>
              </a:rPr>
              <a:t>DataFrames in Spark SQL</a:t>
            </a:r>
            <a:r>
              <a:rPr lang="uk-UA" sz="1400">
                <a:solidFill>
                  <a:srgbClr val="000000"/>
                </a:solidFill>
              </a:rPr>
              <a:t>, gaining essential skills for </a:t>
            </a:r>
            <a:r>
              <a:rPr b="1" lang="uk-UA" sz="1400">
                <a:solidFill>
                  <a:srgbClr val="000000"/>
                </a:solidFill>
              </a:rPr>
              <a:t>data transformation and analysis</a:t>
            </a:r>
            <a:r>
              <a:rPr lang="uk-UA" sz="1400">
                <a:solidFill>
                  <a:srgbClr val="000000"/>
                </a:solidFill>
              </a:rPr>
              <a:t> in PySpark.</a:t>
            </a:r>
            <a:endParaRPr sz="1400">
              <a:solidFill>
                <a:srgbClr val="000000"/>
              </a:solidFill>
            </a:endParaRPr>
          </a:p>
          <a:p>
            <a:pPr indent="0" lvl="0" marL="0" rtl="0" algn="just">
              <a:spcBef>
                <a:spcPts val="1200"/>
              </a:spcBef>
              <a:spcAft>
                <a:spcPts val="0"/>
              </a:spcAft>
              <a:buNone/>
            </a:pPr>
            <a:r>
              <a:t/>
            </a:r>
            <a:endParaRPr sz="1300">
              <a:solidFill>
                <a:srgbClr val="000000"/>
              </a:solidFill>
            </a:endParaRPr>
          </a:p>
        </p:txBody>
      </p:sp>
      <p:sp>
        <p:nvSpPr>
          <p:cNvPr id="247" name="Google Shape;24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solidFill>
                  <a:schemeClr val="dk2"/>
                </a:solidFill>
              </a:rPr>
              <a:t>‹#›</a:t>
            </a:fld>
            <a:endParaRPr>
              <a:solidFill>
                <a:schemeClr val="dk2"/>
              </a:solidFill>
            </a:endParaRPr>
          </a:p>
        </p:txBody>
      </p:sp>
      <p:pic>
        <p:nvPicPr>
          <p:cNvPr id="248" name="Google Shape;248;p33"/>
          <p:cNvPicPr preferRelativeResize="0"/>
          <p:nvPr/>
        </p:nvPicPr>
        <p:blipFill>
          <a:blip r:embed="rId3">
            <a:alphaModFix/>
          </a:blip>
          <a:stretch>
            <a:fillRect/>
          </a:stretch>
        </p:blipFill>
        <p:spPr>
          <a:xfrm>
            <a:off x="5083523" y="1247650"/>
            <a:ext cx="4060479" cy="2988424"/>
          </a:xfrm>
          <a:prstGeom prst="rect">
            <a:avLst/>
          </a:prstGeom>
          <a:noFill/>
          <a:ln>
            <a:noFill/>
          </a:ln>
        </p:spPr>
      </p:pic>
      <p:sp>
        <p:nvSpPr>
          <p:cNvPr id="249" name="Google Shape;249;p33"/>
          <p:cNvSpPr/>
          <p:nvPr/>
        </p:nvSpPr>
        <p:spPr>
          <a:xfrm>
            <a:off x="5076976" y="1989524"/>
            <a:ext cx="4060500" cy="11070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33"/>
          <p:cNvSpPr txBox="1"/>
          <p:nvPr/>
        </p:nvSpPr>
        <p:spPr>
          <a:xfrm>
            <a:off x="5269775" y="42360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000"/>
              <a:t>img src: </a:t>
            </a:r>
            <a:r>
              <a:rPr lang="uk-UA" sz="1000"/>
              <a:t>.oreilly.com</a:t>
            </a: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2600"/>
              <a:t>Overview of </a:t>
            </a:r>
            <a:r>
              <a:rPr lang="uk-UA" sz="2600"/>
              <a:t>StructType &amp; StructField </a:t>
            </a:r>
            <a:r>
              <a:rPr lang="uk-UA" sz="2300"/>
              <a:t>(1 of 1)</a:t>
            </a:r>
            <a:endParaRPr sz="2600"/>
          </a:p>
        </p:txBody>
      </p:sp>
      <p:sp>
        <p:nvSpPr>
          <p:cNvPr id="481" name="Google Shape;481;p60"/>
          <p:cNvSpPr txBox="1"/>
          <p:nvPr>
            <p:ph idx="4294967295" type="body"/>
          </p:nvPr>
        </p:nvSpPr>
        <p:spPr>
          <a:xfrm>
            <a:off x="244950" y="1247650"/>
            <a:ext cx="5278200" cy="3416400"/>
          </a:xfrm>
          <a:prstGeom prst="rect">
            <a:avLst/>
          </a:prstGeom>
        </p:spPr>
        <p:txBody>
          <a:bodyPr anchorCtr="0" anchor="t" bIns="91425" lIns="91425" spcFirstLastPara="1" rIns="91425" wrap="square" tIns="91425">
            <a:noAutofit/>
          </a:bodyPr>
          <a:lstStyle/>
          <a:p>
            <a:pPr indent="-155404" lvl="0" marL="269999" rtl="0" algn="just">
              <a:lnSpc>
                <a:spcPct val="115000"/>
              </a:lnSpc>
              <a:spcBef>
                <a:spcPts val="0"/>
              </a:spcBef>
              <a:spcAft>
                <a:spcPts val="0"/>
              </a:spcAft>
              <a:buSzPts val="1030"/>
              <a:buChar char="●"/>
            </a:pPr>
            <a:r>
              <a:rPr b="1" lang="uk-UA" sz="1030"/>
              <a:t>StructType() </a:t>
            </a:r>
            <a:r>
              <a:rPr lang="uk-UA" sz="1030"/>
              <a:t>and </a:t>
            </a:r>
            <a:r>
              <a:rPr b="1" lang="uk-UA" sz="1030"/>
              <a:t>StructField()</a:t>
            </a:r>
            <a:r>
              <a:rPr lang="uk-UA" sz="1030"/>
              <a:t> methods are used to define the columns in the Spark DataFrame and Spark Dataset.</a:t>
            </a:r>
            <a:endParaRPr sz="1030"/>
          </a:p>
          <a:p>
            <a:pPr indent="-155404" lvl="0" marL="269999" rtl="0" algn="just">
              <a:lnSpc>
                <a:spcPct val="115000"/>
              </a:lnSpc>
              <a:spcBef>
                <a:spcPts val="1000"/>
              </a:spcBef>
              <a:spcAft>
                <a:spcPts val="0"/>
              </a:spcAft>
              <a:buSzPts val="1030"/>
              <a:buChar char="●"/>
            </a:pPr>
            <a:r>
              <a:rPr lang="uk-UA" sz="1030"/>
              <a:t>Using these methods, we can define the column names and the data types of the particular columns</a:t>
            </a:r>
            <a:r>
              <a:rPr lang="uk-UA" sz="1030">
                <a:solidFill>
                  <a:srgbClr val="0D0D0D"/>
                </a:solidFill>
                <a:highlight>
                  <a:srgbClr val="FFFFFF"/>
                </a:highlight>
              </a:rPr>
              <a:t>, ensuring consistency and type safety.</a:t>
            </a:r>
            <a:endParaRPr sz="1030"/>
          </a:p>
          <a:p>
            <a:pPr indent="-155404" lvl="0" marL="269999" rtl="0" algn="just">
              <a:lnSpc>
                <a:spcPct val="115000"/>
              </a:lnSpc>
              <a:spcBef>
                <a:spcPts val="1000"/>
              </a:spcBef>
              <a:spcAft>
                <a:spcPts val="0"/>
              </a:spcAft>
              <a:buSzPts val="1030"/>
              <a:buChar char="●"/>
            </a:pPr>
            <a:r>
              <a:rPr b="1" lang="uk-UA" sz="1030">
                <a:solidFill>
                  <a:srgbClr val="BA3925"/>
                </a:solidFill>
                <a:highlight>
                  <a:srgbClr val="FFFFFF"/>
                </a:highlight>
              </a:rPr>
              <a:t>StructType(): </a:t>
            </a:r>
            <a:r>
              <a:rPr lang="uk-UA" sz="1030">
                <a:solidFill>
                  <a:srgbClr val="0D0D0D"/>
                </a:solidFill>
                <a:highlight>
                  <a:srgbClr val="FFFFFF"/>
                </a:highlight>
              </a:rPr>
              <a:t>This method is used to define the structure of the Spark dataframe. It will accept a list of data types, along with column names for the given dataframe. This is known as the schema of the dataframe. It stores a collection of fields. </a:t>
            </a:r>
            <a:endParaRPr sz="1030">
              <a:solidFill>
                <a:srgbClr val="0D0D0D"/>
              </a:solidFill>
              <a:highlight>
                <a:srgbClr val="FFFFFF"/>
              </a:highlight>
            </a:endParaRPr>
          </a:p>
          <a:p>
            <a:pPr indent="0" lvl="0" marL="457200" rtl="0" algn="just">
              <a:lnSpc>
                <a:spcPct val="115000"/>
              </a:lnSpc>
              <a:spcBef>
                <a:spcPts val="1000"/>
              </a:spcBef>
              <a:spcAft>
                <a:spcPts val="0"/>
              </a:spcAft>
              <a:buSzPts val="852"/>
              <a:buNone/>
            </a:pPr>
            <a:r>
              <a:rPr lang="uk-UA" sz="1030">
                <a:solidFill>
                  <a:srgbClr val="0D0D0D"/>
                </a:solidFill>
                <a:highlight>
                  <a:srgbClr val="FFFFFF"/>
                </a:highlight>
              </a:rPr>
              <a:t>It is commonly used when creating DataFrames programmatically or when reading data from external sources where the schema is not predefined.</a:t>
            </a:r>
            <a:endParaRPr sz="1030">
              <a:solidFill>
                <a:srgbClr val="0D0D0D"/>
              </a:solidFill>
              <a:highlight>
                <a:srgbClr val="FFFFFF"/>
              </a:highlight>
            </a:endParaRPr>
          </a:p>
          <a:p>
            <a:pPr indent="-155404" lvl="0" marL="269999" rtl="0" algn="just">
              <a:lnSpc>
                <a:spcPct val="115000"/>
              </a:lnSpc>
              <a:spcBef>
                <a:spcPts val="1000"/>
              </a:spcBef>
              <a:spcAft>
                <a:spcPts val="0"/>
              </a:spcAft>
              <a:buSzPts val="1030"/>
              <a:buChar char="●"/>
            </a:pPr>
            <a:r>
              <a:rPr b="1" lang="uk-UA" sz="1030">
                <a:solidFill>
                  <a:srgbClr val="BA3925"/>
                </a:solidFill>
                <a:highlight>
                  <a:srgbClr val="FFFFFF"/>
                </a:highlight>
              </a:rPr>
              <a:t>StructField(): </a:t>
            </a:r>
            <a:r>
              <a:rPr lang="uk-UA" sz="1030">
                <a:solidFill>
                  <a:srgbClr val="444444"/>
                </a:solidFill>
                <a:highlight>
                  <a:srgbClr val="FFFFFF"/>
                </a:highlight>
              </a:rPr>
              <a:t>This method is used inside the StructType() method of the Spark dataframe. It will accept column names with the datatype. StructField() is used to add columns to the DataFrame, which takes column names as the first parameter and the datatype of the particular columns as the second parameter.</a:t>
            </a:r>
            <a:endParaRPr sz="1030">
              <a:solidFill>
                <a:srgbClr val="444444"/>
              </a:solidFill>
              <a:highlight>
                <a:srgbClr val="FFFFFF"/>
              </a:highlight>
            </a:endParaRPr>
          </a:p>
          <a:p>
            <a:pPr indent="0" lvl="0" marL="457200" rtl="0" algn="just">
              <a:lnSpc>
                <a:spcPct val="115000"/>
              </a:lnSpc>
              <a:spcBef>
                <a:spcPts val="1000"/>
              </a:spcBef>
              <a:spcAft>
                <a:spcPts val="1000"/>
              </a:spcAft>
              <a:buSzPts val="852"/>
              <a:buNone/>
            </a:pPr>
            <a:r>
              <a:rPr lang="uk-UA" sz="1030">
                <a:solidFill>
                  <a:srgbClr val="0D0D0D"/>
                </a:solidFill>
                <a:highlight>
                  <a:srgbClr val="FFFFFF"/>
                </a:highlight>
                <a:latin typeface="Roboto"/>
                <a:ea typeface="Roboto"/>
                <a:cs typeface="Roboto"/>
                <a:sym typeface="Roboto"/>
              </a:rPr>
              <a:t>StructFields are immutable and can be defined explicitly when creating a StructType or inferred from existing data.</a:t>
            </a:r>
            <a:endParaRPr sz="1030">
              <a:solidFill>
                <a:srgbClr val="444444"/>
              </a:solidFill>
              <a:highlight>
                <a:srgbClr val="FFFFFF"/>
              </a:highlight>
            </a:endParaRPr>
          </a:p>
        </p:txBody>
      </p:sp>
      <p:sp>
        <p:nvSpPr>
          <p:cNvPr id="482" name="Google Shape;48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83" name="Google Shape;483;p60"/>
          <p:cNvSpPr txBox="1"/>
          <p:nvPr/>
        </p:nvSpPr>
        <p:spPr>
          <a:xfrm>
            <a:off x="5598900" y="3259750"/>
            <a:ext cx="3407400" cy="954300"/>
          </a:xfrm>
          <a:prstGeom prst="rect">
            <a:avLst/>
          </a:prstGeom>
          <a:solidFill>
            <a:srgbClr val="26262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000">
                <a:solidFill>
                  <a:srgbClr val="F8F8F8"/>
                </a:solidFill>
                <a:highlight>
                  <a:srgbClr val="0C1021"/>
                </a:highlight>
                <a:latin typeface="Consolas"/>
                <a:ea typeface="Consolas"/>
                <a:cs typeface="Consolas"/>
                <a:sym typeface="Consolas"/>
              </a:rPr>
              <a:t>schema</a:t>
            </a:r>
            <a:r>
              <a:rPr lang="uk-UA" sz="1000">
                <a:solidFill>
                  <a:srgbClr val="F8F8F8"/>
                </a:solidFill>
                <a:latin typeface="Consolas"/>
                <a:ea typeface="Consolas"/>
                <a:cs typeface="Consolas"/>
                <a:sym typeface="Consolas"/>
              </a:rPr>
              <a:t>=</a:t>
            </a:r>
            <a:r>
              <a:rPr lang="uk-UA" sz="1000">
                <a:solidFill>
                  <a:srgbClr val="F8F8F8"/>
                </a:solidFill>
                <a:highlight>
                  <a:srgbClr val="0C1021"/>
                </a:highlight>
                <a:latin typeface="Consolas"/>
                <a:ea typeface="Consolas"/>
                <a:cs typeface="Consolas"/>
                <a:sym typeface="Consolas"/>
              </a:rPr>
              <a:t>StructType</a:t>
            </a:r>
            <a:r>
              <a:rPr lang="uk-UA" sz="1000">
                <a:solidFill>
                  <a:srgbClr val="F8F8F8"/>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uk-UA" sz="1000">
                <a:solidFill>
                  <a:srgbClr val="F8F8F8"/>
                </a:solidFill>
                <a:highlight>
                  <a:srgbClr val="0C1021"/>
                </a:highlight>
                <a:latin typeface="Consolas"/>
                <a:ea typeface="Consolas"/>
                <a:cs typeface="Consolas"/>
                <a:sym typeface="Consolas"/>
              </a:rPr>
              <a:t>StructField</a:t>
            </a:r>
            <a:r>
              <a:rPr lang="uk-UA" sz="1000">
                <a:solidFill>
                  <a:srgbClr val="F8F8F8"/>
                </a:solidFill>
                <a:latin typeface="Consolas"/>
                <a:ea typeface="Consolas"/>
                <a:cs typeface="Consolas"/>
                <a:sym typeface="Consolas"/>
              </a:rPr>
              <a:t>(</a:t>
            </a:r>
            <a:r>
              <a:rPr lang="uk-UA" sz="1000">
                <a:solidFill>
                  <a:srgbClr val="61CE3C"/>
                </a:solidFill>
                <a:latin typeface="Consolas"/>
                <a:ea typeface="Consolas"/>
                <a:cs typeface="Consolas"/>
                <a:sym typeface="Consolas"/>
              </a:rPr>
              <a:t>"column 1"</a:t>
            </a:r>
            <a:r>
              <a:rPr lang="uk-UA" sz="1000">
                <a:solidFill>
                  <a:srgbClr val="F8F8F8"/>
                </a:solidFill>
                <a:latin typeface="Consolas"/>
                <a:ea typeface="Consolas"/>
                <a:cs typeface="Consolas"/>
                <a:sym typeface="Consolas"/>
              </a:rPr>
              <a:t>,</a:t>
            </a:r>
            <a:r>
              <a:rPr lang="uk-UA" sz="1000">
                <a:solidFill>
                  <a:srgbClr val="F8F8F8"/>
                </a:solidFill>
                <a:highlight>
                  <a:srgbClr val="0C1021"/>
                </a:highlight>
                <a:latin typeface="Consolas"/>
                <a:ea typeface="Consolas"/>
                <a:cs typeface="Consolas"/>
                <a:sym typeface="Consolas"/>
              </a:rPr>
              <a:t> datatype</a:t>
            </a:r>
            <a:r>
              <a:rPr lang="uk-UA" sz="1000">
                <a:solidFill>
                  <a:srgbClr val="F8F8F8"/>
                </a:solidFill>
                <a:latin typeface="Consolas"/>
                <a:ea typeface="Consolas"/>
                <a:cs typeface="Consolas"/>
                <a:sym typeface="Consolas"/>
              </a:rPr>
              <a:t>,</a:t>
            </a:r>
            <a:r>
              <a:rPr lang="uk-UA" sz="1000">
                <a:solidFill>
                  <a:srgbClr val="FBDE2D"/>
                </a:solidFill>
                <a:latin typeface="Consolas"/>
                <a:ea typeface="Consolas"/>
                <a:cs typeface="Consolas"/>
                <a:sym typeface="Consolas"/>
              </a:rPr>
              <a:t>True</a:t>
            </a:r>
            <a:r>
              <a:rPr lang="uk-UA" sz="1000">
                <a:solidFill>
                  <a:srgbClr val="F8F8F8"/>
                </a:solidFill>
                <a:highlight>
                  <a:srgbClr val="0C1021"/>
                </a:highlight>
                <a:latin typeface="Consolas"/>
                <a:ea typeface="Consolas"/>
                <a:cs typeface="Consolas"/>
                <a:sym typeface="Consolas"/>
              </a:rPr>
              <a:t>/</a:t>
            </a:r>
            <a:r>
              <a:rPr lang="uk-UA" sz="1000">
                <a:solidFill>
                  <a:srgbClr val="FBDE2D"/>
                </a:solidFill>
                <a:latin typeface="Consolas"/>
                <a:ea typeface="Consolas"/>
                <a:cs typeface="Consolas"/>
                <a:sym typeface="Consolas"/>
              </a:rPr>
              <a:t>False</a:t>
            </a:r>
            <a:r>
              <a:rPr lang="uk-UA" sz="1000">
                <a:solidFill>
                  <a:srgbClr val="F8F8F8"/>
                </a:solidFill>
                <a:latin typeface="Consolas"/>
                <a:ea typeface="Consolas"/>
                <a:cs typeface="Consolas"/>
                <a:sym typeface="Consolas"/>
              </a:rPr>
              <a:t>),</a:t>
            </a:r>
            <a:endParaRPr sz="1000">
              <a:solidFill>
                <a:srgbClr val="F8F8F8"/>
              </a:solidFill>
              <a:latin typeface="Consolas"/>
              <a:ea typeface="Consolas"/>
              <a:cs typeface="Consolas"/>
              <a:sym typeface="Consolas"/>
            </a:endParaRPr>
          </a:p>
          <a:p>
            <a:pPr indent="0" lvl="0" marL="0" rtl="0" algn="l">
              <a:spcBef>
                <a:spcPts val="0"/>
              </a:spcBef>
              <a:spcAft>
                <a:spcPts val="0"/>
              </a:spcAft>
              <a:buNone/>
            </a:pPr>
            <a:r>
              <a:rPr lang="uk-UA" sz="1000">
                <a:solidFill>
                  <a:srgbClr val="F8F8F8"/>
                </a:solidFill>
                <a:highlight>
                  <a:srgbClr val="0C1021"/>
                </a:highlight>
                <a:latin typeface="Consolas"/>
                <a:ea typeface="Consolas"/>
                <a:cs typeface="Consolas"/>
                <a:sym typeface="Consolas"/>
              </a:rPr>
              <a:t>StructField</a:t>
            </a:r>
            <a:r>
              <a:rPr lang="uk-UA" sz="1000">
                <a:solidFill>
                  <a:srgbClr val="F8F8F8"/>
                </a:solidFill>
                <a:latin typeface="Consolas"/>
                <a:ea typeface="Consolas"/>
                <a:cs typeface="Consolas"/>
                <a:sym typeface="Consolas"/>
              </a:rPr>
              <a:t>(</a:t>
            </a:r>
            <a:r>
              <a:rPr lang="uk-UA" sz="1000">
                <a:solidFill>
                  <a:srgbClr val="61CE3C"/>
                </a:solidFill>
                <a:latin typeface="Consolas"/>
                <a:ea typeface="Consolas"/>
                <a:cs typeface="Consolas"/>
                <a:sym typeface="Consolas"/>
              </a:rPr>
              <a:t>"column 2"</a:t>
            </a:r>
            <a:r>
              <a:rPr lang="uk-UA" sz="1000">
                <a:solidFill>
                  <a:srgbClr val="F8F8F8"/>
                </a:solidFill>
                <a:latin typeface="Consolas"/>
                <a:ea typeface="Consolas"/>
                <a:cs typeface="Consolas"/>
                <a:sym typeface="Consolas"/>
              </a:rPr>
              <a:t>,</a:t>
            </a:r>
            <a:r>
              <a:rPr lang="uk-UA" sz="1000">
                <a:solidFill>
                  <a:srgbClr val="F8F8F8"/>
                </a:solidFill>
                <a:highlight>
                  <a:srgbClr val="0C1021"/>
                </a:highlight>
                <a:latin typeface="Consolas"/>
                <a:ea typeface="Consolas"/>
                <a:cs typeface="Consolas"/>
                <a:sym typeface="Consolas"/>
              </a:rPr>
              <a:t> datatype</a:t>
            </a:r>
            <a:r>
              <a:rPr lang="uk-UA" sz="1000">
                <a:solidFill>
                  <a:srgbClr val="F8F8F8"/>
                </a:solidFill>
                <a:latin typeface="Consolas"/>
                <a:ea typeface="Consolas"/>
                <a:cs typeface="Consolas"/>
                <a:sym typeface="Consolas"/>
              </a:rPr>
              <a:t>,</a:t>
            </a:r>
            <a:r>
              <a:rPr lang="uk-UA" sz="1000">
                <a:solidFill>
                  <a:srgbClr val="FBDE2D"/>
                </a:solidFill>
                <a:latin typeface="Consolas"/>
                <a:ea typeface="Consolas"/>
                <a:cs typeface="Consolas"/>
                <a:sym typeface="Consolas"/>
              </a:rPr>
              <a:t>True</a:t>
            </a:r>
            <a:r>
              <a:rPr lang="uk-UA" sz="1000">
                <a:solidFill>
                  <a:srgbClr val="F8F8F8"/>
                </a:solidFill>
                <a:highlight>
                  <a:srgbClr val="0C1021"/>
                </a:highlight>
                <a:latin typeface="Consolas"/>
                <a:ea typeface="Consolas"/>
                <a:cs typeface="Consolas"/>
                <a:sym typeface="Consolas"/>
              </a:rPr>
              <a:t>/</a:t>
            </a:r>
            <a:r>
              <a:rPr lang="uk-UA" sz="1000">
                <a:solidFill>
                  <a:srgbClr val="FBDE2D"/>
                </a:solidFill>
                <a:latin typeface="Consolas"/>
                <a:ea typeface="Consolas"/>
                <a:cs typeface="Consolas"/>
                <a:sym typeface="Consolas"/>
              </a:rPr>
              <a:t>False</a:t>
            </a:r>
            <a:r>
              <a:rPr lang="uk-UA" sz="1000">
                <a:solidFill>
                  <a:srgbClr val="F8F8F8"/>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uk-UA" sz="1000">
                <a:solidFill>
                  <a:srgbClr val="F8F8F8"/>
                </a:solidFill>
                <a:highlight>
                  <a:srgbClr val="0C1021"/>
                </a:highlight>
                <a:latin typeface="Consolas"/>
                <a:ea typeface="Consolas"/>
                <a:cs typeface="Consolas"/>
                <a:sym typeface="Consolas"/>
              </a:rPr>
              <a:t>StructField</a:t>
            </a:r>
            <a:r>
              <a:rPr lang="uk-UA" sz="1000">
                <a:solidFill>
                  <a:srgbClr val="F8F8F8"/>
                </a:solidFill>
                <a:latin typeface="Consolas"/>
                <a:ea typeface="Consolas"/>
                <a:cs typeface="Consolas"/>
                <a:sym typeface="Consolas"/>
              </a:rPr>
              <a:t>(</a:t>
            </a:r>
            <a:r>
              <a:rPr lang="uk-UA" sz="1000">
                <a:solidFill>
                  <a:srgbClr val="61CE3C"/>
                </a:solidFill>
                <a:latin typeface="Consolas"/>
                <a:ea typeface="Consolas"/>
                <a:cs typeface="Consolas"/>
                <a:sym typeface="Consolas"/>
              </a:rPr>
              <a:t>"column n"</a:t>
            </a:r>
            <a:r>
              <a:rPr lang="uk-UA" sz="1000">
                <a:solidFill>
                  <a:srgbClr val="F8F8F8"/>
                </a:solidFill>
                <a:latin typeface="Consolas"/>
                <a:ea typeface="Consolas"/>
                <a:cs typeface="Consolas"/>
                <a:sym typeface="Consolas"/>
              </a:rPr>
              <a:t>,</a:t>
            </a:r>
            <a:r>
              <a:rPr lang="uk-UA" sz="1000">
                <a:solidFill>
                  <a:srgbClr val="F8F8F8"/>
                </a:solidFill>
                <a:highlight>
                  <a:srgbClr val="0C1021"/>
                </a:highlight>
                <a:latin typeface="Consolas"/>
                <a:ea typeface="Consolas"/>
                <a:cs typeface="Consolas"/>
                <a:sym typeface="Consolas"/>
              </a:rPr>
              <a:t> datatype</a:t>
            </a:r>
            <a:r>
              <a:rPr lang="uk-UA" sz="1000">
                <a:solidFill>
                  <a:srgbClr val="F8F8F8"/>
                </a:solidFill>
                <a:latin typeface="Consolas"/>
                <a:ea typeface="Consolas"/>
                <a:cs typeface="Consolas"/>
                <a:sym typeface="Consolas"/>
              </a:rPr>
              <a:t>,</a:t>
            </a:r>
            <a:r>
              <a:rPr lang="uk-UA" sz="1000">
                <a:solidFill>
                  <a:srgbClr val="FBDE2D"/>
                </a:solidFill>
                <a:latin typeface="Consolas"/>
                <a:ea typeface="Consolas"/>
                <a:cs typeface="Consolas"/>
                <a:sym typeface="Consolas"/>
              </a:rPr>
              <a:t>True</a:t>
            </a:r>
            <a:r>
              <a:rPr lang="uk-UA" sz="1000">
                <a:solidFill>
                  <a:srgbClr val="F8F8F8"/>
                </a:solidFill>
                <a:highlight>
                  <a:srgbClr val="0C1021"/>
                </a:highlight>
                <a:latin typeface="Consolas"/>
                <a:ea typeface="Consolas"/>
                <a:cs typeface="Consolas"/>
                <a:sym typeface="Consolas"/>
              </a:rPr>
              <a:t>/</a:t>
            </a:r>
            <a:r>
              <a:rPr lang="uk-UA" sz="1000">
                <a:solidFill>
                  <a:srgbClr val="FBDE2D"/>
                </a:solidFill>
                <a:latin typeface="Consolas"/>
                <a:ea typeface="Consolas"/>
                <a:cs typeface="Consolas"/>
                <a:sym typeface="Consolas"/>
              </a:rPr>
              <a:t>False</a:t>
            </a:r>
            <a:r>
              <a:rPr lang="uk-UA" sz="1000">
                <a:solidFill>
                  <a:srgbClr val="F8F8F8"/>
                </a:solidFill>
                <a:latin typeface="Consolas"/>
                <a:ea typeface="Consolas"/>
                <a:cs typeface="Consolas"/>
                <a:sym typeface="Consolas"/>
              </a:rPr>
              <a:t>)</a:t>
            </a:r>
            <a:endParaRPr sz="1000">
              <a:solidFill>
                <a:srgbClr val="F8F8F8"/>
              </a:solidFill>
              <a:latin typeface="Consolas"/>
              <a:ea typeface="Consolas"/>
              <a:cs typeface="Consolas"/>
              <a:sym typeface="Consolas"/>
            </a:endParaRPr>
          </a:p>
          <a:p>
            <a:pPr indent="0" lvl="0" marL="0" rtl="0" algn="l">
              <a:spcBef>
                <a:spcPts val="0"/>
              </a:spcBef>
              <a:spcAft>
                <a:spcPts val="0"/>
              </a:spcAft>
              <a:buNone/>
            </a:pPr>
            <a:r>
              <a:rPr lang="uk-UA" sz="1000">
                <a:solidFill>
                  <a:srgbClr val="F8F8F8"/>
                </a:solidFill>
                <a:latin typeface="Consolas"/>
                <a:ea typeface="Consolas"/>
                <a:cs typeface="Consolas"/>
                <a:sym typeface="Consolas"/>
              </a:rPr>
              <a:t>])</a:t>
            </a:r>
            <a:endParaRPr sz="1000">
              <a:latin typeface="Consolas"/>
              <a:ea typeface="Consolas"/>
              <a:cs typeface="Consolas"/>
              <a:sym typeface="Consolas"/>
            </a:endParaRPr>
          </a:p>
        </p:txBody>
      </p:sp>
      <p:sp>
        <p:nvSpPr>
          <p:cNvPr id="484" name="Google Shape;484;p60"/>
          <p:cNvSpPr txBox="1"/>
          <p:nvPr/>
        </p:nvSpPr>
        <p:spPr>
          <a:xfrm>
            <a:off x="5780450" y="2571750"/>
            <a:ext cx="31773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rgbClr val="0D0D0D"/>
                </a:solidFill>
                <a:highlight>
                  <a:srgbClr val="FFFFFF"/>
                </a:highlight>
              </a:rPr>
              <a:t>Here,</a:t>
            </a:r>
            <a:r>
              <a:rPr lang="uk-UA" sz="1200">
                <a:solidFill>
                  <a:srgbClr val="0D0D0D"/>
                </a:solidFill>
                <a:highlight>
                  <a:srgbClr val="FFFFFF"/>
                </a:highlight>
              </a:rPr>
              <a:t> schema refers to the </a:t>
            </a:r>
            <a:r>
              <a:rPr lang="uk-UA" sz="1200">
                <a:solidFill>
                  <a:srgbClr val="0D0D0D"/>
                </a:solidFill>
                <a:highlight>
                  <a:srgbClr val="FFFFFF"/>
                </a:highlight>
              </a:rPr>
              <a:t>DataFrame</a:t>
            </a:r>
            <a:r>
              <a:rPr lang="uk-UA" sz="1200">
                <a:solidFill>
                  <a:srgbClr val="0D0D0D"/>
                </a:solidFill>
                <a:highlight>
                  <a:srgbClr val="FFFFFF"/>
                </a:highlight>
              </a:rPr>
              <a:t> when it is created</a:t>
            </a:r>
            <a:endParaRPr sz="1200">
              <a:solidFill>
                <a:srgbClr val="0D0D0D"/>
              </a:solidFill>
            </a:endParaRPr>
          </a:p>
        </p:txBody>
      </p:sp>
      <p:sp>
        <p:nvSpPr>
          <p:cNvPr id="485" name="Google Shape;485;p60"/>
          <p:cNvSpPr txBox="1"/>
          <p:nvPr/>
        </p:nvSpPr>
        <p:spPr>
          <a:xfrm>
            <a:off x="5780450" y="1359125"/>
            <a:ext cx="3260100" cy="99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lnSpc>
                <a:spcPct val="125000"/>
              </a:lnSpc>
              <a:spcBef>
                <a:spcPts val="0"/>
              </a:spcBef>
              <a:spcAft>
                <a:spcPts val="0"/>
              </a:spcAft>
              <a:buNone/>
            </a:pPr>
            <a:r>
              <a:rPr lang="uk-UA">
                <a:solidFill>
                  <a:srgbClr val="444444"/>
                </a:solidFill>
                <a:highlight>
                  <a:srgbClr val="FFFFFF"/>
                </a:highlight>
                <a:latin typeface="Calibri"/>
                <a:ea typeface="Calibri"/>
                <a:cs typeface="Calibri"/>
                <a:sym typeface="Calibri"/>
              </a:rPr>
              <a:t>Syntax:</a:t>
            </a:r>
            <a:endParaRPr sz="1000">
              <a:solidFill>
                <a:schemeClr val="dk1"/>
              </a:solidFill>
              <a:highlight>
                <a:srgbClr val="D9D9D9"/>
              </a:highlight>
              <a:latin typeface="Consolas"/>
              <a:ea typeface="Consolas"/>
              <a:cs typeface="Consolas"/>
              <a:sym typeface="Consolas"/>
            </a:endParaRPr>
          </a:p>
          <a:p>
            <a:pPr indent="0" lvl="0" marL="0" rtl="0" algn="l">
              <a:lnSpc>
                <a:spcPct val="125000"/>
              </a:lnSpc>
              <a:spcBef>
                <a:spcPts val="0"/>
              </a:spcBef>
              <a:spcAft>
                <a:spcPts val="0"/>
              </a:spcAft>
              <a:buClr>
                <a:schemeClr val="dk1"/>
              </a:buClr>
              <a:buSzPts val="1100"/>
              <a:buFont typeface="Arial"/>
              <a:buNone/>
            </a:pPr>
            <a:r>
              <a:rPr b="1" lang="uk-UA" sz="1000">
                <a:solidFill>
                  <a:srgbClr val="0D0D0D"/>
                </a:solidFill>
                <a:highlight>
                  <a:srgbClr val="D9D9D9"/>
                </a:highlight>
                <a:latin typeface="Consolas"/>
                <a:ea typeface="Consolas"/>
                <a:cs typeface="Consolas"/>
                <a:sym typeface="Consolas"/>
              </a:rPr>
              <a:t>from pyspark.sql.types import StructType,StructField, StringType, IntegerType,BooleanType,DoubleType</a:t>
            </a:r>
            <a:endParaRPr b="1">
              <a:solidFill>
                <a:srgbClr val="0D0D0D"/>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2600"/>
              <a:t>Overview of StructType &amp; StructField</a:t>
            </a:r>
            <a:r>
              <a:rPr lang="uk-UA" sz="2300"/>
              <a:t> (1 of 2)</a:t>
            </a:r>
            <a:endParaRPr b="0" sz="1700"/>
          </a:p>
        </p:txBody>
      </p:sp>
      <p:sp>
        <p:nvSpPr>
          <p:cNvPr id="491" name="Google Shape;491;p61"/>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uk-UA" sz="1400">
                <a:solidFill>
                  <a:srgbClr val="000000"/>
                </a:solidFill>
              </a:rPr>
              <a:t>In PySpark, we use </a:t>
            </a:r>
            <a:r>
              <a:rPr b="1" lang="uk-UA" sz="1400">
                <a:solidFill>
                  <a:srgbClr val="000000"/>
                </a:solidFill>
              </a:rPr>
              <a:t>data types</a:t>
            </a:r>
            <a:r>
              <a:rPr lang="uk-UA" sz="1400">
                <a:solidFill>
                  <a:srgbClr val="000000"/>
                </a:solidFill>
              </a:rPr>
              <a:t> from the </a:t>
            </a:r>
            <a:r>
              <a:rPr b="1" lang="uk-UA">
                <a:solidFill>
                  <a:srgbClr val="188038"/>
                </a:solidFill>
                <a:latin typeface="Roboto Mono"/>
                <a:ea typeface="Roboto Mono"/>
                <a:cs typeface="Roboto Mono"/>
                <a:sym typeface="Roboto Mono"/>
              </a:rPr>
              <a:t>pyspark.sql.types</a:t>
            </a:r>
            <a:r>
              <a:rPr lang="uk-UA" sz="1400">
                <a:solidFill>
                  <a:srgbClr val="000000"/>
                </a:solidFill>
              </a:rPr>
              <a:t> module to define schema structures for </a:t>
            </a:r>
            <a:r>
              <a:rPr b="1" lang="uk-UA" sz="1400">
                <a:solidFill>
                  <a:srgbClr val="000000"/>
                </a:solidFill>
              </a:rPr>
              <a:t>DataFrames</a:t>
            </a:r>
            <a:r>
              <a:rPr lang="uk-UA" sz="1400">
                <a:solidFill>
                  <a:srgbClr val="000000"/>
                </a:solidFill>
              </a:rPr>
              <a:t>.</a:t>
            </a:r>
            <a:endParaRPr sz="1400">
              <a:solidFill>
                <a:srgbClr val="000000"/>
              </a:solidFill>
            </a:endParaRPr>
          </a:p>
          <a:p>
            <a:pPr indent="-317500" lvl="0" marL="457200" rtl="0" algn="l">
              <a:spcBef>
                <a:spcPts val="1200"/>
              </a:spcBef>
              <a:spcAft>
                <a:spcPts val="0"/>
              </a:spcAft>
              <a:buClr>
                <a:srgbClr val="000000"/>
              </a:buClr>
              <a:buSzPts val="1400"/>
              <a:buChar char="●"/>
            </a:pPr>
            <a:r>
              <a:rPr b="1" lang="uk-UA" sz="1400">
                <a:solidFill>
                  <a:srgbClr val="188038"/>
                </a:solidFill>
                <a:latin typeface="Roboto Mono"/>
                <a:ea typeface="Roboto Mono"/>
                <a:cs typeface="Roboto Mono"/>
                <a:sym typeface="Roboto Mono"/>
              </a:rPr>
              <a:t>StringType()</a:t>
            </a:r>
            <a:r>
              <a:rPr lang="uk-UA" sz="1400">
                <a:solidFill>
                  <a:srgbClr val="000000"/>
                </a:solidFill>
              </a:rPr>
              <a:t> – Stores </a:t>
            </a:r>
            <a:r>
              <a:rPr b="1" lang="uk-UA" sz="1400">
                <a:solidFill>
                  <a:srgbClr val="000000"/>
                </a:solidFill>
              </a:rPr>
              <a:t>string values</a:t>
            </a:r>
            <a:r>
              <a:rPr lang="uk-UA" sz="1400">
                <a:solidFill>
                  <a:srgbClr val="000000"/>
                </a:solidFill>
              </a:rPr>
              <a:t>.</a:t>
            </a:r>
            <a:endParaRPr sz="1400">
              <a:solidFill>
                <a:srgbClr val="000000"/>
              </a:solidFill>
            </a:endParaRPr>
          </a:p>
          <a:p>
            <a:pPr indent="-317500" lvl="0" marL="457200" rtl="0" algn="l">
              <a:spcBef>
                <a:spcPts val="0"/>
              </a:spcBef>
              <a:spcAft>
                <a:spcPts val="0"/>
              </a:spcAft>
              <a:buClr>
                <a:srgbClr val="000000"/>
              </a:buClr>
              <a:buSzPts val="1400"/>
              <a:buChar char="●"/>
            </a:pPr>
            <a:r>
              <a:rPr b="1" lang="uk-UA" sz="1400">
                <a:solidFill>
                  <a:srgbClr val="188038"/>
                </a:solidFill>
                <a:latin typeface="Roboto Mono"/>
                <a:ea typeface="Roboto Mono"/>
                <a:cs typeface="Roboto Mono"/>
                <a:sym typeface="Roboto Mono"/>
              </a:rPr>
              <a:t>IntegerType()</a:t>
            </a:r>
            <a:r>
              <a:rPr lang="uk-UA" sz="1400">
                <a:solidFill>
                  <a:srgbClr val="000000"/>
                </a:solidFill>
              </a:rPr>
              <a:t> – Stores </a:t>
            </a:r>
            <a:r>
              <a:rPr b="1" lang="uk-UA" sz="1400">
                <a:solidFill>
                  <a:srgbClr val="000000"/>
                </a:solidFill>
              </a:rPr>
              <a:t>integer</a:t>
            </a:r>
            <a:r>
              <a:rPr lang="uk-UA" sz="1400">
                <a:solidFill>
                  <a:srgbClr val="000000"/>
                </a:solidFill>
              </a:rPr>
              <a:t> or </a:t>
            </a:r>
            <a:r>
              <a:rPr b="1" lang="uk-UA" sz="1400">
                <a:solidFill>
                  <a:srgbClr val="000000"/>
                </a:solidFill>
              </a:rPr>
              <a:t>long integer</a:t>
            </a:r>
            <a:r>
              <a:rPr lang="uk-UA" sz="1400">
                <a:solidFill>
                  <a:srgbClr val="000000"/>
                </a:solidFill>
              </a:rPr>
              <a:t> values.</a:t>
            </a:r>
            <a:endParaRPr sz="1400">
              <a:solidFill>
                <a:srgbClr val="000000"/>
              </a:solidFill>
            </a:endParaRPr>
          </a:p>
          <a:p>
            <a:pPr indent="-317500" lvl="0" marL="457200" rtl="0" algn="l">
              <a:spcBef>
                <a:spcPts val="0"/>
              </a:spcBef>
              <a:spcAft>
                <a:spcPts val="0"/>
              </a:spcAft>
              <a:buClr>
                <a:srgbClr val="000000"/>
              </a:buClr>
              <a:buSzPts val="1400"/>
              <a:buChar char="●"/>
            </a:pPr>
            <a:r>
              <a:rPr b="1" lang="uk-UA" sz="1400">
                <a:solidFill>
                  <a:srgbClr val="188038"/>
                </a:solidFill>
                <a:latin typeface="Roboto Mono"/>
                <a:ea typeface="Roboto Mono"/>
                <a:cs typeface="Roboto Mono"/>
                <a:sym typeface="Roboto Mono"/>
              </a:rPr>
              <a:t>FloatType()</a:t>
            </a:r>
            <a:r>
              <a:rPr lang="uk-UA" sz="1400">
                <a:solidFill>
                  <a:srgbClr val="000000"/>
                </a:solidFill>
              </a:rPr>
              <a:t> – Stores </a:t>
            </a:r>
            <a:r>
              <a:rPr b="1" lang="uk-UA" sz="1400">
                <a:solidFill>
                  <a:srgbClr val="000000"/>
                </a:solidFill>
              </a:rPr>
              <a:t>floating-point</a:t>
            </a:r>
            <a:r>
              <a:rPr lang="uk-UA" sz="1400">
                <a:solidFill>
                  <a:srgbClr val="000000"/>
                </a:solidFill>
              </a:rPr>
              <a:t> values with single precision.</a:t>
            </a:r>
            <a:endParaRPr sz="1400">
              <a:solidFill>
                <a:srgbClr val="000000"/>
              </a:solidFill>
            </a:endParaRPr>
          </a:p>
          <a:p>
            <a:pPr indent="-317500" lvl="0" marL="457200" rtl="0" algn="l">
              <a:spcBef>
                <a:spcPts val="0"/>
              </a:spcBef>
              <a:spcAft>
                <a:spcPts val="0"/>
              </a:spcAft>
              <a:buClr>
                <a:srgbClr val="000000"/>
              </a:buClr>
              <a:buSzPts val="1400"/>
              <a:buChar char="●"/>
            </a:pPr>
            <a:r>
              <a:rPr b="1" lang="uk-UA" sz="1400">
                <a:solidFill>
                  <a:srgbClr val="188038"/>
                </a:solidFill>
                <a:latin typeface="Roboto Mono"/>
                <a:ea typeface="Roboto Mono"/>
                <a:cs typeface="Roboto Mono"/>
                <a:sym typeface="Roboto Mono"/>
              </a:rPr>
              <a:t>DoubleType()</a:t>
            </a:r>
            <a:r>
              <a:rPr lang="uk-UA" sz="1400">
                <a:solidFill>
                  <a:srgbClr val="000000"/>
                </a:solidFill>
              </a:rPr>
              <a:t> – Stores </a:t>
            </a:r>
            <a:r>
              <a:rPr b="1" lang="uk-UA" sz="1400">
                <a:solidFill>
                  <a:srgbClr val="000000"/>
                </a:solidFill>
              </a:rPr>
              <a:t>double-precision</a:t>
            </a:r>
            <a:r>
              <a:rPr lang="uk-UA" sz="1400">
                <a:solidFill>
                  <a:srgbClr val="000000"/>
                </a:solidFill>
              </a:rPr>
              <a:t> floating-point values.</a:t>
            </a:r>
            <a:endParaRPr sz="1400">
              <a:solidFill>
                <a:srgbClr val="000000"/>
              </a:solidFill>
            </a:endParaRPr>
          </a:p>
          <a:p>
            <a:pPr indent="0" lvl="0" marL="0" rtl="0" algn="l">
              <a:spcBef>
                <a:spcPts val="1200"/>
              </a:spcBef>
              <a:spcAft>
                <a:spcPts val="1200"/>
              </a:spcAft>
              <a:buNone/>
            </a:pPr>
            <a:r>
              <a:rPr lang="uk-UA" sz="1400">
                <a:solidFill>
                  <a:srgbClr val="000000"/>
                </a:solidFill>
              </a:rPr>
              <a:t>These data types ensure </a:t>
            </a:r>
            <a:r>
              <a:rPr b="1" lang="uk-UA" sz="1400">
                <a:solidFill>
                  <a:srgbClr val="000000"/>
                </a:solidFill>
              </a:rPr>
              <a:t>efficient data processing and schema validation</a:t>
            </a:r>
            <a:r>
              <a:rPr lang="uk-UA" sz="1400">
                <a:solidFill>
                  <a:srgbClr val="000000"/>
                </a:solidFill>
              </a:rPr>
              <a:t> in PySpark DataFrames</a:t>
            </a:r>
            <a:endParaRPr sz="1400">
              <a:solidFill>
                <a:srgbClr val="444444"/>
              </a:solidFill>
              <a:highlight>
                <a:srgbClr val="FFFFFF"/>
              </a:highlight>
              <a:latin typeface="Arial"/>
              <a:ea typeface="Arial"/>
              <a:cs typeface="Arial"/>
              <a:sym typeface="Arial"/>
            </a:endParaRPr>
          </a:p>
        </p:txBody>
      </p:sp>
      <p:sp>
        <p:nvSpPr>
          <p:cNvPr id="492" name="Google Shape;49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Hands-On Labs: Working with DataFrames in PySpark</a:t>
            </a:r>
            <a:endParaRPr/>
          </a:p>
        </p:txBody>
      </p:sp>
      <p:sp>
        <p:nvSpPr>
          <p:cNvPr id="498" name="Google Shape;498;p62"/>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uk-UA" sz="1400">
                <a:solidFill>
                  <a:srgbClr val="0D0D0D"/>
                </a:solidFill>
                <a:highlight>
                  <a:srgbClr val="FFFFFF"/>
                </a:highlight>
              </a:rPr>
              <a:t>The following labs cover creating DataFrames in PySpark, defining a schema using StructType and StructField, and specifying data types (string, integer, float). The labs also cover loading data from CSV, JSON, and RDBMS files, filtering data, and displaying schemas </a:t>
            </a:r>
            <a:r>
              <a:rPr lang="uk-UA" sz="1400">
                <a:solidFill>
                  <a:srgbClr val="0D0D0D"/>
                </a:solidFill>
              </a:rPr>
              <a:t>for structured data analysis</a:t>
            </a:r>
            <a:r>
              <a:rPr lang="uk-UA" sz="1400">
                <a:solidFill>
                  <a:srgbClr val="0D0D0D"/>
                </a:solidFill>
                <a:highlight>
                  <a:srgbClr val="FFFFFF"/>
                </a:highlight>
              </a:rPr>
              <a:t>.</a:t>
            </a:r>
            <a:endParaRPr sz="1400">
              <a:solidFill>
                <a:srgbClr val="0D0D0D"/>
              </a:solidFill>
            </a:endParaRPr>
          </a:p>
          <a:p>
            <a:pPr indent="-317500" lvl="0" marL="457200" rtl="0" algn="l">
              <a:lnSpc>
                <a:spcPct val="115000"/>
              </a:lnSpc>
              <a:spcBef>
                <a:spcPts val="1000"/>
              </a:spcBef>
              <a:spcAft>
                <a:spcPts val="0"/>
              </a:spcAft>
              <a:buClr>
                <a:srgbClr val="0D0D0D"/>
              </a:buClr>
              <a:buSzPts val="1400"/>
              <a:buChar char="➔"/>
            </a:pPr>
            <a:r>
              <a:rPr b="1" lang="uk-UA" sz="1400" u="sng">
                <a:solidFill>
                  <a:srgbClr val="0D0D0D"/>
                </a:solidFill>
                <a:hlinkClick r:id="rId3">
                  <a:extLst>
                    <a:ext uri="{A12FA001-AC4F-418D-AE19-62706E023703}">
                      <ahyp:hlinkClr val="tx"/>
                    </a:ext>
                  </a:extLst>
                </a:hlinkClick>
              </a:rPr>
              <a:t>Click here for GLAB 345.2.1 - P</a:t>
            </a:r>
            <a:r>
              <a:rPr b="1" lang="uk-UA" sz="1400" u="sng">
                <a:solidFill>
                  <a:srgbClr val="0D0D0D"/>
                </a:solidFill>
                <a:hlinkClick r:id="rId4">
                  <a:extLst>
                    <a:ext uri="{A12FA001-AC4F-418D-AE19-62706E023703}">
                      <ahyp:hlinkClr val="tx"/>
                    </a:ext>
                  </a:extLst>
                </a:hlinkClick>
              </a:rPr>
              <a:t>Y</a:t>
            </a:r>
            <a:r>
              <a:rPr b="1" lang="uk-UA" sz="1400" u="sng">
                <a:solidFill>
                  <a:srgbClr val="0D0D0D"/>
                </a:solidFill>
                <a:hlinkClick r:id="rId5">
                  <a:extLst>
                    <a:ext uri="{A12FA001-AC4F-418D-AE19-62706E023703}">
                      <ahyp:hlinkClr val="tx"/>
                    </a:ext>
                  </a:extLst>
                </a:hlinkClick>
              </a:rPr>
              <a:t>SQL - StructType &amp; StructField</a:t>
            </a:r>
            <a:r>
              <a:rPr b="1" lang="uk-UA" sz="1400">
                <a:solidFill>
                  <a:srgbClr val="0D0D0D"/>
                </a:solidFill>
              </a:rPr>
              <a:t>.</a:t>
            </a:r>
            <a:endParaRPr b="1" sz="1400">
              <a:solidFill>
                <a:srgbClr val="0D0D0D"/>
              </a:solidFill>
            </a:endParaRPr>
          </a:p>
          <a:p>
            <a:pPr indent="-317500" lvl="0" marL="457200" rtl="0" algn="l">
              <a:lnSpc>
                <a:spcPct val="115000"/>
              </a:lnSpc>
              <a:spcBef>
                <a:spcPts val="1000"/>
              </a:spcBef>
              <a:spcAft>
                <a:spcPts val="0"/>
              </a:spcAft>
              <a:buClr>
                <a:srgbClr val="0D0D0D"/>
              </a:buClr>
              <a:buSzPts val="1400"/>
              <a:buChar char="➔"/>
            </a:pPr>
            <a:r>
              <a:rPr b="1" lang="uk-UA" sz="1400" u="sng">
                <a:solidFill>
                  <a:srgbClr val="0D0D0D"/>
                </a:solidFill>
                <a:hlinkClick r:id="rId6">
                  <a:extLst>
                    <a:ext uri="{A12FA001-AC4F-418D-AE19-62706E023703}">
                      <ahyp:hlinkClr val="tx"/>
                    </a:ext>
                  </a:extLst>
                </a:hlinkClick>
              </a:rPr>
              <a:t>Click here for GLAB 345.2.2 - PYSQL - StructType &amp; StructField</a:t>
            </a:r>
            <a:endParaRPr b="1" sz="1400">
              <a:solidFill>
                <a:srgbClr val="0D0D0D"/>
              </a:solidFill>
            </a:endParaRPr>
          </a:p>
          <a:p>
            <a:pPr indent="-317500" lvl="0" marL="457200" rtl="0" algn="l">
              <a:lnSpc>
                <a:spcPct val="115000"/>
              </a:lnSpc>
              <a:spcBef>
                <a:spcPts val="0"/>
              </a:spcBef>
              <a:spcAft>
                <a:spcPts val="0"/>
              </a:spcAft>
              <a:buClr>
                <a:srgbClr val="0D0D0D"/>
              </a:buClr>
              <a:buSzPts val="1400"/>
              <a:buChar char="➔"/>
            </a:pPr>
            <a:r>
              <a:rPr b="1" lang="uk-UA" sz="1400" u="sng">
                <a:solidFill>
                  <a:srgbClr val="0D0D0D"/>
                </a:solidFill>
                <a:hlinkClick r:id="rId7">
                  <a:extLst>
                    <a:ext uri="{A12FA001-AC4F-418D-AE19-62706E023703}">
                      <ahyp:hlinkClr val="tx"/>
                    </a:ext>
                  </a:extLst>
                </a:hlinkClick>
              </a:rPr>
              <a:t>Click here for GLAB 345.2.3 - PYSQL - Create DataFrame From the Data Sources (CSV and JSON)</a:t>
            </a:r>
            <a:endParaRPr b="1" sz="1400">
              <a:solidFill>
                <a:srgbClr val="0D0D0D"/>
              </a:solidFill>
            </a:endParaRPr>
          </a:p>
          <a:p>
            <a:pPr indent="-317500" lvl="0" marL="457200" rtl="0" algn="l">
              <a:lnSpc>
                <a:spcPct val="115000"/>
              </a:lnSpc>
              <a:spcBef>
                <a:spcPts val="1000"/>
              </a:spcBef>
              <a:spcAft>
                <a:spcPts val="0"/>
              </a:spcAft>
              <a:buClr>
                <a:srgbClr val="0D0D0D"/>
              </a:buClr>
              <a:buSzPts val="1400"/>
              <a:buChar char="➔"/>
            </a:pPr>
            <a:r>
              <a:rPr b="1" lang="uk-UA" sz="1400" u="sng">
                <a:solidFill>
                  <a:srgbClr val="0D0D0D"/>
                </a:solidFill>
                <a:hlinkClick r:id="rId8">
                  <a:extLst>
                    <a:ext uri="{A12FA001-AC4F-418D-AE19-62706E023703}">
                      <ahyp:hlinkClr val="tx"/>
                    </a:ext>
                  </a:extLst>
                </a:hlinkClick>
              </a:rPr>
              <a:t>Click here for GLAB 345.2.4 - PYSQL - Create DataFrame from Data source (RDBMS)</a:t>
            </a:r>
            <a:endParaRPr b="1" sz="1400">
              <a:solidFill>
                <a:srgbClr val="0D0D0D"/>
              </a:solidFill>
            </a:endParaRPr>
          </a:p>
        </p:txBody>
      </p:sp>
      <p:sp>
        <p:nvSpPr>
          <p:cNvPr id="499" name="Google Shape;499;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Methods in Spark DataFrame (1 of 2)</a:t>
            </a:r>
            <a:endParaRPr/>
          </a:p>
        </p:txBody>
      </p:sp>
      <p:sp>
        <p:nvSpPr>
          <p:cNvPr id="505" name="Google Shape;505;p63"/>
          <p:cNvSpPr txBox="1"/>
          <p:nvPr>
            <p:ph idx="4294967295" type="body"/>
          </p:nvPr>
        </p:nvSpPr>
        <p:spPr>
          <a:xfrm>
            <a:off x="434450" y="1247650"/>
            <a:ext cx="8520600" cy="57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000"/>
              </a:spcAft>
              <a:buNone/>
            </a:pPr>
            <a:r>
              <a:rPr lang="uk-UA"/>
              <a:t>There are several methods that we can use for </a:t>
            </a:r>
            <a:r>
              <a:rPr b="1" lang="uk-UA"/>
              <a:t>data</a:t>
            </a:r>
            <a:r>
              <a:rPr b="1" lang="uk-UA"/>
              <a:t> inspection; </a:t>
            </a:r>
            <a:r>
              <a:rPr lang="uk-UA"/>
              <a:t>below</a:t>
            </a:r>
            <a:r>
              <a:rPr b="1" lang="uk-UA"/>
              <a:t>, </a:t>
            </a:r>
            <a:r>
              <a:rPr b="1" lang="uk-UA"/>
              <a:t> </a:t>
            </a:r>
            <a:r>
              <a:rPr lang="uk-UA"/>
              <a:t>you will find some of </a:t>
            </a:r>
            <a:r>
              <a:rPr lang="uk-UA"/>
              <a:t>the most</a:t>
            </a:r>
            <a:r>
              <a:rPr lang="uk-UA"/>
              <a:t> common. For a deeper look, visit the </a:t>
            </a:r>
            <a:r>
              <a:rPr lang="uk-UA" u="sng">
                <a:solidFill>
                  <a:schemeClr val="hlink"/>
                </a:solidFill>
                <a:hlinkClick r:id="rId3"/>
              </a:rPr>
              <a:t>Apache Spark doc</a:t>
            </a:r>
            <a:r>
              <a:rPr lang="uk-UA"/>
              <a:t>. </a:t>
            </a:r>
            <a:endParaRPr b="1" sz="1200">
              <a:solidFill>
                <a:srgbClr val="292929"/>
              </a:solidFill>
              <a:highlight>
                <a:srgbClr val="F2F2F2"/>
              </a:highlight>
              <a:latin typeface="Courier New"/>
              <a:ea typeface="Courier New"/>
              <a:cs typeface="Courier New"/>
              <a:sym typeface="Courier New"/>
            </a:endParaRPr>
          </a:p>
        </p:txBody>
      </p:sp>
      <p:sp>
        <p:nvSpPr>
          <p:cNvPr id="506" name="Google Shape;506;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07" name="Google Shape;507;p63"/>
          <p:cNvSpPr txBox="1"/>
          <p:nvPr/>
        </p:nvSpPr>
        <p:spPr>
          <a:xfrm>
            <a:off x="4375625" y="1820350"/>
            <a:ext cx="4059900" cy="298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300">
                <a:solidFill>
                  <a:srgbClr val="222222"/>
                </a:solidFill>
                <a:latin typeface="Calibri"/>
                <a:ea typeface="Calibri"/>
                <a:cs typeface="Calibri"/>
                <a:sym typeface="Calibri"/>
              </a:rPr>
              <a:t># Return first n rows</a:t>
            </a:r>
            <a:endParaRPr sz="1300">
              <a:solidFill>
                <a:srgbClr val="222222"/>
              </a:solidFill>
              <a:latin typeface="Calibri"/>
              <a:ea typeface="Calibri"/>
              <a:cs typeface="Calibri"/>
              <a:sym typeface="Calibri"/>
            </a:endParaRPr>
          </a:p>
          <a:p>
            <a:pPr indent="457200" lvl="0" marL="0" rtl="0" algn="l">
              <a:spcBef>
                <a:spcPts val="0"/>
              </a:spcBef>
              <a:spcAft>
                <a:spcPts val="0"/>
              </a:spcAft>
              <a:buNone/>
            </a:pPr>
            <a:r>
              <a:rPr i="1" lang="uk-UA" sz="1300">
                <a:solidFill>
                  <a:srgbClr val="222222"/>
                </a:solidFill>
                <a:latin typeface="Consolas"/>
                <a:ea typeface="Consolas"/>
                <a:cs typeface="Consolas"/>
                <a:sym typeface="Consolas"/>
              </a:rPr>
              <a:t>dataframe.take(5)</a:t>
            </a:r>
            <a:endParaRPr i="1" sz="1300">
              <a:solidFill>
                <a:srgbClr val="222222"/>
              </a:solidFill>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uk-UA" sz="1300">
                <a:latin typeface="Calibri"/>
                <a:ea typeface="Calibri"/>
                <a:cs typeface="Calibri"/>
                <a:sym typeface="Calibri"/>
              </a:rPr>
              <a:t># Returns columns of dataframe</a:t>
            </a:r>
            <a:endParaRPr sz="1300">
              <a:latin typeface="Calibri"/>
              <a:ea typeface="Calibri"/>
              <a:cs typeface="Calibri"/>
              <a:sym typeface="Calibri"/>
            </a:endParaRPr>
          </a:p>
          <a:p>
            <a:pPr indent="457200" lvl="0" marL="0" rtl="0" algn="l">
              <a:spcBef>
                <a:spcPts val="0"/>
              </a:spcBef>
              <a:spcAft>
                <a:spcPts val="0"/>
              </a:spcAft>
              <a:buNone/>
            </a:pPr>
            <a:r>
              <a:rPr i="1" lang="uk-UA" sz="1300">
                <a:latin typeface="Consolas"/>
                <a:ea typeface="Consolas"/>
                <a:cs typeface="Consolas"/>
                <a:sym typeface="Consolas"/>
              </a:rPr>
              <a:t>dataframe.columns</a:t>
            </a:r>
            <a:endParaRPr i="1" sz="1300">
              <a:latin typeface="Consolas"/>
              <a:ea typeface="Consolas"/>
              <a:cs typeface="Consolas"/>
              <a:sym typeface="Consolas"/>
            </a:endParaRPr>
          </a:p>
          <a:p>
            <a:pPr indent="45720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uk-UA" sz="1300">
                <a:latin typeface="Calibri"/>
                <a:ea typeface="Calibri"/>
                <a:cs typeface="Calibri"/>
                <a:sym typeface="Calibri"/>
              </a:rPr>
              <a:t># Counts number of rows in dataframe</a:t>
            </a:r>
            <a:endParaRPr sz="1300">
              <a:latin typeface="Calibri"/>
              <a:ea typeface="Calibri"/>
              <a:cs typeface="Calibri"/>
              <a:sym typeface="Calibri"/>
            </a:endParaRPr>
          </a:p>
          <a:p>
            <a:pPr indent="457200" lvl="0" marL="0" rtl="0" algn="l">
              <a:spcBef>
                <a:spcPts val="0"/>
              </a:spcBef>
              <a:spcAft>
                <a:spcPts val="0"/>
              </a:spcAft>
              <a:buNone/>
            </a:pPr>
            <a:r>
              <a:rPr i="1" lang="uk-UA" sz="1300">
                <a:latin typeface="Consolas"/>
                <a:ea typeface="Consolas"/>
                <a:cs typeface="Consolas"/>
                <a:sym typeface="Consolas"/>
              </a:rPr>
              <a:t>dataframe.count()</a:t>
            </a:r>
            <a:endParaRPr i="1" sz="1300">
              <a:latin typeface="Consolas"/>
              <a:ea typeface="Consolas"/>
              <a:cs typeface="Consolas"/>
              <a:sym typeface="Consolas"/>
            </a:endParaRPr>
          </a:p>
          <a:p>
            <a:pPr indent="457200" lvl="0" marL="0" rtl="0" algn="l">
              <a:spcBef>
                <a:spcPts val="0"/>
              </a:spcBef>
              <a:spcAft>
                <a:spcPts val="0"/>
              </a:spcAft>
              <a:buNone/>
            </a:pPr>
            <a:r>
              <a:t/>
            </a:r>
            <a:endParaRPr i="1" sz="1300">
              <a:latin typeface="Consolas"/>
              <a:ea typeface="Consolas"/>
              <a:cs typeface="Consolas"/>
              <a:sym typeface="Consolas"/>
            </a:endParaRPr>
          </a:p>
          <a:p>
            <a:pPr indent="0" lvl="0" marL="0" rtl="0" algn="l">
              <a:spcBef>
                <a:spcPts val="0"/>
              </a:spcBef>
              <a:spcAft>
                <a:spcPts val="0"/>
              </a:spcAft>
              <a:buNone/>
            </a:pPr>
            <a:r>
              <a:rPr lang="uk-UA" sz="1300">
                <a:latin typeface="Calibri"/>
                <a:ea typeface="Calibri"/>
                <a:cs typeface="Calibri"/>
                <a:sym typeface="Calibri"/>
              </a:rPr>
              <a:t># Counts number of distinct rows in dataframe</a:t>
            </a:r>
            <a:endParaRPr sz="1300">
              <a:latin typeface="Calibri"/>
              <a:ea typeface="Calibri"/>
              <a:cs typeface="Calibri"/>
              <a:sym typeface="Calibri"/>
            </a:endParaRPr>
          </a:p>
          <a:p>
            <a:pPr indent="457200" lvl="0" marL="0" rtl="0" algn="l">
              <a:spcBef>
                <a:spcPts val="0"/>
              </a:spcBef>
              <a:spcAft>
                <a:spcPts val="0"/>
              </a:spcAft>
              <a:buNone/>
            </a:pPr>
            <a:r>
              <a:rPr i="1" lang="uk-UA" sz="1300">
                <a:latin typeface="Consolas"/>
                <a:ea typeface="Consolas"/>
                <a:cs typeface="Consolas"/>
                <a:sym typeface="Consolas"/>
              </a:rPr>
              <a:t>dataframe.distinct().count()</a:t>
            </a:r>
            <a:endParaRPr i="1" sz="1300">
              <a:latin typeface="Consolas"/>
              <a:ea typeface="Consolas"/>
              <a:cs typeface="Consolas"/>
              <a:sym typeface="Consolas"/>
            </a:endParaRPr>
          </a:p>
          <a:p>
            <a:pPr indent="457200" lvl="0" marL="0" rtl="0" algn="l">
              <a:spcBef>
                <a:spcPts val="0"/>
              </a:spcBef>
              <a:spcAft>
                <a:spcPts val="0"/>
              </a:spcAft>
              <a:buNone/>
            </a:pPr>
            <a:r>
              <a:t/>
            </a:r>
            <a:endParaRPr i="1" sz="1300">
              <a:latin typeface="Consolas"/>
              <a:ea typeface="Consolas"/>
              <a:cs typeface="Consolas"/>
              <a:sym typeface="Consolas"/>
            </a:endParaRPr>
          </a:p>
          <a:p>
            <a:pPr indent="0" lvl="0" marL="0" rtl="0" algn="l">
              <a:spcBef>
                <a:spcPts val="0"/>
              </a:spcBef>
              <a:spcAft>
                <a:spcPts val="0"/>
              </a:spcAft>
              <a:buNone/>
            </a:pPr>
            <a:r>
              <a:rPr lang="uk-UA" sz="1300">
                <a:latin typeface="Calibri"/>
                <a:ea typeface="Calibri"/>
                <a:cs typeface="Calibri"/>
                <a:sym typeface="Calibri"/>
              </a:rPr>
              <a:t># Prints plans including physical and logical</a:t>
            </a:r>
            <a:endParaRPr sz="1300">
              <a:latin typeface="Calibri"/>
              <a:ea typeface="Calibri"/>
              <a:cs typeface="Calibri"/>
              <a:sym typeface="Calibri"/>
            </a:endParaRPr>
          </a:p>
          <a:p>
            <a:pPr indent="457200" lvl="0" marL="0" rtl="0" algn="l">
              <a:spcBef>
                <a:spcPts val="0"/>
              </a:spcBef>
              <a:spcAft>
                <a:spcPts val="0"/>
              </a:spcAft>
              <a:buNone/>
            </a:pPr>
            <a:r>
              <a:rPr i="1" lang="uk-UA" sz="1300">
                <a:latin typeface="Consolas"/>
                <a:ea typeface="Consolas"/>
                <a:cs typeface="Consolas"/>
                <a:sym typeface="Consolas"/>
              </a:rPr>
              <a:t>dataframe.explain()</a:t>
            </a:r>
            <a:endParaRPr b="1" i="1" sz="1200">
              <a:solidFill>
                <a:srgbClr val="292929"/>
              </a:solidFill>
              <a:highlight>
                <a:srgbClr val="F2F2F2"/>
              </a:highlight>
              <a:latin typeface="Consolas"/>
              <a:ea typeface="Consolas"/>
              <a:cs typeface="Consolas"/>
              <a:sym typeface="Consolas"/>
            </a:endParaRPr>
          </a:p>
        </p:txBody>
      </p:sp>
      <p:sp>
        <p:nvSpPr>
          <p:cNvPr id="508" name="Google Shape;508;p63"/>
          <p:cNvSpPr txBox="1"/>
          <p:nvPr/>
        </p:nvSpPr>
        <p:spPr>
          <a:xfrm>
            <a:off x="434450" y="1820350"/>
            <a:ext cx="3732600" cy="278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300">
                <a:latin typeface="Calibri"/>
                <a:ea typeface="Calibri"/>
                <a:cs typeface="Calibri"/>
                <a:sym typeface="Calibri"/>
              </a:rPr>
              <a:t># Return Schema</a:t>
            </a:r>
            <a:endParaRPr sz="1300">
              <a:latin typeface="Calibri"/>
              <a:ea typeface="Calibri"/>
              <a:cs typeface="Calibri"/>
              <a:sym typeface="Calibri"/>
            </a:endParaRPr>
          </a:p>
          <a:p>
            <a:pPr indent="0" lvl="0" marL="0" rtl="0" algn="l">
              <a:spcBef>
                <a:spcPts val="0"/>
              </a:spcBef>
              <a:spcAft>
                <a:spcPts val="0"/>
              </a:spcAft>
              <a:buNone/>
            </a:pPr>
            <a:r>
              <a:rPr i="1" lang="uk-UA" sz="1300">
                <a:latin typeface="Consolas"/>
                <a:ea typeface="Consolas"/>
                <a:cs typeface="Consolas"/>
                <a:sym typeface="Consolas"/>
              </a:rPr>
              <a:t>dataframe.printSchema()</a:t>
            </a:r>
            <a:endParaRPr i="1" sz="1300">
              <a:latin typeface="Consolas"/>
              <a:ea typeface="Consolas"/>
              <a:cs typeface="Consolas"/>
              <a:sym typeface="Consolas"/>
            </a:endParaRPr>
          </a:p>
          <a:p>
            <a:pPr indent="0" lvl="0" marL="0" rtl="0" algn="l">
              <a:spcBef>
                <a:spcPts val="0"/>
              </a:spcBef>
              <a:spcAft>
                <a:spcPts val="0"/>
              </a:spcAft>
              <a:buNone/>
            </a:pPr>
            <a:r>
              <a:t/>
            </a:r>
            <a:endParaRPr i="1" sz="1300">
              <a:latin typeface="Consolas"/>
              <a:ea typeface="Consolas"/>
              <a:cs typeface="Consolas"/>
              <a:sym typeface="Consolas"/>
            </a:endParaRPr>
          </a:p>
          <a:p>
            <a:pPr indent="0" lvl="0" marL="0" rtl="0" algn="l">
              <a:spcBef>
                <a:spcPts val="0"/>
              </a:spcBef>
              <a:spcAft>
                <a:spcPts val="0"/>
              </a:spcAft>
              <a:buNone/>
            </a:pPr>
            <a:r>
              <a:rPr lang="uk-UA" sz="1300">
                <a:latin typeface="Calibri"/>
                <a:ea typeface="Calibri"/>
                <a:cs typeface="Calibri"/>
                <a:sym typeface="Calibri"/>
              </a:rPr>
              <a:t># Returns dataframe column names and data types</a:t>
            </a:r>
            <a:endParaRPr sz="1300">
              <a:latin typeface="Calibri"/>
              <a:ea typeface="Calibri"/>
              <a:cs typeface="Calibri"/>
              <a:sym typeface="Calibri"/>
            </a:endParaRPr>
          </a:p>
          <a:p>
            <a:pPr indent="457200" lvl="0" marL="0" rtl="0" algn="l">
              <a:spcBef>
                <a:spcPts val="0"/>
              </a:spcBef>
              <a:spcAft>
                <a:spcPts val="0"/>
              </a:spcAft>
              <a:buNone/>
            </a:pPr>
            <a:r>
              <a:rPr i="1" lang="uk-UA" sz="1300">
                <a:latin typeface="Consolas"/>
                <a:ea typeface="Consolas"/>
                <a:cs typeface="Consolas"/>
                <a:sym typeface="Consolas"/>
              </a:rPr>
              <a:t>dataframe.dtypes</a:t>
            </a:r>
            <a:endParaRPr i="1" sz="1300">
              <a:latin typeface="Consolas"/>
              <a:ea typeface="Consolas"/>
              <a:cs typeface="Consolas"/>
              <a:sym typeface="Consolas"/>
            </a:endParaRPr>
          </a:p>
          <a:p>
            <a:pPr indent="0" lvl="0" marL="0" rtl="0" algn="l">
              <a:spcBef>
                <a:spcPts val="0"/>
              </a:spcBef>
              <a:spcAft>
                <a:spcPts val="0"/>
              </a:spcAft>
              <a:buNone/>
            </a:pPr>
            <a:r>
              <a:rPr i="1" lang="uk-UA" sz="1300">
                <a:latin typeface="Consolas"/>
                <a:ea typeface="Consolas"/>
                <a:cs typeface="Consolas"/>
                <a:sym typeface="Consolas"/>
              </a:rPr>
              <a:t># Return all rows</a:t>
            </a:r>
            <a:endParaRPr i="1" sz="1300">
              <a:latin typeface="Consolas"/>
              <a:ea typeface="Consolas"/>
              <a:cs typeface="Consolas"/>
              <a:sym typeface="Consolas"/>
            </a:endParaRPr>
          </a:p>
          <a:p>
            <a:pPr indent="0" lvl="0" marL="0" rtl="0" algn="l">
              <a:spcBef>
                <a:spcPts val="0"/>
              </a:spcBef>
              <a:spcAft>
                <a:spcPts val="0"/>
              </a:spcAft>
              <a:buNone/>
            </a:pPr>
            <a:r>
              <a:rPr i="1" lang="uk-UA" sz="1300">
                <a:latin typeface="Consolas"/>
                <a:ea typeface="Consolas"/>
                <a:cs typeface="Consolas"/>
                <a:sym typeface="Consolas"/>
              </a:rPr>
              <a:t>     dataframe.show()</a:t>
            </a:r>
            <a:endParaRPr i="1" sz="1300">
              <a:latin typeface="Consolas"/>
              <a:ea typeface="Consolas"/>
              <a:cs typeface="Consolas"/>
              <a:sym typeface="Consolas"/>
            </a:endParaRPr>
          </a:p>
          <a:p>
            <a:pPr indent="0" lvl="0" marL="0" rtl="0" algn="l">
              <a:spcBef>
                <a:spcPts val="0"/>
              </a:spcBef>
              <a:spcAft>
                <a:spcPts val="0"/>
              </a:spcAft>
              <a:buNone/>
            </a:pPr>
            <a:r>
              <a:t/>
            </a:r>
            <a:endParaRPr i="1" sz="1300">
              <a:latin typeface="Consolas"/>
              <a:ea typeface="Consolas"/>
              <a:cs typeface="Consolas"/>
              <a:sym typeface="Consolas"/>
            </a:endParaRPr>
          </a:p>
          <a:p>
            <a:pPr indent="0" lvl="0" marL="0" rtl="0" algn="l">
              <a:spcBef>
                <a:spcPts val="0"/>
              </a:spcBef>
              <a:spcAft>
                <a:spcPts val="0"/>
              </a:spcAft>
              <a:buNone/>
            </a:pPr>
            <a:r>
              <a:rPr lang="uk-UA" sz="1300">
                <a:latin typeface="Calibri"/>
                <a:ea typeface="Calibri"/>
                <a:cs typeface="Calibri"/>
                <a:sym typeface="Calibri"/>
              </a:rPr>
              <a:t># Return first n rows</a:t>
            </a:r>
            <a:endParaRPr sz="1300">
              <a:latin typeface="Calibri"/>
              <a:ea typeface="Calibri"/>
              <a:cs typeface="Calibri"/>
              <a:sym typeface="Calibri"/>
            </a:endParaRPr>
          </a:p>
          <a:p>
            <a:pPr indent="457200" lvl="0" marL="0" rtl="0" algn="l">
              <a:spcBef>
                <a:spcPts val="0"/>
              </a:spcBef>
              <a:spcAft>
                <a:spcPts val="0"/>
              </a:spcAft>
              <a:buNone/>
            </a:pPr>
            <a:r>
              <a:rPr i="1" lang="uk-UA" sz="1300">
                <a:latin typeface="Consolas"/>
                <a:ea typeface="Consolas"/>
                <a:cs typeface="Consolas"/>
                <a:sym typeface="Consolas"/>
              </a:rPr>
              <a:t>dataframe.head()</a:t>
            </a:r>
            <a:endParaRPr i="1" sz="1300">
              <a:latin typeface="Consolas"/>
              <a:ea typeface="Consolas"/>
              <a:cs typeface="Consolas"/>
              <a:sym typeface="Consolas"/>
            </a:endParaRPr>
          </a:p>
          <a:p>
            <a:pPr indent="45720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uk-UA" sz="1300">
                <a:latin typeface="Calibri"/>
                <a:ea typeface="Calibri"/>
                <a:cs typeface="Calibri"/>
                <a:sym typeface="Calibri"/>
              </a:rPr>
              <a:t># Returns first row</a:t>
            </a:r>
            <a:endParaRPr sz="1300">
              <a:latin typeface="Calibri"/>
              <a:ea typeface="Calibri"/>
              <a:cs typeface="Calibri"/>
              <a:sym typeface="Calibri"/>
            </a:endParaRPr>
          </a:p>
          <a:p>
            <a:pPr indent="457200" lvl="0" marL="0" marR="0" rtl="0" algn="l">
              <a:lnSpc>
                <a:spcPct val="100000"/>
              </a:lnSpc>
              <a:spcBef>
                <a:spcPts val="0"/>
              </a:spcBef>
              <a:spcAft>
                <a:spcPts val="0"/>
              </a:spcAft>
              <a:buNone/>
            </a:pPr>
            <a:r>
              <a:rPr i="1" lang="uk-UA" sz="1300">
                <a:latin typeface="Consolas"/>
                <a:ea typeface="Consolas"/>
                <a:cs typeface="Consolas"/>
                <a:sym typeface="Consolas"/>
              </a:rPr>
              <a:t>dataframe.first()</a:t>
            </a:r>
            <a:endParaRPr i="1" sz="13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400"/>
              <a:t>Methods in Spark DataFrame (2 of 2)</a:t>
            </a:r>
            <a:endParaRPr sz="2400"/>
          </a:p>
        </p:txBody>
      </p:sp>
      <p:sp>
        <p:nvSpPr>
          <p:cNvPr id="514" name="Google Shape;514;p64"/>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uk-UA"/>
              <a:t>Below are some common </a:t>
            </a:r>
            <a:r>
              <a:rPr lang="uk-UA"/>
              <a:t>DataFrame</a:t>
            </a:r>
            <a:r>
              <a:rPr lang="uk-UA"/>
              <a:t> </a:t>
            </a:r>
            <a:r>
              <a:rPr b="1" lang="uk-UA"/>
              <a:t>methods </a:t>
            </a:r>
            <a:r>
              <a:rPr lang="uk-UA"/>
              <a:t>that we can </a:t>
            </a:r>
            <a:r>
              <a:rPr lang="uk-UA"/>
              <a:t>u</a:t>
            </a:r>
            <a:r>
              <a:rPr lang="uk-UA"/>
              <a:t>se for </a:t>
            </a:r>
            <a:r>
              <a:rPr b="1" lang="uk-UA"/>
              <a:t>data</a:t>
            </a:r>
            <a:r>
              <a:rPr b="1" lang="uk-UA"/>
              <a:t> manipulation.  </a:t>
            </a:r>
            <a:endParaRPr b="1"/>
          </a:p>
          <a:p>
            <a:pPr indent="0" lvl="0" marL="0" rtl="0" algn="l">
              <a:spcBef>
                <a:spcPts val="1200"/>
              </a:spcBef>
              <a:spcAft>
                <a:spcPts val="0"/>
              </a:spcAft>
              <a:buClr>
                <a:schemeClr val="dk1"/>
              </a:buClr>
              <a:buSzPct val="68750"/>
              <a:buFont typeface="Arial"/>
              <a:buNone/>
            </a:pPr>
            <a:r>
              <a:rPr b="1" lang="uk-UA"/>
              <a:t>DataFrame Transformations:</a:t>
            </a:r>
            <a:endParaRPr b="1"/>
          </a:p>
          <a:p>
            <a:pPr indent="-307340" lvl="0" marL="457200" rtl="0" algn="l">
              <a:spcBef>
                <a:spcPts val="1200"/>
              </a:spcBef>
              <a:spcAft>
                <a:spcPts val="0"/>
              </a:spcAft>
              <a:buSzPct val="100000"/>
              <a:buChar char="●"/>
            </a:pPr>
            <a:r>
              <a:rPr lang="uk-UA"/>
              <a:t>select()</a:t>
            </a:r>
            <a:endParaRPr/>
          </a:p>
          <a:p>
            <a:pPr indent="-307340" lvl="0" marL="457200" rtl="0" algn="l">
              <a:spcBef>
                <a:spcPts val="0"/>
              </a:spcBef>
              <a:spcAft>
                <a:spcPts val="0"/>
              </a:spcAft>
              <a:buSzPct val="100000"/>
              <a:buChar char="●"/>
            </a:pPr>
            <a:r>
              <a:rPr lang="uk-UA"/>
              <a:t>filter()</a:t>
            </a:r>
            <a:endParaRPr/>
          </a:p>
          <a:p>
            <a:pPr indent="-307340" lvl="0" marL="457200" rtl="0" algn="l">
              <a:spcBef>
                <a:spcPts val="0"/>
              </a:spcBef>
              <a:spcAft>
                <a:spcPts val="0"/>
              </a:spcAft>
              <a:buSzPct val="100000"/>
              <a:buChar char="●"/>
            </a:pPr>
            <a:r>
              <a:rPr lang="uk-UA"/>
              <a:t>groupby()</a:t>
            </a:r>
            <a:endParaRPr/>
          </a:p>
          <a:p>
            <a:pPr indent="-307340" lvl="0" marL="457200" rtl="0" algn="l">
              <a:spcBef>
                <a:spcPts val="0"/>
              </a:spcBef>
              <a:spcAft>
                <a:spcPts val="0"/>
              </a:spcAft>
              <a:buSzPct val="100000"/>
              <a:buChar char="●"/>
            </a:pPr>
            <a:r>
              <a:rPr lang="uk-UA"/>
              <a:t>orderBy()</a:t>
            </a:r>
            <a:endParaRPr/>
          </a:p>
          <a:p>
            <a:pPr indent="-307340" lvl="0" marL="457200" rtl="0" algn="l">
              <a:spcBef>
                <a:spcPts val="0"/>
              </a:spcBef>
              <a:spcAft>
                <a:spcPts val="0"/>
              </a:spcAft>
              <a:buSzPct val="100000"/>
              <a:buChar char="●"/>
            </a:pPr>
            <a:r>
              <a:rPr lang="uk-UA"/>
              <a:t>dropDuplicates()</a:t>
            </a:r>
            <a:endParaRPr/>
          </a:p>
          <a:p>
            <a:pPr indent="-307340" lvl="0" marL="457200" rtl="0" algn="l">
              <a:spcBef>
                <a:spcPts val="0"/>
              </a:spcBef>
              <a:spcAft>
                <a:spcPts val="0"/>
              </a:spcAft>
              <a:buSzPct val="100000"/>
              <a:buChar char="●"/>
            </a:pPr>
            <a:r>
              <a:rPr lang="uk-UA"/>
              <a:t>withColumnRenamed()</a:t>
            </a:r>
            <a:endParaRPr/>
          </a:p>
          <a:p>
            <a:pPr indent="0" lvl="0" marL="0" rtl="0" algn="l">
              <a:spcBef>
                <a:spcPts val="1200"/>
              </a:spcBef>
              <a:spcAft>
                <a:spcPts val="0"/>
              </a:spcAft>
              <a:buNone/>
            </a:pPr>
            <a:r>
              <a:rPr b="1" lang="uk-UA"/>
              <a:t>DataFrame Actions:</a:t>
            </a:r>
            <a:endParaRPr b="1"/>
          </a:p>
          <a:p>
            <a:pPr indent="-307340" lvl="0" marL="457200" rtl="0" algn="l">
              <a:spcBef>
                <a:spcPts val="1200"/>
              </a:spcBef>
              <a:spcAft>
                <a:spcPts val="0"/>
              </a:spcAft>
              <a:buSzPct val="100000"/>
              <a:buChar char="●"/>
            </a:pPr>
            <a:r>
              <a:rPr lang="uk-UA"/>
              <a:t>printSchema() </a:t>
            </a:r>
            <a:endParaRPr/>
          </a:p>
          <a:p>
            <a:pPr indent="-307340" lvl="0" marL="457200" rtl="0" algn="l">
              <a:spcBef>
                <a:spcPts val="0"/>
              </a:spcBef>
              <a:spcAft>
                <a:spcPts val="0"/>
              </a:spcAft>
              <a:buSzPct val="100000"/>
              <a:buChar char="●"/>
            </a:pPr>
            <a:r>
              <a:rPr lang="uk-UA"/>
              <a:t>show()</a:t>
            </a:r>
            <a:endParaRPr/>
          </a:p>
          <a:p>
            <a:pPr indent="-307340" lvl="0" marL="457200" rtl="0" algn="l">
              <a:spcBef>
                <a:spcPts val="0"/>
              </a:spcBef>
              <a:spcAft>
                <a:spcPts val="0"/>
              </a:spcAft>
              <a:buSzPct val="100000"/>
              <a:buChar char="●"/>
            </a:pPr>
            <a:r>
              <a:rPr lang="uk-UA"/>
              <a:t>count()</a:t>
            </a:r>
            <a:endParaRPr/>
          </a:p>
          <a:p>
            <a:pPr indent="-307340" lvl="0" marL="457200" rtl="0" algn="l">
              <a:spcBef>
                <a:spcPts val="0"/>
              </a:spcBef>
              <a:spcAft>
                <a:spcPts val="0"/>
              </a:spcAft>
              <a:buSzPct val="100000"/>
              <a:buChar char="●"/>
            </a:pPr>
            <a:r>
              <a:rPr lang="uk-UA"/>
              <a:t>columns()</a:t>
            </a:r>
            <a:endParaRPr/>
          </a:p>
          <a:p>
            <a:pPr indent="-307340" lvl="0" marL="457200" rtl="0" algn="l">
              <a:spcBef>
                <a:spcPts val="0"/>
              </a:spcBef>
              <a:spcAft>
                <a:spcPts val="0"/>
              </a:spcAft>
              <a:buSzPct val="100000"/>
              <a:buChar char="●"/>
            </a:pPr>
            <a:r>
              <a:rPr lang="uk-UA"/>
              <a:t>describe()</a:t>
            </a:r>
            <a:endParaRPr/>
          </a:p>
        </p:txBody>
      </p:sp>
      <p:sp>
        <p:nvSpPr>
          <p:cNvPr id="515" name="Google Shape;515;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400"/>
              <a:t>Creating a New Column in DataFrame</a:t>
            </a:r>
            <a:endParaRPr sz="2400"/>
          </a:p>
        </p:txBody>
      </p:sp>
      <p:sp>
        <p:nvSpPr>
          <p:cNvPr id="521" name="Google Shape;521;p65"/>
          <p:cNvSpPr txBox="1"/>
          <p:nvPr>
            <p:ph idx="4294967295" type="body"/>
          </p:nvPr>
        </p:nvSpPr>
        <p:spPr>
          <a:xfrm>
            <a:off x="418225" y="12476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uk-UA" sz="1100">
                <a:solidFill>
                  <a:srgbClr val="222222"/>
                </a:solidFill>
              </a:rPr>
              <a:t>How </a:t>
            </a:r>
            <a:r>
              <a:rPr b="1" lang="uk-UA" sz="1100">
                <a:solidFill>
                  <a:srgbClr val="222222"/>
                </a:solidFill>
              </a:rPr>
              <a:t>do I</a:t>
            </a:r>
            <a:r>
              <a:rPr b="1" lang="uk-UA" sz="1100">
                <a:solidFill>
                  <a:srgbClr val="222222"/>
                </a:solidFill>
              </a:rPr>
              <a:t> add the new column in </a:t>
            </a:r>
            <a:r>
              <a:rPr b="1" lang="uk-UA" sz="1100">
                <a:solidFill>
                  <a:srgbClr val="222222"/>
                </a:solidFill>
              </a:rPr>
              <a:t>the DataFrame?</a:t>
            </a:r>
            <a:endParaRPr b="1" sz="1100">
              <a:solidFill>
                <a:srgbClr val="222222"/>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lang="uk-UA" sz="1100">
                <a:solidFill>
                  <a:srgbClr val="222222"/>
                </a:solidFill>
              </a:rPr>
              <a:t>We can </a:t>
            </a:r>
            <a:r>
              <a:rPr lang="uk-UA" sz="1100">
                <a:solidFill>
                  <a:srgbClr val="222222"/>
                </a:solidFill>
              </a:rPr>
              <a:t>use the</a:t>
            </a:r>
            <a:r>
              <a:rPr lang="uk-UA" sz="1100">
                <a:solidFill>
                  <a:srgbClr val="222222"/>
                </a:solidFill>
              </a:rPr>
              <a:t> `</a:t>
            </a:r>
            <a:r>
              <a:rPr b="1" lang="uk-UA" sz="1100">
                <a:solidFill>
                  <a:srgbClr val="222222"/>
                </a:solidFill>
              </a:rPr>
              <a:t>withColumn` </a:t>
            </a:r>
            <a:r>
              <a:rPr lang="uk-UA" sz="1100">
                <a:solidFill>
                  <a:srgbClr val="222222"/>
                </a:solidFill>
              </a:rPr>
              <a:t>operation to add (or replace) a new column in a base </a:t>
            </a:r>
            <a:r>
              <a:rPr lang="uk-UA" sz="1100">
                <a:solidFill>
                  <a:srgbClr val="222222"/>
                </a:solidFill>
              </a:rPr>
              <a:t>DataFrame</a:t>
            </a:r>
            <a:r>
              <a:rPr lang="uk-UA" sz="1100">
                <a:solidFill>
                  <a:srgbClr val="222222"/>
                </a:solidFill>
              </a:rPr>
              <a:t> and return a new DataFrame. The withColumn operation will take two parameters.</a:t>
            </a:r>
            <a:endParaRPr sz="1100">
              <a:solidFill>
                <a:srgbClr val="222222"/>
              </a:solidFill>
            </a:endParaRPr>
          </a:p>
          <a:p>
            <a:pPr indent="-298450" lvl="0" marL="457200" rtl="0" algn="l">
              <a:lnSpc>
                <a:spcPct val="100000"/>
              </a:lnSpc>
              <a:spcBef>
                <a:spcPts val="1000"/>
              </a:spcBef>
              <a:spcAft>
                <a:spcPts val="0"/>
              </a:spcAft>
              <a:buClr>
                <a:srgbClr val="222222"/>
              </a:buClr>
              <a:buSzPts val="1100"/>
              <a:buChar char="●"/>
            </a:pPr>
            <a:r>
              <a:rPr lang="uk-UA" sz="1100">
                <a:solidFill>
                  <a:srgbClr val="222222"/>
                </a:solidFill>
              </a:rPr>
              <a:t>Column name, which we want to add or replace. </a:t>
            </a:r>
            <a:endParaRPr sz="1100">
              <a:solidFill>
                <a:srgbClr val="222222"/>
              </a:solidFill>
            </a:endParaRPr>
          </a:p>
          <a:p>
            <a:pPr indent="-298450" lvl="0" marL="457200" rtl="0" algn="l">
              <a:lnSpc>
                <a:spcPct val="100000"/>
              </a:lnSpc>
              <a:spcBef>
                <a:spcPts val="0"/>
              </a:spcBef>
              <a:spcAft>
                <a:spcPts val="0"/>
              </a:spcAft>
              <a:buClr>
                <a:srgbClr val="222222"/>
              </a:buClr>
              <a:buSzPts val="1100"/>
              <a:buChar char="●"/>
            </a:pPr>
            <a:r>
              <a:rPr lang="uk-UA" sz="1100">
                <a:solidFill>
                  <a:srgbClr val="222222"/>
                </a:solidFill>
              </a:rPr>
              <a:t>Expression on the column.</a:t>
            </a:r>
            <a:endParaRPr sz="1100">
              <a:solidFill>
                <a:srgbClr val="222222"/>
              </a:solidFill>
            </a:endParaRPr>
          </a:p>
          <a:p>
            <a:pPr indent="0" lvl="0" marL="0" rtl="0" algn="l">
              <a:lnSpc>
                <a:spcPct val="100000"/>
              </a:lnSpc>
              <a:spcBef>
                <a:spcPts val="1000"/>
              </a:spcBef>
              <a:spcAft>
                <a:spcPts val="1000"/>
              </a:spcAft>
              <a:buNone/>
            </a:pPr>
            <a:r>
              <a:rPr lang="uk-UA" sz="1100">
                <a:solidFill>
                  <a:srgbClr val="222222"/>
                </a:solidFill>
              </a:rPr>
              <a:t>Let’s see how withColumn works. We are adding a new column </a:t>
            </a:r>
            <a:r>
              <a:rPr lang="uk-UA" sz="1100">
                <a:solidFill>
                  <a:srgbClr val="222222"/>
                </a:solidFill>
              </a:rPr>
              <a:t>named </a:t>
            </a:r>
            <a:r>
              <a:rPr b="1" lang="uk-UA" sz="1100">
                <a:solidFill>
                  <a:srgbClr val="222222"/>
                </a:solidFill>
              </a:rPr>
              <a:t>'PriceAfterService</a:t>
            </a:r>
            <a:r>
              <a:rPr b="1" lang="uk-UA" sz="1100">
                <a:solidFill>
                  <a:srgbClr val="222222"/>
                </a:solidFill>
              </a:rPr>
              <a:t>`</a:t>
            </a:r>
            <a:r>
              <a:rPr lang="uk-UA" sz="1100">
                <a:solidFill>
                  <a:srgbClr val="222222"/>
                </a:solidFill>
              </a:rPr>
              <a:t> in an existing </a:t>
            </a:r>
            <a:r>
              <a:rPr lang="uk-UA" sz="1100">
                <a:solidFill>
                  <a:srgbClr val="222222"/>
                </a:solidFill>
              </a:rPr>
              <a:t>DataFrame</a:t>
            </a:r>
            <a:r>
              <a:rPr lang="uk-UA" sz="1100">
                <a:solidFill>
                  <a:srgbClr val="222222"/>
                </a:solidFill>
              </a:rPr>
              <a:t>, and we are adding 1,000 in the Price column.</a:t>
            </a:r>
            <a:endParaRPr sz="1100">
              <a:solidFill>
                <a:srgbClr val="222222"/>
              </a:solidFill>
            </a:endParaRPr>
          </a:p>
        </p:txBody>
      </p:sp>
      <p:sp>
        <p:nvSpPr>
          <p:cNvPr id="522" name="Google Shape;522;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23" name="Google Shape;523;p65"/>
          <p:cNvSpPr txBox="1"/>
          <p:nvPr/>
        </p:nvSpPr>
        <p:spPr>
          <a:xfrm>
            <a:off x="418225" y="3078550"/>
            <a:ext cx="7432500" cy="1585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uk-UA" sz="1000">
                <a:latin typeface="Consolas"/>
                <a:ea typeface="Consolas"/>
                <a:cs typeface="Consolas"/>
                <a:sym typeface="Consolas"/>
              </a:rPr>
              <a:t>import pyspark</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000">
                <a:latin typeface="Consolas"/>
                <a:ea typeface="Consolas"/>
                <a:cs typeface="Consolas"/>
                <a:sym typeface="Consolas"/>
              </a:rPr>
              <a:t>from pyspark.sql import SparkSession</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000">
                <a:latin typeface="Consolas"/>
                <a:ea typeface="Consolas"/>
                <a:cs typeface="Consolas"/>
                <a:sym typeface="Consolas"/>
              </a:rPr>
              <a:t>spark = SparkSession.builder.appName('Sparkapplicationdemo').getOrCreate()</a:t>
            </a:r>
            <a:endParaRPr sz="1000">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df = spark.read.load("C:/Users/RealEstate.csv", format="csv", header = True,inferSchema = True)</a:t>
            </a:r>
            <a:endParaRPr sz="1000">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df.show(8)</a:t>
            </a:r>
            <a:endParaRPr sz="1000">
              <a:latin typeface="Consolas"/>
              <a:ea typeface="Consolas"/>
              <a:cs typeface="Consolas"/>
              <a:sym typeface="Consolas"/>
            </a:endParaRPr>
          </a:p>
          <a:p>
            <a:pPr indent="0" lvl="0" marL="0" rtl="0" algn="l">
              <a:spcBef>
                <a:spcPts val="0"/>
              </a:spcBef>
              <a:spcAft>
                <a:spcPts val="0"/>
              </a:spcAft>
              <a:buNone/>
            </a:pPr>
            <a:r>
              <a:rPr b="1" lang="uk-UA" sz="1000">
                <a:highlight>
                  <a:srgbClr val="A2C4C9"/>
                </a:highlight>
                <a:latin typeface="Consolas"/>
                <a:ea typeface="Consolas"/>
                <a:cs typeface="Consolas"/>
                <a:sym typeface="Consolas"/>
              </a:rPr>
              <a:t>new_df= </a:t>
            </a:r>
            <a:r>
              <a:rPr b="1" lang="uk-UA" sz="1000">
                <a:highlight>
                  <a:srgbClr val="A2C4C9"/>
                </a:highlight>
                <a:latin typeface="Consolas"/>
                <a:ea typeface="Consolas"/>
                <a:cs typeface="Consolas"/>
                <a:sym typeface="Consolas"/>
              </a:rPr>
              <a:t>df.withColumn</a:t>
            </a:r>
            <a:r>
              <a:rPr b="1" lang="uk-UA" sz="1000">
                <a:latin typeface="Consolas"/>
                <a:ea typeface="Consolas"/>
                <a:cs typeface="Consolas"/>
                <a:sym typeface="Consolas"/>
              </a:rPr>
              <a:t>(</a:t>
            </a:r>
            <a:r>
              <a:rPr b="1" lang="uk-UA" sz="1000">
                <a:highlight>
                  <a:srgbClr val="D9EAD3"/>
                </a:highlight>
                <a:latin typeface="Consolas"/>
                <a:ea typeface="Consolas"/>
                <a:cs typeface="Consolas"/>
                <a:sym typeface="Consolas"/>
              </a:rPr>
              <a:t>'PriceAfterService'</a:t>
            </a:r>
            <a:r>
              <a:rPr b="1" lang="uk-UA" sz="1000">
                <a:latin typeface="Consolas"/>
                <a:ea typeface="Consolas"/>
                <a:cs typeface="Consolas"/>
                <a:sym typeface="Consolas"/>
              </a:rPr>
              <a:t>, </a:t>
            </a:r>
            <a:r>
              <a:rPr b="1" lang="uk-UA" sz="1000">
                <a:highlight>
                  <a:srgbClr val="B6D7A8"/>
                </a:highlight>
                <a:latin typeface="Consolas"/>
                <a:ea typeface="Consolas"/>
                <a:cs typeface="Consolas"/>
                <a:sym typeface="Consolas"/>
              </a:rPr>
              <a:t>df.Price + 1000</a:t>
            </a:r>
            <a:r>
              <a:rPr b="1" lang="uk-UA" sz="1000">
                <a:latin typeface="Consolas"/>
                <a:ea typeface="Consolas"/>
                <a:cs typeface="Consolas"/>
                <a:sym typeface="Consolas"/>
              </a:rPr>
              <a:t>)</a:t>
            </a:r>
            <a:endParaRPr b="1"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i="1" lang="uk-UA" sz="1000">
                <a:latin typeface="Consolas"/>
                <a:ea typeface="Consolas"/>
                <a:cs typeface="Consolas"/>
                <a:sym typeface="Consolas"/>
              </a:rPr>
              <a:t># Checking the Updated DataFrame</a:t>
            </a:r>
            <a:endParaRPr b="1" i="1"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000">
                <a:latin typeface="Consolas"/>
                <a:ea typeface="Consolas"/>
                <a:cs typeface="Consolas"/>
                <a:sym typeface="Consolas"/>
              </a:rPr>
              <a:t>new_</a:t>
            </a:r>
            <a:r>
              <a:rPr lang="uk-UA" sz="1000">
                <a:latin typeface="Consolas"/>
                <a:ea typeface="Consolas"/>
                <a:cs typeface="Consolas"/>
                <a:sym typeface="Consolas"/>
              </a:rPr>
              <a:t>df.show(8)</a:t>
            </a:r>
            <a:endParaRPr sz="10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p:txBody>
      </p:sp>
      <p:pic>
        <p:nvPicPr>
          <p:cNvPr id="524" name="Google Shape;524;p65"/>
          <p:cNvPicPr preferRelativeResize="0"/>
          <p:nvPr/>
        </p:nvPicPr>
        <p:blipFill>
          <a:blip r:embed="rId3">
            <a:alphaModFix/>
          </a:blip>
          <a:stretch>
            <a:fillRect/>
          </a:stretch>
        </p:blipFill>
        <p:spPr>
          <a:xfrm>
            <a:off x="4739525" y="3974475"/>
            <a:ext cx="4404475" cy="12095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DataFrames: select() Operation</a:t>
            </a:r>
            <a:endParaRPr sz="3000"/>
          </a:p>
          <a:p>
            <a:pPr indent="0" lvl="0" marL="0" rtl="0" algn="l">
              <a:spcBef>
                <a:spcPts val="0"/>
              </a:spcBef>
              <a:spcAft>
                <a:spcPts val="0"/>
              </a:spcAft>
              <a:buNone/>
            </a:pPr>
            <a:r>
              <a:t/>
            </a:r>
            <a:endParaRPr/>
          </a:p>
        </p:txBody>
      </p:sp>
      <p:sp>
        <p:nvSpPr>
          <p:cNvPr id="530" name="Google Shape;530;p66"/>
          <p:cNvSpPr txBox="1"/>
          <p:nvPr>
            <p:ph idx="4294967295" type="body"/>
          </p:nvPr>
        </p:nvSpPr>
        <p:spPr>
          <a:xfrm>
            <a:off x="434450" y="10787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uk-UA" sz="1200">
                <a:solidFill>
                  <a:srgbClr val="000000"/>
                </a:solidFill>
              </a:rPr>
              <a:t>The Spark SQL </a:t>
            </a:r>
            <a:r>
              <a:rPr b="1" lang="uk-UA" sz="1200">
                <a:solidFill>
                  <a:srgbClr val="000000"/>
                </a:solidFill>
                <a:highlight>
                  <a:schemeClr val="lt2"/>
                </a:highlight>
                <a:latin typeface="Consolas"/>
                <a:ea typeface="Consolas"/>
                <a:cs typeface="Consolas"/>
                <a:sym typeface="Consolas"/>
              </a:rPr>
              <a:t>select()</a:t>
            </a:r>
            <a:r>
              <a:rPr lang="uk-UA" sz="1200">
                <a:solidFill>
                  <a:srgbClr val="000000"/>
                </a:solidFill>
              </a:rPr>
              <a:t> method is  used to select one or more columns from the DataFrame and Dataset. It is possible to obtain columns by attribute (“</a:t>
            </a:r>
            <a:r>
              <a:rPr lang="uk-UA" sz="1200">
                <a:solidFill>
                  <a:srgbClr val="000000"/>
                </a:solidFill>
              </a:rPr>
              <a:t>columnsname</a:t>
            </a:r>
            <a:r>
              <a:rPr lang="uk-UA" sz="1200">
                <a:solidFill>
                  <a:srgbClr val="000000"/>
                </a:solidFill>
              </a:rPr>
              <a:t>”) or by indexing (dataframe[</a:t>
            </a:r>
            <a:r>
              <a:rPr lang="uk-UA" sz="1200">
                <a:solidFill>
                  <a:srgbClr val="000000"/>
                </a:solidFill>
              </a:rPr>
              <a:t>columnsname</a:t>
            </a:r>
            <a:r>
              <a:rPr lang="uk-UA" sz="1200">
                <a:solidFill>
                  <a:srgbClr val="000000"/>
                </a:solidFill>
              </a:rPr>
              <a:t>]).</a:t>
            </a:r>
            <a:endParaRPr sz="1200">
              <a:solidFill>
                <a:srgbClr val="000000"/>
              </a:solidFill>
            </a:endParaRPr>
          </a:p>
          <a:p>
            <a:pPr indent="-304800" lvl="0" marL="457200" rtl="0" algn="l">
              <a:spcBef>
                <a:spcPts val="1000"/>
              </a:spcBef>
              <a:spcAft>
                <a:spcPts val="0"/>
              </a:spcAft>
              <a:buSzPts val="1200"/>
              <a:buChar char="●"/>
            </a:pPr>
            <a:r>
              <a:rPr lang="uk-UA" sz="1200">
                <a:solidFill>
                  <a:srgbClr val="000000"/>
                </a:solidFill>
              </a:rPr>
              <a:t>The </a:t>
            </a:r>
            <a:r>
              <a:rPr b="1" lang="uk-UA" sz="1200">
                <a:solidFill>
                  <a:srgbClr val="000000"/>
                </a:solidFill>
                <a:highlight>
                  <a:schemeClr val="lt2"/>
                </a:highlight>
                <a:latin typeface="Consolas"/>
                <a:ea typeface="Consolas"/>
                <a:cs typeface="Consolas"/>
                <a:sym typeface="Consolas"/>
              </a:rPr>
              <a:t>s</a:t>
            </a:r>
            <a:r>
              <a:rPr b="1" lang="uk-UA" sz="1200">
                <a:solidFill>
                  <a:srgbClr val="000000"/>
                </a:solidFill>
                <a:highlight>
                  <a:schemeClr val="lt2"/>
                </a:highlight>
                <a:latin typeface="Consolas"/>
                <a:ea typeface="Consolas"/>
                <a:cs typeface="Consolas"/>
                <a:sym typeface="Consolas"/>
              </a:rPr>
              <a:t>elect()</a:t>
            </a:r>
            <a:r>
              <a:rPr lang="uk-UA" sz="1200">
                <a:solidFill>
                  <a:srgbClr val="000000"/>
                </a:solidFill>
              </a:rPr>
              <a:t> method is</a:t>
            </a:r>
            <a:r>
              <a:rPr lang="uk-UA" sz="1200">
                <a:solidFill>
                  <a:srgbClr val="000000"/>
                </a:solidFill>
              </a:rPr>
              <a:t> a transformation operation and returns a new DataFrame or Dataset with the selected columns.</a:t>
            </a:r>
            <a:endParaRPr sz="1200">
              <a:solidFill>
                <a:srgbClr val="000000"/>
              </a:solidFill>
            </a:endParaRPr>
          </a:p>
          <a:p>
            <a:pPr indent="-304800" lvl="0" marL="457200" rtl="0" algn="l">
              <a:spcBef>
                <a:spcPts val="1000"/>
              </a:spcBef>
              <a:spcAft>
                <a:spcPts val="0"/>
              </a:spcAft>
              <a:buClr>
                <a:srgbClr val="000000"/>
              </a:buClr>
              <a:buSzPts val="1200"/>
              <a:buChar char="●"/>
            </a:pPr>
            <a:r>
              <a:rPr lang="uk-UA" sz="1200">
                <a:solidFill>
                  <a:srgbClr val="000000"/>
                </a:solidFill>
              </a:rPr>
              <a:t>In the below example, we use </a:t>
            </a:r>
            <a:r>
              <a:rPr b="1" lang="uk-UA" sz="1200">
                <a:solidFill>
                  <a:srgbClr val="000000"/>
                </a:solidFill>
              </a:rPr>
              <a:t>PySpark</a:t>
            </a:r>
            <a:r>
              <a:rPr lang="uk-UA" sz="1200">
                <a:solidFill>
                  <a:srgbClr val="000000"/>
                </a:solidFill>
              </a:rPr>
              <a:t> to read a CSV file into a </a:t>
            </a:r>
            <a:r>
              <a:rPr b="1" lang="uk-UA" sz="1200">
                <a:solidFill>
                  <a:srgbClr val="000000"/>
                </a:solidFill>
              </a:rPr>
              <a:t>DataFrame</a:t>
            </a:r>
            <a:r>
              <a:rPr lang="uk-UA" sz="1200">
                <a:solidFill>
                  <a:srgbClr val="000000"/>
                </a:solidFill>
              </a:rPr>
              <a:t> and perform basic data selection operations using </a:t>
            </a:r>
            <a:r>
              <a:rPr b="1" lang="uk-UA" sz="1200">
                <a:solidFill>
                  <a:srgbClr val="000000"/>
                </a:solidFill>
              </a:rPr>
              <a:t>select() </a:t>
            </a:r>
            <a:r>
              <a:rPr lang="uk-UA" sz="1200">
                <a:solidFill>
                  <a:srgbClr val="000000"/>
                </a:solidFill>
              </a:rPr>
              <a:t>method.</a:t>
            </a:r>
            <a:endParaRPr sz="1200">
              <a:solidFill>
                <a:srgbClr val="000000"/>
              </a:solidFill>
            </a:endParaRPr>
          </a:p>
          <a:p>
            <a:pPr indent="0" lvl="0" marL="0" rtl="0" algn="l">
              <a:spcBef>
                <a:spcPts val="1000"/>
              </a:spcBef>
              <a:spcAft>
                <a:spcPts val="1000"/>
              </a:spcAft>
              <a:buNone/>
            </a:pPr>
            <a:r>
              <a:t/>
            </a:r>
            <a:endParaRPr b="1" sz="1200"/>
          </a:p>
        </p:txBody>
      </p:sp>
      <p:sp>
        <p:nvSpPr>
          <p:cNvPr id="531" name="Google Shape;53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32" name="Google Shape;532;p66"/>
          <p:cNvSpPr txBox="1"/>
          <p:nvPr/>
        </p:nvSpPr>
        <p:spPr>
          <a:xfrm>
            <a:off x="1707075" y="2736325"/>
            <a:ext cx="6694800" cy="2047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100">
                <a:latin typeface="Consolas"/>
                <a:ea typeface="Consolas"/>
                <a:cs typeface="Consolas"/>
                <a:sym typeface="Consolas"/>
              </a:rPr>
              <a:t>import pyspark</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from pyspark.sql import SparkSession</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spark = SparkSession.builder.appName('Sparkapplicationdemo').getOrCreate()</a:t>
            </a:r>
            <a:endParaRPr sz="1100">
              <a:latin typeface="Consolas"/>
              <a:ea typeface="Consolas"/>
              <a:cs typeface="Consolas"/>
              <a:sym typeface="Consolas"/>
            </a:endParaRPr>
          </a:p>
          <a:p>
            <a:pPr indent="0" lvl="0" marL="0" rtl="0" algn="l">
              <a:spcBef>
                <a:spcPts val="0"/>
              </a:spcBef>
              <a:spcAft>
                <a:spcPts val="0"/>
              </a:spcAft>
              <a:buNone/>
            </a:pPr>
            <a:r>
              <a:rPr i="1" lang="uk-UA" sz="1100">
                <a:solidFill>
                  <a:srgbClr val="A31515"/>
                </a:solidFill>
                <a:latin typeface="Consolas"/>
                <a:ea typeface="Consolas"/>
                <a:cs typeface="Consolas"/>
                <a:sym typeface="Consolas"/>
              </a:rPr>
              <a:t># Reading the Dataset</a:t>
            </a:r>
            <a:endParaRPr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df = spark.read.load("C:/Users/RealEstate.csv", format="csv", header = True,inferSchema = True)</a:t>
            </a:r>
            <a:endParaRPr b="1" sz="1100">
              <a:latin typeface="Consolas"/>
              <a:ea typeface="Consolas"/>
              <a:cs typeface="Consolas"/>
              <a:sym typeface="Consolas"/>
            </a:endParaRPr>
          </a:p>
          <a:p>
            <a:pPr indent="0" lvl="0" marL="0" rtl="0" algn="l">
              <a:spcBef>
                <a:spcPts val="0"/>
              </a:spcBef>
              <a:spcAft>
                <a:spcPts val="0"/>
              </a:spcAft>
              <a:buNone/>
            </a:pPr>
            <a:r>
              <a:rPr i="1" lang="uk-UA" sz="1100">
                <a:solidFill>
                  <a:srgbClr val="A31515"/>
                </a:solidFill>
                <a:latin typeface="Consolas"/>
                <a:ea typeface="Consolas"/>
                <a:cs typeface="Consolas"/>
                <a:sym typeface="Consolas"/>
              </a:rPr>
              <a:t>#Show all entries in Location column</a:t>
            </a:r>
            <a:endParaRPr i="1" sz="1100">
              <a:solidFill>
                <a:srgbClr val="A31515"/>
              </a:solidFill>
              <a:latin typeface="Consolas"/>
              <a:ea typeface="Consolas"/>
              <a:cs typeface="Consolas"/>
              <a:sym typeface="Consolas"/>
            </a:endParaRPr>
          </a:p>
          <a:p>
            <a:pPr indent="0" lvl="0" marL="0" rtl="0" algn="l">
              <a:spcBef>
                <a:spcPts val="0"/>
              </a:spcBef>
              <a:spcAft>
                <a:spcPts val="0"/>
              </a:spcAft>
              <a:buNone/>
            </a:pPr>
            <a:r>
              <a:rPr b="1" lang="uk-UA" sz="1100">
                <a:solidFill>
                  <a:schemeClr val="dk1"/>
                </a:solidFill>
                <a:latin typeface="Consolas"/>
                <a:ea typeface="Consolas"/>
                <a:cs typeface="Consolas"/>
                <a:sym typeface="Consolas"/>
              </a:rPr>
              <a:t>df.select("Location").show(20)</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i="1" lang="uk-UA" sz="1100">
                <a:solidFill>
                  <a:srgbClr val="A31515"/>
                </a:solidFill>
                <a:latin typeface="Consolas"/>
                <a:ea typeface="Consolas"/>
                <a:cs typeface="Consolas"/>
                <a:sym typeface="Consolas"/>
              </a:rPr>
              <a:t>#Show all entries in Location, Price, rank, Status columns</a:t>
            </a:r>
            <a:endParaRPr i="1" sz="1100">
              <a:solidFill>
                <a:srgbClr val="A31515"/>
              </a:solidFill>
              <a:latin typeface="Consolas"/>
              <a:ea typeface="Consolas"/>
              <a:cs typeface="Consolas"/>
              <a:sym typeface="Consolas"/>
            </a:endParaRPr>
          </a:p>
          <a:p>
            <a:pPr indent="0" lvl="0" marL="0" rtl="0" algn="l">
              <a:spcBef>
                <a:spcPts val="0"/>
              </a:spcBef>
              <a:spcAft>
                <a:spcPts val="0"/>
              </a:spcAft>
              <a:buNone/>
            </a:pPr>
            <a:r>
              <a:rPr b="1" lang="uk-UA" sz="1100">
                <a:solidFill>
                  <a:schemeClr val="dk1"/>
                </a:solidFill>
                <a:latin typeface="Consolas"/>
                <a:ea typeface="Consolas"/>
                <a:cs typeface="Consolas"/>
                <a:sym typeface="Consolas"/>
              </a:rPr>
              <a:t>df.select("Location", "Price", "Status").show(30)</a:t>
            </a:r>
            <a:endParaRPr b="1" sz="11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Example: select() and </a:t>
            </a:r>
            <a:r>
              <a:rPr lang="uk-UA" sz="3000"/>
              <a:t>withColumn()</a:t>
            </a:r>
            <a:r>
              <a:rPr lang="uk-UA" sz="3000"/>
              <a:t> </a:t>
            </a:r>
            <a:endParaRPr sz="3000"/>
          </a:p>
        </p:txBody>
      </p:sp>
      <p:sp>
        <p:nvSpPr>
          <p:cNvPr id="538" name="Google Shape;538;p67"/>
          <p:cNvSpPr txBox="1"/>
          <p:nvPr>
            <p:ph idx="4294967295" type="body"/>
          </p:nvPr>
        </p:nvSpPr>
        <p:spPr>
          <a:xfrm>
            <a:off x="543800" y="1706263"/>
            <a:ext cx="8520600" cy="14139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uk-UA" sz="1100">
                <a:latin typeface="Consolas"/>
                <a:ea typeface="Consolas"/>
                <a:cs typeface="Consolas"/>
                <a:sym typeface="Consolas"/>
              </a:rPr>
              <a:t>import pyspark</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100">
                <a:latin typeface="Consolas"/>
                <a:ea typeface="Consolas"/>
                <a:cs typeface="Consolas"/>
                <a:sym typeface="Consolas"/>
              </a:rPr>
              <a:t>from pyspark.sql import SparkSession</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100">
                <a:latin typeface="Consolas"/>
                <a:ea typeface="Consolas"/>
                <a:cs typeface="Consolas"/>
                <a:sym typeface="Consolas"/>
              </a:rPr>
              <a:t>spark = SparkSession.builder.appName('SelectandColumn').getOrCreate()</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100">
                <a:latin typeface="Consolas"/>
                <a:ea typeface="Consolas"/>
                <a:cs typeface="Consolas"/>
                <a:sym typeface="Consolas"/>
              </a:rPr>
              <a:t>cardf = spark.read.load("C:/Users/</a:t>
            </a:r>
            <a:r>
              <a:rPr b="1" lang="uk-UA" sz="1100">
                <a:latin typeface="Consolas"/>
                <a:ea typeface="Consolas"/>
                <a:cs typeface="Consolas"/>
                <a:sym typeface="Consolas"/>
              </a:rPr>
              <a:t>cars.csv</a:t>
            </a:r>
            <a:r>
              <a:rPr lang="uk-UA" sz="1100">
                <a:latin typeface="Consolas"/>
                <a:ea typeface="Consolas"/>
                <a:cs typeface="Consolas"/>
                <a:sym typeface="Consolas"/>
              </a:rPr>
              <a:t>", format="csv", header = True,inferSchema = True)</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100">
                <a:latin typeface="Consolas"/>
                <a:ea typeface="Consolas"/>
                <a:cs typeface="Consolas"/>
                <a:sym typeface="Consolas"/>
              </a:rPr>
              <a:t>cardf.</a:t>
            </a:r>
            <a:r>
              <a:rPr b="1" lang="uk-UA" sz="1100">
                <a:solidFill>
                  <a:srgbClr val="A31515"/>
                </a:solidFill>
                <a:latin typeface="Consolas"/>
                <a:ea typeface="Consolas"/>
                <a:cs typeface="Consolas"/>
                <a:sym typeface="Consolas"/>
              </a:rPr>
              <a:t>withColumn</a:t>
            </a:r>
            <a:r>
              <a:rPr lang="uk-UA" sz="1100">
                <a:latin typeface="Consolas"/>
                <a:ea typeface="Consolas"/>
                <a:cs typeface="Consolas"/>
                <a:sym typeface="Consolas"/>
              </a:rPr>
              <a:t>('</a:t>
            </a:r>
            <a:r>
              <a:rPr b="1" lang="uk-UA" sz="1100">
                <a:solidFill>
                  <a:srgbClr val="38761D"/>
                </a:solidFill>
                <a:latin typeface="Consolas"/>
                <a:ea typeface="Consolas"/>
                <a:cs typeface="Consolas"/>
                <a:sym typeface="Consolas"/>
              </a:rPr>
              <a:t>HW Ratio</a:t>
            </a:r>
            <a:r>
              <a:rPr lang="uk-UA" sz="1100">
                <a:latin typeface="Consolas"/>
                <a:ea typeface="Consolas"/>
                <a:cs typeface="Consolas"/>
                <a:sym typeface="Consolas"/>
              </a:rPr>
              <a:t>', cardf[</a:t>
            </a:r>
            <a:r>
              <a:rPr b="1" lang="uk-UA" sz="1100">
                <a:solidFill>
                  <a:srgbClr val="38761D"/>
                </a:solidFill>
                <a:latin typeface="Consolas"/>
                <a:ea typeface="Consolas"/>
                <a:cs typeface="Consolas"/>
                <a:sym typeface="Consolas"/>
              </a:rPr>
              <a:t>'Weight'</a:t>
            </a:r>
            <a:r>
              <a:rPr lang="uk-UA" sz="1100">
                <a:latin typeface="Consolas"/>
                <a:ea typeface="Consolas"/>
                <a:cs typeface="Consolas"/>
                <a:sym typeface="Consolas"/>
              </a:rPr>
              <a:t>] / cardf[</a:t>
            </a:r>
            <a:r>
              <a:rPr b="1" lang="uk-UA" sz="1100">
                <a:solidFill>
                  <a:srgbClr val="38761D"/>
                </a:solidFill>
                <a:latin typeface="Consolas"/>
                <a:ea typeface="Consolas"/>
                <a:cs typeface="Consolas"/>
                <a:sym typeface="Consolas"/>
              </a:rPr>
              <a:t>'Horsepower'</a:t>
            </a:r>
            <a:r>
              <a:rPr lang="uk-UA" sz="1100">
                <a:latin typeface="Consolas"/>
                <a:ea typeface="Consolas"/>
                <a:cs typeface="Consolas"/>
                <a:sym typeface="Consolas"/>
              </a:rPr>
              <a:t>]).</a:t>
            </a:r>
            <a:r>
              <a:rPr b="1" lang="uk-UA" sz="1100">
                <a:solidFill>
                  <a:srgbClr val="A31515"/>
                </a:solidFill>
                <a:latin typeface="Consolas"/>
                <a:ea typeface="Consolas"/>
                <a:cs typeface="Consolas"/>
                <a:sym typeface="Consolas"/>
              </a:rPr>
              <a:t>select</a:t>
            </a:r>
            <a:r>
              <a:rPr lang="uk-UA" sz="1100">
                <a:latin typeface="Consolas"/>
                <a:ea typeface="Consolas"/>
                <a:cs typeface="Consolas"/>
                <a:sym typeface="Consolas"/>
              </a:rPr>
              <a:t>('</a:t>
            </a:r>
            <a:r>
              <a:rPr b="1" lang="uk-UA" sz="1100">
                <a:solidFill>
                  <a:srgbClr val="38761D"/>
                </a:solidFill>
                <a:latin typeface="Consolas"/>
                <a:ea typeface="Consolas"/>
                <a:cs typeface="Consolas"/>
                <a:sym typeface="Consolas"/>
              </a:rPr>
              <a:t>HW Ratio</a:t>
            </a:r>
            <a:r>
              <a:rPr lang="uk-UA" sz="1100">
                <a:latin typeface="Consolas"/>
                <a:ea typeface="Consolas"/>
                <a:cs typeface="Consolas"/>
                <a:sym typeface="Consolas"/>
              </a:rPr>
              <a:t>').show()</a:t>
            </a:r>
            <a:endParaRPr sz="1100">
              <a:latin typeface="Consolas"/>
              <a:ea typeface="Consolas"/>
              <a:cs typeface="Consolas"/>
              <a:sym typeface="Consolas"/>
            </a:endParaRPr>
          </a:p>
          <a:p>
            <a:pPr indent="0" lvl="0" marL="0" rtl="0" algn="l">
              <a:spcBef>
                <a:spcPts val="0"/>
              </a:spcBef>
              <a:spcAft>
                <a:spcPts val="1200"/>
              </a:spcAft>
              <a:buNone/>
            </a:pPr>
            <a:r>
              <a:t/>
            </a:r>
            <a:endParaRPr sz="1100">
              <a:latin typeface="Consolas"/>
              <a:ea typeface="Consolas"/>
              <a:cs typeface="Consolas"/>
              <a:sym typeface="Consolas"/>
            </a:endParaRPr>
          </a:p>
        </p:txBody>
      </p:sp>
      <p:sp>
        <p:nvSpPr>
          <p:cNvPr id="539" name="Google Shape;539;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540" name="Google Shape;540;p67"/>
          <p:cNvPicPr preferRelativeResize="0"/>
          <p:nvPr/>
        </p:nvPicPr>
        <p:blipFill rotWithShape="1">
          <a:blip r:embed="rId3">
            <a:alphaModFix/>
          </a:blip>
          <a:srcRect b="2353" l="0" r="11134" t="0"/>
          <a:stretch/>
        </p:blipFill>
        <p:spPr>
          <a:xfrm>
            <a:off x="1668750" y="3271000"/>
            <a:ext cx="1834025" cy="1745200"/>
          </a:xfrm>
          <a:prstGeom prst="rect">
            <a:avLst/>
          </a:prstGeom>
          <a:noFill/>
          <a:ln cap="flat" cmpd="sng" w="9525">
            <a:solidFill>
              <a:schemeClr val="dk2"/>
            </a:solidFill>
            <a:prstDash val="solid"/>
            <a:round/>
            <a:headEnd len="sm" w="sm" type="none"/>
            <a:tailEnd len="sm" w="sm" type="none"/>
          </a:ln>
        </p:spPr>
      </p:pic>
      <p:sp>
        <p:nvSpPr>
          <p:cNvPr id="541" name="Google Shape;541;p67"/>
          <p:cNvSpPr txBox="1"/>
          <p:nvPr/>
        </p:nvSpPr>
        <p:spPr>
          <a:xfrm>
            <a:off x="485575" y="1183075"/>
            <a:ext cx="832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100"/>
              <a:t>"In this example, we will create a new DataFrame with a column called </a:t>
            </a:r>
            <a:r>
              <a:rPr b="1" lang="uk-UA" sz="1100"/>
              <a:t>'HW Ratio,'</a:t>
            </a:r>
            <a:r>
              <a:rPr lang="uk-UA" sz="1100"/>
              <a:t> which represents the ratio of a car's weight to its horsepower, using the </a:t>
            </a:r>
            <a:r>
              <a:rPr lang="uk-UA" sz="1100">
                <a:solidFill>
                  <a:srgbClr val="188038"/>
                </a:solidFill>
                <a:latin typeface="Roboto Mono"/>
                <a:ea typeface="Roboto Mono"/>
                <a:cs typeface="Roboto Mono"/>
                <a:sym typeface="Roboto Mono"/>
              </a:rPr>
              <a:t>select()</a:t>
            </a:r>
            <a:r>
              <a:rPr lang="uk-UA" sz="1100"/>
              <a:t> and </a:t>
            </a:r>
            <a:r>
              <a:rPr lang="uk-UA" sz="1100">
                <a:solidFill>
                  <a:srgbClr val="188038"/>
                </a:solidFill>
                <a:latin typeface="Roboto Mono"/>
                <a:ea typeface="Roboto Mono"/>
                <a:cs typeface="Roboto Mono"/>
                <a:sym typeface="Roboto Mono"/>
              </a:rPr>
              <a:t>withColumn()</a:t>
            </a:r>
            <a:r>
              <a:rPr lang="uk-UA" sz="1100"/>
              <a:t> methods.</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Example - select()</a:t>
            </a:r>
            <a:endParaRPr sz="3000"/>
          </a:p>
        </p:txBody>
      </p:sp>
      <p:sp>
        <p:nvSpPr>
          <p:cNvPr id="547" name="Google Shape;547;p68"/>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uk-UA" sz="1300">
                <a:solidFill>
                  <a:srgbClr val="222222"/>
                </a:solidFill>
              </a:rPr>
              <a:t>Problem: </a:t>
            </a:r>
            <a:endParaRPr b="1" sz="1300">
              <a:solidFill>
                <a:srgbClr val="222222"/>
              </a:solidFill>
            </a:endParaRPr>
          </a:p>
          <a:p>
            <a:pPr indent="-304800" lvl="0" marL="457200" rtl="0" algn="l">
              <a:lnSpc>
                <a:spcPct val="115000"/>
              </a:lnSpc>
              <a:spcBef>
                <a:spcPts val="0"/>
              </a:spcBef>
              <a:spcAft>
                <a:spcPts val="0"/>
              </a:spcAft>
              <a:buSzPts val="1200"/>
              <a:buChar char="●"/>
            </a:pPr>
            <a:r>
              <a:rPr lang="uk-UA" sz="1200">
                <a:solidFill>
                  <a:srgbClr val="222222"/>
                </a:solidFill>
              </a:rPr>
              <a:t>What is the average weight of the car?</a:t>
            </a:r>
            <a:endParaRPr sz="1200">
              <a:solidFill>
                <a:srgbClr val="222222"/>
              </a:solidFill>
            </a:endParaRPr>
          </a:p>
          <a:p>
            <a:pPr indent="-304800" lvl="0" marL="457200" rtl="0" algn="l">
              <a:lnSpc>
                <a:spcPct val="115000"/>
              </a:lnSpc>
              <a:spcBef>
                <a:spcPts val="0"/>
              </a:spcBef>
              <a:spcAft>
                <a:spcPts val="0"/>
              </a:spcAft>
              <a:buSzPts val="1200"/>
              <a:buChar char="●"/>
            </a:pPr>
            <a:r>
              <a:rPr lang="uk-UA" sz="1200">
                <a:solidFill>
                  <a:srgbClr val="222222"/>
                </a:solidFill>
              </a:rPr>
              <a:t>What is the maximum and minimum quantity of the car?</a:t>
            </a:r>
            <a:endParaRPr sz="1200"/>
          </a:p>
        </p:txBody>
      </p:sp>
      <p:sp>
        <p:nvSpPr>
          <p:cNvPr id="548" name="Google Shape;548;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49" name="Google Shape;549;p68"/>
          <p:cNvSpPr txBox="1"/>
          <p:nvPr/>
        </p:nvSpPr>
        <p:spPr>
          <a:xfrm>
            <a:off x="571200" y="2212125"/>
            <a:ext cx="8001600" cy="2420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rgbClr val="0D0D0D"/>
                </a:solidFill>
                <a:latin typeface="Consolas"/>
                <a:ea typeface="Consolas"/>
                <a:cs typeface="Consolas"/>
                <a:sym typeface="Consolas"/>
              </a:rPr>
              <a:t>import pyspark</a:t>
            </a:r>
            <a:endParaRPr sz="1200">
              <a:solidFill>
                <a:srgbClr val="0D0D0D"/>
              </a:solidFill>
              <a:latin typeface="Consolas"/>
              <a:ea typeface="Consolas"/>
              <a:cs typeface="Consolas"/>
              <a:sym typeface="Consolas"/>
            </a:endParaRPr>
          </a:p>
          <a:p>
            <a:pPr indent="0" lvl="0" marL="0" rtl="0" algn="l">
              <a:spcBef>
                <a:spcPts val="0"/>
              </a:spcBef>
              <a:spcAft>
                <a:spcPts val="0"/>
              </a:spcAft>
              <a:buNone/>
            </a:pPr>
            <a:r>
              <a:rPr lang="uk-UA" sz="1200">
                <a:solidFill>
                  <a:srgbClr val="0D0D0D"/>
                </a:solidFill>
                <a:latin typeface="Consolas"/>
                <a:ea typeface="Consolas"/>
                <a:cs typeface="Consolas"/>
                <a:sym typeface="Consolas"/>
              </a:rPr>
              <a:t>from pyspark.sql import SparkSession</a:t>
            </a:r>
            <a:endParaRPr sz="1200">
              <a:solidFill>
                <a:srgbClr val="0D0D0D"/>
              </a:solidFill>
              <a:latin typeface="Consolas"/>
              <a:ea typeface="Consolas"/>
              <a:cs typeface="Consolas"/>
              <a:sym typeface="Consolas"/>
            </a:endParaRPr>
          </a:p>
          <a:p>
            <a:pPr indent="0" lvl="0" marL="0" rtl="0" algn="l">
              <a:spcBef>
                <a:spcPts val="0"/>
              </a:spcBef>
              <a:spcAft>
                <a:spcPts val="0"/>
              </a:spcAft>
              <a:buNone/>
            </a:pPr>
            <a:r>
              <a:rPr lang="uk-UA" sz="1200">
                <a:solidFill>
                  <a:srgbClr val="0D0D0D"/>
                </a:solidFill>
                <a:latin typeface="Consolas"/>
                <a:ea typeface="Consolas"/>
                <a:cs typeface="Consolas"/>
                <a:sym typeface="Consolas"/>
              </a:rPr>
              <a:t>from pyspark.sql.functions import mean,avg,max,min</a:t>
            </a:r>
            <a:endParaRPr sz="1200">
              <a:solidFill>
                <a:srgbClr val="0D0D0D"/>
              </a:solidFill>
              <a:latin typeface="Consolas"/>
              <a:ea typeface="Consolas"/>
              <a:cs typeface="Consolas"/>
              <a:sym typeface="Consolas"/>
            </a:endParaRPr>
          </a:p>
          <a:p>
            <a:pPr indent="0" lvl="0" marL="0" rtl="0" algn="l">
              <a:spcBef>
                <a:spcPts val="0"/>
              </a:spcBef>
              <a:spcAft>
                <a:spcPts val="0"/>
              </a:spcAft>
              <a:buNone/>
            </a:pPr>
            <a:r>
              <a:rPr lang="uk-UA" sz="1200">
                <a:solidFill>
                  <a:srgbClr val="0D0D0D"/>
                </a:solidFill>
                <a:latin typeface="Consolas"/>
                <a:ea typeface="Consolas"/>
                <a:cs typeface="Consolas"/>
                <a:sym typeface="Consolas"/>
              </a:rPr>
              <a:t>spark = SparkSession.builder.appName('Sparkapp.com').getOrCreate()</a:t>
            </a:r>
            <a:endParaRPr sz="1200">
              <a:solidFill>
                <a:srgbClr val="0D0D0D"/>
              </a:solidFill>
              <a:latin typeface="Consolas"/>
              <a:ea typeface="Consolas"/>
              <a:cs typeface="Consolas"/>
              <a:sym typeface="Consolas"/>
            </a:endParaRPr>
          </a:p>
          <a:p>
            <a:pPr indent="0" lvl="0" marL="0" rtl="0" algn="l">
              <a:spcBef>
                <a:spcPts val="0"/>
              </a:spcBef>
              <a:spcAft>
                <a:spcPts val="0"/>
              </a:spcAft>
              <a:buNone/>
            </a:pPr>
            <a:r>
              <a:rPr lang="uk-UA" sz="1200">
                <a:solidFill>
                  <a:srgbClr val="0D0D0D"/>
                </a:solidFill>
                <a:latin typeface="Consolas"/>
                <a:ea typeface="Consolas"/>
                <a:cs typeface="Consolas"/>
                <a:sym typeface="Consolas"/>
              </a:rPr>
              <a:t>cardf = spark.read.load("C:/Users/cars.csv", format="csv", header = True,inferSchema = True)</a:t>
            </a:r>
            <a:endParaRPr sz="1200">
              <a:solidFill>
                <a:srgbClr val="0D0D0D"/>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b="1" i="1" lang="uk-UA" sz="1150">
                <a:solidFill>
                  <a:srgbClr val="A64D79"/>
                </a:solidFill>
                <a:latin typeface="Consolas"/>
                <a:ea typeface="Consolas"/>
                <a:cs typeface="Consolas"/>
                <a:sym typeface="Consolas"/>
              </a:rPr>
              <a:t>#</a:t>
            </a:r>
            <a:r>
              <a:rPr b="1" i="1" lang="uk-UA" sz="1150">
                <a:solidFill>
                  <a:srgbClr val="A64D79"/>
                </a:solidFill>
                <a:latin typeface="Consolas"/>
                <a:ea typeface="Consolas"/>
                <a:cs typeface="Consolas"/>
                <a:sym typeface="Consolas"/>
              </a:rPr>
              <a:t>We can use either the mean module or avg module as shown below</a:t>
            </a:r>
            <a:endParaRPr b="1" i="1" sz="1150">
              <a:solidFill>
                <a:srgbClr val="A64D79"/>
              </a:solidFill>
              <a:latin typeface="Consolas"/>
              <a:ea typeface="Consolas"/>
              <a:cs typeface="Consolas"/>
              <a:sym typeface="Consolas"/>
            </a:endParaRPr>
          </a:p>
          <a:p>
            <a:pPr indent="0" lvl="0" marL="0" rtl="0" algn="l">
              <a:spcBef>
                <a:spcPts val="0"/>
              </a:spcBef>
              <a:spcAft>
                <a:spcPts val="0"/>
              </a:spcAft>
              <a:buNone/>
            </a:pPr>
            <a:r>
              <a:rPr lang="uk-UA" sz="1200">
                <a:solidFill>
                  <a:schemeClr val="dk1"/>
                </a:solidFill>
                <a:latin typeface="Consolas"/>
                <a:ea typeface="Consolas"/>
                <a:cs typeface="Consolas"/>
                <a:sym typeface="Consolas"/>
              </a:rPr>
              <a:t>cardf.select(</a:t>
            </a:r>
            <a:r>
              <a:rPr b="1" lang="uk-UA" sz="1200">
                <a:solidFill>
                  <a:srgbClr val="990000"/>
                </a:solidFill>
                <a:latin typeface="Consolas"/>
                <a:ea typeface="Consolas"/>
                <a:cs typeface="Consolas"/>
                <a:sym typeface="Consolas"/>
              </a:rPr>
              <a:t>mean</a:t>
            </a:r>
            <a:r>
              <a:rPr lang="uk-UA" sz="1200">
                <a:solidFill>
                  <a:schemeClr val="dk1"/>
                </a:solidFill>
                <a:latin typeface="Consolas"/>
                <a:ea typeface="Consolas"/>
                <a:cs typeface="Consolas"/>
                <a:sym typeface="Consolas"/>
              </a:rPr>
              <a:t>("Weight")).show()</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i="1" lang="uk-UA" sz="1200">
                <a:solidFill>
                  <a:srgbClr val="1155CC"/>
                </a:solidFill>
                <a:latin typeface="Consolas"/>
                <a:ea typeface="Consolas"/>
                <a:cs typeface="Consolas"/>
                <a:sym typeface="Consolas"/>
              </a:rPr>
              <a:t>#Alternate </a:t>
            </a:r>
            <a:endParaRPr i="1" sz="1200">
              <a:solidFill>
                <a:srgbClr val="1155CC"/>
              </a:solidFill>
              <a:latin typeface="Consolas"/>
              <a:ea typeface="Consolas"/>
              <a:cs typeface="Consolas"/>
              <a:sym typeface="Consolas"/>
            </a:endParaRPr>
          </a:p>
          <a:p>
            <a:pPr indent="0" lvl="0" marL="0" rtl="0" algn="l">
              <a:spcBef>
                <a:spcPts val="0"/>
              </a:spcBef>
              <a:spcAft>
                <a:spcPts val="0"/>
              </a:spcAft>
              <a:buNone/>
            </a:pPr>
            <a:r>
              <a:rPr lang="uk-UA" sz="1200">
                <a:solidFill>
                  <a:schemeClr val="dk1"/>
                </a:solidFill>
                <a:latin typeface="Consolas"/>
                <a:ea typeface="Consolas"/>
                <a:cs typeface="Consolas"/>
                <a:sym typeface="Consolas"/>
              </a:rPr>
              <a:t>cardf.select(</a:t>
            </a:r>
            <a:r>
              <a:rPr b="1" lang="uk-UA" sz="1200">
                <a:solidFill>
                  <a:srgbClr val="990000"/>
                </a:solidFill>
                <a:latin typeface="Consolas"/>
                <a:ea typeface="Consolas"/>
                <a:cs typeface="Consolas"/>
                <a:sym typeface="Consolas"/>
              </a:rPr>
              <a:t>avg</a:t>
            </a:r>
            <a:r>
              <a:rPr lang="uk-UA" sz="1200">
                <a:solidFill>
                  <a:schemeClr val="dk1"/>
                </a:solidFill>
                <a:latin typeface="Consolas"/>
                <a:ea typeface="Consolas"/>
                <a:cs typeface="Consolas"/>
                <a:sym typeface="Consolas"/>
              </a:rPr>
              <a:t>('Weight')).show()</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uk-UA" sz="1200">
                <a:solidFill>
                  <a:schemeClr val="dk1"/>
                </a:solidFill>
                <a:latin typeface="Consolas"/>
                <a:ea typeface="Consolas"/>
                <a:cs typeface="Consolas"/>
                <a:sym typeface="Consolas"/>
              </a:rPr>
              <a:t>cardf.select(</a:t>
            </a:r>
            <a:r>
              <a:rPr b="1" lang="uk-UA" sz="1200">
                <a:solidFill>
                  <a:srgbClr val="990000"/>
                </a:solidFill>
                <a:latin typeface="Consolas"/>
                <a:ea typeface="Consolas"/>
                <a:cs typeface="Consolas"/>
                <a:sym typeface="Consolas"/>
              </a:rPr>
              <a:t>max</a:t>
            </a:r>
            <a:r>
              <a:rPr lang="uk-UA" sz="1200">
                <a:solidFill>
                  <a:schemeClr val="dk1"/>
                </a:solidFill>
                <a:latin typeface="Consolas"/>
                <a:ea typeface="Consolas"/>
                <a:cs typeface="Consolas"/>
                <a:sym typeface="Consolas"/>
              </a:rPr>
              <a:t>("quantity"),</a:t>
            </a:r>
            <a:r>
              <a:rPr b="1" lang="uk-UA" sz="1200">
                <a:solidFill>
                  <a:srgbClr val="990000"/>
                </a:solidFill>
                <a:latin typeface="Consolas"/>
                <a:ea typeface="Consolas"/>
                <a:cs typeface="Consolas"/>
                <a:sym typeface="Consolas"/>
              </a:rPr>
              <a:t>min</a:t>
            </a:r>
            <a:r>
              <a:rPr lang="uk-UA" sz="1200">
                <a:solidFill>
                  <a:schemeClr val="dk1"/>
                </a:solidFill>
                <a:latin typeface="Consolas"/>
                <a:ea typeface="Consolas"/>
                <a:cs typeface="Consolas"/>
                <a:sym typeface="Consolas"/>
              </a:rPr>
              <a:t>("quantity")).show()</a:t>
            </a:r>
            <a:endParaRPr sz="1200">
              <a:solidFill>
                <a:schemeClr val="dk1"/>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DataFrames </a:t>
            </a:r>
            <a:r>
              <a:rPr lang="uk-UA" sz="3000"/>
              <a:t>- </a:t>
            </a:r>
            <a:r>
              <a:rPr lang="uk-UA" sz="3000"/>
              <a:t>filter() operation</a:t>
            </a:r>
            <a:endParaRPr sz="3000"/>
          </a:p>
        </p:txBody>
      </p:sp>
      <p:sp>
        <p:nvSpPr>
          <p:cNvPr id="555" name="Google Shape;555;p69"/>
          <p:cNvSpPr txBox="1"/>
          <p:nvPr>
            <p:ph idx="4294967295" type="body"/>
          </p:nvPr>
        </p:nvSpPr>
        <p:spPr>
          <a:xfrm>
            <a:off x="434450" y="1611350"/>
            <a:ext cx="8520600" cy="30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uk-UA" sz="1400"/>
              <a:t>Example: </a:t>
            </a:r>
            <a:r>
              <a:rPr lang="uk-UA" sz="1400"/>
              <a:t>Filtering the data:</a:t>
            </a:r>
            <a:endParaRPr sz="1400"/>
          </a:p>
        </p:txBody>
      </p:sp>
      <p:sp>
        <p:nvSpPr>
          <p:cNvPr id="556" name="Google Shape;55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57" name="Google Shape;557;p69"/>
          <p:cNvSpPr txBox="1"/>
          <p:nvPr/>
        </p:nvSpPr>
        <p:spPr>
          <a:xfrm>
            <a:off x="485575" y="1993150"/>
            <a:ext cx="8236500" cy="1908600"/>
          </a:xfrm>
          <a:prstGeom prst="rect">
            <a:avLst/>
          </a:prstGeom>
          <a:solidFill>
            <a:srgbClr val="EFEFEF"/>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uk-UA" sz="1100">
                <a:solidFill>
                  <a:srgbClr val="222222"/>
                </a:solidFill>
                <a:latin typeface="Consolas"/>
                <a:ea typeface="Consolas"/>
                <a:cs typeface="Consolas"/>
                <a:sym typeface="Consolas"/>
              </a:rPr>
              <a:t>import pyspark</a:t>
            </a:r>
            <a:endParaRPr sz="11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100">
                <a:solidFill>
                  <a:srgbClr val="222222"/>
                </a:solidFill>
                <a:latin typeface="Consolas"/>
                <a:ea typeface="Consolas"/>
                <a:cs typeface="Consolas"/>
                <a:sym typeface="Consolas"/>
              </a:rPr>
              <a:t>from pyspark.sql import SparkSession</a:t>
            </a:r>
            <a:endParaRPr sz="11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100">
                <a:solidFill>
                  <a:srgbClr val="222222"/>
                </a:solidFill>
                <a:latin typeface="Consolas"/>
                <a:ea typeface="Consolas"/>
                <a:cs typeface="Consolas"/>
                <a:sym typeface="Consolas"/>
              </a:rPr>
              <a:t>spark = SparkSession.builder.appName('Sparkapplicationdemo').getOrCreate()</a:t>
            </a:r>
            <a:endParaRPr sz="11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i="1" lang="uk-UA" sz="1100">
                <a:solidFill>
                  <a:srgbClr val="A31515"/>
                </a:solidFill>
                <a:latin typeface="Consolas"/>
                <a:ea typeface="Consolas"/>
                <a:cs typeface="Consolas"/>
                <a:sym typeface="Consolas"/>
              </a:rPr>
              <a:t># Reading the Dataset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uk-UA" sz="1100">
                <a:solidFill>
                  <a:srgbClr val="0D0D0D"/>
                </a:solidFill>
                <a:latin typeface="Consolas"/>
                <a:ea typeface="Consolas"/>
                <a:cs typeface="Consolas"/>
                <a:sym typeface="Consolas"/>
              </a:rPr>
              <a:t>df = spark.read.load("C:/Users/RealEstate.csv", format="csv", header = True,inferSchema = True)</a:t>
            </a:r>
            <a:endParaRPr sz="1100">
              <a:solidFill>
                <a:srgbClr val="0D0D0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df.select('Location','Price').filter(</a:t>
            </a:r>
            <a:r>
              <a:rPr b="1" lang="uk-UA" sz="1200">
                <a:solidFill>
                  <a:srgbClr val="A31515"/>
                </a:solidFill>
                <a:latin typeface="Consolas"/>
                <a:ea typeface="Consolas"/>
                <a:cs typeface="Consolas"/>
                <a:sym typeface="Consolas"/>
              </a:rPr>
              <a:t>df['Price']</a:t>
            </a:r>
            <a:r>
              <a:rPr lang="uk-UA" sz="1200">
                <a:latin typeface="Consolas"/>
                <a:ea typeface="Consolas"/>
                <a:cs typeface="Consolas"/>
                <a:sym typeface="Consolas"/>
              </a:rPr>
              <a:t> &lt; 50000).show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i="1" lang="uk-UA" sz="1200">
                <a:solidFill>
                  <a:srgbClr val="BA3925"/>
                </a:solidFill>
                <a:latin typeface="Consolas"/>
                <a:ea typeface="Consolas"/>
                <a:cs typeface="Consolas"/>
                <a:sym typeface="Consolas"/>
              </a:rPr>
              <a:t># Alternate </a:t>
            </a:r>
            <a:endParaRPr i="1" sz="1200">
              <a:solidFill>
                <a:srgbClr val="BA3925"/>
              </a:solidFill>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df.select('Location','Price').filter(</a:t>
            </a:r>
            <a:r>
              <a:rPr b="1" lang="uk-UA" sz="1200">
                <a:latin typeface="Consolas"/>
                <a:ea typeface="Consolas"/>
                <a:cs typeface="Consolas"/>
                <a:sym typeface="Consolas"/>
              </a:rPr>
              <a:t>df.Price</a:t>
            </a:r>
            <a:r>
              <a:rPr lang="uk-UA" sz="1200">
                <a:latin typeface="Consolas"/>
                <a:ea typeface="Consolas"/>
                <a:cs typeface="Consolas"/>
                <a:sym typeface="Consolas"/>
              </a:rPr>
              <a:t> &lt; 50000).show ()</a:t>
            </a:r>
            <a:endParaRPr sz="1200">
              <a:latin typeface="Consolas"/>
              <a:ea typeface="Consolas"/>
              <a:cs typeface="Consolas"/>
              <a:sym typeface="Consolas"/>
            </a:endParaRPr>
          </a:p>
        </p:txBody>
      </p:sp>
      <p:pic>
        <p:nvPicPr>
          <p:cNvPr id="558" name="Google Shape;558;p69"/>
          <p:cNvPicPr preferRelativeResize="0"/>
          <p:nvPr/>
        </p:nvPicPr>
        <p:blipFill>
          <a:blip r:embed="rId3">
            <a:alphaModFix/>
          </a:blip>
          <a:stretch>
            <a:fillRect/>
          </a:stretch>
        </p:blipFill>
        <p:spPr>
          <a:xfrm>
            <a:off x="1766100" y="3985925"/>
            <a:ext cx="1770350" cy="1079075"/>
          </a:xfrm>
          <a:prstGeom prst="rect">
            <a:avLst/>
          </a:prstGeom>
          <a:noFill/>
          <a:ln cap="flat" cmpd="sng" w="9525">
            <a:solidFill>
              <a:schemeClr val="dk2"/>
            </a:solidFill>
            <a:prstDash val="solid"/>
            <a:round/>
            <a:headEnd len="sm" w="sm" type="none"/>
            <a:tailEnd len="sm" w="sm" type="none"/>
          </a:ln>
        </p:spPr>
      </p:pic>
      <p:sp>
        <p:nvSpPr>
          <p:cNvPr id="559" name="Google Shape;559;p69"/>
          <p:cNvSpPr txBox="1"/>
          <p:nvPr/>
        </p:nvSpPr>
        <p:spPr>
          <a:xfrm>
            <a:off x="434450" y="1149375"/>
            <a:ext cx="840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500">
                <a:highlight>
                  <a:srgbClr val="FFFFFF"/>
                </a:highlight>
              </a:rPr>
              <a:t>The </a:t>
            </a:r>
            <a:r>
              <a:rPr b="1" lang="uk-UA" sz="1500">
                <a:solidFill>
                  <a:srgbClr val="DC143C"/>
                </a:solidFill>
                <a:latin typeface="Calibri"/>
                <a:ea typeface="Calibri"/>
                <a:cs typeface="Calibri"/>
                <a:sym typeface="Calibri"/>
              </a:rPr>
              <a:t>filter()</a:t>
            </a:r>
            <a:r>
              <a:rPr lang="uk-UA" sz="1500">
                <a:solidFill>
                  <a:schemeClr val="dk1"/>
                </a:solidFill>
                <a:highlight>
                  <a:srgbClr val="FFFFFF"/>
                </a:highlight>
                <a:latin typeface="Calibri"/>
                <a:ea typeface="Calibri"/>
                <a:cs typeface="Calibri"/>
                <a:sym typeface="Calibri"/>
              </a:rPr>
              <a:t> </a:t>
            </a:r>
            <a:r>
              <a:rPr lang="uk-UA" sz="1500">
                <a:highlight>
                  <a:srgbClr val="FFFFFF"/>
                </a:highlight>
              </a:rPr>
              <a:t>method filters the </a:t>
            </a:r>
            <a:r>
              <a:rPr lang="uk-UA" sz="1500">
                <a:highlight>
                  <a:srgbClr val="FFFFFF"/>
                </a:highlight>
              </a:rPr>
              <a:t>DataFrame</a:t>
            </a:r>
            <a:r>
              <a:rPr lang="uk-UA" sz="1500">
                <a:highlight>
                  <a:srgbClr val="FFFFFF"/>
                </a:highlight>
              </a:rPr>
              <a:t> and returns only the row</a:t>
            </a:r>
            <a:r>
              <a:rPr lang="uk-UA" sz="1500">
                <a:highlight>
                  <a:srgbClr val="FFFFFF"/>
                </a:highlight>
              </a:rPr>
              <a:t>s</a:t>
            </a:r>
            <a:r>
              <a:rPr lang="uk-UA" sz="1500">
                <a:highlight>
                  <a:srgbClr val="FFFFFF"/>
                </a:highlight>
              </a:rPr>
              <a:t> or columns that are specified in the filter.</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idx="4294967295"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Learning Objective</a:t>
            </a:r>
            <a:endParaRPr/>
          </a:p>
        </p:txBody>
      </p:sp>
      <p:sp>
        <p:nvSpPr>
          <p:cNvPr id="256" name="Google Shape;256;p34"/>
          <p:cNvSpPr txBox="1"/>
          <p:nvPr>
            <p:ph idx="1" type="body"/>
          </p:nvPr>
        </p:nvSpPr>
        <p:spPr>
          <a:xfrm>
            <a:off x="4474300" y="674950"/>
            <a:ext cx="4103100" cy="43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UA" sz="1700">
                <a:solidFill>
                  <a:schemeClr val="accent2"/>
                </a:solidFill>
              </a:rPr>
              <a:t>Learning Objective:</a:t>
            </a:r>
            <a:endParaRPr b="1" sz="1700">
              <a:solidFill>
                <a:schemeClr val="accent2"/>
              </a:solidFill>
            </a:endParaRPr>
          </a:p>
          <a:p>
            <a:pPr indent="0" lvl="0" marL="0" rtl="0" algn="l">
              <a:spcBef>
                <a:spcPts val="1200"/>
              </a:spcBef>
              <a:spcAft>
                <a:spcPts val="0"/>
              </a:spcAft>
              <a:buNone/>
            </a:pPr>
            <a:r>
              <a:rPr lang="uk-UA" sz="1400">
                <a:solidFill>
                  <a:schemeClr val="accent2"/>
                </a:solidFill>
              </a:rPr>
              <a:t>By the end of this lesson, learners will be able to:</a:t>
            </a:r>
            <a:endParaRPr sz="1400">
              <a:solidFill>
                <a:schemeClr val="accent2"/>
              </a:solidFill>
            </a:endParaRPr>
          </a:p>
          <a:p>
            <a:pPr indent="-317500" lvl="0" marL="457200" rtl="0" algn="l">
              <a:spcBef>
                <a:spcPts val="1200"/>
              </a:spcBef>
              <a:spcAft>
                <a:spcPts val="0"/>
              </a:spcAft>
              <a:buClr>
                <a:schemeClr val="accent2"/>
              </a:buClr>
              <a:buSzPts val="1400"/>
              <a:buChar char="●"/>
            </a:pPr>
            <a:r>
              <a:rPr lang="uk-UA" sz="1400">
                <a:solidFill>
                  <a:schemeClr val="accent2"/>
                </a:solidFill>
              </a:rPr>
              <a:t>Describe </a:t>
            </a:r>
            <a:r>
              <a:rPr lang="uk-UA" sz="1400">
                <a:solidFill>
                  <a:schemeClr val="accent2"/>
                </a:solidFill>
              </a:rPr>
              <a:t>SparkSQL, DataFrames, and the need for Spark DataFrames.</a:t>
            </a:r>
            <a:endParaRPr sz="1400">
              <a:solidFill>
                <a:schemeClr val="accent2"/>
              </a:solidFill>
            </a:endParaRPr>
          </a:p>
          <a:p>
            <a:pPr indent="-317500" lvl="0" marL="457200" rtl="0" algn="l">
              <a:spcBef>
                <a:spcPts val="0"/>
              </a:spcBef>
              <a:spcAft>
                <a:spcPts val="0"/>
              </a:spcAft>
              <a:buClr>
                <a:schemeClr val="accent2"/>
              </a:buClr>
              <a:buSzPts val="1400"/>
              <a:buChar char="●"/>
            </a:pPr>
            <a:r>
              <a:rPr lang="uk-UA" sz="1400">
                <a:solidFill>
                  <a:schemeClr val="accent2"/>
                </a:solidFill>
              </a:rPr>
              <a:t>Learn how to create DataFrames in Spark.</a:t>
            </a:r>
            <a:endParaRPr sz="1400">
              <a:solidFill>
                <a:schemeClr val="accent2"/>
              </a:solidFill>
            </a:endParaRPr>
          </a:p>
          <a:p>
            <a:pPr indent="-317500" lvl="0" marL="457200" rtl="0" algn="l">
              <a:spcBef>
                <a:spcPts val="0"/>
              </a:spcBef>
              <a:spcAft>
                <a:spcPts val="0"/>
              </a:spcAft>
              <a:buClr>
                <a:schemeClr val="accent2"/>
              </a:buClr>
              <a:buSzPts val="1400"/>
              <a:buChar char="●"/>
            </a:pPr>
            <a:r>
              <a:rPr lang="uk-UA" sz="1400">
                <a:solidFill>
                  <a:schemeClr val="accent2"/>
                </a:solidFill>
              </a:rPr>
              <a:t>Explore various features of DataFrames.</a:t>
            </a:r>
            <a:endParaRPr sz="1400">
              <a:solidFill>
                <a:schemeClr val="accent2"/>
              </a:solidFill>
            </a:endParaRPr>
          </a:p>
          <a:p>
            <a:pPr indent="-317500" lvl="0" marL="457200" rtl="0" algn="l">
              <a:spcBef>
                <a:spcPts val="0"/>
              </a:spcBef>
              <a:spcAft>
                <a:spcPts val="0"/>
              </a:spcAft>
              <a:buClr>
                <a:schemeClr val="accent2"/>
              </a:buClr>
              <a:buSzPts val="1400"/>
              <a:buChar char="●"/>
            </a:pPr>
            <a:r>
              <a:rPr lang="uk-UA" sz="1400">
                <a:solidFill>
                  <a:schemeClr val="accent2"/>
                </a:solidFill>
              </a:rPr>
              <a:t>Discuss PySpark column operations to manipulate DataFrames.</a:t>
            </a:r>
            <a:endParaRPr sz="1400">
              <a:solidFill>
                <a:schemeClr val="accent2"/>
              </a:solidFill>
            </a:endParaRPr>
          </a:p>
          <a:p>
            <a:pPr indent="-317500" lvl="0" marL="457200" rtl="0" algn="l">
              <a:spcBef>
                <a:spcPts val="0"/>
              </a:spcBef>
              <a:spcAft>
                <a:spcPts val="0"/>
              </a:spcAft>
              <a:buClr>
                <a:srgbClr val="1F1F1F"/>
              </a:buClr>
              <a:buSzPts val="1400"/>
              <a:buChar char="●"/>
            </a:pPr>
            <a:r>
              <a:rPr lang="uk-UA" sz="1400">
                <a:solidFill>
                  <a:srgbClr val="1F1F1F"/>
                </a:solidFill>
                <a:highlight>
                  <a:srgbClr val="FFFFFF"/>
                </a:highlight>
              </a:rPr>
              <a:t>Apply PySpark Queries on DataFrames.</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Char char="●"/>
            </a:pPr>
            <a:r>
              <a:rPr lang="uk-UA" sz="1400">
                <a:solidFill>
                  <a:srgbClr val="1F1F1F"/>
                </a:solidFill>
                <a:highlight>
                  <a:srgbClr val="FFFFFF"/>
                </a:highlight>
              </a:rPr>
              <a:t>Write and save data into files and databases from DataFrames.</a:t>
            </a:r>
            <a:endParaRPr sz="1400">
              <a:solidFill>
                <a:schemeClr val="accent2"/>
              </a:solidFill>
            </a:endParaRPr>
          </a:p>
        </p:txBody>
      </p:sp>
      <p:sp>
        <p:nvSpPr>
          <p:cNvPr id="257" name="Google Shape;25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a:t>DataFrames: sort() operation</a:t>
            </a:r>
            <a:endParaRPr/>
          </a:p>
        </p:txBody>
      </p:sp>
      <p:sp>
        <p:nvSpPr>
          <p:cNvPr id="565" name="Google Shape;565;p70"/>
          <p:cNvSpPr txBox="1"/>
          <p:nvPr>
            <p:ph idx="4294967295" type="body"/>
          </p:nvPr>
        </p:nvSpPr>
        <p:spPr>
          <a:xfrm>
            <a:off x="434450" y="1111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UA" sz="1200"/>
              <a:t>Sorting the data: </a:t>
            </a:r>
            <a:r>
              <a:rPr lang="uk-UA" sz="1200">
                <a:solidFill>
                  <a:srgbClr val="222222"/>
                </a:solidFill>
                <a:highlight>
                  <a:srgbClr val="FFFFFF"/>
                </a:highlight>
                <a:latin typeface="Arial"/>
                <a:ea typeface="Arial"/>
                <a:cs typeface="Arial"/>
                <a:sym typeface="Arial"/>
              </a:rPr>
              <a:t>We can use </a:t>
            </a:r>
            <a:r>
              <a:rPr lang="uk-UA" sz="1200">
                <a:solidFill>
                  <a:srgbClr val="222222"/>
                </a:solidFill>
                <a:highlight>
                  <a:srgbClr val="FFFFFF"/>
                </a:highlight>
              </a:rPr>
              <a:t>the </a:t>
            </a:r>
            <a:r>
              <a:rPr b="1" lang="uk-UA" sz="1200">
                <a:solidFill>
                  <a:srgbClr val="222222"/>
                </a:solidFill>
                <a:highlight>
                  <a:srgbClr val="FFFFFF"/>
                </a:highlight>
              </a:rPr>
              <a:t>sort()</a:t>
            </a:r>
            <a:r>
              <a:rPr lang="uk-UA" sz="1200">
                <a:solidFill>
                  <a:srgbClr val="222222"/>
                </a:solidFill>
                <a:highlight>
                  <a:srgbClr val="FFFFFF"/>
                </a:highlight>
                <a:latin typeface="Arial"/>
                <a:ea typeface="Arial"/>
                <a:cs typeface="Arial"/>
                <a:sym typeface="Arial"/>
              </a:rPr>
              <a:t> </a:t>
            </a:r>
            <a:r>
              <a:rPr lang="uk-UA" sz="1200">
                <a:solidFill>
                  <a:srgbClr val="222222"/>
                </a:solidFill>
                <a:highlight>
                  <a:srgbClr val="FFFFFF"/>
                </a:highlight>
              </a:rPr>
              <a:t>method </a:t>
            </a:r>
            <a:r>
              <a:rPr lang="uk-UA" sz="1200">
                <a:solidFill>
                  <a:srgbClr val="222222"/>
                </a:solidFill>
                <a:highlight>
                  <a:srgbClr val="FFFFFF"/>
                </a:highlight>
                <a:latin typeface="Arial"/>
                <a:ea typeface="Arial"/>
                <a:cs typeface="Arial"/>
                <a:sym typeface="Arial"/>
              </a:rPr>
              <a:t>on </a:t>
            </a:r>
            <a:r>
              <a:rPr lang="uk-UA" sz="1200">
                <a:solidFill>
                  <a:srgbClr val="222222"/>
                </a:solidFill>
                <a:highlight>
                  <a:srgbClr val="FFFFFF"/>
                </a:highlight>
              </a:rPr>
              <a:t>the DataFrame</a:t>
            </a:r>
            <a:r>
              <a:rPr lang="uk-UA" sz="1200">
                <a:solidFill>
                  <a:srgbClr val="222222"/>
                </a:solidFill>
                <a:highlight>
                  <a:srgbClr val="FFFFFF"/>
                </a:highlight>
                <a:latin typeface="Arial"/>
                <a:ea typeface="Arial"/>
                <a:cs typeface="Arial"/>
                <a:sym typeface="Arial"/>
              </a:rPr>
              <a:t> to get sorted output based on some column. </a:t>
            </a:r>
            <a:endParaRPr sz="1200">
              <a:solidFill>
                <a:srgbClr val="222222"/>
              </a:solidFill>
              <a:highlight>
                <a:srgbClr val="FFFFFF"/>
              </a:highlight>
            </a:endParaRPr>
          </a:p>
          <a:p>
            <a:pPr indent="0" lvl="0" marL="0" rtl="0" algn="l">
              <a:spcBef>
                <a:spcPts val="1200"/>
              </a:spcBef>
              <a:spcAft>
                <a:spcPts val="1200"/>
              </a:spcAft>
              <a:buNone/>
            </a:pPr>
            <a:r>
              <a:rPr b="1" lang="uk-UA" sz="1200">
                <a:solidFill>
                  <a:srgbClr val="222222"/>
                </a:solidFill>
                <a:highlight>
                  <a:srgbClr val="FFFFFF"/>
                </a:highlight>
                <a:latin typeface="Arial"/>
                <a:ea typeface="Arial"/>
                <a:cs typeface="Arial"/>
                <a:sym typeface="Arial"/>
              </a:rPr>
              <a:t>Example</a:t>
            </a:r>
            <a:r>
              <a:rPr b="1" lang="uk-UA" sz="1200">
                <a:solidFill>
                  <a:srgbClr val="222222"/>
                </a:solidFill>
                <a:highlight>
                  <a:srgbClr val="FFFFFF"/>
                </a:highlight>
                <a:latin typeface="Arial"/>
                <a:ea typeface="Arial"/>
                <a:cs typeface="Arial"/>
                <a:sym typeface="Arial"/>
              </a:rPr>
              <a:t>: </a:t>
            </a:r>
            <a:r>
              <a:rPr lang="uk-UA" sz="1200">
                <a:solidFill>
                  <a:srgbClr val="000000"/>
                </a:solidFill>
              </a:rPr>
              <a:t>The objective of this code is to </a:t>
            </a:r>
            <a:r>
              <a:rPr b="1" lang="uk-UA" sz="1200">
                <a:solidFill>
                  <a:srgbClr val="000000"/>
                </a:solidFill>
              </a:rPr>
              <a:t>read a real estate dataset</a:t>
            </a:r>
            <a:r>
              <a:rPr lang="uk-UA" sz="1200">
                <a:solidFill>
                  <a:srgbClr val="000000"/>
                </a:solidFill>
              </a:rPr>
              <a:t>, extract specific columns, and sort the data in descending order based on price by  using </a:t>
            </a:r>
            <a:r>
              <a:rPr b="1" lang="uk-UA" sz="1200">
                <a:solidFill>
                  <a:srgbClr val="000000"/>
                </a:solidFill>
              </a:rPr>
              <a:t>sort()</a:t>
            </a:r>
            <a:r>
              <a:rPr lang="uk-UA" sz="1200">
                <a:solidFill>
                  <a:srgbClr val="000000"/>
                </a:solidFill>
              </a:rPr>
              <a:t> method.</a:t>
            </a:r>
            <a:endParaRPr b="1" sz="1200">
              <a:solidFill>
                <a:srgbClr val="222222"/>
              </a:solidFill>
              <a:highlight>
                <a:srgbClr val="FFFFFF"/>
              </a:highlight>
              <a:latin typeface="Arial"/>
              <a:ea typeface="Arial"/>
              <a:cs typeface="Arial"/>
              <a:sym typeface="Arial"/>
            </a:endParaRPr>
          </a:p>
        </p:txBody>
      </p:sp>
      <p:sp>
        <p:nvSpPr>
          <p:cNvPr id="566" name="Google Shape;56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67" name="Google Shape;567;p70"/>
          <p:cNvSpPr txBox="1"/>
          <p:nvPr/>
        </p:nvSpPr>
        <p:spPr>
          <a:xfrm>
            <a:off x="527650" y="2281950"/>
            <a:ext cx="7482300" cy="14622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import pyspark</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from pyspark.sql import SparkSession</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spark = SparkSession.builder.appName('Sparkapplicationdemo').getOrCreate()</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i="1" lang="uk-UA" sz="1200">
                <a:solidFill>
                  <a:srgbClr val="A31515"/>
                </a:solidFill>
                <a:latin typeface="Consolas"/>
                <a:ea typeface="Consolas"/>
                <a:cs typeface="Consolas"/>
                <a:sym typeface="Consolas"/>
              </a:rPr>
              <a:t># Reading the Dataset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b="1" lang="uk-UA" sz="1100">
                <a:solidFill>
                  <a:srgbClr val="5B0F00"/>
                </a:solidFill>
                <a:latin typeface="Consolas"/>
                <a:ea typeface="Consolas"/>
                <a:cs typeface="Consolas"/>
                <a:sym typeface="Consolas"/>
              </a:rPr>
              <a:t>df = spark.read.load("C:/Users/RealEstate.csv", format="csv", header = True,inferSchema = True)</a:t>
            </a:r>
            <a:endParaRPr b="1" sz="1100">
              <a:solidFill>
                <a:srgbClr val="5B0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df.select("Location", "Price").sort(df["Price"].desc()).show(100)</a:t>
            </a:r>
            <a:endParaRPr sz="1200">
              <a:latin typeface="Consolas"/>
              <a:ea typeface="Consolas"/>
              <a:cs typeface="Consolas"/>
              <a:sym typeface="Consolas"/>
            </a:endParaRPr>
          </a:p>
        </p:txBody>
      </p:sp>
      <p:pic>
        <p:nvPicPr>
          <p:cNvPr id="568" name="Google Shape;568;p70"/>
          <p:cNvPicPr preferRelativeResize="0"/>
          <p:nvPr/>
        </p:nvPicPr>
        <p:blipFill>
          <a:blip r:embed="rId3">
            <a:alphaModFix/>
          </a:blip>
          <a:stretch>
            <a:fillRect/>
          </a:stretch>
        </p:blipFill>
        <p:spPr>
          <a:xfrm>
            <a:off x="6518375" y="3401650"/>
            <a:ext cx="1689983" cy="1741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2400"/>
              <a:t>DataFrames - groupby() and average() Operation</a:t>
            </a:r>
            <a:endParaRPr sz="2400"/>
          </a:p>
        </p:txBody>
      </p:sp>
      <p:sp>
        <p:nvSpPr>
          <p:cNvPr id="574" name="Google Shape;574;p71"/>
          <p:cNvSpPr txBox="1"/>
          <p:nvPr>
            <p:ph idx="4294967295" type="body"/>
          </p:nvPr>
        </p:nvSpPr>
        <p:spPr>
          <a:xfrm>
            <a:off x="434450" y="1247650"/>
            <a:ext cx="8520600" cy="132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uk-UA" sz="1300"/>
              <a:t>Grouping the data by column(s): </a:t>
            </a:r>
            <a:r>
              <a:rPr lang="uk-UA" sz="1300">
                <a:solidFill>
                  <a:srgbClr val="000000"/>
                </a:solidFill>
              </a:rPr>
              <a:t>In this example, we will </a:t>
            </a:r>
            <a:r>
              <a:rPr b="1" lang="uk-UA" sz="1300">
                <a:solidFill>
                  <a:srgbClr val="000000"/>
                </a:solidFill>
              </a:rPr>
              <a:t>read a CSV dataset</a:t>
            </a:r>
            <a:r>
              <a:rPr lang="uk-UA" sz="1300">
                <a:solidFill>
                  <a:srgbClr val="000000"/>
                </a:solidFill>
              </a:rPr>
              <a:t> (</a:t>
            </a:r>
            <a:r>
              <a:rPr lang="uk-UA" sz="1300">
                <a:solidFill>
                  <a:srgbClr val="188038"/>
                </a:solidFill>
                <a:latin typeface="Roboto Mono"/>
                <a:ea typeface="Roboto Mono"/>
                <a:cs typeface="Roboto Mono"/>
                <a:sym typeface="Roboto Mono"/>
              </a:rPr>
              <a:t>RealEstate.csv</a:t>
            </a:r>
            <a:r>
              <a:rPr lang="uk-UA" sz="1300">
                <a:solidFill>
                  <a:srgbClr val="000000"/>
                </a:solidFill>
              </a:rPr>
              <a:t>) into a </a:t>
            </a:r>
            <a:r>
              <a:rPr b="1" lang="uk-UA" sz="1300">
                <a:solidFill>
                  <a:srgbClr val="000000"/>
                </a:solidFill>
              </a:rPr>
              <a:t>DataFrame</a:t>
            </a:r>
            <a:r>
              <a:rPr lang="uk-UA" sz="1300">
                <a:solidFill>
                  <a:srgbClr val="000000"/>
                </a:solidFill>
              </a:rPr>
              <a:t>, selecting the columns </a:t>
            </a:r>
            <a:r>
              <a:rPr lang="uk-UA" sz="1300">
                <a:solidFill>
                  <a:srgbClr val="188038"/>
                </a:solidFill>
                <a:latin typeface="Roboto Mono"/>
                <a:ea typeface="Roboto Mono"/>
                <a:cs typeface="Roboto Mono"/>
                <a:sym typeface="Roboto Mono"/>
              </a:rPr>
              <a:t>"Location"</a:t>
            </a:r>
            <a:r>
              <a:rPr lang="uk-UA" sz="1300">
                <a:solidFill>
                  <a:srgbClr val="000000"/>
                </a:solidFill>
              </a:rPr>
              <a:t> and </a:t>
            </a:r>
            <a:r>
              <a:rPr lang="uk-UA" sz="1300">
                <a:solidFill>
                  <a:srgbClr val="188038"/>
                </a:solidFill>
                <a:latin typeface="Roboto Mono"/>
                <a:ea typeface="Roboto Mono"/>
                <a:cs typeface="Roboto Mono"/>
                <a:sym typeface="Roboto Mono"/>
              </a:rPr>
              <a:t>"Price"</a:t>
            </a:r>
            <a:r>
              <a:rPr lang="uk-UA" sz="1300">
                <a:solidFill>
                  <a:srgbClr val="000000"/>
                </a:solidFill>
              </a:rPr>
              <a:t>. It then </a:t>
            </a:r>
            <a:r>
              <a:rPr b="1" lang="uk-UA" sz="1300">
                <a:solidFill>
                  <a:srgbClr val="000000"/>
                </a:solidFill>
              </a:rPr>
              <a:t>groups the data by "Location"</a:t>
            </a:r>
            <a:r>
              <a:rPr lang="uk-UA" sz="1300">
                <a:solidFill>
                  <a:srgbClr val="000000"/>
                </a:solidFill>
              </a:rPr>
              <a:t> and calculates the </a:t>
            </a:r>
            <a:r>
              <a:rPr b="1" lang="uk-UA" sz="1300">
                <a:solidFill>
                  <a:srgbClr val="000000"/>
                </a:solidFill>
              </a:rPr>
              <a:t>average price</a:t>
            </a:r>
            <a:r>
              <a:rPr lang="uk-UA" sz="1300">
                <a:solidFill>
                  <a:srgbClr val="000000"/>
                </a:solidFill>
              </a:rPr>
              <a:t> for each location using </a:t>
            </a:r>
            <a:r>
              <a:rPr lang="uk-UA" sz="1300">
                <a:solidFill>
                  <a:srgbClr val="188038"/>
                </a:solidFill>
                <a:latin typeface="Roboto Mono"/>
                <a:ea typeface="Roboto Mono"/>
                <a:cs typeface="Roboto Mono"/>
                <a:sym typeface="Roboto Mono"/>
              </a:rPr>
              <a:t>.groupBy("Location").avg()</a:t>
            </a:r>
            <a:r>
              <a:rPr lang="uk-UA" sz="1300">
                <a:solidFill>
                  <a:srgbClr val="000000"/>
                </a:solidFill>
              </a:rPr>
              <a:t>. Finally, the first 10 results are displayed using </a:t>
            </a:r>
            <a:r>
              <a:rPr lang="uk-UA" sz="1300">
                <a:solidFill>
                  <a:srgbClr val="188038"/>
                </a:solidFill>
                <a:latin typeface="Roboto Mono"/>
                <a:ea typeface="Roboto Mono"/>
                <a:cs typeface="Roboto Mono"/>
                <a:sym typeface="Roboto Mono"/>
              </a:rPr>
              <a:t>.show(10)</a:t>
            </a:r>
            <a:r>
              <a:rPr lang="uk-UA" sz="1300">
                <a:solidFill>
                  <a:srgbClr val="000000"/>
                </a:solidFill>
              </a:rPr>
              <a:t>, enabling </a:t>
            </a:r>
            <a:r>
              <a:rPr b="1" lang="uk-UA" sz="1300">
                <a:solidFill>
                  <a:srgbClr val="000000"/>
                </a:solidFill>
              </a:rPr>
              <a:t>aggregate analysis of real estate prices</a:t>
            </a:r>
            <a:r>
              <a:rPr lang="uk-UA" sz="1300">
                <a:solidFill>
                  <a:srgbClr val="000000"/>
                </a:solidFill>
              </a:rPr>
              <a:t> across different locations.</a:t>
            </a:r>
            <a:endParaRPr b="1" sz="1300"/>
          </a:p>
        </p:txBody>
      </p:sp>
      <p:sp>
        <p:nvSpPr>
          <p:cNvPr id="575" name="Google Shape;57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76" name="Google Shape;576;p71"/>
          <p:cNvSpPr txBox="1"/>
          <p:nvPr/>
        </p:nvSpPr>
        <p:spPr>
          <a:xfrm>
            <a:off x="434850" y="2533275"/>
            <a:ext cx="6325800" cy="2124000"/>
          </a:xfrm>
          <a:prstGeom prst="rect">
            <a:avLst/>
          </a:prstGeom>
          <a:solidFill>
            <a:srgbClr val="FFF2CC"/>
          </a:solidFill>
          <a:ln cap="flat" cmpd="sng" w="9525">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import pyspark</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from pyspark.sql import SparkSession</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spark = SparkSession.builder.appName('Sparkapplicationdemo').getOrCreate()</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i="1" lang="uk-UA" sz="1200">
                <a:solidFill>
                  <a:srgbClr val="434343"/>
                </a:solidFill>
                <a:latin typeface="Consolas"/>
                <a:ea typeface="Consolas"/>
                <a:cs typeface="Consolas"/>
                <a:sym typeface="Consolas"/>
              </a:rPr>
              <a:t># Reading the Dataset</a:t>
            </a:r>
            <a:endParaRPr sz="12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df = spark.read.load("C:/Users/RealEstate.csv", format="csv", header = True, inferSchema = True)</a:t>
            </a:r>
            <a:endParaRPr sz="1200">
              <a:solidFill>
                <a:srgbClr val="222222"/>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df.select("Location", "Price").</a:t>
            </a:r>
            <a:r>
              <a:rPr lang="uk-UA">
                <a:solidFill>
                  <a:srgbClr val="980000"/>
                </a:solidFill>
                <a:latin typeface="Consolas"/>
                <a:ea typeface="Consolas"/>
                <a:cs typeface="Consolas"/>
                <a:sym typeface="Consolas"/>
              </a:rPr>
              <a:t>groupby</a:t>
            </a:r>
            <a:r>
              <a:rPr lang="uk-UA">
                <a:latin typeface="Consolas"/>
                <a:ea typeface="Consolas"/>
                <a:cs typeface="Consolas"/>
                <a:sym typeface="Consolas"/>
              </a:rPr>
              <a:t>("Location").avg().show(10)</a:t>
            </a:r>
            <a:endParaRPr>
              <a:latin typeface="Consolas"/>
              <a:ea typeface="Consolas"/>
              <a:cs typeface="Consolas"/>
              <a:sym typeface="Consolas"/>
            </a:endParaRPr>
          </a:p>
        </p:txBody>
      </p:sp>
      <p:pic>
        <p:nvPicPr>
          <p:cNvPr id="577" name="Google Shape;577;p71"/>
          <p:cNvPicPr preferRelativeResize="0"/>
          <p:nvPr/>
        </p:nvPicPr>
        <p:blipFill>
          <a:blip r:embed="rId3">
            <a:alphaModFix/>
          </a:blip>
          <a:stretch>
            <a:fillRect/>
          </a:stretch>
        </p:blipFill>
        <p:spPr>
          <a:xfrm>
            <a:off x="7066300" y="2701900"/>
            <a:ext cx="1621775" cy="1441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DataFrames - like() Operator</a:t>
            </a:r>
            <a:endParaRPr sz="3000"/>
          </a:p>
        </p:txBody>
      </p:sp>
      <p:sp>
        <p:nvSpPr>
          <p:cNvPr id="583" name="Google Shape;583;p72"/>
          <p:cNvSpPr txBox="1"/>
          <p:nvPr>
            <p:ph idx="4294967295" type="body"/>
          </p:nvPr>
        </p:nvSpPr>
        <p:spPr>
          <a:xfrm>
            <a:off x="434450" y="1247650"/>
            <a:ext cx="8520600" cy="105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uk-UA" sz="1200"/>
              <a:t>Searching data using the </a:t>
            </a:r>
            <a:r>
              <a:rPr b="1" lang="uk-UA" sz="1200"/>
              <a:t>LIKE</a:t>
            </a:r>
            <a:r>
              <a:rPr b="1" lang="uk-UA" sz="1200"/>
              <a:t> </a:t>
            </a:r>
            <a:r>
              <a:rPr b="1" lang="uk-UA" sz="1200"/>
              <a:t>operator: </a:t>
            </a:r>
            <a:r>
              <a:rPr lang="uk-UA" sz="1200">
                <a:solidFill>
                  <a:srgbClr val="000000"/>
                </a:solidFill>
              </a:rPr>
              <a:t>In this example, we will </a:t>
            </a:r>
            <a:r>
              <a:rPr b="1" lang="uk-UA" sz="1200">
                <a:solidFill>
                  <a:srgbClr val="000000"/>
                </a:solidFill>
              </a:rPr>
              <a:t>read a CSV dataset</a:t>
            </a:r>
            <a:r>
              <a:rPr lang="uk-UA" sz="1200">
                <a:solidFill>
                  <a:srgbClr val="000000"/>
                </a:solidFill>
              </a:rPr>
              <a:t> (</a:t>
            </a:r>
            <a:r>
              <a:rPr b="1" lang="uk-UA" sz="1200">
                <a:solidFill>
                  <a:srgbClr val="188038"/>
                </a:solidFill>
                <a:latin typeface="Roboto Mono"/>
                <a:ea typeface="Roboto Mono"/>
                <a:cs typeface="Roboto Mono"/>
                <a:sym typeface="Roboto Mono"/>
              </a:rPr>
              <a:t>RealEstate.csv</a:t>
            </a:r>
            <a:r>
              <a:rPr lang="uk-UA" sz="1200">
                <a:solidFill>
                  <a:srgbClr val="000000"/>
                </a:solidFill>
              </a:rPr>
              <a:t>) into a </a:t>
            </a:r>
            <a:r>
              <a:rPr b="1" lang="uk-UA" sz="1200">
                <a:solidFill>
                  <a:srgbClr val="000000"/>
                </a:solidFill>
              </a:rPr>
              <a:t>DataFrame</a:t>
            </a:r>
            <a:r>
              <a:rPr lang="uk-UA" sz="1200">
                <a:solidFill>
                  <a:srgbClr val="000000"/>
                </a:solidFill>
              </a:rPr>
              <a:t> and select the columns </a:t>
            </a:r>
            <a:r>
              <a:rPr b="1" lang="uk-UA" sz="1200">
                <a:solidFill>
                  <a:srgbClr val="188038"/>
                </a:solidFill>
                <a:latin typeface="Roboto Mono"/>
                <a:ea typeface="Roboto Mono"/>
                <a:cs typeface="Roboto Mono"/>
                <a:sym typeface="Roboto Mono"/>
              </a:rPr>
              <a:t>"Location"</a:t>
            </a:r>
            <a:r>
              <a:rPr lang="uk-UA" sz="1200">
                <a:solidFill>
                  <a:srgbClr val="000000"/>
                </a:solidFill>
              </a:rPr>
              <a:t> and </a:t>
            </a:r>
            <a:r>
              <a:rPr b="1" lang="uk-UA" sz="1200">
                <a:solidFill>
                  <a:srgbClr val="188038"/>
                </a:solidFill>
                <a:latin typeface="Roboto Mono"/>
                <a:ea typeface="Roboto Mono"/>
                <a:cs typeface="Roboto Mono"/>
                <a:sym typeface="Roboto Mono"/>
              </a:rPr>
              <a:t>"Status." </a:t>
            </a:r>
            <a:r>
              <a:rPr lang="uk-UA" sz="1200">
                <a:solidFill>
                  <a:srgbClr val="000000"/>
                </a:solidFill>
              </a:rPr>
              <a:t>The </a:t>
            </a:r>
            <a:r>
              <a:rPr b="1" lang="uk-UA" sz="1200">
                <a:solidFill>
                  <a:srgbClr val="188038"/>
                </a:solidFill>
                <a:latin typeface="Roboto Mono"/>
                <a:ea typeface="Roboto Mono"/>
                <a:cs typeface="Roboto Mono"/>
                <a:sym typeface="Roboto Mono"/>
              </a:rPr>
              <a:t>.like("%Foreclosure%")</a:t>
            </a:r>
            <a:r>
              <a:rPr lang="uk-UA" sz="1200">
                <a:solidFill>
                  <a:srgbClr val="000000"/>
                </a:solidFill>
              </a:rPr>
              <a:t> operation is applied to filter rows where the</a:t>
            </a:r>
            <a:r>
              <a:rPr b="1" lang="uk-UA" sz="1200">
                <a:solidFill>
                  <a:srgbClr val="000000"/>
                </a:solidFill>
              </a:rPr>
              <a:t> </a:t>
            </a:r>
            <a:r>
              <a:rPr b="1" lang="uk-UA" sz="1200">
                <a:solidFill>
                  <a:srgbClr val="188038"/>
                </a:solidFill>
                <a:latin typeface="Roboto Mono"/>
                <a:ea typeface="Roboto Mono"/>
                <a:cs typeface="Roboto Mono"/>
                <a:sym typeface="Roboto Mono"/>
              </a:rPr>
              <a:t>"Status"</a:t>
            </a:r>
            <a:r>
              <a:rPr lang="uk-UA" sz="1200">
                <a:solidFill>
                  <a:srgbClr val="000000"/>
                </a:solidFill>
              </a:rPr>
              <a:t> column </a:t>
            </a:r>
            <a:r>
              <a:rPr b="1" lang="uk-UA" sz="1200">
                <a:solidFill>
                  <a:srgbClr val="000000"/>
                </a:solidFill>
              </a:rPr>
              <a:t>contains the word "Foreclosure"</a:t>
            </a:r>
            <a:r>
              <a:rPr lang="uk-UA" sz="1200">
                <a:solidFill>
                  <a:srgbClr val="000000"/>
                </a:solidFill>
              </a:rPr>
              <a:t>. Finally, the results are displayed using </a:t>
            </a:r>
            <a:r>
              <a:rPr lang="uk-UA" sz="1200">
                <a:solidFill>
                  <a:srgbClr val="188038"/>
                </a:solidFill>
                <a:latin typeface="Roboto Mono"/>
                <a:ea typeface="Roboto Mono"/>
                <a:cs typeface="Roboto Mono"/>
                <a:sym typeface="Roboto Mono"/>
              </a:rPr>
              <a:t>.show(100)</a:t>
            </a:r>
            <a:r>
              <a:rPr lang="uk-UA" sz="1200">
                <a:solidFill>
                  <a:srgbClr val="000000"/>
                </a:solidFill>
              </a:rPr>
              <a:t>, helping in </a:t>
            </a:r>
            <a:r>
              <a:rPr b="1" lang="uk-UA" sz="1200">
                <a:solidFill>
                  <a:srgbClr val="000000"/>
                </a:solidFill>
              </a:rPr>
              <a:t>identifying foreclosure properties</a:t>
            </a:r>
            <a:r>
              <a:rPr lang="uk-UA" sz="1200">
                <a:solidFill>
                  <a:srgbClr val="000000"/>
                </a:solidFill>
              </a:rPr>
              <a:t> in different locations</a:t>
            </a:r>
            <a:endParaRPr b="1" sz="1200"/>
          </a:p>
        </p:txBody>
      </p:sp>
      <p:sp>
        <p:nvSpPr>
          <p:cNvPr id="584" name="Google Shape;584;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85" name="Google Shape;585;p72"/>
          <p:cNvSpPr txBox="1"/>
          <p:nvPr/>
        </p:nvSpPr>
        <p:spPr>
          <a:xfrm>
            <a:off x="434450" y="2401575"/>
            <a:ext cx="8198400" cy="1293000"/>
          </a:xfrm>
          <a:prstGeom prst="rect">
            <a:avLst/>
          </a:prstGeom>
          <a:solidFill>
            <a:srgbClr val="FCEFE2"/>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import pyspark</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from pyspark.sql import SparkSession</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200">
                <a:solidFill>
                  <a:srgbClr val="222222"/>
                </a:solidFill>
                <a:latin typeface="Consolas"/>
                <a:ea typeface="Consolas"/>
                <a:cs typeface="Consolas"/>
                <a:sym typeface="Consolas"/>
              </a:rPr>
              <a:t>spark = SparkSession.builder.appName('Sparkapplicationdemo').getOrCreate()</a:t>
            </a:r>
            <a:endParaRPr sz="1200">
              <a:solidFill>
                <a:srgbClr val="22222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i="1" lang="uk-UA" sz="1200">
                <a:solidFill>
                  <a:srgbClr val="A31515"/>
                </a:solidFill>
                <a:latin typeface="Consolas"/>
                <a:ea typeface="Consolas"/>
                <a:cs typeface="Consolas"/>
                <a:sym typeface="Consolas"/>
              </a:rPr>
              <a:t># Reading the Dataset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uk-UA" sz="1100">
                <a:solidFill>
                  <a:schemeClr val="dk1"/>
                </a:solidFill>
                <a:latin typeface="Consolas"/>
                <a:ea typeface="Consolas"/>
                <a:cs typeface="Consolas"/>
                <a:sym typeface="Consolas"/>
              </a:rPr>
              <a:t>df = spark.read.load("C:/Users/RealEstate.csv", format="csv", header = True,inferSchema = True)</a:t>
            </a:r>
            <a:endParaRPr b="1"/>
          </a:p>
          <a:p>
            <a:pPr indent="0" lvl="0" marL="0" rtl="0" algn="l">
              <a:spcBef>
                <a:spcPts val="0"/>
              </a:spcBef>
              <a:spcAft>
                <a:spcPts val="0"/>
              </a:spcAft>
              <a:buNone/>
            </a:pPr>
            <a:r>
              <a:rPr lang="uk-UA" sz="1300">
                <a:latin typeface="Consolas"/>
                <a:ea typeface="Consolas"/>
                <a:cs typeface="Consolas"/>
                <a:sym typeface="Consolas"/>
              </a:rPr>
              <a:t>df.select("Location", "Status", df.Status.like("%Foreclosure%")).show(100)</a:t>
            </a:r>
            <a:endParaRPr sz="1300">
              <a:latin typeface="Consolas"/>
              <a:ea typeface="Consolas"/>
              <a:cs typeface="Consolas"/>
              <a:sym typeface="Consolas"/>
            </a:endParaRPr>
          </a:p>
        </p:txBody>
      </p:sp>
      <p:pic>
        <p:nvPicPr>
          <p:cNvPr id="586" name="Google Shape;586;p72"/>
          <p:cNvPicPr preferRelativeResize="0"/>
          <p:nvPr/>
        </p:nvPicPr>
        <p:blipFill rotWithShape="1">
          <a:blip r:embed="rId3">
            <a:alphaModFix/>
          </a:blip>
          <a:srcRect b="0" l="0" r="0" t="31931"/>
          <a:stretch/>
        </p:blipFill>
        <p:spPr>
          <a:xfrm>
            <a:off x="5726875" y="3789925"/>
            <a:ext cx="3000725" cy="1233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Challenge Exercise 3</a:t>
            </a:r>
            <a:endParaRPr/>
          </a:p>
        </p:txBody>
      </p:sp>
      <p:sp>
        <p:nvSpPr>
          <p:cNvPr id="592" name="Google Shape;592;p73"/>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u="sng">
                <a:solidFill>
                  <a:schemeClr val="hlink"/>
                </a:solidFill>
                <a:hlinkClick r:id="rId3"/>
              </a:rPr>
              <a:t>Download the CSV dataset of the StackOverflow 2019 survey</a:t>
            </a:r>
            <a:r>
              <a:rPr lang="uk-UA"/>
              <a:t>:</a:t>
            </a:r>
            <a:endParaRPr/>
          </a:p>
          <a:p>
            <a:pPr indent="-330200" lvl="0" marL="457200" rtl="0" algn="l">
              <a:spcBef>
                <a:spcPts val="1200"/>
              </a:spcBef>
              <a:spcAft>
                <a:spcPts val="0"/>
              </a:spcAft>
              <a:buSzPts val="1600"/>
              <a:buChar char="●"/>
            </a:pPr>
            <a:r>
              <a:rPr lang="uk-UA"/>
              <a:t>Using Spark SQL, create DataFrames that filter for the following:</a:t>
            </a:r>
            <a:endParaRPr/>
          </a:p>
          <a:p>
            <a:pPr indent="-323850" lvl="1" marL="914400" rtl="0" algn="l">
              <a:spcBef>
                <a:spcPts val="1000"/>
              </a:spcBef>
              <a:spcAft>
                <a:spcPts val="0"/>
              </a:spcAft>
              <a:buSzPts val="1500"/>
              <a:buChar char="○"/>
            </a:pPr>
            <a:r>
              <a:rPr lang="uk-UA" sz="1450"/>
              <a:t>Top five countries by number of respondents.</a:t>
            </a:r>
            <a:endParaRPr sz="1450"/>
          </a:p>
          <a:p>
            <a:pPr indent="0" lvl="0" marL="0" rtl="0" algn="l">
              <a:spcBef>
                <a:spcPts val="1000"/>
              </a:spcBef>
              <a:spcAft>
                <a:spcPts val="1200"/>
              </a:spcAft>
              <a:buNone/>
            </a:pPr>
            <a:r>
              <a:t/>
            </a:r>
            <a:endParaRPr/>
          </a:p>
        </p:txBody>
      </p:sp>
      <p:sp>
        <p:nvSpPr>
          <p:cNvPr id="593" name="Google Shape;593;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4"/>
          <p:cNvSpPr txBox="1"/>
          <p:nvPr>
            <p:ph type="title"/>
          </p:nvPr>
        </p:nvSpPr>
        <p:spPr>
          <a:xfrm>
            <a:off x="519250" y="6858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2400"/>
              <a:t>Overview of </a:t>
            </a:r>
            <a:r>
              <a:rPr lang="uk-UA" sz="2400"/>
              <a:t>PySpark SQL</a:t>
            </a:r>
            <a:endParaRPr sz="2400"/>
          </a:p>
        </p:txBody>
      </p:sp>
      <p:sp>
        <p:nvSpPr>
          <p:cNvPr id="599" name="Google Shape;599;p74"/>
          <p:cNvSpPr txBox="1"/>
          <p:nvPr>
            <p:ph idx="4294967295" type="body"/>
          </p:nvPr>
        </p:nvSpPr>
        <p:spPr>
          <a:xfrm>
            <a:off x="434450" y="1247650"/>
            <a:ext cx="4861500" cy="3416400"/>
          </a:xfrm>
          <a:prstGeom prst="rect">
            <a:avLst/>
          </a:prstGeom>
        </p:spPr>
        <p:txBody>
          <a:bodyPr anchorCtr="0" anchor="t" bIns="91425" lIns="91425" spcFirstLastPara="1" rIns="91425" wrap="square" tIns="91425">
            <a:normAutofit/>
          </a:bodyPr>
          <a:lstStyle/>
          <a:p>
            <a:pPr indent="-184150" lvl="0" marL="89999" rtl="0" algn="just">
              <a:spcBef>
                <a:spcPts val="0"/>
              </a:spcBef>
              <a:spcAft>
                <a:spcPts val="0"/>
              </a:spcAft>
              <a:buClr>
                <a:srgbClr val="0D0D0D"/>
              </a:buClr>
              <a:buSzPts val="1400"/>
              <a:buChar char="●"/>
            </a:pPr>
            <a:r>
              <a:rPr b="1" lang="uk-UA" sz="1400">
                <a:solidFill>
                  <a:srgbClr val="0D0D0D"/>
                </a:solidFill>
              </a:rPr>
              <a:t>PySpark SQL</a:t>
            </a:r>
            <a:r>
              <a:rPr lang="uk-UA" sz="1400">
                <a:solidFill>
                  <a:srgbClr val="0D0D0D"/>
                </a:solidFill>
              </a:rPr>
              <a:t> is a module in </a:t>
            </a:r>
            <a:r>
              <a:rPr b="1" lang="uk-UA" sz="1400">
                <a:solidFill>
                  <a:srgbClr val="0D0D0D"/>
                </a:solidFill>
              </a:rPr>
              <a:t>Apache Spark</a:t>
            </a:r>
            <a:r>
              <a:rPr lang="uk-UA" sz="1400">
                <a:solidFill>
                  <a:srgbClr val="0D0D0D"/>
                </a:solidFill>
              </a:rPr>
              <a:t> that allows querying </a:t>
            </a:r>
            <a:r>
              <a:rPr b="1" lang="uk-UA" sz="1400">
                <a:solidFill>
                  <a:srgbClr val="0D0D0D"/>
                </a:solidFill>
              </a:rPr>
              <a:t>structured data</a:t>
            </a:r>
            <a:r>
              <a:rPr lang="uk-UA" sz="1400">
                <a:solidFill>
                  <a:srgbClr val="0D0D0D"/>
                </a:solidFill>
              </a:rPr>
              <a:t> using </a:t>
            </a:r>
            <a:r>
              <a:rPr b="1" lang="uk-UA" sz="1400">
                <a:solidFill>
                  <a:srgbClr val="0D0D0D"/>
                </a:solidFill>
              </a:rPr>
              <a:t>SQL-like syntax</a:t>
            </a:r>
            <a:r>
              <a:rPr lang="uk-UA" sz="1400">
                <a:solidFill>
                  <a:srgbClr val="0D0D0D"/>
                </a:solidFill>
              </a:rPr>
              <a:t> or </a:t>
            </a:r>
            <a:r>
              <a:rPr b="1" lang="uk-UA" sz="1400">
                <a:solidFill>
                  <a:srgbClr val="0D0D0D"/>
                </a:solidFill>
              </a:rPr>
              <a:t>the DataFrame API</a:t>
            </a:r>
            <a:r>
              <a:rPr lang="uk-UA" sz="1400">
                <a:solidFill>
                  <a:srgbClr val="0D0D0D"/>
                </a:solidFill>
              </a:rPr>
              <a:t>. It enables </a:t>
            </a:r>
            <a:r>
              <a:rPr b="1" lang="uk-UA" sz="1400">
                <a:solidFill>
                  <a:srgbClr val="0D0D0D"/>
                </a:solidFill>
              </a:rPr>
              <a:t>fast and scalable data processing</a:t>
            </a:r>
            <a:r>
              <a:rPr lang="uk-UA" sz="1400">
                <a:solidFill>
                  <a:srgbClr val="0D0D0D"/>
                </a:solidFill>
              </a:rPr>
              <a:t>, similar to working with relational databases.\</a:t>
            </a:r>
            <a:endParaRPr sz="1400">
              <a:solidFill>
                <a:srgbClr val="0D0D0D"/>
              </a:solidFill>
            </a:endParaRPr>
          </a:p>
          <a:p>
            <a:pPr indent="-317500" lvl="1" marL="914400" rtl="0" algn="just">
              <a:spcBef>
                <a:spcPts val="1000"/>
              </a:spcBef>
              <a:spcAft>
                <a:spcPts val="0"/>
              </a:spcAft>
              <a:buClr>
                <a:srgbClr val="0D0D0D"/>
              </a:buClr>
              <a:buSzPts val="1400"/>
              <a:buChar char="○"/>
            </a:pPr>
            <a:r>
              <a:rPr b="1" lang="uk-UA" sz="1400">
                <a:solidFill>
                  <a:srgbClr val="000000"/>
                </a:solidFill>
              </a:rPr>
              <a:t>Familiar SQL Syntax</a:t>
            </a:r>
            <a:r>
              <a:rPr lang="uk-UA" sz="1400">
                <a:solidFill>
                  <a:srgbClr val="000000"/>
                </a:solidFill>
              </a:rPr>
              <a:t> – Great for users coming from SQL backgrounds.</a:t>
            </a:r>
            <a:endParaRPr sz="1400">
              <a:solidFill>
                <a:srgbClr val="0D0D0D"/>
              </a:solidFill>
            </a:endParaRPr>
          </a:p>
          <a:p>
            <a:pPr indent="-184150" lvl="0" marL="89999" rtl="0" algn="just">
              <a:spcBef>
                <a:spcPts val="1000"/>
              </a:spcBef>
              <a:spcAft>
                <a:spcPts val="1000"/>
              </a:spcAft>
              <a:buClr>
                <a:srgbClr val="0D0D0D"/>
              </a:buClr>
              <a:buSzPts val="1400"/>
              <a:buChar char="●"/>
            </a:pPr>
            <a:r>
              <a:rPr lang="uk-UA" sz="1400">
                <a:solidFill>
                  <a:srgbClr val="0D0D0D"/>
                </a:solidFill>
              </a:rPr>
              <a:t>Plain SQL queries can be significantly more concise and easier to understand. Every supported language can use them without any modifications, making them portable.</a:t>
            </a:r>
            <a:endParaRPr sz="1400">
              <a:solidFill>
                <a:srgbClr val="0D0D0D"/>
              </a:solidFill>
            </a:endParaRPr>
          </a:p>
        </p:txBody>
      </p:sp>
      <p:sp>
        <p:nvSpPr>
          <p:cNvPr id="600" name="Google Shape;600;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601" name="Google Shape;601;p74"/>
          <p:cNvPicPr preferRelativeResize="0"/>
          <p:nvPr/>
        </p:nvPicPr>
        <p:blipFill>
          <a:blip r:embed="rId3">
            <a:alphaModFix/>
          </a:blip>
          <a:stretch>
            <a:fillRect/>
          </a:stretch>
        </p:blipFill>
        <p:spPr>
          <a:xfrm>
            <a:off x="5295950" y="1462600"/>
            <a:ext cx="3594451" cy="2779839"/>
          </a:xfrm>
          <a:prstGeom prst="rect">
            <a:avLst/>
          </a:prstGeom>
          <a:noFill/>
          <a:ln cap="flat" cmpd="sng" w="9525">
            <a:solidFill>
              <a:schemeClr val="dk2"/>
            </a:solidFill>
            <a:prstDash val="solid"/>
            <a:round/>
            <a:headEnd len="sm" w="sm" type="none"/>
            <a:tailEnd len="sm" w="sm" type="none"/>
          </a:ln>
        </p:spPr>
      </p:pic>
      <p:sp>
        <p:nvSpPr>
          <p:cNvPr id="602" name="Google Shape;602;p74"/>
          <p:cNvSpPr txBox="1"/>
          <p:nvPr/>
        </p:nvSpPr>
        <p:spPr>
          <a:xfrm>
            <a:off x="6474375" y="4446550"/>
            <a:ext cx="135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900">
                <a:solidFill>
                  <a:schemeClr val="accent2"/>
                </a:solidFill>
              </a:rPr>
              <a:t>img src: oreilly.com</a:t>
            </a:r>
            <a:endParaRPr sz="900">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How to Apply PySpark Queries on DataFrames?</a:t>
            </a:r>
            <a:endParaRPr/>
          </a:p>
        </p:txBody>
      </p:sp>
      <p:sp>
        <p:nvSpPr>
          <p:cNvPr id="608" name="Google Shape;608;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09" name="Google Shape;609;p7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uk-UA" sz="1400">
                <a:solidFill>
                  <a:srgbClr val="000000"/>
                </a:solidFill>
              </a:rPr>
              <a:t>PySpark allows querying </a:t>
            </a:r>
            <a:r>
              <a:rPr b="1" lang="uk-UA" sz="1400">
                <a:solidFill>
                  <a:srgbClr val="000000"/>
                </a:solidFill>
              </a:rPr>
              <a:t>structured data</a:t>
            </a:r>
            <a:r>
              <a:rPr lang="uk-UA" sz="1400">
                <a:solidFill>
                  <a:srgbClr val="000000"/>
                </a:solidFill>
              </a:rPr>
              <a:t> from </a:t>
            </a:r>
            <a:r>
              <a:rPr b="1" lang="uk-UA" sz="1400">
                <a:solidFill>
                  <a:srgbClr val="000000"/>
                </a:solidFill>
              </a:rPr>
              <a:t>DataFrames, Parquet files, JSON, CSV, and databases</a:t>
            </a:r>
            <a:r>
              <a:rPr lang="uk-UA" sz="1400">
                <a:solidFill>
                  <a:srgbClr val="000000"/>
                </a:solidFill>
              </a:rPr>
              <a:t> using:</a:t>
            </a:r>
            <a:endParaRPr sz="1400">
              <a:solidFill>
                <a:srgbClr val="000000"/>
              </a:solidFill>
            </a:endParaRPr>
          </a:p>
          <a:p>
            <a:pPr indent="-317500" lvl="0" marL="457200" rtl="0" algn="l">
              <a:spcBef>
                <a:spcPts val="1200"/>
              </a:spcBef>
              <a:spcAft>
                <a:spcPts val="0"/>
              </a:spcAft>
              <a:buSzPts val="1400"/>
              <a:buChar char="●"/>
            </a:pPr>
            <a:r>
              <a:rPr b="1" lang="uk-UA" sz="1400">
                <a:solidFill>
                  <a:srgbClr val="000000"/>
                </a:solidFill>
              </a:rPr>
              <a:t>SQL Queries on DataFrames: </a:t>
            </a:r>
            <a:r>
              <a:rPr lang="uk-UA" sz="1400">
                <a:solidFill>
                  <a:srgbClr val="000000"/>
                </a:solidFill>
              </a:rPr>
              <a:t>You can register a DataFrame as a </a:t>
            </a:r>
            <a:r>
              <a:rPr b="1" lang="uk-UA" sz="1400">
                <a:solidFill>
                  <a:srgbClr val="000000"/>
                </a:solidFill>
              </a:rPr>
              <a:t>temporary SQL table</a:t>
            </a:r>
            <a:r>
              <a:rPr lang="uk-UA" sz="1400">
                <a:solidFill>
                  <a:srgbClr val="000000"/>
                </a:solidFill>
              </a:rPr>
              <a:t> using</a:t>
            </a:r>
            <a:r>
              <a:rPr lang="uk-UA" sz="1400">
                <a:solidFill>
                  <a:srgbClr val="000000"/>
                </a:solidFill>
              </a:rPr>
              <a:t> </a:t>
            </a:r>
            <a:r>
              <a:rPr b="1" lang="uk-UA" sz="1400">
                <a:solidFill>
                  <a:srgbClr val="188038"/>
                </a:solidFill>
                <a:latin typeface="Roboto Mono"/>
                <a:ea typeface="Roboto Mono"/>
                <a:cs typeface="Roboto Mono"/>
                <a:sym typeface="Roboto Mono"/>
              </a:rPr>
              <a:t>df.createOrReplaceTempView()</a:t>
            </a:r>
            <a:r>
              <a:rPr lang="uk-UA" sz="1400">
                <a:solidFill>
                  <a:srgbClr val="000000"/>
                </a:solidFill>
              </a:rPr>
              <a:t> and  then run SQL queries using </a:t>
            </a:r>
            <a:r>
              <a:rPr b="1" lang="uk-UA" sz="1400">
                <a:solidFill>
                  <a:srgbClr val="188038"/>
                </a:solidFill>
                <a:latin typeface="Roboto Mono"/>
                <a:ea typeface="Roboto Mono"/>
                <a:cs typeface="Roboto Mono"/>
                <a:sym typeface="Roboto Mono"/>
              </a:rPr>
              <a:t>spark.sql()</a:t>
            </a:r>
            <a:r>
              <a:rPr lang="uk-UA" sz="1400">
                <a:solidFill>
                  <a:srgbClr val="000000"/>
                </a:solidFill>
              </a:rPr>
              <a:t>.</a:t>
            </a:r>
            <a:endParaRPr sz="1400">
              <a:solidFill>
                <a:srgbClr val="000000"/>
              </a:solidFill>
            </a:endParaRPr>
          </a:p>
          <a:p>
            <a:pPr indent="-317500" lvl="0" marL="457200" rtl="0" algn="l">
              <a:spcBef>
                <a:spcPts val="1200"/>
              </a:spcBef>
              <a:spcAft>
                <a:spcPts val="1200"/>
              </a:spcAft>
              <a:buSzPts val="1400"/>
              <a:buChar char="●"/>
            </a:pPr>
            <a:r>
              <a:rPr b="1" lang="uk-UA" sz="1400">
                <a:solidFill>
                  <a:srgbClr val="000000"/>
                </a:solidFill>
              </a:rPr>
              <a:t>SQL-like Operations with DataFrame API:  </a:t>
            </a:r>
            <a:r>
              <a:rPr lang="uk-UA" sz="1400">
                <a:solidFill>
                  <a:srgbClr val="000000"/>
                </a:solidFill>
              </a:rPr>
              <a:t>The </a:t>
            </a:r>
            <a:r>
              <a:rPr b="1" lang="uk-UA" sz="1400">
                <a:solidFill>
                  <a:srgbClr val="000000"/>
                </a:solidFill>
              </a:rPr>
              <a:t>DataFrame API</a:t>
            </a:r>
            <a:r>
              <a:rPr lang="uk-UA" sz="1400">
                <a:solidFill>
                  <a:srgbClr val="000000"/>
                </a:solidFill>
              </a:rPr>
              <a:t> provides methods similar to SQL queries, such as </a:t>
            </a:r>
            <a:r>
              <a:rPr lang="uk-UA" sz="1400">
                <a:solidFill>
                  <a:srgbClr val="000000"/>
                </a:solidFill>
              </a:rPr>
              <a:t> </a:t>
            </a:r>
            <a:r>
              <a:rPr b="1" lang="uk-UA" sz="1400">
                <a:solidFill>
                  <a:srgbClr val="188038"/>
                </a:solidFill>
                <a:latin typeface="Roboto Mono"/>
                <a:ea typeface="Roboto Mono"/>
                <a:cs typeface="Roboto Mono"/>
                <a:sym typeface="Roboto Mono"/>
              </a:rPr>
              <a:t>select()</a:t>
            </a:r>
            <a:r>
              <a:rPr b="1" lang="uk-UA" sz="1400">
                <a:solidFill>
                  <a:srgbClr val="000000"/>
                </a:solidFill>
              </a:rPr>
              <a:t>, </a:t>
            </a:r>
            <a:r>
              <a:rPr b="1" lang="uk-UA" sz="1400">
                <a:solidFill>
                  <a:srgbClr val="188038"/>
                </a:solidFill>
                <a:latin typeface="Roboto Mono"/>
                <a:ea typeface="Roboto Mono"/>
                <a:cs typeface="Roboto Mono"/>
                <a:sym typeface="Roboto Mono"/>
              </a:rPr>
              <a:t>filter()</a:t>
            </a:r>
            <a:r>
              <a:rPr b="1" lang="uk-UA" sz="1400">
                <a:solidFill>
                  <a:srgbClr val="000000"/>
                </a:solidFill>
              </a:rPr>
              <a:t>, </a:t>
            </a:r>
            <a:r>
              <a:rPr b="1" lang="uk-UA" sz="1400">
                <a:solidFill>
                  <a:srgbClr val="188038"/>
                </a:solidFill>
                <a:latin typeface="Roboto Mono"/>
                <a:ea typeface="Roboto Mono"/>
                <a:cs typeface="Roboto Mono"/>
                <a:sym typeface="Roboto Mono"/>
              </a:rPr>
              <a:t>groupBy()</a:t>
            </a:r>
            <a:r>
              <a:rPr lang="uk-UA" sz="1400">
                <a:solidFill>
                  <a:srgbClr val="000000"/>
                </a:solidFill>
              </a:rPr>
              <a:t>, </a:t>
            </a:r>
            <a:r>
              <a:rPr b="1" lang="uk-UA" sz="1400">
                <a:solidFill>
                  <a:srgbClr val="188038"/>
                </a:solidFill>
                <a:latin typeface="Roboto Mono"/>
                <a:ea typeface="Roboto Mono"/>
                <a:cs typeface="Roboto Mono"/>
                <a:sym typeface="Roboto Mono"/>
              </a:rPr>
              <a:t>agg()</a:t>
            </a:r>
            <a:r>
              <a:rPr lang="uk-UA" sz="1400">
                <a:solidFill>
                  <a:srgbClr val="000000"/>
                </a:solidFill>
              </a:rPr>
              <a:t>, etc.</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2400"/>
              <a:t>Applying PySpark Queries on DataFrames</a:t>
            </a:r>
            <a:endParaRPr sz="2400"/>
          </a:p>
        </p:txBody>
      </p:sp>
      <p:sp>
        <p:nvSpPr>
          <p:cNvPr id="615" name="Google Shape;615;p76"/>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165100" lvl="0" marL="179999" rtl="0" algn="l">
              <a:spcBef>
                <a:spcPts val="0"/>
              </a:spcBef>
              <a:spcAft>
                <a:spcPts val="0"/>
              </a:spcAft>
              <a:buClr>
                <a:srgbClr val="222222"/>
              </a:buClr>
              <a:buSzPts val="1100"/>
              <a:buChar char="●"/>
            </a:pPr>
            <a:r>
              <a:rPr lang="uk-UA" sz="1100">
                <a:solidFill>
                  <a:srgbClr val="222222"/>
                </a:solidFill>
              </a:rPr>
              <a:t>Creating views has a similar syntax to creating tables within a SQL database. Once you create a view, you can query it as you would a table. The difference between a view and a table is that views do not actually hold the data. Tables persist after the Spark application terminates, but views disappear.</a:t>
            </a:r>
            <a:endParaRPr sz="1100">
              <a:solidFill>
                <a:srgbClr val="222222"/>
              </a:solidFill>
            </a:endParaRPr>
          </a:p>
          <a:p>
            <a:pPr indent="-165100" lvl="0" marL="179999" rtl="0" algn="l">
              <a:spcBef>
                <a:spcPts val="1000"/>
              </a:spcBef>
              <a:spcAft>
                <a:spcPts val="0"/>
              </a:spcAft>
              <a:buClr>
                <a:srgbClr val="222222"/>
              </a:buClr>
              <a:buSzPts val="1100"/>
              <a:buChar char="●"/>
            </a:pPr>
            <a:r>
              <a:rPr lang="uk-UA" sz="1100">
                <a:solidFill>
                  <a:srgbClr val="222222"/>
                </a:solidFill>
              </a:rPr>
              <a:t>To apply Spark SQL queries on DataFrames, first, we need to register the </a:t>
            </a:r>
            <a:r>
              <a:rPr b="1" lang="uk-UA" sz="1100">
                <a:solidFill>
                  <a:srgbClr val="222222"/>
                </a:solidFill>
              </a:rPr>
              <a:t>data </a:t>
            </a:r>
            <a:r>
              <a:rPr lang="uk-UA" sz="1100">
                <a:solidFill>
                  <a:srgbClr val="222222"/>
                </a:solidFill>
              </a:rPr>
              <a:t>in the </a:t>
            </a:r>
            <a:r>
              <a:rPr b="1" lang="uk-UA" sz="1100">
                <a:solidFill>
                  <a:srgbClr val="222222"/>
                </a:solidFill>
              </a:rPr>
              <a:t>DataFrame</a:t>
            </a:r>
            <a:r>
              <a:rPr lang="uk-UA" sz="1100">
                <a:solidFill>
                  <a:srgbClr val="222222"/>
                </a:solidFill>
              </a:rPr>
              <a:t> as a </a:t>
            </a:r>
            <a:r>
              <a:rPr b="1" lang="uk-UA" sz="1100">
                <a:solidFill>
                  <a:srgbClr val="222222"/>
                </a:solidFill>
              </a:rPr>
              <a:t>table </a:t>
            </a:r>
            <a:r>
              <a:rPr lang="uk-UA" sz="1100">
                <a:solidFill>
                  <a:srgbClr val="222222"/>
                </a:solidFill>
              </a:rPr>
              <a:t>by using </a:t>
            </a:r>
            <a:r>
              <a:rPr b="1" lang="uk-UA" sz="1100">
                <a:solidFill>
                  <a:srgbClr val="222222"/>
                </a:solidFill>
              </a:rPr>
              <a:t>createTempView</a:t>
            </a:r>
            <a:r>
              <a:rPr b="1" lang="uk-UA" sz="1100">
                <a:solidFill>
                  <a:srgbClr val="222222"/>
                </a:solidFill>
              </a:rPr>
              <a:t>(tablename) </a:t>
            </a:r>
            <a:r>
              <a:rPr lang="uk-UA" sz="1100">
                <a:solidFill>
                  <a:srgbClr val="222222"/>
                </a:solidFill>
              </a:rPr>
              <a:t>method.</a:t>
            </a:r>
            <a:endParaRPr sz="1100">
              <a:solidFill>
                <a:srgbClr val="222222"/>
              </a:solidFill>
            </a:endParaRPr>
          </a:p>
          <a:p>
            <a:pPr indent="-165100" lvl="0" marL="179999" rtl="0" algn="l">
              <a:spcBef>
                <a:spcPts val="1000"/>
              </a:spcBef>
              <a:spcAft>
                <a:spcPts val="0"/>
              </a:spcAft>
              <a:buClr>
                <a:srgbClr val="222222"/>
              </a:buClr>
              <a:buSzPts val="1100"/>
              <a:buChar char="●"/>
            </a:pPr>
            <a:r>
              <a:rPr lang="uk-UA" sz="1100">
                <a:solidFill>
                  <a:srgbClr val="222222"/>
                </a:solidFill>
              </a:rPr>
              <a:t>The </a:t>
            </a:r>
            <a:r>
              <a:rPr b="1" lang="uk-UA" sz="1100">
                <a:solidFill>
                  <a:srgbClr val="222222"/>
                </a:solidFill>
              </a:rPr>
              <a:t>createTempView(tablename)</a:t>
            </a:r>
            <a:r>
              <a:rPr lang="uk-UA" sz="1100">
                <a:solidFill>
                  <a:srgbClr val="222222"/>
                </a:solidFill>
              </a:rPr>
              <a:t> method is the simplest way to create a temporary view that can later be used to query the data. The only required parameter is the name of the table.</a:t>
            </a:r>
            <a:endParaRPr sz="1100">
              <a:solidFill>
                <a:srgbClr val="222222"/>
              </a:solidFill>
            </a:endParaRPr>
          </a:p>
          <a:p>
            <a:pPr indent="-165100" lvl="0" marL="179999" rtl="0" algn="l">
              <a:spcBef>
                <a:spcPts val="1000"/>
              </a:spcBef>
              <a:spcAft>
                <a:spcPts val="1000"/>
              </a:spcAft>
              <a:buClr>
                <a:srgbClr val="222222"/>
              </a:buClr>
              <a:buSzPts val="1100"/>
              <a:buChar char="●"/>
            </a:pPr>
            <a:r>
              <a:rPr lang="uk-UA" sz="1100">
                <a:solidFill>
                  <a:srgbClr val="222222"/>
                </a:solidFill>
              </a:rPr>
              <a:t>After that, we can use </a:t>
            </a:r>
            <a:r>
              <a:rPr b="1" lang="uk-UA" sz="1100">
                <a:solidFill>
                  <a:srgbClr val="222222"/>
                </a:solidFill>
              </a:rPr>
              <a:t>the sql()</a:t>
            </a:r>
            <a:r>
              <a:rPr lang="uk-UA" sz="1100">
                <a:solidFill>
                  <a:srgbClr val="222222"/>
                </a:solidFill>
              </a:rPr>
              <a:t> method of </a:t>
            </a:r>
            <a:r>
              <a:rPr b="1" lang="uk-UA" sz="1100">
                <a:solidFill>
                  <a:srgbClr val="222222"/>
                </a:solidFill>
              </a:rPr>
              <a:t>SparkSession </a:t>
            </a:r>
            <a:r>
              <a:rPr lang="uk-UA" sz="1100">
                <a:solidFill>
                  <a:srgbClr val="222222"/>
                </a:solidFill>
              </a:rPr>
              <a:t>to enable our applications to run SQL queries programmatically and return the result sets as DataFrame structures.</a:t>
            </a:r>
            <a:endParaRPr sz="1100">
              <a:solidFill>
                <a:srgbClr val="222222"/>
              </a:solidFill>
              <a:highlight>
                <a:schemeClr val="dk1"/>
              </a:highlight>
              <a:latin typeface="Arial"/>
              <a:ea typeface="Arial"/>
              <a:cs typeface="Arial"/>
              <a:sym typeface="Arial"/>
            </a:endParaRPr>
          </a:p>
        </p:txBody>
      </p:sp>
      <p:sp>
        <p:nvSpPr>
          <p:cNvPr id="616" name="Google Shape;616;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17" name="Google Shape;617;p76"/>
          <p:cNvSpPr txBox="1"/>
          <p:nvPr/>
        </p:nvSpPr>
        <p:spPr>
          <a:xfrm>
            <a:off x="1695025" y="3482500"/>
            <a:ext cx="6101700" cy="1405800"/>
          </a:xfrm>
          <a:prstGeom prst="rect">
            <a:avLst/>
          </a:prstGeom>
          <a:solidFill>
            <a:srgbClr val="F2F2F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139700" rtl="0" algn="l">
              <a:lnSpc>
                <a:spcPct val="100000"/>
              </a:lnSpc>
              <a:spcBef>
                <a:spcPts val="0"/>
              </a:spcBef>
              <a:spcAft>
                <a:spcPts val="0"/>
              </a:spcAft>
              <a:buNone/>
            </a:pPr>
            <a:r>
              <a:rPr lang="uk-UA" sz="1000">
                <a:solidFill>
                  <a:srgbClr val="222222"/>
                </a:solidFill>
                <a:highlight>
                  <a:srgbClr val="F5F2F0"/>
                </a:highlight>
                <a:latin typeface="Consolas"/>
                <a:ea typeface="Consolas"/>
                <a:cs typeface="Consolas"/>
                <a:sym typeface="Consolas"/>
              </a:rPr>
              <a:t>import pyspark</a:t>
            </a:r>
            <a:endParaRPr sz="1000">
              <a:solidFill>
                <a:srgbClr val="222222"/>
              </a:solidFill>
              <a:highlight>
                <a:srgbClr val="F5F2F0"/>
              </a:highlight>
              <a:latin typeface="Consolas"/>
              <a:ea typeface="Consolas"/>
              <a:cs typeface="Consolas"/>
              <a:sym typeface="Consolas"/>
            </a:endParaRPr>
          </a:p>
          <a:p>
            <a:pPr indent="0" lvl="0" marL="0" marR="139700" rtl="0" algn="l">
              <a:lnSpc>
                <a:spcPct val="100000"/>
              </a:lnSpc>
              <a:spcBef>
                <a:spcPts val="0"/>
              </a:spcBef>
              <a:spcAft>
                <a:spcPts val="0"/>
              </a:spcAft>
              <a:buNone/>
            </a:pPr>
            <a:r>
              <a:rPr lang="uk-UA" sz="1000">
                <a:solidFill>
                  <a:srgbClr val="222222"/>
                </a:solidFill>
                <a:highlight>
                  <a:srgbClr val="F5F2F0"/>
                </a:highlight>
                <a:latin typeface="Consolas"/>
                <a:ea typeface="Consolas"/>
                <a:cs typeface="Consolas"/>
                <a:sym typeface="Consolas"/>
              </a:rPr>
              <a:t>from pyspark.sql import SparkSession</a:t>
            </a:r>
            <a:endParaRPr sz="1000">
              <a:solidFill>
                <a:srgbClr val="222222"/>
              </a:solidFill>
              <a:highlight>
                <a:srgbClr val="F5F2F0"/>
              </a:highlight>
              <a:latin typeface="Consolas"/>
              <a:ea typeface="Consolas"/>
              <a:cs typeface="Consolas"/>
              <a:sym typeface="Consolas"/>
            </a:endParaRPr>
          </a:p>
          <a:p>
            <a:pPr indent="0" lvl="0" marL="0" marR="139700" rtl="0" algn="l">
              <a:lnSpc>
                <a:spcPct val="100000"/>
              </a:lnSpc>
              <a:spcBef>
                <a:spcPts val="0"/>
              </a:spcBef>
              <a:spcAft>
                <a:spcPts val="0"/>
              </a:spcAft>
              <a:buNone/>
            </a:pPr>
            <a:r>
              <a:rPr lang="uk-UA" sz="1000">
                <a:solidFill>
                  <a:srgbClr val="222222"/>
                </a:solidFill>
                <a:highlight>
                  <a:srgbClr val="F5F2F0"/>
                </a:highlight>
                <a:latin typeface="Consolas"/>
                <a:ea typeface="Consolas"/>
                <a:cs typeface="Consolas"/>
                <a:sym typeface="Consolas"/>
              </a:rPr>
              <a:t>spark = SparkSession.builder.appName('Sparkappdemo').getOrCreate()</a:t>
            </a:r>
            <a:endParaRPr sz="1000">
              <a:solidFill>
                <a:srgbClr val="222222"/>
              </a:solidFill>
              <a:highlight>
                <a:srgbClr val="F5F2F0"/>
              </a:highlight>
              <a:latin typeface="Consolas"/>
              <a:ea typeface="Consolas"/>
              <a:cs typeface="Consolas"/>
              <a:sym typeface="Consolas"/>
            </a:endParaRPr>
          </a:p>
          <a:p>
            <a:pPr indent="0" lvl="0" marL="0" marR="139700" rtl="0" algn="l">
              <a:lnSpc>
                <a:spcPct val="100000"/>
              </a:lnSpc>
              <a:spcBef>
                <a:spcPts val="0"/>
              </a:spcBef>
              <a:spcAft>
                <a:spcPts val="0"/>
              </a:spcAft>
              <a:buNone/>
            </a:pPr>
            <a:r>
              <a:rPr lang="uk-UA" sz="1000">
                <a:solidFill>
                  <a:srgbClr val="222222"/>
                </a:solidFill>
                <a:highlight>
                  <a:srgbClr val="F5F2F0"/>
                </a:highlight>
                <a:latin typeface="Consolas"/>
                <a:ea typeface="Consolas"/>
                <a:cs typeface="Consolas"/>
                <a:sym typeface="Consolas"/>
              </a:rPr>
              <a:t>zipdf = spark.read.json("C:/Users/zipcode1.json")</a:t>
            </a:r>
            <a:endParaRPr sz="1000">
              <a:solidFill>
                <a:srgbClr val="222222"/>
              </a:solidFill>
              <a:highlight>
                <a:srgbClr val="F5F2F0"/>
              </a:highlight>
              <a:latin typeface="Consolas"/>
              <a:ea typeface="Consolas"/>
              <a:cs typeface="Consolas"/>
              <a:sym typeface="Consolas"/>
            </a:endParaRPr>
          </a:p>
          <a:p>
            <a:pPr indent="0" lvl="0" marL="0" marR="139700" rtl="0" algn="l">
              <a:lnSpc>
                <a:spcPct val="100000"/>
              </a:lnSpc>
              <a:spcBef>
                <a:spcPts val="1000"/>
              </a:spcBef>
              <a:spcAft>
                <a:spcPts val="0"/>
              </a:spcAft>
              <a:buNone/>
            </a:pPr>
            <a:r>
              <a:rPr b="1" lang="uk-UA" sz="1000">
                <a:solidFill>
                  <a:schemeClr val="dk1"/>
                </a:solidFill>
                <a:highlight>
                  <a:srgbClr val="F5F2F0"/>
                </a:highlight>
                <a:latin typeface="Consolas"/>
                <a:ea typeface="Consolas"/>
                <a:cs typeface="Consolas"/>
                <a:sym typeface="Consolas"/>
              </a:rPr>
              <a:t>zipdf.createTempView("ziptable1")</a:t>
            </a:r>
            <a:endParaRPr b="1" sz="1000">
              <a:solidFill>
                <a:schemeClr val="dk1"/>
              </a:solidFill>
              <a:highlight>
                <a:srgbClr val="F5F2F0"/>
              </a:highlight>
              <a:latin typeface="Consolas"/>
              <a:ea typeface="Consolas"/>
              <a:cs typeface="Consolas"/>
              <a:sym typeface="Consolas"/>
            </a:endParaRPr>
          </a:p>
          <a:p>
            <a:pPr indent="0" lvl="0" marL="0" marR="139700" rtl="0" algn="l">
              <a:lnSpc>
                <a:spcPct val="100000"/>
              </a:lnSpc>
              <a:spcBef>
                <a:spcPts val="0"/>
              </a:spcBef>
              <a:spcAft>
                <a:spcPts val="0"/>
              </a:spcAft>
              <a:buNone/>
            </a:pPr>
            <a:r>
              <a:rPr b="1" lang="uk-UA" sz="1000">
                <a:solidFill>
                  <a:schemeClr val="dk1"/>
                </a:solidFill>
                <a:highlight>
                  <a:srgbClr val="F5F2F0"/>
                </a:highlight>
                <a:latin typeface="Consolas"/>
                <a:ea typeface="Consolas"/>
                <a:cs typeface="Consolas"/>
                <a:sym typeface="Consolas"/>
              </a:rPr>
              <a:t>spark.sql("</a:t>
            </a:r>
            <a:r>
              <a:rPr b="1" lang="uk-UA" sz="1000">
                <a:solidFill>
                  <a:srgbClr val="990000"/>
                </a:solidFill>
                <a:highlight>
                  <a:srgbClr val="F5F2F0"/>
                </a:highlight>
                <a:latin typeface="Consolas"/>
                <a:ea typeface="Consolas"/>
                <a:cs typeface="Consolas"/>
                <a:sym typeface="Consolas"/>
              </a:rPr>
              <a:t>SELECT count(*) from </a:t>
            </a:r>
            <a:r>
              <a:rPr b="1" lang="uk-UA" sz="1000">
                <a:solidFill>
                  <a:srgbClr val="990000"/>
                </a:solidFill>
                <a:highlight>
                  <a:srgbClr val="F5F2F0"/>
                </a:highlight>
                <a:latin typeface="Consolas"/>
                <a:ea typeface="Consolas"/>
                <a:cs typeface="Consolas"/>
                <a:sym typeface="Consolas"/>
              </a:rPr>
              <a:t>ziptable1</a:t>
            </a:r>
            <a:r>
              <a:rPr b="1" lang="uk-UA" sz="1000">
                <a:solidFill>
                  <a:schemeClr val="dk1"/>
                </a:solidFill>
                <a:highlight>
                  <a:srgbClr val="F5F2F0"/>
                </a:highlight>
                <a:latin typeface="Consolas"/>
                <a:ea typeface="Consolas"/>
                <a:cs typeface="Consolas"/>
                <a:sym typeface="Consolas"/>
              </a:rPr>
              <a:t>").show()</a:t>
            </a:r>
            <a:endParaRPr b="1" sz="1000">
              <a:solidFill>
                <a:schemeClr val="dk1"/>
              </a:solidFill>
              <a:highlight>
                <a:srgbClr val="F5F2F0"/>
              </a:highlight>
              <a:latin typeface="Consolas"/>
              <a:ea typeface="Consolas"/>
              <a:cs typeface="Consolas"/>
              <a:sym typeface="Consolas"/>
            </a:endParaRPr>
          </a:p>
          <a:p>
            <a:pPr indent="0" lvl="0" marL="0" marR="139700" rtl="0" algn="l">
              <a:lnSpc>
                <a:spcPct val="100000"/>
              </a:lnSpc>
              <a:spcBef>
                <a:spcPts val="0"/>
              </a:spcBef>
              <a:spcAft>
                <a:spcPts val="0"/>
              </a:spcAft>
              <a:buNone/>
            </a:pPr>
            <a:r>
              <a:rPr i="1" lang="uk-UA" sz="1100">
                <a:solidFill>
                  <a:schemeClr val="dk1"/>
                </a:solidFill>
                <a:highlight>
                  <a:srgbClr val="F5F2F0"/>
                </a:highlight>
                <a:latin typeface="Consolas"/>
                <a:ea typeface="Consolas"/>
                <a:cs typeface="Consolas"/>
                <a:sym typeface="Consolas"/>
              </a:rPr>
              <a:t>#alternate: </a:t>
            </a:r>
            <a:r>
              <a:rPr i="1" lang="uk-UA" sz="1100">
                <a:solidFill>
                  <a:schemeClr val="dk1"/>
                </a:solidFill>
                <a:highlight>
                  <a:srgbClr val="F5F2F0"/>
                </a:highlight>
                <a:latin typeface="Consolas"/>
                <a:ea typeface="Consolas"/>
                <a:cs typeface="Consolas"/>
                <a:sym typeface="Consolas"/>
              </a:rPr>
              <a:t>spark.sql("SELECT count(*) from ziptable1")</a:t>
            </a:r>
            <a:endParaRPr i="1" sz="1100">
              <a:solidFill>
                <a:schemeClr val="dk1"/>
              </a:solidFill>
              <a:highlight>
                <a:srgbClr val="F5F2F0"/>
              </a:highlight>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400"/>
              <a:t>Example: Running PySpark SQL Queries</a:t>
            </a:r>
            <a:endParaRPr sz="2400"/>
          </a:p>
        </p:txBody>
      </p:sp>
      <p:sp>
        <p:nvSpPr>
          <p:cNvPr id="623" name="Google Shape;623;p77"/>
          <p:cNvSpPr txBox="1"/>
          <p:nvPr>
            <p:ph idx="4294967295" type="body"/>
          </p:nvPr>
        </p:nvSpPr>
        <p:spPr>
          <a:xfrm>
            <a:off x="434450" y="1189200"/>
            <a:ext cx="8520600" cy="20190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uk-UA" sz="900">
                <a:latin typeface="Consolas"/>
                <a:ea typeface="Consolas"/>
                <a:cs typeface="Consolas"/>
                <a:sym typeface="Consolas"/>
              </a:rPr>
              <a:t>empdf = spark.read.load("</a:t>
            </a:r>
            <a:r>
              <a:rPr b="1" lang="uk-UA" sz="900">
                <a:solidFill>
                  <a:srgbClr val="38761D"/>
                </a:solidFill>
                <a:latin typeface="Consolas"/>
                <a:ea typeface="Consolas"/>
                <a:cs typeface="Consolas"/>
                <a:sym typeface="Consolas"/>
              </a:rPr>
              <a:t>C:/Users/employee.csv</a:t>
            </a:r>
            <a:r>
              <a:rPr b="1" lang="uk-UA" sz="900">
                <a:latin typeface="Consolas"/>
                <a:ea typeface="Consolas"/>
                <a:cs typeface="Consolas"/>
                <a:sym typeface="Consolas"/>
              </a:rPr>
              <a:t>", format="csv", header = True,inferSchema = True)</a:t>
            </a:r>
            <a:endParaRPr b="1" sz="9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uk-UA" sz="900">
                <a:latin typeface="Consolas"/>
                <a:ea typeface="Consolas"/>
                <a:cs typeface="Consolas"/>
                <a:sym typeface="Consolas"/>
              </a:rPr>
              <a:t>empdf.printSchema()</a:t>
            </a:r>
            <a:endParaRPr b="1" sz="900">
              <a:latin typeface="Consolas"/>
              <a:ea typeface="Consolas"/>
              <a:cs typeface="Consolas"/>
              <a:sym typeface="Consolas"/>
            </a:endParaRPr>
          </a:p>
          <a:p>
            <a:pPr indent="0" lvl="0" marL="0" rtl="0" algn="l">
              <a:lnSpc>
                <a:spcPct val="100000"/>
              </a:lnSpc>
              <a:spcBef>
                <a:spcPts val="0"/>
              </a:spcBef>
              <a:spcAft>
                <a:spcPts val="0"/>
              </a:spcAft>
              <a:buNone/>
            </a:pPr>
            <a:r>
              <a:t/>
            </a:r>
            <a:endParaRPr b="1" sz="900">
              <a:latin typeface="Consolas"/>
              <a:ea typeface="Consolas"/>
              <a:cs typeface="Consolas"/>
              <a:sym typeface="Consolas"/>
            </a:endParaRPr>
          </a:p>
          <a:p>
            <a:pPr indent="0" lvl="0" marL="0" rtl="0" algn="l">
              <a:lnSpc>
                <a:spcPct val="100000"/>
              </a:lnSpc>
              <a:spcBef>
                <a:spcPts val="0"/>
              </a:spcBef>
              <a:spcAft>
                <a:spcPts val="0"/>
              </a:spcAft>
              <a:buNone/>
            </a:pPr>
            <a:r>
              <a:rPr b="1" lang="uk-UA" sz="900">
                <a:latin typeface="Consolas"/>
                <a:ea typeface="Consolas"/>
                <a:cs typeface="Consolas"/>
                <a:sym typeface="Consolas"/>
              </a:rPr>
              <a:t>officedf = spark.read.load("</a:t>
            </a:r>
            <a:r>
              <a:rPr b="1" lang="uk-UA" sz="900">
                <a:solidFill>
                  <a:srgbClr val="38761D"/>
                </a:solidFill>
                <a:latin typeface="Consolas"/>
                <a:ea typeface="Consolas"/>
                <a:cs typeface="Consolas"/>
                <a:sym typeface="Consolas"/>
              </a:rPr>
              <a:t>C:/Users/officecode.csv</a:t>
            </a:r>
            <a:r>
              <a:rPr b="1" lang="uk-UA" sz="900">
                <a:latin typeface="Consolas"/>
                <a:ea typeface="Consolas"/>
                <a:cs typeface="Consolas"/>
                <a:sym typeface="Consolas"/>
              </a:rPr>
              <a:t>", format="csv", header = True  ,inferSchema = True)</a:t>
            </a:r>
            <a:endParaRPr b="1" sz="900">
              <a:latin typeface="Consolas"/>
              <a:ea typeface="Consolas"/>
              <a:cs typeface="Consolas"/>
              <a:sym typeface="Consolas"/>
            </a:endParaRPr>
          </a:p>
          <a:p>
            <a:pPr indent="0" lvl="0" marL="0" rtl="0" algn="l">
              <a:lnSpc>
                <a:spcPct val="100000"/>
              </a:lnSpc>
              <a:spcBef>
                <a:spcPts val="0"/>
              </a:spcBef>
              <a:spcAft>
                <a:spcPts val="0"/>
              </a:spcAft>
              <a:buNone/>
            </a:pPr>
            <a:r>
              <a:rPr b="1" lang="uk-UA" sz="900">
                <a:latin typeface="Consolas"/>
                <a:ea typeface="Consolas"/>
                <a:cs typeface="Consolas"/>
                <a:sym typeface="Consolas"/>
              </a:rPr>
              <a:t>empdf.printSchema()</a:t>
            </a:r>
            <a:endParaRPr b="1" sz="900">
              <a:latin typeface="Consolas"/>
              <a:ea typeface="Consolas"/>
              <a:cs typeface="Consolas"/>
              <a:sym typeface="Consolas"/>
            </a:endParaRPr>
          </a:p>
          <a:p>
            <a:pPr indent="0" lvl="0" marL="0" rtl="0" algn="l">
              <a:lnSpc>
                <a:spcPct val="100000"/>
              </a:lnSpc>
              <a:spcBef>
                <a:spcPts val="0"/>
              </a:spcBef>
              <a:spcAft>
                <a:spcPts val="0"/>
              </a:spcAft>
              <a:buNone/>
            </a:pPr>
            <a:r>
              <a:t/>
            </a:r>
            <a:endParaRPr b="1" sz="9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uk-UA" sz="900">
                <a:latin typeface="Consolas"/>
                <a:ea typeface="Consolas"/>
                <a:cs typeface="Consolas"/>
                <a:sym typeface="Consolas"/>
              </a:rPr>
              <a:t>empdf.createTempView("</a:t>
            </a:r>
            <a:r>
              <a:rPr b="1" lang="uk-UA" sz="900">
                <a:solidFill>
                  <a:srgbClr val="38761D"/>
                </a:solidFill>
                <a:latin typeface="Consolas"/>
                <a:ea typeface="Consolas"/>
                <a:cs typeface="Consolas"/>
                <a:sym typeface="Consolas"/>
              </a:rPr>
              <a:t>employee_table</a:t>
            </a:r>
            <a:r>
              <a:rPr b="1" lang="uk-UA" sz="900">
                <a:latin typeface="Consolas"/>
                <a:ea typeface="Consolas"/>
                <a:cs typeface="Consolas"/>
                <a:sym typeface="Consolas"/>
              </a:rPr>
              <a:t>")</a:t>
            </a:r>
            <a:endParaRPr b="1" sz="9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uk-UA" sz="900">
                <a:latin typeface="Consolas"/>
                <a:ea typeface="Consolas"/>
                <a:cs typeface="Consolas"/>
                <a:sym typeface="Consolas"/>
              </a:rPr>
              <a:t>officedf.createTempView("</a:t>
            </a:r>
            <a:r>
              <a:rPr b="1" lang="uk-UA" sz="900">
                <a:solidFill>
                  <a:srgbClr val="38761D"/>
                </a:solidFill>
                <a:latin typeface="Consolas"/>
                <a:ea typeface="Consolas"/>
                <a:cs typeface="Consolas"/>
                <a:sym typeface="Consolas"/>
              </a:rPr>
              <a:t>office_table</a:t>
            </a:r>
            <a:r>
              <a:rPr b="1" lang="uk-UA" sz="900">
                <a:latin typeface="Consolas"/>
                <a:ea typeface="Consolas"/>
                <a:cs typeface="Consolas"/>
                <a:sym typeface="Consolas"/>
              </a:rPr>
              <a:t>")</a:t>
            </a:r>
            <a:endParaRPr b="1" sz="900">
              <a:latin typeface="Consolas"/>
              <a:ea typeface="Consolas"/>
              <a:cs typeface="Consolas"/>
              <a:sym typeface="Consolas"/>
            </a:endParaRPr>
          </a:p>
          <a:p>
            <a:pPr indent="0" lvl="0" marL="0" rtl="0" algn="l">
              <a:lnSpc>
                <a:spcPct val="100000"/>
              </a:lnSpc>
              <a:spcBef>
                <a:spcPts val="0"/>
              </a:spcBef>
              <a:spcAft>
                <a:spcPts val="0"/>
              </a:spcAft>
              <a:buNone/>
            </a:pPr>
            <a:r>
              <a:t/>
            </a:r>
            <a:endParaRPr b="1" sz="9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uk-UA" sz="900">
                <a:latin typeface="Consolas"/>
                <a:ea typeface="Consolas"/>
                <a:cs typeface="Consolas"/>
                <a:sym typeface="Consolas"/>
              </a:rPr>
              <a:t>spark.sql("</a:t>
            </a:r>
            <a:r>
              <a:rPr b="1" lang="uk-UA" sz="900">
                <a:solidFill>
                  <a:srgbClr val="38761D"/>
                </a:solidFill>
                <a:latin typeface="Consolas"/>
                <a:ea typeface="Consolas"/>
                <a:cs typeface="Consolas"/>
                <a:sym typeface="Consolas"/>
              </a:rPr>
              <a:t>SELECT employee_table.employeeNumber, employee_table.firstName,employee_table.lastName,jobTitle, employee_table.officeCode, \</a:t>
            </a:r>
            <a:endParaRPr b="1" sz="900">
              <a:solidFill>
                <a:srgbClr val="38761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uk-UA" sz="900">
                <a:solidFill>
                  <a:srgbClr val="38761D"/>
                </a:solidFill>
                <a:latin typeface="Consolas"/>
                <a:ea typeface="Consolas"/>
                <a:cs typeface="Consolas"/>
                <a:sym typeface="Consolas"/>
              </a:rPr>
              <a:t>office_table.addressLine1, office_table.state  FROM employee_table \</a:t>
            </a:r>
            <a:endParaRPr b="1" sz="900">
              <a:solidFill>
                <a:srgbClr val="38761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uk-UA" sz="900">
                <a:solidFill>
                  <a:srgbClr val="990000"/>
                </a:solidFill>
                <a:latin typeface="Consolas"/>
                <a:ea typeface="Consolas"/>
                <a:cs typeface="Consolas"/>
                <a:sym typeface="Consolas"/>
              </a:rPr>
              <a:t>join office_table ON office_table.officeCode = employee_table.officeCode</a:t>
            </a:r>
            <a:r>
              <a:rPr b="1" lang="uk-UA" sz="900">
                <a:latin typeface="Consolas"/>
                <a:ea typeface="Consolas"/>
                <a:cs typeface="Consolas"/>
                <a:sym typeface="Consolas"/>
              </a:rPr>
              <a:t>").show(10)</a:t>
            </a:r>
            <a:endParaRPr b="1" sz="900">
              <a:latin typeface="Consolas"/>
              <a:ea typeface="Consolas"/>
              <a:cs typeface="Consolas"/>
              <a:sym typeface="Consolas"/>
            </a:endParaRPr>
          </a:p>
        </p:txBody>
      </p:sp>
      <p:sp>
        <p:nvSpPr>
          <p:cNvPr id="624" name="Google Shape;62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625" name="Google Shape;625;p77"/>
          <p:cNvPicPr preferRelativeResize="0"/>
          <p:nvPr/>
        </p:nvPicPr>
        <p:blipFill>
          <a:blip r:embed="rId3">
            <a:alphaModFix/>
          </a:blip>
          <a:stretch>
            <a:fillRect/>
          </a:stretch>
        </p:blipFill>
        <p:spPr>
          <a:xfrm>
            <a:off x="3279500" y="3162075"/>
            <a:ext cx="5506850" cy="1853450"/>
          </a:xfrm>
          <a:prstGeom prst="rect">
            <a:avLst/>
          </a:prstGeom>
          <a:noFill/>
          <a:ln cap="flat" cmpd="sng" w="9525">
            <a:solidFill>
              <a:schemeClr val="dk2"/>
            </a:solidFill>
            <a:prstDash val="solid"/>
            <a:round/>
            <a:headEnd len="sm" w="sm" type="none"/>
            <a:tailEnd len="sm" w="sm" type="none"/>
          </a:ln>
        </p:spPr>
      </p:pic>
      <p:sp>
        <p:nvSpPr>
          <p:cNvPr id="626" name="Google Shape;626;p77"/>
          <p:cNvSpPr txBox="1"/>
          <p:nvPr/>
        </p:nvSpPr>
        <p:spPr>
          <a:xfrm>
            <a:off x="434450" y="3319550"/>
            <a:ext cx="2260200" cy="12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a:latin typeface="Calibri"/>
                <a:ea typeface="Calibri"/>
                <a:cs typeface="Calibri"/>
                <a:sym typeface="Calibri"/>
              </a:rPr>
              <a:t>In this example, we are getting data from two CSV files and then joining the data using </a:t>
            </a:r>
            <a:r>
              <a:rPr lang="uk-UA">
                <a:latin typeface="Calibri"/>
                <a:ea typeface="Calibri"/>
                <a:cs typeface="Calibri"/>
                <a:sym typeface="Calibri"/>
              </a:rPr>
              <a:t>SQL</a:t>
            </a:r>
            <a:r>
              <a:rPr lang="uk-UA">
                <a:latin typeface="Calibri"/>
                <a:ea typeface="Calibri"/>
                <a:cs typeface="Calibri"/>
                <a:sym typeface="Calibri"/>
              </a:rPr>
              <a:t> join operation.</a:t>
            </a:r>
            <a:endParaRPr>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a:t>Example</a:t>
            </a:r>
            <a:r>
              <a:rPr lang="uk-UA"/>
              <a:t> - PySpark SQL</a:t>
            </a:r>
            <a:endParaRPr/>
          </a:p>
        </p:txBody>
      </p:sp>
      <p:sp>
        <p:nvSpPr>
          <p:cNvPr id="632" name="Google Shape;632;p78"/>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sz="1400">
                <a:solidFill>
                  <a:srgbClr val="1F1F1F"/>
                </a:solidFill>
                <a:highlight>
                  <a:srgbClr val="FFFFFF"/>
                </a:highlight>
              </a:rPr>
              <a:t>This lab focuses on using PySpark SQL to query Spark DataFrames, providing hands-on experience with this aspect of Spark</a:t>
            </a:r>
            <a:endParaRPr sz="1400"/>
          </a:p>
          <a:p>
            <a:pPr indent="0" lvl="0" marL="0" rtl="0" algn="l">
              <a:spcBef>
                <a:spcPts val="1000"/>
              </a:spcBef>
              <a:spcAft>
                <a:spcPts val="1000"/>
              </a:spcAft>
              <a:buNone/>
            </a:pPr>
            <a:r>
              <a:rPr lang="uk-UA" sz="1400" u="sng">
                <a:solidFill>
                  <a:srgbClr val="0D0D0D"/>
                </a:solidFill>
                <a:hlinkClick r:id="rId3">
                  <a:extLst>
                    <a:ext uri="{A12FA001-AC4F-418D-AE19-62706E023703}">
                      <ahyp:hlinkClr val="tx"/>
                    </a:ext>
                  </a:extLst>
                </a:hlinkClick>
              </a:rPr>
              <a:t>Click here to Download </a:t>
            </a:r>
            <a:r>
              <a:rPr b="1" lang="uk-UA" sz="1400" u="sng">
                <a:solidFill>
                  <a:srgbClr val="0D0D0D"/>
                </a:solidFill>
                <a:hlinkClick r:id="rId4">
                  <a:extLst>
                    <a:ext uri="{A12FA001-AC4F-418D-AE19-62706E023703}">
                      <ahyp:hlinkClr val="tx"/>
                    </a:ext>
                  </a:extLst>
                </a:hlinkClick>
              </a:rPr>
              <a:t>GLAB 345.2.5 - How to Use PySpark SQL to Query Spark DataFrames</a:t>
            </a:r>
            <a:endParaRPr b="1" sz="1400">
              <a:solidFill>
                <a:srgbClr val="0D0D0D"/>
              </a:solidFill>
            </a:endParaRPr>
          </a:p>
        </p:txBody>
      </p:sp>
      <p:sp>
        <p:nvSpPr>
          <p:cNvPr id="633" name="Google Shape;633;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Spark SQL Built-in Standard Functions</a:t>
            </a:r>
            <a:endParaRPr sz="3000"/>
          </a:p>
        </p:txBody>
      </p:sp>
      <p:sp>
        <p:nvSpPr>
          <p:cNvPr id="639" name="Google Shape;639;p79"/>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sz="1200">
                <a:solidFill>
                  <a:srgbClr val="222222"/>
                </a:solidFill>
              </a:rPr>
              <a:t>Spark SQL provides several built-in, standard </a:t>
            </a:r>
            <a:r>
              <a:rPr lang="uk-UA" sz="1200">
                <a:solidFill>
                  <a:srgbClr val="222222"/>
                </a:solidFill>
              </a:rPr>
              <a:t>function</a:t>
            </a:r>
            <a:r>
              <a:rPr lang="uk-UA" sz="1200">
                <a:solidFill>
                  <a:srgbClr val="222222"/>
                </a:solidFill>
              </a:rPr>
              <a:t> libraries named</a:t>
            </a:r>
            <a:r>
              <a:rPr lang="uk-UA" sz="1200">
                <a:solidFill>
                  <a:srgbClr val="222222"/>
                </a:solidFill>
                <a:latin typeface="Consolas"/>
                <a:ea typeface="Consolas"/>
                <a:cs typeface="Consolas"/>
                <a:sym typeface="Consolas"/>
              </a:rPr>
              <a:t> </a:t>
            </a:r>
            <a:r>
              <a:rPr lang="uk-UA" sz="1200">
                <a:solidFill>
                  <a:srgbClr val="222222"/>
                </a:solidFill>
                <a:highlight>
                  <a:srgbClr val="A4C2F4"/>
                </a:highlight>
                <a:latin typeface="Consolas"/>
                <a:ea typeface="Consolas"/>
                <a:cs typeface="Consolas"/>
                <a:sym typeface="Consolas"/>
              </a:rPr>
              <a:t>“spark.sql.functions”</a:t>
            </a:r>
            <a:r>
              <a:rPr lang="uk-UA" sz="1200">
                <a:solidFill>
                  <a:srgbClr val="222222"/>
                </a:solidFill>
              </a:rPr>
              <a:t> to work with DataFrame/Dataset and SQL queries for Data manipulation and Data analyzing. </a:t>
            </a:r>
            <a:endParaRPr sz="1200">
              <a:solidFill>
                <a:srgbClr val="222222"/>
              </a:solidFill>
            </a:endParaRPr>
          </a:p>
          <a:p>
            <a:pPr indent="0" lvl="0" marL="0" rtl="0" algn="l">
              <a:spcBef>
                <a:spcPts val="1200"/>
              </a:spcBef>
              <a:spcAft>
                <a:spcPts val="1200"/>
              </a:spcAft>
              <a:buNone/>
            </a:pPr>
            <a:r>
              <a:rPr lang="uk-UA" sz="1200">
                <a:solidFill>
                  <a:srgbClr val="222222"/>
                </a:solidFill>
              </a:rPr>
              <a:t>In order to use these SQL standard functions, you need to import the below PySpark module/package into your application.</a:t>
            </a:r>
            <a:endParaRPr sz="1200">
              <a:solidFill>
                <a:srgbClr val="222222"/>
              </a:solidFill>
            </a:endParaRPr>
          </a:p>
        </p:txBody>
      </p:sp>
      <p:sp>
        <p:nvSpPr>
          <p:cNvPr id="640" name="Google Shape;640;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41" name="Google Shape;641;p79"/>
          <p:cNvSpPr txBox="1"/>
          <p:nvPr/>
        </p:nvSpPr>
        <p:spPr>
          <a:xfrm>
            <a:off x="642075" y="2217100"/>
            <a:ext cx="7406700" cy="1477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chemeClr val="dk1"/>
                </a:solidFill>
                <a:latin typeface="Consolas"/>
                <a:ea typeface="Consolas"/>
                <a:cs typeface="Consolas"/>
                <a:sym typeface="Consolas"/>
              </a:rPr>
              <a:t>from pyspark.sql.functions </a:t>
            </a:r>
            <a:r>
              <a:rPr b="1" lang="uk-UA" sz="1200">
                <a:solidFill>
                  <a:srgbClr val="0B5394"/>
                </a:solidFill>
                <a:latin typeface="Consolas"/>
                <a:ea typeface="Consolas"/>
                <a:cs typeface="Consolas"/>
                <a:sym typeface="Consolas"/>
              </a:rPr>
              <a:t>import</a:t>
            </a:r>
            <a:r>
              <a:rPr lang="uk-UA" sz="1200">
                <a:solidFill>
                  <a:schemeClr val="dk1"/>
                </a:solidFill>
                <a:latin typeface="Consolas"/>
                <a:ea typeface="Consolas"/>
                <a:cs typeface="Consolas"/>
                <a:sym typeface="Consolas"/>
              </a:rPr>
              <a:t> [</a:t>
            </a:r>
            <a:r>
              <a:rPr b="1" lang="uk-UA" sz="1200">
                <a:solidFill>
                  <a:srgbClr val="990000"/>
                </a:solidFill>
                <a:latin typeface="Consolas"/>
                <a:ea typeface="Consolas"/>
                <a:cs typeface="Consolas"/>
                <a:sym typeface="Consolas"/>
              </a:rPr>
              <a:t>moduleName</a:t>
            </a:r>
            <a:r>
              <a:rPr lang="uk-UA"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uk-UA" sz="1200">
                <a:solidFill>
                  <a:srgbClr val="222222"/>
                </a:solidFill>
                <a:latin typeface="Consolas"/>
                <a:ea typeface="Consolas"/>
                <a:cs typeface="Consolas"/>
                <a:sym typeface="Consolas"/>
              </a:rPr>
              <a:t>Example: </a:t>
            </a:r>
            <a:endParaRPr sz="1200">
              <a:solidFill>
                <a:srgbClr val="222222"/>
              </a:solidFill>
              <a:latin typeface="Consolas"/>
              <a:ea typeface="Consolas"/>
              <a:cs typeface="Consolas"/>
              <a:sym typeface="Consolas"/>
            </a:endParaRPr>
          </a:p>
          <a:p>
            <a:pPr indent="0" lvl="0" marL="0" rtl="0" algn="l">
              <a:spcBef>
                <a:spcPts val="0"/>
              </a:spcBef>
              <a:spcAft>
                <a:spcPts val="0"/>
              </a:spcAft>
              <a:buNone/>
            </a:pPr>
            <a:r>
              <a:rPr lang="uk-UA" sz="1200">
                <a:solidFill>
                  <a:schemeClr val="dk1"/>
                </a:solidFill>
                <a:latin typeface="Consolas"/>
                <a:ea typeface="Consolas"/>
                <a:cs typeface="Consolas"/>
                <a:sym typeface="Consolas"/>
              </a:rPr>
              <a:t>from pyspark.sql.functions </a:t>
            </a:r>
            <a:r>
              <a:rPr b="1" lang="uk-UA" sz="1200">
                <a:solidFill>
                  <a:srgbClr val="0B5394"/>
                </a:solidFill>
                <a:latin typeface="Consolas"/>
                <a:ea typeface="Consolas"/>
                <a:cs typeface="Consolas"/>
                <a:sym typeface="Consolas"/>
              </a:rPr>
              <a:t>import</a:t>
            </a:r>
            <a:r>
              <a:rPr lang="uk-UA" sz="1200">
                <a:solidFill>
                  <a:schemeClr val="dk1"/>
                </a:solidFill>
                <a:latin typeface="Consolas"/>
                <a:ea typeface="Consolas"/>
                <a:cs typeface="Consolas"/>
                <a:sym typeface="Consolas"/>
              </a:rPr>
              <a:t> </a:t>
            </a:r>
            <a:r>
              <a:rPr b="1" lang="uk-UA" sz="1200">
                <a:solidFill>
                  <a:srgbClr val="990000"/>
                </a:solidFill>
                <a:latin typeface="Consolas"/>
                <a:ea typeface="Consolas"/>
                <a:cs typeface="Consolas"/>
                <a:sym typeface="Consolas"/>
              </a:rPr>
              <a:t>mean</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uk-UA" sz="1200">
                <a:solidFill>
                  <a:schemeClr val="dk1"/>
                </a:solidFill>
                <a:latin typeface="Consolas"/>
                <a:ea typeface="Consolas"/>
                <a:cs typeface="Consolas"/>
                <a:sym typeface="Consolas"/>
              </a:rPr>
              <a:t>from pyspark.sql.functions </a:t>
            </a:r>
            <a:r>
              <a:rPr b="1" lang="uk-UA" sz="1200">
                <a:solidFill>
                  <a:srgbClr val="0B5394"/>
                </a:solidFill>
                <a:latin typeface="Consolas"/>
                <a:ea typeface="Consolas"/>
                <a:cs typeface="Consolas"/>
                <a:sym typeface="Consolas"/>
              </a:rPr>
              <a:t>import</a:t>
            </a:r>
            <a:r>
              <a:rPr lang="uk-UA" sz="1200">
                <a:solidFill>
                  <a:schemeClr val="dk1"/>
                </a:solidFill>
                <a:latin typeface="Consolas"/>
                <a:ea typeface="Consolas"/>
                <a:cs typeface="Consolas"/>
                <a:sym typeface="Consolas"/>
              </a:rPr>
              <a:t> </a:t>
            </a:r>
            <a:r>
              <a:rPr b="1" lang="uk-UA" sz="1200">
                <a:solidFill>
                  <a:srgbClr val="990000"/>
                </a:solidFill>
                <a:latin typeface="Consolas"/>
                <a:ea typeface="Consolas"/>
                <a:cs typeface="Consolas"/>
                <a:sym typeface="Consolas"/>
              </a:rPr>
              <a:t>year</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uk-UA" sz="1200">
                <a:solidFill>
                  <a:schemeClr val="dk1"/>
                </a:solidFill>
                <a:latin typeface="Consolas"/>
                <a:ea typeface="Consolas"/>
                <a:cs typeface="Consolas"/>
                <a:sym typeface="Consolas"/>
              </a:rPr>
              <a:t>from pyspark.sql.functions </a:t>
            </a:r>
            <a:r>
              <a:rPr b="1" lang="uk-UA" sz="1200">
                <a:solidFill>
                  <a:srgbClr val="0B5394"/>
                </a:solidFill>
                <a:latin typeface="Consolas"/>
                <a:ea typeface="Consolas"/>
                <a:cs typeface="Consolas"/>
                <a:sym typeface="Consolas"/>
              </a:rPr>
              <a:t>import</a:t>
            </a:r>
            <a:r>
              <a:rPr lang="uk-UA" sz="1200">
                <a:solidFill>
                  <a:schemeClr val="dk1"/>
                </a:solidFill>
                <a:latin typeface="Consolas"/>
                <a:ea typeface="Consolas"/>
                <a:cs typeface="Consolas"/>
                <a:sym typeface="Consolas"/>
              </a:rPr>
              <a:t> </a:t>
            </a:r>
            <a:r>
              <a:rPr b="1" lang="uk-UA" sz="1200">
                <a:solidFill>
                  <a:srgbClr val="990000"/>
                </a:solidFill>
                <a:latin typeface="Consolas"/>
                <a:ea typeface="Consolas"/>
                <a:cs typeface="Consolas"/>
                <a:sym typeface="Consolas"/>
              </a:rPr>
              <a:t>avg</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uk-UA" sz="1200">
                <a:solidFill>
                  <a:schemeClr val="dk1"/>
                </a:solidFill>
                <a:latin typeface="Consolas"/>
                <a:ea typeface="Consolas"/>
                <a:cs typeface="Consolas"/>
                <a:sym typeface="Consolas"/>
              </a:rPr>
              <a:t>from pyspark.sql.functions </a:t>
            </a:r>
            <a:r>
              <a:rPr b="1" lang="uk-UA" sz="1200">
                <a:solidFill>
                  <a:srgbClr val="0B5394"/>
                </a:solidFill>
                <a:latin typeface="Consolas"/>
                <a:ea typeface="Consolas"/>
                <a:cs typeface="Consolas"/>
                <a:sym typeface="Consolas"/>
              </a:rPr>
              <a:t>import</a:t>
            </a:r>
            <a:r>
              <a:rPr lang="uk-UA" sz="1200">
                <a:solidFill>
                  <a:schemeClr val="dk1"/>
                </a:solidFill>
                <a:latin typeface="Consolas"/>
                <a:ea typeface="Consolas"/>
                <a:cs typeface="Consolas"/>
                <a:sym typeface="Consolas"/>
              </a:rPr>
              <a:t> </a:t>
            </a:r>
            <a:r>
              <a:rPr b="1" lang="uk-UA" sz="1200">
                <a:solidFill>
                  <a:srgbClr val="990000"/>
                </a:solidFill>
                <a:latin typeface="Consolas"/>
                <a:ea typeface="Consolas"/>
                <a:cs typeface="Consolas"/>
                <a:sym typeface="Consolas"/>
              </a:rPr>
              <a:t>min, max</a:t>
            </a:r>
            <a:endParaRPr b="1" sz="1200">
              <a:solidFill>
                <a:srgbClr val="990000"/>
              </a:solidFill>
              <a:latin typeface="Consolas"/>
              <a:ea typeface="Consolas"/>
              <a:cs typeface="Consolas"/>
              <a:sym typeface="Consolas"/>
            </a:endParaRPr>
          </a:p>
        </p:txBody>
      </p:sp>
      <p:sp>
        <p:nvSpPr>
          <p:cNvPr id="642" name="Google Shape;642;p79"/>
          <p:cNvSpPr txBox="1"/>
          <p:nvPr/>
        </p:nvSpPr>
        <p:spPr>
          <a:xfrm>
            <a:off x="699350" y="3648375"/>
            <a:ext cx="76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a:latin typeface="Calibri"/>
                <a:ea typeface="Calibri"/>
                <a:cs typeface="Calibri"/>
                <a:sym typeface="Calibri"/>
              </a:rPr>
              <a:t> We also can import all Spark SQL function libraries into the application by using  [ * ]  as shown below:</a:t>
            </a:r>
            <a:endParaRPr>
              <a:latin typeface="Calibri"/>
              <a:ea typeface="Calibri"/>
              <a:cs typeface="Calibri"/>
              <a:sym typeface="Calibri"/>
            </a:endParaRPr>
          </a:p>
        </p:txBody>
      </p:sp>
      <p:sp>
        <p:nvSpPr>
          <p:cNvPr id="643" name="Google Shape;643;p79"/>
          <p:cNvSpPr txBox="1"/>
          <p:nvPr/>
        </p:nvSpPr>
        <p:spPr>
          <a:xfrm>
            <a:off x="604275" y="4002475"/>
            <a:ext cx="7482300" cy="369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chemeClr val="dk1"/>
                </a:solidFill>
                <a:latin typeface="Consolas"/>
                <a:ea typeface="Consolas"/>
                <a:cs typeface="Consolas"/>
                <a:sym typeface="Consolas"/>
              </a:rPr>
              <a:t>from pyspark.sql.functions </a:t>
            </a:r>
            <a:r>
              <a:rPr b="1" lang="uk-UA" sz="1200">
                <a:solidFill>
                  <a:srgbClr val="0B5394"/>
                </a:solidFill>
                <a:latin typeface="Consolas"/>
                <a:ea typeface="Consolas"/>
                <a:cs typeface="Consolas"/>
                <a:sym typeface="Consolas"/>
              </a:rPr>
              <a:t>import</a:t>
            </a:r>
            <a:r>
              <a:rPr b="1" lang="uk-UA" sz="1200">
                <a:solidFill>
                  <a:srgbClr val="990000"/>
                </a:solidFill>
                <a:latin typeface="Consolas"/>
                <a:ea typeface="Consolas"/>
                <a:cs typeface="Consolas"/>
                <a:sym typeface="Consolas"/>
              </a:rPr>
              <a:t>*</a:t>
            </a:r>
            <a:endParaRPr/>
          </a:p>
        </p:txBody>
      </p:sp>
      <p:sp>
        <p:nvSpPr>
          <p:cNvPr id="644" name="Google Shape;644;p79"/>
          <p:cNvSpPr txBox="1"/>
          <p:nvPr/>
        </p:nvSpPr>
        <p:spPr>
          <a:xfrm>
            <a:off x="863175" y="4401875"/>
            <a:ext cx="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45" name="Google Shape;645;p79"/>
          <p:cNvSpPr txBox="1"/>
          <p:nvPr/>
        </p:nvSpPr>
        <p:spPr>
          <a:xfrm>
            <a:off x="863175" y="4332275"/>
            <a:ext cx="6964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uk-UA" sz="1300" u="sng">
                <a:solidFill>
                  <a:schemeClr val="hlink"/>
                </a:solidFill>
                <a:latin typeface="Calibri"/>
                <a:ea typeface="Calibri"/>
                <a:cs typeface="Calibri"/>
                <a:sym typeface="Calibri"/>
                <a:hlinkClick r:id="rId3"/>
              </a:rPr>
              <a:t>Click here to view the Spark SQL Functions document</a:t>
            </a:r>
            <a:r>
              <a:rPr lang="uk-UA" sz="1300">
                <a:latin typeface="Calibri"/>
                <a:ea typeface="Calibri"/>
                <a:cs typeface="Calibri"/>
                <a:sym typeface="Calibri"/>
              </a:rPr>
              <a:t>.</a:t>
            </a:r>
            <a:endParaRPr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Sample Dataset Resources</a:t>
            </a:r>
            <a:endParaRPr sz="3000"/>
          </a:p>
        </p:txBody>
      </p:sp>
      <p:sp>
        <p:nvSpPr>
          <p:cNvPr id="263" name="Google Shape;263;p35"/>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uk-UA" sz="1200"/>
              <a:t>In this Spark lesson, we will use the below list of </a:t>
            </a:r>
            <a:r>
              <a:rPr lang="uk-UA" sz="1200"/>
              <a:t>datasets</a:t>
            </a:r>
            <a:r>
              <a:rPr lang="uk-UA" sz="1200"/>
              <a:t> for demonstration:</a:t>
            </a:r>
            <a:endParaRPr sz="1200"/>
          </a:p>
          <a:p>
            <a:pPr indent="-304800" lvl="0" marL="457200" rtl="0" algn="l">
              <a:lnSpc>
                <a:spcPct val="100000"/>
              </a:lnSpc>
              <a:spcBef>
                <a:spcPts val="1200"/>
              </a:spcBef>
              <a:spcAft>
                <a:spcPts val="0"/>
              </a:spcAft>
              <a:buClr>
                <a:srgbClr val="0D0D0D"/>
              </a:buClr>
              <a:buSzPts val="1200"/>
              <a:buChar char="●"/>
            </a:pPr>
            <a:r>
              <a:rPr lang="uk-UA" sz="1200" u="sng">
                <a:solidFill>
                  <a:srgbClr val="0D0D0D"/>
                </a:solidFill>
                <a:hlinkClick r:id="rId3">
                  <a:extLst>
                    <a:ext uri="{A12FA001-AC4F-418D-AE19-62706E023703}">
                      <ahyp:hlinkClr val="tx"/>
                    </a:ext>
                  </a:extLst>
                </a:hlinkClick>
              </a:rPr>
              <a:t>Click here for Download “airport.txt.”</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4">
                  <a:extLst>
                    <a:ext uri="{A12FA001-AC4F-418D-AE19-62706E023703}">
                      <ahyp:hlinkClr val="tx"/>
                    </a:ext>
                  </a:extLst>
                </a:hlinkClick>
              </a:rPr>
              <a:t>Click here for Download “adult_data.csv.”</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5">
                  <a:extLst>
                    <a:ext uri="{A12FA001-AC4F-418D-AE19-62706E023703}">
                      <ahyp:hlinkClr val="tx"/>
                    </a:ext>
                  </a:extLst>
                </a:hlinkClick>
              </a:rPr>
              <a:t>Click here for Download “word_count.txt.”</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6">
                  <a:extLst>
                    <a:ext uri="{A12FA001-AC4F-418D-AE19-62706E023703}">
                      <ahyp:hlinkClr val="tx"/>
                    </a:ext>
                  </a:extLst>
                </a:hlinkClick>
              </a:rPr>
              <a:t>Click here for Download “cardataOne.txt.”</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7">
                  <a:extLst>
                    <a:ext uri="{A12FA001-AC4F-418D-AE19-62706E023703}">
                      <ahyp:hlinkClr val="tx"/>
                    </a:ext>
                  </a:extLst>
                </a:hlinkClick>
              </a:rPr>
              <a:t>Click here for Download “cardataTwo.txt.”</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8">
                  <a:extLst>
                    <a:ext uri="{A12FA001-AC4F-418D-AE19-62706E023703}">
                      <ahyp:hlinkClr val="tx"/>
                    </a:ext>
                  </a:extLst>
                </a:hlinkClick>
              </a:rPr>
              <a:t>Click here for Download “RealEstate.csv.”</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9">
                  <a:extLst>
                    <a:ext uri="{A12FA001-AC4F-418D-AE19-62706E023703}">
                      <ahyp:hlinkClr val="tx"/>
                    </a:ext>
                  </a:extLst>
                </a:hlinkClick>
              </a:rPr>
              <a:t>Click here to Download “officecode.csv.”</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10">
                  <a:extLst>
                    <a:ext uri="{A12FA001-AC4F-418D-AE19-62706E023703}">
                      <ahyp:hlinkClr val="tx"/>
                    </a:ext>
                  </a:extLst>
                </a:hlinkClick>
              </a:rPr>
              <a:t>Click here for Download “employee.csv.”</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latin typeface="Arial"/>
                <a:ea typeface="Arial"/>
                <a:cs typeface="Arial"/>
                <a:sym typeface="Arial"/>
                <a:hlinkClick r:id="rId11">
                  <a:extLst>
                    <a:ext uri="{A12FA001-AC4F-418D-AE19-62706E023703}">
                      <ahyp:hlinkClr val="tx"/>
                    </a:ext>
                  </a:extLst>
                </a:hlinkClick>
              </a:rPr>
              <a:t>Click here for Download “</a:t>
            </a:r>
            <a:r>
              <a:rPr lang="uk-UA" sz="1200" u="sng">
                <a:solidFill>
                  <a:srgbClr val="0D0D0D"/>
                </a:solidFill>
                <a:hlinkClick r:id="rId12">
                  <a:extLst>
                    <a:ext uri="{A12FA001-AC4F-418D-AE19-62706E023703}">
                      <ahyp:hlinkClr val="tx"/>
                    </a:ext>
                  </a:extLst>
                </a:hlinkClick>
              </a:rPr>
              <a:t>cars.csv.”</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13">
                  <a:extLst>
                    <a:ext uri="{A12FA001-AC4F-418D-AE19-62706E023703}">
                      <ahyp:hlinkClr val="tx"/>
                    </a:ext>
                  </a:extLst>
                </a:hlinkClick>
              </a:rPr>
              <a:t>Click here for Download “multiline_zipcode”</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14">
                  <a:extLst>
                    <a:ext uri="{A12FA001-AC4F-418D-AE19-62706E023703}">
                      <ahyp:hlinkClr val="tx"/>
                    </a:ext>
                  </a:extLst>
                </a:hlinkClick>
              </a:rPr>
              <a:t>Click here for Download “zipcode.json”</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15">
                  <a:extLst>
                    <a:ext uri="{A12FA001-AC4F-418D-AE19-62706E023703}">
                      <ahyp:hlinkClr val="tx"/>
                    </a:ext>
                  </a:extLst>
                </a:hlinkClick>
              </a:rPr>
              <a:t>Click here for Download “zipcode1.json”</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16">
                  <a:extLst>
                    <a:ext uri="{A12FA001-AC4F-418D-AE19-62706E023703}">
                      <ahyp:hlinkClr val="tx"/>
                    </a:ext>
                  </a:extLst>
                </a:hlinkClick>
              </a:rPr>
              <a:t>Click here for Download “zipcode2.json”</a:t>
            </a:r>
            <a:endParaRPr sz="1200">
              <a:solidFill>
                <a:srgbClr val="0D0D0D"/>
              </a:solidFill>
            </a:endParaRPr>
          </a:p>
          <a:p>
            <a:pPr indent="-304800" lvl="0" marL="457200" rtl="0" algn="l">
              <a:lnSpc>
                <a:spcPct val="100000"/>
              </a:lnSpc>
              <a:spcBef>
                <a:spcPts val="0"/>
              </a:spcBef>
              <a:spcAft>
                <a:spcPts val="0"/>
              </a:spcAft>
              <a:buClr>
                <a:srgbClr val="0D0D0D"/>
              </a:buClr>
              <a:buSzPts val="1200"/>
              <a:buChar char="●"/>
            </a:pPr>
            <a:r>
              <a:rPr lang="uk-UA" sz="1200" u="sng">
                <a:solidFill>
                  <a:srgbClr val="0D0D0D"/>
                </a:solidFill>
                <a:hlinkClick r:id="rId17">
                  <a:extLst>
                    <a:ext uri="{A12FA001-AC4F-418D-AE19-62706E023703}">
                      <ahyp:hlinkClr val="tx"/>
                    </a:ext>
                  </a:extLst>
                </a:hlinkClick>
              </a:rPr>
              <a:t>Click here for Downoad “zipcodeData.csv”</a:t>
            </a:r>
            <a:endParaRPr sz="1200">
              <a:solidFill>
                <a:srgbClr val="0D0D0D"/>
              </a:solidFill>
            </a:endParaRPr>
          </a:p>
          <a:p>
            <a:pPr indent="-304800" lvl="0" marL="457200" rtl="0" algn="l">
              <a:spcBef>
                <a:spcPts val="0"/>
              </a:spcBef>
              <a:spcAft>
                <a:spcPts val="0"/>
              </a:spcAft>
              <a:buClr>
                <a:srgbClr val="0D0D0D"/>
              </a:buClr>
              <a:buSzPts val="1200"/>
              <a:buChar char="●"/>
            </a:pPr>
            <a:r>
              <a:rPr i="1" lang="uk-UA" sz="1200">
                <a:solidFill>
                  <a:srgbClr val="0D0D0D"/>
                </a:solidFill>
                <a:highlight>
                  <a:schemeClr val="lt1"/>
                </a:highlight>
              </a:rPr>
              <a:t>Classicmodels database, </a:t>
            </a:r>
            <a:r>
              <a:rPr i="1" lang="uk-UA" sz="1200" u="sng">
                <a:solidFill>
                  <a:srgbClr val="0D0D0D"/>
                </a:solidFill>
                <a:highlight>
                  <a:schemeClr val="lt1"/>
                </a:highlight>
                <a:hlinkClick r:id="rId18">
                  <a:extLst>
                    <a:ext uri="{A12FA001-AC4F-418D-AE19-62706E023703}">
                      <ahyp:hlinkClr val="tx"/>
                    </a:ext>
                  </a:extLst>
                </a:hlinkClick>
              </a:rPr>
              <a:t>Click here to download</a:t>
            </a:r>
            <a:endParaRPr sz="1200">
              <a:solidFill>
                <a:srgbClr val="0D0D0D"/>
              </a:solidFill>
            </a:endParaRPr>
          </a:p>
        </p:txBody>
      </p:sp>
      <p:sp>
        <p:nvSpPr>
          <p:cNvPr id="264" name="Google Shape;26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K</a:t>
            </a:r>
            <a:r>
              <a:rPr lang="uk-UA"/>
              <a:t>nowledge</a:t>
            </a:r>
            <a:r>
              <a:rPr lang="uk-UA"/>
              <a:t> Check</a:t>
            </a:r>
            <a:endParaRPr/>
          </a:p>
        </p:txBody>
      </p:sp>
      <p:sp>
        <p:nvSpPr>
          <p:cNvPr id="651" name="Google Shape;651;p80"/>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uk-UA"/>
              <a:t>What are the key differences between RDD and DataFrame?</a:t>
            </a:r>
            <a:endParaRPr/>
          </a:p>
          <a:p>
            <a:pPr indent="-330200" lvl="0" marL="457200" rtl="0" algn="l">
              <a:spcBef>
                <a:spcPts val="0"/>
              </a:spcBef>
              <a:spcAft>
                <a:spcPts val="0"/>
              </a:spcAft>
              <a:buSzPts val="1600"/>
              <a:buChar char="●"/>
            </a:pPr>
            <a:r>
              <a:rPr lang="uk-UA"/>
              <a:t>What do you understand about SparkSession in Pyspark?</a:t>
            </a:r>
            <a:endParaRPr/>
          </a:p>
          <a:p>
            <a:pPr indent="-330200" lvl="0" marL="457200" rtl="0" algn="l">
              <a:spcBef>
                <a:spcPts val="0"/>
              </a:spcBef>
              <a:spcAft>
                <a:spcPts val="0"/>
              </a:spcAft>
              <a:buSzPts val="1600"/>
              <a:buChar char="●"/>
            </a:pPr>
            <a:r>
              <a:rPr lang="uk-UA"/>
              <a:t>Can we create PySpark DataFrame from external data sources?</a:t>
            </a:r>
            <a:endParaRPr sz="1600">
              <a:solidFill>
                <a:srgbClr val="610B4B"/>
              </a:solidFill>
              <a:highlight>
                <a:srgbClr val="FFFFFF"/>
              </a:highlight>
              <a:latin typeface="Arial"/>
              <a:ea typeface="Arial"/>
              <a:cs typeface="Arial"/>
              <a:sym typeface="Arial"/>
            </a:endParaRPr>
          </a:p>
          <a:p>
            <a:pPr indent="0" lvl="0" marL="0" rtl="0" algn="just">
              <a:lnSpc>
                <a:spcPct val="130000"/>
              </a:lnSpc>
              <a:spcBef>
                <a:spcPts val="1400"/>
              </a:spcBef>
              <a:spcAft>
                <a:spcPts val="0"/>
              </a:spcAft>
              <a:buClr>
                <a:schemeClr val="dk1"/>
              </a:buClr>
              <a:buSzPts val="1100"/>
              <a:buFont typeface="Arial"/>
              <a:buNone/>
            </a:pPr>
            <a:r>
              <a:t/>
            </a:r>
            <a:endParaRPr sz="1600">
              <a:solidFill>
                <a:srgbClr val="610B4B"/>
              </a:solidFill>
              <a:highlight>
                <a:srgbClr val="FFFFFF"/>
              </a:highlight>
              <a:latin typeface="Arial"/>
              <a:ea typeface="Arial"/>
              <a:cs typeface="Arial"/>
              <a:sym typeface="Arial"/>
            </a:endParaRPr>
          </a:p>
          <a:p>
            <a:pPr indent="0" lvl="0" marL="0" rtl="0" algn="l">
              <a:spcBef>
                <a:spcPts val="400"/>
              </a:spcBef>
              <a:spcAft>
                <a:spcPts val="1200"/>
              </a:spcAft>
              <a:buNone/>
            </a:pPr>
            <a:r>
              <a:t/>
            </a:r>
            <a:endParaRPr/>
          </a:p>
        </p:txBody>
      </p:sp>
      <p:sp>
        <p:nvSpPr>
          <p:cNvPr id="652" name="Google Shape;652;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300"/>
              <a:t>Writing/Saving Data to RDBMS from a Spark DataFrame</a:t>
            </a:r>
            <a:endParaRPr sz="2300"/>
          </a:p>
        </p:txBody>
      </p:sp>
      <p:sp>
        <p:nvSpPr>
          <p:cNvPr id="658" name="Google Shape;658;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59" name="Google Shape;659;p81"/>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uk-UA" sz="1100">
                <a:solidFill>
                  <a:srgbClr val="000000"/>
                </a:solidFill>
              </a:rPr>
              <a:t>We can write data from a </a:t>
            </a:r>
            <a:r>
              <a:rPr b="1" lang="uk-UA" sz="1100">
                <a:solidFill>
                  <a:srgbClr val="000000"/>
                </a:solidFill>
              </a:rPr>
              <a:t>Spark DataFrame</a:t>
            </a:r>
            <a:r>
              <a:rPr lang="uk-UA" sz="1100">
                <a:solidFill>
                  <a:srgbClr val="000000"/>
                </a:solidFill>
              </a:rPr>
              <a:t> to any </a:t>
            </a:r>
            <a:r>
              <a:rPr b="1" lang="uk-UA" sz="1100">
                <a:solidFill>
                  <a:srgbClr val="000000"/>
                </a:solidFill>
              </a:rPr>
              <a:t>JDBC-compatible database</a:t>
            </a:r>
            <a:r>
              <a:rPr lang="uk-UA" sz="1100">
                <a:solidFill>
                  <a:srgbClr val="000000"/>
                </a:solidFill>
              </a:rPr>
              <a:t> using the </a:t>
            </a:r>
            <a:r>
              <a:rPr b="1" lang="uk-UA" sz="1100">
                <a:solidFill>
                  <a:srgbClr val="000000"/>
                </a:solidFill>
              </a:rPr>
              <a:t>JDBC connection API</a:t>
            </a:r>
            <a:r>
              <a:rPr lang="uk-UA" sz="1100">
                <a:solidFill>
                  <a:srgbClr val="000000"/>
                </a:solidFill>
              </a:rPr>
              <a:t>:</a:t>
            </a:r>
            <a:endParaRPr sz="1100">
              <a:solidFill>
                <a:srgbClr val="000000"/>
              </a:solidFill>
            </a:endParaRPr>
          </a:p>
          <a:p>
            <a:pPr indent="0" lvl="0" marL="0" rtl="0" algn="l">
              <a:lnSpc>
                <a:spcPct val="100000"/>
              </a:lnSpc>
              <a:spcBef>
                <a:spcPts val="0"/>
              </a:spcBef>
              <a:spcAft>
                <a:spcPts val="0"/>
              </a:spcAft>
              <a:buNone/>
            </a:pPr>
            <a:r>
              <a:rPr lang="uk-UA" sz="1100">
                <a:solidFill>
                  <a:srgbClr val="188038"/>
                </a:solidFill>
                <a:latin typeface="Roboto Mono"/>
                <a:ea typeface="Roboto Mono"/>
                <a:cs typeface="Roboto Mono"/>
                <a:sym typeface="Roboto Mono"/>
              </a:rPr>
              <a:t>s</a:t>
            </a:r>
            <a:r>
              <a:rPr lang="uk-UA" sz="1100">
                <a:solidFill>
                  <a:srgbClr val="188038"/>
                </a:solidFill>
                <a:latin typeface="Roboto Mono"/>
                <a:ea typeface="Roboto Mono"/>
                <a:cs typeface="Roboto Mono"/>
                <a:sym typeface="Roboto Mono"/>
              </a:rPr>
              <a:t>park.DataFrame.write.format('jdbc')</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uk-UA" sz="1100">
                <a:solidFill>
                  <a:srgbClr val="000000"/>
                </a:solidFill>
              </a:rPr>
              <a:t>This above API provides various </a:t>
            </a:r>
            <a:r>
              <a:rPr b="1" lang="uk-UA" sz="1100">
                <a:solidFill>
                  <a:srgbClr val="000000"/>
                </a:solidFill>
              </a:rPr>
              <a:t>configuration options</a:t>
            </a:r>
            <a:r>
              <a:rPr lang="uk-UA" sz="1100">
                <a:solidFill>
                  <a:srgbClr val="000000"/>
                </a:solidFill>
              </a:rPr>
              <a:t>, allowing users to </a:t>
            </a:r>
            <a:r>
              <a:rPr b="1" lang="uk-UA" sz="1100">
                <a:solidFill>
                  <a:srgbClr val="000000"/>
                </a:solidFill>
              </a:rPr>
              <a:t>customize schemas</a:t>
            </a:r>
            <a:r>
              <a:rPr lang="uk-UA" sz="1100">
                <a:solidFill>
                  <a:srgbClr val="000000"/>
                </a:solidFill>
              </a:rPr>
              <a:t> and specify additional parameters when executing </a:t>
            </a:r>
            <a:r>
              <a:rPr b="1" lang="uk-UA" sz="1100">
                <a:solidFill>
                  <a:srgbClr val="000000"/>
                </a:solidFill>
              </a:rPr>
              <a:t>CREATE TABLE</a:t>
            </a:r>
            <a:r>
              <a:rPr lang="uk-UA" sz="1100">
                <a:solidFill>
                  <a:srgbClr val="000000"/>
                </a:solidFill>
              </a:rPr>
              <a:t> statements.</a:t>
            </a:r>
            <a:endParaRPr sz="1100">
              <a:solidFill>
                <a:srgbClr val="000000"/>
              </a:solidFill>
            </a:endParaRPr>
          </a:p>
          <a:p>
            <a:pPr indent="0" lvl="0" marL="0" rtl="0" algn="l">
              <a:spcBef>
                <a:spcPts val="1200"/>
              </a:spcBef>
              <a:spcAft>
                <a:spcPts val="0"/>
              </a:spcAft>
              <a:buNone/>
            </a:pPr>
            <a:r>
              <a:rPr lang="uk-UA" sz="1100">
                <a:solidFill>
                  <a:srgbClr val="000000"/>
                </a:solidFill>
              </a:rPr>
              <a:t>The </a:t>
            </a:r>
            <a:r>
              <a:rPr b="1" lang="uk-UA" sz="1100">
                <a:solidFill>
                  <a:srgbClr val="188038"/>
                </a:solidFill>
                <a:latin typeface="Roboto Mono"/>
                <a:ea typeface="Roboto Mono"/>
                <a:cs typeface="Roboto Mono"/>
                <a:sym typeface="Roboto Mono"/>
              </a:rPr>
              <a:t>write()</a:t>
            </a:r>
            <a:r>
              <a:rPr b="1" lang="uk-UA" sz="1100">
                <a:solidFill>
                  <a:srgbClr val="000000"/>
                </a:solidFill>
              </a:rPr>
              <a:t> method</a:t>
            </a:r>
            <a:r>
              <a:rPr lang="uk-UA" sz="1100">
                <a:solidFill>
                  <a:srgbClr val="000000"/>
                </a:solidFill>
              </a:rPr>
              <a:t> is used to write data from a </a:t>
            </a:r>
            <a:r>
              <a:rPr b="1" lang="uk-UA" sz="1100">
                <a:solidFill>
                  <a:srgbClr val="000000"/>
                </a:solidFill>
              </a:rPr>
              <a:t>Spark DataFrame</a:t>
            </a:r>
            <a:r>
              <a:rPr lang="uk-UA" sz="1100">
                <a:solidFill>
                  <a:srgbClr val="000000"/>
                </a:solidFill>
              </a:rPr>
              <a:t> to an </a:t>
            </a:r>
            <a:r>
              <a:rPr b="1" lang="uk-UA" sz="1100">
                <a:solidFill>
                  <a:srgbClr val="000000"/>
                </a:solidFill>
              </a:rPr>
              <a:t>RDBMS (Relational Database Management System)</a:t>
            </a:r>
            <a:r>
              <a:rPr lang="uk-UA" sz="1100">
                <a:solidFill>
                  <a:srgbClr val="000000"/>
                </a:solidFill>
              </a:rPr>
              <a:t> table. Additionally, the </a:t>
            </a:r>
            <a:r>
              <a:rPr b="1" lang="uk-UA" sz="1100">
                <a:solidFill>
                  <a:srgbClr val="188038"/>
                </a:solidFill>
                <a:latin typeface="Roboto Mono"/>
                <a:ea typeface="Roboto Mono"/>
                <a:cs typeface="Roboto Mono"/>
                <a:sym typeface="Roboto Mono"/>
              </a:rPr>
              <a:t>option()</a:t>
            </a:r>
            <a:r>
              <a:rPr b="1" lang="uk-UA" sz="1100">
                <a:solidFill>
                  <a:srgbClr val="000000"/>
                </a:solidFill>
              </a:rPr>
              <a:t> and </a:t>
            </a:r>
            <a:r>
              <a:rPr b="1" lang="uk-UA" sz="1100">
                <a:solidFill>
                  <a:srgbClr val="188038"/>
                </a:solidFill>
                <a:latin typeface="Roboto Mono"/>
                <a:ea typeface="Roboto Mono"/>
                <a:cs typeface="Roboto Mono"/>
                <a:sym typeface="Roboto Mono"/>
              </a:rPr>
              <a:t>mode()</a:t>
            </a:r>
            <a:r>
              <a:rPr lang="uk-UA" sz="1100">
                <a:solidFill>
                  <a:srgbClr val="000000"/>
                </a:solidFill>
              </a:rPr>
              <a:t> methods control the </a:t>
            </a:r>
            <a:r>
              <a:rPr b="1" lang="uk-UA" sz="1100">
                <a:solidFill>
                  <a:srgbClr val="000000"/>
                </a:solidFill>
              </a:rPr>
              <a:t>writing behavior</a:t>
            </a:r>
            <a:r>
              <a:rPr lang="uk-UA" sz="1100">
                <a:solidFill>
                  <a:srgbClr val="000000"/>
                </a:solidFill>
              </a:rPr>
              <a:t>:</a:t>
            </a:r>
            <a:endParaRPr sz="1100">
              <a:solidFill>
                <a:srgbClr val="000000"/>
              </a:solidFill>
            </a:endParaRPr>
          </a:p>
          <a:p>
            <a:pPr indent="-298450" lvl="0" marL="457200" rtl="0" algn="l">
              <a:spcBef>
                <a:spcPts val="1200"/>
              </a:spcBef>
              <a:spcAft>
                <a:spcPts val="0"/>
              </a:spcAft>
              <a:buClr>
                <a:srgbClr val="000000"/>
              </a:buClr>
              <a:buSzPts val="1100"/>
              <a:buChar char="●"/>
            </a:pPr>
            <a:r>
              <a:rPr b="1" lang="uk-UA" sz="1100">
                <a:solidFill>
                  <a:srgbClr val="188038"/>
                </a:solidFill>
                <a:latin typeface="Roboto Mono"/>
                <a:ea typeface="Roboto Mono"/>
                <a:cs typeface="Roboto Mono"/>
                <a:sym typeface="Roboto Mono"/>
              </a:rPr>
              <a:t>mode()</a:t>
            </a:r>
            <a:r>
              <a:rPr lang="uk-UA" sz="1100">
                <a:solidFill>
                  <a:srgbClr val="000000"/>
                </a:solidFill>
              </a:rPr>
              <a:t>: Specifies how Spark should handle existing data when writing.</a:t>
            </a:r>
            <a:endParaRPr sz="1100">
              <a:solidFill>
                <a:srgbClr val="000000"/>
              </a:solidFill>
            </a:endParaRPr>
          </a:p>
          <a:p>
            <a:pPr indent="-298450" lvl="1" marL="914400" rtl="0" algn="l">
              <a:spcBef>
                <a:spcPts val="0"/>
              </a:spcBef>
              <a:spcAft>
                <a:spcPts val="0"/>
              </a:spcAft>
              <a:buClr>
                <a:srgbClr val="000000"/>
              </a:buClr>
              <a:buSzPts val="1100"/>
              <a:buChar char="○"/>
            </a:pPr>
            <a:r>
              <a:rPr b="1" lang="uk-UA" sz="1100">
                <a:solidFill>
                  <a:srgbClr val="188038"/>
                </a:solidFill>
                <a:latin typeface="Roboto Mono"/>
                <a:ea typeface="Roboto Mono"/>
                <a:cs typeface="Roboto Mono"/>
                <a:sym typeface="Roboto Mono"/>
              </a:rPr>
              <a:t>append</a:t>
            </a:r>
            <a:r>
              <a:rPr b="1" lang="uk-UA" sz="1100">
                <a:solidFill>
                  <a:srgbClr val="000000"/>
                </a:solidFill>
              </a:rPr>
              <a:t> Mode</a:t>
            </a:r>
            <a:r>
              <a:rPr lang="uk-UA" sz="1100">
                <a:solidFill>
                  <a:srgbClr val="000000"/>
                </a:solidFill>
              </a:rPr>
              <a:t>: Appends new data to the existing database table without modifying existing records.</a:t>
            </a:r>
            <a:endParaRPr sz="1100">
              <a:solidFill>
                <a:srgbClr val="000000"/>
              </a:solidFill>
            </a:endParaRPr>
          </a:p>
          <a:p>
            <a:pPr indent="-298450" lvl="1" marL="914400" rtl="0" algn="l">
              <a:spcBef>
                <a:spcPts val="0"/>
              </a:spcBef>
              <a:spcAft>
                <a:spcPts val="0"/>
              </a:spcAft>
              <a:buClr>
                <a:srgbClr val="000000"/>
              </a:buClr>
              <a:buSzPts val="1100"/>
              <a:buChar char="○"/>
            </a:pPr>
            <a:r>
              <a:rPr b="1" lang="uk-UA" sz="1100">
                <a:solidFill>
                  <a:srgbClr val="188038"/>
                </a:solidFill>
                <a:latin typeface="Roboto Mono"/>
                <a:ea typeface="Roboto Mono"/>
                <a:cs typeface="Roboto Mono"/>
                <a:sym typeface="Roboto Mono"/>
              </a:rPr>
              <a:t>overwrite</a:t>
            </a:r>
            <a:r>
              <a:rPr b="1" lang="uk-UA" sz="1100">
                <a:solidFill>
                  <a:srgbClr val="000000"/>
                </a:solidFill>
              </a:rPr>
              <a:t> Mode</a:t>
            </a:r>
            <a:r>
              <a:rPr lang="uk-UA" sz="1100">
                <a:solidFill>
                  <a:srgbClr val="000000"/>
                </a:solidFill>
              </a:rPr>
              <a:t>: Replaces existing data by overwriting the table. If the table does not exist, it will be created unless the </a:t>
            </a:r>
            <a:r>
              <a:rPr b="1" lang="uk-UA" sz="1100">
                <a:solidFill>
                  <a:srgbClr val="000000"/>
                </a:solidFill>
              </a:rPr>
              <a:t>TRUNCATE option</a:t>
            </a:r>
            <a:r>
              <a:rPr lang="uk-UA" sz="1100">
                <a:solidFill>
                  <a:srgbClr val="000000"/>
                </a:solidFill>
              </a:rPr>
              <a:t> is used.</a:t>
            </a:r>
            <a:endParaRPr/>
          </a:p>
        </p:txBody>
      </p:sp>
      <p:sp>
        <p:nvSpPr>
          <p:cNvPr id="660" name="Google Shape;660;p81"/>
          <p:cNvSpPr txBox="1"/>
          <p:nvPr/>
        </p:nvSpPr>
        <p:spPr>
          <a:xfrm>
            <a:off x="2799775" y="3708650"/>
            <a:ext cx="5757000" cy="1305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1100">
                <a:latin typeface="Consolas"/>
                <a:ea typeface="Consolas"/>
                <a:cs typeface="Consolas"/>
                <a:sym typeface="Consolas"/>
              </a:rPr>
              <a:t>df.</a:t>
            </a:r>
            <a:r>
              <a:rPr b="1" lang="uk-UA" sz="1100">
                <a:latin typeface="Consolas"/>
                <a:ea typeface="Consolas"/>
                <a:cs typeface="Consolas"/>
                <a:sym typeface="Consolas"/>
              </a:rPr>
              <a:t>write</a:t>
            </a:r>
            <a:r>
              <a:rPr lang="uk-UA" sz="1100">
                <a:latin typeface="Consolas"/>
                <a:ea typeface="Consolas"/>
                <a:cs typeface="Consolas"/>
                <a:sym typeface="Consolas"/>
              </a:rPr>
              <a:t>.format("jdbc")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a:t>
            </a:r>
            <a:r>
              <a:rPr b="1" lang="uk-UA" sz="1100">
                <a:latin typeface="Consolas"/>
                <a:ea typeface="Consolas"/>
                <a:cs typeface="Consolas"/>
                <a:sym typeface="Consolas"/>
              </a:rPr>
              <a:t>mode</a:t>
            </a:r>
            <a:r>
              <a:rPr lang="uk-UA" sz="1100">
                <a:latin typeface="Consolas"/>
                <a:ea typeface="Consolas"/>
                <a:cs typeface="Consolas"/>
                <a:sym typeface="Consolas"/>
              </a:rPr>
              <a:t>("append")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a:t>
            </a:r>
            <a:r>
              <a:rPr b="1" lang="uk-UA" sz="1100">
                <a:latin typeface="Consolas"/>
                <a:ea typeface="Consolas"/>
                <a:cs typeface="Consolas"/>
                <a:sym typeface="Consolas"/>
              </a:rPr>
              <a:t>option</a:t>
            </a:r>
            <a:r>
              <a:rPr lang="uk-UA" sz="1100">
                <a:latin typeface="Consolas"/>
                <a:ea typeface="Consolas"/>
                <a:cs typeface="Consolas"/>
                <a:sym typeface="Consolas"/>
              </a:rPr>
              <a:t>("url", "jdbc:mysql://localhost:3306/DataBaseName")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.option("dbtable", "TableName")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.option("user", "root")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.option("password", "password")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a:t>
            </a:r>
            <a:r>
              <a:rPr b="1" lang="uk-UA" sz="1100">
                <a:latin typeface="Consolas"/>
                <a:ea typeface="Consolas"/>
                <a:cs typeface="Consolas"/>
                <a:sym typeface="Consolas"/>
              </a:rPr>
              <a:t> .save()</a:t>
            </a:r>
            <a:endParaRPr b="1" sz="1100">
              <a:latin typeface="Consolas"/>
              <a:ea typeface="Consolas"/>
              <a:cs typeface="Consolas"/>
              <a:sym typeface="Consolas"/>
            </a:endParaRPr>
          </a:p>
        </p:txBody>
      </p:sp>
      <p:sp>
        <p:nvSpPr>
          <p:cNvPr id="661" name="Google Shape;661;p81"/>
          <p:cNvSpPr txBox="1"/>
          <p:nvPr/>
        </p:nvSpPr>
        <p:spPr>
          <a:xfrm>
            <a:off x="935225" y="4050875"/>
            <a:ext cx="16245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UA">
                <a:solidFill>
                  <a:schemeClr val="accent2"/>
                </a:solidFill>
              </a:rPr>
              <a:t>Basic Syntax</a:t>
            </a:r>
            <a:endParaRPr b="1">
              <a:solidFill>
                <a:schemeClr val="accent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8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500"/>
              <a:t>Example One - Write/Save Data to RDBMS (1 of 2)</a:t>
            </a:r>
            <a:endParaRPr sz="3000"/>
          </a:p>
        </p:txBody>
      </p:sp>
      <p:sp>
        <p:nvSpPr>
          <p:cNvPr id="667" name="Google Shape;667;p82"/>
          <p:cNvSpPr txBox="1"/>
          <p:nvPr>
            <p:ph idx="4294967295" type="body"/>
          </p:nvPr>
        </p:nvSpPr>
        <p:spPr>
          <a:xfrm>
            <a:off x="3642625" y="1247650"/>
            <a:ext cx="5312400" cy="34533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uk-UA" sz="800">
                <a:solidFill>
                  <a:srgbClr val="B7B7B7"/>
                </a:solidFill>
                <a:latin typeface="Consolas"/>
                <a:ea typeface="Consolas"/>
                <a:cs typeface="Consolas"/>
                <a:sym typeface="Consolas"/>
              </a:rPr>
              <a:t>#import findspark</a:t>
            </a:r>
            <a:endParaRPr i="1" sz="800">
              <a:solidFill>
                <a:srgbClr val="B7B7B7"/>
              </a:solidFill>
              <a:latin typeface="Consolas"/>
              <a:ea typeface="Consolas"/>
              <a:cs typeface="Consolas"/>
              <a:sym typeface="Consolas"/>
            </a:endParaRPr>
          </a:p>
          <a:p>
            <a:pPr indent="0" lvl="0" marL="0" rtl="0" algn="l">
              <a:lnSpc>
                <a:spcPct val="100000"/>
              </a:lnSpc>
              <a:spcBef>
                <a:spcPts val="100"/>
              </a:spcBef>
              <a:spcAft>
                <a:spcPts val="0"/>
              </a:spcAft>
              <a:buNone/>
            </a:pPr>
            <a:r>
              <a:rPr i="1" lang="uk-UA" sz="800">
                <a:solidFill>
                  <a:srgbClr val="B7B7B7"/>
                </a:solidFill>
                <a:latin typeface="Consolas"/>
                <a:ea typeface="Consolas"/>
                <a:cs typeface="Consolas"/>
                <a:sym typeface="Consolas"/>
              </a:rPr>
              <a:t>#findspark.init()</a:t>
            </a:r>
            <a:endParaRPr i="1" sz="800">
              <a:solidFill>
                <a:srgbClr val="B7B7B7"/>
              </a:solidFill>
              <a:latin typeface="Consolas"/>
              <a:ea typeface="Consolas"/>
              <a:cs typeface="Consolas"/>
              <a:sym typeface="Consolas"/>
            </a:endParaRPr>
          </a:p>
          <a:p>
            <a:pPr indent="0" lvl="0" marL="0" rtl="0" algn="l">
              <a:lnSpc>
                <a:spcPct val="100000"/>
              </a:lnSpc>
              <a:spcBef>
                <a:spcPts val="100"/>
              </a:spcBef>
              <a:spcAft>
                <a:spcPts val="0"/>
              </a:spcAft>
              <a:buNone/>
            </a:pPr>
            <a:r>
              <a:rPr i="1" lang="uk-UA" sz="800">
                <a:solidFill>
                  <a:srgbClr val="B7B7B7"/>
                </a:solidFill>
                <a:latin typeface="Consolas"/>
                <a:ea typeface="Consolas"/>
                <a:cs typeface="Consolas"/>
                <a:sym typeface="Consolas"/>
              </a:rPr>
              <a:t># use above lines if you are getting errors</a:t>
            </a:r>
            <a:endParaRPr i="1" sz="800">
              <a:solidFill>
                <a:srgbClr val="B7B7B7"/>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chemeClr val="dk1"/>
                </a:solidFill>
                <a:latin typeface="Consolas"/>
                <a:ea typeface="Consolas"/>
                <a:cs typeface="Consolas"/>
                <a:sym typeface="Consolas"/>
              </a:rPr>
              <a:t>from pyspark. sql import SparkSession</a:t>
            </a:r>
            <a:endParaRPr b="1"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chemeClr val="dk1"/>
                </a:solidFill>
                <a:latin typeface="Consolas"/>
                <a:ea typeface="Consolas"/>
                <a:cs typeface="Consolas"/>
                <a:sym typeface="Consolas"/>
              </a:rPr>
              <a:t>spark = SparkSession.builder.getOrCreate()</a:t>
            </a:r>
            <a:endParaRPr b="1"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rPr b="1" i="1" lang="uk-UA" sz="800">
                <a:solidFill>
                  <a:srgbClr val="38761D"/>
                </a:solidFill>
                <a:latin typeface="Consolas"/>
                <a:ea typeface="Consolas"/>
                <a:cs typeface="Consolas"/>
                <a:sym typeface="Consolas"/>
              </a:rPr>
              <a:t># -- initializing data ---</a:t>
            </a:r>
            <a:endParaRPr b="1" i="1" sz="800">
              <a:solidFill>
                <a:srgbClr val="38761D"/>
              </a:solidFill>
              <a:latin typeface="Consolas"/>
              <a:ea typeface="Consolas"/>
              <a:cs typeface="Consolas"/>
              <a:sym typeface="Consolas"/>
            </a:endParaRPr>
          </a:p>
          <a:p>
            <a:pPr indent="0" lvl="0" marL="0" rtl="0" algn="l">
              <a:lnSpc>
                <a:spcPct val="100000"/>
              </a:lnSpc>
              <a:spcBef>
                <a:spcPts val="100"/>
              </a:spcBef>
              <a:spcAft>
                <a:spcPts val="0"/>
              </a:spcAft>
              <a:buNone/>
            </a:pPr>
            <a:r>
              <a:rPr lang="uk-UA" sz="800">
                <a:solidFill>
                  <a:schemeClr val="dk1"/>
                </a:solidFill>
                <a:latin typeface="Consolas"/>
                <a:ea typeface="Consolas"/>
                <a:cs typeface="Consolas"/>
                <a:sym typeface="Consolas"/>
              </a:rPr>
              <a:t>simpleData = [(</a:t>
            </a:r>
            <a:r>
              <a:rPr b="1" lang="uk-UA" sz="800">
                <a:solidFill>
                  <a:srgbClr val="38761D"/>
                </a:solidFill>
                <a:latin typeface="Consolas"/>
                <a:ea typeface="Consolas"/>
                <a:cs typeface="Consolas"/>
                <a:sym typeface="Consolas"/>
              </a:rPr>
              <a:t>1,"James","Sales","NY",90000</a:t>
            </a:r>
            <a:r>
              <a:rPr lang="uk-UA"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rPr lang="uk-UA" sz="800">
                <a:solidFill>
                  <a:schemeClr val="dk1"/>
                </a:solidFill>
                <a:latin typeface="Consolas"/>
                <a:ea typeface="Consolas"/>
                <a:cs typeface="Consolas"/>
                <a:sym typeface="Consolas"/>
              </a:rPr>
              <a:t>    (</a:t>
            </a:r>
            <a:r>
              <a:rPr b="1" lang="uk-UA" sz="800">
                <a:solidFill>
                  <a:srgbClr val="38761D"/>
                </a:solidFill>
                <a:latin typeface="Consolas"/>
                <a:ea typeface="Consolas"/>
                <a:cs typeface="Consolas"/>
                <a:sym typeface="Consolas"/>
              </a:rPr>
              <a:t>2,"Michael","Sales","NY",86000</a:t>
            </a:r>
            <a:r>
              <a:rPr lang="uk-UA"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rPr lang="uk-UA" sz="800">
                <a:solidFill>
                  <a:schemeClr val="dk1"/>
                </a:solidFill>
                <a:latin typeface="Consolas"/>
                <a:ea typeface="Consolas"/>
                <a:cs typeface="Consolas"/>
                <a:sym typeface="Consolas"/>
              </a:rPr>
              <a:t>    (</a:t>
            </a:r>
            <a:r>
              <a:rPr b="1" lang="uk-UA" sz="800">
                <a:solidFill>
                  <a:srgbClr val="38761D"/>
                </a:solidFill>
                <a:latin typeface="Consolas"/>
                <a:ea typeface="Consolas"/>
                <a:cs typeface="Consolas"/>
                <a:sym typeface="Consolas"/>
              </a:rPr>
              <a:t>3,"Robert","Sales","CA",81000</a:t>
            </a:r>
            <a:r>
              <a:rPr lang="uk-UA"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rPr lang="uk-UA" sz="800">
                <a:solidFill>
                  <a:schemeClr val="dk1"/>
                </a:solidFill>
                <a:latin typeface="Consolas"/>
                <a:ea typeface="Consolas"/>
                <a:cs typeface="Consolas"/>
                <a:sym typeface="Consolas"/>
              </a:rPr>
              <a:t>    (</a:t>
            </a:r>
            <a:r>
              <a:rPr b="1" lang="uk-UA" sz="800">
                <a:solidFill>
                  <a:srgbClr val="38761D"/>
                </a:solidFill>
                <a:latin typeface="Consolas"/>
                <a:ea typeface="Consolas"/>
                <a:cs typeface="Consolas"/>
                <a:sym typeface="Consolas"/>
              </a:rPr>
              <a:t>4,"Maria","Finance","CA",90000</a:t>
            </a:r>
            <a:r>
              <a:rPr lang="uk-UA"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rPr b="1" i="1" lang="uk-UA" sz="800">
                <a:solidFill>
                  <a:srgbClr val="CC0000"/>
                </a:solidFill>
                <a:latin typeface="Consolas"/>
                <a:ea typeface="Consolas"/>
                <a:cs typeface="Consolas"/>
                <a:sym typeface="Consolas"/>
              </a:rPr>
              <a:t>#---- Declare schema for data-----</a:t>
            </a:r>
            <a:endParaRPr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rPr lang="uk-UA" sz="800">
                <a:solidFill>
                  <a:schemeClr val="dk1"/>
                </a:solidFill>
                <a:latin typeface="Consolas"/>
                <a:ea typeface="Consolas"/>
                <a:cs typeface="Consolas"/>
                <a:sym typeface="Consolas"/>
              </a:rPr>
              <a:t>columns = [</a:t>
            </a:r>
            <a:r>
              <a:rPr b="1" lang="uk-UA" sz="800">
                <a:solidFill>
                  <a:srgbClr val="0B5394"/>
                </a:solidFill>
                <a:latin typeface="Consolas"/>
                <a:ea typeface="Consolas"/>
                <a:cs typeface="Consolas"/>
                <a:sym typeface="Consolas"/>
              </a:rPr>
              <a:t>"EMPLOYEEID","employee_name","department","state","salary"</a:t>
            </a:r>
            <a:r>
              <a:rPr lang="uk-UA"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t/>
            </a:r>
            <a:endParaRPr sz="800">
              <a:solidFill>
                <a:schemeClr val="dk1"/>
              </a:solidFill>
              <a:latin typeface="Consolas"/>
              <a:ea typeface="Consolas"/>
              <a:cs typeface="Consolas"/>
              <a:sym typeface="Consolas"/>
            </a:endParaRPr>
          </a:p>
          <a:p>
            <a:pPr indent="0" lvl="0" marL="0" marR="0" rtl="0" algn="l">
              <a:lnSpc>
                <a:spcPct val="100000"/>
              </a:lnSpc>
              <a:spcBef>
                <a:spcPts val="100"/>
              </a:spcBef>
              <a:spcAft>
                <a:spcPts val="0"/>
              </a:spcAft>
              <a:buNone/>
            </a:pPr>
            <a:r>
              <a:rPr b="1" i="1" lang="uk-UA" sz="800">
                <a:solidFill>
                  <a:srgbClr val="CC0000"/>
                </a:solidFill>
                <a:latin typeface="Consolas"/>
                <a:ea typeface="Consolas"/>
                <a:cs typeface="Consolas"/>
                <a:sym typeface="Consolas"/>
              </a:rPr>
              <a:t># --- Creating data frame Using createDataFrame() function-----</a:t>
            </a:r>
            <a:endParaRPr b="1" i="1" sz="800">
              <a:solidFill>
                <a:srgbClr val="CC0000"/>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0C343D"/>
                </a:solidFill>
                <a:latin typeface="Consolas"/>
                <a:ea typeface="Consolas"/>
                <a:cs typeface="Consolas"/>
                <a:sym typeface="Consolas"/>
              </a:rPr>
              <a:t>df = spark.createDataFrame(data = simpleData, schema = columns)</a:t>
            </a:r>
            <a:endParaRPr b="1" sz="800">
              <a:solidFill>
                <a:srgbClr val="0C343D"/>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0C343D"/>
                </a:solidFill>
                <a:latin typeface="Consolas"/>
                <a:ea typeface="Consolas"/>
                <a:cs typeface="Consolas"/>
                <a:sym typeface="Consolas"/>
              </a:rPr>
              <a:t>df.printSchema()</a:t>
            </a:r>
            <a:endParaRPr b="1" sz="800">
              <a:solidFill>
                <a:srgbClr val="0C343D"/>
              </a:solidFill>
              <a:latin typeface="Consolas"/>
              <a:ea typeface="Consolas"/>
              <a:cs typeface="Consolas"/>
              <a:sym typeface="Consolas"/>
            </a:endParaRPr>
          </a:p>
          <a:p>
            <a:pPr indent="0" lvl="0" marL="0" rtl="0" algn="l">
              <a:lnSpc>
                <a:spcPct val="100000"/>
              </a:lnSpc>
              <a:spcBef>
                <a:spcPts val="100"/>
              </a:spcBef>
              <a:spcAft>
                <a:spcPts val="0"/>
              </a:spcAft>
              <a:buNone/>
            </a:pPr>
            <a:r>
              <a:t/>
            </a:r>
            <a:endParaRPr sz="800">
              <a:solidFill>
                <a:schemeClr val="dk1"/>
              </a:solidFill>
              <a:latin typeface="Consolas"/>
              <a:ea typeface="Consolas"/>
              <a:cs typeface="Consolas"/>
              <a:sym typeface="Consolas"/>
            </a:endParaRPr>
          </a:p>
          <a:p>
            <a:pPr indent="0" lvl="0" marL="0" rtl="0" algn="l">
              <a:lnSpc>
                <a:spcPct val="100000"/>
              </a:lnSpc>
              <a:spcBef>
                <a:spcPts val="100"/>
              </a:spcBef>
              <a:spcAft>
                <a:spcPts val="0"/>
              </a:spcAft>
              <a:buNone/>
            </a:pPr>
            <a:r>
              <a:rPr b="1" i="1" lang="uk-UA" sz="800">
                <a:solidFill>
                  <a:srgbClr val="CC0000"/>
                </a:solidFill>
                <a:latin typeface="Consolas"/>
                <a:ea typeface="Consolas"/>
                <a:cs typeface="Consolas"/>
                <a:sym typeface="Consolas"/>
              </a:rPr>
              <a:t>#----  save the dataframe to the MySQL table-----</a:t>
            </a:r>
            <a:endParaRPr sz="800">
              <a:solidFill>
                <a:srgbClr val="CC0000"/>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274E13"/>
                </a:solidFill>
                <a:latin typeface="Consolas"/>
                <a:ea typeface="Consolas"/>
                <a:cs typeface="Consolas"/>
                <a:sym typeface="Consolas"/>
              </a:rPr>
              <a:t>df.write.format("jdbc") \</a:t>
            </a:r>
            <a:endParaRPr b="1" sz="800">
              <a:solidFill>
                <a:srgbClr val="274E13"/>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274E13"/>
                </a:solidFill>
                <a:latin typeface="Consolas"/>
                <a:ea typeface="Consolas"/>
                <a:cs typeface="Consolas"/>
                <a:sym typeface="Consolas"/>
              </a:rPr>
              <a:t>  .mode("append") \</a:t>
            </a:r>
            <a:endParaRPr b="1" sz="800">
              <a:solidFill>
                <a:srgbClr val="274E13"/>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274E13"/>
                </a:solidFill>
                <a:latin typeface="Consolas"/>
                <a:ea typeface="Consolas"/>
                <a:cs typeface="Consolas"/>
                <a:sym typeface="Consolas"/>
              </a:rPr>
              <a:t>  .option("url", "jdbc:mysql://localhost:3306/classicmodels") \</a:t>
            </a:r>
            <a:endParaRPr b="1" sz="800">
              <a:solidFill>
                <a:srgbClr val="274E13"/>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274E13"/>
                </a:solidFill>
                <a:latin typeface="Consolas"/>
                <a:ea typeface="Consolas"/>
                <a:cs typeface="Consolas"/>
                <a:sym typeface="Consolas"/>
              </a:rPr>
              <a:t>  .option("dbtable", "</a:t>
            </a:r>
            <a:r>
              <a:rPr b="1" lang="uk-UA" sz="800">
                <a:solidFill>
                  <a:srgbClr val="274E13"/>
                </a:solidFill>
                <a:latin typeface="Consolas"/>
                <a:ea typeface="Consolas"/>
                <a:cs typeface="Consolas"/>
                <a:sym typeface="Consolas"/>
              </a:rPr>
              <a:t>classicmodels.Employees_forSparkDemo</a:t>
            </a:r>
            <a:r>
              <a:rPr b="1" lang="uk-UA" sz="800">
                <a:solidFill>
                  <a:srgbClr val="274E13"/>
                </a:solidFill>
                <a:latin typeface="Consolas"/>
                <a:ea typeface="Consolas"/>
                <a:cs typeface="Consolas"/>
                <a:sym typeface="Consolas"/>
              </a:rPr>
              <a:t>") \</a:t>
            </a:r>
            <a:endParaRPr b="1" sz="800">
              <a:solidFill>
                <a:srgbClr val="274E13"/>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274E13"/>
                </a:solidFill>
                <a:latin typeface="Consolas"/>
                <a:ea typeface="Consolas"/>
                <a:cs typeface="Consolas"/>
                <a:sym typeface="Consolas"/>
              </a:rPr>
              <a:t>  .option("user", "root") \</a:t>
            </a:r>
            <a:endParaRPr b="1" sz="800">
              <a:solidFill>
                <a:srgbClr val="274E13"/>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274E13"/>
                </a:solidFill>
                <a:latin typeface="Consolas"/>
                <a:ea typeface="Consolas"/>
                <a:cs typeface="Consolas"/>
                <a:sym typeface="Consolas"/>
              </a:rPr>
              <a:t>  .option("password", "password") \</a:t>
            </a:r>
            <a:endParaRPr b="1" sz="800">
              <a:solidFill>
                <a:srgbClr val="274E13"/>
              </a:solidFill>
              <a:latin typeface="Consolas"/>
              <a:ea typeface="Consolas"/>
              <a:cs typeface="Consolas"/>
              <a:sym typeface="Consolas"/>
            </a:endParaRPr>
          </a:p>
          <a:p>
            <a:pPr indent="0" lvl="0" marL="0" rtl="0" algn="l">
              <a:lnSpc>
                <a:spcPct val="100000"/>
              </a:lnSpc>
              <a:spcBef>
                <a:spcPts val="100"/>
              </a:spcBef>
              <a:spcAft>
                <a:spcPts val="0"/>
              </a:spcAft>
              <a:buNone/>
            </a:pPr>
            <a:r>
              <a:rPr b="1" lang="uk-UA" sz="800">
                <a:solidFill>
                  <a:srgbClr val="274E13"/>
                </a:solidFill>
                <a:latin typeface="Consolas"/>
                <a:ea typeface="Consolas"/>
                <a:cs typeface="Consolas"/>
                <a:sym typeface="Consolas"/>
              </a:rPr>
              <a:t>  .save()</a:t>
            </a:r>
            <a:endParaRPr b="1" sz="800">
              <a:solidFill>
                <a:srgbClr val="274E13"/>
              </a:solidFill>
              <a:latin typeface="Consolas"/>
              <a:ea typeface="Consolas"/>
              <a:cs typeface="Consolas"/>
              <a:sym typeface="Consolas"/>
            </a:endParaRPr>
          </a:p>
          <a:p>
            <a:pPr indent="0" lvl="0" marL="0" rtl="0" algn="l">
              <a:lnSpc>
                <a:spcPct val="100000"/>
              </a:lnSpc>
              <a:spcBef>
                <a:spcPts val="100"/>
              </a:spcBef>
              <a:spcAft>
                <a:spcPts val="100"/>
              </a:spcAft>
              <a:buNone/>
            </a:pPr>
            <a:r>
              <a:t/>
            </a:r>
            <a:endParaRPr sz="800">
              <a:solidFill>
                <a:schemeClr val="dk1"/>
              </a:solidFill>
              <a:latin typeface="Consolas"/>
              <a:ea typeface="Consolas"/>
              <a:cs typeface="Consolas"/>
              <a:sym typeface="Consolas"/>
            </a:endParaRPr>
          </a:p>
        </p:txBody>
      </p:sp>
      <p:sp>
        <p:nvSpPr>
          <p:cNvPr id="668" name="Google Shape;668;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69" name="Google Shape;669;p82"/>
          <p:cNvSpPr txBox="1"/>
          <p:nvPr/>
        </p:nvSpPr>
        <p:spPr>
          <a:xfrm>
            <a:off x="518200" y="1332100"/>
            <a:ext cx="2860800" cy="178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uk-UA" sz="1300">
                <a:solidFill>
                  <a:srgbClr val="222222"/>
                </a:solidFill>
                <a:latin typeface="Calibri"/>
                <a:ea typeface="Calibri"/>
                <a:cs typeface="Calibri"/>
                <a:sym typeface="Calibri"/>
              </a:rPr>
              <a:t>In this example, we will write data into RDBMS from the Spark DataFrame. </a:t>
            </a:r>
            <a:endParaRPr sz="1300">
              <a:solidFill>
                <a:srgbClr val="222222"/>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uk-UA" sz="1300">
                <a:solidFill>
                  <a:srgbClr val="222222"/>
                </a:solidFill>
                <a:latin typeface="Calibri"/>
                <a:ea typeface="Calibri"/>
                <a:cs typeface="Calibri"/>
                <a:sym typeface="Calibri"/>
              </a:rPr>
              <a:t>We are connecting the </a:t>
            </a:r>
            <a:r>
              <a:rPr b="1" lang="uk-UA" sz="1300">
                <a:solidFill>
                  <a:srgbClr val="222222"/>
                </a:solidFill>
                <a:latin typeface="Calibri"/>
                <a:ea typeface="Calibri"/>
                <a:cs typeface="Calibri"/>
                <a:sym typeface="Calibri"/>
              </a:rPr>
              <a:t>“classicmodels” </a:t>
            </a:r>
            <a:r>
              <a:rPr lang="uk-UA" sz="1300">
                <a:solidFill>
                  <a:srgbClr val="222222"/>
                </a:solidFill>
                <a:latin typeface="Calibri"/>
                <a:ea typeface="Calibri"/>
                <a:cs typeface="Calibri"/>
                <a:sym typeface="Calibri"/>
              </a:rPr>
              <a:t>database and table will be created by the name of </a:t>
            </a:r>
            <a:r>
              <a:rPr lang="uk-UA" sz="1300">
                <a:solidFill>
                  <a:schemeClr val="dk1"/>
                </a:solidFill>
                <a:latin typeface="Calibri"/>
                <a:ea typeface="Calibri"/>
                <a:cs typeface="Calibri"/>
                <a:sym typeface="Calibri"/>
              </a:rPr>
              <a:t>“</a:t>
            </a:r>
            <a:r>
              <a:rPr b="1" lang="uk-UA" sz="1200">
                <a:solidFill>
                  <a:srgbClr val="990000"/>
                </a:solidFill>
                <a:latin typeface="Consolas"/>
                <a:ea typeface="Consolas"/>
                <a:cs typeface="Consolas"/>
                <a:sym typeface="Consolas"/>
              </a:rPr>
              <a:t>Employees_forSparkDemo,”</a:t>
            </a:r>
            <a:r>
              <a:rPr lang="uk-UA" sz="1300">
                <a:solidFill>
                  <a:schemeClr val="dk1"/>
                </a:solidFill>
                <a:latin typeface="Calibri"/>
                <a:ea typeface="Calibri"/>
                <a:cs typeface="Calibri"/>
                <a:sym typeface="Calibri"/>
              </a:rPr>
              <a:t> </a:t>
            </a:r>
            <a:r>
              <a:rPr lang="uk-UA" sz="1300">
                <a:solidFill>
                  <a:srgbClr val="222222"/>
                </a:solidFill>
                <a:latin typeface="Calibri"/>
                <a:ea typeface="Calibri"/>
                <a:cs typeface="Calibri"/>
                <a:sym typeface="Calibri"/>
              </a:rPr>
              <a:t>along with data automatically</a:t>
            </a:r>
            <a:endParaRPr sz="1300">
              <a:solidFill>
                <a:srgbClr val="222222"/>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Example One - Write/Save Data to RDBMS</a:t>
            </a:r>
            <a:r>
              <a:rPr lang="uk-UA" sz="3000"/>
              <a:t> </a:t>
            </a:r>
            <a:r>
              <a:rPr lang="uk-UA"/>
              <a:t> (2 of 2)</a:t>
            </a:r>
            <a:endParaRPr sz="2400"/>
          </a:p>
        </p:txBody>
      </p:sp>
      <p:sp>
        <p:nvSpPr>
          <p:cNvPr id="675" name="Google Shape;675;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676" name="Google Shape;676;p83"/>
          <p:cNvPicPr preferRelativeResize="0"/>
          <p:nvPr/>
        </p:nvPicPr>
        <p:blipFill rotWithShape="1">
          <a:blip r:embed="rId3">
            <a:alphaModFix/>
          </a:blip>
          <a:srcRect b="77766" l="19119" r="57167" t="7854"/>
          <a:stretch/>
        </p:blipFill>
        <p:spPr>
          <a:xfrm>
            <a:off x="3015862" y="2837075"/>
            <a:ext cx="2907826" cy="991826"/>
          </a:xfrm>
          <a:prstGeom prst="rect">
            <a:avLst/>
          </a:prstGeom>
          <a:noFill/>
          <a:ln cap="flat" cmpd="sng" w="9525">
            <a:solidFill>
              <a:schemeClr val="dk2"/>
            </a:solidFill>
            <a:prstDash val="solid"/>
            <a:round/>
            <a:headEnd len="sm" w="sm" type="none"/>
            <a:tailEnd len="sm" w="sm" type="none"/>
          </a:ln>
        </p:spPr>
      </p:pic>
      <p:pic>
        <p:nvPicPr>
          <p:cNvPr id="677" name="Google Shape;677;p83"/>
          <p:cNvPicPr preferRelativeResize="0"/>
          <p:nvPr/>
        </p:nvPicPr>
        <p:blipFill rotWithShape="1">
          <a:blip r:embed="rId3">
            <a:alphaModFix/>
          </a:blip>
          <a:srcRect b="57037" l="0" r="86699" t="38878"/>
          <a:stretch/>
        </p:blipFill>
        <p:spPr>
          <a:xfrm>
            <a:off x="3184488" y="1983300"/>
            <a:ext cx="2775024" cy="479401"/>
          </a:xfrm>
          <a:prstGeom prst="rect">
            <a:avLst/>
          </a:prstGeom>
          <a:noFill/>
          <a:ln cap="flat" cmpd="sng" w="9525">
            <a:solidFill>
              <a:schemeClr val="dk2"/>
            </a:solidFill>
            <a:prstDash val="solid"/>
            <a:round/>
            <a:headEnd len="sm" w="sm" type="none"/>
            <a:tailEnd len="sm" w="sm" type="none"/>
          </a:ln>
        </p:spPr>
      </p:pic>
      <p:sp>
        <p:nvSpPr>
          <p:cNvPr id="678" name="Google Shape;678;p83"/>
          <p:cNvSpPr txBox="1"/>
          <p:nvPr/>
        </p:nvSpPr>
        <p:spPr>
          <a:xfrm>
            <a:off x="724521" y="1213675"/>
            <a:ext cx="742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500"/>
              <a:t>Result: </a:t>
            </a:r>
            <a:r>
              <a:rPr lang="uk-UA" sz="1500"/>
              <a:t>The table will be created by the name of </a:t>
            </a:r>
            <a:r>
              <a:rPr b="1" lang="uk-UA" sz="1500">
                <a:solidFill>
                  <a:srgbClr val="990000"/>
                </a:solidFill>
                <a:latin typeface="Consolas"/>
                <a:ea typeface="Consolas"/>
                <a:cs typeface="Consolas"/>
                <a:sym typeface="Consolas"/>
              </a:rPr>
              <a:t>Employees_forSparkDemo</a:t>
            </a:r>
            <a:r>
              <a:rPr b="1" lang="uk-UA" sz="1500"/>
              <a:t> </a:t>
            </a:r>
            <a:r>
              <a:rPr lang="uk-UA" sz="1500"/>
              <a:t>in the “classicmodels” database.</a:t>
            </a:r>
            <a:endParaRPr sz="15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700"/>
              <a:t>Example Two - Write/Save Data to RDBMS</a:t>
            </a:r>
            <a:endParaRPr sz="2700"/>
          </a:p>
        </p:txBody>
      </p:sp>
      <p:sp>
        <p:nvSpPr>
          <p:cNvPr id="684" name="Google Shape;684;p84"/>
          <p:cNvSpPr txBox="1"/>
          <p:nvPr>
            <p:ph idx="4294967295" type="body"/>
          </p:nvPr>
        </p:nvSpPr>
        <p:spPr>
          <a:xfrm>
            <a:off x="434450" y="1247650"/>
            <a:ext cx="8520600" cy="679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lang="uk-UA" sz="1400">
                <a:solidFill>
                  <a:srgbClr val="222222"/>
                </a:solidFill>
              </a:rPr>
              <a:t>We can write a specific column from the Spark DataFrame into RDBMS by using the </a:t>
            </a:r>
            <a:r>
              <a:rPr b="1" lang="uk-UA" sz="1400">
                <a:solidFill>
                  <a:srgbClr val="222222"/>
                </a:solidFill>
              </a:rPr>
              <a:t>select()</a:t>
            </a:r>
            <a:r>
              <a:rPr lang="uk-UA" sz="1400">
                <a:solidFill>
                  <a:srgbClr val="222222"/>
                </a:solidFill>
              </a:rPr>
              <a:t> method. See the example below:</a:t>
            </a:r>
            <a:endParaRPr sz="1400"/>
          </a:p>
        </p:txBody>
      </p:sp>
      <p:sp>
        <p:nvSpPr>
          <p:cNvPr id="685" name="Google Shape;685;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86" name="Google Shape;686;p84"/>
          <p:cNvSpPr txBox="1"/>
          <p:nvPr/>
        </p:nvSpPr>
        <p:spPr>
          <a:xfrm>
            <a:off x="543375" y="1826075"/>
            <a:ext cx="8296500" cy="1477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latin typeface="Consolas"/>
                <a:ea typeface="Consolas"/>
                <a:cs typeface="Consolas"/>
                <a:sym typeface="Consolas"/>
              </a:rPr>
              <a:t>df.</a:t>
            </a:r>
            <a:r>
              <a:rPr b="1" lang="uk-UA" sz="1200">
                <a:solidFill>
                  <a:srgbClr val="990000"/>
                </a:solidFill>
                <a:highlight>
                  <a:srgbClr val="C3C8CF"/>
                </a:highlight>
                <a:latin typeface="Consolas"/>
                <a:ea typeface="Consolas"/>
                <a:cs typeface="Consolas"/>
                <a:sym typeface="Consolas"/>
              </a:rPr>
              <a:t>select</a:t>
            </a:r>
            <a:r>
              <a:rPr lang="uk-UA" sz="1200">
                <a:highlight>
                  <a:srgbClr val="C3C8CF"/>
                </a:highlight>
                <a:latin typeface="Consolas"/>
                <a:ea typeface="Consolas"/>
                <a:cs typeface="Consolas"/>
                <a:sym typeface="Consolas"/>
              </a:rPr>
              <a:t>(</a:t>
            </a:r>
            <a:r>
              <a:rPr b="1" lang="uk-UA" sz="1200">
                <a:solidFill>
                  <a:srgbClr val="134F5C"/>
                </a:solidFill>
                <a:highlight>
                  <a:srgbClr val="C3C8CF"/>
                </a:highlight>
                <a:latin typeface="Consolas"/>
                <a:ea typeface="Consolas"/>
                <a:cs typeface="Consolas"/>
                <a:sym typeface="Consolas"/>
              </a:rPr>
              <a:t>"EMPLOYEEID","employee_name","department","salary"</a:t>
            </a:r>
            <a:r>
              <a:rPr lang="uk-UA" sz="1200">
                <a:highlight>
                  <a:srgbClr val="C3C8CF"/>
                </a:highlight>
                <a:latin typeface="Consolas"/>
                <a:ea typeface="Consolas"/>
                <a:cs typeface="Consolas"/>
                <a:sym typeface="Consolas"/>
              </a:rPr>
              <a:t>)</a:t>
            </a:r>
            <a:r>
              <a:rPr lang="uk-UA" sz="1200">
                <a:latin typeface="Consolas"/>
                <a:ea typeface="Consolas"/>
                <a:cs typeface="Consolas"/>
                <a:sym typeface="Consolas"/>
              </a:rPr>
              <a:t>.write.format("jdbc")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.mode("append")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.option("url", "jdbc:mysql://localhost:3306/classicmodels")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.option("dbtable", "classicmodels.</a:t>
            </a:r>
            <a:r>
              <a:rPr b="1" lang="uk-UA" sz="1200">
                <a:solidFill>
                  <a:srgbClr val="85200C"/>
                </a:solidFill>
                <a:latin typeface="Consolas"/>
                <a:ea typeface="Consolas"/>
                <a:cs typeface="Consolas"/>
                <a:sym typeface="Consolas"/>
              </a:rPr>
              <a:t>Employees_forSparkDemo</a:t>
            </a:r>
            <a:r>
              <a:rPr lang="uk-UA"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.option("user", "root")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.option("password", "password")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.save()</a:t>
            </a:r>
            <a:endParaRPr sz="1200">
              <a:latin typeface="Consolas"/>
              <a:ea typeface="Consolas"/>
              <a:cs typeface="Consolas"/>
              <a:sym typeface="Consolas"/>
            </a:endParaRPr>
          </a:p>
        </p:txBody>
      </p:sp>
      <p:pic>
        <p:nvPicPr>
          <p:cNvPr id="687" name="Google Shape;687;p84"/>
          <p:cNvPicPr preferRelativeResize="0"/>
          <p:nvPr/>
        </p:nvPicPr>
        <p:blipFill>
          <a:blip r:embed="rId3">
            <a:alphaModFix/>
          </a:blip>
          <a:stretch>
            <a:fillRect/>
          </a:stretch>
        </p:blipFill>
        <p:spPr>
          <a:xfrm>
            <a:off x="4644163" y="3221163"/>
            <a:ext cx="3604500" cy="1767075"/>
          </a:xfrm>
          <a:prstGeom prst="rect">
            <a:avLst/>
          </a:prstGeom>
          <a:noFill/>
          <a:ln cap="flat" cmpd="sng" w="9525">
            <a:solidFill>
              <a:schemeClr val="dk2"/>
            </a:solidFill>
            <a:prstDash val="solid"/>
            <a:round/>
            <a:headEnd len="sm" w="sm" type="none"/>
            <a:tailEnd len="sm" w="sm" type="none"/>
          </a:ln>
        </p:spPr>
      </p:pic>
      <p:sp>
        <p:nvSpPr>
          <p:cNvPr id="688" name="Google Shape;688;p84"/>
          <p:cNvSpPr txBox="1"/>
          <p:nvPr/>
        </p:nvSpPr>
        <p:spPr>
          <a:xfrm>
            <a:off x="577050" y="3483213"/>
            <a:ext cx="3759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300"/>
              <a:t>Result:</a:t>
            </a:r>
            <a:r>
              <a:rPr lang="uk-UA" sz="1300"/>
              <a:t> After running the above code, open</a:t>
            </a:r>
            <a:r>
              <a:rPr lang="uk-UA" sz="1300"/>
              <a:t> the </a:t>
            </a:r>
            <a:r>
              <a:rPr lang="uk-UA" sz="1300">
                <a:solidFill>
                  <a:srgbClr val="A61C00"/>
                </a:solidFill>
              </a:rPr>
              <a:t> “</a:t>
            </a:r>
            <a:r>
              <a:rPr b="1" lang="uk-UA" sz="1300">
                <a:solidFill>
                  <a:srgbClr val="A61C00"/>
                </a:solidFill>
              </a:rPr>
              <a:t>Employees_forSparkDemo”</a:t>
            </a:r>
            <a:r>
              <a:rPr lang="uk-UA" sz="1300"/>
              <a:t> table and you will notice that the “state” column is empty now, as shown in the screenshot.</a:t>
            </a:r>
            <a:endParaRPr sz="13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Guided labs for PySpark and DataPipline</a:t>
            </a:r>
            <a:endParaRPr sz="3000"/>
          </a:p>
        </p:txBody>
      </p:sp>
      <p:sp>
        <p:nvSpPr>
          <p:cNvPr id="694" name="Google Shape;694;p85"/>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sz="1800">
                <a:highlight>
                  <a:schemeClr val="lt1"/>
                </a:highlight>
              </a:rPr>
              <a:t>Complete the following labs</a:t>
            </a:r>
            <a:endParaRPr sz="1800">
              <a:highlight>
                <a:schemeClr val="lt1"/>
              </a:highlight>
            </a:endParaRPr>
          </a:p>
          <a:p>
            <a:pPr indent="-342900" lvl="0" marL="457200" rtl="0" algn="l">
              <a:spcBef>
                <a:spcPts val="1600"/>
              </a:spcBef>
              <a:spcAft>
                <a:spcPts val="0"/>
              </a:spcAft>
              <a:buClr>
                <a:srgbClr val="0D0D0D"/>
              </a:buClr>
              <a:buSzPts val="1800"/>
              <a:buChar char="➔"/>
            </a:pPr>
            <a:r>
              <a:rPr b="1" lang="uk-UA" sz="1800" u="sng">
                <a:solidFill>
                  <a:srgbClr val="0D0D0D"/>
                </a:solidFill>
                <a:hlinkClick r:id="rId3">
                  <a:extLst>
                    <a:ext uri="{A12FA001-AC4F-418D-AE19-62706E023703}">
                      <ahyp:hlinkClr val="tx"/>
                    </a:ext>
                  </a:extLst>
                </a:hlinkClick>
              </a:rPr>
              <a:t>GLAB 345.2.6 - PySpark DataFrame, Queries and matplotlib</a:t>
            </a:r>
            <a:endParaRPr b="1" sz="1800">
              <a:solidFill>
                <a:srgbClr val="0D0D0D"/>
              </a:solidFill>
            </a:endParaRPr>
          </a:p>
          <a:p>
            <a:pPr indent="-342900" lvl="0" marL="457200" rtl="0" algn="l">
              <a:spcBef>
                <a:spcPts val="0"/>
              </a:spcBef>
              <a:spcAft>
                <a:spcPts val="0"/>
              </a:spcAft>
              <a:buClr>
                <a:srgbClr val="0D0D0D"/>
              </a:buClr>
              <a:buSzPts val="1800"/>
              <a:buChar char="➔"/>
            </a:pPr>
            <a:r>
              <a:rPr b="1" lang="uk-UA" sz="1800" u="sng">
                <a:solidFill>
                  <a:srgbClr val="0D0D0D"/>
                </a:solidFill>
                <a:hlinkClick r:id="rId4">
                  <a:extLst>
                    <a:ext uri="{A12FA001-AC4F-418D-AE19-62706E023703}">
                      <ahyp:hlinkClr val="tx"/>
                    </a:ext>
                  </a:extLst>
                </a:hlinkClick>
              </a:rPr>
              <a:t>GLAB 345.2.7 - RESTful API Integration with PySpark and MySQL</a:t>
            </a:r>
            <a:endParaRPr sz="1800">
              <a:solidFill>
                <a:srgbClr val="0D0D0D"/>
              </a:solidFill>
              <a:highlight>
                <a:schemeClr val="lt1"/>
              </a:highlight>
            </a:endParaRPr>
          </a:p>
          <a:p>
            <a:pPr indent="0" lvl="0" marL="0" rtl="0" algn="l">
              <a:spcBef>
                <a:spcPts val="1200"/>
              </a:spcBef>
              <a:spcAft>
                <a:spcPts val="0"/>
              </a:spcAft>
              <a:buNone/>
            </a:pPr>
            <a:r>
              <a:rPr lang="uk-UA" sz="1800">
                <a:highlight>
                  <a:schemeClr val="lt1"/>
                </a:highlight>
              </a:rPr>
              <a:t>You can find these labs on Canvas under the Assignment section.</a:t>
            </a:r>
            <a:endParaRPr sz="1800"/>
          </a:p>
          <a:p>
            <a:pPr indent="0" lvl="0" marL="0" rtl="0" algn="l">
              <a:spcBef>
                <a:spcPts val="1600"/>
              </a:spcBef>
              <a:spcAft>
                <a:spcPts val="0"/>
              </a:spcAft>
              <a:buNone/>
            </a:pPr>
            <a:r>
              <a:t/>
            </a:r>
            <a:endParaRPr/>
          </a:p>
          <a:p>
            <a:pPr indent="0" lvl="0" marL="0" rtl="0" algn="l">
              <a:spcBef>
                <a:spcPts val="1200"/>
              </a:spcBef>
              <a:spcAft>
                <a:spcPts val="0"/>
              </a:spcAft>
              <a:buNone/>
            </a:pPr>
            <a:r>
              <a:t/>
            </a:r>
            <a:endParaRPr b="1" sz="1700"/>
          </a:p>
          <a:p>
            <a:pPr indent="0" lvl="0" marL="0" rtl="0" algn="l">
              <a:spcBef>
                <a:spcPts val="1200"/>
              </a:spcBef>
              <a:spcAft>
                <a:spcPts val="1200"/>
              </a:spcAft>
              <a:buNone/>
            </a:pPr>
            <a:r>
              <a:t/>
            </a:r>
            <a:endParaRPr b="1" sz="1700"/>
          </a:p>
        </p:txBody>
      </p:sp>
      <p:sp>
        <p:nvSpPr>
          <p:cNvPr id="695" name="Google Shape;695;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8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Summary</a:t>
            </a:r>
            <a:endParaRPr sz="3000"/>
          </a:p>
        </p:txBody>
      </p:sp>
      <p:sp>
        <p:nvSpPr>
          <p:cNvPr id="701" name="Google Shape;701;p86"/>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a:solidFill>
                  <a:srgbClr val="222222"/>
                </a:solidFill>
                <a:highlight>
                  <a:srgbClr val="FFFFFF"/>
                </a:highlight>
              </a:rPr>
              <a:t>In this module, we explored the PySpark column Operations, and the way to manipulate any PySpark DataFrame. The skill to perform these methods are a must-have.</a:t>
            </a:r>
            <a:endParaRPr>
              <a:solidFill>
                <a:srgbClr val="222222"/>
              </a:solidFill>
              <a:highlight>
                <a:srgbClr val="FFFFFF"/>
              </a:highlight>
            </a:endParaRPr>
          </a:p>
          <a:p>
            <a:pPr indent="0" lvl="0" marL="0" rtl="0" algn="l">
              <a:spcBef>
                <a:spcPts val="1200"/>
              </a:spcBef>
              <a:spcAft>
                <a:spcPts val="1200"/>
              </a:spcAft>
              <a:buNone/>
            </a:pPr>
            <a:r>
              <a:rPr lang="uk-UA">
                <a:solidFill>
                  <a:srgbClr val="222222"/>
                </a:solidFill>
                <a:highlight>
                  <a:srgbClr val="FFFFFF"/>
                </a:highlight>
              </a:rPr>
              <a:t>Most methods work similar to Pandas DataFrame and have method names similar to those used in SQL. A person having some experience, would require no time to </a:t>
            </a:r>
            <a:r>
              <a:rPr lang="uk-UA">
                <a:solidFill>
                  <a:srgbClr val="222222"/>
                </a:solidFill>
                <a:highlight>
                  <a:srgbClr val="FFFFFF"/>
                </a:highlight>
              </a:rPr>
              <a:t>learn</a:t>
            </a:r>
            <a:r>
              <a:rPr lang="uk-UA">
                <a:solidFill>
                  <a:srgbClr val="222222"/>
                </a:solidFill>
                <a:highlight>
                  <a:srgbClr val="FFFFFF"/>
                </a:highlight>
              </a:rPr>
              <a:t> how to perform these methods. All of the methods explored in this module can be used in a more optimized way. One can try using these methods in a more time and memory-conservative way.</a:t>
            </a:r>
            <a:endParaRPr/>
          </a:p>
        </p:txBody>
      </p:sp>
      <p:sp>
        <p:nvSpPr>
          <p:cNvPr id="702" name="Google Shape;70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References</a:t>
            </a:r>
            <a:endParaRPr/>
          </a:p>
        </p:txBody>
      </p:sp>
      <p:sp>
        <p:nvSpPr>
          <p:cNvPr id="708" name="Google Shape;708;p87"/>
          <p:cNvSpPr txBox="1"/>
          <p:nvPr>
            <p:ph idx="4294967295"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D0D0D"/>
              </a:buClr>
              <a:buSzPts val="1600"/>
              <a:buChar char="●"/>
            </a:pPr>
            <a:r>
              <a:rPr lang="uk-UA" u="sng">
                <a:solidFill>
                  <a:srgbClr val="0D0D0D"/>
                </a:solidFill>
                <a:hlinkClick r:id="rId3">
                  <a:extLst>
                    <a:ext uri="{A12FA001-AC4F-418D-AE19-62706E023703}">
                      <ahyp:hlinkClr val="tx"/>
                    </a:ext>
                  </a:extLst>
                </a:hlinkClick>
              </a:rPr>
              <a:t>https://community.databricks.com/s/question/0D53f00001HKHpwCAH/what-is-the-difference-between-createtempview-createglobaltempview-and-registertemptable</a:t>
            </a:r>
            <a:endParaRPr>
              <a:solidFill>
                <a:srgbClr val="0D0D0D"/>
              </a:solidFill>
            </a:endParaRPr>
          </a:p>
          <a:p>
            <a:pPr indent="-330200" lvl="0" marL="457200" rtl="0" algn="l">
              <a:spcBef>
                <a:spcPts val="0"/>
              </a:spcBef>
              <a:spcAft>
                <a:spcPts val="0"/>
              </a:spcAft>
              <a:buClr>
                <a:srgbClr val="0D0D0D"/>
              </a:buClr>
              <a:buSzPts val="1600"/>
              <a:buChar char="●"/>
            </a:pPr>
            <a:r>
              <a:rPr lang="uk-UA" u="sng">
                <a:solidFill>
                  <a:srgbClr val="0D0D0D"/>
                </a:solidFill>
                <a:hlinkClick r:id="rId4">
                  <a:extLst>
                    <a:ext uri="{A12FA001-AC4F-418D-AE19-62706E023703}">
                      <ahyp:hlinkClr val="tx"/>
                    </a:ext>
                  </a:extLst>
                </a:hlinkClick>
              </a:rPr>
              <a:t>https://dbmstutorials.com/pyspark/spark-db-to-dataframe.html</a:t>
            </a:r>
            <a:endParaRPr>
              <a:solidFill>
                <a:srgbClr val="0D0D0D"/>
              </a:solidFill>
            </a:endParaRPr>
          </a:p>
          <a:p>
            <a:pPr indent="-330200" lvl="0" marL="457200" rtl="0" algn="l">
              <a:spcBef>
                <a:spcPts val="0"/>
              </a:spcBef>
              <a:spcAft>
                <a:spcPts val="0"/>
              </a:spcAft>
              <a:buClr>
                <a:srgbClr val="0D0D0D"/>
              </a:buClr>
              <a:buSzPts val="1600"/>
              <a:buChar char="●"/>
            </a:pPr>
            <a:r>
              <a:rPr lang="uk-UA" u="sng">
                <a:solidFill>
                  <a:srgbClr val="0D0D0D"/>
                </a:solidFill>
                <a:hlinkClick r:id="rId5">
                  <a:extLst>
                    <a:ext uri="{A12FA001-AC4F-418D-AE19-62706E023703}">
                      <ahyp:hlinkClr val="tx"/>
                    </a:ext>
                  </a:extLst>
                </a:hlinkClick>
              </a:rPr>
              <a:t>https://s3.amazonaws.com/assets.datacamp.com/blog_assets/PySpark_SQL_Cheat_Sheet_Python.pdf</a:t>
            </a:r>
            <a:endParaRPr>
              <a:solidFill>
                <a:srgbClr val="0D0D0D"/>
              </a:solidFill>
            </a:endParaRPr>
          </a:p>
        </p:txBody>
      </p:sp>
      <p:sp>
        <p:nvSpPr>
          <p:cNvPr id="709" name="Google Shape;709;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8"/>
          <p:cNvSpPr txBox="1"/>
          <p:nvPr>
            <p:ph type="title"/>
          </p:nvPr>
        </p:nvSpPr>
        <p:spPr>
          <a:xfrm>
            <a:off x="501800" y="2208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3600"/>
              <a:buNone/>
            </a:pPr>
            <a:r>
              <a:rPr lang="uk-UA"/>
              <a:t>THANK YOU</a:t>
            </a:r>
            <a:endParaRPr/>
          </a:p>
        </p:txBody>
      </p:sp>
      <p:sp>
        <p:nvSpPr>
          <p:cNvPr id="715" name="Google Shape;715;p8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485575" y="674950"/>
            <a:ext cx="8520600" cy="5727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uk-UA" sz="3000"/>
              <a:t>Spark SQL - Introduction  (1 of 2)</a:t>
            </a:r>
            <a:r>
              <a:rPr lang="uk-UA" sz="3200"/>
              <a:t>          </a:t>
            </a:r>
            <a:endParaRPr sz="1100"/>
          </a:p>
        </p:txBody>
      </p:sp>
      <p:sp>
        <p:nvSpPr>
          <p:cNvPr id="270" name="Google Shape;270;p36"/>
          <p:cNvSpPr txBox="1"/>
          <p:nvPr>
            <p:ph idx="4294967295" type="body"/>
          </p:nvPr>
        </p:nvSpPr>
        <p:spPr>
          <a:xfrm>
            <a:off x="434450" y="1247650"/>
            <a:ext cx="8520600" cy="1796400"/>
          </a:xfrm>
          <a:prstGeom prst="rect">
            <a:avLst/>
          </a:prstGeom>
          <a:noFill/>
          <a:ln>
            <a:noFill/>
          </a:ln>
        </p:spPr>
        <p:txBody>
          <a:bodyPr anchorCtr="0" anchor="t" bIns="68575" lIns="68575" spcFirstLastPara="1" rIns="68575" wrap="square" tIns="68575">
            <a:noAutofit/>
          </a:bodyPr>
          <a:lstStyle/>
          <a:p>
            <a:pPr indent="0" lvl="0" marL="0" rtl="0" algn="l">
              <a:spcBef>
                <a:spcPts val="1200"/>
              </a:spcBef>
              <a:spcAft>
                <a:spcPts val="0"/>
              </a:spcAft>
              <a:buNone/>
            </a:pPr>
            <a:r>
              <a:rPr lang="uk-UA" sz="1200">
                <a:solidFill>
                  <a:srgbClr val="000000"/>
                </a:solidFill>
              </a:rPr>
              <a:t>Spark SQL is a </a:t>
            </a:r>
            <a:r>
              <a:rPr b="1" lang="uk-UA" sz="1200">
                <a:solidFill>
                  <a:srgbClr val="000000"/>
                </a:solidFill>
              </a:rPr>
              <a:t>module of Apache Spark</a:t>
            </a:r>
            <a:r>
              <a:rPr lang="uk-UA" sz="1200">
                <a:solidFill>
                  <a:srgbClr val="000000"/>
                </a:solidFill>
              </a:rPr>
              <a:t> designed for </a:t>
            </a:r>
            <a:r>
              <a:rPr b="1" lang="uk-UA" sz="1200">
                <a:solidFill>
                  <a:srgbClr val="000000"/>
                </a:solidFill>
              </a:rPr>
              <a:t>structured data processing</a:t>
            </a:r>
            <a:r>
              <a:rPr lang="uk-UA" sz="1200">
                <a:solidFill>
                  <a:srgbClr val="000000"/>
                </a:solidFill>
              </a:rPr>
              <a:t>. One of its key functionalities is the ability to execute </a:t>
            </a:r>
            <a:r>
              <a:rPr b="1" lang="uk-UA" sz="1200">
                <a:solidFill>
                  <a:srgbClr val="000000"/>
                </a:solidFill>
              </a:rPr>
              <a:t>SQL queries</a:t>
            </a:r>
            <a:r>
              <a:rPr lang="uk-UA" sz="1200">
                <a:solidFill>
                  <a:srgbClr val="000000"/>
                </a:solidFill>
              </a:rPr>
              <a:t> efficiently. It enhances Spark by providing a deeper understanding of data structure and computation.</a:t>
            </a:r>
            <a:endParaRPr sz="1200">
              <a:solidFill>
                <a:srgbClr val="000000"/>
              </a:solidFill>
            </a:endParaRPr>
          </a:p>
          <a:p>
            <a:pPr indent="0" lvl="0" marL="0" rtl="0" algn="l">
              <a:spcBef>
                <a:spcPts val="1200"/>
              </a:spcBef>
              <a:spcAft>
                <a:spcPts val="0"/>
              </a:spcAft>
              <a:buNone/>
            </a:pPr>
            <a:r>
              <a:rPr lang="uk-UA" sz="1200">
                <a:solidFill>
                  <a:srgbClr val="000000"/>
                </a:solidFill>
              </a:rPr>
              <a:t>Spark SQL introduces a powerful </a:t>
            </a:r>
            <a:r>
              <a:rPr b="1" lang="uk-UA" sz="1200">
                <a:solidFill>
                  <a:srgbClr val="000000"/>
                </a:solidFill>
              </a:rPr>
              <a:t>programming abstraction</a:t>
            </a:r>
            <a:r>
              <a:rPr lang="uk-UA" sz="1200">
                <a:solidFill>
                  <a:srgbClr val="000000"/>
                </a:solidFill>
              </a:rPr>
              <a:t> called </a:t>
            </a:r>
            <a:r>
              <a:rPr b="1" lang="uk-UA" sz="1200">
                <a:solidFill>
                  <a:srgbClr val="000000"/>
                </a:solidFill>
              </a:rPr>
              <a:t>DataFrames</a:t>
            </a:r>
            <a:r>
              <a:rPr lang="uk-UA" sz="1200">
                <a:solidFill>
                  <a:srgbClr val="000000"/>
                </a:solidFill>
              </a:rPr>
              <a:t>, which allows users to manipulate structured data with ease. It supports querying data using both </a:t>
            </a:r>
            <a:r>
              <a:rPr b="1" lang="uk-UA" sz="1200">
                <a:solidFill>
                  <a:srgbClr val="000000"/>
                </a:solidFill>
              </a:rPr>
              <a:t>SQL syntax</a:t>
            </a:r>
            <a:r>
              <a:rPr lang="uk-UA" sz="1200">
                <a:solidFill>
                  <a:srgbClr val="000000"/>
                </a:solidFill>
              </a:rPr>
              <a:t> and the </a:t>
            </a:r>
            <a:r>
              <a:rPr b="1" lang="uk-UA" sz="1200">
                <a:solidFill>
                  <a:srgbClr val="000000"/>
                </a:solidFill>
              </a:rPr>
              <a:t>Hive Query Language (HQL)</a:t>
            </a:r>
            <a:r>
              <a:rPr lang="uk-UA" sz="1200">
                <a:solidFill>
                  <a:srgbClr val="000000"/>
                </a:solidFill>
              </a:rPr>
              <a:t>.</a:t>
            </a:r>
            <a:endParaRPr sz="1200">
              <a:solidFill>
                <a:srgbClr val="000000"/>
              </a:solidFill>
            </a:endParaRPr>
          </a:p>
          <a:p>
            <a:pPr indent="0" lvl="0" marL="0" rtl="0" algn="l">
              <a:spcBef>
                <a:spcPts val="1200"/>
              </a:spcBef>
              <a:spcAft>
                <a:spcPts val="1200"/>
              </a:spcAft>
              <a:buNone/>
            </a:pPr>
            <a:r>
              <a:rPr lang="uk-UA" sz="1200">
                <a:solidFill>
                  <a:srgbClr val="000000"/>
                </a:solidFill>
              </a:rPr>
              <a:t>For users familiar with </a:t>
            </a:r>
            <a:r>
              <a:rPr b="1" lang="uk-UA" sz="1200">
                <a:solidFill>
                  <a:srgbClr val="000000"/>
                </a:solidFill>
              </a:rPr>
              <a:t>relational databases (RDBMS)</a:t>
            </a:r>
            <a:r>
              <a:rPr lang="uk-UA" sz="1200">
                <a:solidFill>
                  <a:srgbClr val="000000"/>
                </a:solidFill>
              </a:rPr>
              <a:t>, Spark SQL provides a smooth transition, extending the capabilities of traditional relational data processing to handle </a:t>
            </a:r>
            <a:r>
              <a:rPr b="1" lang="uk-UA" sz="1200">
                <a:solidFill>
                  <a:srgbClr val="000000"/>
                </a:solidFill>
              </a:rPr>
              <a:t>relational, structured, semi-structured, and unstructured data</a:t>
            </a:r>
            <a:r>
              <a:rPr lang="uk-UA" sz="1200">
                <a:solidFill>
                  <a:srgbClr val="000000"/>
                </a:solidFill>
              </a:rPr>
              <a:t> seamlessly.</a:t>
            </a:r>
            <a:endParaRPr sz="1200">
              <a:solidFill>
                <a:srgbClr val="222222"/>
              </a:solidFill>
              <a:highlight>
                <a:srgbClr val="FFFFFF"/>
              </a:highlight>
            </a:endParaRPr>
          </a:p>
        </p:txBody>
      </p:sp>
      <p:sp>
        <p:nvSpPr>
          <p:cNvPr id="271" name="Google Shape;271;p36"/>
          <p:cNvSpPr txBox="1"/>
          <p:nvPr>
            <p:ph idx="12" type="sldNum"/>
          </p:nvPr>
        </p:nvSpPr>
        <p:spPr>
          <a:xfrm>
            <a:off x="8556784" y="4749851"/>
            <a:ext cx="548700" cy="3936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uk-UA"/>
              <a:t>‹#›</a:t>
            </a:fld>
            <a:endParaRPr/>
          </a:p>
        </p:txBody>
      </p:sp>
      <p:pic>
        <p:nvPicPr>
          <p:cNvPr id="272" name="Google Shape;272;p36"/>
          <p:cNvPicPr preferRelativeResize="0"/>
          <p:nvPr/>
        </p:nvPicPr>
        <p:blipFill rotWithShape="1">
          <a:blip r:embed="rId3">
            <a:alphaModFix/>
          </a:blip>
          <a:srcRect b="18280" l="26049" r="22702" t="24199"/>
          <a:stretch/>
        </p:blipFill>
        <p:spPr>
          <a:xfrm>
            <a:off x="5865850" y="3141725"/>
            <a:ext cx="3089200" cy="1950475"/>
          </a:xfrm>
          <a:prstGeom prst="rect">
            <a:avLst/>
          </a:prstGeom>
          <a:noFill/>
          <a:ln cap="flat" cmpd="sng" w="9525">
            <a:solidFill>
              <a:schemeClr val="dk2"/>
            </a:solidFill>
            <a:prstDash val="lgDash"/>
            <a:round/>
            <a:headEnd len="sm" w="sm" type="none"/>
            <a:tailEnd len="sm" w="sm" type="none"/>
          </a:ln>
        </p:spPr>
      </p:pic>
      <p:sp>
        <p:nvSpPr>
          <p:cNvPr id="273" name="Google Shape;273;p36"/>
          <p:cNvSpPr txBox="1"/>
          <p:nvPr/>
        </p:nvSpPr>
        <p:spPr>
          <a:xfrm>
            <a:off x="7971200" y="4801800"/>
            <a:ext cx="1081800" cy="3417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uk-UA" sz="1200">
                <a:solidFill>
                  <a:srgbClr val="3F3F3F"/>
                </a:solidFill>
                <a:latin typeface="Century Gothic"/>
                <a:ea typeface="Century Gothic"/>
                <a:cs typeface="Century Gothic"/>
                <a:sym typeface="Century Gothic"/>
              </a:rPr>
              <a:t> </a:t>
            </a:r>
            <a:r>
              <a:rPr b="1" lang="uk-UA" sz="1200">
                <a:solidFill>
                  <a:schemeClr val="lt1"/>
                </a:solidFill>
                <a:latin typeface="Century Gothic"/>
                <a:ea typeface="Century Gothic"/>
                <a:cs typeface="Century Gothic"/>
                <a:sym typeface="Century Gothic"/>
              </a:rPr>
              <a:t>continue...</a:t>
            </a:r>
            <a:endParaRPr sz="1200">
              <a:solidFill>
                <a:schemeClr val="lt1"/>
              </a:solidFill>
            </a:endParaRPr>
          </a:p>
        </p:txBody>
      </p:sp>
      <p:sp>
        <p:nvSpPr>
          <p:cNvPr id="274" name="Google Shape;274;p36"/>
          <p:cNvSpPr txBox="1"/>
          <p:nvPr/>
        </p:nvSpPr>
        <p:spPr>
          <a:xfrm>
            <a:off x="538775" y="3345300"/>
            <a:ext cx="52116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uk-UA"/>
              <a:t>Ways to Manipulate Data in Spark SQL:</a:t>
            </a:r>
            <a:endParaRPr b="1"/>
          </a:p>
          <a:p>
            <a:pPr indent="-317500" lvl="0" marL="457200" rtl="0" algn="l">
              <a:lnSpc>
                <a:spcPct val="115000"/>
              </a:lnSpc>
              <a:spcBef>
                <a:spcPts val="1200"/>
              </a:spcBef>
              <a:spcAft>
                <a:spcPts val="0"/>
              </a:spcAft>
              <a:buSzPts val="1400"/>
              <a:buAutoNum type="arabicPeriod"/>
            </a:pPr>
            <a:r>
              <a:rPr b="1" lang="uk-UA"/>
              <a:t>DataFrame / Dataset API</a:t>
            </a:r>
            <a:r>
              <a:rPr lang="uk-UA"/>
              <a:t> – Enables programmatic data manipulation in Python, Scala, or Java.</a:t>
            </a:r>
            <a:endParaRPr/>
          </a:p>
          <a:p>
            <a:pPr indent="-317500" lvl="0" marL="457200" rtl="0" algn="l">
              <a:lnSpc>
                <a:spcPct val="115000"/>
              </a:lnSpc>
              <a:spcBef>
                <a:spcPts val="0"/>
              </a:spcBef>
              <a:spcAft>
                <a:spcPts val="0"/>
              </a:spcAft>
              <a:buSzPts val="1400"/>
              <a:buAutoNum type="arabicPeriod"/>
            </a:pPr>
            <a:r>
              <a:rPr b="1" lang="uk-UA"/>
              <a:t>SQL Queries</a:t>
            </a:r>
            <a:r>
              <a:rPr lang="uk-UA"/>
              <a:t> – Allows direct querying using SQL syntax.</a:t>
            </a:r>
            <a:endParaRPr/>
          </a:p>
        </p:txBody>
      </p:sp>
      <p:sp>
        <p:nvSpPr>
          <p:cNvPr id="275" name="Google Shape;275;p36"/>
          <p:cNvSpPr txBox="1"/>
          <p:nvPr/>
        </p:nvSpPr>
        <p:spPr>
          <a:xfrm>
            <a:off x="4715000" y="4636800"/>
            <a:ext cx="10818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1000">
                <a:solidFill>
                  <a:schemeClr val="accent2"/>
                </a:solidFill>
              </a:rPr>
              <a:t>img src: medium.com</a:t>
            </a:r>
            <a:endParaRPr sz="10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Spark SQL - Introduction (2 of 2)</a:t>
            </a:r>
            <a:r>
              <a:rPr lang="uk-UA" sz="3200"/>
              <a:t>          </a:t>
            </a:r>
            <a:endParaRPr sz="2400"/>
          </a:p>
        </p:txBody>
      </p:sp>
      <p:sp>
        <p:nvSpPr>
          <p:cNvPr id="281" name="Google Shape;28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282" name="Google Shape;282;p37"/>
          <p:cNvPicPr preferRelativeResize="0"/>
          <p:nvPr/>
        </p:nvPicPr>
        <p:blipFill>
          <a:blip r:embed="rId3">
            <a:alphaModFix/>
          </a:blip>
          <a:stretch>
            <a:fillRect/>
          </a:stretch>
        </p:blipFill>
        <p:spPr>
          <a:xfrm>
            <a:off x="4849800" y="1312000"/>
            <a:ext cx="3994926" cy="2646226"/>
          </a:xfrm>
          <a:prstGeom prst="rect">
            <a:avLst/>
          </a:prstGeom>
          <a:noFill/>
          <a:ln cap="flat" cmpd="sng" w="9525">
            <a:solidFill>
              <a:schemeClr val="dk2"/>
            </a:solidFill>
            <a:prstDash val="solid"/>
            <a:round/>
            <a:headEnd len="sm" w="sm" type="none"/>
            <a:tailEnd len="sm" w="sm" type="none"/>
          </a:ln>
        </p:spPr>
      </p:pic>
      <p:sp>
        <p:nvSpPr>
          <p:cNvPr id="283" name="Google Shape;283;p37"/>
          <p:cNvSpPr txBox="1"/>
          <p:nvPr/>
        </p:nvSpPr>
        <p:spPr>
          <a:xfrm>
            <a:off x="485575" y="1131450"/>
            <a:ext cx="4212600" cy="342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UA">
                <a:solidFill>
                  <a:srgbClr val="0D0D0D"/>
                </a:solidFill>
                <a:highlight>
                  <a:srgbClr val="FFFFFF"/>
                </a:highlight>
              </a:rPr>
              <a:t>Spark SQL is capable of:</a:t>
            </a:r>
            <a:endParaRPr>
              <a:solidFill>
                <a:srgbClr val="0D0D0D"/>
              </a:solidFill>
            </a:endParaRPr>
          </a:p>
          <a:p>
            <a:pPr indent="-317500" lvl="0" marL="457200" rtl="0" algn="l">
              <a:lnSpc>
                <a:spcPct val="100000"/>
              </a:lnSpc>
              <a:spcBef>
                <a:spcPts val="1200"/>
              </a:spcBef>
              <a:spcAft>
                <a:spcPts val="0"/>
              </a:spcAft>
              <a:buClr>
                <a:srgbClr val="0D0D0D"/>
              </a:buClr>
              <a:buSzPts val="1400"/>
              <a:buFont typeface="Arial"/>
              <a:buAutoNum type="arabicPeriod"/>
            </a:pPr>
            <a:r>
              <a:rPr lang="uk-UA">
                <a:solidFill>
                  <a:srgbClr val="0D0D0D"/>
                </a:solidFill>
              </a:rPr>
              <a:t>Loading data from a variety of structured sources.</a:t>
            </a:r>
            <a:endParaRPr>
              <a:solidFill>
                <a:srgbClr val="0D0D0D"/>
              </a:solidFill>
            </a:endParaRPr>
          </a:p>
          <a:p>
            <a:pPr indent="-317500" lvl="0" marL="457200" rtl="0" algn="l">
              <a:lnSpc>
                <a:spcPct val="100000"/>
              </a:lnSpc>
              <a:spcBef>
                <a:spcPts val="1000"/>
              </a:spcBef>
              <a:spcAft>
                <a:spcPts val="0"/>
              </a:spcAft>
              <a:buClr>
                <a:srgbClr val="0D0D0D"/>
              </a:buClr>
              <a:buSzPts val="1400"/>
              <a:buFont typeface="Arial"/>
              <a:buAutoNum type="arabicPeriod"/>
            </a:pPr>
            <a:r>
              <a:rPr lang="uk-UA">
                <a:solidFill>
                  <a:srgbClr val="0D0D0D"/>
                </a:solidFill>
              </a:rPr>
              <a:t>Querying data using SQL statements, both inside a Spark program and from external tools that connect to Spark SQL through standard database connectors (JDBC/ODBC) (e.g., using business intelligence tools like Tableau). </a:t>
            </a:r>
            <a:endParaRPr>
              <a:solidFill>
                <a:srgbClr val="0D0D0D"/>
              </a:solidFill>
            </a:endParaRPr>
          </a:p>
          <a:p>
            <a:pPr indent="-317500" lvl="0" marL="457200" rtl="0" algn="l">
              <a:lnSpc>
                <a:spcPct val="100000"/>
              </a:lnSpc>
              <a:spcBef>
                <a:spcPts val="1000"/>
              </a:spcBef>
              <a:spcAft>
                <a:spcPts val="1000"/>
              </a:spcAft>
              <a:buClr>
                <a:srgbClr val="0D0D0D"/>
              </a:buClr>
              <a:buSzPts val="1400"/>
              <a:buFont typeface="Arial"/>
              <a:buAutoNum type="arabicPeriod"/>
            </a:pPr>
            <a:r>
              <a:rPr lang="uk-UA">
                <a:solidFill>
                  <a:srgbClr val="0D0D0D"/>
                </a:solidFill>
              </a:rPr>
              <a:t>Providing rich integration between SQL and regular Python/Java/Scala code, including the ability to join RDDs and SQL tables, and expose custom functions in SQL and more.</a:t>
            </a:r>
            <a:endParaRPr>
              <a:solidFill>
                <a:srgbClr val="0D0D0D"/>
              </a:solidFill>
            </a:endParaRPr>
          </a:p>
        </p:txBody>
      </p:sp>
      <p:sp>
        <p:nvSpPr>
          <p:cNvPr id="284" name="Google Shape;284;p37"/>
          <p:cNvSpPr txBox="1"/>
          <p:nvPr/>
        </p:nvSpPr>
        <p:spPr>
          <a:xfrm>
            <a:off x="6530675" y="4022575"/>
            <a:ext cx="176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uk-UA" sz="900"/>
              <a:t>img src: </a:t>
            </a:r>
            <a:r>
              <a:rPr i="1" lang="uk-UA" sz="900"/>
              <a:t>opensource.com</a:t>
            </a:r>
            <a:endParaRPr i="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History of Spark APIs</a:t>
            </a:r>
            <a:endParaRPr sz="3000"/>
          </a:p>
        </p:txBody>
      </p:sp>
      <p:sp>
        <p:nvSpPr>
          <p:cNvPr id="290" name="Google Shape;29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291" name="Google Shape;291;p38"/>
          <p:cNvPicPr preferRelativeResize="0"/>
          <p:nvPr/>
        </p:nvPicPr>
        <p:blipFill rotWithShape="1">
          <a:blip r:embed="rId3">
            <a:alphaModFix/>
          </a:blip>
          <a:srcRect b="0" l="0" r="0" t="21135"/>
          <a:stretch/>
        </p:blipFill>
        <p:spPr>
          <a:xfrm>
            <a:off x="1891275" y="1247650"/>
            <a:ext cx="5921900" cy="2712124"/>
          </a:xfrm>
          <a:prstGeom prst="rect">
            <a:avLst/>
          </a:prstGeom>
          <a:noFill/>
          <a:ln cap="flat" cmpd="sng" w="9525">
            <a:solidFill>
              <a:schemeClr val="dk2"/>
            </a:solidFill>
            <a:prstDash val="solid"/>
            <a:round/>
            <a:headEnd len="sm" w="sm" type="none"/>
            <a:tailEnd len="sm" w="sm" type="none"/>
          </a:ln>
        </p:spPr>
      </p:pic>
      <p:sp>
        <p:nvSpPr>
          <p:cNvPr id="292" name="Google Shape;292;p38"/>
          <p:cNvSpPr txBox="1"/>
          <p:nvPr/>
        </p:nvSpPr>
        <p:spPr>
          <a:xfrm>
            <a:off x="686650" y="4023675"/>
            <a:ext cx="74778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0D0D0D"/>
              </a:buClr>
              <a:buSzPts val="1200"/>
              <a:buChar char="●"/>
            </a:pPr>
            <a:r>
              <a:rPr lang="uk-UA" sz="1200"/>
              <a:t>RDD (Spark 1.0) —&gt; Dataframe(Spark1.3DataFrame (Spark 1.3) —&gt; Dataset(Spark1.6).</a:t>
            </a:r>
            <a:endParaRPr sz="1200"/>
          </a:p>
          <a:p>
            <a:pPr indent="-304800" lvl="0" marL="457200" rtl="0" algn="l">
              <a:spcBef>
                <a:spcPts val="0"/>
              </a:spcBef>
              <a:spcAft>
                <a:spcPts val="0"/>
              </a:spcAft>
              <a:buClr>
                <a:srgbClr val="0D0D0D"/>
              </a:buClr>
              <a:buSzPts val="1200"/>
              <a:buChar char="●"/>
            </a:pPr>
            <a:r>
              <a:rPr lang="uk-UA" sz="1200"/>
              <a:t>A dataset</a:t>
            </a:r>
            <a:r>
              <a:rPr lang="uk-UA" sz="1200"/>
              <a:t> is an extension of a DataFrame; thus, we can consider a DataFrame an untyped view of a dataset.</a:t>
            </a:r>
            <a:endParaRPr sz="1200"/>
          </a:p>
        </p:txBody>
      </p:sp>
      <p:sp>
        <p:nvSpPr>
          <p:cNvPr id="293" name="Google Shape;293;p38"/>
          <p:cNvSpPr txBox="1"/>
          <p:nvPr/>
        </p:nvSpPr>
        <p:spPr>
          <a:xfrm>
            <a:off x="874925" y="2643325"/>
            <a:ext cx="8160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900">
                <a:solidFill>
                  <a:schemeClr val="accent2"/>
                </a:solidFill>
              </a:rPr>
              <a:t>img src: Databricks</a:t>
            </a:r>
            <a:endParaRPr sz="9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3F3F3F"/>
              </a:buClr>
              <a:buSzPts val="3600"/>
              <a:buFont typeface="Calibri"/>
              <a:buNone/>
            </a:pPr>
            <a:r>
              <a:rPr lang="uk-UA" sz="3000"/>
              <a:t>Overview </a:t>
            </a:r>
            <a:r>
              <a:rPr lang="uk-UA" sz="3000"/>
              <a:t>of </a:t>
            </a:r>
            <a:r>
              <a:rPr lang="uk-UA" sz="3000"/>
              <a:t>the</a:t>
            </a:r>
            <a:r>
              <a:rPr lang="uk-UA" sz="3000"/>
              <a:t> </a:t>
            </a:r>
            <a:r>
              <a:rPr lang="uk-UA" sz="3000"/>
              <a:t>DataFrames API/Library</a:t>
            </a:r>
            <a:endParaRPr sz="3000"/>
          </a:p>
        </p:txBody>
      </p:sp>
      <p:sp>
        <p:nvSpPr>
          <p:cNvPr id="299" name="Google Shape;299;p39"/>
          <p:cNvSpPr txBox="1"/>
          <p:nvPr>
            <p:ph idx="4294967295" type="body"/>
          </p:nvPr>
        </p:nvSpPr>
        <p:spPr>
          <a:xfrm>
            <a:off x="434450" y="1247650"/>
            <a:ext cx="8520600" cy="3333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uk-UA" sz="1100"/>
              <a:t>Spark SQL introduced a tabular data abstraction called a DataFrame since Spark 1.3.</a:t>
            </a:r>
            <a:endParaRPr sz="1100"/>
          </a:p>
          <a:p>
            <a:pPr indent="-298450" lvl="0" marL="457200" rtl="0" algn="l">
              <a:spcBef>
                <a:spcPts val="1000"/>
              </a:spcBef>
              <a:spcAft>
                <a:spcPts val="0"/>
              </a:spcAft>
              <a:buSzPts val="1100"/>
              <a:buChar char="●"/>
            </a:pPr>
            <a:r>
              <a:rPr lang="uk-UA" sz="1100"/>
              <a:t>DataFrames are similar to the table in a relational database </a:t>
            </a:r>
            <a:r>
              <a:rPr lang="uk-UA" sz="1100"/>
              <a:t>but with more optimizations. The </a:t>
            </a:r>
            <a:r>
              <a:rPr lang="uk-UA" sz="1100"/>
              <a:t>DataFrame is a distributed collection of rows (row types) with the same schema.</a:t>
            </a:r>
            <a:endParaRPr sz="1100">
              <a:solidFill>
                <a:schemeClr val="dk1"/>
              </a:solidFill>
              <a:highlight>
                <a:srgbClr val="FFFFFF"/>
              </a:highlight>
            </a:endParaRPr>
          </a:p>
          <a:p>
            <a:pPr indent="-298450" lvl="0" marL="457200" rtl="0" algn="l">
              <a:spcBef>
                <a:spcPts val="1000"/>
              </a:spcBef>
              <a:spcAft>
                <a:spcPts val="0"/>
              </a:spcAft>
              <a:buSzPts val="1100"/>
              <a:buChar char="●"/>
            </a:pPr>
            <a:r>
              <a:rPr lang="uk-UA" sz="1100"/>
              <a:t>Data is described as a DataFrame with rows, columns, and a schema . </a:t>
            </a:r>
            <a:endParaRPr sz="1100"/>
          </a:p>
          <a:p>
            <a:pPr indent="-298450" lvl="0" marL="457200" rtl="0" algn="l">
              <a:spcBef>
                <a:spcPts val="1000"/>
              </a:spcBef>
              <a:spcAft>
                <a:spcPts val="0"/>
              </a:spcAft>
              <a:buSzPts val="1100"/>
              <a:buChar char="●"/>
            </a:pPr>
            <a:r>
              <a:rPr b="1" lang="uk-UA" sz="1100"/>
              <a:t>DataFrame = RDD + Schema:</a:t>
            </a:r>
            <a:endParaRPr b="1" sz="1100"/>
          </a:p>
          <a:p>
            <a:pPr indent="-298450" lvl="1" marL="914400" rtl="0" algn="l">
              <a:spcBef>
                <a:spcPts val="0"/>
              </a:spcBef>
              <a:spcAft>
                <a:spcPts val="0"/>
              </a:spcAft>
              <a:buSzPts val="1100"/>
              <a:buChar char="○"/>
            </a:pPr>
            <a:r>
              <a:rPr lang="uk-UA" sz="1100"/>
              <a:t>The idea behind DataFrame is that it allows for the processing of a large amount of structured data. DataFrame is an abstraction, which gives a schema view of data. This means that it gives us a view of data as columns, with column names and type information. We can think of data in a DataFrame similar to a table in a database.</a:t>
            </a:r>
            <a:endParaRPr sz="1100">
              <a:solidFill>
                <a:schemeClr val="dk1"/>
              </a:solidFill>
              <a:highlight>
                <a:schemeClr val="lt1"/>
              </a:highlight>
            </a:endParaRPr>
          </a:p>
          <a:p>
            <a:pPr indent="-298450" lvl="0" marL="457200" rtl="0" algn="l">
              <a:spcBef>
                <a:spcPts val="1000"/>
              </a:spcBef>
              <a:spcAft>
                <a:spcPts val="0"/>
              </a:spcAft>
              <a:buSzPts val="1100"/>
              <a:buChar char="●"/>
            </a:pPr>
            <a:r>
              <a:rPr lang="uk-UA" sz="1100"/>
              <a:t>DataFrame in Apache Spark prevails over </a:t>
            </a:r>
            <a:r>
              <a:rPr b="1" i="1" lang="uk-UA" sz="1100"/>
              <a:t>RDD </a:t>
            </a:r>
            <a:r>
              <a:rPr lang="uk-UA" sz="1100"/>
              <a:t>but contains the features of RDD. The features common to RDD and DataFrame are immutability, in-memory, resilience, and distributed computing capability. It allows the user to impose the structure onto a distributed collection of data, thus providing higher-level abstraction. </a:t>
            </a:r>
            <a:endParaRPr sz="1100"/>
          </a:p>
          <a:p>
            <a:pPr indent="-298450" lvl="0" marL="457200" rtl="0" algn="l">
              <a:spcBef>
                <a:spcPts val="1000"/>
              </a:spcBef>
              <a:spcAft>
                <a:spcPts val="1000"/>
              </a:spcAft>
              <a:buSzPts val="1100"/>
              <a:buChar char="●"/>
            </a:pPr>
            <a:r>
              <a:rPr lang="uk-UA" sz="1100"/>
              <a:t>DataFrame in Apache Spark was designed for modern big data and data science applications, taking its inspiration from </a:t>
            </a:r>
            <a:r>
              <a:rPr b="1" i="1" lang="uk-UA" sz="1100"/>
              <a:t>data.frame in R</a:t>
            </a:r>
            <a:r>
              <a:rPr lang="uk-UA" sz="1100"/>
              <a:t> and</a:t>
            </a:r>
            <a:r>
              <a:rPr b="1" i="1" lang="uk-UA" sz="1100"/>
              <a:t> pandas in Python.</a:t>
            </a:r>
            <a:endParaRPr sz="1100"/>
          </a:p>
        </p:txBody>
      </p:sp>
      <p:sp>
        <p:nvSpPr>
          <p:cNvPr id="300" name="Google Shape;300;p3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