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Roboto"/>
      <p:regular r:id="rId47"/>
      <p:bold r:id="rId48"/>
      <p:italic r:id="rId49"/>
      <p:boldItalic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font" Target="fonts/Roboto-boldItalic.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vivekmchawla.com/erd-crows-foot-relationship-symbols-cheat-sheet/"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92b23d90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19" name="Google Shape;219;g1f92b23d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86acdbbe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86acdbbe7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386acdbbe7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86acdbbe7_0_2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FFFFF"/>
                </a:highlight>
              </a:rPr>
              <a:t>The </a:t>
            </a:r>
            <a:r>
              <a:rPr b="1" lang="en-US" sz="1200">
                <a:solidFill>
                  <a:schemeClr val="dk1"/>
                </a:solidFill>
                <a:highlight>
                  <a:srgbClr val="FFFFFF"/>
                </a:highlight>
              </a:rPr>
              <a:t>ACID</a:t>
            </a:r>
            <a:r>
              <a:rPr lang="en-US" sz="1200">
                <a:solidFill>
                  <a:schemeClr val="dk1"/>
                </a:solidFill>
                <a:highlight>
                  <a:srgbClr val="FFFFFF"/>
                </a:highlight>
              </a:rPr>
              <a:t> properties, in totality, provide a mechanism to ensure correctness and consistency of a database in a way such that each transaction is a group of operations that acts a single unit, produces consistent results, acts in isolation from other operations and updates that it makes are durably stored. </a:t>
            </a:r>
            <a:endParaRPr sz="1300">
              <a:solidFill>
                <a:schemeClr val="dk1"/>
              </a:solidFill>
            </a:endParaRPr>
          </a:p>
        </p:txBody>
      </p:sp>
      <p:sp>
        <p:nvSpPr>
          <p:cNvPr id="299" name="Google Shape;299;g1386acdbbe7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86acdbbe7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86acdbbe7_0_2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386acdbbe7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7f14df69_0_5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7f14df69_0_5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c87f14df69_0_5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87f14df69_0_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c87f14df69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87f14df69_0_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87f14df69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86acdbbe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86acdbbe7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US" sz="900">
                <a:latin typeface="Century Gothic"/>
                <a:ea typeface="Century Gothic"/>
                <a:cs typeface="Century Gothic"/>
                <a:sym typeface="Century Gothic"/>
              </a:rPr>
              <a:t>The detailed Crow's Foot Relationship symbols can be found here. </a:t>
            </a:r>
            <a:r>
              <a:rPr b="1" lang="en-US" sz="900" u="sng">
                <a:latin typeface="Century Gothic"/>
                <a:ea typeface="Century Gothic"/>
                <a:cs typeface="Century Gothic"/>
                <a:sym typeface="Century Gothic"/>
                <a:hlinkClick r:id="rId2"/>
              </a:rPr>
              <a:t>Crow's Foot Relationship Symbols</a:t>
            </a:r>
            <a:endParaRPr b="1" sz="900">
              <a:latin typeface="Century Gothic"/>
              <a:ea typeface="Century Gothic"/>
              <a:cs typeface="Century Gothic"/>
              <a:sym typeface="Century Gothic"/>
            </a:endParaRPr>
          </a:p>
        </p:txBody>
      </p:sp>
      <p:sp>
        <p:nvSpPr>
          <p:cNvPr id="342" name="Google Shape;342;g1386acdbbe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86acdbbe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86acdbbe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386acdbbe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87f14df69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c87f14df69_0_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SRS - software </a:t>
            </a:r>
            <a:r>
              <a:rPr lang="en-US"/>
              <a:t>Requirement</a:t>
            </a:r>
            <a:r>
              <a:rPr lang="en-US"/>
              <a:t> specification document</a:t>
            </a:r>
            <a:endParaRPr/>
          </a:p>
        </p:txBody>
      </p:sp>
      <p:sp>
        <p:nvSpPr>
          <p:cNvPr id="364" name="Google Shape;364;gc87f14df69_0_1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ddc9b20d6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ddc9b20d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959d8038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959d8038d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3959d8038d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87f14df69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We will learn and explore Normalization in upcoming slides</a:t>
            </a:r>
            <a:endParaRPr sz="1000"/>
          </a:p>
        </p:txBody>
      </p:sp>
      <p:sp>
        <p:nvSpPr>
          <p:cNvPr id="385" name="Google Shape;385;gc87f14df69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87f14df69_0_1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c87f14df69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87f14df69_0_2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c87f14df69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87f14df69_0_2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c87f14df69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86acdbbe7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86acdbbe7_0_1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1386acdbbe7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87f14df69_0_2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c87f14df69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87f14df69_0_2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c87f14df69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87f14df69_0_3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c87f14df69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87f14df69_0_3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c87f14df69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87f14df69_0_3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c87f14df69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87f14df6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c87f14df69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gc87f14df69_0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87f14df69_0_3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c87f14df69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86acdbbe7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86acdbbe7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386acdbbe7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7ca5d7a6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7ca5d7a6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d7ca5d7a6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c87f14df69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c87f14df69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5" name="Google Shape;505;gc87f14df69_0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7ca5d7a6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7ca5d7a63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d7ca5d7a6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c87f14df69_0_3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c87f14df69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5462631690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1546263169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39fd64f2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39fd64f23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1139fd64f23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86acdbbe7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86acdbbe7_0_2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1386acdbbe7_0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39fd64f2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39fd64f23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1139fd64f23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87f14df69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c87f14df69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gc87f14df69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c87f14df69_0_4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c87f14df69_0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1000933af4_0_0:notes"/>
          <p:cNvSpPr txBox="1"/>
          <p:nvPr>
            <p:ph idx="1" type="body"/>
          </p:nvPr>
        </p:nvSpPr>
        <p:spPr>
          <a:xfrm>
            <a:off x="685800" y="4400550"/>
            <a:ext cx="5486400" cy="3600600"/>
          </a:xfrm>
          <a:prstGeom prst="rect">
            <a:avLst/>
          </a:prstGeom>
          <a:noFill/>
          <a:ln>
            <a:noFill/>
          </a:ln>
        </p:spPr>
        <p:txBody>
          <a:bodyPr anchorCtr="0" anchor="t" bIns="91450" lIns="91450" spcFirstLastPara="1" rIns="91450" wrap="square" tIns="9145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sz="1200"/>
          </a:p>
        </p:txBody>
      </p:sp>
      <p:sp>
        <p:nvSpPr>
          <p:cNvPr id="572" name="Google Shape;572;g21000933a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87f14df69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87f14df69_0_5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c87f14df69_0_5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7f14df69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87f14df69_0_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c87f14df69_0_5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a3467c7d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a3467c7d4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5a3467c7d4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8f6d4054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8f6d40541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Although SQL is an ANSI/ISO standard, there are different versions of the SQL language. However, to be compliant with the ANSI standard, they all support at least the major commands (such as </a:t>
            </a:r>
            <a:r>
              <a:rPr lang="en-US">
                <a:solidFill>
                  <a:srgbClr val="DC143C"/>
                </a:solidFill>
                <a:highlight>
                  <a:srgbClr val="FFFFFF"/>
                </a:highlight>
                <a:latin typeface="Consolas"/>
                <a:ea typeface="Consolas"/>
                <a:cs typeface="Consolas"/>
                <a:sym typeface="Consolas"/>
              </a:rPr>
              <a:t>SELECT</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UPDATE</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DELETE</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INSERT</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WHERE</a:t>
            </a:r>
            <a:r>
              <a:rPr lang="en-US" sz="1150">
                <a:highlight>
                  <a:srgbClr val="FFFFFF"/>
                </a:highlight>
                <a:latin typeface="Verdana"/>
                <a:ea typeface="Verdana"/>
                <a:cs typeface="Verdana"/>
                <a:sym typeface="Verdana"/>
              </a:rPr>
              <a:t>) in a similar manner.</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
        <p:nvSpPr>
          <p:cNvPr id="276" name="Google Shape;276;g118f6d40541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8f6d405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8f6d4054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18f6d4054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12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02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30" name="Google Shape;130;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0040" lvl="0" marL="457200" marR="0" rtl="0" algn="l">
              <a:lnSpc>
                <a:spcPct val="100000"/>
              </a:lnSpc>
              <a:spcBef>
                <a:spcPts val="1000"/>
              </a:spcBef>
              <a:spcAft>
                <a:spcPts val="0"/>
              </a:spcAft>
              <a:buClr>
                <a:srgbClr val="FF9900"/>
              </a:buClr>
              <a:buSzPts val="1440"/>
              <a:buChar char="❑"/>
              <a:defRPr i="0" sz="1800" u="none" cap="none" strike="noStrike">
                <a:solidFill>
                  <a:srgbClr val="222222"/>
                </a:solidFill>
              </a:defRPr>
            </a:lvl1pPr>
            <a:lvl2pPr indent="-309880" lvl="1" marL="914400" marR="0" rtl="0" algn="l">
              <a:lnSpc>
                <a:spcPct val="100000"/>
              </a:lnSpc>
              <a:spcBef>
                <a:spcPts val="1000"/>
              </a:spcBef>
              <a:spcAft>
                <a:spcPts val="0"/>
              </a:spcAft>
              <a:buClr>
                <a:srgbClr val="E69138"/>
              </a:buClr>
              <a:buSzPts val="1280"/>
              <a:buChar char="➢"/>
              <a:defRPr i="0" sz="1600" u="none" cap="none" strike="noStrike">
                <a:solidFill>
                  <a:srgbClr val="222222"/>
                </a:solidFill>
              </a:defRPr>
            </a:lvl2pPr>
            <a:lvl3pPr indent="-299719" lvl="2" marL="1371600" marR="0" rtl="0" algn="l">
              <a:lnSpc>
                <a:spcPct val="100000"/>
              </a:lnSpc>
              <a:spcBef>
                <a:spcPts val="1000"/>
              </a:spcBef>
              <a:spcAft>
                <a:spcPts val="0"/>
              </a:spcAft>
              <a:buClr>
                <a:srgbClr val="E69138"/>
              </a:buClr>
              <a:buSzPts val="1120"/>
              <a:buChar char="▶"/>
              <a:defRPr i="0" sz="1400" u="none" cap="none" strike="noStrike">
                <a:solidFill>
                  <a:srgbClr val="222222"/>
                </a:solidFill>
              </a:defRPr>
            </a:lvl3pPr>
            <a:lvl4pPr indent="-289560" lvl="3" marL="1828800" marR="0" rtl="0" algn="l">
              <a:lnSpc>
                <a:spcPct val="100000"/>
              </a:lnSpc>
              <a:spcBef>
                <a:spcPts val="1000"/>
              </a:spcBef>
              <a:spcAft>
                <a:spcPts val="0"/>
              </a:spcAft>
              <a:buClr>
                <a:srgbClr val="B45F06"/>
              </a:buClr>
              <a:buSzPts val="960"/>
              <a:buChar char="▶"/>
              <a:defRPr i="0" sz="1200" u="none" cap="none" strike="noStrike">
                <a:solidFill>
                  <a:srgbClr val="222222"/>
                </a:solidFill>
              </a:defRPr>
            </a:lvl4pPr>
            <a:lvl5pPr indent="-289560" lvl="4" marL="2286000" marR="0" rtl="0" algn="l">
              <a:lnSpc>
                <a:spcPct val="100000"/>
              </a:lnSpc>
              <a:spcBef>
                <a:spcPts val="1000"/>
              </a:spcBef>
              <a:spcAft>
                <a:spcPts val="0"/>
              </a:spcAft>
              <a:buClr>
                <a:srgbClr val="222222"/>
              </a:buClr>
              <a:buSzPts val="960"/>
              <a:buChar char="▶"/>
              <a:defRPr i="0" sz="1200" u="none" cap="none" strike="noStrike">
                <a:solidFill>
                  <a:srgbClr val="222222"/>
                </a:solidFill>
              </a:defRPr>
            </a:lvl5pPr>
            <a:lvl6pPr indent="-289560" lvl="5" marL="2743200" marR="0" rtl="0" algn="l">
              <a:lnSpc>
                <a:spcPct val="100000"/>
              </a:lnSpc>
              <a:spcBef>
                <a:spcPts val="1000"/>
              </a:spcBef>
              <a:spcAft>
                <a:spcPts val="0"/>
              </a:spcAft>
              <a:buClr>
                <a:srgbClr val="222222"/>
              </a:buClr>
              <a:buSzPts val="960"/>
              <a:buChar char="▶"/>
              <a:defRPr i="0" sz="1200" u="none" cap="none" strike="noStrike">
                <a:solidFill>
                  <a:srgbClr val="222222"/>
                </a:solidFill>
              </a:defRPr>
            </a:lvl6pPr>
            <a:lvl7pPr indent="-289560" lvl="6" marL="3200400" marR="0" rtl="0" algn="l">
              <a:lnSpc>
                <a:spcPct val="100000"/>
              </a:lnSpc>
              <a:spcBef>
                <a:spcPts val="1000"/>
              </a:spcBef>
              <a:spcAft>
                <a:spcPts val="0"/>
              </a:spcAft>
              <a:buClr>
                <a:srgbClr val="222222"/>
              </a:buClr>
              <a:buSzPts val="960"/>
              <a:buChar char="▶"/>
              <a:defRPr i="0" sz="1200" u="none" cap="none" strike="noStrike">
                <a:solidFill>
                  <a:srgbClr val="222222"/>
                </a:solidFill>
              </a:defRPr>
            </a:lvl7pPr>
            <a:lvl8pPr indent="-289559" lvl="7" marL="3657600" marR="0" rtl="0" algn="l">
              <a:lnSpc>
                <a:spcPct val="100000"/>
              </a:lnSpc>
              <a:spcBef>
                <a:spcPts val="1000"/>
              </a:spcBef>
              <a:spcAft>
                <a:spcPts val="0"/>
              </a:spcAft>
              <a:buClr>
                <a:srgbClr val="222222"/>
              </a:buClr>
              <a:buSzPts val="960"/>
              <a:buChar char="▶"/>
              <a:defRPr i="0" sz="1200" u="none" cap="none" strike="noStrike">
                <a:solidFill>
                  <a:srgbClr val="222222"/>
                </a:solidFill>
              </a:defRPr>
            </a:lvl8pPr>
            <a:lvl9pPr indent="-289559" lvl="8" marL="4114800" marR="0" rtl="0" algn="l">
              <a:lnSpc>
                <a:spcPct val="100000"/>
              </a:lnSpc>
              <a:spcBef>
                <a:spcPts val="1000"/>
              </a:spcBef>
              <a:spcAft>
                <a:spcPts val="0"/>
              </a:spcAft>
              <a:buClr>
                <a:srgbClr val="222222"/>
              </a:buClr>
              <a:buSzPts val="960"/>
              <a:buChar char="▶"/>
              <a:defRPr i="0" sz="1200" u="none" cap="none" strike="noStrike">
                <a:solidFill>
                  <a:srgbClr val="222222"/>
                </a:solidFill>
              </a:defRPr>
            </a:lvl9pPr>
          </a:lstStyle>
          <a:p/>
        </p:txBody>
      </p:sp>
      <p:sp>
        <p:nvSpPr>
          <p:cNvPr id="138" name="Google Shape;138;p1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6"/>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Char char="●"/>
              <a:defRPr sz="6000"/>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2" name="Google Shape;142;p17"/>
          <p:cNvSpPr txBox="1"/>
          <p:nvPr>
            <p:ph idx="1" type="subTitle"/>
          </p:nvPr>
        </p:nvSpPr>
        <p:spPr>
          <a:xfrm>
            <a:off x="1524000" y="3602038"/>
            <a:ext cx="91440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000"/>
            </a:lvl2pPr>
            <a:lvl3pPr lvl="2" rtl="0" algn="ctr">
              <a:lnSpc>
                <a:spcPct val="100000"/>
              </a:lnSpc>
              <a:spcBef>
                <a:spcPts val="1000"/>
              </a:spcBef>
              <a:spcAft>
                <a:spcPts val="0"/>
              </a:spcAft>
              <a:buSzPts val="14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43" name="Google Shape;143;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4" name="Google Shape;144;p17"/>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02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59" name="Google Shape;159;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4016"/>
            <a:ext cx="10656633" cy="2130020"/>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02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88" name="Google Shape;188;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_4">
    <p:spTree>
      <p:nvGrpSpPr>
        <p:cNvPr id="193" name="Shape 193"/>
        <p:cNvGrpSpPr/>
        <p:nvPr/>
      </p:nvGrpSpPr>
      <p:grpSpPr>
        <a:xfrm>
          <a:off x="0" y="0"/>
          <a:ext cx="0" cy="0"/>
          <a:chOff x="0" y="0"/>
          <a:chExt cx="0" cy="0"/>
        </a:xfrm>
      </p:grpSpPr>
      <p:sp>
        <p:nvSpPr>
          <p:cNvPr id="194" name="Google Shape;194;p22"/>
          <p:cNvSpPr/>
          <p:nvPr/>
        </p:nvSpPr>
        <p:spPr>
          <a:xfrm>
            <a:off x="3176" y="6400800"/>
            <a:ext cx="12188700" cy="4572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5" name="Google Shape;195;p22"/>
          <p:cNvSpPr/>
          <p:nvPr/>
        </p:nvSpPr>
        <p:spPr>
          <a:xfrm>
            <a:off x="16" y="6334316"/>
            <a:ext cx="12188700" cy="639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6" name="Google Shape;196;p22"/>
          <p:cNvSpPr txBox="1"/>
          <p:nvPr>
            <p:ph type="ctrTitle"/>
          </p:nvPr>
        </p:nvSpPr>
        <p:spPr>
          <a:xfrm>
            <a:off x="1097280" y="758952"/>
            <a:ext cx="10058400" cy="3566100"/>
          </a:xfrm>
          <a:prstGeom prst="rect">
            <a:avLst/>
          </a:prstGeom>
          <a:noFill/>
          <a:ln>
            <a:noFill/>
          </a:ln>
        </p:spPr>
        <p:txBody>
          <a:bodyPr anchorCtr="0" anchor="b" bIns="60925" lIns="121900" spcFirstLastPara="1" rIns="121900" wrap="square" tIns="60925">
            <a:noAutofit/>
          </a:bodyPr>
          <a:lstStyle>
            <a:lvl1pPr lvl="0" rtl="0" algn="l">
              <a:lnSpc>
                <a:spcPct val="85000"/>
              </a:lnSpc>
              <a:spcBef>
                <a:spcPts val="0"/>
              </a:spcBef>
              <a:spcAft>
                <a:spcPts val="0"/>
              </a:spcAft>
              <a:buClr>
                <a:srgbClr val="262626"/>
              </a:buClr>
              <a:buSzPts val="8000"/>
              <a:buFont typeface="Calibri"/>
              <a:buNone/>
              <a:defRPr sz="8000">
                <a:solidFill>
                  <a:srgbClr val="262626"/>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197" name="Google Shape;197;p22"/>
          <p:cNvSpPr txBox="1"/>
          <p:nvPr>
            <p:ph idx="1" type="subTitle"/>
          </p:nvPr>
        </p:nvSpPr>
        <p:spPr>
          <a:xfrm>
            <a:off x="1100051" y="4455620"/>
            <a:ext cx="10058400" cy="1143300"/>
          </a:xfrm>
          <a:prstGeom prst="rect">
            <a:avLst/>
          </a:prstGeom>
          <a:noFill/>
          <a:ln>
            <a:noFill/>
          </a:ln>
        </p:spPr>
        <p:txBody>
          <a:bodyPr anchorCtr="0" anchor="t" bIns="60925" lIns="121900" spcFirstLastPara="1" rIns="121900" wrap="square" tIns="60925">
            <a:noAutofit/>
          </a:bodyPr>
          <a:lstStyle>
            <a:lvl1pPr lvl="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2400"/>
              <a:buNone/>
              <a:defRPr sz="2400"/>
            </a:lvl2pPr>
            <a:lvl3pPr lvl="2" rtl="0" algn="ctr">
              <a:lnSpc>
                <a:spcPct val="90000"/>
              </a:lnSpc>
              <a:spcBef>
                <a:spcPts val="400"/>
              </a:spcBef>
              <a:spcAft>
                <a:spcPts val="0"/>
              </a:spcAft>
              <a:buSzPts val="2400"/>
              <a:buNone/>
              <a:defRPr sz="2400"/>
            </a:lvl3pPr>
            <a:lvl4pPr lvl="3" rtl="0" algn="ctr">
              <a:lnSpc>
                <a:spcPct val="90000"/>
              </a:lnSpc>
              <a:spcBef>
                <a:spcPts val="400"/>
              </a:spcBef>
              <a:spcAft>
                <a:spcPts val="0"/>
              </a:spcAft>
              <a:buSzPts val="2000"/>
              <a:buNone/>
              <a:defRPr sz="2000"/>
            </a:lvl4pPr>
            <a:lvl5pPr lvl="4" rtl="0" algn="ctr">
              <a:lnSpc>
                <a:spcPct val="90000"/>
              </a:lnSpc>
              <a:spcBef>
                <a:spcPts val="400"/>
              </a:spcBef>
              <a:spcAft>
                <a:spcPts val="0"/>
              </a:spcAft>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sp>
        <p:nvSpPr>
          <p:cNvPr id="198" name="Google Shape;198;p22"/>
          <p:cNvSpPr txBox="1"/>
          <p:nvPr>
            <p:ph idx="10" type="dt"/>
          </p:nvPr>
        </p:nvSpPr>
        <p:spPr>
          <a:xfrm>
            <a:off x="1097281" y="6459785"/>
            <a:ext cx="24723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199" name="Google Shape;199;p22"/>
          <p:cNvSpPr txBox="1"/>
          <p:nvPr>
            <p:ph idx="11" type="ftr"/>
          </p:nvPr>
        </p:nvSpPr>
        <p:spPr>
          <a:xfrm>
            <a:off x="3686185" y="6459785"/>
            <a:ext cx="4822800" cy="365100"/>
          </a:xfrm>
          <a:prstGeom prst="rect">
            <a:avLst/>
          </a:prstGeom>
          <a:noFill/>
          <a:ln>
            <a:noFill/>
          </a:ln>
        </p:spPr>
        <p:txBody>
          <a:bodyPr anchorCtr="0" anchor="ctr" bIns="60925" lIns="121900" spcFirstLastPara="1" rIns="121900" wrap="square" tIns="60925">
            <a:noAutofit/>
          </a:bodyPr>
          <a:lstStyle>
            <a:lvl1pPr lvl="0" rtl="0" algn="ctr">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00" name="Google Shape;200;p22"/>
          <p:cNvSpPr txBox="1"/>
          <p:nvPr>
            <p:ph idx="12" type="sldNum"/>
          </p:nvPr>
        </p:nvSpPr>
        <p:spPr>
          <a:xfrm>
            <a:off x="9900459" y="6459785"/>
            <a:ext cx="1311900" cy="365100"/>
          </a:xfrm>
          <a:prstGeom prst="rect">
            <a:avLst/>
          </a:prstGeom>
          <a:noFill/>
          <a:ln>
            <a:noFill/>
          </a:ln>
        </p:spPr>
        <p:txBody>
          <a:bodyPr anchorCtr="0" anchor="ctr" bIns="60925" lIns="121900" spcFirstLastPara="1" rIns="121900" wrap="square" tIns="60925">
            <a:noAutofit/>
          </a:bodyPr>
          <a:lstStyle>
            <a:lvl1pPr indent="0" lvl="0"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1" name="Google Shape;201;p22"/>
          <p:cNvCxnSpPr/>
          <p:nvPr/>
        </p:nvCxnSpPr>
        <p:spPr>
          <a:xfrm>
            <a:off x="1207659" y="4343400"/>
            <a:ext cx="9875700" cy="0"/>
          </a:xfrm>
          <a:prstGeom prst="straightConnector1">
            <a:avLst/>
          </a:prstGeom>
          <a:noFill/>
          <a:ln cap="flat" cmpd="sng" w="9525">
            <a:solidFill>
              <a:srgbClr val="7F7F7F"/>
            </a:solidFill>
            <a:prstDash val="solid"/>
            <a:round/>
            <a:headEnd len="sm" w="sm" type="none"/>
            <a:tailEnd len="sm" w="sm" type="none"/>
          </a:ln>
        </p:spPr>
      </p:cxnSp>
      <p:pic>
        <p:nvPicPr>
          <p:cNvPr id="202" name="Google Shape;202;p22"/>
          <p:cNvPicPr preferRelativeResize="0"/>
          <p:nvPr/>
        </p:nvPicPr>
        <p:blipFill>
          <a:blip r:embed="rId2">
            <a:alphaModFix/>
          </a:blip>
          <a:stretch>
            <a:fillRect/>
          </a:stretch>
        </p:blipFill>
        <p:spPr>
          <a:xfrm>
            <a:off x="152400" y="152400"/>
            <a:ext cx="2971800" cy="4286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03" name="Shape 203"/>
        <p:cNvGrpSpPr/>
        <p:nvPr/>
      </p:nvGrpSpPr>
      <p:grpSpPr>
        <a:xfrm>
          <a:off x="0" y="0"/>
          <a:ext cx="0" cy="0"/>
          <a:chOff x="0" y="0"/>
          <a:chExt cx="0" cy="0"/>
        </a:xfrm>
      </p:grpSpPr>
      <p:sp>
        <p:nvSpPr>
          <p:cNvPr id="204" name="Google Shape;204;p23"/>
          <p:cNvSpPr/>
          <p:nvPr/>
        </p:nvSpPr>
        <p:spPr>
          <a:xfrm>
            <a:off x="17" y="0"/>
            <a:ext cx="4050900" cy="68580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5" name="Google Shape;205;p23"/>
          <p:cNvSpPr/>
          <p:nvPr/>
        </p:nvSpPr>
        <p:spPr>
          <a:xfrm>
            <a:off x="4040071" y="0"/>
            <a:ext cx="63900" cy="68580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6" name="Google Shape;206;p23"/>
          <p:cNvSpPr txBox="1"/>
          <p:nvPr>
            <p:ph type="title"/>
          </p:nvPr>
        </p:nvSpPr>
        <p:spPr>
          <a:xfrm>
            <a:off x="457200" y="594359"/>
            <a:ext cx="3200400" cy="2286000"/>
          </a:xfrm>
          <a:prstGeom prst="rect">
            <a:avLst/>
          </a:prstGeom>
          <a:noFill/>
          <a:ln>
            <a:noFill/>
          </a:ln>
        </p:spPr>
        <p:txBody>
          <a:bodyPr anchorCtr="0" anchor="b" bIns="60925" lIns="121900" spcFirstLastPara="1" rIns="121900" wrap="square" tIns="60925">
            <a:no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07" name="Google Shape;207;p23"/>
          <p:cNvSpPr txBox="1"/>
          <p:nvPr>
            <p:ph idx="1" type="body"/>
          </p:nvPr>
        </p:nvSpPr>
        <p:spPr>
          <a:xfrm>
            <a:off x="4800600" y="731520"/>
            <a:ext cx="6492300" cy="5257500"/>
          </a:xfrm>
          <a:prstGeom prst="rect">
            <a:avLst/>
          </a:prstGeom>
          <a:noFill/>
          <a:ln>
            <a:noFill/>
          </a:ln>
        </p:spPr>
        <p:txBody>
          <a:bodyPr anchorCtr="0" anchor="t" bIns="60925" lIns="0" spcFirstLastPara="1" rIns="0" wrap="square" tIns="60925">
            <a:noAutofit/>
          </a:bodyPr>
          <a:lstStyle>
            <a:lvl1pPr indent="-381000" lvl="0" marL="457200" rtl="0" algn="l">
              <a:lnSpc>
                <a:spcPct val="90000"/>
              </a:lnSpc>
              <a:spcBef>
                <a:spcPts val="1200"/>
              </a:spcBef>
              <a:spcAft>
                <a:spcPts val="0"/>
              </a:spcAft>
              <a:buSzPts val="2400"/>
              <a:buChar char=" "/>
              <a:defRPr/>
            </a:lvl1pPr>
            <a:lvl2pPr indent="-381000" lvl="1" marL="914400" rtl="0" algn="l">
              <a:lnSpc>
                <a:spcPct val="90000"/>
              </a:lnSpc>
              <a:spcBef>
                <a:spcPts val="200"/>
              </a:spcBef>
              <a:spcAft>
                <a:spcPts val="0"/>
              </a:spcAft>
              <a:buSzPts val="2400"/>
              <a:buChar char="◦"/>
              <a:defRPr/>
            </a:lvl2pPr>
            <a:lvl3pPr indent="-381000" lvl="2" marL="1371600" rtl="0" algn="l">
              <a:lnSpc>
                <a:spcPct val="90000"/>
              </a:lnSpc>
              <a:spcBef>
                <a:spcPts val="400"/>
              </a:spcBef>
              <a:spcAft>
                <a:spcPts val="0"/>
              </a:spcAft>
              <a:buSzPts val="2400"/>
              <a:buChar char="◦"/>
              <a:defRPr/>
            </a:lvl3pPr>
            <a:lvl4pPr indent="-381000" lvl="3" marL="1828800" rtl="0" algn="l">
              <a:lnSpc>
                <a:spcPct val="90000"/>
              </a:lnSpc>
              <a:spcBef>
                <a:spcPts val="400"/>
              </a:spcBef>
              <a:spcAft>
                <a:spcPts val="0"/>
              </a:spcAft>
              <a:buSzPts val="2400"/>
              <a:buChar char="◦"/>
              <a:defRPr/>
            </a:lvl4pPr>
            <a:lvl5pPr indent="-381000" lvl="4" marL="2286000" rtl="0" algn="l">
              <a:lnSpc>
                <a:spcPct val="90000"/>
              </a:lnSpc>
              <a:spcBef>
                <a:spcPts val="400"/>
              </a:spcBef>
              <a:spcAft>
                <a:spcPts val="0"/>
              </a:spcAft>
              <a:buSzPts val="2400"/>
              <a:buChar char="◦"/>
              <a:defRPr/>
            </a:lvl5pPr>
            <a:lvl6pPr indent="-381000" lvl="5" marL="2743200" rtl="0" algn="l">
              <a:lnSpc>
                <a:spcPct val="90000"/>
              </a:lnSpc>
              <a:spcBef>
                <a:spcPts val="400"/>
              </a:spcBef>
              <a:spcAft>
                <a:spcPts val="0"/>
              </a:spcAft>
              <a:buSzPts val="2400"/>
              <a:buChar char="◦"/>
              <a:defRPr/>
            </a:lvl6pPr>
            <a:lvl7pPr indent="-381000" lvl="6" marL="3200400" rtl="0" algn="l">
              <a:lnSpc>
                <a:spcPct val="90000"/>
              </a:lnSpc>
              <a:spcBef>
                <a:spcPts val="400"/>
              </a:spcBef>
              <a:spcAft>
                <a:spcPts val="0"/>
              </a:spcAft>
              <a:buSzPts val="2400"/>
              <a:buChar char="◦"/>
              <a:defRPr/>
            </a:lvl7pPr>
            <a:lvl8pPr indent="-381000" lvl="7" marL="3657600" rtl="0" algn="l">
              <a:lnSpc>
                <a:spcPct val="90000"/>
              </a:lnSpc>
              <a:spcBef>
                <a:spcPts val="400"/>
              </a:spcBef>
              <a:spcAft>
                <a:spcPts val="0"/>
              </a:spcAft>
              <a:buSzPts val="2400"/>
              <a:buChar char="◦"/>
              <a:defRPr/>
            </a:lvl8pPr>
            <a:lvl9pPr indent="-381000" lvl="8" marL="4114800" rtl="0" algn="l">
              <a:lnSpc>
                <a:spcPct val="90000"/>
              </a:lnSpc>
              <a:spcBef>
                <a:spcPts val="400"/>
              </a:spcBef>
              <a:spcAft>
                <a:spcPts val="400"/>
              </a:spcAft>
              <a:buSzPts val="2400"/>
              <a:buChar char="◦"/>
              <a:defRPr/>
            </a:lvl9pPr>
          </a:lstStyle>
          <a:p/>
        </p:txBody>
      </p:sp>
      <p:sp>
        <p:nvSpPr>
          <p:cNvPr id="208" name="Google Shape;208;p23"/>
          <p:cNvSpPr txBox="1"/>
          <p:nvPr>
            <p:ph idx="2" type="body"/>
          </p:nvPr>
        </p:nvSpPr>
        <p:spPr>
          <a:xfrm>
            <a:off x="457200" y="2926080"/>
            <a:ext cx="3200400" cy="3379200"/>
          </a:xfrm>
          <a:prstGeom prst="rect">
            <a:avLst/>
          </a:prstGeom>
          <a:noFill/>
          <a:ln>
            <a:noFill/>
          </a:ln>
        </p:spPr>
        <p:txBody>
          <a:bodyPr anchorCtr="0" anchor="t" bIns="60925" lIns="121900" spcFirstLastPara="1" rIns="121900" wrap="square" tIns="60925">
            <a:noAutofit/>
          </a:bodyPr>
          <a:lstStyle>
            <a:lvl1pPr indent="-228600" lvl="0" marL="457200" rtl="0" algn="l">
              <a:lnSpc>
                <a:spcPct val="90000"/>
              </a:lnSpc>
              <a:spcBef>
                <a:spcPts val="1200"/>
              </a:spcBef>
              <a:spcAft>
                <a:spcPts val="0"/>
              </a:spcAft>
              <a:buSzPts val="1500"/>
              <a:buNone/>
              <a:defRPr sz="1500">
                <a:solidFill>
                  <a:srgbClr val="FFFFFF"/>
                </a:solidFill>
              </a:defRPr>
            </a:lvl1pPr>
            <a:lvl2pPr indent="-228600" lvl="1" marL="914400" rtl="0" algn="l">
              <a:lnSpc>
                <a:spcPct val="90000"/>
              </a:lnSpc>
              <a:spcBef>
                <a:spcPts val="2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209" name="Google Shape;209;p23"/>
          <p:cNvSpPr txBox="1"/>
          <p:nvPr>
            <p:ph idx="10" type="dt"/>
          </p:nvPr>
        </p:nvSpPr>
        <p:spPr>
          <a:xfrm>
            <a:off x="465512" y="6459785"/>
            <a:ext cx="26184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10" name="Google Shape;210;p23"/>
          <p:cNvSpPr txBox="1"/>
          <p:nvPr>
            <p:ph idx="11" type="ftr"/>
          </p:nvPr>
        </p:nvSpPr>
        <p:spPr>
          <a:xfrm>
            <a:off x="4800600" y="6459785"/>
            <a:ext cx="46485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solidFill>
                  <a:schemeClr val="dk2"/>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11" name="Google Shape;211;p23"/>
          <p:cNvSpPr txBox="1"/>
          <p:nvPr>
            <p:ph idx="12" type="sldNum"/>
          </p:nvPr>
        </p:nvSpPr>
        <p:spPr>
          <a:xfrm>
            <a:off x="9900459" y="6459785"/>
            <a:ext cx="1311900" cy="365100"/>
          </a:xfrm>
          <a:prstGeom prst="rect">
            <a:avLst/>
          </a:prstGeom>
          <a:noFill/>
          <a:ln>
            <a:noFill/>
          </a:ln>
        </p:spPr>
        <p:txBody>
          <a:bodyPr anchorCtr="0" anchor="ctr" bIns="60925" lIns="121900" spcFirstLastPara="1" rIns="121900" wrap="square" tIns="609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12" name="Shape 212"/>
        <p:cNvGrpSpPr/>
        <p:nvPr/>
      </p:nvGrpSpPr>
      <p:grpSpPr>
        <a:xfrm>
          <a:off x="0" y="0"/>
          <a:ext cx="0" cy="0"/>
          <a:chOff x="0" y="0"/>
          <a:chExt cx="0" cy="0"/>
        </a:xfrm>
      </p:grpSpPr>
      <p:sp>
        <p:nvSpPr>
          <p:cNvPr id="213" name="Google Shape;213;p24"/>
          <p:cNvSpPr txBox="1"/>
          <p:nvPr>
            <p:ph type="title"/>
          </p:nvPr>
        </p:nvSpPr>
        <p:spPr>
          <a:xfrm>
            <a:off x="1050000" y="191267"/>
            <a:ext cx="10726500" cy="639300"/>
          </a:xfrm>
          <a:prstGeom prst="rect">
            <a:avLst/>
          </a:prstGeom>
          <a:noFill/>
          <a:ln>
            <a:noFill/>
          </a:ln>
        </p:spPr>
        <p:txBody>
          <a:bodyPr anchorCtr="0" anchor="t" bIns="121900" lIns="121900" spcFirstLastPara="1" rIns="121900" wrap="square" tIns="121900">
            <a:noAutofit/>
          </a:bodyPr>
          <a:lstStyle>
            <a:lvl1pPr lvl="0" rtl="0" algn="l">
              <a:lnSpc>
                <a:spcPct val="85000"/>
              </a:lnSpc>
              <a:spcBef>
                <a:spcPts val="0"/>
              </a:spcBef>
              <a:spcAft>
                <a:spcPts val="0"/>
              </a:spcAft>
              <a:buClr>
                <a:schemeClr val="accent3"/>
              </a:buClr>
              <a:buSzPts val="3000"/>
              <a:buFont typeface="Century Gothic"/>
              <a:buNone/>
              <a:defRPr b="1" sz="3000">
                <a:solidFill>
                  <a:schemeClr val="accent3"/>
                </a:solidFill>
                <a:latin typeface="Century Gothic"/>
                <a:ea typeface="Century Gothic"/>
                <a:cs typeface="Century Gothic"/>
                <a:sym typeface="Century Gothic"/>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214" name="Google Shape;214;p24"/>
          <p:cNvSpPr txBox="1"/>
          <p:nvPr>
            <p:ph idx="1" type="body"/>
          </p:nvPr>
        </p:nvSpPr>
        <p:spPr>
          <a:xfrm>
            <a:off x="983600" y="1134467"/>
            <a:ext cx="9976500" cy="4838100"/>
          </a:xfrm>
          <a:prstGeom prst="rect">
            <a:avLst/>
          </a:prstGeom>
          <a:noFill/>
          <a:ln>
            <a:noFill/>
          </a:ln>
        </p:spPr>
        <p:txBody>
          <a:bodyPr anchorCtr="0" anchor="t" bIns="121900" lIns="121900" spcFirstLastPara="1" rIns="121900" wrap="square" tIns="121900">
            <a:noAutofit/>
          </a:bodyPr>
          <a:lstStyle>
            <a:lvl1pPr indent="-381000" lvl="0" marL="457200" rtl="0" algn="l">
              <a:lnSpc>
                <a:spcPct val="90000"/>
              </a:lnSpc>
              <a:spcBef>
                <a:spcPts val="0"/>
              </a:spcBef>
              <a:spcAft>
                <a:spcPts val="0"/>
              </a:spcAft>
              <a:buSzPts val="2400"/>
              <a:buChar char="●"/>
              <a:defRPr>
                <a:solidFill>
                  <a:schemeClr val="dk1"/>
                </a:solidFill>
              </a:defRPr>
            </a:lvl1pPr>
            <a:lvl2pPr indent="-349250" lvl="1" marL="914400" rtl="0" algn="l">
              <a:lnSpc>
                <a:spcPct val="90000"/>
              </a:lnSpc>
              <a:spcBef>
                <a:spcPts val="2100"/>
              </a:spcBef>
              <a:spcAft>
                <a:spcPts val="0"/>
              </a:spcAft>
              <a:buClr>
                <a:schemeClr val="dk1"/>
              </a:buClr>
              <a:buSzPts val="1900"/>
              <a:buChar char="○"/>
              <a:defRPr>
                <a:solidFill>
                  <a:schemeClr val="dk1"/>
                </a:solidFill>
              </a:defRPr>
            </a:lvl2pPr>
            <a:lvl3pPr indent="-349250" lvl="2" marL="1371600" rtl="0" algn="l">
              <a:lnSpc>
                <a:spcPct val="90000"/>
              </a:lnSpc>
              <a:spcBef>
                <a:spcPts val="2100"/>
              </a:spcBef>
              <a:spcAft>
                <a:spcPts val="0"/>
              </a:spcAft>
              <a:buSzPts val="1900"/>
              <a:buChar char="■"/>
              <a:defRPr>
                <a:solidFill>
                  <a:schemeClr val="dk1"/>
                </a:solidFill>
              </a:defRPr>
            </a:lvl3pPr>
            <a:lvl4pPr indent="-349250" lvl="3" marL="1828800" rtl="0" algn="l">
              <a:lnSpc>
                <a:spcPct val="90000"/>
              </a:lnSpc>
              <a:spcBef>
                <a:spcPts val="2100"/>
              </a:spcBef>
              <a:spcAft>
                <a:spcPts val="0"/>
              </a:spcAft>
              <a:buSzPts val="1900"/>
              <a:buChar char="●"/>
              <a:defRPr>
                <a:solidFill>
                  <a:schemeClr val="dk1"/>
                </a:solidFill>
              </a:defRPr>
            </a:lvl4pPr>
            <a:lvl5pPr indent="-349250" lvl="4" marL="2286000" rtl="0" algn="l">
              <a:lnSpc>
                <a:spcPct val="90000"/>
              </a:lnSpc>
              <a:spcBef>
                <a:spcPts val="2100"/>
              </a:spcBef>
              <a:spcAft>
                <a:spcPts val="0"/>
              </a:spcAft>
              <a:buSzPts val="1900"/>
              <a:buChar char="○"/>
              <a:defRPr/>
            </a:lvl5pPr>
            <a:lvl6pPr indent="-349250" lvl="5" marL="2743200" rtl="0" algn="l">
              <a:lnSpc>
                <a:spcPct val="90000"/>
              </a:lnSpc>
              <a:spcBef>
                <a:spcPts val="2100"/>
              </a:spcBef>
              <a:spcAft>
                <a:spcPts val="0"/>
              </a:spcAft>
              <a:buSzPts val="1900"/>
              <a:buChar char="■"/>
              <a:defRPr/>
            </a:lvl6pPr>
            <a:lvl7pPr indent="-349250" lvl="6" marL="3200400" rtl="0" algn="l">
              <a:lnSpc>
                <a:spcPct val="90000"/>
              </a:lnSpc>
              <a:spcBef>
                <a:spcPts val="2100"/>
              </a:spcBef>
              <a:spcAft>
                <a:spcPts val="0"/>
              </a:spcAft>
              <a:buSzPts val="1900"/>
              <a:buChar char="●"/>
              <a:defRPr/>
            </a:lvl7pPr>
            <a:lvl8pPr indent="-349250" lvl="7" marL="3657600" rtl="0" algn="l">
              <a:lnSpc>
                <a:spcPct val="90000"/>
              </a:lnSpc>
              <a:spcBef>
                <a:spcPts val="2100"/>
              </a:spcBef>
              <a:spcAft>
                <a:spcPts val="0"/>
              </a:spcAft>
              <a:buSzPts val="1900"/>
              <a:buChar char="○"/>
              <a:defRPr/>
            </a:lvl8pPr>
            <a:lvl9pPr indent="-349250" lvl="8" marL="4114800" rtl="0" algn="l">
              <a:lnSpc>
                <a:spcPct val="90000"/>
              </a:lnSpc>
              <a:spcBef>
                <a:spcPts val="2100"/>
              </a:spcBef>
              <a:spcAft>
                <a:spcPts val="2100"/>
              </a:spcAft>
              <a:buSzPts val="1900"/>
              <a:buChar char="■"/>
              <a:defRPr/>
            </a:lvl9pPr>
          </a:lstStyle>
          <a:p/>
        </p:txBody>
      </p:sp>
      <p:sp>
        <p:nvSpPr>
          <p:cNvPr id="215" name="Google Shape;215;p2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6" name="Google Shape;216;p24"/>
          <p:cNvPicPr preferRelativeResize="0"/>
          <p:nvPr/>
        </p:nvPicPr>
        <p:blipFill>
          <a:blip r:embed="rId2">
            <a:alphaModFix/>
          </a:blip>
          <a:stretch>
            <a:fillRect/>
          </a:stretch>
        </p:blipFill>
        <p:spPr>
          <a:xfrm>
            <a:off x="10126775" y="72325"/>
            <a:ext cx="2005225" cy="289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500" cy="598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348" cy="524800"/>
          </a:xfrm>
          <a:prstGeom prst="rect">
            <a:avLst/>
          </a:prstGeom>
          <a:noFill/>
          <a:ln>
            <a:noFill/>
          </a:ln>
        </p:spPr>
      </p:pic>
      <p:grpSp>
        <p:nvGrpSpPr>
          <p:cNvPr id="13" name="Google Shape;13;p1"/>
          <p:cNvGrpSpPr/>
          <p:nvPr/>
        </p:nvGrpSpPr>
        <p:grpSpPr>
          <a:xfrm rot="5400000">
            <a:off x="680013" y="5765183"/>
            <a:ext cx="303670" cy="1663439"/>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92" y="-1794076"/>
            <a:ext cx="582879"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dama.org/content/body-knowled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www.lucidchart.com/pages/er-diagra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en.wikipedia.org/wiki/Knowledge" TargetMode="External"/><Relationship Id="rId4" Type="http://schemas.openxmlformats.org/officeDocument/2006/relationships/hyperlink" Target="https://en.wikipedia.org/wiki/Understanding" TargetMode="External"/><Relationship Id="rId5" Type="http://schemas.openxmlformats.org/officeDocument/2006/relationships/hyperlink" Target="https://en.wikipedia.org/wiki/Simulation" TargetMode="External"/><Relationship Id="rId6" Type="http://schemas.openxmlformats.org/officeDocument/2006/relationships/image" Target="../media/image18.png"/><Relationship Id="rId7"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hyperlink" Target="https://www.visual-paradigm.com/support/documents/vpuserguide/3563/3564/85378_conceptual,l.html" TargetMode="External"/><Relationship Id="rId6" Type="http://schemas.openxmlformats.org/officeDocument/2006/relationships/hyperlink" Target="https://www.visual-paradigm.com/support/documents/vpuserguide/3563/3564/85378_conceptu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dev.mysql.com/doc/workbench/en/wb-reverse-engineering.html" TargetMode="External"/><Relationship Id="rId4" Type="http://schemas.openxmlformats.org/officeDocument/2006/relationships/hyperlink" Target="https://www.dbdesigner.net/" TargetMode="External"/><Relationship Id="rId5" Type="http://schemas.openxmlformats.org/officeDocument/2006/relationships/hyperlink" Target="https://drawio-app.com/" TargetMode="External"/><Relationship Id="rId6" Type="http://schemas.openxmlformats.org/officeDocument/2006/relationships/hyperlink" Target="https://www.lucidchart.com/pages/" TargetMode="External"/><Relationship Id="rId7" Type="http://schemas.openxmlformats.org/officeDocument/2006/relationships/hyperlink" Target="https://creately.com/lp/er-diagram-tool-online/" TargetMode="External"/><Relationship Id="rId8" Type="http://schemas.openxmlformats.org/officeDocument/2006/relationships/hyperlink" Target="https://www.smartdraw.com/entity-relationship-diagram/er-diagram-tool.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www.guru99.com/sql.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ocs.oracle.com/cd/E18283_01/server.112/e17118/intro.htm#:~:text=Structured%20Query%20Language%20(SQL)%20is,when%20executing%20the%20user's%20request" TargetMode="External"/><Relationship Id="rId4" Type="http://schemas.openxmlformats.org/officeDocument/2006/relationships/hyperlink" Target="https://www.youtube.com/watch?v=RJ9TpkWKyU0" TargetMode="External"/><Relationship Id="rId5" Type="http://schemas.openxmlformats.org/officeDocument/2006/relationships/hyperlink" Target="https://www.youtube.com/watch?v=tR_rOJPiEX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en.wikipedia.org/wiki/SQ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en.wikipedia.org/wiki/Domain-specific_language" TargetMode="External"/><Relationship Id="rId4" Type="http://schemas.openxmlformats.org/officeDocument/2006/relationships/hyperlink" Target="https://en.wikipedia.org/wiki/Relational_database_management_system" TargetMode="External"/><Relationship Id="rId5" Type="http://schemas.openxmlformats.org/officeDocument/2006/relationships/hyperlink" Target="https://en.wikipedia.org/wiki/Data_mode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095500" y="2175775"/>
            <a:ext cx="9995400" cy="230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Calibri"/>
              <a:buNone/>
            </a:pPr>
            <a:r>
              <a:rPr b="1" lang="en-US" sz="3900"/>
              <a:t>Lesson 304.1</a:t>
            </a:r>
            <a:endParaRPr b="1" sz="3900"/>
          </a:p>
          <a:p>
            <a:pPr indent="0" lvl="0" marL="0" marR="0" rtl="0" algn="ctr">
              <a:lnSpc>
                <a:spcPct val="100000"/>
              </a:lnSpc>
              <a:spcBef>
                <a:spcPts val="0"/>
              </a:spcBef>
              <a:spcAft>
                <a:spcPts val="0"/>
              </a:spcAft>
              <a:buClr>
                <a:schemeClr val="lt2"/>
              </a:buClr>
              <a:buFont typeface="Calibri"/>
              <a:buNone/>
            </a:pPr>
            <a:r>
              <a:rPr b="1" lang="en-US" sz="3900"/>
              <a:t>Introduction to RDBMS, Data Modeling and Normalization</a:t>
            </a:r>
            <a:endParaRPr b="1"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990"/>
              <a:buFont typeface="Century Gothic"/>
              <a:buNone/>
            </a:pPr>
            <a:r>
              <a:rPr lang="en-US" sz="3200"/>
              <a:t>Structured Query Language - SQL </a:t>
            </a:r>
            <a:r>
              <a:rPr b="0" lang="en-US" sz="2900"/>
              <a:t>(continued)</a:t>
            </a:r>
            <a:endParaRPr b="0" sz="2900"/>
          </a:p>
        </p:txBody>
      </p:sp>
      <p:sp>
        <p:nvSpPr>
          <p:cNvPr id="295" name="Google Shape;295;p34"/>
          <p:cNvSpPr txBox="1"/>
          <p:nvPr>
            <p:ph idx="1" type="body"/>
          </p:nvPr>
        </p:nvSpPr>
        <p:spPr>
          <a:xfrm>
            <a:off x="698500" y="1680775"/>
            <a:ext cx="10915500" cy="470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SQL can:</a:t>
            </a:r>
            <a:endParaRPr/>
          </a:p>
          <a:p>
            <a:pPr indent="-320040" lvl="0" marL="457200" rtl="0" algn="l">
              <a:spcBef>
                <a:spcPts val="600"/>
              </a:spcBef>
              <a:spcAft>
                <a:spcPts val="0"/>
              </a:spcAft>
              <a:buSzPts val="1440"/>
              <a:buChar char="●"/>
            </a:pPr>
            <a:r>
              <a:rPr lang="en-US"/>
              <a:t>E</a:t>
            </a:r>
            <a:r>
              <a:rPr lang="en-US"/>
              <a:t>xecute query data against a database.</a:t>
            </a:r>
            <a:endParaRPr/>
          </a:p>
          <a:p>
            <a:pPr indent="-320040" lvl="0" marL="457200" rtl="0" algn="l">
              <a:spcBef>
                <a:spcPts val="600"/>
              </a:spcBef>
              <a:spcAft>
                <a:spcPts val="0"/>
              </a:spcAft>
              <a:buSzPts val="1440"/>
              <a:buChar char="●"/>
            </a:pPr>
            <a:r>
              <a:rPr lang="en-US"/>
              <a:t>Retrieve data from a database.</a:t>
            </a:r>
            <a:endParaRPr/>
          </a:p>
          <a:p>
            <a:pPr indent="-320040" lvl="0" marL="457200" rtl="0" algn="l">
              <a:spcBef>
                <a:spcPts val="600"/>
              </a:spcBef>
              <a:spcAft>
                <a:spcPts val="0"/>
              </a:spcAft>
              <a:buSzPts val="1440"/>
              <a:buChar char="●"/>
            </a:pPr>
            <a:r>
              <a:rPr lang="en-US"/>
              <a:t>Insert records into a database.</a:t>
            </a:r>
            <a:endParaRPr/>
          </a:p>
          <a:p>
            <a:pPr indent="-320040" lvl="0" marL="457200" rtl="0" algn="l">
              <a:spcBef>
                <a:spcPts val="600"/>
              </a:spcBef>
              <a:spcAft>
                <a:spcPts val="0"/>
              </a:spcAft>
              <a:buSzPts val="1440"/>
              <a:buChar char="●"/>
            </a:pPr>
            <a:r>
              <a:rPr lang="en-US"/>
              <a:t>Update/replace/alter records in a database.</a:t>
            </a:r>
            <a:endParaRPr/>
          </a:p>
          <a:p>
            <a:pPr indent="-320040" lvl="0" marL="457200" rtl="0" algn="l">
              <a:spcBef>
                <a:spcPts val="600"/>
              </a:spcBef>
              <a:spcAft>
                <a:spcPts val="0"/>
              </a:spcAft>
              <a:buSzPts val="1440"/>
              <a:buChar char="●"/>
            </a:pPr>
            <a:r>
              <a:rPr lang="en-US"/>
              <a:t>Delete records from a database.</a:t>
            </a:r>
            <a:endParaRPr/>
          </a:p>
          <a:p>
            <a:pPr indent="-320040" lvl="0" marL="457200" rtl="0" algn="l">
              <a:spcBef>
                <a:spcPts val="600"/>
              </a:spcBef>
              <a:spcAft>
                <a:spcPts val="0"/>
              </a:spcAft>
              <a:buSzPts val="1440"/>
              <a:buChar char="●"/>
            </a:pPr>
            <a:r>
              <a:rPr lang="en-US"/>
              <a:t>Create new databases.</a:t>
            </a:r>
            <a:endParaRPr/>
          </a:p>
          <a:p>
            <a:pPr indent="-320040" lvl="0" marL="457200" rtl="0" algn="l">
              <a:spcBef>
                <a:spcPts val="600"/>
              </a:spcBef>
              <a:spcAft>
                <a:spcPts val="0"/>
              </a:spcAft>
              <a:buSzPts val="1440"/>
              <a:buChar char="●"/>
            </a:pPr>
            <a:r>
              <a:rPr lang="en-US"/>
              <a:t>Create new tables in a database.</a:t>
            </a:r>
            <a:endParaRPr/>
          </a:p>
          <a:p>
            <a:pPr indent="-320040" lvl="0" marL="457200" rtl="0" algn="l">
              <a:spcBef>
                <a:spcPts val="600"/>
              </a:spcBef>
              <a:spcAft>
                <a:spcPts val="0"/>
              </a:spcAft>
              <a:buSzPts val="1440"/>
              <a:buChar char="●"/>
            </a:pPr>
            <a:r>
              <a:rPr lang="en-US"/>
              <a:t>Create stored procedures and functions in a database.</a:t>
            </a:r>
            <a:endParaRPr/>
          </a:p>
          <a:p>
            <a:pPr indent="-320040" lvl="0" marL="457200" rtl="0" algn="l">
              <a:spcBef>
                <a:spcPts val="600"/>
              </a:spcBef>
              <a:spcAft>
                <a:spcPts val="0"/>
              </a:spcAft>
              <a:buSzPts val="1440"/>
              <a:buChar char="●"/>
            </a:pPr>
            <a:r>
              <a:rPr lang="en-US"/>
              <a:t>Create views in a database.</a:t>
            </a:r>
            <a:endParaRPr/>
          </a:p>
          <a:p>
            <a:pPr indent="-320040" lvl="0" marL="457200" rtl="0" algn="l">
              <a:spcBef>
                <a:spcPts val="600"/>
              </a:spcBef>
              <a:spcAft>
                <a:spcPts val="0"/>
              </a:spcAft>
              <a:buSzPts val="1440"/>
              <a:buChar char="●"/>
            </a:pPr>
            <a:r>
              <a:rPr lang="en-US"/>
              <a:t>Set permissions on tables, procedures, and views.</a:t>
            </a:r>
            <a:endParaRPr/>
          </a:p>
          <a:p>
            <a:pPr indent="-320040" lvl="0" marL="457200" rtl="0" algn="l">
              <a:spcBef>
                <a:spcPts val="600"/>
              </a:spcBef>
              <a:spcAft>
                <a:spcPts val="0"/>
              </a:spcAft>
              <a:buSzPts val="1440"/>
              <a:buChar char="●"/>
            </a:pPr>
            <a:r>
              <a:rPr lang="en-US"/>
              <a:t>Control access to the database and its objects.</a:t>
            </a:r>
            <a:endParaRPr/>
          </a:p>
          <a:p>
            <a:pPr indent="-320040" lvl="0" marL="457200" rtl="0" algn="l">
              <a:spcBef>
                <a:spcPts val="600"/>
              </a:spcBef>
              <a:spcAft>
                <a:spcPts val="600"/>
              </a:spcAft>
              <a:buSzPts val="1440"/>
              <a:buChar char="●"/>
            </a:pPr>
            <a:r>
              <a:rPr lang="en-US"/>
              <a:t>Provide guarantees of database consistency and integrity.</a:t>
            </a:r>
            <a:endParaRPr/>
          </a:p>
        </p:txBody>
      </p:sp>
      <p:sp>
        <p:nvSpPr>
          <p:cNvPr id="296" name="Google Shape;296;p34"/>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542700" y="866850"/>
            <a:ext cx="111066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Atomicity, Consistency, Isolation, and Durability </a:t>
            </a:r>
            <a:r>
              <a:rPr lang="en-US"/>
              <a:t>Properties</a:t>
            </a:r>
            <a:endParaRPr sz="2400"/>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
        <p:nvSpPr>
          <p:cNvPr id="302" name="Google Shape;302;p35"/>
          <p:cNvSpPr txBox="1"/>
          <p:nvPr>
            <p:ph idx="1" type="body"/>
          </p:nvPr>
        </p:nvSpPr>
        <p:spPr>
          <a:xfrm>
            <a:off x="698500" y="1720800"/>
            <a:ext cx="10915500" cy="46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sz="1700">
                <a:solidFill>
                  <a:srgbClr val="000000"/>
                </a:solidFill>
                <a:highlight>
                  <a:srgbClr val="FFFFFF"/>
                </a:highlight>
              </a:rPr>
              <a:t>A good way to differentiate databases and test overall quality is to perform an atomicity, consistency, isolation, and durability</a:t>
            </a:r>
            <a:r>
              <a:rPr lang="en-US" sz="1700">
                <a:solidFill>
                  <a:schemeClr val="dk1"/>
                </a:solidFill>
                <a:highlight>
                  <a:srgbClr val="FFFFFF"/>
                </a:highlight>
              </a:rPr>
              <a:t> </a:t>
            </a:r>
            <a:r>
              <a:rPr b="1" lang="en-US" sz="1700">
                <a:solidFill>
                  <a:srgbClr val="E48312"/>
                </a:solidFill>
                <a:highlight>
                  <a:srgbClr val="FFFFFF"/>
                </a:highlight>
              </a:rPr>
              <a:t>(ACID)</a:t>
            </a:r>
            <a:r>
              <a:rPr b="1" i="1" lang="en-US" sz="1700">
                <a:solidFill>
                  <a:schemeClr val="dk1"/>
                </a:solidFill>
                <a:highlight>
                  <a:srgbClr val="FFFFFF"/>
                </a:highlight>
              </a:rPr>
              <a:t> </a:t>
            </a:r>
            <a:r>
              <a:rPr lang="en-US" sz="1700">
                <a:solidFill>
                  <a:srgbClr val="000000"/>
                </a:solidFill>
                <a:highlight>
                  <a:srgbClr val="FFFFFF"/>
                </a:highlight>
              </a:rPr>
              <a:t>test. These four properties are scoped to a transaction, which is a unit of work that the programmer can define. A transaction can combine one or more database operations. For example:</a:t>
            </a:r>
            <a:endParaRPr sz="1700">
              <a:solidFill>
                <a:srgbClr val="000000"/>
              </a:solidFill>
              <a:highlight>
                <a:srgbClr val="FFFFFF"/>
              </a:highlight>
            </a:endParaRPr>
          </a:p>
          <a:p>
            <a:pPr indent="-336550" lvl="0" marL="457200" rtl="0" algn="l">
              <a:lnSpc>
                <a:spcPct val="100000"/>
              </a:lnSpc>
              <a:spcBef>
                <a:spcPts val="800"/>
              </a:spcBef>
              <a:spcAft>
                <a:spcPts val="0"/>
              </a:spcAft>
              <a:buClr>
                <a:srgbClr val="000000"/>
              </a:buClr>
              <a:buSzPts val="1700"/>
              <a:buAutoNum type="arabicPeriod"/>
            </a:pPr>
            <a:r>
              <a:rPr b="1" lang="en-US" sz="1700" u="sng">
                <a:solidFill>
                  <a:srgbClr val="000000"/>
                </a:solidFill>
                <a:highlight>
                  <a:srgbClr val="FFFFFF"/>
                </a:highlight>
              </a:rPr>
              <a:t>Atomicity </a:t>
            </a:r>
            <a:r>
              <a:rPr b="1" i="1" lang="en-US" sz="1700" u="sng">
                <a:solidFill>
                  <a:srgbClr val="000000"/>
                </a:solidFill>
                <a:highlight>
                  <a:srgbClr val="FFFFFF"/>
                </a:highlight>
              </a:rPr>
              <a:t>is an all-or-none proposition.</a:t>
            </a:r>
            <a:r>
              <a:rPr lang="en-US" sz="1700">
                <a:solidFill>
                  <a:srgbClr val="000000"/>
                </a:solidFill>
                <a:highlight>
                  <a:srgbClr val="FFFFFF"/>
                </a:highlight>
              </a:rPr>
              <a:t> </a:t>
            </a:r>
            <a:r>
              <a:rPr lang="en-US" sz="1700">
                <a:solidFill>
                  <a:srgbClr val="000000"/>
                </a:solidFill>
                <a:highlight>
                  <a:srgbClr val="FFFFFF"/>
                </a:highlight>
              </a:rPr>
              <a:t>Suppose you define a transaction that contains an UPDATE, an INSERT, and a DELETE statement. With atomicity, these statements are treated as a single unit, </a:t>
            </a:r>
            <a:r>
              <a:rPr lang="en-US" sz="1700">
                <a:solidFill>
                  <a:srgbClr val="000000"/>
                </a:solidFill>
                <a:highlight>
                  <a:srgbClr val="FFFFFF"/>
                </a:highlight>
              </a:rPr>
              <a:t>and thanks to consistency (the </a:t>
            </a:r>
            <a:r>
              <a:rPr b="1" lang="en-US" sz="1700">
                <a:solidFill>
                  <a:srgbClr val="000000"/>
                </a:solidFill>
                <a:highlight>
                  <a:srgbClr val="FFFFFF"/>
                </a:highlight>
              </a:rPr>
              <a:t>C</a:t>
            </a:r>
            <a:r>
              <a:rPr lang="en-US" sz="1700">
                <a:solidFill>
                  <a:srgbClr val="000000"/>
                </a:solidFill>
                <a:highlight>
                  <a:srgbClr val="FFFFFF"/>
                </a:highlight>
              </a:rPr>
              <a:t> in ACID), there are only two possible outcomes: they all change the database or none of them change the database. This is important in situations such as bank transactions, where transferring money between accounts could result in disaster if the server goes down after a DELETE statement but before the corresponding INSERT statement.</a:t>
            </a:r>
            <a:endParaRPr sz="1700">
              <a:solidFill>
                <a:srgbClr val="000000"/>
              </a:solidFill>
              <a:highlight>
                <a:srgbClr val="FFFFFF"/>
              </a:highlight>
            </a:endParaRPr>
          </a:p>
          <a:p>
            <a:pPr indent="0" lvl="0" marL="457200" rtl="0" algn="l">
              <a:lnSpc>
                <a:spcPct val="100000"/>
              </a:lnSpc>
              <a:spcBef>
                <a:spcPts val="800"/>
              </a:spcBef>
              <a:spcAft>
                <a:spcPts val="0"/>
              </a:spcAft>
              <a:buNone/>
            </a:pPr>
            <a:r>
              <a:t/>
            </a:r>
            <a:endParaRPr sz="1700">
              <a:solidFill>
                <a:srgbClr val="000000"/>
              </a:solidFill>
              <a:highlight>
                <a:srgbClr val="FFFFFF"/>
              </a:highlight>
            </a:endParaRPr>
          </a:p>
          <a:p>
            <a:pPr indent="-336550" lvl="0" marL="457200" rtl="0" algn="l">
              <a:lnSpc>
                <a:spcPct val="100000"/>
              </a:lnSpc>
              <a:spcBef>
                <a:spcPts val="800"/>
              </a:spcBef>
              <a:spcAft>
                <a:spcPts val="800"/>
              </a:spcAft>
              <a:buClr>
                <a:srgbClr val="000000"/>
              </a:buClr>
              <a:buSzPts val="1700"/>
              <a:buAutoNum type="arabicPeriod"/>
            </a:pPr>
            <a:r>
              <a:rPr b="1" lang="en-US" sz="1700" u="sng">
                <a:solidFill>
                  <a:srgbClr val="000000"/>
                </a:solidFill>
                <a:highlight>
                  <a:srgbClr val="FFFFFF"/>
                </a:highlight>
              </a:rPr>
              <a:t>Consistency</a:t>
            </a:r>
            <a:r>
              <a:rPr b="1" i="1" lang="en-US" sz="1700">
                <a:solidFill>
                  <a:srgbClr val="000000"/>
                </a:solidFill>
                <a:highlight>
                  <a:srgbClr val="FFFFFF"/>
                </a:highlight>
              </a:rPr>
              <a:t> guarantees that a transaction never leaves your database in a half-finished state.</a:t>
            </a:r>
            <a:r>
              <a:rPr lang="en-US" sz="1700">
                <a:solidFill>
                  <a:srgbClr val="000000"/>
                </a:solidFill>
                <a:highlight>
                  <a:srgbClr val="FFFFFF"/>
                </a:highlight>
              </a:rPr>
              <a:t> If one part of the transaction fails, all of the pending changes are rolled back, leaving the database as it was before you initiated the transaction. For instance, when you delete a customer record, you should also delete all of that customer's records from associated tables (such as invoices and line items). A properly configured database would not allow you delete the customer record if that meant leaving its invoices and other associated records stranded.</a:t>
            </a:r>
            <a:endParaRPr sz="1700"/>
          </a:p>
        </p:txBody>
      </p:sp>
      <p:sp>
        <p:nvSpPr>
          <p:cNvPr id="303" name="Google Shape;303;p35"/>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04" name="Google Shape;304;p3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626325" y="1802200"/>
            <a:ext cx="110298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US" sz="1800">
                <a:solidFill>
                  <a:schemeClr val="accent2"/>
                </a:solidFill>
                <a:highlight>
                  <a:schemeClr val="lt1"/>
                </a:highlight>
              </a:rPr>
              <a:t>3.</a:t>
            </a:r>
            <a:r>
              <a:rPr b="1" lang="en-US" sz="1800" u="sng">
                <a:solidFill>
                  <a:schemeClr val="accent2"/>
                </a:solidFill>
                <a:highlight>
                  <a:schemeClr val="lt1"/>
                </a:highlight>
              </a:rPr>
              <a:t> Isolation</a:t>
            </a:r>
            <a:r>
              <a:rPr b="1" lang="en-US" sz="1800">
                <a:solidFill>
                  <a:schemeClr val="accent2"/>
                </a:solidFill>
                <a:highlight>
                  <a:schemeClr val="lt1"/>
                </a:highlight>
              </a:rPr>
              <a:t> </a:t>
            </a:r>
            <a:r>
              <a:rPr b="1" i="1" lang="en-US" sz="1800">
                <a:solidFill>
                  <a:schemeClr val="accent2"/>
                </a:solidFill>
                <a:highlight>
                  <a:schemeClr val="lt1"/>
                </a:highlight>
              </a:rPr>
              <a:t>keeps transactions separated from each other until they are finished</a:t>
            </a:r>
            <a:r>
              <a:rPr b="1" lang="en-US" sz="1800">
                <a:solidFill>
                  <a:schemeClr val="accent2"/>
                </a:solidFill>
                <a:highlight>
                  <a:schemeClr val="lt1"/>
                </a:highlight>
              </a:rPr>
              <a:t>.</a:t>
            </a:r>
            <a:r>
              <a:rPr lang="en-US" sz="1800">
                <a:solidFill>
                  <a:schemeClr val="accent2"/>
                </a:solidFill>
                <a:highlight>
                  <a:schemeClr val="lt1"/>
                </a:highlight>
              </a:rPr>
              <a:t> Transaction isolation is generally configurable in a variety of modes. For example, in one mode, a transaction blocks until the other transaction finishes. In a different mode, a transaction sees obsolete data (from the state the database was in before the previous transaction started).</a:t>
            </a:r>
            <a:endParaRPr sz="1800">
              <a:solidFill>
                <a:schemeClr val="accent2"/>
              </a:solidFill>
              <a:highlight>
                <a:schemeClr val="lt1"/>
              </a:highlight>
            </a:endParaRPr>
          </a:p>
          <a:p>
            <a:pPr indent="0" lvl="0" marL="457200" rtl="0" algn="l">
              <a:lnSpc>
                <a:spcPct val="100000"/>
              </a:lnSpc>
              <a:spcBef>
                <a:spcPts val="600"/>
              </a:spcBef>
              <a:spcAft>
                <a:spcPts val="0"/>
              </a:spcAft>
              <a:buNone/>
            </a:pPr>
            <a:r>
              <a:rPr i="1" lang="en-US" sz="1700">
                <a:solidFill>
                  <a:schemeClr val="accent2"/>
                </a:solidFill>
                <a:highlight>
                  <a:schemeClr val="lt1"/>
                </a:highlight>
              </a:rPr>
              <a:t>Suppose a user deletes a customer, and before the customer's invoices are deleted, a second user updates one of those invoices. In a blocking transaction scenario, the second user would have to wait for the first user's deletions to complete before issuing the update. The second user would then find out that the customer had been deleted, which is much better than losing changes without knowing about it.</a:t>
            </a:r>
            <a:endParaRPr i="1" sz="1700">
              <a:solidFill>
                <a:schemeClr val="accent2"/>
              </a:solidFill>
              <a:highlight>
                <a:schemeClr val="lt1"/>
              </a:highlight>
            </a:endParaRPr>
          </a:p>
          <a:p>
            <a:pPr indent="0" lvl="0" marL="457200" rtl="0" algn="l">
              <a:lnSpc>
                <a:spcPct val="100000"/>
              </a:lnSpc>
              <a:spcBef>
                <a:spcPts val="600"/>
              </a:spcBef>
              <a:spcAft>
                <a:spcPts val="0"/>
              </a:spcAft>
              <a:buNone/>
            </a:pPr>
            <a:r>
              <a:t/>
            </a:r>
            <a:endParaRPr i="1">
              <a:solidFill>
                <a:schemeClr val="accent2"/>
              </a:solidFill>
              <a:highlight>
                <a:schemeClr val="lt1"/>
              </a:highlight>
            </a:endParaRPr>
          </a:p>
          <a:p>
            <a:pPr indent="0" lvl="0" marL="0" rtl="0" algn="l">
              <a:lnSpc>
                <a:spcPct val="100000"/>
              </a:lnSpc>
              <a:spcBef>
                <a:spcPts val="600"/>
              </a:spcBef>
              <a:spcAft>
                <a:spcPts val="600"/>
              </a:spcAft>
              <a:buNone/>
            </a:pPr>
            <a:r>
              <a:rPr b="1" lang="en-US" sz="1800">
                <a:solidFill>
                  <a:schemeClr val="accent2"/>
                </a:solidFill>
                <a:highlight>
                  <a:schemeClr val="lt1"/>
                </a:highlight>
              </a:rPr>
              <a:t>4. </a:t>
            </a:r>
            <a:r>
              <a:rPr b="1" lang="en-US" sz="1800" u="sng">
                <a:solidFill>
                  <a:schemeClr val="accent2"/>
                </a:solidFill>
                <a:highlight>
                  <a:schemeClr val="lt1"/>
                </a:highlight>
              </a:rPr>
              <a:t>Durability </a:t>
            </a:r>
            <a:r>
              <a:rPr b="1" i="1" lang="en-US" sz="1800">
                <a:solidFill>
                  <a:schemeClr val="accent2"/>
                </a:solidFill>
                <a:highlight>
                  <a:schemeClr val="lt1"/>
                </a:highlight>
              </a:rPr>
              <a:t>guarantees that the database will keep track of pending changes in such a way that the server can recover from an abnormal termination</a:t>
            </a:r>
            <a:r>
              <a:rPr b="1" lang="en-US" sz="1800">
                <a:solidFill>
                  <a:schemeClr val="accent2"/>
                </a:solidFill>
                <a:highlight>
                  <a:schemeClr val="lt1"/>
                </a:highlight>
              </a:rPr>
              <a:t>.</a:t>
            </a:r>
            <a:r>
              <a:rPr lang="en-US" sz="1800">
                <a:solidFill>
                  <a:schemeClr val="accent2"/>
                </a:solidFill>
                <a:highlight>
                  <a:schemeClr val="lt1"/>
                </a:highlight>
              </a:rPr>
              <a:t> Hence, even if the database server is unplugged in the middle of a transaction, it will return to a consistent state when it is restarted. The database handles this by storing uncommitted transactions in a transaction log.</a:t>
            </a:r>
            <a:endParaRPr sz="1800">
              <a:solidFill>
                <a:schemeClr val="accent2"/>
              </a:solidFill>
            </a:endParaRPr>
          </a:p>
        </p:txBody>
      </p:sp>
      <p:sp>
        <p:nvSpPr>
          <p:cNvPr id="311" name="Google Shape;311;p36"/>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312" name="Google Shape;312;p36"/>
          <p:cNvSpPr txBox="1"/>
          <p:nvPr/>
        </p:nvSpPr>
        <p:spPr>
          <a:xfrm>
            <a:off x="10737700" y="1390450"/>
            <a:ext cx="12069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(continued)</a:t>
            </a:r>
            <a:endParaRPr b="1" sz="1600">
              <a:latin typeface="Calibri"/>
              <a:ea typeface="Calibri"/>
              <a:cs typeface="Calibri"/>
              <a:sym typeface="Calibri"/>
            </a:endParaRPr>
          </a:p>
        </p:txBody>
      </p:sp>
      <p:sp>
        <p:nvSpPr>
          <p:cNvPr id="313" name="Google Shape;313;p36"/>
          <p:cNvSpPr txBox="1"/>
          <p:nvPr>
            <p:ph type="title"/>
          </p:nvPr>
        </p:nvSpPr>
        <p:spPr>
          <a:xfrm>
            <a:off x="507400" y="831925"/>
            <a:ext cx="111066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Atomicity, Consistency, Isolation, and Durability Properties</a:t>
            </a:r>
            <a:endParaRPr sz="2400"/>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501875" y="79052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Data Modeling</a:t>
            </a:r>
            <a:endParaRPr b="1" sz="3200"/>
          </a:p>
        </p:txBody>
      </p:sp>
      <p:sp>
        <p:nvSpPr>
          <p:cNvPr id="320" name="Google Shape;320;p37"/>
          <p:cNvSpPr txBox="1"/>
          <p:nvPr>
            <p:ph idx="1" type="body"/>
          </p:nvPr>
        </p:nvSpPr>
        <p:spPr>
          <a:xfrm>
            <a:off x="692450" y="2571475"/>
            <a:ext cx="10979100" cy="4066500"/>
          </a:xfrm>
          <a:prstGeom prst="rect">
            <a:avLst/>
          </a:prstGeom>
        </p:spPr>
        <p:txBody>
          <a:bodyPr anchorCtr="0" anchor="t" bIns="91425" lIns="91425" spcFirstLastPara="1" rIns="91425" wrap="square" tIns="91425">
            <a:noAutofit/>
          </a:bodyPr>
          <a:lstStyle/>
          <a:p>
            <a:pPr indent="-326390" lvl="0" marL="457200" rtl="0" algn="l">
              <a:spcBef>
                <a:spcPts val="1000"/>
              </a:spcBef>
              <a:spcAft>
                <a:spcPts val="0"/>
              </a:spcAft>
              <a:buSzPts val="1540"/>
              <a:buChar char="❏"/>
            </a:pPr>
            <a:r>
              <a:rPr lang="en-US" sz="1700">
                <a:solidFill>
                  <a:schemeClr val="accent2"/>
                </a:solidFill>
              </a:rPr>
              <a:t>Data Modeling is an analysis and design method used to:</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Define and analyze data requirements.</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Define logical and physical structures that support the requirements.</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Document software and business system designs.</a:t>
            </a:r>
            <a:endParaRPr sz="1700">
              <a:solidFill>
                <a:schemeClr val="accent2"/>
              </a:solidFill>
            </a:endParaRPr>
          </a:p>
          <a:p>
            <a:pPr indent="0" lvl="0" marL="1828800" rtl="0" algn="l">
              <a:lnSpc>
                <a:spcPct val="100000"/>
              </a:lnSpc>
              <a:spcBef>
                <a:spcPts val="0"/>
              </a:spcBef>
              <a:spcAft>
                <a:spcPts val="0"/>
              </a:spcAft>
              <a:buNone/>
            </a:pPr>
            <a:r>
              <a:t/>
            </a:r>
            <a:endParaRPr sz="1700">
              <a:solidFill>
                <a:schemeClr val="accent2"/>
              </a:solidFill>
            </a:endParaRPr>
          </a:p>
          <a:p>
            <a:pPr indent="-326390" lvl="0" marL="457200" rtl="0" algn="l">
              <a:spcBef>
                <a:spcPts val="0"/>
              </a:spcBef>
              <a:spcAft>
                <a:spcPts val="0"/>
              </a:spcAft>
              <a:buSzPts val="1540"/>
              <a:buChar char="❏"/>
            </a:pPr>
            <a:r>
              <a:rPr lang="en-US" sz="1700">
                <a:solidFill>
                  <a:schemeClr val="accent2"/>
                </a:solidFill>
              </a:rPr>
              <a:t>The </a:t>
            </a:r>
            <a:r>
              <a:rPr b="1" lang="en-US" sz="1700">
                <a:solidFill>
                  <a:schemeClr val="accent2"/>
                </a:solidFill>
              </a:rPr>
              <a:t>“modeling”</a:t>
            </a:r>
            <a:r>
              <a:rPr lang="en-US" sz="1700">
                <a:solidFill>
                  <a:schemeClr val="accent2"/>
                </a:solidFill>
              </a:rPr>
              <a:t> of various systems and processes often involves the use of diagrams, symbols, and textual references to represent the way the data flows through a software application or the Data Architecture within an enterprise.</a:t>
            </a:r>
            <a:endParaRPr sz="1700">
              <a:solidFill>
                <a:schemeClr val="accent2"/>
              </a:solidFill>
            </a:endParaRPr>
          </a:p>
          <a:p>
            <a:pPr indent="-326390" lvl="0" marL="457200" rtl="0" algn="l">
              <a:spcBef>
                <a:spcPts val="1000"/>
              </a:spcBef>
              <a:spcAft>
                <a:spcPts val="0"/>
              </a:spcAft>
              <a:buSzPts val="1540"/>
              <a:buChar char="❏"/>
            </a:pPr>
            <a:r>
              <a:rPr lang="en-US" sz="1700">
                <a:solidFill>
                  <a:schemeClr val="accent2"/>
                </a:solidFill>
              </a:rPr>
              <a:t>Mostly, we use </a:t>
            </a:r>
            <a:r>
              <a:rPr lang="en-US" sz="1700">
                <a:solidFill>
                  <a:schemeClr val="accent2"/>
                </a:solidFill>
              </a:rPr>
              <a:t>three different data models. They allow developers to view and manipulate relationships between entities (tables). Each has its own way of storing the data. The following are the three different data models: </a:t>
            </a:r>
            <a:endParaRPr sz="1700">
              <a:solidFill>
                <a:schemeClr val="accent2"/>
              </a:solidFill>
            </a:endParaRPr>
          </a:p>
          <a:p>
            <a:pPr indent="-332739" lvl="0" marL="1371600" rtl="0" algn="l">
              <a:spcBef>
                <a:spcPts val="1000"/>
              </a:spcBef>
              <a:spcAft>
                <a:spcPts val="0"/>
              </a:spcAft>
              <a:buSzPts val="1640"/>
              <a:buAutoNum type="arabicPeriod"/>
            </a:pPr>
            <a:r>
              <a:rPr lang="en-US" sz="1700">
                <a:solidFill>
                  <a:schemeClr val="accent2"/>
                </a:solidFill>
              </a:rPr>
              <a:t>Hierarchical </a:t>
            </a:r>
            <a:r>
              <a:rPr lang="en-US" sz="1700">
                <a:solidFill>
                  <a:schemeClr val="accent2"/>
                </a:solidFill>
              </a:rPr>
              <a:t>Data Model.</a:t>
            </a:r>
            <a:endParaRPr sz="1700">
              <a:solidFill>
                <a:schemeClr val="accent2"/>
              </a:solidFill>
            </a:endParaRPr>
          </a:p>
          <a:p>
            <a:pPr indent="-332739" lvl="0" marL="1371600" rtl="0" algn="l">
              <a:spcBef>
                <a:spcPts val="0"/>
              </a:spcBef>
              <a:spcAft>
                <a:spcPts val="0"/>
              </a:spcAft>
              <a:buSzPts val="1640"/>
              <a:buAutoNum type="arabicPeriod"/>
            </a:pPr>
            <a:r>
              <a:rPr lang="en-US" sz="1700">
                <a:solidFill>
                  <a:schemeClr val="accent2"/>
                </a:solidFill>
              </a:rPr>
              <a:t>Network </a:t>
            </a:r>
            <a:r>
              <a:rPr lang="en-US" sz="1700">
                <a:solidFill>
                  <a:schemeClr val="accent2"/>
                </a:solidFill>
              </a:rPr>
              <a:t>Data Model.</a:t>
            </a:r>
            <a:endParaRPr sz="1700">
              <a:solidFill>
                <a:schemeClr val="accent2"/>
              </a:solidFill>
            </a:endParaRPr>
          </a:p>
          <a:p>
            <a:pPr indent="-332739" lvl="0" marL="1371600" rtl="0" algn="l">
              <a:spcBef>
                <a:spcPts val="0"/>
              </a:spcBef>
              <a:spcAft>
                <a:spcPts val="0"/>
              </a:spcAft>
              <a:buSzPts val="1640"/>
              <a:buAutoNum type="arabicPeriod"/>
            </a:pPr>
            <a:r>
              <a:rPr lang="en-US" sz="1700">
                <a:solidFill>
                  <a:schemeClr val="accent2"/>
                </a:solidFill>
              </a:rPr>
              <a:t>Relational </a:t>
            </a:r>
            <a:r>
              <a:rPr lang="en-US" sz="1700">
                <a:solidFill>
                  <a:schemeClr val="accent2"/>
                </a:solidFill>
              </a:rPr>
              <a:t>Data Model.</a:t>
            </a:r>
            <a:endParaRPr sz="1700">
              <a:solidFill>
                <a:schemeClr val="accent2"/>
              </a:solidFill>
            </a:endParaRPr>
          </a:p>
        </p:txBody>
      </p:sp>
      <p:sp>
        <p:nvSpPr>
          <p:cNvPr id="321" name="Google Shape;321;p37"/>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322" name="Google Shape;322;p37"/>
          <p:cNvSpPr txBox="1"/>
          <p:nvPr/>
        </p:nvSpPr>
        <p:spPr>
          <a:xfrm>
            <a:off x="667025" y="1436575"/>
            <a:ext cx="10904400" cy="11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US" sz="1700">
                <a:solidFill>
                  <a:srgbClr val="3F3F3F"/>
                </a:solidFill>
              </a:rPr>
              <a:t>According to the </a:t>
            </a:r>
            <a:r>
              <a:rPr lang="en-US" sz="1700">
                <a:solidFill>
                  <a:srgbClr val="E48312"/>
                </a:solidFill>
                <a:uFill>
                  <a:noFill/>
                </a:uFill>
                <a:hlinkClick r:id="rId3">
                  <a:extLst>
                    <a:ext uri="{A12FA001-AC4F-418D-AE19-62706E023703}">
                      <ahyp:hlinkClr val="tx"/>
                    </a:ext>
                  </a:extLst>
                </a:hlinkClick>
              </a:rPr>
              <a:t>Data Management Book of Knowledge (DMBOK)</a:t>
            </a:r>
            <a:r>
              <a:rPr lang="en-US" sz="1700">
                <a:solidFill>
                  <a:srgbClr val="3F3F3F"/>
                </a:solidFill>
              </a:rPr>
              <a:t>, Data Modeling is:</a:t>
            </a:r>
            <a:endParaRPr sz="1700">
              <a:solidFill>
                <a:srgbClr val="3F3F3F"/>
              </a:solidFill>
            </a:endParaRPr>
          </a:p>
          <a:p>
            <a:pPr indent="0" lvl="0" marL="285750" rtl="0" algn="ctr">
              <a:lnSpc>
                <a:spcPct val="100000"/>
              </a:lnSpc>
              <a:spcBef>
                <a:spcPts val="0"/>
              </a:spcBef>
              <a:spcAft>
                <a:spcPts val="0"/>
              </a:spcAft>
              <a:buNone/>
            </a:pPr>
            <a:r>
              <a:rPr b="1" i="1" lang="en-US">
                <a:solidFill>
                  <a:srgbClr val="3F3F3F"/>
                </a:solidFill>
                <a:latin typeface="Century Gothic"/>
                <a:ea typeface="Century Gothic"/>
                <a:cs typeface="Century Gothic"/>
                <a:sym typeface="Century Gothic"/>
              </a:rPr>
              <a:t>“The process of discovering, analyzing, representing, and communicating data requirements in a precise form called the data model.” And “data models depict and enable an organization to understand its data assets.”</a:t>
            </a:r>
            <a:endParaRPr b="1" i="1">
              <a:solidFill>
                <a:srgbClr val="3F3F3F"/>
              </a:solidFill>
              <a:latin typeface="Century Gothic"/>
              <a:ea typeface="Century Gothic"/>
              <a:cs typeface="Century Gothic"/>
              <a:sym typeface="Century Gothic"/>
            </a:endParaRPr>
          </a:p>
          <a:p>
            <a:pPr indent="0" lvl="0" marL="285750" rtl="0" algn="r">
              <a:lnSpc>
                <a:spcPct val="100000"/>
              </a:lnSpc>
              <a:spcBef>
                <a:spcPts val="0"/>
              </a:spcBef>
              <a:spcAft>
                <a:spcPts val="0"/>
              </a:spcAft>
              <a:buNone/>
            </a:pPr>
            <a:r>
              <a:rPr b="1" i="1" lang="en-US" sz="1200">
                <a:solidFill>
                  <a:srgbClr val="E48312"/>
                </a:solidFill>
                <a:latin typeface="Century Gothic"/>
                <a:ea typeface="Century Gothic"/>
                <a:cs typeface="Century Gothic"/>
                <a:sym typeface="Century Gothic"/>
              </a:rPr>
              <a:t>Data Management Book of Knowledge (DMBOK)</a:t>
            </a:r>
            <a:endParaRPr b="1" i="1" sz="1200">
              <a:solidFill>
                <a:srgbClr val="E48312"/>
              </a:solidFill>
              <a:latin typeface="Century Gothic"/>
              <a:ea typeface="Century Gothic"/>
              <a:cs typeface="Century Gothic"/>
              <a:sym typeface="Century Gothic"/>
            </a:endParaRPr>
          </a:p>
          <a:p>
            <a:pPr indent="0" lvl="0" marL="285750" rtl="0" algn="r">
              <a:lnSpc>
                <a:spcPct val="100000"/>
              </a:lnSpc>
              <a:spcBef>
                <a:spcPts val="0"/>
              </a:spcBef>
              <a:spcAft>
                <a:spcPts val="0"/>
              </a:spcAft>
              <a:buNone/>
            </a:pPr>
            <a:r>
              <a:t/>
            </a:r>
            <a:endParaRPr b="1" i="1" sz="1200">
              <a:solidFill>
                <a:srgbClr val="3F3F3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578200" y="887200"/>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Relational </a:t>
            </a:r>
            <a:r>
              <a:rPr lang="en-US" sz="3200"/>
              <a:t>Database</a:t>
            </a:r>
            <a:r>
              <a:rPr lang="en-US" sz="3200"/>
              <a:t> Model Diagram</a:t>
            </a:r>
            <a:endParaRPr sz="3200"/>
          </a:p>
        </p:txBody>
      </p:sp>
      <p:sp>
        <p:nvSpPr>
          <p:cNvPr id="328" name="Google Shape;328;p38"/>
          <p:cNvSpPr txBox="1"/>
          <p:nvPr>
            <p:ph idx="1" type="body"/>
          </p:nvPr>
        </p:nvSpPr>
        <p:spPr>
          <a:xfrm>
            <a:off x="845100" y="1720800"/>
            <a:ext cx="10768800" cy="36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000"/>
              <a:t>Relational Database Modeling Diagram also called</a:t>
            </a:r>
            <a:r>
              <a:rPr lang="en-US" sz="2000">
                <a:solidFill>
                  <a:srgbClr val="B45F06"/>
                </a:solidFill>
              </a:rPr>
              <a:t> </a:t>
            </a:r>
            <a:r>
              <a:rPr b="1" i="1" lang="en-US" sz="2000">
                <a:solidFill>
                  <a:srgbClr val="B45F06"/>
                </a:solidFill>
              </a:rPr>
              <a:t>Entity Relationship Diagram (ERD)</a:t>
            </a:r>
            <a:r>
              <a:rPr b="1" i="1" lang="en-US">
                <a:solidFill>
                  <a:srgbClr val="B45F06"/>
                </a:solidFill>
              </a:rPr>
              <a:t>. </a:t>
            </a:r>
            <a:endParaRPr b="1" i="1" sz="2000">
              <a:solidFill>
                <a:srgbClr val="B45F06"/>
              </a:solidFill>
            </a:endParaRPr>
          </a:p>
          <a:p>
            <a:pPr indent="-342900" lvl="0" marL="457200" rtl="0" algn="l">
              <a:lnSpc>
                <a:spcPct val="100000"/>
              </a:lnSpc>
              <a:spcBef>
                <a:spcPts val="1000"/>
              </a:spcBef>
              <a:spcAft>
                <a:spcPts val="0"/>
              </a:spcAft>
              <a:buSzPts val="1800"/>
              <a:buChar char="❏"/>
            </a:pPr>
            <a:r>
              <a:rPr lang="en-US" sz="2000"/>
              <a:t>A </a:t>
            </a:r>
            <a:r>
              <a:rPr lang="en-US" sz="2000"/>
              <a:t>Relational Database Model is a representation of a real-world situation about which data is to be </a:t>
            </a:r>
            <a:r>
              <a:rPr b="1" lang="en-US" sz="2000"/>
              <a:t>collected </a:t>
            </a:r>
            <a:r>
              <a:rPr lang="en-US" sz="2000"/>
              <a:t>and </a:t>
            </a:r>
            <a:r>
              <a:rPr b="1" lang="en-US" sz="2000"/>
              <a:t>stored </a:t>
            </a:r>
            <a:r>
              <a:rPr lang="en-US" sz="2000"/>
              <a:t>in a database and how data is </a:t>
            </a:r>
            <a:r>
              <a:rPr b="1" lang="en-US" sz="2000"/>
              <a:t>stored in Relational Databases. </a:t>
            </a:r>
            <a:endParaRPr b="1" sz="2000"/>
          </a:p>
          <a:p>
            <a:pPr indent="-342900" lvl="0" marL="457200" rtl="0" algn="l">
              <a:lnSpc>
                <a:spcPct val="100000"/>
              </a:lnSpc>
              <a:spcBef>
                <a:spcPts val="1000"/>
              </a:spcBef>
              <a:spcAft>
                <a:spcPts val="0"/>
              </a:spcAft>
              <a:buSzPts val="1800"/>
              <a:buChar char="❏"/>
            </a:pPr>
            <a:r>
              <a:rPr lang="en-US" sz="2000"/>
              <a:t>An ERD is a type of flowchart that illustrates how “entities” such as people, objects, or concepts relate to each other within a system.</a:t>
            </a:r>
            <a:endParaRPr sz="2000"/>
          </a:p>
          <a:p>
            <a:pPr indent="-342900" lvl="0" marL="457200" rtl="0" algn="l">
              <a:lnSpc>
                <a:spcPct val="100000"/>
              </a:lnSpc>
              <a:spcBef>
                <a:spcPts val="1000"/>
              </a:spcBef>
              <a:spcAft>
                <a:spcPts val="1000"/>
              </a:spcAft>
              <a:buSzPts val="1800"/>
              <a:buChar char="❏"/>
            </a:pPr>
            <a:r>
              <a:rPr lang="en-US" sz="2000"/>
              <a:t>Relational Database Modeling also includes practices, such as business process modeling, which deals with larger conceptual business processes and decision-making flows of entire organizations.</a:t>
            </a:r>
            <a:endParaRPr sz="2000"/>
          </a:p>
        </p:txBody>
      </p:sp>
      <p:sp>
        <p:nvSpPr>
          <p:cNvPr id="329" name="Google Shape;329;p38"/>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30" name="Google Shape;330;p3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400"/>
              <a:t>D</a:t>
            </a:r>
            <a:r>
              <a:rPr lang="en-US" sz="3400"/>
              <a:t>atabase Modeling  </a:t>
            </a:r>
            <a:endParaRPr b="1" sz="3400"/>
          </a:p>
        </p:txBody>
      </p:sp>
      <p:sp>
        <p:nvSpPr>
          <p:cNvPr id="336" name="Google Shape;336;p39"/>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None/>
            </a:pPr>
            <a:r>
              <a:rPr lang="en-US"/>
              <a:t>Database modeling is a technique for documenting a database system using diagrams and symbols; it is used to represent communication of data.</a:t>
            </a:r>
            <a:endParaRPr/>
          </a:p>
          <a:p>
            <a:pPr indent="-342900" lvl="0" marL="457200" rtl="0" algn="l">
              <a:spcBef>
                <a:spcPts val="1000"/>
              </a:spcBef>
              <a:spcAft>
                <a:spcPts val="0"/>
              </a:spcAft>
              <a:buSzPts val="1800"/>
              <a:buChar char="❑"/>
            </a:pPr>
            <a:r>
              <a:rPr lang="en-US"/>
              <a:t>The highest level of abstraction for the data model is called the </a:t>
            </a:r>
            <a:r>
              <a:rPr lang="en-US"/>
              <a:t>Entity Relationship Diagram (</a:t>
            </a:r>
            <a:r>
              <a:rPr b="1" lang="en-US"/>
              <a:t>ERD</a:t>
            </a:r>
            <a:r>
              <a:rPr lang="en-US"/>
              <a:t>), which is a graphical representation of data requirements for a database.</a:t>
            </a:r>
            <a:endParaRPr/>
          </a:p>
          <a:p>
            <a:pPr indent="-342900" lvl="0" marL="457200" rtl="0" algn="l">
              <a:spcBef>
                <a:spcPts val="1000"/>
              </a:spcBef>
              <a:spcAft>
                <a:spcPts val="0"/>
              </a:spcAft>
              <a:buSzPts val="1800"/>
              <a:buChar char="❑"/>
            </a:pPr>
            <a:r>
              <a:rPr lang="en-US"/>
              <a:t>For RDBMS, an </a:t>
            </a:r>
            <a:r>
              <a:rPr b="1" lang="en-US"/>
              <a:t>ERD </a:t>
            </a:r>
            <a:r>
              <a:rPr lang="en-US"/>
              <a:t>is most commonly used to design or debug databases.</a:t>
            </a:r>
            <a:endParaRPr sz="1200">
              <a:latin typeface="Arial"/>
              <a:ea typeface="Arial"/>
              <a:cs typeface="Arial"/>
              <a:sym typeface="Arial"/>
            </a:endParaRPr>
          </a:p>
          <a:p>
            <a:pPr indent="-342900" lvl="0" marL="457200" rtl="0" algn="l">
              <a:spcBef>
                <a:spcPts val="1000"/>
              </a:spcBef>
              <a:spcAft>
                <a:spcPts val="0"/>
              </a:spcAft>
              <a:buSzPts val="1800"/>
              <a:buChar char="❑"/>
            </a:pPr>
            <a:r>
              <a:rPr lang="en-US"/>
              <a:t>There are three components in ERD.</a:t>
            </a:r>
            <a:endParaRPr/>
          </a:p>
          <a:p>
            <a:pPr indent="-342900" lvl="0" marL="914400" rtl="0" algn="l">
              <a:spcBef>
                <a:spcPts val="1000"/>
              </a:spcBef>
              <a:spcAft>
                <a:spcPts val="0"/>
              </a:spcAft>
              <a:buSzPts val="1800"/>
              <a:buAutoNum type="arabicPeriod"/>
            </a:pPr>
            <a:r>
              <a:rPr b="1" lang="en-US" sz="1800"/>
              <a:t>Entities</a:t>
            </a:r>
            <a:r>
              <a:rPr lang="en-US" sz="1800"/>
              <a:t>: Number of tables you need for your database.</a:t>
            </a:r>
            <a:endParaRPr sz="1800"/>
          </a:p>
          <a:p>
            <a:pPr indent="-342900" lvl="0" marL="914400" rtl="0" algn="l">
              <a:spcBef>
                <a:spcPts val="1000"/>
              </a:spcBef>
              <a:spcAft>
                <a:spcPts val="0"/>
              </a:spcAft>
              <a:buSzPts val="1800"/>
              <a:buAutoNum type="arabicPeriod"/>
            </a:pPr>
            <a:r>
              <a:rPr b="1" lang="en-US" sz="1800"/>
              <a:t>Attributes</a:t>
            </a:r>
            <a:r>
              <a:rPr lang="en-US" sz="1800"/>
              <a:t>: Information such as property and facts that you need to describe each table.</a:t>
            </a:r>
            <a:endParaRPr sz="1800"/>
          </a:p>
          <a:p>
            <a:pPr indent="-342900" lvl="0" marL="914400" rtl="0" algn="l">
              <a:spcBef>
                <a:spcPts val="1000"/>
              </a:spcBef>
              <a:spcAft>
                <a:spcPts val="1000"/>
              </a:spcAft>
              <a:buSzPts val="1800"/>
              <a:buAutoNum type="arabicPeriod"/>
            </a:pPr>
            <a:r>
              <a:rPr b="1" lang="en-US" sz="1800"/>
              <a:t>Relationships</a:t>
            </a:r>
            <a:r>
              <a:rPr lang="en-US" sz="1800"/>
              <a:t>: How tables are linked together.</a:t>
            </a:r>
            <a:endParaRPr sz="1800"/>
          </a:p>
        </p:txBody>
      </p:sp>
      <p:sp>
        <p:nvSpPr>
          <p:cNvPr id="337" name="Google Shape;337;p3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338" name="Google Shape;338;p39"/>
          <p:cNvSpPr txBox="1"/>
          <p:nvPr/>
        </p:nvSpPr>
        <p:spPr>
          <a:xfrm>
            <a:off x="3276950" y="5620925"/>
            <a:ext cx="4889100" cy="461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u="sng">
                <a:solidFill>
                  <a:schemeClr val="hlink"/>
                </a:solidFill>
                <a:latin typeface="Calibri"/>
                <a:ea typeface="Calibri"/>
                <a:cs typeface="Calibri"/>
                <a:sym typeface="Calibri"/>
                <a:hlinkClick r:id="rId3"/>
              </a:rPr>
              <a:t>Click here for more information about ERD</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568025" y="8212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500"/>
              <a:t>Introduction to Relationships</a:t>
            </a:r>
            <a:endParaRPr sz="3500"/>
          </a:p>
        </p:txBody>
      </p:sp>
      <p:sp>
        <p:nvSpPr>
          <p:cNvPr id="345" name="Google Shape;345;p40"/>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relationship" id="346" name="Google Shape;346;p40"/>
          <p:cNvPicPr preferRelativeResize="0"/>
          <p:nvPr/>
        </p:nvPicPr>
        <p:blipFill>
          <a:blip r:embed="rId3">
            <a:alphaModFix/>
          </a:blip>
          <a:stretch>
            <a:fillRect/>
          </a:stretch>
        </p:blipFill>
        <p:spPr>
          <a:xfrm>
            <a:off x="8863588" y="4139250"/>
            <a:ext cx="2812925" cy="1674125"/>
          </a:xfrm>
          <a:prstGeom prst="rect">
            <a:avLst/>
          </a:prstGeom>
          <a:noFill/>
          <a:ln cap="flat" cmpd="sng" w="9525">
            <a:solidFill>
              <a:srgbClr val="000000"/>
            </a:solidFill>
            <a:prstDash val="solid"/>
            <a:round/>
            <a:headEnd len="sm" w="sm" type="none"/>
            <a:tailEnd len="sm" w="sm" type="none"/>
          </a:ln>
        </p:spPr>
      </p:pic>
      <p:sp>
        <p:nvSpPr>
          <p:cNvPr id="347" name="Google Shape;347;p40"/>
          <p:cNvSpPr txBox="1"/>
          <p:nvPr/>
        </p:nvSpPr>
        <p:spPr>
          <a:xfrm>
            <a:off x="834975" y="2405975"/>
            <a:ext cx="7937400" cy="3975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E48312"/>
              </a:buClr>
              <a:buSzPts val="1600"/>
              <a:buChar char="❖"/>
            </a:pPr>
            <a:r>
              <a:rPr b="1" lang="en-US" sz="1700">
                <a:solidFill>
                  <a:srgbClr val="000000"/>
                </a:solidFill>
              </a:rPr>
              <a:t>One to One Relationship (1:1)</a:t>
            </a:r>
            <a:endParaRPr b="1" sz="1700">
              <a:solidFill>
                <a:srgbClr val="000000"/>
              </a:solidFill>
            </a:endParaRPr>
          </a:p>
          <a:p>
            <a:pPr indent="0" lvl="0" marL="0" rtl="0" algn="l">
              <a:lnSpc>
                <a:spcPct val="100000"/>
              </a:lnSpc>
              <a:spcBef>
                <a:spcPts val="600"/>
              </a:spcBef>
              <a:spcAft>
                <a:spcPts val="0"/>
              </a:spcAft>
              <a:buNone/>
            </a:pPr>
            <a:r>
              <a:rPr lang="en-US" sz="1600">
                <a:solidFill>
                  <a:srgbClr val="000000"/>
                </a:solidFill>
              </a:rPr>
              <a:t>A single entity instance in one entity class is related to a single entity instance in another entity class. For example: Each professor has one office space.</a:t>
            </a:r>
            <a:endParaRPr sz="1600">
              <a:solidFill>
                <a:srgbClr val="000000"/>
              </a:solidFill>
            </a:endParaRPr>
          </a:p>
          <a:p>
            <a:pPr indent="0" lvl="0" marL="0" rtl="0" algn="l">
              <a:lnSpc>
                <a:spcPct val="100000"/>
              </a:lnSpc>
              <a:spcBef>
                <a:spcPts val="600"/>
              </a:spcBef>
              <a:spcAft>
                <a:spcPts val="0"/>
              </a:spcAft>
              <a:buClr>
                <a:srgbClr val="000000"/>
              </a:buClr>
              <a:buSzPts val="1100"/>
              <a:buFont typeface="Arial"/>
              <a:buNone/>
            </a:pPr>
            <a:r>
              <a:t/>
            </a:r>
            <a:endParaRPr b="1" sz="800">
              <a:solidFill>
                <a:srgbClr val="000000"/>
              </a:solidFill>
            </a:endParaRPr>
          </a:p>
          <a:p>
            <a:pPr indent="-330200" lvl="0" marL="457200" marR="0" rtl="0" algn="l">
              <a:lnSpc>
                <a:spcPct val="100000"/>
              </a:lnSpc>
              <a:spcBef>
                <a:spcPts val="600"/>
              </a:spcBef>
              <a:spcAft>
                <a:spcPts val="0"/>
              </a:spcAft>
              <a:buClr>
                <a:srgbClr val="E48312"/>
              </a:buClr>
              <a:buSzPts val="1600"/>
              <a:buChar char="❖"/>
            </a:pPr>
            <a:r>
              <a:rPr b="1" lang="en-US" sz="1700">
                <a:solidFill>
                  <a:srgbClr val="000000"/>
                </a:solidFill>
              </a:rPr>
              <a:t>One to Many Relationship (1:M)</a:t>
            </a:r>
            <a:endParaRPr b="1" sz="1700">
              <a:solidFill>
                <a:srgbClr val="000000"/>
              </a:solidFill>
            </a:endParaRPr>
          </a:p>
          <a:p>
            <a:pPr indent="0" lvl="0" marL="0" rtl="0" algn="l">
              <a:lnSpc>
                <a:spcPct val="100000"/>
              </a:lnSpc>
              <a:spcBef>
                <a:spcPts val="600"/>
              </a:spcBef>
              <a:spcAft>
                <a:spcPts val="0"/>
              </a:spcAft>
              <a:buNone/>
            </a:pPr>
            <a:r>
              <a:rPr lang="en-US" sz="1600">
                <a:solidFill>
                  <a:srgbClr val="000000"/>
                </a:solidFill>
              </a:rPr>
              <a:t>A single entity instance in one entity class (parent) is related to multiple entity instances in another entity class (child). For example: One instructor can teach many courses, but one course can only be taught by one instructor.</a:t>
            </a:r>
            <a:endParaRPr sz="1600">
              <a:solidFill>
                <a:srgbClr val="000000"/>
              </a:solidFill>
            </a:endParaRPr>
          </a:p>
          <a:p>
            <a:pPr indent="0" lvl="0" marL="0" rtl="0" algn="l">
              <a:lnSpc>
                <a:spcPct val="100000"/>
              </a:lnSpc>
              <a:spcBef>
                <a:spcPts val="600"/>
              </a:spcBef>
              <a:spcAft>
                <a:spcPts val="0"/>
              </a:spcAft>
              <a:buClr>
                <a:srgbClr val="000000"/>
              </a:buClr>
              <a:buSzPts val="1100"/>
              <a:buFont typeface="Arial"/>
              <a:buNone/>
            </a:pPr>
            <a:r>
              <a:t/>
            </a:r>
            <a:endParaRPr b="1" sz="800">
              <a:solidFill>
                <a:srgbClr val="000000"/>
              </a:solidFill>
            </a:endParaRPr>
          </a:p>
          <a:p>
            <a:pPr indent="-330200" lvl="0" marL="457200" marR="0" rtl="0" algn="l">
              <a:lnSpc>
                <a:spcPct val="100000"/>
              </a:lnSpc>
              <a:spcBef>
                <a:spcPts val="600"/>
              </a:spcBef>
              <a:spcAft>
                <a:spcPts val="0"/>
              </a:spcAft>
              <a:buClr>
                <a:srgbClr val="E48312"/>
              </a:buClr>
              <a:buSzPts val="1600"/>
              <a:buChar char="❖"/>
            </a:pPr>
            <a:r>
              <a:rPr b="1" lang="en-US" sz="1700">
                <a:solidFill>
                  <a:srgbClr val="000000"/>
                </a:solidFill>
              </a:rPr>
              <a:t>Many to Many Relationship (M:M)</a:t>
            </a:r>
            <a:endParaRPr b="1" sz="1700">
              <a:solidFill>
                <a:srgbClr val="000000"/>
              </a:solidFill>
            </a:endParaRPr>
          </a:p>
          <a:p>
            <a:pPr indent="0" lvl="0" marL="0" marR="0" rtl="0" algn="l">
              <a:lnSpc>
                <a:spcPct val="100000"/>
              </a:lnSpc>
              <a:spcBef>
                <a:spcPts val="600"/>
              </a:spcBef>
              <a:spcAft>
                <a:spcPts val="0"/>
              </a:spcAft>
              <a:buNone/>
            </a:pPr>
            <a:r>
              <a:rPr lang="en-US" sz="1600"/>
              <a:t>Each entity instance in one entity class is related to multiple entity instances in another entity class; and vice versa. For example: Each student can take many classes, and each class can be taken by many students.</a:t>
            </a:r>
            <a:endParaRPr sz="1600"/>
          </a:p>
          <a:p>
            <a:pPr indent="0" lvl="0" marL="0" rtl="0" algn="l">
              <a:lnSpc>
                <a:spcPct val="115000"/>
              </a:lnSpc>
              <a:spcBef>
                <a:spcPts val="600"/>
              </a:spcBef>
              <a:spcAft>
                <a:spcPts val="0"/>
              </a:spcAft>
              <a:buClr>
                <a:srgbClr val="000000"/>
              </a:buClr>
              <a:buSzPts val="1100"/>
              <a:buFont typeface="Arial"/>
              <a:buNone/>
            </a:pPr>
            <a:r>
              <a:t/>
            </a:r>
            <a:endParaRPr sz="1500">
              <a:solidFill>
                <a:srgbClr val="000000"/>
              </a:solidFill>
              <a:latin typeface="Calibri"/>
              <a:ea typeface="Calibri"/>
              <a:cs typeface="Calibri"/>
              <a:sym typeface="Calibri"/>
            </a:endParaRPr>
          </a:p>
          <a:p>
            <a:pPr indent="0" lvl="0" marL="0" rtl="0" algn="l">
              <a:lnSpc>
                <a:spcPct val="100000"/>
              </a:lnSpc>
              <a:spcBef>
                <a:spcPts val="1200"/>
              </a:spcBef>
              <a:spcAft>
                <a:spcPts val="1200"/>
              </a:spcAft>
              <a:buNone/>
            </a:pPr>
            <a:r>
              <a:t/>
            </a:r>
            <a:endParaRPr sz="1500">
              <a:latin typeface="Calibri"/>
              <a:ea typeface="Calibri"/>
              <a:cs typeface="Calibri"/>
              <a:sym typeface="Calibri"/>
            </a:endParaRPr>
          </a:p>
        </p:txBody>
      </p:sp>
      <p:sp>
        <p:nvSpPr>
          <p:cNvPr id="348" name="Google Shape;348;p40"/>
          <p:cNvSpPr txBox="1"/>
          <p:nvPr/>
        </p:nvSpPr>
        <p:spPr>
          <a:xfrm>
            <a:off x="8863600" y="3392875"/>
            <a:ext cx="28128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US" sz="1600">
                <a:solidFill>
                  <a:srgbClr val="000000"/>
                </a:solidFill>
                <a:latin typeface="Calibri"/>
                <a:ea typeface="Calibri"/>
                <a:cs typeface="Calibri"/>
                <a:sym typeface="Calibri"/>
              </a:rPr>
              <a:t>We use Crow's Foot Symbols to represent the relationships. </a:t>
            </a:r>
            <a:endParaRPr sz="1200"/>
          </a:p>
        </p:txBody>
      </p:sp>
      <p:sp>
        <p:nvSpPr>
          <p:cNvPr id="349" name="Google Shape;349;p40"/>
          <p:cNvSpPr txBox="1"/>
          <p:nvPr/>
        </p:nvSpPr>
        <p:spPr>
          <a:xfrm>
            <a:off x="773925" y="1482575"/>
            <a:ext cx="1090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600">
                <a:solidFill>
                  <a:srgbClr val="000000"/>
                </a:solidFill>
              </a:rPr>
              <a:t>Relationships are the associations between the entities. Verbs often describe relationships between entities. Three types of relationships are discussed in this session. If you read about or hear of cardinality ratios, it also refers to types of relationships.</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603650" y="82612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Levels of Entity Relationship Diagram</a:t>
            </a:r>
            <a:r>
              <a:rPr lang="en-US"/>
              <a:t> </a:t>
            </a:r>
            <a:endParaRPr sz="3400"/>
          </a:p>
        </p:txBody>
      </p:sp>
      <p:sp>
        <p:nvSpPr>
          <p:cNvPr id="356" name="Google Shape;356;p41"/>
          <p:cNvSpPr txBox="1"/>
          <p:nvPr>
            <p:ph idx="1" type="body"/>
          </p:nvPr>
        </p:nvSpPr>
        <p:spPr>
          <a:xfrm>
            <a:off x="698500" y="1720850"/>
            <a:ext cx="52320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750"/>
              </a:spcBef>
              <a:spcAft>
                <a:spcPts val="0"/>
              </a:spcAft>
              <a:buNone/>
            </a:pPr>
            <a:r>
              <a:rPr lang="en-US"/>
              <a:t>Typically, three levels are used to produce an ERD.</a:t>
            </a:r>
            <a:endParaRPr/>
          </a:p>
          <a:p>
            <a:pPr indent="0" lvl="0" marL="0" rtl="0" algn="just">
              <a:lnSpc>
                <a:spcPct val="100000"/>
              </a:lnSpc>
              <a:spcBef>
                <a:spcPts val="1000"/>
              </a:spcBef>
              <a:spcAft>
                <a:spcPts val="0"/>
              </a:spcAft>
              <a:buNone/>
            </a:pPr>
            <a:r>
              <a:t/>
            </a:r>
            <a:endParaRPr/>
          </a:p>
          <a:p>
            <a:pPr indent="-342900" lvl="0" marL="457200" rtl="0" algn="just">
              <a:lnSpc>
                <a:spcPct val="100000"/>
              </a:lnSpc>
              <a:spcBef>
                <a:spcPts val="1000"/>
              </a:spcBef>
              <a:spcAft>
                <a:spcPts val="0"/>
              </a:spcAft>
              <a:buSzPts val="1800"/>
              <a:buAutoNum type="arabicPeriod"/>
            </a:pPr>
            <a:r>
              <a:rPr b="1" lang="en-US" sz="1900"/>
              <a:t>Conceptual data model diagram.</a:t>
            </a:r>
            <a:endParaRPr b="1" sz="1900"/>
          </a:p>
          <a:p>
            <a:pPr indent="-342900" lvl="0" marL="457200" rtl="0" algn="just">
              <a:lnSpc>
                <a:spcPct val="100000"/>
              </a:lnSpc>
              <a:spcBef>
                <a:spcPts val="0"/>
              </a:spcBef>
              <a:spcAft>
                <a:spcPts val="0"/>
              </a:spcAft>
              <a:buSzPts val="1800"/>
              <a:buAutoNum type="arabicPeriod"/>
            </a:pPr>
            <a:r>
              <a:rPr b="1" lang="en-US" sz="1900"/>
              <a:t>Logical data model diagram.</a:t>
            </a:r>
            <a:endParaRPr sz="1900"/>
          </a:p>
          <a:p>
            <a:pPr indent="-342900" lvl="0" marL="457200" rtl="0" algn="just">
              <a:lnSpc>
                <a:spcPct val="100000"/>
              </a:lnSpc>
              <a:spcBef>
                <a:spcPts val="0"/>
              </a:spcBef>
              <a:spcAft>
                <a:spcPts val="0"/>
              </a:spcAft>
              <a:buSzPts val="1800"/>
              <a:buAutoNum type="arabicPeriod"/>
            </a:pPr>
            <a:r>
              <a:rPr b="1" lang="en-US" sz="1900"/>
              <a:t>Physical data model diagram</a:t>
            </a:r>
            <a:endParaRPr sz="1900"/>
          </a:p>
          <a:p>
            <a:pPr indent="0" lvl="0" marL="0" rtl="0" algn="just">
              <a:lnSpc>
                <a:spcPct val="100000"/>
              </a:lnSpc>
              <a:spcBef>
                <a:spcPts val="750"/>
              </a:spcBef>
              <a:spcAft>
                <a:spcPts val="0"/>
              </a:spcAft>
              <a:buNone/>
            </a:pPr>
            <a:r>
              <a:t/>
            </a:r>
            <a:endParaRPr sz="1900"/>
          </a:p>
          <a:p>
            <a:pPr indent="0" lvl="0" marL="0" rtl="0" algn="just">
              <a:lnSpc>
                <a:spcPct val="100000"/>
              </a:lnSpc>
              <a:spcBef>
                <a:spcPts val="0"/>
              </a:spcBef>
              <a:spcAft>
                <a:spcPts val="0"/>
              </a:spcAft>
              <a:buNone/>
            </a:pPr>
            <a:r>
              <a:t/>
            </a:r>
            <a:endParaRPr sz="1900"/>
          </a:p>
          <a:p>
            <a:pPr indent="0" lvl="0" marL="0" rtl="0" algn="l">
              <a:spcBef>
                <a:spcPts val="1000"/>
              </a:spcBef>
              <a:spcAft>
                <a:spcPts val="0"/>
              </a:spcAft>
              <a:buNone/>
            </a:pPr>
            <a:r>
              <a:t/>
            </a:r>
            <a:endParaRPr/>
          </a:p>
        </p:txBody>
      </p:sp>
      <p:sp>
        <p:nvSpPr>
          <p:cNvPr id="357" name="Google Shape;357;p4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358" name="Google Shape;358;p41"/>
          <p:cNvPicPr preferRelativeResize="0"/>
          <p:nvPr/>
        </p:nvPicPr>
        <p:blipFill>
          <a:blip r:embed="rId3">
            <a:alphaModFix/>
          </a:blip>
          <a:stretch>
            <a:fillRect/>
          </a:stretch>
        </p:blipFill>
        <p:spPr>
          <a:xfrm>
            <a:off x="6124175" y="1680773"/>
            <a:ext cx="5669125" cy="3784400"/>
          </a:xfrm>
          <a:prstGeom prst="rect">
            <a:avLst/>
          </a:prstGeom>
          <a:noFill/>
          <a:ln>
            <a:noFill/>
          </a:ln>
        </p:spPr>
      </p:pic>
      <p:sp>
        <p:nvSpPr>
          <p:cNvPr id="359" name="Google Shape;359;p41"/>
          <p:cNvSpPr txBox="1"/>
          <p:nvPr/>
        </p:nvSpPr>
        <p:spPr>
          <a:xfrm>
            <a:off x="698500" y="4495225"/>
            <a:ext cx="5320500" cy="738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W</a:t>
            </a:r>
            <a:r>
              <a:rPr lang="en-US" sz="1800"/>
              <a:t>e compare these three types of data model levels. The table compares the different features:</a:t>
            </a:r>
            <a:endParaRPr sz="1600"/>
          </a:p>
        </p:txBody>
      </p:sp>
      <p:sp>
        <p:nvSpPr>
          <p:cNvPr id="360" name="Google Shape;360;p41"/>
          <p:cNvSpPr txBox="1"/>
          <p:nvPr/>
        </p:nvSpPr>
        <p:spPr>
          <a:xfrm>
            <a:off x="8721725" y="5782500"/>
            <a:ext cx="202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Image source: w3resource.com</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504225" y="851575"/>
            <a:ext cx="111807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1 - Conceptual Data Model Diagram</a:t>
            </a:r>
            <a:endParaRPr sz="3200"/>
          </a:p>
        </p:txBody>
      </p:sp>
      <p:sp>
        <p:nvSpPr>
          <p:cNvPr id="367" name="Google Shape;367;p42"/>
          <p:cNvSpPr txBox="1"/>
          <p:nvPr>
            <p:ph idx="1" type="body"/>
          </p:nvPr>
        </p:nvSpPr>
        <p:spPr>
          <a:xfrm>
            <a:off x="713750" y="1613950"/>
            <a:ext cx="10915500" cy="4527300"/>
          </a:xfrm>
          <a:prstGeom prst="rect">
            <a:avLst/>
          </a:prstGeom>
          <a:noFill/>
          <a:ln>
            <a:noFill/>
          </a:ln>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US" sz="1700"/>
              <a:t>A </a:t>
            </a:r>
            <a:r>
              <a:rPr b="1" lang="en-US" sz="1700"/>
              <a:t>Conceptual Data Model</a:t>
            </a:r>
            <a:r>
              <a:rPr lang="en-US" sz="1700"/>
              <a:t> is a representation of a system, made up of the composition of </a:t>
            </a:r>
            <a:r>
              <a:rPr b="1" lang="en-US" sz="1700"/>
              <a:t>concepts, </a:t>
            </a:r>
            <a:r>
              <a:rPr lang="en-US" sz="1700"/>
              <a:t>which are used to help people </a:t>
            </a:r>
            <a:r>
              <a:rPr b="1" lang="en-US" sz="1700" u="sng">
                <a:solidFill>
                  <a:schemeClr val="hlink"/>
                </a:solidFill>
                <a:hlinkClick r:id="rId3"/>
              </a:rPr>
              <a:t>know</a:t>
            </a:r>
            <a:r>
              <a:rPr b="1" lang="en-US" sz="1700"/>
              <a:t>, </a:t>
            </a:r>
            <a:r>
              <a:rPr b="1" lang="en-US" sz="1700" u="sng">
                <a:solidFill>
                  <a:schemeClr val="hlink"/>
                </a:solidFill>
                <a:hlinkClick r:id="rId4"/>
              </a:rPr>
              <a:t>understand</a:t>
            </a:r>
            <a:r>
              <a:rPr b="1" lang="en-US" sz="1700"/>
              <a:t>, or </a:t>
            </a:r>
            <a:r>
              <a:rPr b="1" lang="en-US" sz="1700" u="sng">
                <a:solidFill>
                  <a:schemeClr val="hlink"/>
                </a:solidFill>
                <a:hlinkClick r:id="rId5"/>
              </a:rPr>
              <a:t>simulate</a:t>
            </a:r>
            <a:r>
              <a:rPr b="1" lang="en-US" sz="1700"/>
              <a:t> </a:t>
            </a:r>
            <a:r>
              <a:rPr lang="en-US" sz="1700"/>
              <a:t>a subject that the model represents. It is also a set of concepts. </a:t>
            </a:r>
            <a:endParaRPr sz="1700"/>
          </a:p>
          <a:p>
            <a:pPr indent="-342900" lvl="0" marL="457200" rtl="0" algn="l">
              <a:spcBef>
                <a:spcPts val="1000"/>
              </a:spcBef>
              <a:spcAft>
                <a:spcPts val="0"/>
              </a:spcAft>
              <a:buSzPts val="1800"/>
              <a:buChar char="❏"/>
            </a:pPr>
            <a:r>
              <a:rPr b="1" lang="en-US" sz="1700"/>
              <a:t>BrainStorming </a:t>
            </a:r>
            <a:r>
              <a:rPr lang="en-US" sz="1700"/>
              <a:t>involves database developers and programmers who gather information from business requirements, SRS, or a product backlog. The need of satisfying the database design is not considered yet. </a:t>
            </a:r>
            <a:endParaRPr sz="1700"/>
          </a:p>
          <a:p>
            <a:pPr indent="-342900" lvl="0" marL="457200" rtl="0" algn="l">
              <a:spcBef>
                <a:spcPts val="1000"/>
              </a:spcBef>
              <a:spcAft>
                <a:spcPts val="1000"/>
              </a:spcAft>
              <a:buSzPts val="1800"/>
              <a:buChar char="❏"/>
            </a:pPr>
            <a:r>
              <a:rPr lang="en-US" sz="1700"/>
              <a:t>A </a:t>
            </a:r>
            <a:r>
              <a:rPr b="1" lang="en-US" sz="1700"/>
              <a:t>conceptual data model </a:t>
            </a:r>
            <a:r>
              <a:rPr lang="en-US" sz="1700"/>
              <a:t>identifies the highest-level relationships between the different entities.</a:t>
            </a:r>
            <a:endParaRPr sz="1700"/>
          </a:p>
        </p:txBody>
      </p:sp>
      <p:sp>
        <p:nvSpPr>
          <p:cNvPr id="368" name="Google Shape;368;p4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369" name="Google Shape;369;p42"/>
          <p:cNvPicPr preferRelativeResize="0"/>
          <p:nvPr/>
        </p:nvPicPr>
        <p:blipFill>
          <a:blip r:embed="rId6">
            <a:alphaModFix/>
          </a:blip>
          <a:stretch>
            <a:fillRect/>
          </a:stretch>
        </p:blipFill>
        <p:spPr>
          <a:xfrm>
            <a:off x="8627750" y="3695799"/>
            <a:ext cx="1535950" cy="3002575"/>
          </a:xfrm>
          <a:prstGeom prst="rect">
            <a:avLst/>
          </a:prstGeom>
          <a:noFill/>
          <a:ln>
            <a:noFill/>
          </a:ln>
        </p:spPr>
      </p:pic>
      <p:pic>
        <p:nvPicPr>
          <p:cNvPr id="370" name="Google Shape;370;p42"/>
          <p:cNvPicPr preferRelativeResize="0"/>
          <p:nvPr/>
        </p:nvPicPr>
        <p:blipFill rotWithShape="1">
          <a:blip r:embed="rId7">
            <a:alphaModFix/>
          </a:blip>
          <a:srcRect b="29873" l="0" r="0" t="20845"/>
          <a:stretch/>
        </p:blipFill>
        <p:spPr>
          <a:xfrm>
            <a:off x="1643075" y="3889150"/>
            <a:ext cx="6641750" cy="14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419125" y="734100"/>
            <a:ext cx="112758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2 - Logical Data Model Diagram</a:t>
            </a:r>
            <a:endParaRPr sz="3200"/>
          </a:p>
        </p:txBody>
      </p:sp>
      <p:sp>
        <p:nvSpPr>
          <p:cNvPr id="376" name="Google Shape;376;p43"/>
          <p:cNvSpPr txBox="1"/>
          <p:nvPr>
            <p:ph idx="1" type="body"/>
          </p:nvPr>
        </p:nvSpPr>
        <p:spPr>
          <a:xfrm>
            <a:off x="563250" y="1277788"/>
            <a:ext cx="11065500" cy="2256000"/>
          </a:xfrm>
          <a:prstGeom prst="rect">
            <a:avLst/>
          </a:prstGeom>
          <a:noFill/>
          <a:ln>
            <a:noFill/>
          </a:ln>
        </p:spPr>
        <p:txBody>
          <a:bodyPr anchorCtr="0" anchor="t" bIns="91425" lIns="91425" spcFirstLastPara="1" rIns="91425" wrap="square" tIns="91425">
            <a:normAutofit/>
          </a:bodyPr>
          <a:lstStyle/>
          <a:p>
            <a:pPr indent="-323850" lvl="0" marL="457200" rtl="0" algn="l">
              <a:lnSpc>
                <a:spcPct val="100000"/>
              </a:lnSpc>
              <a:spcBef>
                <a:spcPts val="1000"/>
              </a:spcBef>
              <a:spcAft>
                <a:spcPts val="0"/>
              </a:spcAft>
              <a:buSzPts val="1500"/>
              <a:buChar char="❏"/>
            </a:pPr>
            <a:r>
              <a:rPr lang="en-US" sz="1400"/>
              <a:t>I</a:t>
            </a:r>
            <a:r>
              <a:rPr lang="en-US" sz="1500"/>
              <a:t>n the Logical Data Model Diagram, the data points should be as detailed as possible, without regard to how they will be physically implemented in the database. Features of a Logical Data Model Diagram include:</a:t>
            </a:r>
            <a:endParaRPr sz="1500"/>
          </a:p>
          <a:p>
            <a:pPr indent="-323850" lvl="0" marL="914400" rtl="0" algn="l">
              <a:lnSpc>
                <a:spcPct val="100000"/>
              </a:lnSpc>
              <a:spcBef>
                <a:spcPts val="0"/>
              </a:spcBef>
              <a:spcAft>
                <a:spcPts val="0"/>
              </a:spcAft>
              <a:buSzPts val="1500"/>
              <a:buChar char="●"/>
            </a:pPr>
            <a:r>
              <a:rPr lang="en-US" sz="1500"/>
              <a:t>Includes all entities and relationships among them.</a:t>
            </a:r>
            <a:endParaRPr sz="1500"/>
          </a:p>
          <a:p>
            <a:pPr indent="-323850" lvl="0" marL="914400" rtl="0" algn="l">
              <a:lnSpc>
                <a:spcPct val="100000"/>
              </a:lnSpc>
              <a:spcBef>
                <a:spcPts val="0"/>
              </a:spcBef>
              <a:spcAft>
                <a:spcPts val="0"/>
              </a:spcAft>
              <a:buSzPts val="1500"/>
              <a:buChar char="●"/>
            </a:pPr>
            <a:r>
              <a:rPr lang="en-US" sz="1500"/>
              <a:t>Specifies all attributes for each entity.</a:t>
            </a:r>
            <a:endParaRPr sz="1500"/>
          </a:p>
          <a:p>
            <a:pPr indent="-323850" lvl="0" marL="914400" rtl="0" algn="l">
              <a:lnSpc>
                <a:spcPct val="100000"/>
              </a:lnSpc>
              <a:spcBef>
                <a:spcPts val="0"/>
              </a:spcBef>
              <a:spcAft>
                <a:spcPts val="0"/>
              </a:spcAft>
              <a:buSzPts val="1500"/>
              <a:buChar char="●"/>
            </a:pPr>
            <a:r>
              <a:rPr lang="en-US" sz="1500"/>
              <a:t>Specifies the primary key and composite key for each entity.</a:t>
            </a:r>
            <a:endParaRPr sz="1500"/>
          </a:p>
          <a:p>
            <a:pPr indent="-323850" lvl="0" marL="914400" rtl="0" algn="l">
              <a:lnSpc>
                <a:spcPct val="100000"/>
              </a:lnSpc>
              <a:spcBef>
                <a:spcPts val="0"/>
              </a:spcBef>
              <a:spcAft>
                <a:spcPts val="0"/>
              </a:spcAft>
              <a:buSzPts val="1500"/>
              <a:buChar char="●"/>
            </a:pPr>
            <a:r>
              <a:rPr lang="en-US" sz="1500"/>
              <a:t>Specifies foreign keys (keys identifying the relationship between different entities).</a:t>
            </a:r>
            <a:endParaRPr sz="1500"/>
          </a:p>
          <a:p>
            <a:pPr indent="-323850" lvl="0" marL="914400" rtl="0" algn="l">
              <a:lnSpc>
                <a:spcPct val="100000"/>
              </a:lnSpc>
              <a:spcBef>
                <a:spcPts val="0"/>
              </a:spcBef>
              <a:spcAft>
                <a:spcPts val="0"/>
              </a:spcAft>
              <a:buSzPts val="1500"/>
              <a:buChar char="●"/>
            </a:pPr>
            <a:r>
              <a:rPr lang="en-US" sz="1500"/>
              <a:t>Includes normalization (r</a:t>
            </a:r>
            <a:r>
              <a:rPr lang="en-US" sz="1500">
                <a:highlight>
                  <a:srgbClr val="FFFFFF"/>
                </a:highlight>
              </a:rPr>
              <a:t>esolves many-to-many relationships</a:t>
            </a:r>
            <a:r>
              <a:rPr lang="en-US" sz="1500"/>
              <a:t>).</a:t>
            </a:r>
            <a:endParaRPr sz="1500"/>
          </a:p>
          <a:p>
            <a:pPr indent="-323850" lvl="0" marL="457200" rtl="0" algn="l">
              <a:spcBef>
                <a:spcPts val="1000"/>
              </a:spcBef>
              <a:spcAft>
                <a:spcPts val="0"/>
              </a:spcAft>
              <a:buSzPts val="1500"/>
              <a:buChar char="❏"/>
            </a:pPr>
            <a:r>
              <a:rPr lang="en-US" sz="1500"/>
              <a:t>Only Database developers create Logical Data Model Diagrams, which is helpful for normalization. </a:t>
            </a:r>
            <a:endParaRPr sz="1500"/>
          </a:p>
        </p:txBody>
      </p:sp>
      <p:pic>
        <p:nvPicPr>
          <p:cNvPr descr="logical_erd_27341.png" id="377" name="Google Shape;377;p43"/>
          <p:cNvPicPr preferRelativeResize="0"/>
          <p:nvPr/>
        </p:nvPicPr>
        <p:blipFill rotWithShape="1">
          <a:blip r:embed="rId3">
            <a:alphaModFix/>
          </a:blip>
          <a:srcRect b="6392" l="3833" r="57522" t="15834"/>
          <a:stretch/>
        </p:blipFill>
        <p:spPr>
          <a:xfrm>
            <a:off x="818700" y="3619925"/>
            <a:ext cx="4645600" cy="2990550"/>
          </a:xfrm>
          <a:prstGeom prst="rect">
            <a:avLst/>
          </a:prstGeom>
          <a:noFill/>
          <a:ln cap="flat" cmpd="sng" w="9525">
            <a:solidFill>
              <a:srgbClr val="000000"/>
            </a:solidFill>
            <a:prstDash val="solid"/>
            <a:round/>
            <a:headEnd len="sm" w="sm" type="none"/>
            <a:tailEnd len="sm" w="sm" type="none"/>
          </a:ln>
        </p:spPr>
      </p:pic>
      <p:sp>
        <p:nvSpPr>
          <p:cNvPr id="378" name="Google Shape;378;p43"/>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79" name="Google Shape;379;p4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conceptual_erd_27340.png" id="380" name="Google Shape;380;p43"/>
          <p:cNvPicPr preferRelativeResize="0"/>
          <p:nvPr/>
        </p:nvPicPr>
        <p:blipFill rotWithShape="1">
          <a:blip r:embed="rId4">
            <a:alphaModFix/>
          </a:blip>
          <a:srcRect b="0" l="0" r="0" t="0"/>
          <a:stretch/>
        </p:blipFill>
        <p:spPr>
          <a:xfrm>
            <a:off x="5769250" y="3619913"/>
            <a:ext cx="5749201" cy="2990575"/>
          </a:xfrm>
          <a:prstGeom prst="rect">
            <a:avLst/>
          </a:prstGeom>
          <a:noFill/>
          <a:ln cap="flat" cmpd="sng" w="9525">
            <a:solidFill>
              <a:srgbClr val="000000"/>
            </a:solidFill>
            <a:prstDash val="solid"/>
            <a:round/>
            <a:headEnd len="sm" w="sm" type="none"/>
            <a:tailEnd len="sm" w="sm" type="none"/>
          </a:ln>
        </p:spPr>
      </p:pic>
      <p:sp>
        <p:nvSpPr>
          <p:cNvPr id="381" name="Google Shape;381;p43"/>
          <p:cNvSpPr txBox="1"/>
          <p:nvPr/>
        </p:nvSpPr>
        <p:spPr>
          <a:xfrm>
            <a:off x="990035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u="sng">
                <a:solidFill>
                  <a:schemeClr val="hlink"/>
                </a:solidFill>
                <a:hlinkClick r:id="rId5"/>
              </a:rPr>
              <a:t>img src: </a:t>
            </a:r>
            <a:r>
              <a:rPr lang="en-US" sz="800" u="sng">
                <a:solidFill>
                  <a:schemeClr val="hlink"/>
                </a:solidFill>
                <a:hlinkClick r:id="rId6"/>
              </a:rPr>
              <a:t>visual-paradigm.com/</a:t>
            </a:r>
            <a:endParaRPr sz="800"/>
          </a:p>
        </p:txBody>
      </p:sp>
      <p:sp>
        <p:nvSpPr>
          <p:cNvPr id="382" name="Google Shape;382;p43"/>
          <p:cNvSpPr txBox="1"/>
          <p:nvPr/>
        </p:nvSpPr>
        <p:spPr>
          <a:xfrm>
            <a:off x="88500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6074525" y="988025"/>
            <a:ext cx="5269800" cy="5869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2400">
                <a:latin typeface="Century Gothic"/>
                <a:ea typeface="Century Gothic"/>
                <a:cs typeface="Century Gothic"/>
                <a:sym typeface="Century Gothic"/>
              </a:rPr>
              <a:t>Learning Objectives:</a:t>
            </a:r>
            <a:endParaRPr b="1" sz="2400">
              <a:latin typeface="Century Gothic"/>
              <a:ea typeface="Century Gothic"/>
              <a:cs typeface="Century Gothic"/>
              <a:sym typeface="Century Gothic"/>
            </a:endParaRPr>
          </a:p>
          <a:p>
            <a:pPr indent="0" lvl="0" marL="0" rtl="0" algn="l">
              <a:spcBef>
                <a:spcPts val="1600"/>
              </a:spcBef>
              <a:spcAft>
                <a:spcPts val="0"/>
              </a:spcAft>
              <a:buNone/>
            </a:pPr>
            <a:r>
              <a:rPr lang="en-US" sz="1600">
                <a:solidFill>
                  <a:srgbClr val="333333"/>
                </a:solidFill>
                <a:highlight>
                  <a:srgbClr val="FFFFFF"/>
                </a:highlight>
              </a:rPr>
              <a:t>This lesson provides basic and advanced concepts of DBMS, RDBMS, Data modeling, ACID, and Normalization. This </a:t>
            </a:r>
            <a:r>
              <a:rPr lang="en-US" sz="1600">
                <a:solidFill>
                  <a:srgbClr val="333333"/>
                </a:solidFill>
                <a:highlight>
                  <a:srgbClr val="FFFFFF"/>
                </a:highlight>
              </a:rPr>
              <a:t>presentation</a:t>
            </a:r>
            <a:r>
              <a:rPr lang="en-US" sz="1600">
                <a:solidFill>
                  <a:srgbClr val="333333"/>
                </a:solidFill>
                <a:highlight>
                  <a:srgbClr val="FFFFFF"/>
                </a:highlight>
              </a:rPr>
              <a:t> is designed for both beginners and professionals. </a:t>
            </a:r>
            <a:endParaRPr sz="1600">
              <a:solidFill>
                <a:srgbClr val="333333"/>
              </a:solidFill>
              <a:highlight>
                <a:srgbClr val="FFFFFF"/>
              </a:highlight>
            </a:endParaRPr>
          </a:p>
          <a:p>
            <a:pPr indent="0" lvl="0" marL="0" rtl="0" algn="l">
              <a:spcBef>
                <a:spcPts val="1600"/>
              </a:spcBef>
              <a:spcAft>
                <a:spcPts val="0"/>
              </a:spcAft>
              <a:buNone/>
            </a:pPr>
            <a:r>
              <a:rPr lang="en-US" sz="1600">
                <a:solidFill>
                  <a:srgbClr val="333333"/>
                </a:solidFill>
                <a:highlight>
                  <a:srgbClr val="FFFFFF"/>
                </a:highlight>
              </a:rPr>
              <a:t>By the end of this lesson, learners will be able to:</a:t>
            </a:r>
            <a:endParaRPr sz="1600">
              <a:solidFill>
                <a:srgbClr val="333333"/>
              </a:solidFill>
              <a:highlight>
                <a:srgbClr val="FFFFFF"/>
              </a:highlight>
            </a:endParaRPr>
          </a:p>
          <a:p>
            <a:pPr indent="-330200" lvl="1" marL="685800" rtl="0" algn="l">
              <a:spcBef>
                <a:spcPts val="1600"/>
              </a:spcBef>
              <a:spcAft>
                <a:spcPts val="0"/>
              </a:spcAft>
              <a:buSzPts val="1600"/>
              <a:buChar char="○"/>
            </a:pPr>
            <a:r>
              <a:rPr lang="en-US" sz="1600">
                <a:solidFill>
                  <a:srgbClr val="333333"/>
                </a:solidFill>
                <a:highlight>
                  <a:srgbClr val="FFFFFF"/>
                </a:highlight>
              </a:rPr>
              <a:t>Describe the DBMS and RDBMs </a:t>
            </a:r>
            <a:r>
              <a:rPr lang="en-US" sz="1600">
                <a:solidFill>
                  <a:srgbClr val="333333"/>
                </a:solidFill>
                <a:highlight>
                  <a:srgbClr val="FFFFFF"/>
                </a:highlight>
              </a:rPr>
              <a:t>concepts.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different relationships in RDBMS.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Define database standards.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Data Modeling concept, including ERD. </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normalization and ACID database properties.</a:t>
            </a:r>
            <a:endParaRPr sz="1600">
              <a:solidFill>
                <a:srgbClr val="333333"/>
              </a:solidFill>
              <a:highlight>
                <a:srgbClr val="FFFFFF"/>
              </a:highlight>
            </a:endParaRPr>
          </a:p>
          <a:p>
            <a:pPr indent="-330200" lvl="1" marL="685800" rtl="0" algn="l">
              <a:spcBef>
                <a:spcPts val="1000"/>
              </a:spcBef>
              <a:spcAft>
                <a:spcPts val="1000"/>
              </a:spcAft>
              <a:buSzPts val="1600"/>
              <a:buChar char="○"/>
            </a:pPr>
            <a:r>
              <a:rPr lang="en-US" sz="1600">
                <a:solidFill>
                  <a:srgbClr val="333333"/>
                </a:solidFill>
                <a:highlight>
                  <a:srgbClr val="FFFFFF"/>
                </a:highlight>
              </a:rPr>
              <a:t>Define SQL.</a:t>
            </a:r>
            <a:endParaRPr sz="1600">
              <a:latin typeface="Century Gothic"/>
              <a:ea typeface="Century Gothic"/>
              <a:cs typeface="Century Gothic"/>
              <a:sym typeface="Century Gothic"/>
            </a:endParaRPr>
          </a:p>
        </p:txBody>
      </p:sp>
      <p:sp>
        <p:nvSpPr>
          <p:cNvPr id="228" name="Google Shape;228;p2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t>‹#›</a:t>
            </a:fld>
            <a:endParaRPr sz="1700"/>
          </a:p>
        </p:txBody>
      </p:sp>
      <p:sp>
        <p:nvSpPr>
          <p:cNvPr id="229" name="Google Shape;229;p26"/>
          <p:cNvSpPr txBox="1"/>
          <p:nvPr>
            <p:ph idx="4294967295" type="body"/>
          </p:nvPr>
        </p:nvSpPr>
        <p:spPr>
          <a:xfrm>
            <a:off x="397575" y="1829350"/>
            <a:ext cx="4921200" cy="3492000"/>
          </a:xfrm>
          <a:prstGeom prst="rect">
            <a:avLst/>
          </a:prstGeom>
        </p:spPr>
        <p:txBody>
          <a:bodyPr anchorCtr="0" anchor="t" bIns="121900" lIns="121900" spcFirstLastPara="1" rIns="121900" wrap="square" tIns="121900">
            <a:normAutofit/>
          </a:bodyPr>
          <a:lstStyle/>
          <a:p>
            <a:pPr indent="0" lvl="0" marL="0" rtl="0" algn="ctr">
              <a:lnSpc>
                <a:spcPct val="100000"/>
              </a:lnSpc>
              <a:spcBef>
                <a:spcPts val="0"/>
              </a:spcBef>
              <a:spcAft>
                <a:spcPts val="1600"/>
              </a:spcAft>
              <a:buNone/>
            </a:pPr>
            <a:r>
              <a:rPr b="1" lang="en-US" sz="3800">
                <a:solidFill>
                  <a:schemeClr val="lt1"/>
                </a:solidFill>
                <a:latin typeface="Century Gothic"/>
                <a:ea typeface="Century Gothic"/>
                <a:cs typeface="Century Gothic"/>
                <a:sym typeface="Century Gothic"/>
              </a:rPr>
              <a:t>Introduction to RDBMS, Data Modeling, and Normalization</a:t>
            </a:r>
            <a:endParaRPr b="1" sz="3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300"/>
              <a:t>2 - Logical Data Model Diagram </a:t>
            </a:r>
            <a:r>
              <a:rPr b="0" lang="en-US" sz="2400"/>
              <a:t>(continued)</a:t>
            </a:r>
            <a:endParaRPr b="0" sz="3100">
              <a:solidFill>
                <a:schemeClr val="dk1"/>
              </a:solidFill>
              <a:latin typeface="Roboto"/>
              <a:ea typeface="Roboto"/>
              <a:cs typeface="Roboto"/>
              <a:sym typeface="Roboto"/>
            </a:endParaRPr>
          </a:p>
        </p:txBody>
      </p:sp>
      <p:sp>
        <p:nvSpPr>
          <p:cNvPr id="388" name="Google Shape;388;p4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logical-data-model.jpg" id="389" name="Google Shape;389;p44"/>
          <p:cNvPicPr preferRelativeResize="0"/>
          <p:nvPr/>
        </p:nvPicPr>
        <p:blipFill rotWithShape="1">
          <a:blip r:embed="rId3">
            <a:alphaModFix/>
          </a:blip>
          <a:srcRect b="0" l="7968" r="16639" t="5015"/>
          <a:stretch/>
        </p:blipFill>
        <p:spPr>
          <a:xfrm>
            <a:off x="6273425" y="1983650"/>
            <a:ext cx="5401200" cy="4422900"/>
          </a:xfrm>
          <a:prstGeom prst="rect">
            <a:avLst/>
          </a:prstGeom>
          <a:noFill/>
          <a:ln cap="flat" cmpd="sng" w="9525">
            <a:solidFill>
              <a:srgbClr val="000000"/>
            </a:solidFill>
            <a:prstDash val="dashDot"/>
            <a:round/>
            <a:headEnd len="sm" w="sm" type="none"/>
            <a:tailEnd len="sm" w="sm" type="none"/>
          </a:ln>
        </p:spPr>
      </p:pic>
      <p:sp>
        <p:nvSpPr>
          <p:cNvPr id="390" name="Google Shape;390;p44"/>
          <p:cNvSpPr txBox="1"/>
          <p:nvPr>
            <p:ph idx="1" type="body"/>
          </p:nvPr>
        </p:nvSpPr>
        <p:spPr>
          <a:xfrm>
            <a:off x="698500" y="1720800"/>
            <a:ext cx="5457900" cy="4527300"/>
          </a:xfrm>
          <a:prstGeom prst="rect">
            <a:avLst/>
          </a:prstGeom>
        </p:spPr>
        <p:txBody>
          <a:bodyPr anchorCtr="0" anchor="t" bIns="91425" lIns="91425" spcFirstLastPara="1" rIns="91425" wrap="square" tIns="91425">
            <a:normAutofit lnSpcReduction="10000"/>
          </a:bodyPr>
          <a:lstStyle/>
          <a:p>
            <a:pPr indent="-349250" lvl="0" marL="457200" rtl="0" algn="l">
              <a:lnSpc>
                <a:spcPct val="100000"/>
              </a:lnSpc>
              <a:spcBef>
                <a:spcPts val="750"/>
              </a:spcBef>
              <a:spcAft>
                <a:spcPts val="0"/>
              </a:spcAft>
              <a:buSzPts val="1900"/>
              <a:buChar char="❑"/>
            </a:pPr>
            <a:r>
              <a:rPr lang="en-US" sz="1900"/>
              <a:t>Any database should be designed with the end-user in mind. The logical data model diagram, also referred to as the logical model, is the process of arranging data into logical, organized groups of objects that can easily be maintained. </a:t>
            </a:r>
            <a:endParaRPr sz="1900"/>
          </a:p>
          <a:p>
            <a:pPr indent="-349250" lvl="0" marL="457200" rtl="0" algn="l">
              <a:lnSpc>
                <a:spcPct val="100000"/>
              </a:lnSpc>
              <a:spcBef>
                <a:spcPts val="1000"/>
              </a:spcBef>
              <a:spcAft>
                <a:spcPts val="0"/>
              </a:spcAft>
              <a:buSzPts val="1900"/>
              <a:buChar char="❑"/>
            </a:pPr>
            <a:r>
              <a:rPr lang="en-US" sz="1900"/>
              <a:t>The logical design should reduce data repetition or go so far as to completely eliminate it. After all, why store the same data twice? Naming conventions used in a database should also be standard and logical.</a:t>
            </a:r>
            <a:endParaRPr sz="1900"/>
          </a:p>
          <a:p>
            <a:pPr indent="-349250" lvl="0" marL="457200" rtl="0" algn="l">
              <a:lnSpc>
                <a:spcPct val="100000"/>
              </a:lnSpc>
              <a:spcBef>
                <a:spcPts val="1000"/>
              </a:spcBef>
              <a:spcAft>
                <a:spcPts val="1000"/>
              </a:spcAft>
              <a:buSzPts val="1900"/>
              <a:buChar char="❑"/>
            </a:pPr>
            <a:r>
              <a:rPr lang="en-US" sz="1900"/>
              <a:t>The Logical Data Model Diagram is very important and helpful for the database normalization process.</a:t>
            </a:r>
            <a:endParaRPr sz="1900"/>
          </a:p>
        </p:txBody>
      </p:sp>
      <p:sp>
        <p:nvSpPr>
          <p:cNvPr id="391" name="Google Shape;391;p44"/>
          <p:cNvSpPr txBox="1"/>
          <p:nvPr/>
        </p:nvSpPr>
        <p:spPr>
          <a:xfrm>
            <a:off x="6379525" y="599377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573100" y="866850"/>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lt2"/>
              </a:buClr>
              <a:buSzPct val="37058"/>
              <a:buFont typeface="Century Gothic"/>
              <a:buNone/>
            </a:pPr>
            <a:r>
              <a:rPr lang="en-US" sz="3777"/>
              <a:t>3 - Physical Data Model Diagram</a:t>
            </a:r>
            <a:endParaRPr b="1" sz="4777">
              <a:solidFill>
                <a:schemeClr val="dk1"/>
              </a:solidFill>
              <a:latin typeface="Roboto"/>
              <a:ea typeface="Roboto"/>
              <a:cs typeface="Roboto"/>
              <a:sym typeface="Roboto"/>
            </a:endParaRPr>
          </a:p>
        </p:txBody>
      </p:sp>
      <p:sp>
        <p:nvSpPr>
          <p:cNvPr id="397" name="Google Shape;397;p45"/>
          <p:cNvSpPr txBox="1"/>
          <p:nvPr>
            <p:ph idx="1" type="body"/>
          </p:nvPr>
        </p:nvSpPr>
        <p:spPr>
          <a:xfrm>
            <a:off x="703600" y="1573950"/>
            <a:ext cx="10915500" cy="45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t>The </a:t>
            </a:r>
            <a:r>
              <a:rPr lang="en-US" sz="1600"/>
              <a:t>Physical Data Model Diagram represents the </a:t>
            </a:r>
            <a:r>
              <a:rPr b="1" i="1" lang="en-US" sz="1600"/>
              <a:t>actual design blueprint</a:t>
            </a:r>
            <a:r>
              <a:rPr lang="en-US" sz="1600"/>
              <a:t> of a</a:t>
            </a:r>
            <a:r>
              <a:rPr b="1" lang="en-US" sz="1600"/>
              <a:t> relational database. </a:t>
            </a:r>
            <a:r>
              <a:rPr lang="en-US" sz="1600"/>
              <a:t>It represents how data should be structured and related in a specific DBMS; therefore, it is important to consider the convention and restriction of the DBMS you use when you design a physical ERD. This means that an accurate use of data type is needed for entity columns, and the use of reserved words has to be avoided in naming entities and columns. Database designers may also add primary keys, foreign keys, and constraints to the design.</a:t>
            </a:r>
            <a:endParaRPr sz="1600"/>
          </a:p>
        </p:txBody>
      </p:sp>
      <p:pic>
        <p:nvPicPr>
          <p:cNvPr descr="physical_erd_27342.png" id="398" name="Google Shape;398;p45"/>
          <p:cNvPicPr preferRelativeResize="0"/>
          <p:nvPr/>
        </p:nvPicPr>
        <p:blipFill rotWithShape="1">
          <a:blip r:embed="rId3">
            <a:alphaModFix/>
          </a:blip>
          <a:srcRect b="0" l="0" r="0" t="0"/>
          <a:stretch/>
        </p:blipFill>
        <p:spPr>
          <a:xfrm>
            <a:off x="1837937" y="3136925"/>
            <a:ext cx="8646825" cy="3389950"/>
          </a:xfrm>
          <a:prstGeom prst="rect">
            <a:avLst/>
          </a:prstGeom>
          <a:noFill/>
          <a:ln>
            <a:noFill/>
          </a:ln>
        </p:spPr>
      </p:pic>
      <p:sp>
        <p:nvSpPr>
          <p:cNvPr id="399" name="Google Shape;399;p45"/>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400" name="Google Shape;400;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01" name="Google Shape;401;p45"/>
          <p:cNvSpPr txBox="1"/>
          <p:nvPr/>
        </p:nvSpPr>
        <p:spPr>
          <a:xfrm>
            <a:off x="88500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lt2"/>
              </a:buClr>
              <a:buSzPct val="46666"/>
              <a:buFont typeface="Century Gothic"/>
              <a:buNone/>
            </a:pPr>
            <a:r>
              <a:rPr lang="en-US"/>
              <a:t>  </a:t>
            </a:r>
            <a:r>
              <a:rPr lang="en-US" sz="3777"/>
              <a:t>3 - Physical Data Model Diagram </a:t>
            </a:r>
            <a:r>
              <a:rPr b="0" lang="en-US" sz="2777"/>
              <a:t>(continued)</a:t>
            </a:r>
            <a:endParaRPr b="0" sz="3000">
              <a:solidFill>
                <a:schemeClr val="dk1"/>
              </a:solidFill>
              <a:latin typeface="Roboto"/>
              <a:ea typeface="Roboto"/>
              <a:cs typeface="Roboto"/>
              <a:sym typeface="Roboto"/>
            </a:endParaRPr>
          </a:p>
        </p:txBody>
      </p:sp>
      <p:sp>
        <p:nvSpPr>
          <p:cNvPr id="407" name="Google Shape;407;p46"/>
          <p:cNvSpPr txBox="1"/>
          <p:nvPr>
            <p:ph idx="1" type="body"/>
          </p:nvPr>
        </p:nvSpPr>
        <p:spPr>
          <a:xfrm>
            <a:off x="698500" y="1720800"/>
            <a:ext cx="10915500" cy="4527300"/>
          </a:xfrm>
          <a:prstGeom prst="rect">
            <a:avLst/>
          </a:prstGeom>
          <a:noFill/>
          <a:ln>
            <a:noFill/>
          </a:ln>
        </p:spPr>
        <p:txBody>
          <a:bodyPr anchorCtr="0" anchor="t" bIns="91425" lIns="228600" spcFirstLastPara="1" rIns="91425" wrap="square" tIns="91425">
            <a:noAutofit/>
          </a:bodyPr>
          <a:lstStyle/>
          <a:p>
            <a:pPr indent="-330200" lvl="0" marL="457200" rtl="0" algn="l">
              <a:spcBef>
                <a:spcPts val="1000"/>
              </a:spcBef>
              <a:spcAft>
                <a:spcPts val="0"/>
              </a:spcAft>
              <a:buSzPts val="1600"/>
              <a:buChar char="❏"/>
            </a:pPr>
            <a:r>
              <a:rPr lang="en-US" sz="2000"/>
              <a:t>The </a:t>
            </a:r>
            <a:r>
              <a:rPr lang="en-US" sz="2000"/>
              <a:t>Physical Data Model Diagram represents how the model will be built in the database. A physical database model shows all table structures, including column name, column data type, column constraints, primary key, foreign key, and relationships between tables.</a:t>
            </a:r>
            <a:endParaRPr sz="2000"/>
          </a:p>
          <a:p>
            <a:pPr indent="-330200" lvl="0" marL="457200" rtl="0" algn="l">
              <a:spcBef>
                <a:spcPts val="0"/>
              </a:spcBef>
              <a:spcAft>
                <a:spcPts val="0"/>
              </a:spcAft>
              <a:buSzPts val="1600"/>
              <a:buChar char="❏"/>
            </a:pPr>
            <a:r>
              <a:rPr lang="en-US" sz="2000"/>
              <a:t>Features of a Physical Data Model Diagram include:</a:t>
            </a:r>
            <a:endParaRPr sz="2000"/>
          </a:p>
          <a:p>
            <a:pPr indent="-400050" lvl="1" marL="1219200" rtl="0" algn="l">
              <a:spcBef>
                <a:spcPts val="0"/>
              </a:spcBef>
              <a:spcAft>
                <a:spcPts val="0"/>
              </a:spcAft>
              <a:buSzPts val="1500"/>
              <a:buAutoNum type="arabicPeriod"/>
            </a:pPr>
            <a:r>
              <a:rPr lang="en-US" sz="1900"/>
              <a:t>Conversion of entities into tables.</a:t>
            </a:r>
            <a:endParaRPr sz="1900"/>
          </a:p>
          <a:p>
            <a:pPr indent="-400050" lvl="1" marL="1219200" rtl="0" algn="l">
              <a:spcBef>
                <a:spcPts val="1000"/>
              </a:spcBef>
              <a:spcAft>
                <a:spcPts val="0"/>
              </a:spcAft>
              <a:buSzPts val="1500"/>
              <a:buAutoNum type="arabicPeriod"/>
            </a:pPr>
            <a:r>
              <a:rPr lang="en-US" sz="1900"/>
              <a:t>Conversion of relationships into foreign keys.</a:t>
            </a:r>
            <a:endParaRPr sz="1900"/>
          </a:p>
          <a:p>
            <a:pPr indent="-406400" lvl="1" marL="1219200" rtl="0" algn="l">
              <a:spcBef>
                <a:spcPts val="1000"/>
              </a:spcBef>
              <a:spcAft>
                <a:spcPts val="0"/>
              </a:spcAft>
              <a:buSzPts val="1600"/>
              <a:buAutoNum type="arabicPeriod"/>
            </a:pPr>
            <a:r>
              <a:rPr lang="en-US" sz="1900"/>
              <a:t>Denormalization</a:t>
            </a:r>
            <a:r>
              <a:rPr lang="en-US" sz="1050">
                <a:solidFill>
                  <a:srgbClr val="1D1C1D"/>
                </a:solidFill>
                <a:highlight>
                  <a:schemeClr val="lt1"/>
                </a:highlight>
                <a:latin typeface="Arial"/>
                <a:ea typeface="Arial"/>
                <a:cs typeface="Arial"/>
                <a:sym typeface="Arial"/>
              </a:rPr>
              <a:t> </a:t>
            </a:r>
            <a:r>
              <a:rPr lang="en-US" sz="1900"/>
              <a:t>based on user requirements.</a:t>
            </a:r>
            <a:endParaRPr sz="1900"/>
          </a:p>
          <a:p>
            <a:pPr indent="-400050" lvl="1" marL="1219200" rtl="0" algn="l">
              <a:spcBef>
                <a:spcPts val="1000"/>
              </a:spcBef>
              <a:spcAft>
                <a:spcPts val="0"/>
              </a:spcAft>
              <a:buSzPts val="1500"/>
              <a:buAutoNum type="arabicPeriod"/>
            </a:pPr>
            <a:r>
              <a:rPr lang="en-US" sz="1900"/>
              <a:t>Physical considerations may cause the physical data model to be quite different from the logical data model.</a:t>
            </a:r>
            <a:endParaRPr sz="1900"/>
          </a:p>
          <a:p>
            <a:pPr indent="-400050" lvl="1" marL="1219200" rtl="0" algn="l">
              <a:spcBef>
                <a:spcPts val="1000"/>
              </a:spcBef>
              <a:spcAft>
                <a:spcPts val="0"/>
              </a:spcAft>
              <a:buSzPts val="1500"/>
              <a:buAutoNum type="arabicPeriod"/>
            </a:pPr>
            <a:r>
              <a:rPr lang="en-US" sz="1900"/>
              <a:t>Definition of constraints for relationships.</a:t>
            </a:r>
            <a:endParaRPr sz="1900"/>
          </a:p>
          <a:p>
            <a:pPr indent="-330200" lvl="0" marL="457200" rtl="0" algn="l">
              <a:spcBef>
                <a:spcPts val="1000"/>
              </a:spcBef>
              <a:spcAft>
                <a:spcPts val="0"/>
              </a:spcAft>
              <a:buSzPts val="1600"/>
              <a:buChar char="❏"/>
            </a:pPr>
            <a:r>
              <a:rPr lang="en-US" sz="2000"/>
              <a:t>Physical data model diagram is also called </a:t>
            </a:r>
            <a:r>
              <a:rPr b="1" lang="en-US" sz="2000">
                <a:solidFill>
                  <a:srgbClr val="073763"/>
                </a:solidFill>
              </a:rPr>
              <a:t>Schema of Database.</a:t>
            </a:r>
            <a:endParaRPr b="1" sz="2000">
              <a:solidFill>
                <a:srgbClr val="073763"/>
              </a:solidFill>
            </a:endParaRPr>
          </a:p>
        </p:txBody>
      </p:sp>
      <p:sp>
        <p:nvSpPr>
          <p:cNvPr id="408" name="Google Shape;408;p46"/>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409" name="Google Shape;409;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473700" y="973675"/>
            <a:ext cx="112008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777"/>
              <a:t>3 - Physical Data Model Diagram </a:t>
            </a:r>
            <a:r>
              <a:rPr b="0" lang="en-US" sz="2777"/>
              <a:t>(continued)</a:t>
            </a:r>
            <a:endParaRPr/>
          </a:p>
        </p:txBody>
      </p:sp>
      <p:sp>
        <p:nvSpPr>
          <p:cNvPr id="415" name="Google Shape;415;p47"/>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sz="3000" u="none">
              <a:solidFill>
                <a:schemeClr val="lt1"/>
              </a:solidFill>
              <a:latin typeface="Calibri"/>
              <a:ea typeface="Calibri"/>
              <a:cs typeface="Calibri"/>
              <a:sym typeface="Calibri"/>
            </a:endParaRPr>
          </a:p>
        </p:txBody>
      </p:sp>
      <p:sp>
        <p:nvSpPr>
          <p:cNvPr id="416" name="Google Shape;416;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physical-data-model.jpg" id="417" name="Google Shape;417;p47"/>
          <p:cNvPicPr preferRelativeResize="0"/>
          <p:nvPr/>
        </p:nvPicPr>
        <p:blipFill rotWithShape="1">
          <a:blip r:embed="rId3">
            <a:alphaModFix/>
          </a:blip>
          <a:srcRect b="3711" l="2187" r="4328" t="2330"/>
          <a:stretch/>
        </p:blipFill>
        <p:spPr>
          <a:xfrm>
            <a:off x="557125" y="1725225"/>
            <a:ext cx="6350100" cy="3809100"/>
          </a:xfrm>
          <a:prstGeom prst="rect">
            <a:avLst/>
          </a:prstGeom>
          <a:noFill/>
          <a:ln cap="flat" cmpd="sng" w="9525">
            <a:solidFill>
              <a:srgbClr val="FFFFFF"/>
            </a:solidFill>
            <a:prstDash val="solid"/>
            <a:round/>
            <a:headEnd len="sm" w="sm" type="none"/>
            <a:tailEnd len="sm" w="sm" type="none"/>
          </a:ln>
        </p:spPr>
      </p:pic>
      <p:sp>
        <p:nvSpPr>
          <p:cNvPr id="418" name="Google Shape;418;p47"/>
          <p:cNvSpPr/>
          <p:nvPr/>
        </p:nvSpPr>
        <p:spPr>
          <a:xfrm>
            <a:off x="7075625" y="2409000"/>
            <a:ext cx="4825800" cy="24009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sz="1800"/>
              <a:t>When c</a:t>
            </a:r>
            <a:r>
              <a:rPr lang="en-US" sz="1800"/>
              <a:t>omparing the physical model with the logical model diagram, we can see that the main differences include: </a:t>
            </a:r>
            <a:endParaRPr sz="1800"/>
          </a:p>
          <a:p>
            <a:pPr indent="-342900" lvl="0" marL="457200" rtl="0" algn="l">
              <a:spcBef>
                <a:spcPts val="0"/>
              </a:spcBef>
              <a:spcAft>
                <a:spcPts val="0"/>
              </a:spcAft>
              <a:buSzPts val="1800"/>
              <a:buChar char="•"/>
            </a:pPr>
            <a:r>
              <a:rPr lang="en-US" sz="1800"/>
              <a:t>Entity names are now table names.</a:t>
            </a:r>
            <a:endParaRPr sz="1800"/>
          </a:p>
          <a:p>
            <a:pPr indent="-342900" lvl="0" marL="457200" rtl="0" algn="l">
              <a:spcBef>
                <a:spcPts val="0"/>
              </a:spcBef>
              <a:spcAft>
                <a:spcPts val="0"/>
              </a:spcAft>
              <a:buSzPts val="1800"/>
              <a:buChar char="•"/>
            </a:pPr>
            <a:r>
              <a:rPr lang="en-US" sz="1800"/>
              <a:t>Attributes are now column names.</a:t>
            </a:r>
            <a:endParaRPr sz="1800"/>
          </a:p>
          <a:p>
            <a:pPr indent="-342900" lvl="0" marL="457200" rtl="0" algn="l">
              <a:spcBef>
                <a:spcPts val="0"/>
              </a:spcBef>
              <a:spcAft>
                <a:spcPts val="0"/>
              </a:spcAft>
              <a:buSzPts val="1800"/>
              <a:buChar char="•"/>
            </a:pPr>
            <a:r>
              <a:rPr lang="en-US" sz="1800"/>
              <a:t>Data type for each column is specified.</a:t>
            </a:r>
            <a:endParaRPr sz="1800"/>
          </a:p>
          <a:p>
            <a:pPr indent="-342900" lvl="0" marL="457200" rtl="0" algn="l">
              <a:spcBef>
                <a:spcPts val="0"/>
              </a:spcBef>
              <a:spcAft>
                <a:spcPts val="0"/>
              </a:spcAft>
              <a:buSzPts val="1800"/>
              <a:buChar char="•"/>
            </a:pPr>
            <a:r>
              <a:rPr lang="en-US" sz="1800"/>
              <a:t>Data types can be different depending on the actual database being used.</a:t>
            </a:r>
            <a:endParaRPr sz="1800"/>
          </a:p>
        </p:txBody>
      </p:sp>
      <p:sp>
        <p:nvSpPr>
          <p:cNvPr id="419" name="Google Shape;419;p47"/>
          <p:cNvSpPr txBox="1"/>
          <p:nvPr/>
        </p:nvSpPr>
        <p:spPr>
          <a:xfrm>
            <a:off x="610275" y="601412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500"/>
              <a:t>Tools fo</a:t>
            </a:r>
            <a:r>
              <a:rPr lang="en-US" sz="3500"/>
              <a:t>r </a:t>
            </a:r>
            <a:r>
              <a:rPr lang="en-US" sz="3500"/>
              <a:t>Entity Relationship Diagram</a:t>
            </a:r>
            <a:endParaRPr sz="3500"/>
          </a:p>
        </p:txBody>
      </p:sp>
      <p:sp>
        <p:nvSpPr>
          <p:cNvPr id="426" name="Google Shape;426;p48"/>
          <p:cNvSpPr txBox="1"/>
          <p:nvPr>
            <p:ph idx="1" type="body"/>
          </p:nvPr>
        </p:nvSpPr>
        <p:spPr>
          <a:xfrm>
            <a:off x="794225" y="1700825"/>
            <a:ext cx="10824900" cy="45273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SzPts val="2000"/>
              <a:buChar char="❑"/>
            </a:pPr>
            <a:r>
              <a:rPr lang="en-US" sz="2000" u="sng">
                <a:solidFill>
                  <a:schemeClr val="hlink"/>
                </a:solidFill>
                <a:hlinkClick r:id="rId3"/>
              </a:rPr>
              <a:t>MySQL-Workbench Reverse engineer</a:t>
            </a:r>
            <a:endParaRPr sz="2000"/>
          </a:p>
          <a:p>
            <a:pPr indent="-355600" lvl="0" marL="457200" rtl="0" algn="l">
              <a:spcBef>
                <a:spcPts val="1000"/>
              </a:spcBef>
              <a:spcAft>
                <a:spcPts val="0"/>
              </a:spcAft>
              <a:buSzPts val="2000"/>
              <a:buChar char="❑"/>
            </a:pPr>
            <a:r>
              <a:rPr lang="en-US" sz="2000" u="sng">
                <a:solidFill>
                  <a:schemeClr val="hlink"/>
                </a:solidFill>
                <a:hlinkClick r:id="rId4"/>
              </a:rPr>
              <a:t>dbdesigner</a:t>
            </a:r>
            <a:endParaRPr sz="2000"/>
          </a:p>
          <a:p>
            <a:pPr indent="-355600" lvl="0" marL="457200" rtl="0" algn="l">
              <a:spcBef>
                <a:spcPts val="1000"/>
              </a:spcBef>
              <a:spcAft>
                <a:spcPts val="0"/>
              </a:spcAft>
              <a:buSzPts val="2000"/>
              <a:buChar char="❑"/>
            </a:pPr>
            <a:r>
              <a:rPr lang="en-US" sz="2000" u="sng">
                <a:solidFill>
                  <a:schemeClr val="hlink"/>
                </a:solidFill>
                <a:hlinkClick r:id="rId5"/>
              </a:rPr>
              <a:t>drawio-app.com</a:t>
            </a:r>
            <a:endParaRPr sz="2000"/>
          </a:p>
          <a:p>
            <a:pPr indent="-355600" lvl="0" marL="457200" rtl="0" algn="l">
              <a:spcBef>
                <a:spcPts val="1000"/>
              </a:spcBef>
              <a:spcAft>
                <a:spcPts val="0"/>
              </a:spcAft>
              <a:buSzPts val="2000"/>
              <a:buChar char="❑"/>
            </a:pPr>
            <a:r>
              <a:rPr lang="en-US" sz="2000" u="sng">
                <a:solidFill>
                  <a:schemeClr val="hlink"/>
                </a:solidFill>
                <a:hlinkClick r:id="rId6"/>
              </a:rPr>
              <a:t>Lucidchart </a:t>
            </a:r>
            <a:endParaRPr sz="2000"/>
          </a:p>
          <a:p>
            <a:pPr indent="-355600" lvl="0" marL="457200" rtl="0" algn="l">
              <a:spcBef>
                <a:spcPts val="1000"/>
              </a:spcBef>
              <a:spcAft>
                <a:spcPts val="0"/>
              </a:spcAft>
              <a:buSzPts val="2000"/>
              <a:buChar char="❑"/>
            </a:pPr>
            <a:r>
              <a:rPr lang="en-US" sz="2000" u="sng">
                <a:solidFill>
                  <a:schemeClr val="hlink"/>
                </a:solidFill>
                <a:hlinkClick r:id="rId7"/>
              </a:rPr>
              <a:t>Creately</a:t>
            </a:r>
            <a:endParaRPr sz="2000"/>
          </a:p>
          <a:p>
            <a:pPr indent="-355600" lvl="0" marL="457200" rtl="0" algn="l">
              <a:spcBef>
                <a:spcPts val="1000"/>
              </a:spcBef>
              <a:spcAft>
                <a:spcPts val="1000"/>
              </a:spcAft>
              <a:buSzPts val="2000"/>
              <a:buChar char="❑"/>
            </a:pPr>
            <a:r>
              <a:rPr lang="en-US" sz="2000" u="sng">
                <a:solidFill>
                  <a:schemeClr val="hlink"/>
                </a:solidFill>
                <a:hlinkClick r:id="rId8"/>
              </a:rPr>
              <a:t>smartdraw</a:t>
            </a:r>
            <a:endParaRPr sz="2000"/>
          </a:p>
        </p:txBody>
      </p:sp>
      <p:sp>
        <p:nvSpPr>
          <p:cNvPr id="427" name="Google Shape;427;p48"/>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542700" y="882100"/>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Normalization</a:t>
            </a:r>
            <a:endParaRPr sz="3200"/>
          </a:p>
        </p:txBody>
      </p:sp>
      <p:sp>
        <p:nvSpPr>
          <p:cNvPr id="433" name="Google Shape;433;p49"/>
          <p:cNvSpPr txBox="1"/>
          <p:nvPr>
            <p:ph idx="1" type="body"/>
          </p:nvPr>
        </p:nvSpPr>
        <p:spPr>
          <a:xfrm>
            <a:off x="698500" y="1720850"/>
            <a:ext cx="10915500" cy="4527300"/>
          </a:xfrm>
          <a:prstGeom prst="rect">
            <a:avLst/>
          </a:prstGeom>
          <a:noFill/>
          <a:ln>
            <a:noFill/>
          </a:ln>
        </p:spPr>
        <p:txBody>
          <a:bodyPr anchorCtr="0" anchor="t" bIns="91425" lIns="91425" spcFirstLastPara="1" rIns="91425" wrap="square" tIns="91425">
            <a:normAutofit/>
          </a:bodyPr>
          <a:lstStyle/>
          <a:p>
            <a:pPr indent="-320040" lvl="0" marL="457200" rtl="0" algn="l">
              <a:spcBef>
                <a:spcPts val="1000"/>
              </a:spcBef>
              <a:spcAft>
                <a:spcPts val="0"/>
              </a:spcAft>
              <a:buSzPts val="1440"/>
              <a:buChar char="❏"/>
            </a:pPr>
            <a:r>
              <a:rPr b="1" lang="en-US"/>
              <a:t>Database Normalization</a:t>
            </a:r>
            <a:r>
              <a:rPr lang="en-US"/>
              <a:t> is a process in database design that aims to organize and structure a relational database in such a way that it minimizes data redundancy and ensures data integrity. The primary goal of normalization is to reduce the potential for data anomalies, anomalies, and inconsistencies in a database.</a:t>
            </a:r>
            <a:endParaRPr sz="1900"/>
          </a:p>
          <a:p>
            <a:pPr indent="-361950" lvl="0" marL="457200" rtl="0" algn="l">
              <a:spcBef>
                <a:spcPts val="1000"/>
              </a:spcBef>
              <a:spcAft>
                <a:spcPts val="0"/>
              </a:spcAft>
              <a:buSzPts val="2100"/>
              <a:buChar char="❏"/>
            </a:pPr>
            <a:r>
              <a:rPr lang="en-US" sz="1900"/>
              <a:t>Normalization is a technique that is used when designing and redesigning a database. </a:t>
            </a:r>
            <a:endParaRPr sz="1900"/>
          </a:p>
          <a:p>
            <a:pPr indent="-361950" lvl="0" marL="457200" rtl="0" algn="l">
              <a:spcBef>
                <a:spcPts val="1000"/>
              </a:spcBef>
              <a:spcAft>
                <a:spcPts val="1000"/>
              </a:spcAft>
              <a:buSzPts val="2100"/>
              <a:buChar char="❏"/>
            </a:pPr>
            <a:r>
              <a:rPr lang="en-US" sz="1900"/>
              <a:t>Normalization is a </a:t>
            </a:r>
            <a:r>
              <a:rPr b="1" lang="en-US" sz="1900"/>
              <a:t>process </a:t>
            </a:r>
            <a:r>
              <a:rPr lang="en-US" sz="1900"/>
              <a:t>or </a:t>
            </a:r>
            <a:r>
              <a:rPr b="1" lang="en-US" sz="1900"/>
              <a:t>set of guidelines </a:t>
            </a:r>
            <a:r>
              <a:rPr lang="en-US" sz="1900"/>
              <a:t>used to optimally design a database to </a:t>
            </a:r>
            <a:r>
              <a:rPr b="1" i="1" lang="en-US" sz="1900"/>
              <a:t>reduce redundant data.</a:t>
            </a:r>
            <a:r>
              <a:rPr lang="en-US" sz="1900"/>
              <a:t> The actual guidelines of normalization are called </a:t>
            </a:r>
            <a:r>
              <a:rPr b="1" lang="en-US" sz="1900"/>
              <a:t>normal forms.</a:t>
            </a:r>
            <a:endParaRPr b="1" sz="1900"/>
          </a:p>
        </p:txBody>
      </p:sp>
      <p:sp>
        <p:nvSpPr>
          <p:cNvPr id="434" name="Google Shape;434;p49"/>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35" name="Google Shape;435;p4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634175" y="861750"/>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sz="3200"/>
              <a:t>Normalization</a:t>
            </a:r>
            <a:r>
              <a:rPr lang="en-US" sz="3200"/>
              <a:t> </a:t>
            </a:r>
            <a:r>
              <a:rPr b="0" lang="en-US" sz="2900"/>
              <a:t>(continued)</a:t>
            </a:r>
            <a:endParaRPr b="0" sz="2500"/>
          </a:p>
        </p:txBody>
      </p:sp>
      <p:sp>
        <p:nvSpPr>
          <p:cNvPr id="441" name="Google Shape;441;p50"/>
          <p:cNvSpPr txBox="1"/>
          <p:nvPr>
            <p:ph idx="1" type="body"/>
          </p:nvPr>
        </p:nvSpPr>
        <p:spPr>
          <a:xfrm>
            <a:off x="698500" y="1720800"/>
            <a:ext cx="5893200" cy="452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US"/>
              <a:t>The image </a:t>
            </a:r>
            <a:r>
              <a:rPr lang="en-US"/>
              <a:t>on the right illustrates the database before it was normalized.</a:t>
            </a:r>
            <a:endParaRPr/>
          </a:p>
          <a:p>
            <a:pPr indent="-330200" lvl="0" marL="457200" rtl="0" algn="l">
              <a:lnSpc>
                <a:spcPct val="100000"/>
              </a:lnSpc>
              <a:spcBef>
                <a:spcPts val="1000"/>
              </a:spcBef>
              <a:spcAft>
                <a:spcPts val="0"/>
              </a:spcAft>
              <a:buSzPts val="1600"/>
              <a:buChar char="❏"/>
            </a:pPr>
            <a:r>
              <a:rPr lang="en-US"/>
              <a:t>A database that is not normalized may include data that is contained in one or more different tables for no apparent reason. This could be bad for </a:t>
            </a:r>
            <a:r>
              <a:rPr b="1" lang="en-US"/>
              <a:t>security reasons, disk space usage, speed of queries, efficiency of database updates, and most importantly, data integrity</a:t>
            </a:r>
            <a:r>
              <a:rPr lang="en-US"/>
              <a:t>.</a:t>
            </a:r>
            <a:endParaRPr/>
          </a:p>
          <a:p>
            <a:pPr indent="-330200" lvl="0" marL="457200" rtl="0" algn="l">
              <a:lnSpc>
                <a:spcPct val="100000"/>
              </a:lnSpc>
              <a:spcBef>
                <a:spcPts val="1000"/>
              </a:spcBef>
              <a:spcAft>
                <a:spcPts val="0"/>
              </a:spcAft>
              <a:buSzPts val="1600"/>
              <a:buChar char="❏"/>
            </a:pPr>
            <a:r>
              <a:rPr lang="en-US"/>
              <a:t>A database before normalization is one that has not been broken down logically into smaller, more manageable tables. </a:t>
            </a:r>
            <a:endParaRPr sz="1600">
              <a:latin typeface="Calibri"/>
              <a:ea typeface="Calibri"/>
              <a:cs typeface="Calibri"/>
              <a:sym typeface="Calibri"/>
            </a:endParaRPr>
          </a:p>
        </p:txBody>
      </p:sp>
      <p:pic>
        <p:nvPicPr>
          <p:cNvPr descr="row data.jpg" id="442" name="Google Shape;442;p50"/>
          <p:cNvPicPr preferRelativeResize="0"/>
          <p:nvPr/>
        </p:nvPicPr>
        <p:blipFill rotWithShape="1">
          <a:blip r:embed="rId3">
            <a:alphaModFix/>
          </a:blip>
          <a:srcRect b="0" l="0" r="0" t="0"/>
          <a:stretch/>
        </p:blipFill>
        <p:spPr>
          <a:xfrm>
            <a:off x="6685475" y="1938500"/>
            <a:ext cx="4999325" cy="4091899"/>
          </a:xfrm>
          <a:prstGeom prst="rect">
            <a:avLst/>
          </a:prstGeom>
          <a:noFill/>
          <a:ln>
            <a:noFill/>
          </a:ln>
        </p:spPr>
      </p:pic>
      <p:sp>
        <p:nvSpPr>
          <p:cNvPr id="443" name="Google Shape;443;p50"/>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44" name="Google Shape;444;p5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t/>
            </a:r>
            <a:endParaRPr/>
          </a:p>
          <a:p>
            <a:pPr indent="0" lvl="0" marL="0" rtl="0" algn="l">
              <a:spcBef>
                <a:spcPts val="0"/>
              </a:spcBef>
              <a:spcAft>
                <a:spcPts val="0"/>
              </a:spcAft>
              <a:buClr>
                <a:schemeClr val="lt2"/>
              </a:buClr>
              <a:buSzPts val="1400"/>
              <a:buFont typeface="Century Gothic"/>
              <a:buNone/>
            </a:pPr>
            <a:r>
              <a:rPr lang="en-US" sz="3200"/>
              <a:t>Normalization </a:t>
            </a:r>
            <a:r>
              <a:rPr b="0" lang="en-US" sz="2900"/>
              <a:t>(continued)</a:t>
            </a:r>
            <a:endParaRPr b="0" sz="2500"/>
          </a:p>
          <a:p>
            <a:pPr indent="0" lvl="0" marL="0" rtl="0" algn="l">
              <a:spcBef>
                <a:spcPts val="0"/>
              </a:spcBef>
              <a:spcAft>
                <a:spcPts val="0"/>
              </a:spcAft>
              <a:buClr>
                <a:schemeClr val="lt2"/>
              </a:buClr>
              <a:buSzPts val="1400"/>
              <a:buFont typeface="Century Gothic"/>
              <a:buNone/>
            </a:pPr>
            <a:r>
              <a:t/>
            </a:r>
            <a:endParaRPr/>
          </a:p>
        </p:txBody>
      </p:sp>
      <p:sp>
        <p:nvSpPr>
          <p:cNvPr id="450" name="Google Shape;450;p51"/>
          <p:cNvSpPr txBox="1"/>
          <p:nvPr>
            <p:ph idx="1" type="body"/>
          </p:nvPr>
        </p:nvSpPr>
        <p:spPr>
          <a:xfrm>
            <a:off x="698500" y="1720800"/>
            <a:ext cx="10915500" cy="3894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750"/>
              </a:spcBef>
              <a:spcAft>
                <a:spcPts val="0"/>
              </a:spcAft>
              <a:buNone/>
            </a:pPr>
            <a:r>
              <a:rPr b="1" lang="en-US" sz="2200"/>
              <a:t>D</a:t>
            </a:r>
            <a:r>
              <a:rPr b="1" lang="en-US" sz="2200"/>
              <a:t>ata Redundancy</a:t>
            </a:r>
            <a:endParaRPr/>
          </a:p>
          <a:p>
            <a:pPr indent="0" lvl="0" marL="0" rtl="0" algn="l">
              <a:lnSpc>
                <a:spcPct val="100000"/>
              </a:lnSpc>
              <a:spcBef>
                <a:spcPts val="750"/>
              </a:spcBef>
              <a:spcAft>
                <a:spcPts val="0"/>
              </a:spcAft>
              <a:buNone/>
            </a:pPr>
            <a:r>
              <a:rPr lang="en-US" sz="2000"/>
              <a:t>Data </a:t>
            </a:r>
            <a:r>
              <a:rPr b="1" lang="en-US" sz="2000"/>
              <a:t>should not</a:t>
            </a:r>
            <a:r>
              <a:rPr lang="en-US" sz="2000"/>
              <a:t> be redundant, which means that the duplication of data should be kept to a minimum for several reasons. For example, it is unnecessary to store an employee's home address in more than one table. With duplicate data, unnecessary space is used, and confusion is always a threat. For instance, an employee’s address in one table does not match the address of the same employee in another table. </a:t>
            </a:r>
            <a:endParaRPr sz="2000"/>
          </a:p>
          <a:p>
            <a:pPr indent="-337819" lvl="1" marL="914400" rtl="0" algn="l">
              <a:lnSpc>
                <a:spcPct val="100000"/>
              </a:lnSpc>
              <a:spcBef>
                <a:spcPts val="750"/>
              </a:spcBef>
              <a:spcAft>
                <a:spcPts val="0"/>
              </a:spcAft>
              <a:buSzPts val="1720"/>
              <a:buFont typeface="Century Gothic"/>
              <a:buChar char="➢"/>
            </a:pPr>
            <a:r>
              <a:rPr lang="en-US" sz="2000"/>
              <a:t>Which table is correct?</a:t>
            </a:r>
            <a:endParaRPr sz="2000"/>
          </a:p>
          <a:p>
            <a:pPr indent="-337819" lvl="1" marL="914400" rtl="0" algn="l">
              <a:lnSpc>
                <a:spcPct val="100000"/>
              </a:lnSpc>
              <a:spcBef>
                <a:spcPts val="750"/>
              </a:spcBef>
              <a:spcAft>
                <a:spcPts val="0"/>
              </a:spcAft>
              <a:buSzPts val="1720"/>
              <a:buFont typeface="Century Gothic"/>
              <a:buChar char="➢"/>
            </a:pPr>
            <a:r>
              <a:rPr lang="en-US" sz="2000"/>
              <a:t>Do you have documentation to verify the employee's current address?</a:t>
            </a:r>
            <a:endParaRPr sz="2000"/>
          </a:p>
          <a:p>
            <a:pPr indent="0" lvl="0" marL="0" rtl="0" algn="l">
              <a:lnSpc>
                <a:spcPct val="100000"/>
              </a:lnSpc>
              <a:spcBef>
                <a:spcPts val="750"/>
              </a:spcBef>
              <a:spcAft>
                <a:spcPts val="0"/>
              </a:spcAft>
              <a:buNone/>
            </a:pPr>
            <a:r>
              <a:rPr lang="en-US" sz="2000"/>
              <a:t>As if data management were not difficult enough, redundancy of data could prove to be a disaster.</a:t>
            </a:r>
            <a:endParaRPr sz="2000"/>
          </a:p>
        </p:txBody>
      </p:sp>
      <p:sp>
        <p:nvSpPr>
          <p:cNvPr id="451" name="Google Shape;451;p51"/>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52" name="Google Shape;452;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602950" y="663550"/>
            <a:ext cx="111066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1400"/>
              <a:buFont typeface="Century Gothic"/>
              <a:buNone/>
            </a:pPr>
            <a:r>
              <a:rPr lang="en-US" sz="3200"/>
              <a:t>Normalization </a:t>
            </a:r>
            <a:r>
              <a:rPr b="0" lang="en-US" sz="2900"/>
              <a:t>(continued)</a:t>
            </a:r>
            <a:endParaRPr/>
          </a:p>
        </p:txBody>
      </p:sp>
      <p:sp>
        <p:nvSpPr>
          <p:cNvPr id="458" name="Google Shape;458;p52"/>
          <p:cNvSpPr txBox="1"/>
          <p:nvPr>
            <p:ph idx="1" type="body"/>
          </p:nvPr>
        </p:nvSpPr>
        <p:spPr>
          <a:xfrm>
            <a:off x="698500" y="1552925"/>
            <a:ext cx="10915500" cy="48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200"/>
              <a:t>End-User's Needs</a:t>
            </a:r>
            <a:endParaRPr sz="2200"/>
          </a:p>
          <a:p>
            <a:pPr indent="-327660" lvl="0" marL="457200" rtl="0" algn="l">
              <a:lnSpc>
                <a:spcPct val="100000"/>
              </a:lnSpc>
              <a:spcBef>
                <a:spcPts val="750"/>
              </a:spcBef>
              <a:spcAft>
                <a:spcPts val="0"/>
              </a:spcAft>
              <a:buSzPts val="1560"/>
              <a:buChar char="●"/>
            </a:pPr>
            <a:r>
              <a:rPr lang="en-US" sz="1800"/>
              <a:t>The needs of the end-user should be one of the top considerations when designing a database. Remember that the end-user is the person who ultimately uses the database. There should be ease of use through the user's front-end tool (a client program that allows a user access to a database), but this, along with optimal performance, cannot be achieved if the user's needs are not taken into consideration.</a:t>
            </a:r>
            <a:endParaRPr b="1" i="1" sz="1800"/>
          </a:p>
          <a:p>
            <a:pPr indent="-327660" lvl="0" marL="457200" rtl="0" algn="l">
              <a:lnSpc>
                <a:spcPct val="100000"/>
              </a:lnSpc>
              <a:spcBef>
                <a:spcPts val="750"/>
              </a:spcBef>
              <a:spcAft>
                <a:spcPts val="0"/>
              </a:spcAft>
              <a:buSzPts val="1560"/>
              <a:buChar char="●"/>
            </a:pPr>
            <a:r>
              <a:rPr lang="en-US" sz="1800"/>
              <a:t>Some user-related design considerations include:</a:t>
            </a:r>
            <a:endParaRPr sz="2000"/>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data should be stored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will the user access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privileges does the user require?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should the data be grouped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data is the most commonly accessed?</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is all data related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measures should be taken to ensure accurate data?</a:t>
            </a:r>
            <a:endParaRPr b="1" sz="2200">
              <a:solidFill>
                <a:schemeClr val="accent2"/>
              </a:solidFill>
            </a:endParaRPr>
          </a:p>
        </p:txBody>
      </p:sp>
      <p:sp>
        <p:nvSpPr>
          <p:cNvPr id="459" name="Google Shape;459;p52"/>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60" name="Google Shape;460;p5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ph type="title"/>
          </p:nvPr>
        </p:nvSpPr>
        <p:spPr>
          <a:xfrm>
            <a:off x="602950" y="882100"/>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US" sz="3200"/>
              <a:t>Normal Forms</a:t>
            </a:r>
            <a:endParaRPr sz="3977"/>
          </a:p>
        </p:txBody>
      </p:sp>
      <p:sp>
        <p:nvSpPr>
          <p:cNvPr id="466" name="Google Shape;466;p53"/>
          <p:cNvSpPr txBox="1"/>
          <p:nvPr>
            <p:ph idx="1" type="body"/>
          </p:nvPr>
        </p:nvSpPr>
        <p:spPr>
          <a:xfrm>
            <a:off x="698500" y="1655025"/>
            <a:ext cx="10915500" cy="4527300"/>
          </a:xfrm>
          <a:prstGeom prst="rect">
            <a:avLst/>
          </a:prstGeom>
          <a:noFill/>
          <a:ln>
            <a:noFill/>
          </a:ln>
        </p:spPr>
        <p:txBody>
          <a:bodyPr anchorCtr="0" anchor="t" bIns="91425" lIns="91425" spcFirstLastPara="1" rIns="91425" wrap="square" tIns="91425">
            <a:noAutofit/>
          </a:bodyPr>
          <a:lstStyle/>
          <a:p>
            <a:pPr indent="-406400" lvl="0" marL="609600" rtl="0" algn="l">
              <a:lnSpc>
                <a:spcPct val="100000"/>
              </a:lnSpc>
              <a:spcBef>
                <a:spcPts val="750"/>
              </a:spcBef>
              <a:spcAft>
                <a:spcPts val="0"/>
              </a:spcAft>
              <a:buSzPts val="1600"/>
              <a:buFont typeface="Century Gothic"/>
              <a:buChar char="❑"/>
            </a:pPr>
            <a:r>
              <a:rPr lang="en-US" sz="2100"/>
              <a:t>Normal form is a way of measuring the levels, or depth to which a database has been normalized. A database's level of normalization is determined by the normal form.</a:t>
            </a:r>
            <a:endParaRPr sz="2300"/>
          </a:p>
          <a:p>
            <a:pPr indent="-406400" lvl="0" marL="609600" rtl="0" algn="l">
              <a:lnSpc>
                <a:spcPct val="100000"/>
              </a:lnSpc>
              <a:spcBef>
                <a:spcPts val="750"/>
              </a:spcBef>
              <a:spcAft>
                <a:spcPts val="0"/>
              </a:spcAft>
              <a:buSzPts val="1600"/>
              <a:buFont typeface="Century Gothic"/>
              <a:buChar char="❑"/>
            </a:pPr>
            <a:r>
              <a:rPr lang="en-US" sz="2100"/>
              <a:t>The following are the three most common normal forms in the normalization process:</a:t>
            </a:r>
            <a:endParaRPr sz="2300"/>
          </a:p>
          <a:p>
            <a:pPr indent="-414019" lvl="2" marL="1828800" rtl="0" algn="l">
              <a:lnSpc>
                <a:spcPct val="100000"/>
              </a:lnSpc>
              <a:spcBef>
                <a:spcPts val="750"/>
              </a:spcBef>
              <a:spcAft>
                <a:spcPts val="0"/>
              </a:spcAft>
              <a:buSzPts val="1720"/>
              <a:buFont typeface="Century Gothic"/>
              <a:buChar char="▶"/>
            </a:pPr>
            <a:r>
              <a:rPr lang="en-US" sz="2000"/>
              <a:t>The </a:t>
            </a:r>
            <a:r>
              <a:rPr b="1" lang="en-US" sz="2000"/>
              <a:t>first </a:t>
            </a:r>
            <a:r>
              <a:rPr lang="en-US" sz="2000"/>
              <a:t>normal form.</a:t>
            </a:r>
            <a:endParaRPr sz="2000"/>
          </a:p>
          <a:p>
            <a:pPr indent="-414019" lvl="2" marL="1828800" rtl="0" algn="l">
              <a:lnSpc>
                <a:spcPct val="100000"/>
              </a:lnSpc>
              <a:spcBef>
                <a:spcPts val="750"/>
              </a:spcBef>
              <a:spcAft>
                <a:spcPts val="0"/>
              </a:spcAft>
              <a:buSzPts val="1720"/>
              <a:buFont typeface="Century Gothic"/>
              <a:buChar char="▶"/>
            </a:pPr>
            <a:r>
              <a:rPr lang="en-US" sz="2000"/>
              <a:t>The </a:t>
            </a:r>
            <a:r>
              <a:rPr b="1" lang="en-US" sz="2000"/>
              <a:t>second </a:t>
            </a:r>
            <a:r>
              <a:rPr lang="en-US" sz="2000"/>
              <a:t>normal form.</a:t>
            </a:r>
            <a:endParaRPr sz="2000"/>
          </a:p>
          <a:p>
            <a:pPr indent="-414019" lvl="2" marL="1828800" rtl="0" algn="l">
              <a:lnSpc>
                <a:spcPct val="100000"/>
              </a:lnSpc>
              <a:spcBef>
                <a:spcPts val="750"/>
              </a:spcBef>
              <a:spcAft>
                <a:spcPts val="0"/>
              </a:spcAft>
              <a:buSzPts val="1720"/>
              <a:buFont typeface="Century Gothic"/>
              <a:buChar char="▶"/>
            </a:pPr>
            <a:r>
              <a:rPr lang="en-US" sz="2000"/>
              <a:t>The </a:t>
            </a:r>
            <a:r>
              <a:rPr b="1" lang="en-US" sz="2000"/>
              <a:t>third </a:t>
            </a:r>
            <a:r>
              <a:rPr lang="en-US" sz="2000"/>
              <a:t>normal form.</a:t>
            </a:r>
            <a:endParaRPr sz="2000"/>
          </a:p>
          <a:p>
            <a:pPr indent="-406400" lvl="0" marL="609600" rtl="0" algn="l">
              <a:lnSpc>
                <a:spcPct val="100000"/>
              </a:lnSpc>
              <a:spcBef>
                <a:spcPts val="750"/>
              </a:spcBef>
              <a:spcAft>
                <a:spcPts val="0"/>
              </a:spcAft>
              <a:buSzPts val="1600"/>
              <a:buFont typeface="Century Gothic"/>
              <a:buChar char="❑"/>
            </a:pPr>
            <a:r>
              <a:rPr lang="en-US" sz="2100"/>
              <a:t>Of the three normal forms, each subsequent normal form depends on normalization steps taken in the previous normal form. For example, to normalize a database using the second normal form, the database must first be in the first normal form.</a:t>
            </a:r>
            <a:endParaRPr sz="2100"/>
          </a:p>
          <a:p>
            <a:pPr indent="0" lvl="0" marL="609600" rtl="0" algn="l">
              <a:lnSpc>
                <a:spcPct val="100000"/>
              </a:lnSpc>
              <a:spcBef>
                <a:spcPts val="0"/>
              </a:spcBef>
              <a:spcAft>
                <a:spcPts val="0"/>
              </a:spcAft>
              <a:buNone/>
            </a:pPr>
            <a:r>
              <a:t/>
            </a:r>
            <a:endParaRPr/>
          </a:p>
        </p:txBody>
      </p:sp>
      <p:sp>
        <p:nvSpPr>
          <p:cNvPr id="467" name="Google Shape;467;p53"/>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68" name="Google Shape;468;p5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542700" y="775975"/>
            <a:ext cx="11106600" cy="707100"/>
          </a:xfrm>
          <a:prstGeom prst="rect">
            <a:avLst/>
          </a:prstGeom>
          <a:noFill/>
          <a:ln>
            <a:noFill/>
          </a:ln>
        </p:spPr>
        <p:txBody>
          <a:bodyPr anchorCtr="0" anchor="ctr" bIns="91425" lIns="91425" spcFirstLastPara="1" rIns="91425" wrap="square" tIns="91425">
            <a:normAutofit fontScale="90000"/>
          </a:bodyPr>
          <a:lstStyle/>
          <a:p>
            <a:pPr indent="0" lvl="0" marL="0" marR="0" rtl="0" algn="l">
              <a:lnSpc>
                <a:spcPct val="100000"/>
              </a:lnSpc>
              <a:spcBef>
                <a:spcPts val="0"/>
              </a:spcBef>
              <a:spcAft>
                <a:spcPts val="0"/>
              </a:spcAft>
              <a:buClr>
                <a:schemeClr val="lt2"/>
              </a:buClr>
              <a:buSzPct val="37058"/>
              <a:buFont typeface="Century Gothic"/>
              <a:buNone/>
            </a:pPr>
            <a:r>
              <a:rPr lang="en-US" sz="3777"/>
              <a:t>Table of Contents</a:t>
            </a:r>
            <a:endParaRPr sz="4777"/>
          </a:p>
        </p:txBody>
      </p:sp>
      <p:sp>
        <p:nvSpPr>
          <p:cNvPr id="236" name="Google Shape;236;p27"/>
          <p:cNvSpPr txBox="1"/>
          <p:nvPr>
            <p:ph idx="1" type="body"/>
          </p:nvPr>
        </p:nvSpPr>
        <p:spPr>
          <a:xfrm>
            <a:off x="726100" y="1483075"/>
            <a:ext cx="10551600" cy="5197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t>Overview of </a:t>
            </a:r>
            <a:r>
              <a:rPr lang="en-US" sz="1500"/>
              <a:t>Database Management Systems.</a:t>
            </a:r>
            <a:endParaRPr sz="1500"/>
          </a:p>
          <a:p>
            <a:pPr indent="-323850" lvl="0" marL="457200" rtl="0" algn="l">
              <a:spcBef>
                <a:spcPts val="0"/>
              </a:spcBef>
              <a:spcAft>
                <a:spcPts val="0"/>
              </a:spcAft>
              <a:buSzPts val="1500"/>
              <a:buChar char="❑"/>
            </a:pPr>
            <a:r>
              <a:rPr lang="en-US" sz="1500"/>
              <a:t>Overview of Relational Database Management Systems.</a:t>
            </a:r>
            <a:endParaRPr sz="1500"/>
          </a:p>
          <a:p>
            <a:pPr indent="-323850" lvl="0" marL="457200" rtl="0" algn="l">
              <a:spcBef>
                <a:spcPts val="0"/>
              </a:spcBef>
              <a:spcAft>
                <a:spcPts val="0"/>
              </a:spcAft>
              <a:buSzPts val="1500"/>
              <a:buChar char="❑"/>
            </a:pPr>
            <a:r>
              <a:rPr lang="en-US" sz="1500"/>
              <a:t>RDBMS Terminologies</a:t>
            </a:r>
            <a:endParaRPr sz="1500"/>
          </a:p>
          <a:p>
            <a:pPr indent="-323850" lvl="0" marL="457200" rtl="0" algn="l">
              <a:spcBef>
                <a:spcPts val="0"/>
              </a:spcBef>
              <a:spcAft>
                <a:spcPts val="0"/>
              </a:spcAft>
              <a:buSzPts val="1500"/>
              <a:buChar char="❑"/>
            </a:pPr>
            <a:r>
              <a:rPr lang="en-US" sz="1500"/>
              <a:t>American National Standards Institute - ANSI</a:t>
            </a:r>
            <a:endParaRPr sz="1500"/>
          </a:p>
          <a:p>
            <a:pPr indent="-323850" lvl="0" marL="457200" rtl="0" algn="l">
              <a:spcBef>
                <a:spcPts val="0"/>
              </a:spcBef>
              <a:spcAft>
                <a:spcPts val="0"/>
              </a:spcAft>
              <a:buSzPts val="1500"/>
              <a:buChar char="❑"/>
            </a:pPr>
            <a:r>
              <a:rPr lang="en-US" sz="1500"/>
              <a:t>Structured Query Language SQL.</a:t>
            </a:r>
            <a:endParaRPr sz="1500"/>
          </a:p>
          <a:p>
            <a:pPr indent="-323850" lvl="0" marL="457200" rtl="0" algn="l">
              <a:spcBef>
                <a:spcPts val="0"/>
              </a:spcBef>
              <a:spcAft>
                <a:spcPts val="0"/>
              </a:spcAft>
              <a:buSzPts val="1500"/>
              <a:buChar char="❑"/>
            </a:pPr>
            <a:r>
              <a:rPr lang="en-US" sz="1500"/>
              <a:t>Atomicity, Consistency, Isolation, and Durability Properties</a:t>
            </a:r>
            <a:endParaRPr sz="1500"/>
          </a:p>
          <a:p>
            <a:pPr indent="-323850" lvl="0" marL="457200" rtl="0" algn="l">
              <a:spcBef>
                <a:spcPts val="0"/>
              </a:spcBef>
              <a:spcAft>
                <a:spcPts val="0"/>
              </a:spcAft>
              <a:buSzPts val="1500"/>
              <a:buChar char="❑"/>
            </a:pPr>
            <a:r>
              <a:rPr lang="en-US" sz="1500"/>
              <a:t>Data Modeling.</a:t>
            </a:r>
            <a:endParaRPr sz="1500"/>
          </a:p>
          <a:p>
            <a:pPr indent="-323850" lvl="1" marL="914400" rtl="0" algn="l">
              <a:spcBef>
                <a:spcPts val="0"/>
              </a:spcBef>
              <a:spcAft>
                <a:spcPts val="0"/>
              </a:spcAft>
              <a:buSzPts val="1500"/>
              <a:buChar char="➢"/>
            </a:pPr>
            <a:r>
              <a:rPr lang="en-US" sz="1500"/>
              <a:t>Relational Database Modeling.</a:t>
            </a:r>
            <a:endParaRPr sz="1500"/>
          </a:p>
          <a:p>
            <a:pPr indent="-323850" lvl="1" marL="914400" rtl="0" algn="l">
              <a:spcBef>
                <a:spcPts val="0"/>
              </a:spcBef>
              <a:spcAft>
                <a:spcPts val="0"/>
              </a:spcAft>
              <a:buSzPts val="1500"/>
              <a:buChar char="➢"/>
            </a:pPr>
            <a:r>
              <a:rPr lang="en-US" sz="1500"/>
              <a:t>Database Modeling</a:t>
            </a:r>
            <a:endParaRPr sz="1500"/>
          </a:p>
          <a:p>
            <a:pPr indent="-323850" lvl="0" marL="457200" rtl="0" algn="l">
              <a:spcBef>
                <a:spcPts val="0"/>
              </a:spcBef>
              <a:spcAft>
                <a:spcPts val="0"/>
              </a:spcAft>
              <a:buSzPts val="1500"/>
              <a:buChar char="❑"/>
            </a:pPr>
            <a:r>
              <a:rPr lang="en-US" sz="1500"/>
              <a:t>Introduction to Relationships</a:t>
            </a:r>
            <a:endParaRPr sz="1500"/>
          </a:p>
          <a:p>
            <a:pPr indent="-323850" lvl="0" marL="457200" rtl="0" algn="l">
              <a:spcBef>
                <a:spcPts val="0"/>
              </a:spcBef>
              <a:spcAft>
                <a:spcPts val="0"/>
              </a:spcAft>
              <a:buSzPts val="1500"/>
              <a:buChar char="❑"/>
            </a:pPr>
            <a:r>
              <a:rPr lang="en-US" sz="1500"/>
              <a:t>Levels of Entity Relationship Diagram </a:t>
            </a:r>
            <a:endParaRPr sz="1500"/>
          </a:p>
          <a:p>
            <a:pPr indent="-323850" lvl="0" marL="457200" rtl="0" algn="l">
              <a:spcBef>
                <a:spcPts val="0"/>
              </a:spcBef>
              <a:spcAft>
                <a:spcPts val="0"/>
              </a:spcAft>
              <a:buSzPts val="1500"/>
              <a:buChar char="❑"/>
            </a:pPr>
            <a:r>
              <a:rPr lang="en-US" sz="1500"/>
              <a:t>1 - Conceptual Data Model Diagram</a:t>
            </a:r>
            <a:endParaRPr sz="1500"/>
          </a:p>
          <a:p>
            <a:pPr indent="-323850" lvl="0" marL="457200" rtl="0" algn="l">
              <a:spcBef>
                <a:spcPts val="0"/>
              </a:spcBef>
              <a:spcAft>
                <a:spcPts val="0"/>
              </a:spcAft>
              <a:buSzPts val="1500"/>
              <a:buChar char="❑"/>
            </a:pPr>
            <a:r>
              <a:rPr lang="en-US" sz="1500"/>
              <a:t>  2 - Logical Data Model Diagram</a:t>
            </a:r>
            <a:endParaRPr sz="1500"/>
          </a:p>
          <a:p>
            <a:pPr indent="-323850" lvl="0" marL="457200" rtl="0" algn="l">
              <a:spcBef>
                <a:spcPts val="0"/>
              </a:spcBef>
              <a:spcAft>
                <a:spcPts val="0"/>
              </a:spcAft>
              <a:buSzPts val="1500"/>
              <a:buChar char="❑"/>
            </a:pPr>
            <a:r>
              <a:rPr lang="en-US" sz="1500"/>
              <a:t>3 - Physical Data Model Diagram</a:t>
            </a:r>
            <a:endParaRPr sz="1500"/>
          </a:p>
          <a:p>
            <a:pPr indent="-323850" lvl="0" marL="457200" rtl="0" algn="l">
              <a:spcBef>
                <a:spcPts val="0"/>
              </a:spcBef>
              <a:spcAft>
                <a:spcPts val="0"/>
              </a:spcAft>
              <a:buSzPts val="1500"/>
              <a:buChar char="❑"/>
            </a:pPr>
            <a:r>
              <a:rPr lang="en-US" sz="1500"/>
              <a:t>Normalization.</a:t>
            </a:r>
            <a:endParaRPr sz="1500"/>
          </a:p>
          <a:p>
            <a:pPr indent="-323850" lvl="0" marL="457200" rtl="0" algn="l">
              <a:spcBef>
                <a:spcPts val="0"/>
              </a:spcBef>
              <a:spcAft>
                <a:spcPts val="0"/>
              </a:spcAft>
              <a:buSzPts val="1500"/>
              <a:buChar char="❑"/>
            </a:pPr>
            <a:r>
              <a:rPr lang="en-US" sz="1500"/>
              <a:t>Normal Forms.</a:t>
            </a:r>
            <a:endParaRPr sz="1500"/>
          </a:p>
          <a:p>
            <a:pPr indent="-323850" lvl="1" marL="914400" rtl="0" algn="l">
              <a:spcBef>
                <a:spcPts val="0"/>
              </a:spcBef>
              <a:spcAft>
                <a:spcPts val="0"/>
              </a:spcAft>
              <a:buSzPts val="1500"/>
              <a:buChar char="➢"/>
            </a:pPr>
            <a:r>
              <a:rPr lang="en-US" sz="1500"/>
              <a:t>First Normal Form.</a:t>
            </a:r>
            <a:endParaRPr sz="1500"/>
          </a:p>
          <a:p>
            <a:pPr indent="-323850" lvl="1" marL="914400" rtl="0" algn="l">
              <a:spcBef>
                <a:spcPts val="0"/>
              </a:spcBef>
              <a:spcAft>
                <a:spcPts val="0"/>
              </a:spcAft>
              <a:buSzPts val="1500"/>
              <a:buChar char="➢"/>
            </a:pPr>
            <a:r>
              <a:rPr lang="en-US" sz="1500"/>
              <a:t>Second Normal Form.</a:t>
            </a:r>
            <a:endParaRPr sz="1500"/>
          </a:p>
          <a:p>
            <a:pPr indent="-323850" lvl="1" marL="914400" rtl="0" algn="l">
              <a:spcBef>
                <a:spcPts val="0"/>
              </a:spcBef>
              <a:spcAft>
                <a:spcPts val="0"/>
              </a:spcAft>
              <a:buSzPts val="1500"/>
              <a:buChar char="➢"/>
            </a:pPr>
            <a:r>
              <a:rPr lang="en-US" sz="1500"/>
              <a:t>Third Normal Form.</a:t>
            </a:r>
            <a:endParaRPr sz="1500"/>
          </a:p>
          <a:p>
            <a:pPr indent="-323850" lvl="0" marL="457200" rtl="0" algn="l">
              <a:spcBef>
                <a:spcPts val="0"/>
              </a:spcBef>
              <a:spcAft>
                <a:spcPts val="0"/>
              </a:spcAft>
              <a:buSzPts val="1500"/>
              <a:buChar char="❑"/>
            </a:pPr>
            <a:r>
              <a:rPr lang="en-US" sz="1500"/>
              <a:t>Advantages of Relational Database Management.</a:t>
            </a:r>
            <a:endParaRPr sz="1500"/>
          </a:p>
        </p:txBody>
      </p:sp>
      <p:sp>
        <p:nvSpPr>
          <p:cNvPr id="237" name="Google Shape;237;p27"/>
          <p:cNvSpPr txBox="1"/>
          <p:nvPr/>
        </p:nvSpPr>
        <p:spPr>
          <a:xfrm>
            <a:off x="10261600" y="609600"/>
            <a:ext cx="1016100" cy="582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238" name="Google Shape;238;p2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578200" y="871925"/>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sz="3200"/>
              <a:t>The First Normal Form</a:t>
            </a:r>
            <a:endParaRPr sz="3600"/>
          </a:p>
        </p:txBody>
      </p:sp>
      <p:sp>
        <p:nvSpPr>
          <p:cNvPr id="474" name="Google Shape;474;p54"/>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75" name="Google Shape;475;p5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76" name="Google Shape;476;p54"/>
          <p:cNvSpPr txBox="1"/>
          <p:nvPr/>
        </p:nvSpPr>
        <p:spPr>
          <a:xfrm>
            <a:off x="983600" y="1667875"/>
            <a:ext cx="10255200" cy="1015500"/>
          </a:xfrm>
          <a:prstGeom prst="rect">
            <a:avLst/>
          </a:prstGeom>
          <a:noFill/>
          <a:ln>
            <a:noFill/>
          </a:ln>
        </p:spPr>
        <p:txBody>
          <a:bodyPr anchorCtr="0" anchor="t" bIns="91425" lIns="91425" spcFirstLastPara="1" rIns="91425" wrap="square" tIns="91425">
            <a:noAutofit/>
          </a:bodyPr>
          <a:lstStyle/>
          <a:p>
            <a:pPr indent="0" lvl="0" marL="0" rtl="0" algn="l">
              <a:spcBef>
                <a:spcPts val="750"/>
              </a:spcBef>
              <a:spcAft>
                <a:spcPts val="0"/>
              </a:spcAft>
              <a:buNone/>
            </a:pPr>
            <a:r>
              <a:rPr lang="en-US" sz="1900">
                <a:solidFill>
                  <a:srgbClr val="000000"/>
                </a:solidFill>
              </a:rPr>
              <a:t>The objective of the first normal form is to divide the base data into logical units called </a:t>
            </a:r>
            <a:r>
              <a:rPr b="1" lang="en-US" sz="1900">
                <a:solidFill>
                  <a:srgbClr val="000000"/>
                </a:solidFill>
              </a:rPr>
              <a:t>tables</a:t>
            </a:r>
            <a:r>
              <a:rPr lang="en-US" sz="1900">
                <a:solidFill>
                  <a:srgbClr val="000000"/>
                </a:solidFill>
              </a:rPr>
              <a:t>. When each table has been designed, a primary key is assigned to most or all tables. </a:t>
            </a:r>
            <a:endParaRPr sz="1865">
              <a:solidFill>
                <a:srgbClr val="000000"/>
              </a:solidFill>
            </a:endParaRPr>
          </a:p>
        </p:txBody>
      </p:sp>
      <p:sp>
        <p:nvSpPr>
          <p:cNvPr id="477" name="Google Shape;477;p54"/>
          <p:cNvSpPr txBox="1"/>
          <p:nvPr/>
        </p:nvSpPr>
        <p:spPr>
          <a:xfrm>
            <a:off x="983600" y="2842400"/>
            <a:ext cx="9976500" cy="26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accent2"/>
                </a:solidFill>
              </a:rPr>
              <a:t>First Normal Form (1NF)  rules:</a:t>
            </a:r>
            <a:endParaRPr b="1" sz="22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It should only have single (atomic) valued attributes/columns.</a:t>
            </a:r>
            <a:endParaRPr sz="1900">
              <a:solidFill>
                <a:schemeClr val="accent2"/>
              </a:solidFill>
            </a:endParaRPr>
          </a:p>
          <a:p>
            <a:pPr indent="-317500" lvl="0" marL="457200" rtl="0" algn="l">
              <a:lnSpc>
                <a:spcPct val="115000"/>
              </a:lnSpc>
              <a:spcBef>
                <a:spcPts val="1000"/>
              </a:spcBef>
              <a:spcAft>
                <a:spcPts val="0"/>
              </a:spcAft>
              <a:buSzPts val="1400"/>
              <a:buAutoNum type="arabicPeriod"/>
            </a:pPr>
            <a:r>
              <a:rPr lang="en-US" sz="1900">
                <a:solidFill>
                  <a:schemeClr val="accent2"/>
                </a:solidFill>
                <a:highlight>
                  <a:srgbClr val="FFFFFF"/>
                </a:highlight>
              </a:rPr>
              <a:t>Each record needs to be unique.</a:t>
            </a:r>
            <a:endParaRPr sz="19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Values stored in a column should be of the same domain.</a:t>
            </a:r>
            <a:endParaRPr sz="19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All of the columns in a table should have unique names.</a:t>
            </a:r>
            <a:endParaRPr sz="1900">
              <a:solidFill>
                <a:schemeClr val="accent2"/>
              </a:solidFill>
            </a:endParaRPr>
          </a:p>
          <a:p>
            <a:pPr indent="-317500" lvl="0" marL="457200" rtl="0" algn="l">
              <a:spcBef>
                <a:spcPts val="1000"/>
              </a:spcBef>
              <a:spcAft>
                <a:spcPts val="1000"/>
              </a:spcAft>
              <a:buSzPts val="1400"/>
              <a:buAutoNum type="arabicPeriod"/>
            </a:pPr>
            <a:r>
              <a:rPr lang="en-US" sz="1900">
                <a:solidFill>
                  <a:schemeClr val="accent2"/>
                </a:solidFill>
              </a:rPr>
              <a:t>The order in which data is stored does not matter.</a:t>
            </a:r>
            <a:endParaRPr sz="1900">
              <a:solidFill>
                <a:schemeClr val="accent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txBox="1"/>
          <p:nvPr>
            <p:ph type="title"/>
          </p:nvPr>
        </p:nvSpPr>
        <p:spPr>
          <a:xfrm>
            <a:off x="588375" y="882100"/>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Example - The First Normal Form</a:t>
            </a:r>
            <a:endParaRPr sz="3200"/>
          </a:p>
        </p:txBody>
      </p:sp>
      <p:sp>
        <p:nvSpPr>
          <p:cNvPr id="484" name="Google Shape;484;p55"/>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85" name="Google Shape;485;p55"/>
          <p:cNvSpPr txBox="1"/>
          <p:nvPr/>
        </p:nvSpPr>
        <p:spPr>
          <a:xfrm>
            <a:off x="759200" y="1645169"/>
            <a:ext cx="9976500" cy="590400"/>
          </a:xfrm>
          <a:prstGeom prst="rect">
            <a:avLst/>
          </a:prstGeom>
          <a:noFill/>
          <a:ln>
            <a:noFill/>
          </a:ln>
        </p:spPr>
        <p:txBody>
          <a:bodyPr anchorCtr="0" anchor="t" bIns="121900" lIns="121900" spcFirstLastPara="1" rIns="121900" wrap="square" tIns="121900">
            <a:noAutofit/>
          </a:bodyPr>
          <a:lstStyle/>
          <a:p>
            <a:pPr indent="0" lvl="0" marL="0" rtl="0" algn="just">
              <a:spcBef>
                <a:spcPts val="0"/>
              </a:spcBef>
              <a:spcAft>
                <a:spcPts val="0"/>
              </a:spcAft>
              <a:buNone/>
            </a:pPr>
            <a:r>
              <a:rPr lang="en-US" sz="2000">
                <a:solidFill>
                  <a:srgbClr val="222222"/>
                </a:solidFill>
              </a:rPr>
              <a:t>Examine Figure: Assume that this is a raw database with </a:t>
            </a:r>
            <a:r>
              <a:rPr lang="en-US" sz="2000" u="sng">
                <a:solidFill>
                  <a:srgbClr val="222222"/>
                </a:solidFill>
              </a:rPr>
              <a:t>ONE </a:t>
            </a:r>
            <a:r>
              <a:rPr lang="en-US" sz="2000">
                <a:solidFill>
                  <a:srgbClr val="222222"/>
                </a:solidFill>
              </a:rPr>
              <a:t>table…</a:t>
            </a:r>
            <a:endParaRPr sz="2000">
              <a:solidFill>
                <a:srgbClr val="000000"/>
              </a:solidFill>
            </a:endParaRPr>
          </a:p>
        </p:txBody>
      </p:sp>
      <p:pic>
        <p:nvPicPr>
          <p:cNvPr descr="row data.jpg" id="486" name="Google Shape;486;p55"/>
          <p:cNvPicPr preferRelativeResize="0"/>
          <p:nvPr/>
        </p:nvPicPr>
        <p:blipFill rotWithShape="1">
          <a:blip r:embed="rId3">
            <a:alphaModFix/>
          </a:blip>
          <a:srcRect b="0" l="0" r="0" t="9321"/>
          <a:stretch/>
        </p:blipFill>
        <p:spPr>
          <a:xfrm>
            <a:off x="2082913" y="3014225"/>
            <a:ext cx="4999325" cy="3710500"/>
          </a:xfrm>
          <a:prstGeom prst="rect">
            <a:avLst/>
          </a:prstGeom>
          <a:noFill/>
          <a:ln>
            <a:noFill/>
          </a:ln>
        </p:spPr>
      </p:pic>
      <p:sp>
        <p:nvSpPr>
          <p:cNvPr id="487" name="Google Shape;487;p55"/>
          <p:cNvSpPr txBox="1"/>
          <p:nvPr/>
        </p:nvSpPr>
        <p:spPr>
          <a:xfrm>
            <a:off x="7195975" y="3701950"/>
            <a:ext cx="4499100" cy="800400"/>
          </a:xfrm>
          <a:prstGeom prst="rect">
            <a:avLst/>
          </a:prstGeom>
          <a:noFill/>
          <a:ln cap="flat" cmpd="sng" w="19050">
            <a:solidFill>
              <a:srgbClr val="C27BA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750"/>
              </a:spcBef>
              <a:spcAft>
                <a:spcPts val="0"/>
              </a:spcAft>
              <a:buNone/>
            </a:pPr>
            <a:r>
              <a:rPr lang="en-US" sz="2000">
                <a:solidFill>
                  <a:srgbClr val="222222"/>
                </a:solidFill>
                <a:latin typeface="Calibri"/>
                <a:ea typeface="Calibri"/>
                <a:cs typeface="Calibri"/>
                <a:sym typeface="Calibri"/>
              </a:rPr>
              <a:t>Take a moment to consider how you will divide the ONE table into smaller tables.</a:t>
            </a:r>
            <a:endParaRPr sz="1700"/>
          </a:p>
        </p:txBody>
      </p:sp>
      <p:sp>
        <p:nvSpPr>
          <p:cNvPr id="488" name="Google Shape;488;p55"/>
          <p:cNvSpPr/>
          <p:nvPr/>
        </p:nvSpPr>
        <p:spPr>
          <a:xfrm>
            <a:off x="2113888" y="2679250"/>
            <a:ext cx="4937400" cy="3810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Table Name: company_info_tbl</a:t>
            </a:r>
            <a:endParaRPr b="1"/>
          </a:p>
        </p:txBody>
      </p:sp>
      <p:sp>
        <p:nvSpPr>
          <p:cNvPr id="489" name="Google Shape;489;p55"/>
          <p:cNvSpPr/>
          <p:nvPr/>
        </p:nvSpPr>
        <p:spPr>
          <a:xfrm>
            <a:off x="2113882" y="2445175"/>
            <a:ext cx="4937400" cy="2577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Database Name: COMPANY_DATABASE</a:t>
            </a:r>
            <a:endParaRPr b="1"/>
          </a:p>
        </p:txBody>
      </p:sp>
      <p:sp>
        <p:nvSpPr>
          <p:cNvPr id="490" name="Google Shape;490;p55"/>
          <p:cNvSpPr txBox="1"/>
          <p:nvPr/>
        </p:nvSpPr>
        <p:spPr>
          <a:xfrm>
            <a:off x="588375" y="59403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97" name="Google Shape;497;p56"/>
          <p:cNvSpPr txBox="1"/>
          <p:nvPr>
            <p:ph type="title"/>
          </p:nvPr>
        </p:nvSpPr>
        <p:spPr>
          <a:xfrm>
            <a:off x="464100" y="973675"/>
            <a:ext cx="112104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Example - First Normal Form </a:t>
            </a:r>
            <a:r>
              <a:rPr b="0" lang="en-US"/>
              <a:t>(continued)</a:t>
            </a:r>
            <a:endParaRPr b="0"/>
          </a:p>
        </p:txBody>
      </p:sp>
      <p:sp>
        <p:nvSpPr>
          <p:cNvPr id="498" name="Google Shape;498;p56"/>
          <p:cNvSpPr txBox="1"/>
          <p:nvPr>
            <p:ph idx="1" type="body"/>
          </p:nvPr>
        </p:nvSpPr>
        <p:spPr>
          <a:xfrm>
            <a:off x="698500" y="1720800"/>
            <a:ext cx="10915500" cy="785400"/>
          </a:xfrm>
          <a:prstGeom prst="rect">
            <a:avLst/>
          </a:prstGeom>
        </p:spPr>
        <p:txBody>
          <a:bodyPr anchorCtr="0" anchor="t" bIns="91425" lIns="91425" spcFirstLastPara="1" rIns="91425" wrap="square" tIns="91425">
            <a:normAutofit lnSpcReduction="10000"/>
          </a:bodyPr>
          <a:lstStyle/>
          <a:p>
            <a:pPr indent="0" lvl="0" marL="0" rtl="0" algn="l">
              <a:spcBef>
                <a:spcPts val="750"/>
              </a:spcBef>
              <a:spcAft>
                <a:spcPts val="0"/>
              </a:spcAft>
              <a:buNone/>
            </a:pPr>
            <a:r>
              <a:rPr lang="en-US" sz="2000">
                <a:latin typeface="Calibri"/>
                <a:ea typeface="Calibri"/>
                <a:cs typeface="Calibri"/>
                <a:sym typeface="Calibri"/>
              </a:rPr>
              <a:t>The figure below illustrates how the raw database shown in the previous figure has been redeveloped using the 1NF.</a:t>
            </a:r>
            <a:endParaRPr sz="2000">
              <a:latin typeface="Calibri"/>
              <a:ea typeface="Calibri"/>
              <a:cs typeface="Calibri"/>
              <a:sym typeface="Calibri"/>
            </a:endParaRPr>
          </a:p>
        </p:txBody>
      </p:sp>
      <p:sp>
        <p:nvSpPr>
          <p:cNvPr id="499" name="Google Shape;499;p56"/>
          <p:cNvSpPr txBox="1"/>
          <p:nvPr/>
        </p:nvSpPr>
        <p:spPr>
          <a:xfrm>
            <a:off x="6244175" y="2506200"/>
            <a:ext cx="5430300" cy="3454200"/>
          </a:xfrm>
          <a:prstGeom prst="rect">
            <a:avLst/>
          </a:prstGeom>
          <a:solidFill>
            <a:srgbClr val="EAE5F5"/>
          </a:solidFill>
          <a:ln cap="flat" cmpd="sng" w="9525">
            <a:solidFill>
              <a:srgbClr val="000000"/>
            </a:solidFill>
            <a:prstDash val="dash"/>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US" sz="1700">
                <a:latin typeface="Calibri"/>
                <a:ea typeface="Calibri"/>
                <a:cs typeface="Calibri"/>
                <a:sym typeface="Calibri"/>
              </a:rPr>
              <a:t>You can see that to achieve 1NF, the data had to be broken into logical units of related information, each having a primary key and ensuring that there are no repeated groups in any of the tables. Instead of one large table, there are now smaller, more manageable tables: </a:t>
            </a:r>
            <a:endParaRPr sz="1700">
              <a:latin typeface="Calibri"/>
              <a:ea typeface="Calibri"/>
              <a:cs typeface="Calibri"/>
              <a:sym typeface="Calibri"/>
            </a:endParaRPr>
          </a:p>
          <a:p>
            <a:pPr indent="-336550" lvl="0" marL="457200" rtl="0" algn="l">
              <a:spcBef>
                <a:spcPts val="1000"/>
              </a:spcBef>
              <a:spcAft>
                <a:spcPts val="0"/>
              </a:spcAft>
              <a:buClr>
                <a:srgbClr val="000000"/>
              </a:buClr>
              <a:buSzPts val="1700"/>
              <a:buFont typeface="Calibri"/>
              <a:buChar char="●"/>
            </a:pPr>
            <a:r>
              <a:rPr b="1" i="1" lang="en-US" sz="1700">
                <a:latin typeface="Calibri"/>
                <a:ea typeface="Calibri"/>
                <a:cs typeface="Calibri"/>
                <a:sym typeface="Calibri"/>
              </a:rPr>
              <a:t>EMPLOYEE_TBL</a:t>
            </a:r>
            <a:endParaRPr b="1" i="1"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Char char="●"/>
            </a:pPr>
            <a:r>
              <a:rPr b="1" i="1" lang="en-US" sz="1700">
                <a:latin typeface="Calibri"/>
                <a:ea typeface="Calibri"/>
                <a:cs typeface="Calibri"/>
                <a:sym typeface="Calibri"/>
              </a:rPr>
              <a:t>CUSTOMER_TBL</a:t>
            </a:r>
            <a:endParaRPr b="1" i="1"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Char char="●"/>
            </a:pPr>
            <a:r>
              <a:rPr b="1" i="1" lang="en-US" sz="1700">
                <a:latin typeface="Calibri"/>
                <a:ea typeface="Calibri"/>
                <a:cs typeface="Calibri"/>
                <a:sym typeface="Calibri"/>
              </a:rPr>
              <a:t>PRODUCTS_TBL. </a:t>
            </a:r>
            <a:endParaRPr b="1" i="1" sz="1700">
              <a:latin typeface="Calibri"/>
              <a:ea typeface="Calibri"/>
              <a:cs typeface="Calibri"/>
              <a:sym typeface="Calibri"/>
            </a:endParaRPr>
          </a:p>
          <a:p>
            <a:pPr indent="0" lvl="0" marL="0" rtl="0" algn="l">
              <a:spcBef>
                <a:spcPts val="1000"/>
              </a:spcBef>
              <a:spcAft>
                <a:spcPts val="0"/>
              </a:spcAft>
              <a:buNone/>
            </a:pPr>
            <a:r>
              <a:rPr lang="en-US" sz="1700">
                <a:latin typeface="Calibri"/>
                <a:ea typeface="Calibri"/>
                <a:cs typeface="Calibri"/>
                <a:sym typeface="Calibri"/>
              </a:rPr>
              <a:t>The primary keys are normally the first columns listed in a table. In this case, the primary keys are: EMP_ID, CUST_ID, and PROD_ID .</a:t>
            </a:r>
            <a:r>
              <a:rPr lang="en-US" sz="1700">
                <a:solidFill>
                  <a:srgbClr val="000000"/>
                </a:solidFill>
                <a:latin typeface="Calibri"/>
                <a:ea typeface="Calibri"/>
                <a:cs typeface="Calibri"/>
                <a:sym typeface="Calibri"/>
              </a:rPr>
              <a:t> </a:t>
            </a:r>
            <a:endParaRPr sz="1700">
              <a:latin typeface="Calibri"/>
              <a:ea typeface="Calibri"/>
              <a:cs typeface="Calibri"/>
              <a:sym typeface="Calibri"/>
            </a:endParaRPr>
          </a:p>
          <a:p>
            <a:pPr indent="0" lvl="0" marL="0" rtl="0" algn="l">
              <a:lnSpc>
                <a:spcPct val="95000"/>
              </a:lnSpc>
              <a:spcBef>
                <a:spcPts val="0"/>
              </a:spcBef>
              <a:spcAft>
                <a:spcPts val="0"/>
              </a:spcAft>
              <a:buNone/>
            </a:pPr>
            <a:r>
              <a:t/>
            </a:r>
            <a:endParaRPr sz="1765">
              <a:solidFill>
                <a:srgbClr val="000000"/>
              </a:solidFill>
              <a:latin typeface="Calibri"/>
              <a:ea typeface="Calibri"/>
              <a:cs typeface="Calibri"/>
              <a:sym typeface="Calibri"/>
            </a:endParaRPr>
          </a:p>
        </p:txBody>
      </p:sp>
      <p:pic>
        <p:nvPicPr>
          <p:cNvPr descr="FN.jpg" id="500" name="Google Shape;500;p56"/>
          <p:cNvPicPr preferRelativeResize="0"/>
          <p:nvPr/>
        </p:nvPicPr>
        <p:blipFill rotWithShape="1">
          <a:blip r:embed="rId3">
            <a:alphaModFix/>
          </a:blip>
          <a:srcRect b="0" l="0" r="0" t="0"/>
          <a:stretch/>
        </p:blipFill>
        <p:spPr>
          <a:xfrm>
            <a:off x="464100" y="2485700"/>
            <a:ext cx="5620850" cy="3874200"/>
          </a:xfrm>
          <a:prstGeom prst="rect">
            <a:avLst/>
          </a:prstGeom>
          <a:noFill/>
          <a:ln cap="flat" cmpd="sng" w="9525">
            <a:solidFill>
              <a:srgbClr val="000000"/>
            </a:solidFill>
            <a:prstDash val="solid"/>
            <a:round/>
            <a:headEnd len="sm" w="sm" type="none"/>
            <a:tailEnd len="sm" w="sm" type="none"/>
          </a:ln>
        </p:spPr>
      </p:pic>
      <p:sp>
        <p:nvSpPr>
          <p:cNvPr id="501" name="Google Shape;501;p56"/>
          <p:cNvSpPr txBox="1"/>
          <p:nvPr/>
        </p:nvSpPr>
        <p:spPr>
          <a:xfrm>
            <a:off x="1778850" y="640840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500"/>
              <a:t>Second Normal Form</a:t>
            </a:r>
            <a:endParaRPr b="1" sz="4500">
              <a:solidFill>
                <a:schemeClr val="dk1"/>
              </a:solidFill>
              <a:latin typeface="Roboto"/>
              <a:ea typeface="Roboto"/>
              <a:cs typeface="Roboto"/>
              <a:sym typeface="Roboto"/>
            </a:endParaRPr>
          </a:p>
        </p:txBody>
      </p:sp>
      <p:sp>
        <p:nvSpPr>
          <p:cNvPr id="508" name="Google Shape;508;p57"/>
          <p:cNvSpPr txBox="1"/>
          <p:nvPr>
            <p:ph idx="1" type="body"/>
          </p:nvPr>
        </p:nvSpPr>
        <p:spPr>
          <a:xfrm>
            <a:off x="759125" y="1833163"/>
            <a:ext cx="10915500" cy="4527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a:t>The objective of the Second Normal Form (2NF) is to take data that is only partly dependent upon the primary key, and enter that data into another table.</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b="1" lang="en-US" sz="1900">
                <a:solidFill>
                  <a:srgbClr val="000000"/>
                </a:solidFill>
              </a:rPr>
              <a:t>2NF Rules: </a:t>
            </a:r>
            <a:endParaRPr b="1" sz="1900">
              <a:solidFill>
                <a:srgbClr val="000000"/>
              </a:solidFill>
            </a:endParaRPr>
          </a:p>
          <a:p>
            <a:pPr indent="-336550" lvl="0" marL="457200" rtl="0" algn="l">
              <a:lnSpc>
                <a:spcPct val="100000"/>
              </a:lnSpc>
              <a:spcBef>
                <a:spcPts val="1000"/>
              </a:spcBef>
              <a:spcAft>
                <a:spcPts val="0"/>
              </a:spcAft>
              <a:buClr>
                <a:srgbClr val="000000"/>
              </a:buClr>
              <a:buSzPts val="1700"/>
              <a:buFont typeface="Calibri"/>
              <a:buAutoNum type="arabicPeriod"/>
            </a:pPr>
            <a:r>
              <a:rPr lang="en-US" sz="1900">
                <a:solidFill>
                  <a:srgbClr val="000000"/>
                </a:solidFill>
              </a:rPr>
              <a:t>It should be in the First Normal Form.</a:t>
            </a:r>
            <a:endParaRPr sz="1900">
              <a:solidFill>
                <a:srgbClr val="000000"/>
              </a:solidFill>
            </a:endParaRPr>
          </a:p>
          <a:p>
            <a:pPr indent="-336550" lvl="0" marL="457200" rtl="0" algn="l">
              <a:lnSpc>
                <a:spcPct val="100000"/>
              </a:lnSpc>
              <a:spcBef>
                <a:spcPts val="1000"/>
              </a:spcBef>
              <a:spcAft>
                <a:spcPts val="0"/>
              </a:spcAft>
              <a:buClr>
                <a:srgbClr val="000000"/>
              </a:buClr>
              <a:buSzPts val="1700"/>
              <a:buFont typeface="Calibri"/>
              <a:buAutoNum type="arabicPeriod"/>
            </a:pPr>
            <a:r>
              <a:rPr lang="en-US" sz="1900">
                <a:solidFill>
                  <a:srgbClr val="000000"/>
                </a:solidFill>
              </a:rPr>
              <a:t>It should not have partial dependency.</a:t>
            </a:r>
            <a:endParaRPr sz="1900">
              <a:solidFill>
                <a:srgbClr val="000000"/>
              </a:solidFill>
            </a:endParaRPr>
          </a:p>
          <a:p>
            <a:pPr indent="0" lvl="0" marL="0" rtl="0" algn="l">
              <a:spcBef>
                <a:spcPts val="1000"/>
              </a:spcBef>
              <a:spcAft>
                <a:spcPts val="0"/>
              </a:spcAft>
              <a:buNone/>
            </a:pPr>
            <a:r>
              <a:t/>
            </a:r>
            <a:endParaRPr sz="1900"/>
          </a:p>
        </p:txBody>
      </p:sp>
      <p:sp>
        <p:nvSpPr>
          <p:cNvPr id="509" name="Google Shape;509;p57"/>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10" name="Google Shape;510;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type="title"/>
          </p:nvPr>
        </p:nvSpPr>
        <p:spPr>
          <a:xfrm>
            <a:off x="416700" y="688500"/>
            <a:ext cx="11358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Example - The Second Normal Form</a:t>
            </a:r>
            <a:endParaRPr b="1" sz="3600">
              <a:solidFill>
                <a:schemeClr val="dk1"/>
              </a:solidFill>
              <a:latin typeface="Roboto"/>
              <a:ea typeface="Roboto"/>
              <a:cs typeface="Roboto"/>
              <a:sym typeface="Roboto"/>
            </a:endParaRPr>
          </a:p>
        </p:txBody>
      </p:sp>
      <p:sp>
        <p:nvSpPr>
          <p:cNvPr id="517" name="Google Shape;517;p58"/>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sN.jpg" id="518" name="Google Shape;518;p58"/>
          <p:cNvPicPr preferRelativeResize="0"/>
          <p:nvPr/>
        </p:nvPicPr>
        <p:blipFill rotWithShape="1">
          <a:blip r:embed="rId3">
            <a:alphaModFix/>
          </a:blip>
          <a:srcRect b="0" l="0" r="0" t="0"/>
          <a:stretch/>
        </p:blipFill>
        <p:spPr>
          <a:xfrm>
            <a:off x="7507425" y="2111259"/>
            <a:ext cx="4213800" cy="3936600"/>
          </a:xfrm>
          <a:prstGeom prst="rect">
            <a:avLst/>
          </a:prstGeom>
          <a:noFill/>
          <a:ln>
            <a:noFill/>
          </a:ln>
        </p:spPr>
      </p:pic>
      <p:sp>
        <p:nvSpPr>
          <p:cNvPr id="519" name="Google Shape;519;p58"/>
          <p:cNvSpPr/>
          <p:nvPr/>
        </p:nvSpPr>
        <p:spPr>
          <a:xfrm>
            <a:off x="366875" y="1342125"/>
            <a:ext cx="7025700" cy="5097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50">
                <a:solidFill>
                  <a:srgbClr val="000000"/>
                </a:solidFill>
              </a:rPr>
              <a:t>According to the figure, 2NF derived from 1NF by further breaking two tables down into more specific units:</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b="1" lang="en-US" sz="1450">
                <a:solidFill>
                  <a:srgbClr val="000000"/>
                </a:solidFill>
              </a:rPr>
              <a:t>EMPLOYEE_TBL </a:t>
            </a:r>
            <a:r>
              <a:rPr lang="en-US" sz="1450">
                <a:solidFill>
                  <a:srgbClr val="000000"/>
                </a:solidFill>
              </a:rPr>
              <a:t>split into two tables called </a:t>
            </a:r>
            <a:r>
              <a:rPr b="1" lang="en-US" sz="1450">
                <a:solidFill>
                  <a:srgbClr val="000000"/>
                </a:solidFill>
              </a:rPr>
              <a:t>EMPLOYEE_TBL and EMPLOYEE_PAY_TBL</a:t>
            </a:r>
            <a:r>
              <a:rPr lang="en-US" sz="1450">
                <a:solidFill>
                  <a:srgbClr val="000000"/>
                </a:solidFill>
              </a:rPr>
              <a:t>. </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lang="en-US" sz="1450">
                <a:solidFill>
                  <a:srgbClr val="000000"/>
                </a:solidFill>
              </a:rPr>
              <a:t>Personal employee information is dependent on the primary key (EMP_ID), so that information remained in the </a:t>
            </a:r>
            <a:r>
              <a:rPr b="1" lang="en-US" sz="1450">
                <a:solidFill>
                  <a:srgbClr val="000000"/>
                </a:solidFill>
              </a:rPr>
              <a:t>EMPLOYEE_TBL </a:t>
            </a:r>
            <a:r>
              <a:rPr b="1" i="1" lang="en-US" sz="1450">
                <a:solidFill>
                  <a:srgbClr val="000000"/>
                </a:solidFill>
              </a:rPr>
              <a:t>(EMP_ID, LAST_NAME, FIRST_NAME, MIDDLE_NAME, ADDRESS, CITY, STATE, ZIP, PHONE, and PAGER)</a:t>
            </a:r>
            <a:r>
              <a:rPr lang="en-US" sz="1450">
                <a:solidFill>
                  <a:srgbClr val="000000"/>
                </a:solidFill>
              </a:rPr>
              <a:t>. </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lang="en-US" sz="1450">
                <a:solidFill>
                  <a:srgbClr val="000000"/>
                </a:solidFill>
              </a:rPr>
              <a:t>On the other hand, the information that is only partly dependent on the EMP_ID (each individual employee) is used to populate </a:t>
            </a:r>
            <a:r>
              <a:rPr b="1" lang="en-US" sz="1450">
                <a:solidFill>
                  <a:srgbClr val="000000"/>
                </a:solidFill>
              </a:rPr>
              <a:t>EMPLOYEE_PAY_TBL</a:t>
            </a:r>
            <a:r>
              <a:rPr lang="en-US" sz="1450">
                <a:solidFill>
                  <a:srgbClr val="000000"/>
                </a:solidFill>
              </a:rPr>
              <a:t> </a:t>
            </a:r>
            <a:r>
              <a:rPr b="1" i="1" lang="en-US" sz="1450">
                <a:solidFill>
                  <a:srgbClr val="000000"/>
                </a:solidFill>
              </a:rPr>
              <a:t>(EMP_ID, POSITION, POSITION_DESC, DATE_HIRE, PAY_RATE, and DATE_LAST_RAISE).</a:t>
            </a:r>
            <a:r>
              <a:rPr lang="en-US" sz="1450">
                <a:solidFill>
                  <a:srgbClr val="000000"/>
                </a:solidFill>
              </a:rPr>
              <a:t> Notice that both tables contain the column EMP_ID. This is the primary key of each table and is used to match corresponding data between the two tables.</a:t>
            </a:r>
            <a:endParaRPr sz="1450">
              <a:solidFill>
                <a:srgbClr val="000000"/>
              </a:solidFill>
            </a:endParaRPr>
          </a:p>
          <a:p>
            <a:pPr indent="-320675" lvl="0" marL="457200" marR="0" rtl="0" algn="l">
              <a:spcBef>
                <a:spcPts val="1000"/>
              </a:spcBef>
              <a:spcAft>
                <a:spcPts val="1000"/>
              </a:spcAft>
              <a:buClr>
                <a:srgbClr val="E48312"/>
              </a:buClr>
              <a:buSzPts val="1450"/>
              <a:buFont typeface="Century Gothic"/>
              <a:buChar char="●"/>
            </a:pPr>
            <a:r>
              <a:rPr b="1" lang="en-US" sz="1450">
                <a:solidFill>
                  <a:srgbClr val="000000"/>
                </a:solidFill>
              </a:rPr>
              <a:t>CUSTOMER_TBL</a:t>
            </a:r>
            <a:r>
              <a:rPr lang="en-US" sz="1450">
                <a:solidFill>
                  <a:srgbClr val="000000"/>
                </a:solidFill>
              </a:rPr>
              <a:t> split into two tables called</a:t>
            </a:r>
            <a:r>
              <a:rPr b="1" lang="en-US" sz="1450">
                <a:solidFill>
                  <a:srgbClr val="000000"/>
                </a:solidFill>
              </a:rPr>
              <a:t> CUSTOMER_TBL and ORDERS_TBL</a:t>
            </a:r>
            <a:r>
              <a:rPr lang="en-US" sz="1450">
                <a:solidFill>
                  <a:srgbClr val="000000"/>
                </a:solidFill>
              </a:rPr>
              <a:t>. What took place is similar to what occurred in the EMPLOYEE_TBL. Columns that were partly dependent on the primary key were directed to another table. The order information for a customer is dependent on each CUST_ID, but does not directly depend on the general customer information in the original table.</a:t>
            </a:r>
            <a:endParaRPr sz="1450">
              <a:solidFill>
                <a:srgbClr val="000000"/>
              </a:solidFill>
            </a:endParaRPr>
          </a:p>
        </p:txBody>
      </p:sp>
      <p:sp>
        <p:nvSpPr>
          <p:cNvPr id="520" name="Google Shape;520;p58"/>
          <p:cNvSpPr txBox="1"/>
          <p:nvPr/>
        </p:nvSpPr>
        <p:spPr>
          <a:xfrm>
            <a:off x="7507425" y="643892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504225" y="973675"/>
            <a:ext cx="111705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a:t>  </a:t>
            </a:r>
            <a:r>
              <a:rPr lang="en-US" sz="3200"/>
              <a:t>The Third Normal Form</a:t>
            </a:r>
            <a:endParaRPr sz="3200"/>
          </a:p>
        </p:txBody>
      </p:sp>
      <p:sp>
        <p:nvSpPr>
          <p:cNvPr id="526" name="Google Shape;526;p59"/>
          <p:cNvSpPr txBox="1"/>
          <p:nvPr>
            <p:ph idx="1" type="body"/>
          </p:nvPr>
        </p:nvSpPr>
        <p:spPr>
          <a:xfrm>
            <a:off x="698500" y="1720800"/>
            <a:ext cx="11044200" cy="4527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750"/>
              </a:spcBef>
              <a:spcAft>
                <a:spcPts val="0"/>
              </a:spcAft>
              <a:buNone/>
            </a:pPr>
            <a:r>
              <a:rPr lang="en-US" sz="2100"/>
              <a:t>The objective of the Third Normal Form (3NF) is to remove data in a table that is not dependent upon the primary key.</a:t>
            </a:r>
            <a:endParaRPr sz="2100"/>
          </a:p>
          <a:p>
            <a:pPr indent="0" lvl="0" marL="0" marR="0" rtl="0" algn="l">
              <a:lnSpc>
                <a:spcPct val="100000"/>
              </a:lnSpc>
              <a:spcBef>
                <a:spcPts val="750"/>
              </a:spcBef>
              <a:spcAft>
                <a:spcPts val="0"/>
              </a:spcAft>
              <a:buNone/>
            </a:pPr>
            <a:r>
              <a:t/>
            </a:r>
            <a:endParaRPr sz="2300"/>
          </a:p>
          <a:p>
            <a:pPr indent="0" lvl="0" marL="0" marR="0" rtl="0" algn="l">
              <a:lnSpc>
                <a:spcPct val="100000"/>
              </a:lnSpc>
              <a:spcBef>
                <a:spcPts val="750"/>
              </a:spcBef>
              <a:spcAft>
                <a:spcPts val="0"/>
              </a:spcAft>
              <a:buNone/>
            </a:pPr>
            <a:r>
              <a:rPr b="1" lang="en-US" sz="2200"/>
              <a:t>3NF Rules:</a:t>
            </a:r>
            <a:r>
              <a:rPr b="1" lang="en-US" sz="2300"/>
              <a:t> </a:t>
            </a:r>
            <a:r>
              <a:rPr lang="en-US" sz="2300"/>
              <a:t> </a:t>
            </a:r>
            <a:endParaRPr sz="2300"/>
          </a:p>
          <a:p>
            <a:pPr indent="-355600" lvl="0" marL="457200" rtl="0" algn="l">
              <a:lnSpc>
                <a:spcPct val="115000"/>
              </a:lnSpc>
              <a:spcBef>
                <a:spcPts val="1000"/>
              </a:spcBef>
              <a:spcAft>
                <a:spcPts val="0"/>
              </a:spcAft>
              <a:buClr>
                <a:srgbClr val="212529"/>
              </a:buClr>
              <a:buSzPts val="2000"/>
              <a:buFont typeface="Arial"/>
              <a:buAutoNum type="arabicPeriod"/>
            </a:pPr>
            <a:r>
              <a:rPr lang="en-US">
                <a:solidFill>
                  <a:srgbClr val="212529"/>
                </a:solidFill>
                <a:highlight>
                  <a:srgbClr val="FFFFFF"/>
                </a:highlight>
              </a:rPr>
              <a:t>It should be in the Second Normal Form.</a:t>
            </a:r>
            <a:endParaRPr>
              <a:solidFill>
                <a:srgbClr val="212529"/>
              </a:solidFill>
              <a:highlight>
                <a:srgbClr val="FFFFFF"/>
              </a:highlight>
            </a:endParaRPr>
          </a:p>
          <a:p>
            <a:pPr indent="-355600" lvl="0" marL="457200" rtl="0" algn="l">
              <a:lnSpc>
                <a:spcPct val="115000"/>
              </a:lnSpc>
              <a:spcBef>
                <a:spcPts val="0"/>
              </a:spcBef>
              <a:spcAft>
                <a:spcPts val="0"/>
              </a:spcAft>
              <a:buClr>
                <a:srgbClr val="212529"/>
              </a:buClr>
              <a:buSzPts val="2000"/>
              <a:buFont typeface="Arial"/>
              <a:buAutoNum type="arabicPeriod"/>
            </a:pPr>
            <a:r>
              <a:rPr lang="en-US">
                <a:solidFill>
                  <a:srgbClr val="212529"/>
                </a:solidFill>
                <a:highlight>
                  <a:srgbClr val="FFFFFF"/>
                </a:highlight>
              </a:rPr>
              <a:t>It should not have Transitive Dependency.</a:t>
            </a:r>
            <a:endParaRPr>
              <a:solidFill>
                <a:srgbClr val="212529"/>
              </a:solidFill>
              <a:highlight>
                <a:srgbClr val="FFFFFF"/>
              </a:highlight>
            </a:endParaRPr>
          </a:p>
          <a:p>
            <a:pPr indent="-355600" lvl="0" marL="914400" rtl="0" algn="l">
              <a:lnSpc>
                <a:spcPct val="115000"/>
              </a:lnSpc>
              <a:spcBef>
                <a:spcPts val="0"/>
              </a:spcBef>
              <a:spcAft>
                <a:spcPts val="0"/>
              </a:spcAft>
              <a:buClr>
                <a:srgbClr val="212529"/>
              </a:buClr>
              <a:buSzPts val="2000"/>
              <a:buChar char="❖"/>
            </a:pPr>
            <a:r>
              <a:rPr lang="en-US">
                <a:solidFill>
                  <a:srgbClr val="212529"/>
                </a:solidFill>
                <a:highlight>
                  <a:srgbClr val="FFFFFF"/>
                </a:highlight>
              </a:rPr>
              <a:t>The advantage of removing transitive dependency is that the amount of data duplication is reduced, and data integrity is achieved. </a:t>
            </a:r>
            <a:endParaRPr>
              <a:solidFill>
                <a:srgbClr val="212529"/>
              </a:solidFill>
              <a:highlight>
                <a:srgbClr val="FFFFFF"/>
              </a:highlight>
            </a:endParaRPr>
          </a:p>
          <a:p>
            <a:pPr indent="0" lvl="0" marL="0" marR="0" rtl="0" algn="l">
              <a:lnSpc>
                <a:spcPct val="100000"/>
              </a:lnSpc>
              <a:spcBef>
                <a:spcPts val="1200"/>
              </a:spcBef>
              <a:spcAft>
                <a:spcPts val="0"/>
              </a:spcAft>
              <a:buNone/>
            </a:pPr>
            <a:r>
              <a:t/>
            </a:r>
            <a:endParaRPr sz="2200"/>
          </a:p>
        </p:txBody>
      </p:sp>
      <p:sp>
        <p:nvSpPr>
          <p:cNvPr id="527" name="Google Shape;527;p59"/>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28" name="Google Shape;528;p5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ctr">
              <a:spcBef>
                <a:spcPts val="0"/>
              </a:spcBef>
              <a:spcAft>
                <a:spcPts val="0"/>
              </a:spcAft>
              <a:buClr>
                <a:schemeClr val="lt2"/>
              </a:buClr>
              <a:buSzPct val="46666"/>
              <a:buFont typeface="Century Gothic"/>
              <a:buNone/>
            </a:pPr>
            <a:r>
              <a:rPr lang="en-US"/>
              <a:t> </a:t>
            </a:r>
            <a:endParaRPr/>
          </a:p>
          <a:p>
            <a:pPr indent="0" lvl="0" marL="0" rtl="0" algn="l">
              <a:spcBef>
                <a:spcPts val="0"/>
              </a:spcBef>
              <a:spcAft>
                <a:spcPts val="0"/>
              </a:spcAft>
              <a:buClr>
                <a:schemeClr val="lt2"/>
              </a:buClr>
              <a:buSzPct val="39747"/>
              <a:buFont typeface="Century Gothic"/>
              <a:buNone/>
            </a:pPr>
            <a:r>
              <a:rPr lang="en-US" sz="3522"/>
              <a:t>Example - Third Normal Form</a:t>
            </a:r>
            <a:endParaRPr sz="3522">
              <a:solidFill>
                <a:schemeClr val="dk1"/>
              </a:solidFill>
              <a:latin typeface="Roboto"/>
              <a:ea typeface="Roboto"/>
              <a:cs typeface="Roboto"/>
              <a:sym typeface="Roboto"/>
            </a:endParaRPr>
          </a:p>
          <a:p>
            <a:pPr indent="0" lvl="0" marL="0" rtl="0" algn="ctr">
              <a:spcBef>
                <a:spcPts val="0"/>
              </a:spcBef>
              <a:spcAft>
                <a:spcPts val="0"/>
              </a:spcAft>
              <a:buClr>
                <a:schemeClr val="lt2"/>
              </a:buClr>
              <a:buSzPct val="46666"/>
              <a:buFont typeface="Century Gothic"/>
              <a:buNone/>
            </a:pPr>
            <a:r>
              <a:t/>
            </a:r>
            <a:endParaRPr/>
          </a:p>
        </p:txBody>
      </p:sp>
      <p:sp>
        <p:nvSpPr>
          <p:cNvPr id="534" name="Google Shape;534;p60"/>
          <p:cNvSpPr/>
          <p:nvPr/>
        </p:nvSpPr>
        <p:spPr>
          <a:xfrm>
            <a:off x="5764750" y="2065300"/>
            <a:ext cx="5997900" cy="2719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accent2"/>
                </a:solidFill>
              </a:rPr>
              <a:t>Another table was created to display the use of the 3NF. </a:t>
            </a:r>
            <a:r>
              <a:rPr b="1" lang="en-US" sz="1800">
                <a:solidFill>
                  <a:schemeClr val="accent2"/>
                </a:solidFill>
              </a:rPr>
              <a:t>EMPLOYEE_PAY_TBL table</a:t>
            </a:r>
            <a:r>
              <a:rPr lang="en-US" sz="1800">
                <a:solidFill>
                  <a:schemeClr val="accent2"/>
                </a:solidFill>
              </a:rPr>
              <a:t> can split into two tables: one table containing the actual employee pay information, and the other table containing the position and position_descriptions, which really do not need to reside in </a:t>
            </a:r>
            <a:r>
              <a:rPr b="1" lang="en-US" sz="1800">
                <a:solidFill>
                  <a:schemeClr val="accent2"/>
                </a:solidFill>
              </a:rPr>
              <a:t>EMPLOYEE_PAY_TBL</a:t>
            </a:r>
            <a:r>
              <a:rPr lang="en-US" sz="1800">
                <a:solidFill>
                  <a:schemeClr val="accent2"/>
                </a:solidFill>
              </a:rPr>
              <a:t>. The </a:t>
            </a:r>
            <a:r>
              <a:rPr b="1" lang="en-US" sz="1800">
                <a:solidFill>
                  <a:schemeClr val="accent2"/>
                </a:solidFill>
              </a:rPr>
              <a:t>POSITION_DESC</a:t>
            </a:r>
            <a:r>
              <a:rPr lang="en-US" sz="1800">
                <a:solidFill>
                  <a:schemeClr val="accent2"/>
                </a:solidFill>
              </a:rPr>
              <a:t> column is totally independent of the primary key, EMP_ID.</a:t>
            </a:r>
            <a:endParaRPr sz="1800">
              <a:solidFill>
                <a:schemeClr val="accent2"/>
              </a:solidFill>
            </a:endParaRPr>
          </a:p>
        </p:txBody>
      </p:sp>
      <p:sp>
        <p:nvSpPr>
          <p:cNvPr id="535" name="Google Shape;535;p60"/>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36" name="Google Shape;536;p6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tn).jpg" id="537" name="Google Shape;537;p60"/>
          <p:cNvPicPr preferRelativeResize="0"/>
          <p:nvPr/>
        </p:nvPicPr>
        <p:blipFill rotWithShape="1">
          <a:blip r:embed="rId3">
            <a:alphaModFix/>
          </a:blip>
          <a:srcRect b="0" l="0" r="0" t="0"/>
          <a:stretch/>
        </p:blipFill>
        <p:spPr>
          <a:xfrm>
            <a:off x="608475" y="1889675"/>
            <a:ext cx="4983300" cy="345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1"/>
          <p:cNvSpPr txBox="1"/>
          <p:nvPr>
            <p:ph type="title"/>
          </p:nvPr>
        </p:nvSpPr>
        <p:spPr>
          <a:xfrm>
            <a:off x="505650" y="887175"/>
            <a:ext cx="111807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Advantages of Relational Database</a:t>
            </a:r>
            <a:endParaRPr b="1" sz="4200">
              <a:solidFill>
                <a:schemeClr val="dk1"/>
              </a:solidFill>
              <a:latin typeface="Roboto"/>
              <a:ea typeface="Roboto"/>
              <a:cs typeface="Roboto"/>
              <a:sym typeface="Roboto"/>
            </a:endParaRPr>
          </a:p>
        </p:txBody>
      </p:sp>
      <p:sp>
        <p:nvSpPr>
          <p:cNvPr id="544" name="Google Shape;544;p61"/>
          <p:cNvSpPr txBox="1"/>
          <p:nvPr>
            <p:ph idx="1" type="body"/>
          </p:nvPr>
        </p:nvSpPr>
        <p:spPr>
          <a:xfrm>
            <a:off x="698500" y="1720800"/>
            <a:ext cx="10761600" cy="452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US" sz="2000">
                <a:solidFill>
                  <a:srgbClr val="222222"/>
                </a:solidFill>
                <a:highlight>
                  <a:srgbClr val="FFFFFF"/>
                </a:highlight>
              </a:rPr>
              <a:t>Simplicity</a:t>
            </a:r>
            <a:r>
              <a:rPr lang="en-US" sz="2000">
                <a:solidFill>
                  <a:srgbClr val="222222"/>
                </a:solidFill>
                <a:highlight>
                  <a:srgbClr val="FFFFFF"/>
                </a:highlight>
              </a:rPr>
              <a:t>: A Relational data model in DBMS is simpler than the hierarchical and network model.</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Structural Independence</a:t>
            </a:r>
            <a:r>
              <a:rPr lang="en-US" sz="2000">
                <a:solidFill>
                  <a:srgbClr val="222222"/>
                </a:solidFill>
                <a:highlight>
                  <a:srgbClr val="FFFFFF"/>
                </a:highlight>
              </a:rPr>
              <a:t>: The relational database is only concerned with data and not with a structure. This can improve the performance of the model.</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Easy to use</a:t>
            </a:r>
            <a:r>
              <a:rPr lang="en-US" sz="2000">
                <a:solidFill>
                  <a:srgbClr val="222222"/>
                </a:solidFill>
                <a:highlight>
                  <a:srgbClr val="FFFFFF"/>
                </a:highlight>
              </a:rPr>
              <a:t>: The Relational model in DBMS is easy, as tables consisting of rows and columns are quite natural and simple to understand.</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Query capability</a:t>
            </a:r>
            <a:r>
              <a:rPr lang="en-US" sz="2000">
                <a:solidFill>
                  <a:srgbClr val="222222"/>
                </a:solidFill>
                <a:highlight>
                  <a:srgbClr val="FFFFFF"/>
                </a:highlight>
              </a:rPr>
              <a:t>: It makes possible for a high-level query language like </a:t>
            </a:r>
            <a:r>
              <a:rPr lang="en-US" sz="2000">
                <a:solidFill>
                  <a:schemeClr val="hlink"/>
                </a:solidFill>
                <a:highlight>
                  <a:srgbClr val="FFFFFF"/>
                </a:highlight>
                <a:uFill>
                  <a:noFill/>
                </a:uFill>
                <a:hlinkClick r:id="rId3"/>
              </a:rPr>
              <a:t>SQL</a:t>
            </a:r>
            <a:r>
              <a:rPr lang="en-US" sz="2000">
                <a:solidFill>
                  <a:srgbClr val="222222"/>
                </a:solidFill>
                <a:highlight>
                  <a:srgbClr val="FFFFFF"/>
                </a:highlight>
              </a:rPr>
              <a:t> to avoid complex database navigation.</a:t>
            </a:r>
            <a:endParaRPr sz="2000">
              <a:solidFill>
                <a:srgbClr val="222222"/>
              </a:solidFill>
              <a:highlight>
                <a:srgbClr val="FFFFFF"/>
              </a:highlight>
            </a:endParaRPr>
          </a:p>
          <a:p>
            <a:pPr indent="-355600" lvl="0" marL="457200" rtl="0" algn="l">
              <a:spcBef>
                <a:spcPts val="1000"/>
              </a:spcBef>
              <a:spcAft>
                <a:spcPts val="1000"/>
              </a:spcAft>
              <a:buSzPts val="2000"/>
              <a:buChar char="●"/>
            </a:pPr>
            <a:r>
              <a:rPr b="1" lang="en-US" sz="2000">
                <a:solidFill>
                  <a:srgbClr val="222222"/>
                </a:solidFill>
                <a:highlight>
                  <a:srgbClr val="FFFFFF"/>
                </a:highlight>
              </a:rPr>
              <a:t>Data independence</a:t>
            </a:r>
            <a:r>
              <a:rPr lang="en-US" sz="2000">
                <a:solidFill>
                  <a:srgbClr val="222222"/>
                </a:solidFill>
                <a:highlight>
                  <a:srgbClr val="FFFFFF"/>
                </a:highlight>
              </a:rPr>
              <a:t>: The Structure of Relational database can be changed without having to change any application.</a:t>
            </a:r>
            <a:endParaRPr sz="2000"/>
          </a:p>
        </p:txBody>
      </p:sp>
      <p:sp>
        <p:nvSpPr>
          <p:cNvPr id="545" name="Google Shape;545;p6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2"/>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800"/>
              <a:t>Knowledge</a:t>
            </a:r>
            <a:r>
              <a:rPr lang="en-US" sz="3800"/>
              <a:t> Check</a:t>
            </a:r>
            <a:endParaRPr sz="3800"/>
          </a:p>
        </p:txBody>
      </p:sp>
      <p:sp>
        <p:nvSpPr>
          <p:cNvPr id="552" name="Google Shape;552;p6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AutoNum type="arabicPeriod"/>
            </a:pPr>
            <a:r>
              <a:rPr lang="en-US"/>
              <a:t>What is DBMS?</a:t>
            </a:r>
            <a:endParaRPr/>
          </a:p>
          <a:p>
            <a:pPr indent="-342900" lvl="0" marL="457200" rtl="0" algn="l">
              <a:spcBef>
                <a:spcPts val="1000"/>
              </a:spcBef>
              <a:spcAft>
                <a:spcPts val="0"/>
              </a:spcAft>
              <a:buSzPts val="1800"/>
              <a:buAutoNum type="arabicPeriod"/>
            </a:pPr>
            <a:r>
              <a:rPr lang="en-US"/>
              <a:t>What is RDBMS?</a:t>
            </a:r>
            <a:endParaRPr/>
          </a:p>
          <a:p>
            <a:pPr indent="-342900" lvl="0" marL="457200" rtl="0" algn="l">
              <a:spcBef>
                <a:spcPts val="1000"/>
              </a:spcBef>
              <a:spcAft>
                <a:spcPts val="0"/>
              </a:spcAft>
              <a:buSzPts val="1800"/>
              <a:buAutoNum type="arabicPeriod"/>
            </a:pPr>
            <a:r>
              <a:rPr lang="en-US"/>
              <a:t>What is Normalization?</a:t>
            </a:r>
            <a:endParaRPr/>
          </a:p>
          <a:p>
            <a:pPr indent="-342900" lvl="0" marL="457200" rtl="0" algn="l">
              <a:spcBef>
                <a:spcPts val="1000"/>
              </a:spcBef>
              <a:spcAft>
                <a:spcPts val="0"/>
              </a:spcAft>
              <a:buSzPts val="1800"/>
              <a:buAutoNum type="arabicPeriod"/>
            </a:pPr>
            <a:r>
              <a:rPr lang="en-US"/>
              <a:t>What is data </a:t>
            </a:r>
            <a:r>
              <a:rPr lang="en-US"/>
              <a:t>redundancy?</a:t>
            </a:r>
            <a:endParaRPr/>
          </a:p>
          <a:p>
            <a:pPr indent="-342900" lvl="0" marL="457200" rtl="0" algn="l">
              <a:spcBef>
                <a:spcPts val="1000"/>
              </a:spcBef>
              <a:spcAft>
                <a:spcPts val="1000"/>
              </a:spcAft>
              <a:buSzPts val="1800"/>
              <a:buAutoNum type="arabicPeriod"/>
            </a:pPr>
            <a:r>
              <a:rPr lang="en-US"/>
              <a:t>What is ERD, and why do we need it?</a:t>
            </a:r>
            <a:endParaRPr/>
          </a:p>
        </p:txBody>
      </p:sp>
      <p:sp>
        <p:nvSpPr>
          <p:cNvPr id="553" name="Google Shape;553;p62"/>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3"/>
          <p:cNvSpPr txBox="1"/>
          <p:nvPr>
            <p:ph type="title"/>
          </p:nvPr>
        </p:nvSpPr>
        <p:spPr>
          <a:xfrm>
            <a:off x="542700" y="78072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200"/>
              <a:t>Summary</a:t>
            </a:r>
            <a:endParaRPr b="1" sz="3200">
              <a:solidFill>
                <a:schemeClr val="dk1"/>
              </a:solidFill>
              <a:latin typeface="Roboto"/>
              <a:ea typeface="Roboto"/>
              <a:cs typeface="Roboto"/>
              <a:sym typeface="Roboto"/>
            </a:endParaRPr>
          </a:p>
        </p:txBody>
      </p:sp>
      <p:sp>
        <p:nvSpPr>
          <p:cNvPr id="560" name="Google Shape;560;p63"/>
          <p:cNvSpPr txBox="1"/>
          <p:nvPr>
            <p:ph idx="1" type="body"/>
          </p:nvPr>
        </p:nvSpPr>
        <p:spPr>
          <a:xfrm>
            <a:off x="682100" y="1487825"/>
            <a:ext cx="10903500" cy="4889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US" sz="1600">
                <a:solidFill>
                  <a:srgbClr val="222222"/>
                </a:solidFill>
                <a:highlight>
                  <a:srgbClr val="FFFFFF"/>
                </a:highlight>
              </a:rPr>
              <a:t>The Relational Database Management System represents the database as a collection of relations (tables). Attribute, Tables, Tuple, Relation Schema, Degree, Cardinality, Column, and Relation instance, are some important components of Relational Database Modeling. </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Data </a:t>
            </a:r>
            <a:r>
              <a:rPr lang="en-US" sz="1600">
                <a:solidFill>
                  <a:srgbClr val="222222"/>
                </a:solidFill>
                <a:highlight>
                  <a:srgbClr val="FFFFFF"/>
                </a:highlight>
              </a:rPr>
              <a:t>Integrity</a:t>
            </a:r>
            <a:r>
              <a:rPr lang="en-US" sz="1600">
                <a:solidFill>
                  <a:srgbClr val="222222"/>
                </a:solidFill>
                <a:highlight>
                  <a:srgbClr val="FFFFFF"/>
                </a:highlight>
              </a:rPr>
              <a:t> constraints are referred to as </a:t>
            </a:r>
            <a:r>
              <a:rPr i="1" lang="en-US" sz="1600">
                <a:solidFill>
                  <a:srgbClr val="222222"/>
                </a:solidFill>
                <a:highlight>
                  <a:srgbClr val="FFFFFF"/>
                </a:highlight>
              </a:rPr>
              <a:t>conditions,</a:t>
            </a:r>
            <a:r>
              <a:rPr lang="en-US" sz="1600">
                <a:solidFill>
                  <a:srgbClr val="222222"/>
                </a:solidFill>
                <a:highlight>
                  <a:srgbClr val="FFFFFF"/>
                </a:highlight>
              </a:rPr>
              <a:t> which must be present for a valid Relation approach in DBMS.</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Domain constraints can be violated if an attribute value is not appearing in the corresponding domain, or if it is not of the appropriate data type.</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Insert, Select, Modify, and Delete are the operations performed in Relational Database Model Diagram constraints.</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The relational database is only concerned with data and not with a structure, which can improve the performance of the model.</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Advantages of the Relational Data Model Diagram in DBMS are simplicity, structural independence, ease of use, query capability, data independence, scalability, etc.</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Few relational databases have limits on field lengths, which cannot be exceeded.</a:t>
            </a:r>
            <a:endParaRPr sz="1600">
              <a:solidFill>
                <a:srgbClr val="222222"/>
              </a:solidFill>
              <a:highlight>
                <a:srgbClr val="FFFFFF"/>
              </a:highlight>
            </a:endParaRPr>
          </a:p>
          <a:p>
            <a:pPr indent="-330200" lvl="0" marL="457200" rtl="0" algn="l">
              <a:lnSpc>
                <a:spcPct val="95000"/>
              </a:lnSpc>
              <a:spcBef>
                <a:spcPts val="1000"/>
              </a:spcBef>
              <a:spcAft>
                <a:spcPts val="1000"/>
              </a:spcAft>
              <a:buSzPts val="1600"/>
              <a:buChar char="●"/>
            </a:pPr>
            <a:r>
              <a:rPr lang="en-US" sz="1600">
                <a:solidFill>
                  <a:srgbClr val="222222"/>
                </a:solidFill>
                <a:highlight>
                  <a:srgbClr val="FFFFFF"/>
                </a:highlight>
              </a:rPr>
              <a:t>SQL is a language that is used to manage data that is held in a relational database management system. It uses tables to manipulate and retrieve information from databases for analysis.</a:t>
            </a:r>
            <a:endParaRPr sz="1600">
              <a:solidFill>
                <a:srgbClr val="222222"/>
              </a:solidFill>
              <a:highlight>
                <a:srgbClr val="FFFFFF"/>
              </a:highlight>
            </a:endParaRPr>
          </a:p>
        </p:txBody>
      </p:sp>
      <p:sp>
        <p:nvSpPr>
          <p:cNvPr id="561" name="Google Shape;561;p63"/>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504225" y="1049875"/>
            <a:ext cx="11170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2"/>
              </a:buClr>
              <a:buSzPts val="1400"/>
              <a:buFont typeface="Century Gothic"/>
              <a:buNone/>
            </a:pPr>
            <a:r>
              <a:rPr lang="en-US"/>
              <a:t> Overview of </a:t>
            </a:r>
            <a:r>
              <a:rPr lang="en-US" sz="3200"/>
              <a:t>Database Management Systems</a:t>
            </a:r>
            <a:endParaRPr sz="3200"/>
          </a:p>
        </p:txBody>
      </p:sp>
      <p:sp>
        <p:nvSpPr>
          <p:cNvPr id="245" name="Google Shape;245;p28"/>
          <p:cNvSpPr txBox="1"/>
          <p:nvPr>
            <p:ph idx="1" type="body"/>
          </p:nvPr>
        </p:nvSpPr>
        <p:spPr>
          <a:xfrm>
            <a:off x="698500" y="1720800"/>
            <a:ext cx="10915500" cy="46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US"/>
              <a:t>A database management system (DBMS) is system software for creating and managing databases. The DBMS provides users and programmers with a systematic way to create, retrieve, update, and manage data.</a:t>
            </a:r>
            <a:endParaRPr/>
          </a:p>
          <a:p>
            <a:pPr indent="0" lvl="0" marL="0" rtl="0" algn="l">
              <a:lnSpc>
                <a:spcPct val="100000"/>
              </a:lnSpc>
              <a:spcBef>
                <a:spcPts val="1000"/>
              </a:spcBef>
              <a:spcAft>
                <a:spcPts val="0"/>
              </a:spcAft>
              <a:buNone/>
            </a:pPr>
            <a:r>
              <a:rPr lang="en-US"/>
              <a:t>The DBMS manages three important things: </a:t>
            </a:r>
            <a:endParaRPr/>
          </a:p>
          <a:p>
            <a:pPr indent="-330200" lvl="0" marL="457200" rtl="0" algn="l">
              <a:lnSpc>
                <a:spcPct val="100000"/>
              </a:lnSpc>
              <a:spcBef>
                <a:spcPts val="1000"/>
              </a:spcBef>
              <a:spcAft>
                <a:spcPts val="0"/>
              </a:spcAft>
              <a:buSzPts val="1600"/>
              <a:buChar char="❏"/>
            </a:pPr>
            <a:r>
              <a:rPr lang="en-US"/>
              <a:t>The </a:t>
            </a:r>
            <a:r>
              <a:rPr b="1" lang="en-US"/>
              <a:t>data.</a:t>
            </a:r>
            <a:endParaRPr b="1"/>
          </a:p>
          <a:p>
            <a:pPr indent="-330200" lvl="0" marL="457200" rtl="0" algn="l">
              <a:lnSpc>
                <a:spcPct val="100000"/>
              </a:lnSpc>
              <a:spcBef>
                <a:spcPts val="1000"/>
              </a:spcBef>
              <a:spcAft>
                <a:spcPts val="0"/>
              </a:spcAft>
              <a:buSzPts val="1600"/>
              <a:buChar char="❏"/>
            </a:pPr>
            <a:r>
              <a:rPr lang="en-US"/>
              <a:t>The</a:t>
            </a:r>
            <a:r>
              <a:rPr b="1" lang="en-US"/>
              <a:t> database engine</a:t>
            </a:r>
            <a:r>
              <a:rPr lang="en-US"/>
              <a:t> that allows data to be accessed, locked, and modified. </a:t>
            </a:r>
            <a:endParaRPr/>
          </a:p>
          <a:p>
            <a:pPr indent="-330200" lvl="0" marL="457200" rtl="0" algn="l">
              <a:lnSpc>
                <a:spcPct val="100000"/>
              </a:lnSpc>
              <a:spcBef>
                <a:spcPts val="1000"/>
              </a:spcBef>
              <a:spcAft>
                <a:spcPts val="0"/>
              </a:spcAft>
              <a:buSzPts val="1600"/>
              <a:buChar char="❏"/>
            </a:pPr>
            <a:r>
              <a:rPr lang="en-US"/>
              <a:t>The </a:t>
            </a:r>
            <a:r>
              <a:rPr b="1" lang="en-US"/>
              <a:t>database schema</a:t>
            </a:r>
            <a:r>
              <a:rPr lang="en-US"/>
              <a:t>, which defines the database’s logical structure. </a:t>
            </a:r>
            <a:endParaRPr/>
          </a:p>
          <a:p>
            <a:pPr indent="0" lvl="0" marL="0" marR="0" rtl="0" algn="l">
              <a:lnSpc>
                <a:spcPct val="100000"/>
              </a:lnSpc>
              <a:spcBef>
                <a:spcPts val="1000"/>
              </a:spcBef>
              <a:spcAft>
                <a:spcPts val="0"/>
              </a:spcAft>
              <a:buNone/>
            </a:pPr>
            <a:r>
              <a:rPr lang="en-US"/>
              <a:t>The above foundational elements help provide </a:t>
            </a:r>
            <a:r>
              <a:rPr b="1" lang="en-US"/>
              <a:t>concurrency,</a:t>
            </a:r>
            <a:r>
              <a:rPr lang="en-US"/>
              <a:t> </a:t>
            </a:r>
            <a:r>
              <a:rPr b="1" lang="en-US"/>
              <a:t>security, data integrity,</a:t>
            </a:r>
            <a:r>
              <a:rPr lang="en-US"/>
              <a:t> and </a:t>
            </a:r>
            <a:r>
              <a:rPr b="1" lang="en-US"/>
              <a:t>uniformity</a:t>
            </a:r>
            <a:r>
              <a:rPr lang="en-US"/>
              <a:t> to administration procedures. </a:t>
            </a:r>
            <a:endParaRPr/>
          </a:p>
          <a:p>
            <a:pPr indent="0" lvl="0" marL="0" marR="0" rtl="0" algn="l">
              <a:lnSpc>
                <a:spcPct val="100000"/>
              </a:lnSpc>
              <a:spcBef>
                <a:spcPts val="1000"/>
              </a:spcBef>
              <a:spcAft>
                <a:spcPts val="1000"/>
              </a:spcAft>
              <a:buNone/>
            </a:pPr>
            <a:r>
              <a:rPr lang="en-US"/>
              <a:t>The DBMS is most useful for providing a centralized view of data that can be accessed by multiple users from multiple locations in a controlled manner. </a:t>
            </a:r>
            <a:endParaRPr/>
          </a:p>
        </p:txBody>
      </p:sp>
      <p:sp>
        <p:nvSpPr>
          <p:cNvPr id="246" name="Google Shape;246;p28"/>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247" name="Google Shape;247;p2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4"/>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Reference </a:t>
            </a:r>
            <a:endParaRPr b="1" sz="4200">
              <a:solidFill>
                <a:schemeClr val="dk1"/>
              </a:solidFill>
              <a:latin typeface="Roboto"/>
              <a:ea typeface="Roboto"/>
              <a:cs typeface="Roboto"/>
              <a:sym typeface="Roboto"/>
            </a:endParaRPr>
          </a:p>
        </p:txBody>
      </p:sp>
      <p:sp>
        <p:nvSpPr>
          <p:cNvPr id="567" name="Google Shape;567;p64"/>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3"/>
              </a:rPr>
              <a:t>https://docs.oracle.com/cd/E18283_01/server.112/e17118/intro.htm#:~:text=Structured%20Query%20Language%20(SQL)%20is,when%20executing%20the%20user's%20request</a:t>
            </a:r>
            <a:r>
              <a:rPr lang="en-US" sz="1900" u="sng"/>
              <a:t>.</a:t>
            </a:r>
            <a:endParaRPr sz="1900" u="sng"/>
          </a:p>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4"/>
              </a:rPr>
              <a:t>https://www.youtube.com/watch?v=RJ9TpkWKyU0</a:t>
            </a:r>
            <a:endParaRPr sz="1900" u="sng"/>
          </a:p>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5"/>
              </a:rPr>
              <a:t>https://www.youtube.com/watch?v=tR_rOJPiEXc</a:t>
            </a:r>
            <a:endParaRPr sz="1900" u="sng"/>
          </a:p>
          <a:p>
            <a:pPr indent="0" lvl="0" marL="609600" marR="0" rtl="0" algn="l">
              <a:lnSpc>
                <a:spcPct val="100000"/>
              </a:lnSpc>
              <a:spcBef>
                <a:spcPts val="750"/>
              </a:spcBef>
              <a:spcAft>
                <a:spcPts val="0"/>
              </a:spcAft>
              <a:buNone/>
            </a:pPr>
            <a:r>
              <a:t/>
            </a:r>
            <a:endParaRPr u="sng"/>
          </a:p>
        </p:txBody>
      </p:sp>
      <p:sp>
        <p:nvSpPr>
          <p:cNvPr id="568" name="Google Shape;568;p64"/>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69" name="Google Shape;569;p6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5"/>
          <p:cNvSpPr txBox="1"/>
          <p:nvPr>
            <p:ph idx="12" type="sldNum"/>
          </p:nvPr>
        </p:nvSpPr>
        <p:spPr>
          <a:xfrm>
            <a:off x="9433260" y="5236564"/>
            <a:ext cx="605100" cy="433800"/>
          </a:xfrm>
          <a:prstGeom prst="rect">
            <a:avLst/>
          </a:prstGeom>
          <a:noFill/>
          <a:ln>
            <a:noFill/>
          </a:ln>
        </p:spPr>
        <p:txBody>
          <a:bodyPr anchorCtr="0" anchor="b" bIns="45675" lIns="91425" spcFirstLastPara="1" rIns="91425" wrap="square" tIns="45675">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65"/>
          <p:cNvSpPr txBox="1"/>
          <p:nvPr/>
        </p:nvSpPr>
        <p:spPr>
          <a:xfrm>
            <a:off x="8382000" y="6917078"/>
            <a:ext cx="736500" cy="228600"/>
          </a:xfrm>
          <a:prstGeom prst="rect">
            <a:avLst/>
          </a:prstGeom>
          <a:noFill/>
          <a:ln>
            <a:noFill/>
          </a:ln>
        </p:spPr>
        <p:txBody>
          <a:bodyPr anchorCtr="0" anchor="b" bIns="45675" lIns="91425" spcFirstLastPara="1" rIns="91425" wrap="square" tIns="45675">
            <a:noAutofit/>
          </a:bodyPr>
          <a:lstStyle/>
          <a:p>
            <a:pPr indent="0" lvl="0" marL="0" marR="0" rtl="0" algn="ctr">
              <a:lnSpc>
                <a:spcPct val="100000"/>
              </a:lnSpc>
              <a:spcBef>
                <a:spcPts val="0"/>
              </a:spcBef>
              <a:spcAft>
                <a:spcPts val="0"/>
              </a:spcAft>
              <a:buClr>
                <a:srgbClr val="000000"/>
              </a:buClr>
              <a:buSzPts val="2800"/>
              <a:buFont typeface="Arial"/>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endParaRPr b="0" i="0" sz="2800" u="none" cap="none" strike="noStrike">
              <a:solidFill>
                <a:schemeClr val="lt1"/>
              </a:solidFill>
              <a:latin typeface="Century Gothic"/>
              <a:ea typeface="Century Gothic"/>
              <a:cs typeface="Century Gothic"/>
              <a:sym typeface="Century Gothic"/>
            </a:endParaRPr>
          </a:p>
        </p:txBody>
      </p:sp>
      <p:sp>
        <p:nvSpPr>
          <p:cNvPr id="576" name="Google Shape;576;p65"/>
          <p:cNvSpPr txBox="1"/>
          <p:nvPr>
            <p:ph type="title"/>
          </p:nvPr>
        </p:nvSpPr>
        <p:spPr>
          <a:xfrm>
            <a:off x="535313" y="744112"/>
            <a:ext cx="9393300" cy="631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500"/>
              <a:buFont typeface="Century Gothic"/>
              <a:buNone/>
            </a:pPr>
            <a:r>
              <a:rPr lang="en-US">
                <a:highlight>
                  <a:schemeClr val="lt1"/>
                </a:highlight>
              </a:rPr>
              <a:t>Questions?</a:t>
            </a:r>
            <a:endParaRPr>
              <a:highlight>
                <a:schemeClr val="lt1"/>
              </a:highlight>
            </a:endParaRPr>
          </a:p>
        </p:txBody>
      </p:sp>
      <p:pic>
        <p:nvPicPr>
          <p:cNvPr descr="D:\Logos\1434554660_Help.png" id="577" name="Google Shape;577;p65"/>
          <p:cNvPicPr preferRelativeResize="0"/>
          <p:nvPr/>
        </p:nvPicPr>
        <p:blipFill rotWithShape="1">
          <a:blip r:embed="rId3">
            <a:alphaModFix/>
          </a:blip>
          <a:srcRect b="0" l="0" r="0" t="0"/>
          <a:stretch/>
        </p:blipFill>
        <p:spPr>
          <a:xfrm>
            <a:off x="4361543" y="1694543"/>
            <a:ext cx="3468792" cy="34687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568025" y="973675"/>
            <a:ext cx="11106600" cy="70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a:t> Overview of </a:t>
            </a:r>
            <a:r>
              <a:rPr lang="en-US" sz="3200"/>
              <a:t>Relational Database Management Systems</a:t>
            </a:r>
            <a:endParaRPr sz="3200"/>
          </a:p>
          <a:p>
            <a:pPr indent="0" lvl="0" marL="0" marR="0" rtl="0" algn="l">
              <a:lnSpc>
                <a:spcPct val="100000"/>
              </a:lnSpc>
              <a:spcBef>
                <a:spcPts val="0"/>
              </a:spcBef>
              <a:spcAft>
                <a:spcPts val="0"/>
              </a:spcAft>
              <a:buClr>
                <a:schemeClr val="lt2"/>
              </a:buClr>
              <a:buSzPts val="1400"/>
              <a:buFont typeface="Century Gothic"/>
              <a:buNone/>
            </a:pPr>
            <a:r>
              <a:t/>
            </a:r>
            <a:endParaRPr sz="3200"/>
          </a:p>
        </p:txBody>
      </p:sp>
      <p:sp>
        <p:nvSpPr>
          <p:cNvPr id="254" name="Google Shape;254;p29"/>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US"/>
              <a:t>A DBMS that is based on a </a:t>
            </a:r>
            <a:r>
              <a:rPr i="1" lang="en-US"/>
              <a:t>relational</a:t>
            </a:r>
            <a:r>
              <a:rPr lang="en-US"/>
              <a:t> model is called a Relational Database Management System (RDBMS).</a:t>
            </a:r>
            <a:endParaRPr/>
          </a:p>
          <a:p>
            <a:pPr indent="-349250" lvl="0" marL="457200" rtl="0" algn="l">
              <a:lnSpc>
                <a:spcPct val="100000"/>
              </a:lnSpc>
              <a:spcBef>
                <a:spcPts val="1000"/>
              </a:spcBef>
              <a:spcAft>
                <a:spcPts val="0"/>
              </a:spcAft>
              <a:buSzPts val="1900"/>
              <a:buChar char="❑"/>
            </a:pPr>
            <a:r>
              <a:rPr lang="en-US"/>
              <a:t>A relational model represents data in the form of a table. A table is a two-dimensional array containing rows and columns, and each row contains data related to an entity such as </a:t>
            </a:r>
            <a:r>
              <a:rPr i="1" lang="en-US"/>
              <a:t>a student.</a:t>
            </a:r>
            <a:r>
              <a:rPr lang="en-US"/>
              <a:t> Each column contains the data related to a single attribute of the entity such as </a:t>
            </a:r>
            <a:r>
              <a:rPr i="1" lang="en-US"/>
              <a:t>a student name</a:t>
            </a:r>
            <a:r>
              <a:rPr lang="en-US"/>
              <a:t>. </a:t>
            </a:r>
            <a:endParaRPr/>
          </a:p>
          <a:p>
            <a:pPr indent="-349250" lvl="0" marL="457200" rtl="0" algn="l">
              <a:lnSpc>
                <a:spcPct val="100000"/>
              </a:lnSpc>
              <a:spcBef>
                <a:spcPts val="1000"/>
              </a:spcBef>
              <a:spcAft>
                <a:spcPts val="0"/>
              </a:spcAft>
              <a:buSzPts val="1900"/>
              <a:buChar char="❑"/>
            </a:pPr>
            <a:r>
              <a:rPr lang="en-US"/>
              <a:t>One of the reasons behind the success of the relational model is its simplicity. It is easy to understand the data and easy to manipulate.</a:t>
            </a:r>
            <a:endParaRPr/>
          </a:p>
          <a:p>
            <a:pPr indent="-349250" lvl="0" marL="457200" rtl="0" algn="l">
              <a:lnSpc>
                <a:spcPct val="100000"/>
              </a:lnSpc>
              <a:spcBef>
                <a:spcPts val="1000"/>
              </a:spcBef>
              <a:spcAft>
                <a:spcPts val="0"/>
              </a:spcAft>
              <a:buSzPts val="1900"/>
              <a:buChar char="❑"/>
            </a:pPr>
            <a:r>
              <a:rPr lang="en-US"/>
              <a:t>RDBMS is the basis for SQL and for all modern database systems such as </a:t>
            </a:r>
            <a:r>
              <a:rPr i="1" lang="en-US">
                <a:solidFill>
                  <a:schemeClr val="accent2"/>
                </a:solidFill>
              </a:rPr>
              <a:t>MS SQL Server, IBM DB2, Oracle, MySQL, and Microsoft Access.</a:t>
            </a:r>
            <a:endParaRPr i="1">
              <a:solidFill>
                <a:schemeClr val="accent2"/>
              </a:solidFill>
            </a:endParaRPr>
          </a:p>
        </p:txBody>
      </p:sp>
      <p:sp>
        <p:nvSpPr>
          <p:cNvPr id="255" name="Google Shape;255;p29"/>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542700" y="80577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US" sz="3200"/>
              <a:t>RDBMS Terminologies</a:t>
            </a:r>
            <a:endParaRPr sz="3200"/>
          </a:p>
        </p:txBody>
      </p:sp>
      <p:sp>
        <p:nvSpPr>
          <p:cNvPr id="262" name="Google Shape;262;p30"/>
          <p:cNvSpPr txBox="1"/>
          <p:nvPr>
            <p:ph idx="1" type="body"/>
          </p:nvPr>
        </p:nvSpPr>
        <p:spPr>
          <a:xfrm>
            <a:off x="698500" y="1512875"/>
            <a:ext cx="11044200" cy="4735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US" sz="1700"/>
              <a:t>Table: </a:t>
            </a:r>
            <a:r>
              <a:rPr lang="en-US" sz="1700"/>
              <a:t>A table is also considered a convenient representation of relations. But a table can have duplicate rows of data while a true relation cannot have duplicate data. A table is the simplest form of data storage and includes:</a:t>
            </a:r>
            <a:endParaRPr sz="1700"/>
          </a:p>
          <a:p>
            <a:pPr indent="-361950" lvl="0" marL="457200" marR="0" rtl="0" algn="l">
              <a:lnSpc>
                <a:spcPct val="100000"/>
              </a:lnSpc>
              <a:spcBef>
                <a:spcPts val="1000"/>
              </a:spcBef>
              <a:spcAft>
                <a:spcPts val="0"/>
              </a:spcAft>
              <a:buSzPts val="2100"/>
              <a:buChar char="❑"/>
            </a:pPr>
            <a:r>
              <a:rPr b="1" lang="en-US" sz="1700"/>
              <a:t>Table Name: </a:t>
            </a:r>
            <a:r>
              <a:rPr lang="en-US" sz="1700"/>
              <a:t>Each table is given a name, which is used to refer to the table.</a:t>
            </a:r>
            <a:endParaRPr sz="1700"/>
          </a:p>
          <a:p>
            <a:pPr indent="-361950" lvl="0" marL="457200" rtl="0" algn="l">
              <a:lnSpc>
                <a:spcPct val="100000"/>
              </a:lnSpc>
              <a:spcBef>
                <a:spcPts val="1000"/>
              </a:spcBef>
              <a:spcAft>
                <a:spcPts val="0"/>
              </a:spcAft>
              <a:buSzPts val="2100"/>
              <a:buChar char="❑"/>
            </a:pPr>
            <a:r>
              <a:rPr b="1" lang="en-US" sz="1700"/>
              <a:t>Row: </a:t>
            </a:r>
            <a:r>
              <a:rPr lang="en-US" sz="1700"/>
              <a:t>A single row in the table is called as </a:t>
            </a:r>
            <a:r>
              <a:rPr b="1" lang="en-US" sz="1700"/>
              <a:t>tuple</a:t>
            </a:r>
            <a:r>
              <a:rPr lang="en-US" sz="1700"/>
              <a:t>. Each row represents the data of a single entity. </a:t>
            </a:r>
            <a:endParaRPr sz="1700"/>
          </a:p>
          <a:p>
            <a:pPr indent="-361950" lvl="0" marL="457200" rtl="0" algn="l">
              <a:lnSpc>
                <a:spcPct val="100000"/>
              </a:lnSpc>
              <a:spcBef>
                <a:spcPts val="1000"/>
              </a:spcBef>
              <a:spcAft>
                <a:spcPts val="0"/>
              </a:spcAft>
              <a:buSzPts val="2100"/>
              <a:buChar char="❑"/>
            </a:pPr>
            <a:r>
              <a:rPr b="1" lang="en-US" sz="1700"/>
              <a:t>Attribute/Column: </a:t>
            </a:r>
            <a:r>
              <a:rPr lang="en-US" sz="1700"/>
              <a:t>A column stores an attribute of the entity. For example, if the details of students are stored, the </a:t>
            </a:r>
            <a:r>
              <a:rPr b="1" lang="en-US" sz="1700"/>
              <a:t>student name</a:t>
            </a:r>
            <a:r>
              <a:rPr lang="en-US" sz="1700"/>
              <a:t> is an attribute, and the </a:t>
            </a:r>
            <a:r>
              <a:rPr b="1" lang="en-US" sz="1700"/>
              <a:t>course </a:t>
            </a:r>
            <a:r>
              <a:rPr lang="en-US" sz="1700"/>
              <a:t>is another attribute, and so on. Each column in the table is given a name. This name is used to refer to the value in the column. </a:t>
            </a:r>
            <a:endParaRPr sz="1700"/>
          </a:p>
          <a:p>
            <a:pPr indent="-361950" lvl="0" marL="457200" rtl="0" algn="l">
              <a:lnSpc>
                <a:spcPct val="100000"/>
              </a:lnSpc>
              <a:spcBef>
                <a:spcPts val="1000"/>
              </a:spcBef>
              <a:spcAft>
                <a:spcPts val="0"/>
              </a:spcAft>
              <a:buSzPts val="2100"/>
              <a:buChar char="❑"/>
            </a:pPr>
            <a:r>
              <a:rPr b="1" lang="en-US" sz="1700"/>
              <a:t>Primary Key: </a:t>
            </a:r>
            <a:r>
              <a:rPr lang="en-US" sz="1700"/>
              <a:t>The primary key can be defined as a set of columns used to uniquely identify rows of a table.</a:t>
            </a:r>
            <a:endParaRPr sz="1700"/>
          </a:p>
          <a:p>
            <a:pPr indent="-361950" lvl="0" marL="457200" rtl="0" algn="l">
              <a:lnSpc>
                <a:spcPct val="100000"/>
              </a:lnSpc>
              <a:spcBef>
                <a:spcPts val="1000"/>
              </a:spcBef>
              <a:spcAft>
                <a:spcPts val="0"/>
              </a:spcAft>
              <a:buSzPts val="2100"/>
              <a:buChar char="❑"/>
            </a:pPr>
            <a:r>
              <a:rPr b="1" lang="en-US" sz="1700"/>
              <a:t>Composite Key:</a:t>
            </a:r>
            <a:r>
              <a:rPr lang="en-US" sz="1700"/>
              <a:t> A primary key, having two or more attributes is called a composite key, which is a combination of two or more columns.</a:t>
            </a:r>
            <a:endParaRPr sz="1700"/>
          </a:p>
          <a:p>
            <a:pPr indent="-361950" lvl="0" marL="457200" rtl="0" algn="l">
              <a:lnSpc>
                <a:spcPct val="100000"/>
              </a:lnSpc>
              <a:spcBef>
                <a:spcPts val="1000"/>
              </a:spcBef>
              <a:spcAft>
                <a:spcPts val="1000"/>
              </a:spcAft>
              <a:buSzPts val="2100"/>
              <a:buChar char="❑"/>
            </a:pPr>
            <a:r>
              <a:rPr b="1" lang="en-US" sz="1700"/>
              <a:t>Relation Schema:</a:t>
            </a:r>
            <a:r>
              <a:rPr lang="en-US" sz="1700"/>
              <a:t> A relation schema describes the structure of the relation with the name of the relation (name of table) and its attributes names and types.</a:t>
            </a:r>
            <a:endParaRPr sz="1700"/>
          </a:p>
        </p:txBody>
      </p:sp>
      <p:sp>
        <p:nvSpPr>
          <p:cNvPr id="263" name="Google Shape;263;p30"/>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US" sz="3200"/>
              <a:t>RDBMS Sample Table Illustration</a:t>
            </a:r>
            <a:endParaRPr sz="3200"/>
          </a:p>
        </p:txBody>
      </p:sp>
      <p:sp>
        <p:nvSpPr>
          <p:cNvPr id="270" name="Google Shape;270;p3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271" name="Google Shape;271;p31"/>
          <p:cNvPicPr preferRelativeResize="0"/>
          <p:nvPr/>
        </p:nvPicPr>
        <p:blipFill>
          <a:blip r:embed="rId3">
            <a:alphaModFix/>
          </a:blip>
          <a:stretch>
            <a:fillRect/>
          </a:stretch>
        </p:blipFill>
        <p:spPr>
          <a:xfrm>
            <a:off x="2589150" y="1597775"/>
            <a:ext cx="6962775" cy="5133975"/>
          </a:xfrm>
          <a:prstGeom prst="rect">
            <a:avLst/>
          </a:prstGeom>
          <a:noFill/>
          <a:ln>
            <a:noFill/>
          </a:ln>
        </p:spPr>
      </p:pic>
      <p:sp>
        <p:nvSpPr>
          <p:cNvPr id="272" name="Google Shape;272;p31"/>
          <p:cNvSpPr txBox="1"/>
          <p:nvPr/>
        </p:nvSpPr>
        <p:spPr>
          <a:xfrm>
            <a:off x="8721725" y="5782500"/>
            <a:ext cx="202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Image source: </a:t>
            </a:r>
            <a:r>
              <a:rPr lang="en-US" sz="900"/>
              <a:t>w3resource.com</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483875" y="785450"/>
            <a:ext cx="111807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400"/>
              <a:t>American National Standards Institute</a:t>
            </a:r>
            <a:endParaRPr sz="3400"/>
          </a:p>
        </p:txBody>
      </p:sp>
      <p:sp>
        <p:nvSpPr>
          <p:cNvPr id="279" name="Google Shape;279;p32"/>
          <p:cNvSpPr txBox="1"/>
          <p:nvPr>
            <p:ph idx="1" type="body"/>
          </p:nvPr>
        </p:nvSpPr>
        <p:spPr>
          <a:xfrm>
            <a:off x="698500" y="1548875"/>
            <a:ext cx="10915500" cy="4767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800"/>
              </a:spcBef>
              <a:spcAft>
                <a:spcPts val="0"/>
              </a:spcAft>
              <a:buSzPts val="1800"/>
              <a:buChar char="❑"/>
            </a:pPr>
            <a:r>
              <a:rPr lang="en-US"/>
              <a:t>The American National Standards Institute (ANSI) is a </a:t>
            </a:r>
            <a:r>
              <a:rPr lang="en-US"/>
              <a:t>private non-profit organization that is responsible for development of voluntary standards for products, services, systems, and personnel in the United States.</a:t>
            </a:r>
            <a:endParaRPr/>
          </a:p>
          <a:p>
            <a:pPr indent="-342900" lvl="0" marL="457200" rtl="0" algn="l">
              <a:lnSpc>
                <a:spcPct val="100000"/>
              </a:lnSpc>
              <a:spcBef>
                <a:spcPts val="800"/>
              </a:spcBef>
              <a:spcAft>
                <a:spcPts val="0"/>
              </a:spcAft>
              <a:buSzPts val="1800"/>
              <a:buChar char="❑"/>
            </a:pPr>
            <a:r>
              <a:rPr lang="en-US"/>
              <a:t>RDBMS databases, such as Structured Query Language (</a:t>
            </a:r>
            <a:r>
              <a:rPr lang="en-US" u="sng">
                <a:solidFill>
                  <a:schemeClr val="hlink"/>
                </a:solidFill>
                <a:hlinkClick r:id="rId3"/>
              </a:rPr>
              <a:t>SQL,</a:t>
            </a:r>
            <a:r>
              <a:rPr lang="en-US"/>
              <a:t>) </a:t>
            </a:r>
            <a:r>
              <a:rPr lang="en-US"/>
              <a:t>were adopted as an ANSI standard in 1986 as </a:t>
            </a:r>
            <a:r>
              <a:rPr i="1" lang="en-US"/>
              <a:t>SQL-86</a:t>
            </a:r>
            <a:r>
              <a:rPr lang="en-US"/>
              <a:t>, and as an International Organization for Standardization (ISO) standard in 1987.</a:t>
            </a:r>
            <a:endParaRPr/>
          </a:p>
          <a:p>
            <a:pPr indent="0" lvl="0" marL="45720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b="1" lang="en-US">
                <a:solidFill>
                  <a:srgbClr val="1155CC"/>
                </a:solidFill>
                <a:latin typeface="Century Gothic"/>
                <a:ea typeface="Century Gothic"/>
                <a:cs typeface="Century Gothic"/>
                <a:sym typeface="Century Gothic"/>
              </a:rPr>
              <a:t>Why Standardize?</a:t>
            </a:r>
            <a:endParaRPr b="1" sz="1700">
              <a:solidFill>
                <a:srgbClr val="1155CC"/>
              </a:solidFill>
              <a:latin typeface="Century Gothic"/>
              <a:ea typeface="Century Gothic"/>
              <a:cs typeface="Century Gothic"/>
              <a:sym typeface="Century Gothic"/>
            </a:endParaRPr>
          </a:p>
          <a:p>
            <a:pPr indent="-342900" lvl="0" marL="457200" rtl="0" algn="l">
              <a:lnSpc>
                <a:spcPct val="100000"/>
              </a:lnSpc>
              <a:spcBef>
                <a:spcPts val="800"/>
              </a:spcBef>
              <a:spcAft>
                <a:spcPts val="0"/>
              </a:spcAft>
              <a:buSzPts val="1800"/>
              <a:buChar char="❑"/>
            </a:pPr>
            <a:r>
              <a:rPr lang="en-US" sz="1800"/>
              <a:t>Portability.</a:t>
            </a:r>
            <a:endParaRPr sz="1800"/>
          </a:p>
          <a:p>
            <a:pPr indent="-342900" lvl="0" marL="457200" rtl="0" algn="l">
              <a:lnSpc>
                <a:spcPct val="100000"/>
              </a:lnSpc>
              <a:spcBef>
                <a:spcPts val="800"/>
              </a:spcBef>
              <a:spcAft>
                <a:spcPts val="0"/>
              </a:spcAft>
              <a:buSzPts val="1800"/>
              <a:buChar char="❑"/>
            </a:pPr>
            <a:r>
              <a:rPr lang="en-US" sz="1800"/>
              <a:t>Consistency.</a:t>
            </a:r>
            <a:endParaRPr sz="1800"/>
          </a:p>
          <a:p>
            <a:pPr indent="-342900" lvl="0" marL="457200" rtl="0" algn="l">
              <a:lnSpc>
                <a:spcPct val="100000"/>
              </a:lnSpc>
              <a:spcBef>
                <a:spcPts val="800"/>
              </a:spcBef>
              <a:spcAft>
                <a:spcPts val="0"/>
              </a:spcAft>
              <a:buSzPts val="1800"/>
              <a:buChar char="❑"/>
            </a:pPr>
            <a:r>
              <a:rPr lang="en-US" sz="1800"/>
              <a:t>Monopoly Avoidance.</a:t>
            </a:r>
            <a:endParaRPr sz="1800"/>
          </a:p>
          <a:p>
            <a:pPr indent="0" lvl="0" marL="0" rtl="0" algn="l">
              <a:lnSpc>
                <a:spcPct val="100000"/>
              </a:lnSpc>
              <a:spcBef>
                <a:spcPts val="800"/>
              </a:spcBef>
              <a:spcAft>
                <a:spcPts val="0"/>
              </a:spcAft>
              <a:buNone/>
            </a:pPr>
            <a:r>
              <a:rPr i="1" lang="en-US" sz="1700"/>
              <a:t>Note: </a:t>
            </a:r>
            <a:r>
              <a:rPr i="1" lang="en-US"/>
              <a:t>Without a standard, each vendor would develop their own syntax.</a:t>
            </a:r>
            <a:endParaRPr i="1"/>
          </a:p>
          <a:p>
            <a:pPr indent="0" lvl="0" marL="0" rtl="0" algn="l">
              <a:lnSpc>
                <a:spcPct val="100000"/>
              </a:lnSpc>
              <a:spcBef>
                <a:spcPts val="800"/>
              </a:spcBef>
              <a:spcAft>
                <a:spcPts val="0"/>
              </a:spcAft>
              <a:buNone/>
            </a:pPr>
            <a:r>
              <a:t/>
            </a:r>
            <a:endParaRPr sz="1700"/>
          </a:p>
          <a:p>
            <a:pPr indent="0" lvl="0" marL="0" rtl="0" algn="l">
              <a:lnSpc>
                <a:spcPct val="100000"/>
              </a:lnSpc>
              <a:spcBef>
                <a:spcPts val="800"/>
              </a:spcBef>
              <a:spcAft>
                <a:spcPts val="800"/>
              </a:spcAft>
              <a:buNone/>
            </a:pPr>
            <a:r>
              <a:rPr lang="en-US" sz="1700"/>
              <a:t>Caveat: The standard better be good!</a:t>
            </a:r>
            <a:endParaRPr sz="1700"/>
          </a:p>
        </p:txBody>
      </p:sp>
      <p:sp>
        <p:nvSpPr>
          <p:cNvPr id="280" name="Google Shape;280;p32"/>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568025" y="83122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990"/>
              <a:buFont typeface="Century Gothic"/>
              <a:buNone/>
            </a:pPr>
            <a:r>
              <a:rPr lang="en-US" sz="3200"/>
              <a:t>Structured Query Language - SQL</a:t>
            </a:r>
            <a:endParaRPr b="1" sz="3400">
              <a:solidFill>
                <a:schemeClr val="dk1"/>
              </a:solidFill>
              <a:latin typeface="Roboto"/>
              <a:ea typeface="Roboto"/>
              <a:cs typeface="Roboto"/>
              <a:sym typeface="Roboto"/>
            </a:endParaRPr>
          </a:p>
        </p:txBody>
      </p:sp>
      <p:sp>
        <p:nvSpPr>
          <p:cNvPr id="287" name="Google Shape;287;p33"/>
          <p:cNvSpPr txBox="1"/>
          <p:nvPr>
            <p:ph idx="1" type="body"/>
          </p:nvPr>
        </p:nvSpPr>
        <p:spPr>
          <a:xfrm>
            <a:off x="698500" y="1551250"/>
            <a:ext cx="10915500" cy="46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Structured Query Language (</a:t>
            </a:r>
            <a:r>
              <a:rPr lang="en-US"/>
              <a:t>SQL) is a </a:t>
            </a:r>
            <a:r>
              <a:rPr lang="en-US" u="sng">
                <a:solidFill>
                  <a:schemeClr val="hlink"/>
                </a:solidFill>
                <a:hlinkClick r:id="rId3"/>
              </a:rPr>
              <a:t>domain-specific language</a:t>
            </a:r>
            <a:r>
              <a:rPr lang="en-US"/>
              <a:t> used in programming, and designed for managing data held in an </a:t>
            </a:r>
            <a:r>
              <a:rPr lang="en-US" u="sng">
                <a:solidFill>
                  <a:schemeClr val="hlink"/>
                </a:solidFill>
                <a:hlinkClick r:id="rId4"/>
              </a:rPr>
              <a:t>RDBMS</a:t>
            </a:r>
            <a:r>
              <a:rPr lang="en-US"/>
              <a:t>. It is particularly useful in handling </a:t>
            </a:r>
            <a:r>
              <a:rPr lang="en-US" u="sng">
                <a:solidFill>
                  <a:schemeClr val="hlink"/>
                </a:solidFill>
                <a:hlinkClick r:id="rId5"/>
              </a:rPr>
              <a:t>structured data</a:t>
            </a:r>
            <a:r>
              <a:rPr lang="en-US"/>
              <a:t> (i.e., data incorporating relations among entities and variables).</a:t>
            </a:r>
            <a:endParaRPr/>
          </a:p>
          <a:p>
            <a:pPr indent="-320040" lvl="0" marL="457200" rtl="0" algn="l">
              <a:lnSpc>
                <a:spcPct val="100000"/>
              </a:lnSpc>
              <a:spcBef>
                <a:spcPts val="1000"/>
              </a:spcBef>
              <a:spcAft>
                <a:spcPts val="0"/>
              </a:spcAft>
              <a:buSzPts val="1440"/>
              <a:buChar char="❖"/>
            </a:pPr>
            <a:r>
              <a:rPr lang="en-US" sz="1800"/>
              <a:t>SQL is the set of statements with which all programs (software and applications) and users access data in a database.</a:t>
            </a:r>
            <a:endParaRPr sz="1800"/>
          </a:p>
          <a:p>
            <a:pPr indent="-320040" lvl="0" marL="457200" rtl="0" algn="l">
              <a:lnSpc>
                <a:spcPct val="100000"/>
              </a:lnSpc>
              <a:spcBef>
                <a:spcPts val="1000"/>
              </a:spcBef>
              <a:spcAft>
                <a:spcPts val="0"/>
              </a:spcAft>
              <a:buSzPts val="1440"/>
              <a:buChar char="❖"/>
            </a:pPr>
            <a:r>
              <a:rPr lang="en-US" sz="1800"/>
              <a:t>SQL is a language for organizing information, storing and updating information, accessing information, and protecting information.</a:t>
            </a:r>
            <a:endParaRPr sz="1800"/>
          </a:p>
          <a:p>
            <a:pPr indent="-320040" lvl="0" marL="457200" rtl="0" algn="l">
              <a:lnSpc>
                <a:spcPct val="100000"/>
              </a:lnSpc>
              <a:spcBef>
                <a:spcPts val="1000"/>
              </a:spcBef>
              <a:spcAft>
                <a:spcPts val="0"/>
              </a:spcAft>
              <a:buSzPts val="1440"/>
              <a:buChar char="❖"/>
            </a:pPr>
            <a:r>
              <a:rPr lang="en-US" sz="1800"/>
              <a:t>SQL provides statements for a variety of tasks, including:</a:t>
            </a:r>
            <a:endParaRPr sz="1800"/>
          </a:p>
          <a:p>
            <a:pPr indent="-342900" lvl="0" marL="914400" rtl="0" algn="l">
              <a:lnSpc>
                <a:spcPct val="100000"/>
              </a:lnSpc>
              <a:spcBef>
                <a:spcPts val="1000"/>
              </a:spcBef>
              <a:spcAft>
                <a:spcPts val="0"/>
              </a:spcAft>
              <a:buSzPts val="1800"/>
              <a:buChar char="●"/>
            </a:pPr>
            <a:r>
              <a:rPr lang="en-US" sz="1800"/>
              <a:t>Querying data.</a:t>
            </a:r>
            <a:endParaRPr sz="1800"/>
          </a:p>
          <a:p>
            <a:pPr indent="-342900" lvl="0" marL="914400" rtl="0" algn="l">
              <a:lnSpc>
                <a:spcPct val="100000"/>
              </a:lnSpc>
              <a:spcBef>
                <a:spcPts val="1000"/>
              </a:spcBef>
              <a:spcAft>
                <a:spcPts val="0"/>
              </a:spcAft>
              <a:buSzPts val="1800"/>
              <a:buChar char="●"/>
            </a:pPr>
            <a:r>
              <a:rPr lang="en-US" sz="1800"/>
              <a:t>Inserting, updating, and deleting rows in a table.</a:t>
            </a:r>
            <a:endParaRPr sz="1800"/>
          </a:p>
          <a:p>
            <a:pPr indent="-342900" lvl="0" marL="914400" rtl="0" algn="l">
              <a:lnSpc>
                <a:spcPct val="100000"/>
              </a:lnSpc>
              <a:spcBef>
                <a:spcPts val="1000"/>
              </a:spcBef>
              <a:spcAft>
                <a:spcPts val="0"/>
              </a:spcAft>
              <a:buSzPts val="1800"/>
              <a:buChar char="●"/>
            </a:pPr>
            <a:r>
              <a:rPr lang="en-US" sz="1800"/>
              <a:t>Creating, replacing and altering table properties using (DML)</a:t>
            </a:r>
            <a:endParaRPr sz="1800"/>
          </a:p>
          <a:p>
            <a:pPr indent="-342900" lvl="0" marL="914400" rtl="0" algn="l">
              <a:lnSpc>
                <a:spcPct val="100000"/>
              </a:lnSpc>
              <a:spcBef>
                <a:spcPts val="1000"/>
              </a:spcBef>
              <a:spcAft>
                <a:spcPts val="0"/>
              </a:spcAft>
              <a:buSzPts val="1800"/>
              <a:buChar char="●"/>
            </a:pPr>
            <a:r>
              <a:rPr lang="en-US" sz="1800"/>
              <a:t>Controlling access to the database and its objects.</a:t>
            </a:r>
            <a:endParaRPr sz="1800"/>
          </a:p>
          <a:p>
            <a:pPr indent="-342900" lvl="0" marL="914400" rtl="0" algn="l">
              <a:lnSpc>
                <a:spcPct val="100000"/>
              </a:lnSpc>
              <a:spcBef>
                <a:spcPts val="1000"/>
              </a:spcBef>
              <a:spcAft>
                <a:spcPts val="0"/>
              </a:spcAft>
              <a:buSzPts val="1800"/>
              <a:buChar char="●"/>
            </a:pPr>
            <a:r>
              <a:rPr lang="en-US" sz="1800"/>
              <a:t>Guaranteeing database consistency and integrity.</a:t>
            </a:r>
            <a:endParaRPr sz="1800">
              <a:solidFill>
                <a:srgbClr val="000000"/>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275"/>
              <a:buNone/>
            </a:pPr>
            <a:r>
              <a:t/>
            </a:r>
            <a:endParaRPr sz="100">
              <a:solidFill>
                <a:srgbClr val="000000"/>
              </a:solidFill>
              <a:highlight>
                <a:srgbClr val="FFFFFF"/>
              </a:highlight>
              <a:latin typeface="Arial"/>
              <a:ea typeface="Arial"/>
              <a:cs typeface="Arial"/>
              <a:sym typeface="Arial"/>
            </a:endParaRPr>
          </a:p>
          <a:p>
            <a:pPr indent="0" lvl="0" marL="0" rtl="0" algn="just">
              <a:lnSpc>
                <a:spcPct val="100000"/>
              </a:lnSpc>
              <a:spcBef>
                <a:spcPts val="1000"/>
              </a:spcBef>
              <a:spcAft>
                <a:spcPts val="1000"/>
              </a:spcAft>
              <a:buSzPts val="275"/>
              <a:buNone/>
            </a:pPr>
            <a:r>
              <a:t/>
            </a:r>
            <a:endParaRPr sz="100">
              <a:solidFill>
                <a:srgbClr val="000000"/>
              </a:solidFill>
              <a:highlight>
                <a:srgbClr val="FFFFFF"/>
              </a:highlight>
              <a:latin typeface="Arial"/>
              <a:ea typeface="Arial"/>
              <a:cs typeface="Arial"/>
              <a:sym typeface="Arial"/>
            </a:endParaRPr>
          </a:p>
        </p:txBody>
      </p:sp>
      <p:sp>
        <p:nvSpPr>
          <p:cNvPr id="288" name="Google Shape;288;p33"/>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