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6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5143500" type="screen16x9"/>
  <p:notesSz cx="9144000" cy="6858000"/>
  <p:embeddedFontLst>
    <p:embeddedFont>
      <p:font typeface="Century Gothic" panose="020B0502020202020204" pitchFamily="34" charset="0"/>
      <p:regular r:id="rId65"/>
      <p:bold r:id="rId66"/>
      <p:italic r:id="rId67"/>
      <p:boldItalic r:id="rId68"/>
    </p:embeddedFont>
    <p:embeddedFont>
      <p:font typeface="Consolas" panose="020B0609020204030204" pitchFamily="49" charset="0"/>
      <p:regular r:id="rId69"/>
      <p:bold r:id="rId70"/>
      <p:italic r:id="rId71"/>
      <p:boldItalic r:id="rId72"/>
    </p:embeddedFont>
    <p:embeddedFont>
      <p:font typeface="Roboto" panose="02000000000000000000" pitchFamily="2" charset="0"/>
      <p:regular r:id="rId73"/>
      <p:bold r:id="rId74"/>
      <p:italic r:id="rId75"/>
      <p:boldItalic r:id="rId76"/>
    </p:embeddedFont>
    <p:embeddedFont>
      <p:font typeface="Roboto Mono" panose="00000009000000000000" pitchFamily="49" charset="0"/>
      <p:regular r:id="rId77"/>
      <p:bold r:id="rId78"/>
      <p:italic r:id="rId79"/>
      <p:boldItalic r:id="rId80"/>
    </p:embeddedFont>
    <p:embeddedFont>
      <p:font typeface="Verdana" panose="020B0604030504040204" pitchFamily="3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234A63-5644-466F-A2E2-E5A7FFD15B1E}">
  <a:tblStyle styleId="{92234A63-5644-466F-A2E2-E5A7FFD15B1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19" d="100"/>
          <a:sy n="119" d="100"/>
        </p:scale>
        <p:origin x="379" y="96"/>
      </p:cViewPr>
      <p:guideLst>
        <p:guide orient="horz" pos="216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84" Type="http://schemas.openxmlformats.org/officeDocument/2006/relationships/font" Target="fonts/font2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font" Target="fonts/font19.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138ed4695_0_132: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138ed4695_0_13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6: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959cfb2b37_1_282: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959cfb2b37_1_28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959cfb2b37_1_29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959cfb2b37_1_29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959cfb2b37_1_318: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959cfb2b37_1_3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959cfb2b37_1_629: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959cfb2b37_1_6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959cfb2b37_1_622: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959cfb2b37_1_6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959cfb2b37_1_733:notes"/>
          <p:cNvSpPr>
            <a:spLocks noGrp="1" noRot="1" noChangeAspect="1"/>
          </p:cNvSpPr>
          <p:nvPr>
            <p:ph type="sldImg" idx="2"/>
          </p:nvPr>
        </p:nvSpPr>
        <p:spPr>
          <a:xfrm>
            <a:off x="508400" y="514350"/>
            <a:ext cx="81279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959cfb2b37_1_7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ee8dc378f5_1_7: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ee8dc378f5_1_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8: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59cfb2b37_1_0:notes"/>
          <p:cNvSpPr>
            <a:spLocks noGrp="1" noRot="1" noChangeAspect="1"/>
          </p:cNvSpPr>
          <p:nvPr>
            <p:ph type="sldImg" idx="2"/>
          </p:nvPr>
        </p:nvSpPr>
        <p:spPr>
          <a:xfrm>
            <a:off x="508400" y="514350"/>
            <a:ext cx="81279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59cfb2b37_1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959cfb2b37_1_6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g2959cfb2b37_1_641: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9: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959cfb2b37_1_653: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959cfb2b37_1_65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1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9ae1ec9e3c_1_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9ae1ec9e3c_1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9b2bd451bb_0_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9b2bd451bb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700" b="1"/>
              <a:t>Note: This Task is important for the SBA,</a:t>
            </a:r>
            <a:endParaRPr sz="1700"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9ae1ec9e3c_1_19: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9ae1ec9e3c_1_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959cfb2b37_1_677: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959cfb2b37_1_67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959cfb2b37_1_683: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959cfb2b37_1_68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959cfb2b37_1_746:notes"/>
          <p:cNvSpPr>
            <a:spLocks noGrp="1" noRot="1" noChangeAspect="1"/>
          </p:cNvSpPr>
          <p:nvPr>
            <p:ph type="sldImg" idx="2"/>
          </p:nvPr>
        </p:nvSpPr>
        <p:spPr>
          <a:xfrm>
            <a:off x="508400" y="514350"/>
            <a:ext cx="81279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959cfb2b37_1_74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ee8dc378f5_1_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ee8dc378f5_1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ee8dc378f5_1_13: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ee8dc378f5_1_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457200" marR="5080" lvl="0" indent="-247650" algn="l" rtl="0">
              <a:spcBef>
                <a:spcPts val="0"/>
              </a:spcBef>
              <a:spcAft>
                <a:spcPts val="0"/>
              </a:spcAft>
              <a:buClr>
                <a:srgbClr val="E69138"/>
              </a:buClr>
              <a:buSzPts val="1500"/>
              <a:buChar char="❑"/>
            </a:pPr>
            <a:r>
              <a:rPr lang="en-US" sz="1500">
                <a:solidFill>
                  <a:schemeClr val="dk1"/>
                </a:solidFill>
                <a:highlight>
                  <a:srgbClr val="F9FAFC"/>
                </a:highlight>
              </a:rPr>
              <a:t>Generators are useful when we want to produce a large sequence of values, but we don't want to store all of them in memory at once.</a:t>
            </a:r>
            <a:endParaRPr sz="1500">
              <a:solidFill>
                <a:schemeClr val="dk1"/>
              </a:solidFill>
              <a:highlight>
                <a:srgbClr val="F9FAFC"/>
              </a:highlight>
            </a:endParaRPr>
          </a:p>
          <a:p>
            <a:pPr marL="0" lvl="0" indent="0" algn="l" rtl="0">
              <a:spcBef>
                <a:spcPts val="1000"/>
              </a:spcBef>
              <a:spcAft>
                <a:spcPts val="0"/>
              </a:spcAft>
              <a:buNone/>
            </a:pPr>
            <a:endParaRPr/>
          </a:p>
        </p:txBody>
      </p:sp>
      <p:sp>
        <p:nvSpPr>
          <p:cNvPr id="412" name="Google Shape;412;p11: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12: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959cfb2b37_1_348: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959cfb2b37_1_34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959cfb2b37_1_37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959cfb2b37_1_37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959cfb2b37_1_399: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959cfb2b37_1_39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14: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959cfb2b37_1_698: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959cfb2b37_1_69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959cfb2b37_1_69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959cfb2b37_1_69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959cfb2b37_1_752:notes"/>
          <p:cNvSpPr>
            <a:spLocks noGrp="1" noRot="1" noChangeAspect="1"/>
          </p:cNvSpPr>
          <p:nvPr>
            <p:ph type="sldImg" idx="2"/>
          </p:nvPr>
        </p:nvSpPr>
        <p:spPr>
          <a:xfrm>
            <a:off x="508400" y="514350"/>
            <a:ext cx="81279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959cfb2b37_1_75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ee8dc378f5_1_27: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ee8dc378f5_1_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15: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16: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959cfb2b37_1_491: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959cfb2b37_1_49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17: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959cfb2b37_1_44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959cfb2b37_1_44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959cfb2b37_1_457: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959cfb2b37_1_45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959cfb2b37_1_739: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959cfb2b37_1_7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959cfb2b37_1_505: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959cfb2b37_1_50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59cfb2b37_1_523: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59cfb2b37_1_5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rgbClr val="0A0A23"/>
                </a:solidFill>
              </a:rPr>
              <a:t>Explanation: In this example, the lambda function takes one input </a:t>
            </a:r>
            <a:r>
              <a:rPr lang="en-US" sz="1400">
                <a:solidFill>
                  <a:srgbClr val="0A0A23"/>
                </a:solidFill>
                <a:latin typeface="Roboto Mono"/>
                <a:ea typeface="Roboto Mono"/>
                <a:cs typeface="Roboto Mono"/>
                <a:sym typeface="Roboto Mono"/>
              </a:rPr>
              <a:t>x</a:t>
            </a:r>
            <a:r>
              <a:rPr lang="en-US" sz="1400">
                <a:solidFill>
                  <a:srgbClr val="0A0A23"/>
                </a:solidFill>
              </a:rPr>
              <a:t> and returns </a:t>
            </a:r>
            <a:r>
              <a:rPr lang="en-US" sz="1400">
                <a:solidFill>
                  <a:srgbClr val="0A0A23"/>
                </a:solidFill>
                <a:latin typeface="Roboto Mono"/>
                <a:ea typeface="Roboto Mono"/>
                <a:cs typeface="Roboto Mono"/>
                <a:sym typeface="Roboto Mono"/>
              </a:rPr>
              <a:t>True</a:t>
            </a:r>
            <a:r>
              <a:rPr lang="en-US" sz="1400">
                <a:solidFill>
                  <a:srgbClr val="0A0A23"/>
                </a:solidFill>
              </a:rPr>
              <a:t> if </a:t>
            </a:r>
            <a:r>
              <a:rPr lang="en-US" sz="1400">
                <a:solidFill>
                  <a:srgbClr val="0A0A23"/>
                </a:solidFill>
                <a:latin typeface="Roboto Mono"/>
                <a:ea typeface="Roboto Mono"/>
                <a:cs typeface="Roboto Mono"/>
                <a:sym typeface="Roboto Mono"/>
              </a:rPr>
              <a:t>x</a:t>
            </a:r>
            <a:r>
              <a:rPr lang="en-US" sz="1400">
                <a:solidFill>
                  <a:srgbClr val="0A0A23"/>
                </a:solidFill>
              </a:rPr>
              <a:t> is even, and </a:t>
            </a:r>
            <a:r>
              <a:rPr lang="en-US" sz="1400">
                <a:solidFill>
                  <a:srgbClr val="0A0A23"/>
                </a:solidFill>
                <a:latin typeface="Roboto Mono"/>
                <a:ea typeface="Roboto Mono"/>
                <a:cs typeface="Roboto Mono"/>
                <a:sym typeface="Roboto Mono"/>
              </a:rPr>
              <a:t>False</a:t>
            </a:r>
            <a:r>
              <a:rPr lang="en-US" sz="1400">
                <a:solidFill>
                  <a:srgbClr val="0A0A23"/>
                </a:solidFill>
              </a:rPr>
              <a:t> otherwise. The </a:t>
            </a:r>
            <a:r>
              <a:rPr lang="en-US" sz="1400">
                <a:solidFill>
                  <a:srgbClr val="0A0A23"/>
                </a:solidFill>
                <a:latin typeface="Roboto Mono"/>
                <a:ea typeface="Roboto Mono"/>
                <a:cs typeface="Roboto Mono"/>
                <a:sym typeface="Roboto Mono"/>
              </a:rPr>
              <a:t>filter</a:t>
            </a:r>
            <a:r>
              <a:rPr lang="en-US" sz="1400">
                <a:solidFill>
                  <a:srgbClr val="0A0A23"/>
                </a:solidFill>
              </a:rPr>
              <a:t> function applies this operation to every element of the </a:t>
            </a:r>
            <a:r>
              <a:rPr lang="en-US" sz="1400">
                <a:solidFill>
                  <a:srgbClr val="0A0A23"/>
                </a:solidFill>
                <a:latin typeface="Roboto Mono"/>
                <a:ea typeface="Roboto Mono"/>
                <a:cs typeface="Roboto Mono"/>
                <a:sym typeface="Roboto Mono"/>
              </a:rPr>
              <a:t>numbers</a:t>
            </a:r>
            <a:r>
              <a:rPr lang="en-US" sz="1400">
                <a:solidFill>
                  <a:srgbClr val="0A0A23"/>
                </a:solidFill>
              </a:rPr>
              <a:t> list and returns a new list with only the elements that returned </a:t>
            </a:r>
            <a:r>
              <a:rPr lang="en-US" sz="1400">
                <a:solidFill>
                  <a:srgbClr val="0A0A23"/>
                </a:solidFill>
                <a:latin typeface="Roboto Mono"/>
                <a:ea typeface="Roboto Mono"/>
                <a:cs typeface="Roboto Mono"/>
                <a:sym typeface="Roboto Mono"/>
              </a:rPr>
              <a:t>True</a:t>
            </a:r>
            <a:r>
              <a:rPr lang="en-US" sz="1400">
                <a:solidFill>
                  <a:srgbClr val="0A0A23"/>
                </a:solidFill>
              </a:rPr>
              <a:t>.</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59cfb2b37_1_16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59cfb2b37_1_16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959cfb2b37_1_538: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959cfb2b37_1_53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e1ec9e3c_0_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e1ec9e3c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959cfb2b37_1_559: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959cfb2b37_1_55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2959cfb2b37_1_569: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2959cfb2b37_1_56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222222"/>
              </a:buClr>
              <a:buSzPts val="1500"/>
              <a:buAutoNum type="arabicPeriod"/>
            </a:pPr>
            <a:r>
              <a:rPr lang="en-US" sz="1500">
                <a:solidFill>
                  <a:srgbClr val="222222"/>
                </a:solidFill>
                <a:highlight>
                  <a:srgbClr val="FFFFFF"/>
                </a:highlight>
              </a:rPr>
              <a:t>Import reduce from the functools module</a:t>
            </a:r>
            <a:endParaRPr sz="1500">
              <a:solidFill>
                <a:srgbClr val="222222"/>
              </a:solidFill>
              <a:highlight>
                <a:srgbClr val="FFFFFF"/>
              </a:highlight>
            </a:endParaRPr>
          </a:p>
          <a:p>
            <a:pPr marL="457200" lvl="0" indent="-323850" algn="l" rtl="0">
              <a:lnSpc>
                <a:spcPct val="115000"/>
              </a:lnSpc>
              <a:spcBef>
                <a:spcPts val="0"/>
              </a:spcBef>
              <a:spcAft>
                <a:spcPts val="0"/>
              </a:spcAft>
              <a:buClr>
                <a:srgbClr val="222222"/>
              </a:buClr>
              <a:buSzPts val="1500"/>
              <a:buAutoNum type="arabicPeriod"/>
            </a:pPr>
            <a:r>
              <a:rPr lang="en-US" sz="1500">
                <a:solidFill>
                  <a:srgbClr val="222222"/>
                </a:solidFill>
                <a:highlight>
                  <a:srgbClr val="FFFFFF"/>
                </a:highlight>
              </a:rPr>
              <a:t>Here, we define a list called </a:t>
            </a:r>
            <a:r>
              <a:rPr lang="en-US" sz="1250">
                <a:solidFill>
                  <a:schemeClr val="dk1"/>
                </a:solidFill>
                <a:highlight>
                  <a:srgbClr val="F7F7F7"/>
                </a:highlight>
                <a:latin typeface="Consolas"/>
                <a:ea typeface="Consolas"/>
                <a:cs typeface="Consolas"/>
                <a:sym typeface="Consolas"/>
              </a:rPr>
              <a:t>list1 </a:t>
            </a:r>
            <a:r>
              <a:rPr lang="en-US" sz="1500">
                <a:solidFill>
                  <a:srgbClr val="222222"/>
                </a:solidFill>
                <a:highlight>
                  <a:srgbClr val="FFFFFF"/>
                </a:highlight>
              </a:rPr>
              <a:t>which contains some numbers.</a:t>
            </a:r>
            <a:endParaRPr sz="1500">
              <a:solidFill>
                <a:srgbClr val="222222"/>
              </a:solidFill>
              <a:highlight>
                <a:srgbClr val="FFFFFF"/>
              </a:highlight>
            </a:endParaRPr>
          </a:p>
          <a:p>
            <a:pPr marL="457200" lvl="0" indent="-323850" algn="l" rtl="0">
              <a:lnSpc>
                <a:spcPct val="115000"/>
              </a:lnSpc>
              <a:spcBef>
                <a:spcPts val="0"/>
              </a:spcBef>
              <a:spcAft>
                <a:spcPts val="0"/>
              </a:spcAft>
              <a:buClr>
                <a:srgbClr val="222222"/>
              </a:buClr>
              <a:buSzPts val="1500"/>
              <a:buAutoNum type="arabicPeriod"/>
            </a:pPr>
            <a:r>
              <a:rPr lang="en-US" sz="1500">
                <a:solidFill>
                  <a:srgbClr val="222222"/>
                </a:solidFill>
                <a:highlight>
                  <a:srgbClr val="FFFFFF"/>
                </a:highlight>
              </a:rPr>
              <a:t>A lambda function that runs on each element of the list. It will return the product of that number as per the previous result.</a:t>
            </a:r>
            <a:endParaRPr sz="1500">
              <a:solidFill>
                <a:srgbClr val="222222"/>
              </a:solidFill>
              <a:highlight>
                <a:srgbClr val="FFFFFF"/>
              </a:highlight>
            </a:endParaRPr>
          </a:p>
          <a:p>
            <a:pPr marL="457200" lvl="0" indent="-323850" algn="l" rtl="0">
              <a:lnSpc>
                <a:spcPct val="115000"/>
              </a:lnSpc>
              <a:spcBef>
                <a:spcPts val="0"/>
              </a:spcBef>
              <a:spcAft>
                <a:spcPts val="0"/>
              </a:spcAft>
              <a:buClr>
                <a:srgbClr val="222222"/>
              </a:buClr>
              <a:buSzPts val="1500"/>
              <a:buAutoNum type="arabicPeriod"/>
            </a:pPr>
            <a:r>
              <a:rPr lang="en-US" sz="1500">
                <a:solidFill>
                  <a:srgbClr val="222222"/>
                </a:solidFill>
                <a:highlight>
                  <a:srgbClr val="FFFFFF"/>
                </a:highlight>
              </a:rPr>
              <a:t>Print the result returned by the reduce function.</a:t>
            </a:r>
            <a:endParaRPr sz="1500">
              <a:solidFill>
                <a:srgbClr val="222222"/>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2959cfb2b37_1_59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2959cfb2b37_1_59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b9344ab221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355600" marR="219709" lvl="0" indent="-213995" algn="l" rtl="0">
              <a:lnSpc>
                <a:spcPct val="99700"/>
              </a:lnSpc>
              <a:spcBef>
                <a:spcPts val="925"/>
              </a:spcBef>
              <a:spcAft>
                <a:spcPts val="0"/>
              </a:spcAft>
              <a:buClr>
                <a:srgbClr val="FF9900"/>
              </a:buClr>
              <a:buSzPts val="1000"/>
              <a:buFont typeface="MS Gothic"/>
              <a:buChar char="❑"/>
            </a:pPr>
            <a:r>
              <a:rPr lang="en-US" sz="1400" b="1" i="1">
                <a:solidFill>
                  <a:srgbClr val="3E3E3E"/>
                </a:solidFill>
              </a:rPr>
              <a:t>map </a:t>
            </a:r>
            <a:r>
              <a:rPr lang="en-US" sz="1400">
                <a:solidFill>
                  <a:srgbClr val="3E3E3E"/>
                </a:solidFill>
              </a:rPr>
              <a:t>is a </a:t>
            </a:r>
            <a:r>
              <a:rPr lang="en-US" sz="1400" i="1">
                <a:solidFill>
                  <a:srgbClr val="3E3E3E"/>
                </a:solidFill>
              </a:rPr>
              <a:t>Python </a:t>
            </a:r>
            <a:r>
              <a:rPr lang="en-US" sz="1400">
                <a:solidFill>
                  <a:srgbClr val="3E3E3E"/>
                </a:solidFill>
              </a:rPr>
              <a:t>built-in function that takes in a function and a sequence as the arguments, calls the input function on each item of the sequence, and then returns an iterable </a:t>
            </a:r>
            <a:r>
              <a:rPr lang="en-US" sz="1400" i="1">
                <a:solidFill>
                  <a:srgbClr val="3E3E3E"/>
                </a:solidFill>
              </a:rPr>
              <a:t>Map </a:t>
            </a:r>
            <a:r>
              <a:rPr lang="en-US" sz="1400">
                <a:solidFill>
                  <a:srgbClr val="3E3E3E"/>
                </a:solidFill>
              </a:rPr>
              <a:t>object.</a:t>
            </a:r>
            <a:endParaRPr sz="1400">
              <a:solidFill>
                <a:schemeClr val="dk1"/>
              </a:solidFill>
            </a:endParaRPr>
          </a:p>
          <a:p>
            <a:pPr marL="355600" marR="71755" lvl="0" indent="-213995" algn="l" rtl="0">
              <a:spcBef>
                <a:spcPts val="805"/>
              </a:spcBef>
              <a:spcAft>
                <a:spcPts val="0"/>
              </a:spcAft>
              <a:buClr>
                <a:srgbClr val="FF9900"/>
              </a:buClr>
              <a:buSzPts val="1000"/>
              <a:buFont typeface="MS Gothic"/>
              <a:buChar char="❑"/>
            </a:pPr>
            <a:r>
              <a:rPr lang="en-US" sz="1400" b="1" i="1">
                <a:solidFill>
                  <a:srgbClr val="3E3E3E"/>
                </a:solidFill>
              </a:rPr>
              <a:t>filter </a:t>
            </a:r>
            <a:r>
              <a:rPr lang="en-US" sz="1400">
                <a:solidFill>
                  <a:srgbClr val="3E3E3E"/>
                </a:solidFill>
              </a:rPr>
              <a:t>is a </a:t>
            </a:r>
            <a:r>
              <a:rPr lang="en-US" sz="1400" i="1">
                <a:solidFill>
                  <a:srgbClr val="3E3E3E"/>
                </a:solidFill>
              </a:rPr>
              <a:t>Python </a:t>
            </a:r>
            <a:r>
              <a:rPr lang="en-US" sz="1400">
                <a:solidFill>
                  <a:srgbClr val="3E3E3E"/>
                </a:solidFill>
              </a:rPr>
              <a:t>built-in function that filters a sequence or any iterable object and returns an iterable </a:t>
            </a:r>
            <a:r>
              <a:rPr lang="en-US" sz="1400" i="1">
                <a:solidFill>
                  <a:srgbClr val="3E3E3E"/>
                </a:solidFill>
              </a:rPr>
              <a:t>Filter </a:t>
            </a:r>
            <a:r>
              <a:rPr lang="en-US" sz="1400">
                <a:solidFill>
                  <a:srgbClr val="3E3E3E"/>
                </a:solidFill>
              </a:rPr>
              <a:t>object.</a:t>
            </a:r>
            <a:endParaRPr sz="1400">
              <a:solidFill>
                <a:schemeClr val="dk1"/>
              </a:solidFill>
            </a:endParaRPr>
          </a:p>
          <a:p>
            <a:pPr marL="355600" marR="5080" lvl="0" indent="-213995" algn="l" rtl="0">
              <a:spcBef>
                <a:spcPts val="805"/>
              </a:spcBef>
              <a:spcAft>
                <a:spcPts val="0"/>
              </a:spcAft>
              <a:buClr>
                <a:srgbClr val="FF9900"/>
              </a:buClr>
              <a:buSzPts val="1000"/>
              <a:buFont typeface="MS Gothic"/>
              <a:buChar char="❑"/>
            </a:pPr>
            <a:r>
              <a:rPr lang="en-US" sz="1400" b="1" i="1">
                <a:solidFill>
                  <a:srgbClr val="3E3E3E"/>
                </a:solidFill>
              </a:rPr>
              <a:t>reduce </a:t>
            </a:r>
            <a:r>
              <a:rPr lang="en-US" sz="1400">
                <a:solidFill>
                  <a:srgbClr val="3E3E3E"/>
                </a:solidFill>
              </a:rPr>
              <a:t>is a function from </a:t>
            </a:r>
            <a:r>
              <a:rPr lang="en-US" sz="1400" b="1" i="1">
                <a:solidFill>
                  <a:srgbClr val="3E3E3E"/>
                </a:solidFill>
              </a:rPr>
              <a:t>functools </a:t>
            </a:r>
            <a:r>
              <a:rPr lang="en-US" sz="1400">
                <a:solidFill>
                  <a:srgbClr val="3E3E3E"/>
                </a:solidFill>
              </a:rPr>
              <a:t>module that applies a function of two arguments cumulatively to the items of a sequence or an iterable. It returns a single value.</a:t>
            </a:r>
            <a:endParaRPr sz="1400">
              <a:solidFill>
                <a:schemeClr val="dk1"/>
              </a:solidFill>
            </a:endParaRPr>
          </a:p>
          <a:p>
            <a:pPr marL="0" lvl="0" indent="0" algn="l" rtl="0">
              <a:spcBef>
                <a:spcPts val="0"/>
              </a:spcBef>
              <a:spcAft>
                <a:spcPts val="0"/>
              </a:spcAft>
              <a:buNone/>
            </a:pPr>
            <a:endParaRPr/>
          </a:p>
        </p:txBody>
      </p:sp>
      <p:sp>
        <p:nvSpPr>
          <p:cNvPr id="623" name="Google Shape;623;g2b9344ab221_0_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 name="Google Shape;631;p19: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4" name="Google Shape;644;p2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2959cfb2b37_1_484: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2959cfb2b37_1_48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959cfb2b37_1_470: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959cfb2b37_1_47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59cfb2b37_1_13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59cfb2b37_1_13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959cfb2b37_1_704: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959cfb2b37_1_70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959cfb2b37_1_583: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2959cfb2b37_1_58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2" name="Google Shape;682;p35: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959cfb2b37_1_14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959cfb2b37_1_144: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959cfb2b37_1_202:notes"/>
          <p:cNvSpPr>
            <a:spLocks noGrp="1" noRot="1" noChangeAspect="1"/>
          </p:cNvSpPr>
          <p:nvPr>
            <p:ph type="sldImg" idx="2"/>
          </p:nvPr>
        </p:nvSpPr>
        <p:spPr>
          <a:xfrm>
            <a:off x="50825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959cfb2b37_1_20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The code's purpose is to:</a:t>
            </a:r>
            <a:endParaRPr/>
          </a:p>
          <a:p>
            <a:pPr marL="457200" lvl="0" indent="-228600" algn="l" rtl="0">
              <a:spcBef>
                <a:spcPts val="0"/>
              </a:spcBef>
              <a:spcAft>
                <a:spcPts val="0"/>
              </a:spcAft>
              <a:buSzPts val="1100"/>
              <a:buNone/>
            </a:pPr>
            <a:r>
              <a:rPr lang="en-US"/>
              <a:t>Automate the grading process: By using list comprehension, the code automates the task of assigning letter grades to numeric grades for a given set of students or data.</a:t>
            </a:r>
            <a:endParaRPr/>
          </a:p>
          <a:p>
            <a:pPr marL="457200" lvl="0" indent="-228600" algn="l" rtl="0">
              <a:spcBef>
                <a:spcPts val="0"/>
              </a:spcBef>
              <a:spcAft>
                <a:spcPts val="0"/>
              </a:spcAft>
              <a:buSzPts val="1100"/>
              <a:buNone/>
            </a:pPr>
            <a:r>
              <a:rPr lang="en-US"/>
              <a:t>Apply grading criteria: The code applies predefined grading criteria, where:</a:t>
            </a:r>
            <a:endParaRPr/>
          </a:p>
          <a:p>
            <a:pPr marL="914400" lvl="1" indent="-298450" algn="l" rtl="0">
              <a:spcBef>
                <a:spcPts val="0"/>
              </a:spcBef>
              <a:spcAft>
                <a:spcPts val="0"/>
              </a:spcAft>
              <a:buSzPts val="1100"/>
              <a:buChar char="●"/>
            </a:pPr>
            <a:r>
              <a:rPr lang="en-US"/>
              <a:t>If a numeric grade is 90 or above, it is assigned an 'A'.</a:t>
            </a:r>
            <a:endParaRPr/>
          </a:p>
          <a:p>
            <a:pPr marL="914400" lvl="1" indent="-298450" algn="l" rtl="0">
              <a:spcBef>
                <a:spcPts val="0"/>
              </a:spcBef>
              <a:spcAft>
                <a:spcPts val="0"/>
              </a:spcAft>
              <a:buSzPts val="1100"/>
              <a:buChar char="●"/>
            </a:pPr>
            <a:r>
              <a:rPr lang="en-US"/>
              <a:t>If a numeric grade is 75 or above but less than 90, it is assigned a 'B'.</a:t>
            </a:r>
            <a:endParaRPr/>
          </a:p>
          <a:p>
            <a:pPr marL="914400" lvl="1" indent="-298450" algn="l" rtl="0">
              <a:spcBef>
                <a:spcPts val="0"/>
              </a:spcBef>
              <a:spcAft>
                <a:spcPts val="0"/>
              </a:spcAft>
              <a:buSzPts val="1100"/>
              <a:buChar char="●"/>
            </a:pPr>
            <a:r>
              <a:rPr lang="en-US"/>
              <a:t>If a numeric grade is below 75, it is assigned a 'C'.</a:t>
            </a:r>
            <a:endParaRPr/>
          </a:p>
          <a:p>
            <a:pPr marL="457200" lvl="0" indent="-228600" algn="l" rtl="0">
              <a:spcBef>
                <a:spcPts val="0"/>
              </a:spcBef>
              <a:spcAft>
                <a:spcPts val="0"/>
              </a:spcAft>
              <a:buSzPts val="1100"/>
              <a:buNone/>
            </a:pPr>
            <a:r>
              <a:rPr lang="en-US"/>
              <a:t>Generate a list of letter grades: The result of the code is a list, grades_result, that contains the letter grades corresponding to the numeric grades in the original grades list.</a:t>
            </a:r>
            <a:endParaRPr/>
          </a:p>
          <a:p>
            <a:pPr marL="457200" lvl="0" indent="-228600" algn="l" rtl="0">
              <a:spcBef>
                <a:spcPts val="0"/>
              </a:spcBef>
              <a:spcAft>
                <a:spcPts val="0"/>
              </a:spcAft>
              <a:buSzPts val="1100"/>
              <a:buNone/>
            </a:pPr>
            <a:r>
              <a:rPr lang="en-US"/>
              <a:t>Streamline data processing: The code streamlines the process of converting numeric grades to letter grades, making it a practical solution for educational or grading systems where such conversions are required.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38"/>
        <p:cNvGrpSpPr/>
        <p:nvPr/>
      </p:nvGrpSpPr>
      <p:grpSpPr>
        <a:xfrm>
          <a:off x="0" y="0"/>
          <a:ext cx="0" cy="0"/>
          <a:chOff x="0" y="0"/>
          <a:chExt cx="0" cy="0"/>
        </a:xfrm>
      </p:grpSpPr>
      <p:sp>
        <p:nvSpPr>
          <p:cNvPr id="39" name="Google Shape;39;p2"/>
          <p:cNvSpPr/>
          <p:nvPr/>
        </p:nvSpPr>
        <p:spPr>
          <a:xfrm>
            <a:off x="0" y="1179625"/>
            <a:ext cx="9144000" cy="3095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txBox="1">
            <a:spLocks noGrp="1"/>
          </p:cNvSpPr>
          <p:nvPr>
            <p:ph type="title"/>
          </p:nvPr>
        </p:nvSpPr>
        <p:spPr>
          <a:xfrm>
            <a:off x="0" y="2100400"/>
            <a:ext cx="9144000" cy="14382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a:endParaRPr/>
          </a:p>
        </p:txBody>
      </p:sp>
      <p:sp>
        <p:nvSpPr>
          <p:cNvPr id="41" name="Google Shape;41;p2"/>
          <p:cNvSpPr/>
          <p:nvPr/>
        </p:nvSpPr>
        <p:spPr>
          <a:xfrm rot="10800000">
            <a:off x="2671975" y="3196945"/>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eatures">
  <p:cSld name="CUSTOM_3">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485575" y="6749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1"/>
          <p:cNvSpPr/>
          <p:nvPr/>
        </p:nvSpPr>
        <p:spPr>
          <a:xfrm>
            <a:off x="485575" y="1477825"/>
            <a:ext cx="2393100" cy="2832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3094175" y="1477825"/>
            <a:ext cx="5541900" cy="2832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a:spLocks noGrp="1"/>
          </p:cNvSpPr>
          <p:nvPr>
            <p:ph type="pic" idx="2"/>
          </p:nvPr>
        </p:nvSpPr>
        <p:spPr>
          <a:xfrm>
            <a:off x="862050" y="1816475"/>
            <a:ext cx="1693500" cy="2139900"/>
          </a:xfrm>
          <a:prstGeom prst="roundRect">
            <a:avLst>
              <a:gd name="adj" fmla="val 16667"/>
            </a:avLst>
          </a:prstGeom>
          <a:noFill/>
          <a:ln>
            <a:noFill/>
          </a:ln>
        </p:spPr>
      </p:sp>
      <p:sp>
        <p:nvSpPr>
          <p:cNvPr id="96" name="Google Shape;96;p11"/>
          <p:cNvSpPr txBox="1">
            <a:spLocks noGrp="1"/>
          </p:cNvSpPr>
          <p:nvPr>
            <p:ph type="body" idx="1"/>
          </p:nvPr>
        </p:nvSpPr>
        <p:spPr>
          <a:xfrm>
            <a:off x="3402050" y="1816475"/>
            <a:ext cx="4972200" cy="22629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Clr>
                <a:schemeClr val="lt1"/>
              </a:buClr>
              <a:buSzPts val="16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97" name="Google Shape;97;p11"/>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490250" y="450150"/>
            <a:ext cx="8415900" cy="4090800"/>
          </a:xfrm>
          <a:prstGeom prst="rect">
            <a:avLst/>
          </a:prstGeom>
        </p:spPr>
        <p:txBody>
          <a:bodyPr spcFirstLastPara="1" wrap="square" lIns="91425" tIns="91425" rIns="91425" bIns="91425" anchor="ctr" anchorCtr="0">
            <a:spAutoFit/>
          </a:bodyPr>
          <a:lstStyle>
            <a:lvl1pPr lvl="0">
              <a:spcBef>
                <a:spcPts val="0"/>
              </a:spcBef>
              <a:spcAft>
                <a:spcPts val="0"/>
              </a:spcAft>
              <a:buClr>
                <a:srgbClr val="0079C0"/>
              </a:buClr>
              <a:buSzPts val="4700"/>
              <a:buChar char="●"/>
              <a:defRPr sz="4700" b="1">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
        <p:nvSpPr>
          <p:cNvPr id="101" name="Google Shape;101;p12"/>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13"/>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06"/>
        <p:cNvGrpSpPr/>
        <p:nvPr/>
      </p:nvGrpSpPr>
      <p:grpSpPr>
        <a:xfrm>
          <a:off x="0" y="0"/>
          <a:ext cx="0" cy="0"/>
          <a:chOff x="0" y="0"/>
          <a:chExt cx="0" cy="0"/>
        </a:xfrm>
      </p:grpSpPr>
      <p:sp>
        <p:nvSpPr>
          <p:cNvPr id="107" name="Google Shape;107;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108" name="Google Shape;108;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112" name="Google Shape;112;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3" name="Google Shape;11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2 1">
  <p:cSld name="TITLE_8">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116" name="Google Shape;116;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3">
  <p:cSld name="TITLE_3">
    <p:spTree>
      <p:nvGrpSpPr>
        <p:cNvPr id="1" name="Shape 118"/>
        <p:cNvGrpSpPr/>
        <p:nvPr/>
      </p:nvGrpSpPr>
      <p:grpSpPr>
        <a:xfrm>
          <a:off x="0" y="0"/>
          <a:ext cx="0" cy="0"/>
          <a:chOff x="0" y="0"/>
          <a:chExt cx="0" cy="0"/>
        </a:xfrm>
      </p:grpSpPr>
      <p:sp>
        <p:nvSpPr>
          <p:cNvPr id="119" name="Google Shape;119;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120" name="Google Shape;120;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AND_BODY_2">
  <p:cSld name="TITLE_AND_BODY_2">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24" name="Google Shape;12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5" name="Google Shape;12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type="obj">
  <p:cSld name="OBJECT">
    <p:bg>
      <p:bgPr>
        <a:solidFill>
          <a:schemeClr val="lt1"/>
        </a:solidFill>
        <a:effectLst/>
      </p:bgPr>
    </p:bg>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50595" y="429577"/>
            <a:ext cx="6480900" cy="436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500"/>
              <a:buNone/>
              <a:defRPr sz="3200" b="0" i="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8" name="Google Shape;128;p1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1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 name="Google Shape;130;p19"/>
          <p:cNvSpPr txBox="1">
            <a:spLocks noGrp="1"/>
          </p:cNvSpPr>
          <p:nvPr>
            <p:ph type="sldNum" idx="12"/>
          </p:nvPr>
        </p:nvSpPr>
        <p:spPr>
          <a:xfrm>
            <a:off x="6583680" y="4783455"/>
            <a:ext cx="2103000" cy="200100"/>
          </a:xfrm>
          <a:prstGeom prst="rect">
            <a:avLst/>
          </a:prstGeom>
          <a:noFill/>
          <a:ln>
            <a:noFill/>
          </a:ln>
        </p:spPr>
        <p:txBody>
          <a:bodyPr spcFirstLastPara="1" wrap="square" lIns="0" tIns="0" rIns="0" bIns="0" anchor="t" anchorCtr="0">
            <a:spAutoFit/>
          </a:bodyPr>
          <a:lstStyle>
            <a:lvl1pPr lvl="0" indent="0" algn="r" rtl="0">
              <a:spcBef>
                <a:spcPts val="0"/>
              </a:spcBef>
              <a:buNone/>
              <a:defRPr>
                <a:solidFill>
                  <a:srgbClr val="888888"/>
                </a:solidFill>
              </a:defRPr>
            </a:lvl1pPr>
            <a:lvl2pPr lvl="1" indent="0" algn="r" rtl="0">
              <a:spcBef>
                <a:spcPts val="0"/>
              </a:spcBef>
              <a:buNone/>
              <a:defRPr>
                <a:solidFill>
                  <a:srgbClr val="888888"/>
                </a:solidFill>
              </a:defRPr>
            </a:lvl2pPr>
            <a:lvl3pPr lvl="2" indent="0" algn="r" rtl="0">
              <a:spcBef>
                <a:spcPts val="0"/>
              </a:spcBef>
              <a:buNone/>
              <a:defRPr>
                <a:solidFill>
                  <a:srgbClr val="888888"/>
                </a:solidFill>
              </a:defRPr>
            </a:lvl3pPr>
            <a:lvl4pPr lvl="3" indent="0" algn="r" rtl="0">
              <a:spcBef>
                <a:spcPts val="0"/>
              </a:spcBef>
              <a:buNone/>
              <a:defRPr>
                <a:solidFill>
                  <a:srgbClr val="888888"/>
                </a:solidFill>
              </a:defRPr>
            </a:lvl4pPr>
            <a:lvl5pPr lvl="4" indent="0" algn="r" rtl="0">
              <a:spcBef>
                <a:spcPts val="0"/>
              </a:spcBef>
              <a:buNone/>
              <a:defRPr>
                <a:solidFill>
                  <a:srgbClr val="888888"/>
                </a:solidFill>
              </a:defRPr>
            </a:lvl5pPr>
            <a:lvl6pPr lvl="5" indent="0" algn="r" rtl="0">
              <a:spcBef>
                <a:spcPts val="0"/>
              </a:spcBef>
              <a:buNone/>
              <a:defRPr>
                <a:solidFill>
                  <a:srgbClr val="888888"/>
                </a:solidFill>
              </a:defRPr>
            </a:lvl6pPr>
            <a:lvl7pPr lvl="6" indent="0" algn="r" rtl="0">
              <a:spcBef>
                <a:spcPts val="0"/>
              </a:spcBef>
              <a:buNone/>
              <a:defRPr>
                <a:solidFill>
                  <a:srgbClr val="888888"/>
                </a:solidFill>
              </a:defRPr>
            </a:lvl7pPr>
            <a:lvl8pPr lvl="7" indent="0" algn="r" rtl="0">
              <a:spcBef>
                <a:spcPts val="0"/>
              </a:spcBef>
              <a:buNone/>
              <a:defRPr>
                <a:solidFill>
                  <a:srgbClr val="888888"/>
                </a:solidFill>
              </a:defRPr>
            </a:lvl8pPr>
            <a:lvl9pPr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50595" y="429577"/>
            <a:ext cx="6480900" cy="436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500"/>
              <a:buNone/>
              <a:defRPr sz="3200" b="0" i="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20"/>
          <p:cNvSpPr txBox="1">
            <a:spLocks noGrp="1"/>
          </p:cNvSpPr>
          <p:nvPr>
            <p:ph type="body" idx="1"/>
          </p:nvPr>
        </p:nvSpPr>
        <p:spPr>
          <a:xfrm>
            <a:off x="553847" y="1386516"/>
            <a:ext cx="8036400" cy="30693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600"/>
              <a:buNone/>
              <a:defRPr sz="2000" b="0" i="0">
                <a:solidFill>
                  <a:srgbClr val="3E3E3E"/>
                </a:solidFill>
                <a:latin typeface="Verdana"/>
                <a:ea typeface="Verdana"/>
                <a:cs typeface="Verdana"/>
                <a:sym typeface="Verdana"/>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34" name="Google Shape;134;p20"/>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2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20"/>
          <p:cNvSpPr txBox="1">
            <a:spLocks noGrp="1"/>
          </p:cNvSpPr>
          <p:nvPr>
            <p:ph type="sldNum" idx="12"/>
          </p:nvPr>
        </p:nvSpPr>
        <p:spPr>
          <a:xfrm>
            <a:off x="6583680" y="4783455"/>
            <a:ext cx="2103000" cy="200100"/>
          </a:xfrm>
          <a:prstGeom prst="rect">
            <a:avLst/>
          </a:prstGeom>
          <a:noFill/>
          <a:ln>
            <a:noFill/>
          </a:ln>
        </p:spPr>
        <p:txBody>
          <a:bodyPr spcFirstLastPara="1" wrap="square" lIns="0" tIns="0" rIns="0" bIns="0" anchor="t" anchorCtr="0">
            <a:spAutoFit/>
          </a:bodyPr>
          <a:lstStyle>
            <a:lvl1pPr lvl="0" indent="0" algn="r" rtl="0">
              <a:spcBef>
                <a:spcPts val="0"/>
              </a:spcBef>
              <a:buNone/>
              <a:defRPr>
                <a:solidFill>
                  <a:srgbClr val="888888"/>
                </a:solidFill>
              </a:defRPr>
            </a:lvl1pPr>
            <a:lvl2pPr lvl="1" indent="0" algn="r" rtl="0">
              <a:spcBef>
                <a:spcPts val="0"/>
              </a:spcBef>
              <a:buNone/>
              <a:defRPr>
                <a:solidFill>
                  <a:srgbClr val="888888"/>
                </a:solidFill>
              </a:defRPr>
            </a:lvl2pPr>
            <a:lvl3pPr lvl="2" indent="0" algn="r" rtl="0">
              <a:spcBef>
                <a:spcPts val="0"/>
              </a:spcBef>
              <a:buNone/>
              <a:defRPr>
                <a:solidFill>
                  <a:srgbClr val="888888"/>
                </a:solidFill>
              </a:defRPr>
            </a:lvl3pPr>
            <a:lvl4pPr lvl="3" indent="0" algn="r" rtl="0">
              <a:spcBef>
                <a:spcPts val="0"/>
              </a:spcBef>
              <a:buNone/>
              <a:defRPr>
                <a:solidFill>
                  <a:srgbClr val="888888"/>
                </a:solidFill>
              </a:defRPr>
            </a:lvl4pPr>
            <a:lvl5pPr lvl="4" indent="0" algn="r" rtl="0">
              <a:spcBef>
                <a:spcPts val="0"/>
              </a:spcBef>
              <a:buNone/>
              <a:defRPr>
                <a:solidFill>
                  <a:srgbClr val="888888"/>
                </a:solidFill>
              </a:defRPr>
            </a:lvl5pPr>
            <a:lvl6pPr lvl="5" indent="0" algn="r" rtl="0">
              <a:spcBef>
                <a:spcPts val="0"/>
              </a:spcBef>
              <a:buNone/>
              <a:defRPr>
                <a:solidFill>
                  <a:srgbClr val="888888"/>
                </a:solidFill>
              </a:defRPr>
            </a:lvl6pPr>
            <a:lvl7pPr lvl="6" indent="0" algn="r" rtl="0">
              <a:spcBef>
                <a:spcPts val="0"/>
              </a:spcBef>
              <a:buNone/>
              <a:defRPr>
                <a:solidFill>
                  <a:srgbClr val="888888"/>
                </a:solidFill>
              </a:defRPr>
            </a:lvl7pPr>
            <a:lvl8pPr lvl="7" indent="0" algn="r" rtl="0">
              <a:spcBef>
                <a:spcPts val="0"/>
              </a:spcBef>
              <a:buNone/>
              <a:defRPr>
                <a:solidFill>
                  <a:srgbClr val="888888"/>
                </a:solidFill>
              </a:defRPr>
            </a:lvl8pPr>
            <a:lvl9pPr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37225" y="2099725"/>
            <a:ext cx="9144000" cy="6486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5" name="Google Shape;45;p3"/>
          <p:cNvGrpSpPr/>
          <p:nvPr/>
        </p:nvGrpSpPr>
        <p:grpSpPr>
          <a:xfrm>
            <a:off x="92087" y="1773012"/>
            <a:ext cx="7992414" cy="1597515"/>
            <a:chOff x="1032650" y="1735501"/>
            <a:chExt cx="2458221" cy="2138575"/>
          </a:xfrm>
        </p:grpSpPr>
        <p:sp>
          <p:nvSpPr>
            <p:cNvPr id="46" name="Google Shape;46;p3"/>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solidFill>
              <a:srgbClr val="FF9900"/>
            </a:solidFill>
            <a:ln w="19050" cap="rnd"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solidFill>
              <a:srgbClr val="FF9900"/>
            </a:solidFill>
            <a:ln w="19050" cap="rnd"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114412" y="3017876"/>
              <a:ext cx="230477" cy="296"/>
            </a:xfrm>
            <a:custGeom>
              <a:avLst/>
              <a:gdLst/>
              <a:ahLst/>
              <a:cxnLst/>
              <a:rect l="l" t="t" r="r" b="b"/>
              <a:pathLst>
                <a:path w="778" h="1" fill="none" extrusionOk="0">
                  <a:moveTo>
                    <a:pt x="778" y="1"/>
                  </a:moveTo>
                  <a:lnTo>
                    <a:pt x="1" y="1"/>
                  </a:lnTo>
                </a:path>
              </a:pathLst>
            </a:custGeom>
            <a:solidFill>
              <a:srgbClr val="FF9900"/>
            </a:solidFill>
            <a:ln w="19050" cap="rnd"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144037" y="2439021"/>
              <a:ext cx="200852" cy="296"/>
            </a:xfrm>
            <a:custGeom>
              <a:avLst/>
              <a:gdLst/>
              <a:ahLst/>
              <a:cxnLst/>
              <a:rect l="l" t="t" r="r" b="b"/>
              <a:pathLst>
                <a:path w="678" h="1" fill="none" extrusionOk="0">
                  <a:moveTo>
                    <a:pt x="678" y="0"/>
                  </a:moveTo>
                  <a:lnTo>
                    <a:pt x="1" y="0"/>
                  </a:lnTo>
                </a:path>
              </a:pathLst>
            </a:custGeom>
            <a:solidFill>
              <a:srgbClr val="FF9900"/>
            </a:solidFill>
            <a:ln w="19050" cap="rnd"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032650" y="2025910"/>
              <a:ext cx="312240" cy="296"/>
            </a:xfrm>
            <a:custGeom>
              <a:avLst/>
              <a:gdLst/>
              <a:ahLst/>
              <a:cxnLst/>
              <a:rect l="l" t="t" r="r" b="b"/>
              <a:pathLst>
                <a:path w="1054" h="1" fill="none" extrusionOk="0">
                  <a:moveTo>
                    <a:pt x="1054" y="1"/>
                  </a:moveTo>
                  <a:lnTo>
                    <a:pt x="1" y="1"/>
                  </a:lnTo>
                </a:path>
              </a:pathLst>
            </a:custGeom>
            <a:solidFill>
              <a:srgbClr val="FF9900"/>
            </a:solidFill>
            <a:ln w="19050" cap="rnd"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3"/>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53"/>
        <p:cNvGrpSpPr/>
        <p:nvPr/>
      </p:nvGrpSpPr>
      <p:grpSpPr>
        <a:xfrm>
          <a:off x="0" y="0"/>
          <a:ext cx="0" cy="0"/>
          <a:chOff x="0" y="0"/>
          <a:chExt cx="0" cy="0"/>
        </a:xfrm>
      </p:grpSpPr>
      <p:sp>
        <p:nvSpPr>
          <p:cNvPr id="54" name="Google Shape;54;p4"/>
          <p:cNvSpPr/>
          <p:nvPr/>
        </p:nvSpPr>
        <p:spPr>
          <a:xfrm>
            <a:off x="0" y="654600"/>
            <a:ext cx="4366200" cy="4488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5293"/>
              </a:solidFill>
            </a:endParaRPr>
          </a:p>
        </p:txBody>
      </p:sp>
      <p:sp>
        <p:nvSpPr>
          <p:cNvPr id="55" name="Google Shape;55;p4"/>
          <p:cNvSpPr txBox="1"/>
          <p:nvPr/>
        </p:nvSpPr>
        <p:spPr>
          <a:xfrm>
            <a:off x="4415700" y="898775"/>
            <a:ext cx="416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6" name="Google Shape;56;p4"/>
          <p:cNvSpPr txBox="1">
            <a:spLocks noGrp="1"/>
          </p:cNvSpPr>
          <p:nvPr>
            <p:ph type="body" idx="1"/>
          </p:nvPr>
        </p:nvSpPr>
        <p:spPr>
          <a:xfrm>
            <a:off x="4474300" y="1347525"/>
            <a:ext cx="4103100" cy="36543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Clr>
                <a:srgbClr val="000000"/>
              </a:buClr>
              <a:buSzPts val="1600"/>
              <a:buChar char="●"/>
              <a:defRPr>
                <a:solidFill>
                  <a:srgbClr val="000000"/>
                </a:solidFill>
              </a:defRPr>
            </a:lvl1pPr>
            <a:lvl2pPr marL="914400" lvl="1" indent="-317500">
              <a:spcBef>
                <a:spcPts val="0"/>
              </a:spcBef>
              <a:spcAft>
                <a:spcPts val="0"/>
              </a:spcAft>
              <a:buClr>
                <a:srgbClr val="000000"/>
              </a:buClr>
              <a:buSzPts val="1400"/>
              <a:buChar char="○"/>
              <a:defRPr>
                <a:solidFill>
                  <a:srgbClr val="000000"/>
                </a:solidFill>
              </a:defRPr>
            </a:lvl2pPr>
            <a:lvl3pPr marL="1371600" lvl="2" indent="-317500">
              <a:spcBef>
                <a:spcPts val="0"/>
              </a:spcBef>
              <a:spcAft>
                <a:spcPts val="0"/>
              </a:spcAft>
              <a:buClr>
                <a:srgbClr val="000000"/>
              </a:buClr>
              <a:buSzPts val="1400"/>
              <a:buChar char="■"/>
              <a:defRPr>
                <a:solidFill>
                  <a:srgbClr val="000000"/>
                </a:solidFill>
              </a:defRPr>
            </a:lvl3pPr>
            <a:lvl4pPr marL="1828800" lvl="3" indent="-317500">
              <a:spcBef>
                <a:spcPts val="0"/>
              </a:spcBef>
              <a:spcAft>
                <a:spcPts val="0"/>
              </a:spcAft>
              <a:buClr>
                <a:srgbClr val="000000"/>
              </a:buClr>
              <a:buSzPts val="1400"/>
              <a:buChar char="●"/>
              <a:defRPr>
                <a:solidFill>
                  <a:srgbClr val="000000"/>
                </a:solidFill>
              </a:defRPr>
            </a:lvl4pPr>
            <a:lvl5pPr marL="2286000" lvl="4" indent="-330200">
              <a:spcBef>
                <a:spcPts val="0"/>
              </a:spcBef>
              <a:spcAft>
                <a:spcPts val="0"/>
              </a:spcAft>
              <a:buClr>
                <a:srgbClr val="000000"/>
              </a:buClr>
              <a:buSzPts val="1600"/>
              <a:buChar char="○"/>
              <a:defRPr sz="1600">
                <a:solidFill>
                  <a:srgbClr val="000000"/>
                </a:solidFill>
              </a:defRPr>
            </a:lvl5pPr>
            <a:lvl6pPr marL="2743200" lvl="5" indent="-317500">
              <a:spcBef>
                <a:spcPts val="0"/>
              </a:spcBef>
              <a:spcAft>
                <a:spcPts val="0"/>
              </a:spcAft>
              <a:buClr>
                <a:srgbClr val="000000"/>
              </a:buClr>
              <a:buSzPts val="1400"/>
              <a:buChar char="■"/>
              <a:defRPr>
                <a:solidFill>
                  <a:srgbClr val="000000"/>
                </a:solidFill>
              </a:defRPr>
            </a:lvl6pPr>
            <a:lvl7pPr marL="3200400" lvl="6" indent="-317500">
              <a:spcBef>
                <a:spcPts val="0"/>
              </a:spcBef>
              <a:spcAft>
                <a:spcPts val="0"/>
              </a:spcAft>
              <a:buClr>
                <a:srgbClr val="000000"/>
              </a:buClr>
              <a:buSzPts val="1400"/>
              <a:buChar char="●"/>
              <a:defRPr>
                <a:solidFill>
                  <a:srgbClr val="000000"/>
                </a:solidFill>
              </a:defRPr>
            </a:lvl7pPr>
            <a:lvl8pPr marL="3657600" lvl="7" indent="-317500">
              <a:spcBef>
                <a:spcPts val="0"/>
              </a:spcBef>
              <a:spcAft>
                <a:spcPts val="0"/>
              </a:spcAft>
              <a:buClr>
                <a:srgbClr val="000000"/>
              </a:buClr>
              <a:buSzPts val="1400"/>
              <a:buChar char="○"/>
              <a:defRPr>
                <a:solidFill>
                  <a:srgbClr val="000000"/>
                </a:solidFill>
              </a:defRPr>
            </a:lvl8pPr>
            <a:lvl9pPr marL="4114800" lvl="8" indent="-317500">
              <a:spcBef>
                <a:spcPts val="0"/>
              </a:spcBef>
              <a:spcAft>
                <a:spcPts val="0"/>
              </a:spcAft>
              <a:buClr>
                <a:srgbClr val="000000"/>
              </a:buClr>
              <a:buSzPts val="1400"/>
              <a:buChar char="■"/>
              <a:defRPr>
                <a:solidFill>
                  <a:srgbClr val="000000"/>
                </a:solidFill>
              </a:defRPr>
            </a:lvl9pPr>
          </a:lstStyle>
          <a:p>
            <a:endParaRPr/>
          </a:p>
        </p:txBody>
      </p:sp>
      <p:sp>
        <p:nvSpPr>
          <p:cNvPr id="57" name="Google Shape;5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image" type="tx">
  <p:cSld name="TITLE_AND_BODY">
    <p:spTree>
      <p:nvGrpSpPr>
        <p:cNvPr id="1" name="Shape 58"/>
        <p:cNvGrpSpPr/>
        <p:nvPr/>
      </p:nvGrpSpPr>
      <p:grpSpPr>
        <a:xfrm>
          <a:off x="0" y="0"/>
          <a:ext cx="0" cy="0"/>
          <a:chOff x="0" y="0"/>
          <a:chExt cx="0" cy="0"/>
        </a:xfrm>
      </p:grpSpPr>
      <p:sp>
        <p:nvSpPr>
          <p:cNvPr id="59" name="Google Shape;59;p5"/>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sz="2500"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5"/>
          <p:cNvSpPr>
            <a:spLocks noGrp="1"/>
          </p:cNvSpPr>
          <p:nvPr>
            <p:ph type="pic" idx="2"/>
          </p:nvPr>
        </p:nvSpPr>
        <p:spPr>
          <a:xfrm>
            <a:off x="5711000" y="1247275"/>
            <a:ext cx="2905200" cy="3214800"/>
          </a:xfrm>
          <a:prstGeom prst="rect">
            <a:avLst/>
          </a:prstGeom>
          <a:noFill/>
          <a:ln>
            <a:noFill/>
          </a:ln>
        </p:spPr>
      </p:sp>
      <p:sp>
        <p:nvSpPr>
          <p:cNvPr id="61" name="Google Shape;61;p5"/>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lvl1pPr marL="457200" lvl="0" indent="-330200" rtl="0">
              <a:lnSpc>
                <a:spcPct val="115000"/>
              </a:lnSpc>
              <a:spcBef>
                <a:spcPts val="0"/>
              </a:spcBef>
              <a:spcAft>
                <a:spcPts val="0"/>
              </a:spcAft>
              <a:buSzPts val="16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62" name="Google Shape;62;p5"/>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_AND_BODY_1">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sz="2500"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6" name="Google Shape;66;p6"/>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lvl1pPr marL="457200" lvl="0" indent="-330200" rtl="0">
              <a:lnSpc>
                <a:spcPct val="115000"/>
              </a:lnSpc>
              <a:spcBef>
                <a:spcPts val="0"/>
              </a:spcBef>
              <a:spcAft>
                <a:spcPts val="0"/>
              </a:spcAft>
              <a:buSzPts val="16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67" name="Google Shape;67;p6"/>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hasis ">
  <p:cSld name="CUSTOM_1">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1" name="Google Shape;71;p7"/>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lvl1pPr marL="457200" lvl="0" indent="-330200" rtl="0">
              <a:lnSpc>
                <a:spcPct val="115000"/>
              </a:lnSpc>
              <a:spcBef>
                <a:spcPts val="0"/>
              </a:spcBef>
              <a:spcAft>
                <a:spcPts val="0"/>
              </a:spcAft>
              <a:buSzPts val="16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3" name="Google Shape;73;p7"/>
          <p:cNvSpPr/>
          <p:nvPr/>
        </p:nvSpPr>
        <p:spPr>
          <a:xfrm>
            <a:off x="5574350" y="1380800"/>
            <a:ext cx="3027600" cy="3498000"/>
          </a:xfrm>
          <a:prstGeom prst="rect">
            <a:avLst/>
          </a:prstGeom>
          <a:solidFill>
            <a:srgbClr val="0079C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subTitle" idx="2"/>
          </p:nvPr>
        </p:nvSpPr>
        <p:spPr>
          <a:xfrm>
            <a:off x="5830075" y="1626275"/>
            <a:ext cx="2485500" cy="30888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nowledge Check and Quiz">
  <p:cSld name="CUSTOM_2">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8" name="Google Shape;78;p8"/>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lvl1pPr marL="457200" lvl="0" indent="-330200" rtl="0">
              <a:lnSpc>
                <a:spcPct val="115000"/>
              </a:lnSpc>
              <a:spcBef>
                <a:spcPts val="0"/>
              </a:spcBef>
              <a:spcAft>
                <a:spcPts val="0"/>
              </a:spcAft>
              <a:buSzPts val="16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9" name="Google Shape;79;p8"/>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1"/>
        <p:cNvGrpSpPr/>
        <p:nvPr/>
      </p:nvGrpSpPr>
      <p:grpSpPr>
        <a:xfrm>
          <a:off x="0" y="0"/>
          <a:ext cx="0" cy="0"/>
          <a:chOff x="0" y="0"/>
          <a:chExt cx="0" cy="0"/>
        </a:xfrm>
      </p:grpSpPr>
      <p:sp>
        <p:nvSpPr>
          <p:cNvPr id="82" name="Google Shape;82;p9"/>
          <p:cNvSpPr txBox="1">
            <a:spLocks noGrp="1"/>
          </p:cNvSpPr>
          <p:nvPr>
            <p:ph type="body" idx="1"/>
          </p:nvPr>
        </p:nvSpPr>
        <p:spPr>
          <a:xfrm>
            <a:off x="311700" y="1496000"/>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3" name="Google Shape;83;p9"/>
          <p:cNvSpPr txBox="1">
            <a:spLocks noGrp="1"/>
          </p:cNvSpPr>
          <p:nvPr>
            <p:ph type="body" idx="2"/>
          </p:nvPr>
        </p:nvSpPr>
        <p:spPr>
          <a:xfrm>
            <a:off x="4884200" y="1496000"/>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4" name="Google Shape;84;p9"/>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5" name="Google Shape;85;p9"/>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9" name="Google Shape;89;p10"/>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34450" y="1247650"/>
            <a:ext cx="8520600" cy="3416400"/>
          </a:xfrm>
          <a:prstGeom prst="rect">
            <a:avLst/>
          </a:prstGeom>
          <a:noFill/>
          <a:ln>
            <a:noFill/>
          </a:ln>
        </p:spPr>
        <p:txBody>
          <a:bodyPr spcFirstLastPara="1" wrap="square" lIns="91425" tIns="91425" rIns="91425" bIns="91425" anchor="t" anchorCtr="0">
            <a:normAutofit/>
          </a:bodyPr>
          <a:lstStyle>
            <a:lvl1pPr marL="457200" lvl="0" indent="-330200" rtl="0">
              <a:lnSpc>
                <a:spcPct val="115000"/>
              </a:lnSpc>
              <a:spcBef>
                <a:spcPts val="0"/>
              </a:spcBef>
              <a:spcAft>
                <a:spcPts val="0"/>
              </a:spcAft>
              <a:buClr>
                <a:schemeClr val="accent2"/>
              </a:buClr>
              <a:buSzPts val="1600"/>
              <a:buChar char="●"/>
              <a:defRPr sz="1600">
                <a:solidFill>
                  <a:schemeClr val="accent2"/>
                </a:solidFill>
              </a:defRPr>
            </a:lvl1pPr>
            <a:lvl2pPr marL="914400" lvl="1" indent="-317500" rtl="0">
              <a:lnSpc>
                <a:spcPct val="115000"/>
              </a:lnSpc>
              <a:spcBef>
                <a:spcPts val="0"/>
              </a:spcBef>
              <a:spcAft>
                <a:spcPts val="0"/>
              </a:spcAft>
              <a:buClr>
                <a:schemeClr val="accent2"/>
              </a:buClr>
              <a:buSzPts val="1400"/>
              <a:buChar char="○"/>
              <a:defRPr>
                <a:solidFill>
                  <a:schemeClr val="accent2"/>
                </a:solidFill>
              </a:defRPr>
            </a:lvl2pPr>
            <a:lvl3pPr marL="1371600" lvl="2" indent="-317500" rtl="0">
              <a:lnSpc>
                <a:spcPct val="115000"/>
              </a:lnSpc>
              <a:spcBef>
                <a:spcPts val="0"/>
              </a:spcBef>
              <a:spcAft>
                <a:spcPts val="0"/>
              </a:spcAft>
              <a:buClr>
                <a:schemeClr val="accent2"/>
              </a:buClr>
              <a:buSzPts val="1400"/>
              <a:buChar char="■"/>
              <a:defRPr>
                <a:solidFill>
                  <a:schemeClr val="accent2"/>
                </a:solidFill>
              </a:defRPr>
            </a:lvl3pPr>
            <a:lvl4pPr marL="1828800" lvl="3" indent="-317500" rtl="0">
              <a:lnSpc>
                <a:spcPct val="115000"/>
              </a:lnSpc>
              <a:spcBef>
                <a:spcPts val="0"/>
              </a:spcBef>
              <a:spcAft>
                <a:spcPts val="0"/>
              </a:spcAft>
              <a:buClr>
                <a:schemeClr val="accent2"/>
              </a:buClr>
              <a:buSzPts val="1400"/>
              <a:buChar char="●"/>
              <a:defRPr>
                <a:solidFill>
                  <a:schemeClr val="accent2"/>
                </a:solidFill>
              </a:defRPr>
            </a:lvl4pPr>
            <a:lvl5pPr marL="2286000" lvl="4" indent="-317500" rtl="0">
              <a:lnSpc>
                <a:spcPct val="115000"/>
              </a:lnSpc>
              <a:spcBef>
                <a:spcPts val="0"/>
              </a:spcBef>
              <a:spcAft>
                <a:spcPts val="0"/>
              </a:spcAft>
              <a:buClr>
                <a:schemeClr val="accent2"/>
              </a:buClr>
              <a:buSzPts val="1400"/>
              <a:buChar char="○"/>
              <a:defRPr>
                <a:solidFill>
                  <a:schemeClr val="accent2"/>
                </a:solidFill>
              </a:defRPr>
            </a:lvl5pPr>
            <a:lvl6pPr marL="2743200" lvl="5" indent="-317500" rtl="0">
              <a:lnSpc>
                <a:spcPct val="115000"/>
              </a:lnSpc>
              <a:spcBef>
                <a:spcPts val="0"/>
              </a:spcBef>
              <a:spcAft>
                <a:spcPts val="0"/>
              </a:spcAft>
              <a:buClr>
                <a:schemeClr val="accent2"/>
              </a:buClr>
              <a:buSzPts val="1400"/>
              <a:buChar char="■"/>
              <a:defRPr>
                <a:solidFill>
                  <a:schemeClr val="accent2"/>
                </a:solidFill>
              </a:defRPr>
            </a:lvl6pPr>
            <a:lvl7pPr marL="3200400" lvl="6" indent="-317500" rtl="0">
              <a:lnSpc>
                <a:spcPct val="115000"/>
              </a:lnSpc>
              <a:spcBef>
                <a:spcPts val="0"/>
              </a:spcBef>
              <a:spcAft>
                <a:spcPts val="0"/>
              </a:spcAft>
              <a:buClr>
                <a:schemeClr val="accent2"/>
              </a:buClr>
              <a:buSzPts val="1400"/>
              <a:buChar char="●"/>
              <a:defRPr>
                <a:solidFill>
                  <a:schemeClr val="accent2"/>
                </a:solidFill>
              </a:defRPr>
            </a:lvl7pPr>
            <a:lvl8pPr marL="3657600" lvl="7" indent="-317500" rtl="0">
              <a:lnSpc>
                <a:spcPct val="115000"/>
              </a:lnSpc>
              <a:spcBef>
                <a:spcPts val="0"/>
              </a:spcBef>
              <a:spcAft>
                <a:spcPts val="0"/>
              </a:spcAft>
              <a:buClr>
                <a:schemeClr val="accent2"/>
              </a:buClr>
              <a:buSzPts val="1400"/>
              <a:buChar char="○"/>
              <a:defRPr>
                <a:solidFill>
                  <a:schemeClr val="accent2"/>
                </a:solidFill>
              </a:defRPr>
            </a:lvl8pPr>
            <a:lvl9pPr marL="4114800" lvl="8" indent="-317500" rtl="0">
              <a:lnSpc>
                <a:spcPct val="115000"/>
              </a:lnSpc>
              <a:spcBef>
                <a:spcPts val="0"/>
              </a:spcBef>
              <a:spcAft>
                <a:spcPts val="0"/>
              </a:spcAft>
              <a:buClr>
                <a:schemeClr val="accent2"/>
              </a:buClr>
              <a:buSzPts val="1400"/>
              <a:buChar char="■"/>
              <a:defRPr>
                <a:solidFill>
                  <a:schemeClr val="accent2"/>
                </a:solidFill>
              </a:defRPr>
            </a:lvl9pPr>
          </a:lstStyle>
          <a:p>
            <a:endParaRPr/>
          </a:p>
        </p:txBody>
      </p:sp>
      <p:sp>
        <p:nvSpPr>
          <p:cNvPr id="7" name="Google Shape;7;p1"/>
          <p:cNvSpPr txBox="1">
            <a:spLocks noGrp="1"/>
          </p:cNvSpPr>
          <p:nvPr>
            <p:ph type="title"/>
          </p:nvPr>
        </p:nvSpPr>
        <p:spPr>
          <a:xfrm>
            <a:off x="485575" y="67495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pic>
        <p:nvPicPr>
          <p:cNvPr id="8" name="Google Shape;8;p1"/>
          <p:cNvPicPr preferRelativeResize="0"/>
          <p:nvPr/>
        </p:nvPicPr>
        <p:blipFill>
          <a:blip r:embed="rId21">
            <a:alphaModFix/>
          </a:blip>
          <a:stretch>
            <a:fillRect/>
          </a:stretch>
        </p:blipFill>
        <p:spPr>
          <a:xfrm>
            <a:off x="204300" y="109375"/>
            <a:ext cx="1860261" cy="393600"/>
          </a:xfrm>
          <a:prstGeom prst="rect">
            <a:avLst/>
          </a:prstGeom>
          <a:noFill/>
          <a:ln>
            <a:noFill/>
          </a:ln>
        </p:spPr>
      </p:pic>
      <p:grpSp>
        <p:nvGrpSpPr>
          <p:cNvPr id="9" name="Google Shape;9;p1"/>
          <p:cNvGrpSpPr/>
          <p:nvPr/>
        </p:nvGrpSpPr>
        <p:grpSpPr>
          <a:xfrm rot="5400000">
            <a:off x="667898" y="4095471"/>
            <a:ext cx="298252" cy="1633909"/>
            <a:chOff x="327125" y="2375600"/>
            <a:chExt cx="536425" cy="2953025"/>
          </a:xfrm>
        </p:grpSpPr>
        <p:sp>
          <p:nvSpPr>
            <p:cNvPr id="10" name="Google Shape;10;p1"/>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47100" y="4357400"/>
              <a:ext cx="25" cy="971225"/>
            </a:xfrm>
            <a:custGeom>
              <a:avLst/>
              <a:gdLst/>
              <a:ahLst/>
              <a:cxnLst/>
              <a:rect l="l" t="t" r="r" b="b"/>
              <a:pathLst>
                <a:path w="1" h="38849" fill="none" extrusionOk="0">
                  <a:moveTo>
                    <a:pt x="1" y="38849"/>
                  </a:moveTo>
                  <a:lnTo>
                    <a:pt x="1"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rgbClr val="285293"/>
            </a:solidFill>
            <a:ln w="13125" cap="flat" cmpd="sng">
              <a:solidFill>
                <a:srgbClr val="FEC14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776800" y="3899750"/>
              <a:ext cx="25" cy="1084800"/>
            </a:xfrm>
            <a:custGeom>
              <a:avLst/>
              <a:gdLst/>
              <a:ahLst/>
              <a:cxnLst/>
              <a:rect l="l" t="t" r="r" b="b"/>
              <a:pathLst>
                <a:path w="1" h="43392" fill="none" extrusionOk="0">
                  <a:moveTo>
                    <a:pt x="0" y="43391"/>
                  </a:moveTo>
                  <a:lnTo>
                    <a:pt x="0"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531424" y="2394424"/>
              <a:ext cx="115862" cy="2804808"/>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rgbClr val="FEC14F"/>
            </a:solidFill>
            <a:ln w="13125" cap="flat" cmpd="sng">
              <a:solidFill>
                <a:srgbClr val="9FC5E8"/>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
          <p:cNvGrpSpPr/>
          <p:nvPr/>
        </p:nvGrpSpPr>
        <p:grpSpPr>
          <a:xfrm rot="-5400000" flipH="1">
            <a:off x="6713607" y="-1785241"/>
            <a:ext cx="572687" cy="4288204"/>
            <a:chOff x="327125" y="2375600"/>
            <a:chExt cx="536425" cy="2976473"/>
          </a:xfrm>
        </p:grpSpPr>
        <p:sp>
          <p:nvSpPr>
            <p:cNvPr id="24" name="Google Shape;24;p1"/>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347092" y="2923976"/>
              <a:ext cx="112450" cy="2428096"/>
            </a:xfrm>
            <a:custGeom>
              <a:avLst/>
              <a:gdLst/>
              <a:ahLst/>
              <a:cxnLst/>
              <a:rect l="l" t="t" r="r" b="b"/>
              <a:pathLst>
                <a:path w="4498" h="93767" fill="none" extrusionOk="0">
                  <a:moveTo>
                    <a:pt x="4497" y="93766"/>
                  </a:moveTo>
                  <a:lnTo>
                    <a:pt x="4497" y="50855"/>
                  </a:lnTo>
                  <a:lnTo>
                    <a:pt x="1" y="46358"/>
                  </a:lnTo>
                  <a:lnTo>
                    <a:pt x="1"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347100" y="4357400"/>
              <a:ext cx="25" cy="971225"/>
            </a:xfrm>
            <a:custGeom>
              <a:avLst/>
              <a:gdLst/>
              <a:ahLst/>
              <a:cxnLst/>
              <a:rect l="l" t="t" r="r" b="b"/>
              <a:pathLst>
                <a:path w="1" h="38849" fill="none" extrusionOk="0">
                  <a:moveTo>
                    <a:pt x="1" y="38849"/>
                  </a:moveTo>
                  <a:lnTo>
                    <a:pt x="1"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rgbClr val="285293"/>
            </a:solidFill>
            <a:ln w="13125" cap="flat" cmpd="sng">
              <a:solidFill>
                <a:srgbClr val="FEC14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776800" y="3899750"/>
              <a:ext cx="25" cy="1084800"/>
            </a:xfrm>
            <a:custGeom>
              <a:avLst/>
              <a:gdLst/>
              <a:ahLst/>
              <a:cxnLst/>
              <a:rect l="l" t="t" r="r" b="b"/>
              <a:pathLst>
                <a:path w="1" h="43392" fill="none" extrusionOk="0">
                  <a:moveTo>
                    <a:pt x="0" y="43391"/>
                  </a:moveTo>
                  <a:lnTo>
                    <a:pt x="0"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531428" y="2394418"/>
              <a:ext cx="115862" cy="2939950"/>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rgbClr val="FEC14F"/>
            </a:solidFill>
            <a:ln w="13125" cap="flat" cmpd="sng">
              <a:solidFill>
                <a:srgbClr val="9FC5E8"/>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wiki.python.org/moin/Iterator"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iki.python.org/moin/Iterator"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drive/1N7D1cXm592SVct4Y7LK7Wl1GjT1FRxSZ?usp=sharing"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colab.research.google.com/drive/1G2t0xMFipzBk-GBv26fsZZEGh_FbG6Kh?usp=sharing"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towardsdatascience.com/all-about-python-list-comprehension-14dd979ec0d1"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hyperlink" Target="https://www.freecodecamp.org/news/python-lambda-functions/" TargetMode="External"/><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hyperlink" Target="https://www.guru99.com/python-lambda-function.html" TargetMode="External"/><Relationship Id="rId4" Type="http://schemas.openxmlformats.org/officeDocument/2006/relationships/hyperlink" Target="https://www.dataquest.io/blog/tutorial-lambda-functions-in-python/"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1027825" y="2100400"/>
            <a:ext cx="7371600" cy="9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Century Gothic"/>
                <a:ea typeface="Century Gothic"/>
                <a:cs typeface="Century Gothic"/>
                <a:sym typeface="Century Gothic"/>
              </a:rPr>
              <a:t>Advanced Python Topics</a:t>
            </a:r>
            <a:endParaRPr b="1">
              <a:latin typeface="Century Gothic"/>
              <a:ea typeface="Century Gothic"/>
              <a:cs typeface="Century Gothic"/>
              <a:sym typeface="Century Gothic"/>
            </a:endParaRPr>
          </a:p>
        </p:txBody>
      </p:sp>
      <p:sp>
        <p:nvSpPr>
          <p:cNvPr id="142" name="Google Shape;142;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spcBef>
                <a:spcPts val="0"/>
              </a:spcBef>
              <a:spcAft>
                <a:spcPts val="0"/>
              </a:spcAft>
              <a:buNone/>
            </a:pPr>
            <a:r>
              <a:rPr lang="en-US"/>
              <a:t>Examples 4: List Comprehensions </a:t>
            </a:r>
            <a:endParaRPr/>
          </a:p>
        </p:txBody>
      </p:sp>
      <p:sp>
        <p:nvSpPr>
          <p:cNvPr id="231" name="Google Shape;231;p30"/>
          <p:cNvSpPr txBox="1"/>
          <p:nvPr/>
        </p:nvSpPr>
        <p:spPr>
          <a:xfrm>
            <a:off x="371850" y="1073350"/>
            <a:ext cx="6458400" cy="612300"/>
          </a:xfrm>
          <a:prstGeom prst="rect">
            <a:avLst/>
          </a:prstGeom>
          <a:noFill/>
          <a:ln>
            <a:noFill/>
          </a:ln>
        </p:spPr>
        <p:txBody>
          <a:bodyPr spcFirstLastPara="1" wrap="square" lIns="0" tIns="156825" rIns="0" bIns="0" anchor="t" anchorCtr="0">
            <a:noAutofit/>
          </a:bodyPr>
          <a:lstStyle/>
          <a:p>
            <a:pPr marL="384810" lvl="0" indent="-220980" algn="l" rtl="0">
              <a:lnSpc>
                <a:spcPct val="100000"/>
              </a:lnSpc>
              <a:spcBef>
                <a:spcPts val="0"/>
              </a:spcBef>
              <a:spcAft>
                <a:spcPts val="0"/>
              </a:spcAft>
              <a:buClr>
                <a:srgbClr val="FF9900"/>
              </a:buClr>
              <a:buSzPts val="1100"/>
              <a:buChar char="❑"/>
            </a:pPr>
            <a:r>
              <a:rPr lang="en-US" sz="1500" b="1">
                <a:solidFill>
                  <a:srgbClr val="3E3E3E"/>
                </a:solidFill>
              </a:rPr>
              <a:t>List and Nested for loops:</a:t>
            </a:r>
            <a:endParaRPr sz="1900" b="1"/>
          </a:p>
          <a:p>
            <a:pPr marL="12700" lvl="0" indent="0" algn="l" rtl="0">
              <a:lnSpc>
                <a:spcPct val="100000"/>
              </a:lnSpc>
              <a:spcBef>
                <a:spcPts val="969"/>
              </a:spcBef>
              <a:spcAft>
                <a:spcPts val="0"/>
              </a:spcAft>
              <a:buNone/>
            </a:pPr>
            <a:endParaRPr sz="1500">
              <a:latin typeface="Consolas"/>
              <a:ea typeface="Consolas"/>
              <a:cs typeface="Consolas"/>
              <a:sym typeface="Consolas"/>
            </a:endParaRPr>
          </a:p>
        </p:txBody>
      </p:sp>
      <p:sp>
        <p:nvSpPr>
          <p:cNvPr id="232" name="Google Shape;232;p30"/>
          <p:cNvSpPr txBox="1"/>
          <p:nvPr/>
        </p:nvSpPr>
        <p:spPr>
          <a:xfrm>
            <a:off x="855998" y="4287800"/>
            <a:ext cx="5209200" cy="2583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endParaRPr sz="1600">
              <a:latin typeface="Consolas"/>
              <a:ea typeface="Consolas"/>
              <a:cs typeface="Consolas"/>
              <a:sym typeface="Consolas"/>
            </a:endParaRPr>
          </a:p>
        </p:txBody>
      </p:sp>
      <p:sp>
        <p:nvSpPr>
          <p:cNvPr id="233" name="Google Shape;233;p30"/>
          <p:cNvSpPr txBox="1"/>
          <p:nvPr/>
        </p:nvSpPr>
        <p:spPr>
          <a:xfrm>
            <a:off x="773125" y="4821425"/>
            <a:ext cx="4741800" cy="2583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endParaRPr sz="1600">
              <a:latin typeface="Consolas"/>
              <a:ea typeface="Consolas"/>
              <a:cs typeface="Consolas"/>
              <a:sym typeface="Consolas"/>
            </a:endParaRPr>
          </a:p>
        </p:txBody>
      </p:sp>
      <p:sp>
        <p:nvSpPr>
          <p:cNvPr id="234" name="Google Shape;234;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235" name="Google Shape;235;p30"/>
          <p:cNvSpPr txBox="1"/>
          <p:nvPr/>
        </p:nvSpPr>
        <p:spPr>
          <a:xfrm>
            <a:off x="1216225" y="3943650"/>
            <a:ext cx="5375700" cy="615600"/>
          </a:xfrm>
          <a:prstGeom prst="rect">
            <a:avLst/>
          </a:prstGeom>
          <a:solidFill>
            <a:srgbClr val="F6F6F6"/>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a:highlight>
                  <a:srgbClr val="F7F7F7"/>
                </a:highlight>
                <a:latin typeface="Consolas"/>
                <a:ea typeface="Consolas"/>
                <a:cs typeface="Consolas"/>
                <a:sym typeface="Consolas"/>
              </a:rPr>
              <a:t>pairs = [(i, j) </a:t>
            </a:r>
            <a:r>
              <a:rPr lang="en-US">
                <a:solidFill>
                  <a:srgbClr val="AF00DB"/>
                </a:solidFill>
                <a:highlight>
                  <a:srgbClr val="F7F7F7"/>
                </a:highlight>
                <a:latin typeface="Consolas"/>
                <a:ea typeface="Consolas"/>
                <a:cs typeface="Consolas"/>
                <a:sym typeface="Consolas"/>
              </a:rPr>
              <a:t>for</a:t>
            </a:r>
            <a:r>
              <a:rPr lang="en-US">
                <a:highlight>
                  <a:srgbClr val="F7F7F7"/>
                </a:highlight>
                <a:latin typeface="Consolas"/>
                <a:ea typeface="Consolas"/>
                <a:cs typeface="Consolas"/>
                <a:sym typeface="Consolas"/>
              </a:rPr>
              <a:t> i </a:t>
            </a:r>
            <a:r>
              <a:rPr lang="en-US">
                <a:solidFill>
                  <a:srgbClr val="0000FF"/>
                </a:solidFill>
                <a:highlight>
                  <a:srgbClr val="F7F7F7"/>
                </a:highlight>
                <a:latin typeface="Consolas"/>
                <a:ea typeface="Consolas"/>
                <a:cs typeface="Consolas"/>
                <a:sym typeface="Consolas"/>
              </a:rPr>
              <a:t>in</a:t>
            </a:r>
            <a:r>
              <a:rPr lang="en-US">
                <a:highlight>
                  <a:srgbClr val="F7F7F7"/>
                </a:highlight>
                <a:latin typeface="Consolas"/>
                <a:ea typeface="Consolas"/>
                <a:cs typeface="Consolas"/>
                <a:sym typeface="Consolas"/>
              </a:rPr>
              <a:t> </a:t>
            </a:r>
            <a:r>
              <a:rPr lang="en-US">
                <a:solidFill>
                  <a:srgbClr val="795E26"/>
                </a:solidFill>
                <a:highlight>
                  <a:srgbClr val="F7F7F7"/>
                </a:highlight>
                <a:latin typeface="Consolas"/>
                <a:ea typeface="Consolas"/>
                <a:cs typeface="Consolas"/>
                <a:sym typeface="Consolas"/>
              </a:rPr>
              <a:t>range</a:t>
            </a:r>
            <a:r>
              <a:rPr lang="en-US">
                <a:highlight>
                  <a:srgbClr val="F7F7F7"/>
                </a:highlight>
                <a:latin typeface="Consolas"/>
                <a:ea typeface="Consolas"/>
                <a:cs typeface="Consolas"/>
                <a:sym typeface="Consolas"/>
              </a:rPr>
              <a:t>(</a:t>
            </a:r>
            <a:r>
              <a:rPr lang="en-US">
                <a:solidFill>
                  <a:srgbClr val="098156"/>
                </a:solidFill>
                <a:highlight>
                  <a:srgbClr val="F7F7F7"/>
                </a:highlight>
                <a:latin typeface="Consolas"/>
                <a:ea typeface="Consolas"/>
                <a:cs typeface="Consolas"/>
                <a:sym typeface="Consolas"/>
              </a:rPr>
              <a:t>3</a:t>
            </a:r>
            <a:r>
              <a:rPr lang="en-US">
                <a:highlight>
                  <a:srgbClr val="F7F7F7"/>
                </a:highlight>
                <a:latin typeface="Consolas"/>
                <a:ea typeface="Consolas"/>
                <a:cs typeface="Consolas"/>
                <a:sym typeface="Consolas"/>
              </a:rPr>
              <a:t>) </a:t>
            </a:r>
            <a:r>
              <a:rPr lang="en-US">
                <a:solidFill>
                  <a:srgbClr val="AF00DB"/>
                </a:solidFill>
                <a:highlight>
                  <a:srgbClr val="F7F7F7"/>
                </a:highlight>
                <a:latin typeface="Consolas"/>
                <a:ea typeface="Consolas"/>
                <a:cs typeface="Consolas"/>
                <a:sym typeface="Consolas"/>
              </a:rPr>
              <a:t>for</a:t>
            </a:r>
            <a:r>
              <a:rPr lang="en-US">
                <a:highlight>
                  <a:srgbClr val="F7F7F7"/>
                </a:highlight>
                <a:latin typeface="Consolas"/>
                <a:ea typeface="Consolas"/>
                <a:cs typeface="Consolas"/>
                <a:sym typeface="Consolas"/>
              </a:rPr>
              <a:t> j </a:t>
            </a:r>
            <a:r>
              <a:rPr lang="en-US">
                <a:solidFill>
                  <a:srgbClr val="0000FF"/>
                </a:solidFill>
                <a:highlight>
                  <a:srgbClr val="F7F7F7"/>
                </a:highlight>
                <a:latin typeface="Consolas"/>
                <a:ea typeface="Consolas"/>
                <a:cs typeface="Consolas"/>
                <a:sym typeface="Consolas"/>
              </a:rPr>
              <a:t>in</a:t>
            </a:r>
            <a:r>
              <a:rPr lang="en-US">
                <a:highlight>
                  <a:srgbClr val="F7F7F7"/>
                </a:highlight>
                <a:latin typeface="Consolas"/>
                <a:ea typeface="Consolas"/>
                <a:cs typeface="Consolas"/>
                <a:sym typeface="Consolas"/>
              </a:rPr>
              <a:t> </a:t>
            </a:r>
            <a:r>
              <a:rPr lang="en-US">
                <a:solidFill>
                  <a:srgbClr val="795E26"/>
                </a:solidFill>
                <a:highlight>
                  <a:srgbClr val="F7F7F7"/>
                </a:highlight>
                <a:latin typeface="Consolas"/>
                <a:ea typeface="Consolas"/>
                <a:cs typeface="Consolas"/>
                <a:sym typeface="Consolas"/>
              </a:rPr>
              <a:t>range</a:t>
            </a:r>
            <a:r>
              <a:rPr lang="en-US">
                <a:highlight>
                  <a:srgbClr val="F7F7F7"/>
                </a:highlight>
                <a:latin typeface="Consolas"/>
                <a:ea typeface="Consolas"/>
                <a:cs typeface="Consolas"/>
                <a:sym typeface="Consolas"/>
              </a:rPr>
              <a:t>(</a:t>
            </a:r>
            <a:r>
              <a:rPr lang="en-US">
                <a:solidFill>
                  <a:srgbClr val="098156"/>
                </a:solidFill>
                <a:highlight>
                  <a:srgbClr val="F7F7F7"/>
                </a:highlight>
                <a:latin typeface="Consolas"/>
                <a:ea typeface="Consolas"/>
                <a:cs typeface="Consolas"/>
                <a:sym typeface="Consolas"/>
              </a:rPr>
              <a:t>2</a:t>
            </a:r>
            <a:r>
              <a:rPr lang="en-US">
                <a:highlight>
                  <a:srgbClr val="F7F7F7"/>
                </a:highlight>
                <a:latin typeface="Consolas"/>
                <a:ea typeface="Consolas"/>
                <a:cs typeface="Consolas"/>
                <a:sym typeface="Consolas"/>
              </a:rPr>
              <a:t>)]</a:t>
            </a:r>
            <a:endParaRPr>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a:solidFill>
                  <a:srgbClr val="795E26"/>
                </a:solidFill>
                <a:highlight>
                  <a:srgbClr val="F7F7F7"/>
                </a:highlight>
                <a:latin typeface="Consolas"/>
                <a:ea typeface="Consolas"/>
                <a:cs typeface="Consolas"/>
                <a:sym typeface="Consolas"/>
              </a:rPr>
              <a:t>print</a:t>
            </a:r>
            <a:r>
              <a:rPr lang="en-US">
                <a:highlight>
                  <a:srgbClr val="F7F7F7"/>
                </a:highlight>
                <a:latin typeface="Consolas"/>
                <a:ea typeface="Consolas"/>
                <a:cs typeface="Consolas"/>
                <a:sym typeface="Consolas"/>
              </a:rPr>
              <a:t>(pairs)</a:t>
            </a:r>
            <a:endParaRPr sz="1300">
              <a:latin typeface="Consolas"/>
              <a:ea typeface="Consolas"/>
              <a:cs typeface="Consolas"/>
              <a:sym typeface="Consolas"/>
            </a:endParaRPr>
          </a:p>
        </p:txBody>
      </p:sp>
      <p:sp>
        <p:nvSpPr>
          <p:cNvPr id="236" name="Google Shape;236;p30"/>
          <p:cNvSpPr txBox="1"/>
          <p:nvPr/>
        </p:nvSpPr>
        <p:spPr>
          <a:xfrm>
            <a:off x="3129175" y="1991975"/>
            <a:ext cx="3000000" cy="1146600"/>
          </a:xfrm>
          <a:prstGeom prst="rect">
            <a:avLst/>
          </a:prstGeom>
          <a:solidFill>
            <a:srgbClr val="F6F6F6"/>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1250">
                <a:highlight>
                  <a:srgbClr val="F7F7F7"/>
                </a:highlight>
                <a:latin typeface="Consolas"/>
                <a:ea typeface="Consolas"/>
                <a:cs typeface="Consolas"/>
                <a:sym typeface="Consolas"/>
              </a:rPr>
              <a:t>pairs = []</a:t>
            </a:r>
            <a:endParaRPr sz="12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250">
                <a:solidFill>
                  <a:srgbClr val="AF00DB"/>
                </a:solidFill>
                <a:highlight>
                  <a:srgbClr val="F7F7F7"/>
                </a:highlight>
                <a:latin typeface="Consolas"/>
                <a:ea typeface="Consolas"/>
                <a:cs typeface="Consolas"/>
                <a:sym typeface="Consolas"/>
              </a:rPr>
              <a:t>for</a:t>
            </a:r>
            <a:r>
              <a:rPr lang="en-US" sz="1250">
                <a:highlight>
                  <a:srgbClr val="F7F7F7"/>
                </a:highlight>
                <a:latin typeface="Consolas"/>
                <a:ea typeface="Consolas"/>
                <a:cs typeface="Consolas"/>
                <a:sym typeface="Consolas"/>
              </a:rPr>
              <a:t> i </a:t>
            </a:r>
            <a:r>
              <a:rPr lang="en-US" sz="1250">
                <a:solidFill>
                  <a:srgbClr val="0000FF"/>
                </a:solidFill>
                <a:highlight>
                  <a:srgbClr val="F7F7F7"/>
                </a:highlight>
                <a:latin typeface="Consolas"/>
                <a:ea typeface="Consolas"/>
                <a:cs typeface="Consolas"/>
                <a:sym typeface="Consolas"/>
              </a:rPr>
              <a:t>in</a:t>
            </a:r>
            <a:r>
              <a:rPr lang="en-US" sz="1250">
                <a:highlight>
                  <a:srgbClr val="F7F7F7"/>
                </a:highlight>
                <a:latin typeface="Consolas"/>
                <a:ea typeface="Consolas"/>
                <a:cs typeface="Consolas"/>
                <a:sym typeface="Consolas"/>
              </a:rPr>
              <a:t> </a:t>
            </a:r>
            <a:r>
              <a:rPr lang="en-US" sz="1250">
                <a:solidFill>
                  <a:srgbClr val="795E26"/>
                </a:solidFill>
                <a:highlight>
                  <a:srgbClr val="F7F7F7"/>
                </a:highlight>
                <a:latin typeface="Consolas"/>
                <a:ea typeface="Consolas"/>
                <a:cs typeface="Consolas"/>
                <a:sym typeface="Consolas"/>
              </a:rPr>
              <a:t>range</a:t>
            </a:r>
            <a:r>
              <a:rPr lang="en-US" sz="1250">
                <a:highlight>
                  <a:srgbClr val="F7F7F7"/>
                </a:highlight>
                <a:latin typeface="Consolas"/>
                <a:ea typeface="Consolas"/>
                <a:cs typeface="Consolas"/>
                <a:sym typeface="Consolas"/>
              </a:rPr>
              <a:t>(</a:t>
            </a:r>
            <a:r>
              <a:rPr lang="en-US" sz="1250">
                <a:solidFill>
                  <a:srgbClr val="098156"/>
                </a:solidFill>
                <a:highlight>
                  <a:srgbClr val="F7F7F7"/>
                </a:highlight>
                <a:latin typeface="Consolas"/>
                <a:ea typeface="Consolas"/>
                <a:cs typeface="Consolas"/>
                <a:sym typeface="Consolas"/>
              </a:rPr>
              <a:t>3</a:t>
            </a:r>
            <a:r>
              <a:rPr lang="en-US" sz="1250">
                <a:highlight>
                  <a:srgbClr val="F7F7F7"/>
                </a:highlight>
                <a:latin typeface="Consolas"/>
                <a:ea typeface="Consolas"/>
                <a:cs typeface="Consolas"/>
                <a:sym typeface="Consolas"/>
              </a:rPr>
              <a:t>):</a:t>
            </a:r>
            <a:endParaRPr sz="12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250">
                <a:highlight>
                  <a:srgbClr val="F7F7F7"/>
                </a:highlight>
                <a:latin typeface="Consolas"/>
                <a:ea typeface="Consolas"/>
                <a:cs typeface="Consolas"/>
                <a:sym typeface="Consolas"/>
              </a:rPr>
              <a:t>  </a:t>
            </a:r>
            <a:r>
              <a:rPr lang="en-US" sz="1250">
                <a:solidFill>
                  <a:srgbClr val="AF00DB"/>
                </a:solidFill>
                <a:highlight>
                  <a:srgbClr val="F7F7F7"/>
                </a:highlight>
                <a:latin typeface="Consolas"/>
                <a:ea typeface="Consolas"/>
                <a:cs typeface="Consolas"/>
                <a:sym typeface="Consolas"/>
              </a:rPr>
              <a:t>for</a:t>
            </a:r>
            <a:r>
              <a:rPr lang="en-US" sz="1250">
                <a:highlight>
                  <a:srgbClr val="F7F7F7"/>
                </a:highlight>
                <a:latin typeface="Consolas"/>
                <a:ea typeface="Consolas"/>
                <a:cs typeface="Consolas"/>
                <a:sym typeface="Consolas"/>
              </a:rPr>
              <a:t> j </a:t>
            </a:r>
            <a:r>
              <a:rPr lang="en-US" sz="1250">
                <a:solidFill>
                  <a:srgbClr val="0000FF"/>
                </a:solidFill>
                <a:highlight>
                  <a:srgbClr val="F7F7F7"/>
                </a:highlight>
                <a:latin typeface="Consolas"/>
                <a:ea typeface="Consolas"/>
                <a:cs typeface="Consolas"/>
                <a:sym typeface="Consolas"/>
              </a:rPr>
              <a:t>in</a:t>
            </a:r>
            <a:r>
              <a:rPr lang="en-US" sz="1250">
                <a:highlight>
                  <a:srgbClr val="F7F7F7"/>
                </a:highlight>
                <a:latin typeface="Consolas"/>
                <a:ea typeface="Consolas"/>
                <a:cs typeface="Consolas"/>
                <a:sym typeface="Consolas"/>
              </a:rPr>
              <a:t> </a:t>
            </a:r>
            <a:r>
              <a:rPr lang="en-US" sz="1250">
                <a:solidFill>
                  <a:srgbClr val="795E26"/>
                </a:solidFill>
                <a:highlight>
                  <a:srgbClr val="F7F7F7"/>
                </a:highlight>
                <a:latin typeface="Consolas"/>
                <a:ea typeface="Consolas"/>
                <a:cs typeface="Consolas"/>
                <a:sym typeface="Consolas"/>
              </a:rPr>
              <a:t>range</a:t>
            </a:r>
            <a:r>
              <a:rPr lang="en-US" sz="1250">
                <a:highlight>
                  <a:srgbClr val="F7F7F7"/>
                </a:highlight>
                <a:latin typeface="Consolas"/>
                <a:ea typeface="Consolas"/>
                <a:cs typeface="Consolas"/>
                <a:sym typeface="Consolas"/>
              </a:rPr>
              <a:t>(</a:t>
            </a:r>
            <a:r>
              <a:rPr lang="en-US" sz="1250">
                <a:solidFill>
                  <a:srgbClr val="098156"/>
                </a:solidFill>
                <a:highlight>
                  <a:srgbClr val="F7F7F7"/>
                </a:highlight>
                <a:latin typeface="Consolas"/>
                <a:ea typeface="Consolas"/>
                <a:cs typeface="Consolas"/>
                <a:sym typeface="Consolas"/>
              </a:rPr>
              <a:t>2</a:t>
            </a:r>
            <a:r>
              <a:rPr lang="en-US" sz="1250">
                <a:highlight>
                  <a:srgbClr val="F7F7F7"/>
                </a:highlight>
                <a:latin typeface="Consolas"/>
                <a:ea typeface="Consolas"/>
                <a:cs typeface="Consolas"/>
                <a:sym typeface="Consolas"/>
              </a:rPr>
              <a:t>):</a:t>
            </a:r>
            <a:endParaRPr sz="12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250">
                <a:highlight>
                  <a:srgbClr val="F7F7F7"/>
                </a:highlight>
                <a:latin typeface="Consolas"/>
                <a:ea typeface="Consolas"/>
                <a:cs typeface="Consolas"/>
                <a:sym typeface="Consolas"/>
              </a:rPr>
              <a:t>    pairs.append((i, j))</a:t>
            </a:r>
            <a:endParaRPr sz="12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250">
                <a:solidFill>
                  <a:srgbClr val="795E26"/>
                </a:solidFill>
                <a:highlight>
                  <a:srgbClr val="F7F7F7"/>
                </a:highlight>
                <a:latin typeface="Consolas"/>
                <a:ea typeface="Consolas"/>
                <a:cs typeface="Consolas"/>
                <a:sym typeface="Consolas"/>
              </a:rPr>
              <a:t>print</a:t>
            </a:r>
            <a:r>
              <a:rPr lang="en-US" sz="1250">
                <a:highlight>
                  <a:srgbClr val="F7F7F7"/>
                </a:highlight>
                <a:latin typeface="Consolas"/>
                <a:ea typeface="Consolas"/>
                <a:cs typeface="Consolas"/>
                <a:sym typeface="Consolas"/>
              </a:rPr>
              <a:t>(pairs)</a:t>
            </a:r>
            <a:endParaRPr sz="1250">
              <a:highlight>
                <a:srgbClr val="F7F7F7"/>
              </a:highlight>
              <a:latin typeface="Consolas"/>
              <a:ea typeface="Consolas"/>
              <a:cs typeface="Consolas"/>
              <a:sym typeface="Consolas"/>
            </a:endParaRPr>
          </a:p>
        </p:txBody>
      </p:sp>
      <p:sp>
        <p:nvSpPr>
          <p:cNvPr id="237" name="Google Shape;237;p30"/>
          <p:cNvSpPr txBox="1"/>
          <p:nvPr/>
        </p:nvSpPr>
        <p:spPr>
          <a:xfrm>
            <a:off x="2444050" y="4574850"/>
            <a:ext cx="4937100" cy="53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highlight>
                  <a:srgbClr val="F9FAFC"/>
                </a:highlight>
              </a:rPr>
              <a:t>The output of both programs will be the same:</a:t>
            </a:r>
            <a:endParaRPr sz="1150" b="1">
              <a:solidFill>
                <a:schemeClr val="accent2"/>
              </a:solidFill>
              <a:highlight>
                <a:srgbClr val="FFFFFF"/>
              </a:highlight>
              <a:latin typeface="Consolas"/>
              <a:ea typeface="Consolas"/>
              <a:cs typeface="Consolas"/>
              <a:sym typeface="Consolas"/>
            </a:endParaRPr>
          </a:p>
          <a:p>
            <a:pPr marL="0" lvl="0" indent="0" algn="l" rtl="0">
              <a:spcBef>
                <a:spcPts val="0"/>
              </a:spcBef>
              <a:spcAft>
                <a:spcPts val="0"/>
              </a:spcAft>
              <a:buNone/>
            </a:pPr>
            <a:r>
              <a:rPr lang="en-US" sz="1150">
                <a:solidFill>
                  <a:schemeClr val="accent2"/>
                </a:solidFill>
                <a:highlight>
                  <a:srgbClr val="FFFFFF"/>
                </a:highlight>
                <a:latin typeface="Consolas"/>
                <a:ea typeface="Consolas"/>
                <a:cs typeface="Consolas"/>
                <a:sym typeface="Consolas"/>
              </a:rPr>
              <a:t>[(0, 0), (0, 1), (1, 0), (1, 1), (2, 0), (2, 1)]</a:t>
            </a:r>
            <a:endParaRPr sz="1500">
              <a:latin typeface="Consolas"/>
              <a:ea typeface="Consolas"/>
              <a:cs typeface="Consolas"/>
              <a:sym typeface="Consolas"/>
            </a:endParaRPr>
          </a:p>
        </p:txBody>
      </p:sp>
      <p:sp>
        <p:nvSpPr>
          <p:cNvPr id="238" name="Google Shape;238;p30"/>
          <p:cNvSpPr txBox="1"/>
          <p:nvPr/>
        </p:nvSpPr>
        <p:spPr>
          <a:xfrm>
            <a:off x="1002700" y="1580088"/>
            <a:ext cx="29871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200"/>
              <a:t>WITHOUT using List Comprehensions</a:t>
            </a:r>
            <a:endParaRPr sz="1200"/>
          </a:p>
        </p:txBody>
      </p:sp>
      <p:sp>
        <p:nvSpPr>
          <p:cNvPr id="239" name="Google Shape;239;p30"/>
          <p:cNvSpPr txBox="1"/>
          <p:nvPr/>
        </p:nvSpPr>
        <p:spPr>
          <a:xfrm>
            <a:off x="1216225" y="3527638"/>
            <a:ext cx="30873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200"/>
              <a:t>WITH using List Comprehensions</a:t>
            </a:r>
            <a:endParaRPr sz="1200"/>
          </a:p>
        </p:txBody>
      </p:sp>
      <p:cxnSp>
        <p:nvCxnSpPr>
          <p:cNvPr id="240" name="Google Shape;240;p30"/>
          <p:cNvCxnSpPr/>
          <p:nvPr/>
        </p:nvCxnSpPr>
        <p:spPr>
          <a:xfrm>
            <a:off x="5977925" y="3152850"/>
            <a:ext cx="8400" cy="775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Comprehensions: Practice Exercises</a:t>
            </a:r>
            <a:endParaRPr/>
          </a:p>
        </p:txBody>
      </p:sp>
      <p:sp>
        <p:nvSpPr>
          <p:cNvPr id="246" name="Google Shape;246;p31"/>
          <p:cNvSpPr txBox="1"/>
          <p:nvPr/>
        </p:nvSpPr>
        <p:spPr>
          <a:xfrm>
            <a:off x="554225" y="1122299"/>
            <a:ext cx="7788300" cy="2328000"/>
          </a:xfrm>
          <a:prstGeom prst="rect">
            <a:avLst/>
          </a:prstGeom>
          <a:noFill/>
          <a:ln>
            <a:noFill/>
          </a:ln>
        </p:spPr>
        <p:txBody>
          <a:bodyPr spcFirstLastPara="1" wrap="square" lIns="0" tIns="12700" rIns="0" bIns="0" anchor="t" anchorCtr="0">
            <a:spAutoFit/>
          </a:bodyPr>
          <a:lstStyle/>
          <a:p>
            <a:pPr marL="354965" marR="5080" lvl="0" indent="-335915" algn="l" rtl="0">
              <a:lnSpc>
                <a:spcPct val="100000"/>
              </a:lnSpc>
              <a:spcBef>
                <a:spcPts val="0"/>
              </a:spcBef>
              <a:spcAft>
                <a:spcPts val="0"/>
              </a:spcAft>
              <a:buClr>
                <a:srgbClr val="FF9900"/>
              </a:buClr>
              <a:buSzPts val="1300"/>
              <a:buFont typeface="Verdana"/>
              <a:buAutoNum type="arabicPeriod"/>
            </a:pPr>
            <a:r>
              <a:rPr lang="en-US" sz="1300">
                <a:solidFill>
                  <a:srgbClr val="3E3E3E"/>
                </a:solidFill>
                <a:latin typeface="Verdana"/>
                <a:ea typeface="Verdana"/>
                <a:cs typeface="Verdana"/>
                <a:sym typeface="Verdana"/>
              </a:rPr>
              <a:t>Use </a:t>
            </a:r>
            <a:r>
              <a:rPr lang="en-US" sz="1300" i="1">
                <a:solidFill>
                  <a:srgbClr val="3E3E3E"/>
                </a:solidFill>
                <a:latin typeface="Verdana"/>
                <a:ea typeface="Verdana"/>
                <a:cs typeface="Verdana"/>
                <a:sym typeface="Verdana"/>
              </a:rPr>
              <a:t>list comprehension </a:t>
            </a:r>
            <a:r>
              <a:rPr lang="en-US" sz="1300">
                <a:solidFill>
                  <a:srgbClr val="3E3E3E"/>
                </a:solidFill>
                <a:latin typeface="Verdana"/>
                <a:ea typeface="Verdana"/>
                <a:cs typeface="Verdana"/>
                <a:sym typeface="Verdana"/>
              </a:rPr>
              <a:t>to create a list containing a solution for the famous </a:t>
            </a:r>
            <a:r>
              <a:rPr lang="en-US" sz="1300" i="1">
                <a:solidFill>
                  <a:srgbClr val="3E3E3E"/>
                </a:solidFill>
                <a:latin typeface="Verdana"/>
                <a:ea typeface="Verdana"/>
                <a:cs typeface="Verdana"/>
                <a:sym typeface="Verdana"/>
              </a:rPr>
              <a:t>FizzBuzz </a:t>
            </a:r>
            <a:r>
              <a:rPr lang="en-US" sz="1300">
                <a:solidFill>
                  <a:srgbClr val="3E3E3E"/>
                </a:solidFill>
                <a:latin typeface="Verdana"/>
                <a:ea typeface="Verdana"/>
                <a:cs typeface="Verdana"/>
                <a:sym typeface="Verdana"/>
              </a:rPr>
              <a:t>problem. For integers 1 to 100, inclusively, the value should be:</a:t>
            </a:r>
            <a:endParaRPr sz="1300">
              <a:latin typeface="Verdana"/>
              <a:ea typeface="Verdana"/>
              <a:cs typeface="Verdana"/>
              <a:sym typeface="Verdana"/>
            </a:endParaRPr>
          </a:p>
          <a:p>
            <a:pPr marL="594360" lvl="1" indent="-232410" algn="l" rtl="0">
              <a:lnSpc>
                <a:spcPct val="100000"/>
              </a:lnSpc>
              <a:spcBef>
                <a:spcPts val="810"/>
              </a:spcBef>
              <a:spcAft>
                <a:spcPts val="0"/>
              </a:spcAft>
              <a:buClr>
                <a:srgbClr val="FF9900"/>
              </a:buClr>
              <a:buSzPts val="1300"/>
              <a:buFont typeface="MS Gothic"/>
              <a:buChar char="➢"/>
            </a:pPr>
            <a:r>
              <a:rPr lang="en-US" sz="1300">
                <a:solidFill>
                  <a:srgbClr val="3E3E3E"/>
                </a:solidFill>
                <a:latin typeface="Verdana"/>
                <a:ea typeface="Verdana"/>
                <a:cs typeface="Verdana"/>
                <a:sym typeface="Verdana"/>
              </a:rPr>
              <a:t>'Fizz' if divisible by 3.</a:t>
            </a:r>
            <a:endParaRPr sz="1300">
              <a:latin typeface="Verdana"/>
              <a:ea typeface="Verdana"/>
              <a:cs typeface="Verdana"/>
              <a:sym typeface="Verdana"/>
            </a:endParaRPr>
          </a:p>
          <a:p>
            <a:pPr marL="594360" lvl="1" indent="-232410" algn="l" rtl="0">
              <a:lnSpc>
                <a:spcPct val="100000"/>
              </a:lnSpc>
              <a:spcBef>
                <a:spcPts val="805"/>
              </a:spcBef>
              <a:spcAft>
                <a:spcPts val="0"/>
              </a:spcAft>
              <a:buClr>
                <a:srgbClr val="FF9900"/>
              </a:buClr>
              <a:buSzPts val="1300"/>
              <a:buFont typeface="MS Gothic"/>
              <a:buChar char="➢"/>
            </a:pPr>
            <a:r>
              <a:rPr lang="en-US" sz="1300">
                <a:solidFill>
                  <a:srgbClr val="3E3E3E"/>
                </a:solidFill>
                <a:latin typeface="Verdana"/>
                <a:ea typeface="Verdana"/>
                <a:cs typeface="Verdana"/>
                <a:sym typeface="Verdana"/>
              </a:rPr>
              <a:t>'Buzz' if divisible by 5.</a:t>
            </a:r>
            <a:endParaRPr sz="1300">
              <a:latin typeface="Verdana"/>
              <a:ea typeface="Verdana"/>
              <a:cs typeface="Verdana"/>
              <a:sym typeface="Verdana"/>
            </a:endParaRPr>
          </a:p>
          <a:p>
            <a:pPr marL="594360" lvl="1" indent="-232410" algn="l" rtl="0">
              <a:lnSpc>
                <a:spcPct val="100000"/>
              </a:lnSpc>
              <a:spcBef>
                <a:spcPts val="790"/>
              </a:spcBef>
              <a:spcAft>
                <a:spcPts val="0"/>
              </a:spcAft>
              <a:buClr>
                <a:srgbClr val="FF9900"/>
              </a:buClr>
              <a:buSzPts val="1300"/>
              <a:buFont typeface="MS Gothic"/>
              <a:buChar char="➢"/>
            </a:pPr>
            <a:r>
              <a:rPr lang="en-US" sz="1300">
                <a:solidFill>
                  <a:srgbClr val="3E3E3E"/>
                </a:solidFill>
                <a:latin typeface="Verdana"/>
                <a:ea typeface="Verdana"/>
                <a:cs typeface="Verdana"/>
                <a:sym typeface="Verdana"/>
              </a:rPr>
              <a:t>'FizzBuzz' if divisible by both 3 and 5.</a:t>
            </a:r>
            <a:endParaRPr sz="1300">
              <a:latin typeface="Verdana"/>
              <a:ea typeface="Verdana"/>
              <a:cs typeface="Verdana"/>
              <a:sym typeface="Verdana"/>
            </a:endParaRPr>
          </a:p>
          <a:p>
            <a:pPr marL="594360" lvl="1" indent="-232410" algn="l" rtl="0">
              <a:lnSpc>
                <a:spcPct val="100000"/>
              </a:lnSpc>
              <a:spcBef>
                <a:spcPts val="810"/>
              </a:spcBef>
              <a:spcAft>
                <a:spcPts val="0"/>
              </a:spcAft>
              <a:buClr>
                <a:srgbClr val="FF9900"/>
              </a:buClr>
              <a:buSzPts val="1300"/>
              <a:buFont typeface="MS Gothic"/>
              <a:buChar char="➢"/>
            </a:pPr>
            <a:r>
              <a:rPr lang="en-US" sz="1300">
                <a:solidFill>
                  <a:srgbClr val="3E3E3E"/>
                </a:solidFill>
                <a:latin typeface="Verdana"/>
                <a:ea typeface="Verdana"/>
                <a:cs typeface="Verdana"/>
                <a:sym typeface="Verdana"/>
              </a:rPr>
              <a:t>The integer itself if not divisible by both 3 and 5.</a:t>
            </a:r>
            <a:endParaRPr sz="1300">
              <a:latin typeface="Verdana"/>
              <a:ea typeface="Verdana"/>
              <a:cs typeface="Verdana"/>
              <a:sym typeface="Verdana"/>
            </a:endParaRPr>
          </a:p>
          <a:p>
            <a:pPr marL="354965" marR="431800" lvl="0" indent="-335915" algn="l" rtl="0">
              <a:lnSpc>
                <a:spcPct val="100000"/>
              </a:lnSpc>
              <a:spcBef>
                <a:spcPts val="795"/>
              </a:spcBef>
              <a:spcAft>
                <a:spcPts val="0"/>
              </a:spcAft>
              <a:buClr>
                <a:srgbClr val="FF9900"/>
              </a:buClr>
              <a:buSzPts val="1300"/>
              <a:buFont typeface="Verdana"/>
              <a:buAutoNum type="arabicPeriod"/>
            </a:pPr>
            <a:r>
              <a:rPr lang="en-US" sz="1300">
                <a:solidFill>
                  <a:srgbClr val="3E3E3E"/>
                </a:solidFill>
                <a:latin typeface="Verdana"/>
                <a:ea typeface="Verdana"/>
                <a:cs typeface="Verdana"/>
                <a:sym typeface="Verdana"/>
              </a:rPr>
              <a:t>From the </a:t>
            </a:r>
            <a:r>
              <a:rPr lang="en-US" sz="1300" i="1">
                <a:solidFill>
                  <a:srgbClr val="3E3E3E"/>
                </a:solidFill>
                <a:latin typeface="Verdana"/>
                <a:ea typeface="Verdana"/>
                <a:cs typeface="Verdana"/>
                <a:sym typeface="Verdana"/>
              </a:rPr>
              <a:t>ndarray</a:t>
            </a:r>
            <a:r>
              <a:rPr lang="en-US" sz="1300">
                <a:solidFill>
                  <a:srgbClr val="3E3E3E"/>
                </a:solidFill>
                <a:latin typeface="Verdana"/>
                <a:ea typeface="Verdana"/>
                <a:cs typeface="Verdana"/>
                <a:sym typeface="Verdana"/>
              </a:rPr>
              <a:t> with the given values, use </a:t>
            </a:r>
            <a:r>
              <a:rPr lang="en-US" sz="1300" i="1">
                <a:solidFill>
                  <a:srgbClr val="3E3E3E"/>
                </a:solidFill>
                <a:latin typeface="Verdana"/>
                <a:ea typeface="Verdana"/>
                <a:cs typeface="Verdana"/>
                <a:sym typeface="Verdana"/>
              </a:rPr>
              <a:t>dictionary comprehension </a:t>
            </a:r>
            <a:r>
              <a:rPr lang="en-US" sz="1300">
                <a:solidFill>
                  <a:srgbClr val="3E3E3E"/>
                </a:solidFill>
                <a:latin typeface="Verdana"/>
                <a:ea typeface="Verdana"/>
                <a:cs typeface="Verdana"/>
                <a:sym typeface="Verdana"/>
              </a:rPr>
              <a:t>to create a dict with string key in the format "c- avg(c)" and list value representing the column values.</a:t>
            </a:r>
            <a:endParaRPr sz="1300">
              <a:latin typeface="Verdana"/>
              <a:ea typeface="Verdana"/>
              <a:cs typeface="Verdana"/>
              <a:sym typeface="Verdana"/>
            </a:endParaRPr>
          </a:p>
        </p:txBody>
      </p:sp>
      <p:sp>
        <p:nvSpPr>
          <p:cNvPr id="247" name="Google Shape;247;p31"/>
          <p:cNvSpPr/>
          <p:nvPr/>
        </p:nvSpPr>
        <p:spPr>
          <a:xfrm>
            <a:off x="4680203" y="3703319"/>
            <a:ext cx="3729354" cy="939640"/>
          </a:xfrm>
          <a:custGeom>
            <a:avLst/>
            <a:gdLst/>
            <a:ahLst/>
            <a:cxnLst/>
            <a:rect l="l" t="t" r="r" b="b"/>
            <a:pathLst>
              <a:path w="3729354" h="1252854" extrusionOk="0">
                <a:moveTo>
                  <a:pt x="3729228" y="0"/>
                </a:moveTo>
                <a:lnTo>
                  <a:pt x="0" y="0"/>
                </a:lnTo>
                <a:lnTo>
                  <a:pt x="0" y="1252727"/>
                </a:lnTo>
                <a:lnTo>
                  <a:pt x="3729228" y="1252727"/>
                </a:lnTo>
                <a:lnTo>
                  <a:pt x="3729228" y="0"/>
                </a:lnTo>
                <a:close/>
              </a:path>
            </a:pathLst>
          </a:custGeom>
          <a:solidFill>
            <a:srgbClr val="F6F6F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aphicFrame>
        <p:nvGraphicFramePr>
          <p:cNvPr id="248" name="Google Shape;248;p31"/>
          <p:cNvGraphicFramePr/>
          <p:nvPr/>
        </p:nvGraphicFramePr>
        <p:xfrm>
          <a:off x="669766" y="3510944"/>
          <a:ext cx="7976525" cy="1178250"/>
        </p:xfrm>
        <a:graphic>
          <a:graphicData uri="http://schemas.openxmlformats.org/drawingml/2006/table">
            <a:tbl>
              <a:tblPr firstRow="1" bandRow="1">
                <a:noFill/>
                <a:tableStyleId>{92234A63-5644-466F-A2E2-E5A7FFD15B1E}</a:tableStyleId>
              </a:tblPr>
              <a:tblGrid>
                <a:gridCol w="4224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19780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1312300">
                  <a:extLst>
                    <a:ext uri="{9D8B030D-6E8A-4147-A177-3AD203B41FA5}">
                      <a16:colId xmlns:a16="http://schemas.microsoft.com/office/drawing/2014/main" val="20005"/>
                    </a:ext>
                  </a:extLst>
                </a:gridCol>
                <a:gridCol w="5072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622475">
                  <a:extLst>
                    <a:ext uri="{9D8B030D-6E8A-4147-A177-3AD203B41FA5}">
                      <a16:colId xmlns:a16="http://schemas.microsoft.com/office/drawing/2014/main" val="20009"/>
                    </a:ext>
                  </a:extLst>
                </a:gridCol>
              </a:tblGrid>
              <a:tr h="231450">
                <a:tc gridSpan="4">
                  <a:txBody>
                    <a:bodyPr/>
                    <a:lstStyle/>
                    <a:p>
                      <a:pPr marL="63500" marR="0" lvl="0" indent="0" algn="l" rtl="0">
                        <a:lnSpc>
                          <a:spcPct val="118750"/>
                        </a:lnSpc>
                        <a:spcBef>
                          <a:spcPts val="0"/>
                        </a:spcBef>
                        <a:spcAft>
                          <a:spcPts val="0"/>
                        </a:spcAft>
                        <a:buNone/>
                      </a:pPr>
                      <a:r>
                        <a:rPr lang="en-US" sz="1200" i="1" u="none" strike="noStrike" cap="none">
                          <a:solidFill>
                            <a:srgbClr val="A6A6A6"/>
                          </a:solidFill>
                          <a:latin typeface="Consolas"/>
                          <a:ea typeface="Consolas"/>
                          <a:cs typeface="Consolas"/>
                          <a:sym typeface="Consolas"/>
                        </a:rPr>
                        <a:t># Values for the ndarray</a:t>
                      </a:r>
                      <a:endParaRPr sz="1200" u="none" strike="noStrike" cap="none">
                        <a:latin typeface="Consolas"/>
                        <a:ea typeface="Consolas"/>
                        <a:cs typeface="Consolas"/>
                        <a:sym typeface="Consolas"/>
                      </a:endParaRPr>
                    </a:p>
                  </a:txBody>
                  <a:tcPr marL="0" marR="0" marT="0" marB="0">
                    <a:solidFill>
                      <a:srgbClr val="F9FAFC"/>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solidFill>
                      <a:srgbClr val="F9FAFC"/>
                    </a:solidFill>
                  </a:tcPr>
                </a:tc>
                <a:tc gridSpan="5">
                  <a:txBody>
                    <a:bodyPr/>
                    <a:lstStyle/>
                    <a:p>
                      <a:pPr marL="63500" marR="0" lvl="0" indent="0" algn="l" rtl="0">
                        <a:lnSpc>
                          <a:spcPct val="117812"/>
                        </a:lnSpc>
                        <a:spcBef>
                          <a:spcPts val="0"/>
                        </a:spcBef>
                        <a:spcAft>
                          <a:spcPts val="0"/>
                        </a:spcAft>
                        <a:buNone/>
                      </a:pPr>
                      <a:r>
                        <a:rPr lang="en-US" sz="1200" i="1" u="none" strike="noStrike" cap="none">
                          <a:solidFill>
                            <a:srgbClr val="A6A6A6"/>
                          </a:solidFill>
                          <a:latin typeface="Consolas"/>
                          <a:ea typeface="Consolas"/>
                          <a:cs typeface="Consolas"/>
                          <a:sym typeface="Consolas"/>
                        </a:rPr>
                        <a:t># Expected output</a:t>
                      </a:r>
                      <a:endParaRPr sz="1200" u="none" strike="noStrike" cap="none">
                        <a:latin typeface="Consolas"/>
                        <a:ea typeface="Consolas"/>
                        <a:cs typeface="Consolas"/>
                        <a:sym typeface="Consolas"/>
                      </a:endParaRPr>
                    </a:p>
                  </a:txBody>
                  <a:tcPr marL="0" marR="0" marT="0" marB="0">
                    <a:solidFill>
                      <a:srgbClr val="F9FAF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7650">
                <a:tc>
                  <a:txBody>
                    <a:bodyPr/>
                    <a:lstStyle/>
                    <a:p>
                      <a:pPr marL="0" marR="38100" lvl="0" indent="0" algn="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1</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0" marR="38100" lvl="0" indent="0" algn="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2</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127000" marR="0" lvl="0" indent="0" algn="l"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3]</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solidFill>
                      <a:srgbClr val="F9FAFC"/>
                    </a:solidFill>
                  </a:tcPr>
                </a:tc>
                <a:tc>
                  <a:txBody>
                    <a:bodyPr/>
                    <a:lstStyle/>
                    <a:p>
                      <a:pPr marL="0" marR="38100" lvl="0" indent="0" algn="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{'1-5.5':</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38100" marR="0" lvl="0" indent="0" algn="l"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[1,</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4,</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7,</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1270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10],</a:t>
                      </a:r>
                      <a:endParaRPr sz="1200" u="none" strike="noStrike" cap="none">
                        <a:latin typeface="Consolas"/>
                        <a:ea typeface="Consolas"/>
                        <a:cs typeface="Consolas"/>
                        <a:sym typeface="Consolas"/>
                      </a:endParaRPr>
                    </a:p>
                  </a:txBody>
                  <a:tcPr marL="0" marR="0" marT="2850" marB="0">
                    <a:solidFill>
                      <a:srgbClr val="F9FAFC"/>
                    </a:solidFill>
                  </a:tcPr>
                </a:tc>
                <a:extLst>
                  <a:ext uri="{0D108BD9-81ED-4DB2-BD59-A6C34878D82A}">
                    <a16:rowId xmlns:a16="http://schemas.microsoft.com/office/drawing/2014/main" val="10001"/>
                  </a:ext>
                </a:extLst>
              </a:tr>
              <a:tr h="237650">
                <a:tc>
                  <a:txBody>
                    <a:bodyPr/>
                    <a:lstStyle/>
                    <a:p>
                      <a:pPr marL="0" marR="38100" lvl="0" indent="0" algn="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4</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0" marR="38100" lvl="0" indent="0" algn="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5</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127000" marR="0" lvl="0" indent="0" algn="l"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6]</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solidFill>
                      <a:srgbClr val="F9FAFC"/>
                    </a:solidFill>
                  </a:tcPr>
                </a:tc>
                <a:tc>
                  <a:txBody>
                    <a:bodyPr/>
                    <a:lstStyle/>
                    <a:p>
                      <a:pPr marL="0" marR="38100" lvl="0" indent="0" algn="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'2-6.5':</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38100" marR="0" lvl="0" indent="0" algn="l"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[2,</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5,</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8,</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1270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11],</a:t>
                      </a:r>
                      <a:endParaRPr sz="1200" u="none" strike="noStrike" cap="none">
                        <a:latin typeface="Consolas"/>
                        <a:ea typeface="Consolas"/>
                        <a:cs typeface="Consolas"/>
                        <a:sym typeface="Consolas"/>
                      </a:endParaRPr>
                    </a:p>
                  </a:txBody>
                  <a:tcPr marL="0" marR="0" marT="2850" marB="0">
                    <a:solidFill>
                      <a:srgbClr val="F9FAFC"/>
                    </a:solidFill>
                  </a:tcPr>
                </a:tc>
                <a:extLst>
                  <a:ext uri="{0D108BD9-81ED-4DB2-BD59-A6C34878D82A}">
                    <a16:rowId xmlns:a16="http://schemas.microsoft.com/office/drawing/2014/main" val="10002"/>
                  </a:ext>
                </a:extLst>
              </a:tr>
              <a:tr h="231950">
                <a:tc>
                  <a:txBody>
                    <a:bodyPr/>
                    <a:lstStyle/>
                    <a:p>
                      <a:pPr marL="0" marR="38100" lvl="0" indent="0" algn="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7</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0" marR="38100" lvl="0" indent="0" algn="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8</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127000" marR="0" lvl="0" indent="0" algn="l"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9]</a:t>
                      </a:r>
                      <a:endParaRPr sz="1200" u="none" strike="noStrike" cap="none">
                        <a:latin typeface="Consolas"/>
                        <a:ea typeface="Consolas"/>
                        <a:cs typeface="Consolas"/>
                        <a:sym typeface="Consolas"/>
                      </a:endParaRPr>
                    </a:p>
                  </a:txBody>
                  <a:tcPr marL="0" marR="0" marT="3800" marB="0">
                    <a:solidFill>
                      <a:srgbClr val="F9FAFC"/>
                    </a:solidFill>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solidFill>
                      <a:srgbClr val="F9FAFC"/>
                    </a:solidFill>
                  </a:tcPr>
                </a:tc>
                <a:tc>
                  <a:txBody>
                    <a:bodyPr/>
                    <a:lstStyle/>
                    <a:p>
                      <a:pPr marL="0" marR="38100" lvl="0" indent="0" algn="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'3-7.5':</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38100" marR="0" lvl="0" indent="0" algn="l"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[3,</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6,</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9,</a:t>
                      </a:r>
                      <a:endParaRPr sz="1200" u="none" strike="noStrike" cap="none">
                        <a:latin typeface="Consolas"/>
                        <a:ea typeface="Consolas"/>
                        <a:cs typeface="Consolas"/>
                        <a:sym typeface="Consolas"/>
                      </a:endParaRPr>
                    </a:p>
                  </a:txBody>
                  <a:tcPr marL="0" marR="0" marT="2850" marB="0">
                    <a:solidFill>
                      <a:srgbClr val="F9FAFC"/>
                    </a:solidFill>
                  </a:tcPr>
                </a:tc>
                <a:tc>
                  <a:txBody>
                    <a:bodyPr/>
                    <a:lstStyle/>
                    <a:p>
                      <a:pPr marL="12700" marR="0" lvl="0" indent="0" algn="ct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12]}</a:t>
                      </a:r>
                      <a:endParaRPr sz="1200" u="none" strike="noStrike" cap="none">
                        <a:latin typeface="Consolas"/>
                        <a:ea typeface="Consolas"/>
                        <a:cs typeface="Consolas"/>
                        <a:sym typeface="Consolas"/>
                      </a:endParaRPr>
                    </a:p>
                  </a:txBody>
                  <a:tcPr marL="0" marR="0" marT="2850" marB="0">
                    <a:solidFill>
                      <a:srgbClr val="F9FAFC"/>
                    </a:solidFill>
                  </a:tcPr>
                </a:tc>
                <a:extLst>
                  <a:ext uri="{0D108BD9-81ED-4DB2-BD59-A6C34878D82A}">
                    <a16:rowId xmlns:a16="http://schemas.microsoft.com/office/drawing/2014/main" val="10003"/>
                  </a:ext>
                </a:extLst>
              </a:tr>
              <a:tr h="239550">
                <a:tc gridSpan="2">
                  <a:txBody>
                    <a:bodyPr/>
                    <a:lstStyle/>
                    <a:p>
                      <a:pPr marL="152400" marR="0" lvl="0" indent="0" algn="l"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[10</a:t>
                      </a:r>
                      <a:endParaRPr sz="1200" u="none" strike="noStrike" cap="none">
                        <a:latin typeface="Consolas"/>
                        <a:ea typeface="Consolas"/>
                        <a:cs typeface="Consolas"/>
                        <a:sym typeface="Consolas"/>
                      </a:endParaRPr>
                    </a:p>
                  </a:txBody>
                  <a:tcPr marL="0" marR="0" marT="9525" marB="0">
                    <a:solidFill>
                      <a:srgbClr val="F9FAFC"/>
                    </a:solidFill>
                  </a:tcPr>
                </a:tc>
                <a:tc hMerge="1">
                  <a:txBody>
                    <a:bodyPr/>
                    <a:lstStyle/>
                    <a:p>
                      <a:endParaRPr lang="en-US"/>
                    </a:p>
                  </a:txBody>
                  <a:tcPr/>
                </a:tc>
                <a:tc>
                  <a:txBody>
                    <a:bodyPr/>
                    <a:lstStyle/>
                    <a:p>
                      <a:pPr marL="0" marR="38100" lvl="0" indent="0" algn="r"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11</a:t>
                      </a:r>
                      <a:endParaRPr sz="1200" u="none" strike="noStrike" cap="none">
                        <a:latin typeface="Consolas"/>
                        <a:ea typeface="Consolas"/>
                        <a:cs typeface="Consolas"/>
                        <a:sym typeface="Consolas"/>
                      </a:endParaRPr>
                    </a:p>
                  </a:txBody>
                  <a:tcPr marL="0" marR="0" marT="9525" marB="0">
                    <a:solidFill>
                      <a:srgbClr val="F9FAFC"/>
                    </a:solidFill>
                  </a:tcPr>
                </a:tc>
                <a:tc gridSpan="7">
                  <a:txBody>
                    <a:bodyPr/>
                    <a:lstStyle/>
                    <a:p>
                      <a:pPr marL="38100" marR="0" lvl="0" indent="0" algn="l" rtl="0">
                        <a:lnSpc>
                          <a:spcPct val="100000"/>
                        </a:lnSpc>
                        <a:spcBef>
                          <a:spcPts val="0"/>
                        </a:spcBef>
                        <a:spcAft>
                          <a:spcPts val="0"/>
                        </a:spcAft>
                        <a:buNone/>
                      </a:pPr>
                      <a:r>
                        <a:rPr lang="en-US" sz="1200" u="none" strike="noStrike" cap="none">
                          <a:solidFill>
                            <a:srgbClr val="202429"/>
                          </a:solidFill>
                          <a:latin typeface="Consolas"/>
                          <a:ea typeface="Consolas"/>
                          <a:cs typeface="Consolas"/>
                          <a:sym typeface="Consolas"/>
                        </a:rPr>
                        <a:t>12]]</a:t>
                      </a:r>
                      <a:endParaRPr sz="1200" u="none" strike="noStrike" cap="none">
                        <a:latin typeface="Consolas"/>
                        <a:ea typeface="Consolas"/>
                        <a:cs typeface="Consolas"/>
                        <a:sym typeface="Consolas"/>
                      </a:endParaRPr>
                    </a:p>
                  </a:txBody>
                  <a:tcPr marL="0" marR="0" marT="9525" marB="0">
                    <a:solidFill>
                      <a:srgbClr val="F9FAF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249" name="Google Shape;249;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Dictionary Comprehensions</a:t>
            </a:r>
            <a:endParaRPr/>
          </a:p>
        </p:txBody>
      </p:sp>
      <p:sp>
        <p:nvSpPr>
          <p:cNvPr id="255" name="Google Shape;255;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dk2"/>
                </a:solidFill>
              </a:rPr>
              <a:t>12</a:t>
            </a:fld>
            <a:endParaRPr>
              <a:solidFill>
                <a:schemeClr val="dk2"/>
              </a:solidFill>
            </a:endParaRPr>
          </a:p>
        </p:txBody>
      </p:sp>
      <p:sp>
        <p:nvSpPr>
          <p:cNvPr id="256" name="Google Shape;256;p32"/>
          <p:cNvSpPr txBox="1">
            <a:spLocks noGrp="1"/>
          </p:cNvSpPr>
          <p:nvPr>
            <p:ph type="body" idx="1"/>
          </p:nvPr>
        </p:nvSpPr>
        <p:spPr>
          <a:xfrm>
            <a:off x="434450" y="1247650"/>
            <a:ext cx="8280300" cy="1296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sz="1300"/>
              <a:t>A Dictionary Comprehension is an elegant and concise way to create dictionaries.</a:t>
            </a:r>
            <a:endParaRPr sz="1300"/>
          </a:p>
          <a:p>
            <a:pPr marL="457200" lvl="0" indent="-311150" algn="l" rtl="0">
              <a:spcBef>
                <a:spcPts val="1000"/>
              </a:spcBef>
              <a:spcAft>
                <a:spcPts val="0"/>
              </a:spcAft>
              <a:buSzPts val="1300"/>
              <a:buChar char="●"/>
            </a:pPr>
            <a:r>
              <a:rPr lang="en-US" sz="1300"/>
              <a:t>When creating a new dictionary using a dictionary comprehension, you can perform various operations using expressions to determine the data (key and/or value) that will be stored in the new dictionary.</a:t>
            </a:r>
            <a:endParaRPr sz="1300"/>
          </a:p>
          <a:p>
            <a:pPr marL="457200" lvl="0" indent="-311150" algn="l" rtl="0">
              <a:spcBef>
                <a:spcPts val="1000"/>
              </a:spcBef>
              <a:spcAft>
                <a:spcPts val="1000"/>
              </a:spcAft>
              <a:buSzPts val="1300"/>
              <a:buChar char="●"/>
            </a:pPr>
            <a:r>
              <a:rPr lang="en-US" sz="1300"/>
              <a:t>Before we take a look at some examples, here is what the syntax for a dictionary comprehension looks like:</a:t>
            </a:r>
            <a:endParaRPr sz="1450">
              <a:solidFill>
                <a:srgbClr val="0A0A23"/>
              </a:solidFill>
              <a:highlight>
                <a:srgbClr val="FFFFFF"/>
              </a:highlight>
            </a:endParaRPr>
          </a:p>
        </p:txBody>
      </p:sp>
      <p:sp>
        <p:nvSpPr>
          <p:cNvPr id="257" name="Google Shape;257;p32"/>
          <p:cNvSpPr txBox="1"/>
          <p:nvPr/>
        </p:nvSpPr>
        <p:spPr>
          <a:xfrm>
            <a:off x="1043150" y="2794275"/>
            <a:ext cx="7336800" cy="4002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190500" marR="190500" lvl="0" indent="0" algn="l" rtl="0">
              <a:lnSpc>
                <a:spcPct val="150000"/>
              </a:lnSpc>
              <a:spcBef>
                <a:spcPts val="1700"/>
              </a:spcBef>
              <a:spcAft>
                <a:spcPts val="3300"/>
              </a:spcAft>
              <a:buNone/>
            </a:pPr>
            <a:r>
              <a:rPr lang="en-US" b="1">
                <a:latin typeface="Consolas"/>
                <a:ea typeface="Consolas"/>
                <a:cs typeface="Consolas"/>
                <a:sym typeface="Consolas"/>
              </a:rPr>
              <a:t>new_dictionary = {key: value for (key,value) in iterable}</a:t>
            </a:r>
            <a:endParaRPr sz="1700" b="1"/>
          </a:p>
        </p:txBody>
      </p:sp>
      <p:pic>
        <p:nvPicPr>
          <p:cNvPr id="258" name="Google Shape;258;p32"/>
          <p:cNvPicPr preferRelativeResize="0"/>
          <p:nvPr/>
        </p:nvPicPr>
        <p:blipFill>
          <a:blip r:embed="rId3">
            <a:alphaModFix/>
          </a:blip>
          <a:stretch>
            <a:fillRect/>
          </a:stretch>
        </p:blipFill>
        <p:spPr>
          <a:xfrm>
            <a:off x="2495550" y="3302050"/>
            <a:ext cx="4152900" cy="14478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Example 1: Dictionary Comprehensions</a:t>
            </a:r>
            <a:endParaRPr/>
          </a:p>
        </p:txBody>
      </p:sp>
      <p:sp>
        <p:nvSpPr>
          <p:cNvPr id="264" name="Google Shape;264;p33"/>
          <p:cNvSpPr txBox="1">
            <a:spLocks noGrp="1"/>
          </p:cNvSpPr>
          <p:nvPr>
            <p:ph type="body" idx="1"/>
          </p:nvPr>
        </p:nvSpPr>
        <p:spPr>
          <a:xfrm>
            <a:off x="485575" y="2197975"/>
            <a:ext cx="4266900" cy="1171500"/>
          </a:xfrm>
          <a:prstGeom prst="rect">
            <a:avLst/>
          </a:prstGeom>
          <a:solidFill>
            <a:srgbClr val="F6F6F6"/>
          </a:solidFill>
        </p:spPr>
        <p:txBody>
          <a:bodyPr spcFirstLastPara="1" wrap="square" lIns="91425" tIns="91425" rIns="91425" bIns="91425" anchor="t" anchorCtr="0">
            <a:normAutofit lnSpcReduction="10000"/>
          </a:bodyPr>
          <a:lstStyle/>
          <a:p>
            <a:pPr marL="0" lvl="0" indent="0" algn="l" rtl="0">
              <a:lnSpc>
                <a:spcPct val="135714"/>
              </a:lnSpc>
              <a:spcBef>
                <a:spcPts val="0"/>
              </a:spcBef>
              <a:spcAft>
                <a:spcPts val="0"/>
              </a:spcAft>
              <a:buNone/>
            </a:pPr>
            <a:r>
              <a:rPr lang="en-US" sz="1200" b="1" dirty="0" err="1">
                <a:solidFill>
                  <a:srgbClr val="000000"/>
                </a:solidFill>
                <a:highlight>
                  <a:srgbClr val="F7F7F7"/>
                </a:highlight>
                <a:latin typeface="Consolas"/>
                <a:ea typeface="Consolas"/>
                <a:cs typeface="Consolas"/>
                <a:sym typeface="Consolas"/>
              </a:rPr>
              <a:t>square_dict</a:t>
            </a:r>
            <a:r>
              <a:rPr lang="en-US" sz="1200" b="1" dirty="0">
                <a:solidFill>
                  <a:srgbClr val="000000"/>
                </a:solidFill>
                <a:highlight>
                  <a:srgbClr val="F7F7F7"/>
                </a:highlight>
                <a:latin typeface="Consolas"/>
                <a:ea typeface="Consolas"/>
                <a:cs typeface="Consolas"/>
                <a:sym typeface="Consolas"/>
              </a:rPr>
              <a:t> = </a:t>
            </a:r>
            <a:r>
              <a:rPr lang="en-US" sz="1200" b="1" dirty="0" err="1">
                <a:solidFill>
                  <a:srgbClr val="257693"/>
                </a:solidFill>
                <a:highlight>
                  <a:srgbClr val="F7F7F7"/>
                </a:highlight>
                <a:latin typeface="Consolas"/>
                <a:ea typeface="Consolas"/>
                <a:cs typeface="Consolas"/>
                <a:sym typeface="Consolas"/>
              </a:rPr>
              <a:t>dict</a:t>
            </a:r>
            <a:r>
              <a:rPr lang="en-US" sz="1200" b="1" dirty="0">
                <a:solidFill>
                  <a:srgbClr val="000000"/>
                </a:solidFill>
                <a:highlight>
                  <a:srgbClr val="F7F7F7"/>
                </a:highlight>
                <a:latin typeface="Consolas"/>
                <a:ea typeface="Consolas"/>
                <a:cs typeface="Consolas"/>
                <a:sym typeface="Consolas"/>
              </a:rPr>
              <a:t>()</a:t>
            </a:r>
          </a:p>
          <a:p>
            <a:pPr marL="0" lvl="0" indent="0" algn="l" rtl="0">
              <a:lnSpc>
                <a:spcPct val="135714"/>
              </a:lnSpc>
              <a:spcBef>
                <a:spcPts val="0"/>
              </a:spcBef>
              <a:spcAft>
                <a:spcPts val="0"/>
              </a:spcAft>
              <a:buNone/>
            </a:pPr>
            <a:r>
              <a:rPr lang="en-US" sz="1200" b="1" dirty="0">
                <a:solidFill>
                  <a:srgbClr val="AF00DB"/>
                </a:solidFill>
                <a:highlight>
                  <a:srgbClr val="F7F7F7"/>
                </a:highlight>
                <a:latin typeface="Consolas"/>
                <a:ea typeface="Consolas"/>
                <a:cs typeface="Consolas"/>
                <a:sym typeface="Consolas"/>
              </a:rPr>
              <a:t>for</a:t>
            </a:r>
            <a:r>
              <a:rPr lang="en-US" sz="1200" b="1" dirty="0">
                <a:solidFill>
                  <a:srgbClr val="000000"/>
                </a:solidFill>
                <a:highlight>
                  <a:srgbClr val="F7F7F7"/>
                </a:highlight>
                <a:latin typeface="Consolas"/>
                <a:ea typeface="Consolas"/>
                <a:cs typeface="Consolas"/>
                <a:sym typeface="Consolas"/>
              </a:rPr>
              <a:t> num </a:t>
            </a:r>
            <a:r>
              <a:rPr lang="en-US" sz="1200" b="1" dirty="0">
                <a:solidFill>
                  <a:srgbClr val="0000FF"/>
                </a:solidFill>
                <a:highlight>
                  <a:srgbClr val="F7F7F7"/>
                </a:highlight>
                <a:latin typeface="Consolas"/>
                <a:ea typeface="Consolas"/>
                <a:cs typeface="Consolas"/>
                <a:sym typeface="Consolas"/>
              </a:rPr>
              <a:t>in</a:t>
            </a:r>
            <a:r>
              <a:rPr lang="en-US" sz="1200" b="1" dirty="0">
                <a:solidFill>
                  <a:srgbClr val="000000"/>
                </a:solidFill>
                <a:highlight>
                  <a:srgbClr val="F7F7F7"/>
                </a:highlight>
                <a:latin typeface="Consolas"/>
                <a:ea typeface="Consolas"/>
                <a:cs typeface="Consolas"/>
                <a:sym typeface="Consolas"/>
              </a:rPr>
              <a:t> </a:t>
            </a:r>
            <a:r>
              <a:rPr lang="en-US" sz="1200" b="1" dirty="0">
                <a:solidFill>
                  <a:srgbClr val="795E26"/>
                </a:solidFill>
                <a:highlight>
                  <a:srgbClr val="F7F7F7"/>
                </a:highlight>
                <a:latin typeface="Consolas"/>
                <a:ea typeface="Consolas"/>
                <a:cs typeface="Consolas"/>
                <a:sym typeface="Consolas"/>
              </a:rPr>
              <a:t>range</a:t>
            </a:r>
            <a:r>
              <a:rPr lang="en-US" sz="1200" b="1" dirty="0">
                <a:solidFill>
                  <a:srgbClr val="000000"/>
                </a:solidFill>
                <a:highlight>
                  <a:srgbClr val="F7F7F7"/>
                </a:highlight>
                <a:latin typeface="Consolas"/>
                <a:ea typeface="Consolas"/>
                <a:cs typeface="Consolas"/>
                <a:sym typeface="Consolas"/>
              </a:rPr>
              <a:t>(</a:t>
            </a:r>
            <a:r>
              <a:rPr lang="en-US" sz="1200" b="1" dirty="0">
                <a:solidFill>
                  <a:srgbClr val="098156"/>
                </a:solidFill>
                <a:highlight>
                  <a:srgbClr val="F7F7F7"/>
                </a:highlight>
                <a:latin typeface="Consolas"/>
                <a:ea typeface="Consolas"/>
                <a:cs typeface="Consolas"/>
                <a:sym typeface="Consolas"/>
              </a:rPr>
              <a:t>1</a:t>
            </a:r>
            <a:r>
              <a:rPr lang="en-US" sz="1200" b="1" dirty="0">
                <a:solidFill>
                  <a:srgbClr val="000000"/>
                </a:solidFill>
                <a:highlight>
                  <a:srgbClr val="F7F7F7"/>
                </a:highlight>
                <a:latin typeface="Consolas"/>
                <a:ea typeface="Consolas"/>
                <a:cs typeface="Consolas"/>
                <a:sym typeface="Consolas"/>
              </a:rPr>
              <a:t>, </a:t>
            </a:r>
            <a:r>
              <a:rPr lang="en-US" sz="1200" b="1" dirty="0">
                <a:solidFill>
                  <a:srgbClr val="098156"/>
                </a:solidFill>
                <a:highlight>
                  <a:srgbClr val="F7F7F7"/>
                </a:highlight>
                <a:latin typeface="Consolas"/>
                <a:ea typeface="Consolas"/>
                <a:cs typeface="Consolas"/>
                <a:sym typeface="Consolas"/>
              </a:rPr>
              <a:t>11</a:t>
            </a:r>
            <a:r>
              <a:rPr lang="en-US" sz="1200" b="1" dirty="0">
                <a:solidFill>
                  <a:srgbClr val="000000"/>
                </a:solidFill>
                <a:highlight>
                  <a:srgbClr val="F7F7F7"/>
                </a:highlight>
                <a:latin typeface="Consolas"/>
                <a:ea typeface="Consolas"/>
                <a:cs typeface="Consolas"/>
                <a:sym typeface="Consolas"/>
              </a:rPr>
              <a:t>):</a:t>
            </a:r>
          </a:p>
          <a:p>
            <a:pPr marL="0" lvl="0" indent="0" algn="l" rtl="0">
              <a:lnSpc>
                <a:spcPct val="135714"/>
              </a:lnSpc>
              <a:spcBef>
                <a:spcPts val="0"/>
              </a:spcBef>
              <a:spcAft>
                <a:spcPts val="0"/>
              </a:spcAft>
              <a:buNone/>
            </a:pPr>
            <a:r>
              <a:rPr lang="en-US" sz="1200" b="1" dirty="0">
                <a:solidFill>
                  <a:srgbClr val="000000"/>
                </a:solidFill>
                <a:highlight>
                  <a:srgbClr val="F7F7F7"/>
                </a:highlight>
                <a:latin typeface="Consolas"/>
                <a:ea typeface="Consolas"/>
                <a:cs typeface="Consolas"/>
                <a:sym typeface="Consolas"/>
              </a:rPr>
              <a:t>    </a:t>
            </a:r>
            <a:r>
              <a:rPr lang="en-US" sz="1200" b="1" dirty="0" err="1">
                <a:solidFill>
                  <a:srgbClr val="000000"/>
                </a:solidFill>
                <a:highlight>
                  <a:srgbClr val="F7F7F7"/>
                </a:highlight>
                <a:latin typeface="Consolas"/>
                <a:ea typeface="Consolas"/>
                <a:cs typeface="Consolas"/>
                <a:sym typeface="Consolas"/>
              </a:rPr>
              <a:t>square_dict</a:t>
            </a:r>
            <a:r>
              <a:rPr lang="en-US" sz="1200" b="1" dirty="0">
                <a:solidFill>
                  <a:srgbClr val="000000"/>
                </a:solidFill>
                <a:highlight>
                  <a:srgbClr val="F7F7F7"/>
                </a:highlight>
                <a:latin typeface="Consolas"/>
                <a:ea typeface="Consolas"/>
                <a:cs typeface="Consolas"/>
                <a:sym typeface="Consolas"/>
              </a:rPr>
              <a:t>[num] = num*num</a:t>
            </a:r>
          </a:p>
          <a:p>
            <a:pPr marL="0" lvl="0" indent="0" algn="l" rtl="0">
              <a:lnSpc>
                <a:spcPct val="135714"/>
              </a:lnSpc>
              <a:spcBef>
                <a:spcPts val="0"/>
              </a:spcBef>
              <a:spcAft>
                <a:spcPts val="0"/>
              </a:spcAft>
              <a:buNone/>
            </a:pPr>
            <a:r>
              <a:rPr lang="en-US" sz="1200" b="1" dirty="0">
                <a:solidFill>
                  <a:srgbClr val="795E26"/>
                </a:solidFill>
                <a:highlight>
                  <a:srgbClr val="F7F7F7"/>
                </a:highlight>
                <a:latin typeface="Consolas"/>
                <a:ea typeface="Consolas"/>
                <a:cs typeface="Consolas"/>
                <a:sym typeface="Consolas"/>
              </a:rPr>
              <a:t>print</a:t>
            </a:r>
            <a:r>
              <a:rPr lang="en-US" sz="1200" b="1" dirty="0">
                <a:solidFill>
                  <a:srgbClr val="000000"/>
                </a:solidFill>
                <a:highlight>
                  <a:srgbClr val="F7F7F7"/>
                </a:highlight>
                <a:latin typeface="Consolas"/>
                <a:ea typeface="Consolas"/>
                <a:cs typeface="Consolas"/>
                <a:sym typeface="Consolas"/>
              </a:rPr>
              <a:t>(</a:t>
            </a:r>
            <a:r>
              <a:rPr lang="en-US" sz="1200" b="1" dirty="0" err="1">
                <a:solidFill>
                  <a:srgbClr val="000000"/>
                </a:solidFill>
                <a:highlight>
                  <a:srgbClr val="F7F7F7"/>
                </a:highlight>
                <a:latin typeface="Consolas"/>
                <a:ea typeface="Consolas"/>
                <a:cs typeface="Consolas"/>
                <a:sym typeface="Consolas"/>
              </a:rPr>
              <a:t>square_dict</a:t>
            </a:r>
            <a:r>
              <a:rPr lang="en-US" sz="1200" b="1" dirty="0">
                <a:solidFill>
                  <a:srgbClr val="000000"/>
                </a:solidFill>
                <a:highlight>
                  <a:srgbClr val="F7F7F7"/>
                </a:highlight>
                <a:latin typeface="Consolas"/>
                <a:ea typeface="Consolas"/>
                <a:cs typeface="Consolas"/>
                <a:sym typeface="Consolas"/>
              </a:rPr>
              <a:t>)</a:t>
            </a:r>
            <a:endParaRPr lang="en-US" sz="1200" b="1" dirty="0">
              <a:latin typeface="Consolas"/>
              <a:ea typeface="Consolas"/>
              <a:cs typeface="Consolas"/>
              <a:sym typeface="Consolas"/>
            </a:endParaRPr>
          </a:p>
        </p:txBody>
      </p:sp>
      <p:sp>
        <p:nvSpPr>
          <p:cNvPr id="265" name="Google Shape;265;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266" name="Google Shape;266;p33"/>
          <p:cNvSpPr txBox="1"/>
          <p:nvPr/>
        </p:nvSpPr>
        <p:spPr>
          <a:xfrm>
            <a:off x="485575" y="3988638"/>
            <a:ext cx="5618100" cy="738900"/>
          </a:xfrm>
          <a:prstGeom prst="rect">
            <a:avLst/>
          </a:prstGeom>
          <a:solidFill>
            <a:srgbClr val="F6F6F6"/>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1200" dirty="0">
                <a:solidFill>
                  <a:srgbClr val="008000"/>
                </a:solidFill>
                <a:highlight>
                  <a:srgbClr val="F7F7F7"/>
                </a:highlight>
                <a:latin typeface="Consolas"/>
                <a:ea typeface="Consolas"/>
                <a:cs typeface="Consolas"/>
                <a:sym typeface="Consolas"/>
              </a:rPr>
              <a:t># dictionary comprehension example</a:t>
            </a:r>
          </a:p>
          <a:p>
            <a:pPr marL="0" lvl="0" indent="0" algn="l" rtl="0">
              <a:lnSpc>
                <a:spcPct val="100000"/>
              </a:lnSpc>
              <a:spcBef>
                <a:spcPts val="0"/>
              </a:spcBef>
              <a:spcAft>
                <a:spcPts val="0"/>
              </a:spcAft>
              <a:buNone/>
            </a:pPr>
            <a:r>
              <a:rPr lang="en-US" sz="1200" dirty="0" err="1">
                <a:highlight>
                  <a:srgbClr val="F7F7F7"/>
                </a:highlight>
                <a:latin typeface="Consolas"/>
                <a:ea typeface="Consolas"/>
                <a:cs typeface="Consolas"/>
                <a:sym typeface="Consolas"/>
              </a:rPr>
              <a:t>square_dict</a:t>
            </a:r>
            <a:r>
              <a:rPr lang="en-US" sz="1200" dirty="0">
                <a:highlight>
                  <a:srgbClr val="F7F7F7"/>
                </a:highlight>
                <a:latin typeface="Consolas"/>
                <a:ea typeface="Consolas"/>
                <a:cs typeface="Consolas"/>
                <a:sym typeface="Consolas"/>
              </a:rPr>
              <a:t> = {num: num*num </a:t>
            </a:r>
            <a:r>
              <a:rPr lang="en-US" sz="1200" dirty="0">
                <a:solidFill>
                  <a:srgbClr val="AF00DB"/>
                </a:solidFill>
                <a:highlight>
                  <a:srgbClr val="F7F7F7"/>
                </a:highlight>
                <a:latin typeface="Consolas"/>
                <a:ea typeface="Consolas"/>
                <a:cs typeface="Consolas"/>
                <a:sym typeface="Consolas"/>
              </a:rPr>
              <a:t>for</a:t>
            </a:r>
            <a:r>
              <a:rPr lang="en-US" sz="1200" dirty="0">
                <a:highlight>
                  <a:srgbClr val="F7F7F7"/>
                </a:highlight>
                <a:latin typeface="Consolas"/>
                <a:ea typeface="Consolas"/>
                <a:cs typeface="Consolas"/>
                <a:sym typeface="Consolas"/>
              </a:rPr>
              <a:t> num </a:t>
            </a:r>
            <a:r>
              <a:rPr lang="en-US" sz="1200" dirty="0">
                <a:solidFill>
                  <a:srgbClr val="0000FF"/>
                </a:solidFill>
                <a:highlight>
                  <a:srgbClr val="F7F7F7"/>
                </a:highlight>
                <a:latin typeface="Consolas"/>
                <a:ea typeface="Consolas"/>
                <a:cs typeface="Consolas"/>
                <a:sym typeface="Consolas"/>
              </a:rPr>
              <a:t>in</a:t>
            </a:r>
            <a:r>
              <a:rPr lang="en-US" sz="1200" dirty="0">
                <a:highlight>
                  <a:srgbClr val="F7F7F7"/>
                </a:highlight>
                <a:latin typeface="Consolas"/>
                <a:ea typeface="Consolas"/>
                <a:cs typeface="Consolas"/>
                <a:sym typeface="Consolas"/>
              </a:rPr>
              <a:t> </a:t>
            </a:r>
            <a:r>
              <a:rPr lang="en-US" sz="1200" dirty="0">
                <a:solidFill>
                  <a:srgbClr val="795E26"/>
                </a:solidFill>
                <a:highlight>
                  <a:srgbClr val="F7F7F7"/>
                </a:highlight>
                <a:latin typeface="Consolas"/>
                <a:ea typeface="Consolas"/>
                <a:cs typeface="Consolas"/>
                <a:sym typeface="Consolas"/>
              </a:rPr>
              <a:t>range</a:t>
            </a:r>
            <a:r>
              <a:rPr lang="en-US" sz="1200" dirty="0">
                <a:highlight>
                  <a:srgbClr val="F7F7F7"/>
                </a:highlight>
                <a:latin typeface="Consolas"/>
                <a:ea typeface="Consolas"/>
                <a:cs typeface="Consolas"/>
                <a:sym typeface="Consolas"/>
              </a:rPr>
              <a:t>(</a:t>
            </a:r>
            <a:r>
              <a:rPr lang="en-US" sz="1200" dirty="0">
                <a:solidFill>
                  <a:srgbClr val="098156"/>
                </a:solidFill>
                <a:highlight>
                  <a:srgbClr val="F7F7F7"/>
                </a:highlight>
                <a:latin typeface="Consolas"/>
                <a:ea typeface="Consolas"/>
                <a:cs typeface="Consolas"/>
                <a:sym typeface="Consolas"/>
              </a:rPr>
              <a:t>1</a:t>
            </a:r>
            <a:r>
              <a:rPr lang="en-US" sz="1200" dirty="0">
                <a:highlight>
                  <a:srgbClr val="F7F7F7"/>
                </a:highlight>
                <a:latin typeface="Consolas"/>
                <a:ea typeface="Consolas"/>
                <a:cs typeface="Consolas"/>
                <a:sym typeface="Consolas"/>
              </a:rPr>
              <a:t>, </a:t>
            </a:r>
            <a:r>
              <a:rPr lang="en-US" sz="1200" dirty="0">
                <a:solidFill>
                  <a:srgbClr val="098156"/>
                </a:solidFill>
                <a:highlight>
                  <a:srgbClr val="F7F7F7"/>
                </a:highlight>
                <a:latin typeface="Consolas"/>
                <a:ea typeface="Consolas"/>
                <a:cs typeface="Consolas"/>
                <a:sym typeface="Consolas"/>
              </a:rPr>
              <a:t>11</a:t>
            </a:r>
            <a:r>
              <a:rPr lang="en-US" sz="1200" dirty="0">
                <a:highlight>
                  <a:srgbClr val="F7F7F7"/>
                </a:highlight>
                <a:latin typeface="Consolas"/>
                <a:ea typeface="Consolas"/>
                <a:cs typeface="Consolas"/>
                <a:sym typeface="Consolas"/>
              </a:rPr>
              <a:t>)}</a:t>
            </a:r>
          </a:p>
          <a:p>
            <a:pPr marL="0" lvl="0" indent="0" algn="l" rtl="0">
              <a:lnSpc>
                <a:spcPct val="100000"/>
              </a:lnSpc>
              <a:spcBef>
                <a:spcPts val="0"/>
              </a:spcBef>
              <a:spcAft>
                <a:spcPts val="0"/>
              </a:spcAft>
              <a:buNone/>
            </a:pPr>
            <a:r>
              <a:rPr lang="en-US" sz="1200" dirty="0">
                <a:solidFill>
                  <a:srgbClr val="795E26"/>
                </a:solidFill>
                <a:highlight>
                  <a:srgbClr val="F7F7F7"/>
                </a:highlight>
                <a:latin typeface="Consolas"/>
                <a:ea typeface="Consolas"/>
                <a:cs typeface="Consolas"/>
                <a:sym typeface="Consolas"/>
              </a:rPr>
              <a:t>print</a:t>
            </a:r>
            <a:r>
              <a:rPr lang="en-US" sz="1200" dirty="0">
                <a:highlight>
                  <a:srgbClr val="F7F7F7"/>
                </a:highlight>
                <a:latin typeface="Consolas"/>
                <a:ea typeface="Consolas"/>
                <a:cs typeface="Consolas"/>
                <a:sym typeface="Consolas"/>
              </a:rPr>
              <a:t>(</a:t>
            </a:r>
            <a:r>
              <a:rPr lang="en-US" sz="1200" dirty="0" err="1">
                <a:highlight>
                  <a:srgbClr val="F7F7F7"/>
                </a:highlight>
                <a:latin typeface="Consolas"/>
                <a:ea typeface="Consolas"/>
                <a:cs typeface="Consolas"/>
                <a:sym typeface="Consolas"/>
              </a:rPr>
              <a:t>square_dict</a:t>
            </a:r>
            <a:r>
              <a:rPr lang="en-US" sz="1200" dirty="0">
                <a:highlight>
                  <a:srgbClr val="F7F7F7"/>
                </a:highlight>
                <a:latin typeface="Consolas"/>
                <a:ea typeface="Consolas"/>
                <a:cs typeface="Consolas"/>
                <a:sym typeface="Consolas"/>
              </a:rPr>
              <a:t>)</a:t>
            </a:r>
            <a:endParaRPr lang="en-US" sz="1050" dirty="0">
              <a:highlight>
                <a:srgbClr val="F7F7F7"/>
              </a:highlight>
              <a:latin typeface="Courier New"/>
              <a:ea typeface="Courier New"/>
              <a:cs typeface="Courier New"/>
              <a:sym typeface="Courier New"/>
            </a:endParaRPr>
          </a:p>
        </p:txBody>
      </p:sp>
      <p:sp>
        <p:nvSpPr>
          <p:cNvPr id="267" name="Google Shape;267;p33"/>
          <p:cNvSpPr txBox="1"/>
          <p:nvPr/>
        </p:nvSpPr>
        <p:spPr>
          <a:xfrm>
            <a:off x="565975" y="1780138"/>
            <a:ext cx="29871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200"/>
              <a:t>WITHOUT using List Comprehensions</a:t>
            </a:r>
            <a:endParaRPr sz="1200"/>
          </a:p>
        </p:txBody>
      </p:sp>
      <p:sp>
        <p:nvSpPr>
          <p:cNvPr id="268" name="Google Shape;268;p33"/>
          <p:cNvSpPr txBox="1"/>
          <p:nvPr/>
        </p:nvSpPr>
        <p:spPr>
          <a:xfrm>
            <a:off x="4543400" y="3545475"/>
            <a:ext cx="30873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200"/>
              <a:t>WITH using List Comprehensions</a:t>
            </a:r>
            <a:endParaRPr sz="1200"/>
          </a:p>
        </p:txBody>
      </p:sp>
      <p:cxnSp>
        <p:nvCxnSpPr>
          <p:cNvPr id="269" name="Google Shape;269;p33"/>
          <p:cNvCxnSpPr/>
          <p:nvPr/>
        </p:nvCxnSpPr>
        <p:spPr>
          <a:xfrm>
            <a:off x="4294000" y="3414675"/>
            <a:ext cx="8400" cy="500100"/>
          </a:xfrm>
          <a:prstGeom prst="straightConnector1">
            <a:avLst/>
          </a:prstGeom>
          <a:noFill/>
          <a:ln w="9525" cap="flat" cmpd="sng">
            <a:solidFill>
              <a:schemeClr val="dk2"/>
            </a:solidFill>
            <a:prstDash val="solid"/>
            <a:round/>
            <a:headEnd type="none" w="med" len="med"/>
            <a:tailEnd type="triangle" w="med" len="med"/>
          </a:ln>
        </p:spPr>
      </p:cxnSp>
      <p:sp>
        <p:nvSpPr>
          <p:cNvPr id="270" name="Google Shape;270;p33"/>
          <p:cNvSpPr txBox="1"/>
          <p:nvPr/>
        </p:nvSpPr>
        <p:spPr>
          <a:xfrm>
            <a:off x="519325" y="1215075"/>
            <a:ext cx="30000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50">
                <a:highlight>
                  <a:srgbClr val="F9FAFC"/>
                </a:highlight>
              </a:rPr>
              <a:t>Consider the following code:</a:t>
            </a:r>
            <a:endParaRPr/>
          </a:p>
        </p:txBody>
      </p:sp>
      <p:sp>
        <p:nvSpPr>
          <p:cNvPr id="271" name="Google Shape;271;p33"/>
          <p:cNvSpPr txBox="1"/>
          <p:nvPr/>
        </p:nvSpPr>
        <p:spPr>
          <a:xfrm>
            <a:off x="485575" y="3418000"/>
            <a:ext cx="3691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highlight>
                  <a:srgbClr val="F9FAFC"/>
                </a:highlight>
              </a:rPr>
              <a:t>Now, let's create the dictionary in the above program using dictionary comprehension.</a:t>
            </a:r>
            <a:endParaRPr sz="1200"/>
          </a:p>
        </p:txBody>
      </p:sp>
      <p:sp>
        <p:nvSpPr>
          <p:cNvPr id="272" name="Google Shape;272;p33"/>
          <p:cNvSpPr txBox="1"/>
          <p:nvPr/>
        </p:nvSpPr>
        <p:spPr>
          <a:xfrm>
            <a:off x="6236350" y="4020625"/>
            <a:ext cx="27699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highlight>
                  <a:srgbClr val="F9FAFC"/>
                </a:highlight>
              </a:rPr>
              <a:t>The output of both programs will be the same: </a:t>
            </a:r>
            <a:r>
              <a:rPr lang="en-US" sz="1050">
                <a:solidFill>
                  <a:schemeClr val="accent2"/>
                </a:solidFill>
                <a:highlight>
                  <a:srgbClr val="FFFFFF"/>
                </a:highlight>
                <a:latin typeface="Consolas"/>
                <a:ea typeface="Consolas"/>
                <a:cs typeface="Consolas"/>
                <a:sym typeface="Consolas"/>
              </a:rPr>
              <a:t>{1: 1, 2: 4, 3: 9, 4: 16, 5: 25, 6: 36, 7: 49, 8: 64, 9: 81, 10: 100}</a:t>
            </a:r>
            <a:endParaRPr sz="10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Warnings on Using Dictionary Comprehensions</a:t>
            </a:r>
            <a:endParaRPr/>
          </a:p>
        </p:txBody>
      </p:sp>
      <p:sp>
        <p:nvSpPr>
          <p:cNvPr id="278" name="Google Shape;278;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dk2"/>
                </a:solidFill>
              </a:rPr>
              <a:t>14</a:t>
            </a:fld>
            <a:endParaRPr>
              <a:solidFill>
                <a:schemeClr val="dk2"/>
              </a:solidFill>
            </a:endParaRPr>
          </a:p>
        </p:txBody>
      </p:sp>
      <p:sp>
        <p:nvSpPr>
          <p:cNvPr id="279" name="Google Shape;279;p34"/>
          <p:cNvSpPr txBox="1">
            <a:spLocks noGrp="1"/>
          </p:cNvSpPr>
          <p:nvPr>
            <p:ph type="body" idx="1"/>
          </p:nvPr>
        </p:nvSpPr>
        <p:spPr>
          <a:xfrm>
            <a:off x="551325" y="1247650"/>
            <a:ext cx="8152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Even though dictionary comprehensions are great for writing elegant code that is easy to read, they are not always the right choice.</a:t>
            </a:r>
            <a:endParaRPr/>
          </a:p>
          <a:p>
            <a:pPr marL="0" lvl="0" indent="0" algn="l" rtl="0">
              <a:spcBef>
                <a:spcPts val="1200"/>
              </a:spcBef>
              <a:spcAft>
                <a:spcPts val="0"/>
              </a:spcAft>
              <a:buNone/>
            </a:pPr>
            <a:r>
              <a:rPr lang="en-US"/>
              <a:t>We must be careful while using them as:</a:t>
            </a:r>
            <a:endParaRPr/>
          </a:p>
          <a:p>
            <a:pPr marL="457200" lvl="0" indent="-330200" algn="l" rtl="0">
              <a:spcBef>
                <a:spcPts val="1200"/>
              </a:spcBef>
              <a:spcAft>
                <a:spcPts val="0"/>
              </a:spcAft>
              <a:buSzPts val="1600"/>
              <a:buChar char="●"/>
            </a:pPr>
            <a:r>
              <a:rPr lang="en-US"/>
              <a:t>They can sometimes make the code run slower and consume more memory.</a:t>
            </a:r>
            <a:endParaRPr/>
          </a:p>
          <a:p>
            <a:pPr marL="457200" lvl="0" indent="-330200" algn="l" rtl="0">
              <a:spcBef>
                <a:spcPts val="0"/>
              </a:spcBef>
              <a:spcAft>
                <a:spcPts val="0"/>
              </a:spcAft>
              <a:buSzPts val="1600"/>
              <a:buChar char="●"/>
            </a:pPr>
            <a:r>
              <a:rPr lang="en-US"/>
              <a:t>They can decrease the readability of the code.</a:t>
            </a:r>
            <a:endParaRPr/>
          </a:p>
          <a:p>
            <a:pPr marL="0" lvl="0" indent="0" algn="l" rtl="0">
              <a:spcBef>
                <a:spcPts val="1200"/>
              </a:spcBef>
              <a:spcAft>
                <a:spcPts val="1200"/>
              </a:spcAft>
              <a:buNone/>
            </a:pPr>
            <a:r>
              <a:rPr lang="en-US"/>
              <a:t>We must not try to fit a difficult logic or a large number of dictionary comprehension inside them just for the sake of making the code single-lined. In these cases, it is better to choose other alternatives such as loops.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Knowledge Check</a:t>
            </a:r>
            <a:endParaRPr/>
          </a:p>
        </p:txBody>
      </p:sp>
      <p:sp>
        <p:nvSpPr>
          <p:cNvPr id="285" name="Google Shape;285;p35"/>
          <p:cNvSpPr txBox="1">
            <a:spLocks noGrp="1"/>
          </p:cNvSpPr>
          <p:nvPr>
            <p:ph type="body" idx="1"/>
          </p:nvPr>
        </p:nvSpPr>
        <p:spPr>
          <a:xfrm>
            <a:off x="434450" y="1335725"/>
            <a:ext cx="8520600" cy="3328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FF9900"/>
              </a:buClr>
              <a:buSzPts val="1400"/>
              <a:buChar char="●"/>
            </a:pPr>
            <a:r>
              <a:rPr lang="en-US"/>
              <a:t>What is Comprehensions in Python?</a:t>
            </a:r>
            <a:endParaRPr/>
          </a:p>
          <a:p>
            <a:pPr marL="457200" lvl="0" indent="-317500" algn="l" rtl="0">
              <a:spcBef>
                <a:spcPts val="0"/>
              </a:spcBef>
              <a:spcAft>
                <a:spcPts val="0"/>
              </a:spcAft>
              <a:buClr>
                <a:srgbClr val="FF9900"/>
              </a:buClr>
              <a:buSzPts val="1400"/>
              <a:buChar char="●"/>
            </a:pPr>
            <a:r>
              <a:rPr lang="en-US"/>
              <a:t>What types of Comprehensions support Python?</a:t>
            </a:r>
            <a:endParaRPr/>
          </a:p>
          <a:p>
            <a:pPr marL="457200" lvl="0" indent="-317500" algn="l" rtl="0">
              <a:spcBef>
                <a:spcPts val="0"/>
              </a:spcBef>
              <a:spcAft>
                <a:spcPts val="0"/>
              </a:spcAft>
              <a:buClr>
                <a:srgbClr val="FF9900"/>
              </a:buClr>
              <a:buSzPts val="1400"/>
              <a:buChar char="●"/>
            </a:pPr>
            <a:r>
              <a:rPr lang="en-US"/>
              <a:t>When should we use Comprehensions?</a:t>
            </a:r>
            <a:endParaRPr/>
          </a:p>
        </p:txBody>
      </p:sp>
      <p:sp>
        <p:nvSpPr>
          <p:cNvPr id="286" name="Google Shape;286;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6"/>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Summary</a:t>
            </a:r>
            <a:endParaRPr/>
          </a:p>
        </p:txBody>
      </p:sp>
      <p:sp>
        <p:nvSpPr>
          <p:cNvPr id="292" name="Google Shape;292;p36"/>
          <p:cNvSpPr txBox="1">
            <a:spLocks noGrp="1"/>
          </p:cNvSpPr>
          <p:nvPr>
            <p:ph type="body" idx="1"/>
          </p:nvPr>
        </p:nvSpPr>
        <p:spPr>
          <a:xfrm>
            <a:off x="590550" y="1247650"/>
            <a:ext cx="8191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Python comprehensions are a concise and efficient way to create lists, dictionaries, and sets by applying expressions or transformations to a range of values or elements. They provide a readable and elegant way to generate structured data and are widely used in Python for tasks like filtering, mapping, and data transformation, making code more expressive and concise. Comprehensions are a key feature for data processing and manipulation in Python. </a:t>
            </a:r>
            <a:endParaRPr/>
          </a:p>
        </p:txBody>
      </p:sp>
      <p:sp>
        <p:nvSpPr>
          <p:cNvPr id="293" name="Google Shape;293;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idx="4294967295"/>
          </p:nvPr>
        </p:nvSpPr>
        <p:spPr>
          <a:xfrm>
            <a:off x="-37225" y="1882600"/>
            <a:ext cx="4176000" cy="138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t>Section 2</a:t>
            </a:r>
            <a:br>
              <a:rPr lang="en-US" sz="3000"/>
            </a:br>
            <a:r>
              <a:rPr lang="en-US" sz="3000" b="1">
                <a:solidFill>
                  <a:schemeClr val="dk1"/>
                </a:solidFill>
              </a:rPr>
              <a:t>String Operators and I/O</a:t>
            </a:r>
            <a:endParaRPr/>
          </a:p>
        </p:txBody>
      </p:sp>
      <p:sp>
        <p:nvSpPr>
          <p:cNvPr id="299" name="Google Shape;299;p37"/>
          <p:cNvSpPr txBox="1"/>
          <p:nvPr/>
        </p:nvSpPr>
        <p:spPr>
          <a:xfrm>
            <a:off x="281675" y="1746850"/>
            <a:ext cx="3595200" cy="120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100" b="1">
                <a:solidFill>
                  <a:srgbClr val="F9F9F9"/>
                </a:solidFill>
                <a:latin typeface="Century Gothic"/>
                <a:ea typeface="Century Gothic"/>
                <a:cs typeface="Century Gothic"/>
                <a:sym typeface="Century Gothic"/>
              </a:rPr>
              <a:t>Section Two</a:t>
            </a:r>
            <a:endParaRPr sz="400" b="1">
              <a:solidFill>
                <a:srgbClr val="F9F9F9"/>
              </a:solidFill>
              <a:latin typeface="Century Gothic"/>
              <a:ea typeface="Century Gothic"/>
              <a:cs typeface="Century Gothic"/>
              <a:sym typeface="Century Gothic"/>
            </a:endParaRPr>
          </a:p>
          <a:p>
            <a:pPr marL="0" lvl="0" indent="0" algn="ctr" rtl="0">
              <a:spcBef>
                <a:spcPts val="0"/>
              </a:spcBef>
              <a:spcAft>
                <a:spcPts val="0"/>
              </a:spcAft>
              <a:buNone/>
            </a:pPr>
            <a:r>
              <a:rPr lang="en-US" sz="400" b="1">
                <a:solidFill>
                  <a:srgbClr val="F9F9F9"/>
                </a:solidFill>
                <a:latin typeface="Century Gothic"/>
                <a:ea typeface="Century Gothic"/>
                <a:cs typeface="Century Gothic"/>
                <a:sym typeface="Century Gothic"/>
              </a:rPr>
              <a:t>_____________________________________________________</a:t>
            </a:r>
            <a:endParaRPr sz="400" b="1">
              <a:solidFill>
                <a:srgbClr val="F9F9F9"/>
              </a:solidFill>
              <a:latin typeface="Century Gothic"/>
              <a:ea typeface="Century Gothic"/>
              <a:cs typeface="Century Gothic"/>
              <a:sym typeface="Century Gothic"/>
            </a:endParaRPr>
          </a:p>
          <a:p>
            <a:pPr marL="0" lvl="0" indent="0" algn="ctr" rtl="0">
              <a:spcBef>
                <a:spcPts val="0"/>
              </a:spcBef>
              <a:spcAft>
                <a:spcPts val="0"/>
              </a:spcAft>
              <a:buNone/>
            </a:pPr>
            <a:r>
              <a:rPr lang="en-US" sz="3100" b="1">
                <a:solidFill>
                  <a:srgbClr val="F9F9F9"/>
                </a:solidFill>
                <a:latin typeface="Century Gothic"/>
                <a:ea typeface="Century Gothic"/>
                <a:cs typeface="Century Gothic"/>
                <a:sym typeface="Century Gothic"/>
              </a:rPr>
              <a:t>Python Iterators</a:t>
            </a:r>
            <a:endParaRPr sz="3200" b="1">
              <a:solidFill>
                <a:srgbClr val="F9F9F9"/>
              </a:solidFill>
              <a:latin typeface="Century Gothic"/>
              <a:ea typeface="Century Gothic"/>
              <a:cs typeface="Century Gothic"/>
              <a:sym typeface="Century Gothic"/>
            </a:endParaRPr>
          </a:p>
        </p:txBody>
      </p:sp>
      <p:sp>
        <p:nvSpPr>
          <p:cNvPr id="300" name="Google Shape;30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301" name="Google Shape;301;p37"/>
          <p:cNvSpPr txBox="1">
            <a:spLocks noGrp="1"/>
          </p:cNvSpPr>
          <p:nvPr>
            <p:ph type="body" idx="1"/>
          </p:nvPr>
        </p:nvSpPr>
        <p:spPr>
          <a:xfrm>
            <a:off x="4540625" y="915200"/>
            <a:ext cx="4241400" cy="3748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US" sz="1800" b="1">
                <a:solidFill>
                  <a:schemeClr val="dk1"/>
                </a:solidFill>
              </a:rPr>
              <a:t>Learning Objectives:</a:t>
            </a:r>
            <a:endParaRPr sz="1800" b="1">
              <a:solidFill>
                <a:schemeClr val="dk1"/>
              </a:solidFill>
            </a:endParaRPr>
          </a:p>
          <a:p>
            <a:pPr marL="0" lvl="0" indent="0" algn="l" rtl="0">
              <a:lnSpc>
                <a:spcPct val="100000"/>
              </a:lnSpc>
              <a:spcBef>
                <a:spcPts val="1000"/>
              </a:spcBef>
              <a:spcAft>
                <a:spcPts val="0"/>
              </a:spcAft>
              <a:buNone/>
            </a:pPr>
            <a:r>
              <a:rPr lang="en-US"/>
              <a:t>By the end of this section, learners will be able to:</a:t>
            </a:r>
            <a:endParaRPr sz="1800" b="1">
              <a:solidFill>
                <a:schemeClr val="dk1"/>
              </a:solidFill>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457200" lvl="0" indent="-330200" algn="l" rtl="0">
              <a:spcBef>
                <a:spcPts val="0"/>
              </a:spcBef>
              <a:spcAft>
                <a:spcPts val="0"/>
              </a:spcAft>
              <a:buSzPts val="1600"/>
              <a:buChar char="●"/>
            </a:pPr>
            <a:r>
              <a:rPr lang="en-US"/>
              <a:t>Describe the concept of Python Iterators.</a:t>
            </a:r>
            <a:endParaRPr/>
          </a:p>
          <a:p>
            <a:pPr marL="457200" lvl="0" indent="-330200" algn="l" rtl="0">
              <a:lnSpc>
                <a:spcPct val="100000"/>
              </a:lnSpc>
              <a:spcBef>
                <a:spcPts val="0"/>
              </a:spcBef>
              <a:spcAft>
                <a:spcPts val="0"/>
              </a:spcAft>
              <a:buSzPts val="1600"/>
              <a:buChar char="●"/>
            </a:pPr>
            <a:r>
              <a:rPr lang="en-US"/>
              <a:t>Create User-defined Iterators.</a:t>
            </a:r>
            <a:endParaRPr/>
          </a:p>
          <a:p>
            <a:pPr marL="0" lvl="0" indent="0" algn="l" rtl="0">
              <a:spcBef>
                <a:spcPts val="0"/>
              </a:spcBef>
              <a:spcAft>
                <a:spcPts val="0"/>
              </a:spcAft>
              <a:buNone/>
            </a:pPr>
            <a:endParaRPr sz="2500" b="1">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Table of Contents</a:t>
            </a:r>
            <a:endParaRPr/>
          </a:p>
        </p:txBody>
      </p:sp>
      <p:sp>
        <p:nvSpPr>
          <p:cNvPr id="307" name="Google Shape;307;p38"/>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US"/>
              <a:t>Overview of Iterators</a:t>
            </a:r>
            <a:endParaRPr/>
          </a:p>
          <a:p>
            <a:pPr marL="457200" lvl="0" indent="-330200" algn="l" rtl="0">
              <a:spcBef>
                <a:spcPts val="0"/>
              </a:spcBef>
              <a:spcAft>
                <a:spcPts val="0"/>
              </a:spcAft>
              <a:buSzPts val="1600"/>
              <a:buChar char="●"/>
            </a:pPr>
            <a:r>
              <a:rPr lang="en-US"/>
              <a:t>How to Create and Use Iterators</a:t>
            </a:r>
            <a:endParaRPr/>
          </a:p>
          <a:p>
            <a:pPr marL="457200" lvl="0" indent="-330200" algn="l" rtl="0">
              <a:spcBef>
                <a:spcPts val="0"/>
              </a:spcBef>
              <a:spcAft>
                <a:spcPts val="0"/>
              </a:spcAft>
              <a:buSzPts val="1600"/>
              <a:buChar char="●"/>
            </a:pPr>
            <a:r>
              <a:rPr lang="en-US"/>
              <a:t>Common Use Cases for Iterators</a:t>
            </a:r>
            <a:endParaRPr/>
          </a:p>
        </p:txBody>
      </p:sp>
      <p:sp>
        <p:nvSpPr>
          <p:cNvPr id="308" name="Google Shape;308;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9"/>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Overview of Iterators</a:t>
            </a:r>
            <a:endParaRPr/>
          </a:p>
        </p:txBody>
      </p:sp>
      <p:sp>
        <p:nvSpPr>
          <p:cNvPr id="314" name="Google Shape;314;p39"/>
          <p:cNvSpPr txBox="1"/>
          <p:nvPr/>
        </p:nvSpPr>
        <p:spPr>
          <a:xfrm>
            <a:off x="554225" y="1227175"/>
            <a:ext cx="8183100" cy="3112500"/>
          </a:xfrm>
          <a:prstGeom prst="rect">
            <a:avLst/>
          </a:prstGeom>
          <a:noFill/>
          <a:ln>
            <a:noFill/>
          </a:ln>
        </p:spPr>
        <p:txBody>
          <a:bodyPr spcFirstLastPara="1" wrap="square" lIns="0" tIns="13325" rIns="0" bIns="0" anchor="t" anchorCtr="0">
            <a:spAutoFit/>
          </a:bodyPr>
          <a:lstStyle/>
          <a:p>
            <a:pPr marL="247650" lvl="0" indent="-241300" algn="l" rtl="0">
              <a:spcBef>
                <a:spcPts val="0"/>
              </a:spcBef>
              <a:spcAft>
                <a:spcPts val="0"/>
              </a:spcAft>
              <a:buClr>
                <a:srgbClr val="E69138"/>
              </a:buClr>
              <a:buSzPts val="1400"/>
              <a:buChar char="❑"/>
            </a:pPr>
            <a:r>
              <a:rPr lang="en-US"/>
              <a:t>Python iterators are objects that allow you to iterate over a sequence of elements such as lists, dictionaries, or custom-defined objects, one at a time. </a:t>
            </a:r>
            <a:endParaRPr/>
          </a:p>
          <a:p>
            <a:pPr marL="247650" marR="5080" lvl="0" indent="-241300" algn="l" rtl="0">
              <a:lnSpc>
                <a:spcPct val="100000"/>
              </a:lnSpc>
              <a:spcBef>
                <a:spcPts val="1000"/>
              </a:spcBef>
              <a:spcAft>
                <a:spcPts val="0"/>
              </a:spcAft>
              <a:buClr>
                <a:srgbClr val="E69138"/>
              </a:buClr>
              <a:buSzPts val="1400"/>
              <a:buChar char="❑"/>
            </a:pPr>
            <a:r>
              <a:rPr lang="en-US"/>
              <a:t>An iterator returns data one element at a time, and they are implicitly implemented within </a:t>
            </a:r>
            <a:r>
              <a:rPr lang="en-US" i="1"/>
              <a:t>for </a:t>
            </a:r>
            <a:r>
              <a:rPr lang="en-US"/>
              <a:t>loops, comprehensions, etc.</a:t>
            </a:r>
            <a:endParaRPr/>
          </a:p>
          <a:p>
            <a:pPr marL="247650" lvl="0" indent="-241300" algn="l" rtl="0">
              <a:spcBef>
                <a:spcPts val="1000"/>
              </a:spcBef>
              <a:spcAft>
                <a:spcPts val="0"/>
              </a:spcAft>
              <a:buClr>
                <a:srgbClr val="E69138"/>
              </a:buClr>
              <a:buSzPts val="1400"/>
              <a:buChar char="❑"/>
            </a:pPr>
            <a:r>
              <a:rPr lang="en-US"/>
              <a:t>Iterators provide a way to access and process elements in a memory-efficient and sequential manner. The key characteristics of iterators are their</a:t>
            </a:r>
            <a:r>
              <a:rPr lang="en-US" b="1"/>
              <a:t> __iter__()</a:t>
            </a:r>
            <a:r>
              <a:rPr lang="en-US"/>
              <a:t> and </a:t>
            </a:r>
            <a:r>
              <a:rPr lang="en-US" b="1"/>
              <a:t>__next__()</a:t>
            </a:r>
            <a:r>
              <a:rPr lang="en-US"/>
              <a:t> methods, which enable iteration and raising a</a:t>
            </a:r>
            <a:r>
              <a:rPr lang="en-US" b="1" i="1"/>
              <a:t> StopIteration</a:t>
            </a:r>
            <a:r>
              <a:rPr lang="en-US"/>
              <a:t> exception when the end of the sequence is reached. </a:t>
            </a:r>
            <a:endParaRPr/>
          </a:p>
          <a:p>
            <a:pPr marL="247650" lvl="0" indent="-241300" algn="l" rtl="0">
              <a:spcBef>
                <a:spcPts val="1000"/>
              </a:spcBef>
              <a:spcAft>
                <a:spcPts val="0"/>
              </a:spcAft>
              <a:buClr>
                <a:srgbClr val="E69138"/>
              </a:buClr>
              <a:buSzPts val="1400"/>
              <a:buChar char="❑"/>
            </a:pPr>
            <a:r>
              <a:rPr lang="en-US"/>
              <a:t>We can use Iterators in Python for looping, data processing, and lazy evaluation, enhancing code readability and efficiency.</a:t>
            </a:r>
            <a:endParaRPr/>
          </a:p>
          <a:p>
            <a:pPr marL="247650" lvl="0" indent="-241300" algn="l" rtl="0">
              <a:spcBef>
                <a:spcPts val="1000"/>
              </a:spcBef>
              <a:spcAft>
                <a:spcPts val="0"/>
              </a:spcAft>
              <a:buClr>
                <a:srgbClr val="E69138"/>
              </a:buClr>
              <a:buSzPts val="1400"/>
              <a:buChar char="❑"/>
            </a:pPr>
            <a:r>
              <a:rPr lang="en-US"/>
              <a:t>Lazy Evaluation: Iterators use lazy evaluation, which means that elements are generated or fetched on-demand as you iterate through the collection. This is memory-efficient, especially for large datasets.</a:t>
            </a:r>
            <a:endParaRPr/>
          </a:p>
        </p:txBody>
      </p:sp>
      <p:sp>
        <p:nvSpPr>
          <p:cNvPr id="315" name="Google Shape;315;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316" name="Google Shape;316;p39"/>
          <p:cNvSpPr txBox="1"/>
          <p:nvPr/>
        </p:nvSpPr>
        <p:spPr>
          <a:xfrm>
            <a:off x="2728950" y="4243150"/>
            <a:ext cx="469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Click here for more information about Iterators.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idx="4294967295"/>
          </p:nvPr>
        </p:nvSpPr>
        <p:spPr>
          <a:xfrm>
            <a:off x="-37225" y="1882600"/>
            <a:ext cx="4176000" cy="138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t>Section 2</a:t>
            </a:r>
            <a:br>
              <a:rPr lang="en-US" sz="3000"/>
            </a:br>
            <a:r>
              <a:rPr lang="en-US" sz="3000" b="1">
                <a:solidFill>
                  <a:schemeClr val="dk1"/>
                </a:solidFill>
              </a:rPr>
              <a:t>String Operators and I/O</a:t>
            </a:r>
            <a:endParaRPr/>
          </a:p>
        </p:txBody>
      </p:sp>
      <p:sp>
        <p:nvSpPr>
          <p:cNvPr id="148" name="Google Shape;148;p22"/>
          <p:cNvSpPr txBox="1"/>
          <p:nvPr/>
        </p:nvSpPr>
        <p:spPr>
          <a:xfrm>
            <a:off x="281675" y="1746850"/>
            <a:ext cx="3595200" cy="1677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100" b="1">
                <a:solidFill>
                  <a:srgbClr val="F9F9F9"/>
                </a:solidFill>
                <a:latin typeface="Century Gothic"/>
                <a:ea typeface="Century Gothic"/>
                <a:cs typeface="Century Gothic"/>
                <a:sym typeface="Century Gothic"/>
              </a:rPr>
              <a:t>Section One</a:t>
            </a:r>
            <a:endParaRPr sz="400" b="1">
              <a:solidFill>
                <a:srgbClr val="F9F9F9"/>
              </a:solidFill>
              <a:latin typeface="Century Gothic"/>
              <a:ea typeface="Century Gothic"/>
              <a:cs typeface="Century Gothic"/>
              <a:sym typeface="Century Gothic"/>
            </a:endParaRPr>
          </a:p>
          <a:p>
            <a:pPr marL="0" lvl="0" indent="0" algn="ctr" rtl="0">
              <a:spcBef>
                <a:spcPts val="0"/>
              </a:spcBef>
              <a:spcAft>
                <a:spcPts val="0"/>
              </a:spcAft>
              <a:buNone/>
            </a:pPr>
            <a:r>
              <a:rPr lang="en-US" sz="400" b="1">
                <a:solidFill>
                  <a:srgbClr val="F9F9F9"/>
                </a:solidFill>
                <a:latin typeface="Century Gothic"/>
                <a:ea typeface="Century Gothic"/>
                <a:cs typeface="Century Gothic"/>
                <a:sym typeface="Century Gothic"/>
              </a:rPr>
              <a:t>_____________________________________________________</a:t>
            </a:r>
            <a:endParaRPr sz="400" b="1">
              <a:solidFill>
                <a:srgbClr val="F9F9F9"/>
              </a:solidFill>
              <a:latin typeface="Century Gothic"/>
              <a:ea typeface="Century Gothic"/>
              <a:cs typeface="Century Gothic"/>
              <a:sym typeface="Century Gothic"/>
            </a:endParaRPr>
          </a:p>
          <a:p>
            <a:pPr marL="0" lvl="0" indent="0" algn="ctr" rtl="0">
              <a:spcBef>
                <a:spcPts val="0"/>
              </a:spcBef>
              <a:spcAft>
                <a:spcPts val="0"/>
              </a:spcAft>
              <a:buNone/>
            </a:pPr>
            <a:r>
              <a:rPr lang="en-US" sz="3100" b="1">
                <a:solidFill>
                  <a:srgbClr val="F9F9F9"/>
                </a:solidFill>
                <a:latin typeface="Century Gothic"/>
                <a:ea typeface="Century Gothic"/>
                <a:cs typeface="Century Gothic"/>
                <a:sym typeface="Century Gothic"/>
              </a:rPr>
              <a:t>Python Comprehensions</a:t>
            </a:r>
            <a:r>
              <a:rPr lang="en-US"/>
              <a:t> </a:t>
            </a:r>
            <a:endParaRPr sz="3200" b="1">
              <a:solidFill>
                <a:srgbClr val="F9F9F9"/>
              </a:solidFill>
              <a:latin typeface="Century Gothic"/>
              <a:ea typeface="Century Gothic"/>
              <a:cs typeface="Century Gothic"/>
              <a:sym typeface="Century Gothic"/>
            </a:endParaRPr>
          </a:p>
        </p:txBody>
      </p:sp>
      <p:sp>
        <p:nvSpPr>
          <p:cNvPr id="149" name="Google Shape;149;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50" name="Google Shape;150;p22"/>
          <p:cNvSpPr txBox="1">
            <a:spLocks noGrp="1"/>
          </p:cNvSpPr>
          <p:nvPr>
            <p:ph type="body" idx="1"/>
          </p:nvPr>
        </p:nvSpPr>
        <p:spPr>
          <a:xfrm>
            <a:off x="4474800" y="893725"/>
            <a:ext cx="4322700" cy="3899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US" sz="1800" b="1">
                <a:solidFill>
                  <a:schemeClr val="dk1"/>
                </a:solidFill>
              </a:rPr>
              <a:t>Learning Objectives:</a:t>
            </a:r>
            <a:endParaRPr sz="1800" b="1">
              <a:solidFill>
                <a:schemeClr val="dk1"/>
              </a:solidFill>
            </a:endParaRPr>
          </a:p>
          <a:p>
            <a:pPr marL="0" lvl="0" indent="0" algn="l" rtl="0">
              <a:lnSpc>
                <a:spcPct val="100000"/>
              </a:lnSpc>
              <a:spcBef>
                <a:spcPts val="1000"/>
              </a:spcBef>
              <a:spcAft>
                <a:spcPts val="0"/>
              </a:spcAft>
              <a:buNone/>
            </a:pPr>
            <a:r>
              <a:rPr lang="en-US" sz="1500"/>
              <a:t>By the end of this section, learners will be able to:</a:t>
            </a:r>
            <a:endParaRPr sz="1700" b="1">
              <a:solidFill>
                <a:schemeClr val="dk1"/>
              </a:solidFill>
            </a:endParaRPr>
          </a:p>
          <a:p>
            <a:pPr marL="457200" lvl="0" indent="-323850" algn="l" rtl="0">
              <a:spcBef>
                <a:spcPts val="1000"/>
              </a:spcBef>
              <a:spcAft>
                <a:spcPts val="0"/>
              </a:spcAft>
              <a:buSzPts val="1500"/>
              <a:buChar char="●"/>
            </a:pPr>
            <a:r>
              <a:rPr lang="en-US" sz="1500"/>
              <a:t>Describe Comprehensions.</a:t>
            </a:r>
            <a:endParaRPr sz="1500"/>
          </a:p>
          <a:p>
            <a:pPr marL="457200" lvl="0" indent="-323850" algn="l" rtl="0">
              <a:spcBef>
                <a:spcPts val="1000"/>
              </a:spcBef>
              <a:spcAft>
                <a:spcPts val="0"/>
              </a:spcAft>
              <a:buSzPts val="1500"/>
              <a:buChar char="●"/>
            </a:pPr>
            <a:r>
              <a:rPr lang="en-US" sz="1500"/>
              <a:t>Identify the types of Comprehensions in Python.</a:t>
            </a:r>
            <a:endParaRPr sz="1500"/>
          </a:p>
          <a:p>
            <a:pPr marL="457200" lvl="0" indent="-323850" algn="l" rtl="0">
              <a:spcBef>
                <a:spcPts val="1000"/>
              </a:spcBef>
              <a:spcAft>
                <a:spcPts val="0"/>
              </a:spcAft>
              <a:buSzPts val="1500"/>
              <a:buChar char="●"/>
            </a:pPr>
            <a:r>
              <a:rPr lang="en-US" sz="1500"/>
              <a:t>Use List Comprehensions.</a:t>
            </a:r>
            <a:endParaRPr sz="1500"/>
          </a:p>
          <a:p>
            <a:pPr marL="457200" lvl="0" indent="-323850" algn="l" rtl="0">
              <a:spcBef>
                <a:spcPts val="1000"/>
              </a:spcBef>
              <a:spcAft>
                <a:spcPts val="1000"/>
              </a:spcAft>
              <a:buSzPts val="1500"/>
              <a:buChar char="●"/>
            </a:pPr>
            <a:r>
              <a:rPr lang="en-US" sz="1500"/>
              <a:t>Use Dictionary Comprehensions.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0"/>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0" lvl="0" indent="0" algn="l" rtl="0">
              <a:spcBef>
                <a:spcPts val="0"/>
              </a:spcBef>
              <a:spcAft>
                <a:spcPts val="0"/>
              </a:spcAft>
              <a:buNone/>
            </a:pPr>
            <a:r>
              <a:rPr lang="en-US"/>
              <a:t>How to Create and Use Iterators</a:t>
            </a:r>
            <a:endParaRPr/>
          </a:p>
        </p:txBody>
      </p:sp>
      <p:sp>
        <p:nvSpPr>
          <p:cNvPr id="322" name="Google Shape;322;p40"/>
          <p:cNvSpPr txBox="1"/>
          <p:nvPr/>
        </p:nvSpPr>
        <p:spPr>
          <a:xfrm>
            <a:off x="554225" y="1227175"/>
            <a:ext cx="8183100" cy="2627700"/>
          </a:xfrm>
          <a:prstGeom prst="rect">
            <a:avLst/>
          </a:prstGeom>
          <a:noFill/>
          <a:ln>
            <a:noFill/>
          </a:ln>
        </p:spPr>
        <p:txBody>
          <a:bodyPr spcFirstLastPara="1" wrap="square" lIns="0" tIns="13325" rIns="0" bIns="0" anchor="t" anchorCtr="0">
            <a:spAutoFit/>
          </a:bodyPr>
          <a:lstStyle/>
          <a:p>
            <a:pPr marL="457200" lvl="0" indent="-317500" algn="l" rtl="0">
              <a:lnSpc>
                <a:spcPct val="115000"/>
              </a:lnSpc>
              <a:spcBef>
                <a:spcPts val="1500"/>
              </a:spcBef>
              <a:spcAft>
                <a:spcPts val="0"/>
              </a:spcAft>
              <a:buSzPts val="1400"/>
              <a:buFont typeface="Roboto"/>
              <a:buChar char="❑"/>
            </a:pPr>
            <a:r>
              <a:rPr lang="en-US">
                <a:highlight>
                  <a:srgbClr val="F7F7F8"/>
                </a:highlight>
              </a:rPr>
              <a:t>An iterator object must implement following </a:t>
            </a:r>
            <a:r>
              <a:rPr lang="en-US"/>
              <a:t>two special methods</a:t>
            </a:r>
            <a:r>
              <a:rPr lang="en-US">
                <a:highlight>
                  <a:srgbClr val="F7F7F8"/>
                </a:highlight>
              </a:rPr>
              <a:t>.</a:t>
            </a:r>
            <a:endParaRPr>
              <a:highlight>
                <a:srgbClr val="F7F7F8"/>
              </a:highlight>
            </a:endParaRPr>
          </a:p>
          <a:p>
            <a:pPr marL="914400" lvl="1" indent="-317500" algn="l" rtl="0">
              <a:lnSpc>
                <a:spcPct val="115000"/>
              </a:lnSpc>
              <a:spcBef>
                <a:spcPts val="1000"/>
              </a:spcBef>
              <a:spcAft>
                <a:spcPts val="0"/>
              </a:spcAft>
              <a:buSzPts val="1400"/>
              <a:buFont typeface="Roboto"/>
              <a:buChar char="➢"/>
            </a:pPr>
            <a:r>
              <a:rPr lang="en-US" b="1">
                <a:solidFill>
                  <a:srgbClr val="B45F06"/>
                </a:solidFill>
                <a:highlight>
                  <a:srgbClr val="F7F7F8"/>
                </a:highlight>
                <a:latin typeface="Courier New"/>
                <a:ea typeface="Courier New"/>
                <a:cs typeface="Courier New"/>
                <a:sym typeface="Courier New"/>
              </a:rPr>
              <a:t>__iter__()</a:t>
            </a:r>
            <a:r>
              <a:rPr lang="en-US" b="1">
                <a:solidFill>
                  <a:srgbClr val="B45F06"/>
                </a:solidFill>
                <a:highlight>
                  <a:srgbClr val="F7F7F8"/>
                </a:highlight>
                <a:latin typeface="Roboto"/>
                <a:ea typeface="Roboto"/>
                <a:cs typeface="Roboto"/>
                <a:sym typeface="Roboto"/>
              </a:rPr>
              <a:t>:</a:t>
            </a:r>
            <a:r>
              <a:rPr lang="en-US">
                <a:highlight>
                  <a:srgbClr val="F7F7F8"/>
                </a:highlight>
              </a:rPr>
              <a:t> This method returns the iterator object itself. It is responsible for initializing or resetting the iterator.</a:t>
            </a:r>
            <a:endParaRPr>
              <a:highlight>
                <a:srgbClr val="F7F7F8"/>
              </a:highlight>
            </a:endParaRPr>
          </a:p>
          <a:p>
            <a:pPr marL="914400" lvl="1" indent="-317500" algn="l" rtl="0">
              <a:lnSpc>
                <a:spcPct val="115000"/>
              </a:lnSpc>
              <a:spcBef>
                <a:spcPts val="1000"/>
              </a:spcBef>
              <a:spcAft>
                <a:spcPts val="0"/>
              </a:spcAft>
              <a:buSzPts val="1400"/>
              <a:buFont typeface="Roboto"/>
              <a:buChar char="➢"/>
            </a:pPr>
            <a:r>
              <a:rPr lang="en-US" b="1">
                <a:solidFill>
                  <a:srgbClr val="B45F06"/>
                </a:solidFill>
                <a:highlight>
                  <a:srgbClr val="F7F7F8"/>
                </a:highlight>
                <a:latin typeface="Courier New"/>
                <a:ea typeface="Courier New"/>
                <a:cs typeface="Courier New"/>
                <a:sym typeface="Courier New"/>
              </a:rPr>
              <a:t>__next__():</a:t>
            </a:r>
            <a:r>
              <a:rPr lang="en-US">
                <a:highlight>
                  <a:srgbClr val="F7F7F8"/>
                </a:highlight>
                <a:latin typeface="Roboto"/>
                <a:ea typeface="Roboto"/>
                <a:cs typeface="Roboto"/>
                <a:sym typeface="Roboto"/>
              </a:rPr>
              <a:t> </a:t>
            </a:r>
            <a:r>
              <a:rPr lang="en-US">
                <a:highlight>
                  <a:srgbClr val="F7F7F8"/>
                </a:highlight>
              </a:rPr>
              <a:t>This method is used to fetch the next element in the sequence. If there are no more elements to retrieve, it raises a </a:t>
            </a:r>
            <a:r>
              <a:rPr lang="en-US" b="1">
                <a:solidFill>
                  <a:srgbClr val="990000"/>
                </a:solidFill>
                <a:highlight>
                  <a:srgbClr val="F7F7F8"/>
                </a:highlight>
              </a:rPr>
              <a:t>StopIteration </a:t>
            </a:r>
            <a:r>
              <a:rPr lang="en-US">
                <a:highlight>
                  <a:srgbClr val="F7F7F8"/>
                </a:highlight>
              </a:rPr>
              <a:t>exception.</a:t>
            </a:r>
            <a:endParaRPr>
              <a:highlight>
                <a:srgbClr val="F7F7F8"/>
              </a:highlight>
            </a:endParaRPr>
          </a:p>
          <a:p>
            <a:pPr marL="457200" lvl="0" indent="-317500" algn="l" rtl="0">
              <a:spcBef>
                <a:spcPts val="1000"/>
              </a:spcBef>
              <a:spcAft>
                <a:spcPts val="0"/>
              </a:spcAft>
              <a:buSzPts val="1400"/>
              <a:buChar char="❑"/>
            </a:pPr>
            <a:r>
              <a:rPr lang="en-US"/>
              <a:t>However, we can utilize python built-in Iterators. Python provides built-in iterators for common data structures. For instance, you can use the</a:t>
            </a:r>
            <a:r>
              <a:rPr lang="en-US" i="1"/>
              <a:t> </a:t>
            </a:r>
            <a:r>
              <a:rPr lang="en-US" b="1" i="1"/>
              <a:t>iter()</a:t>
            </a:r>
            <a:r>
              <a:rPr lang="en-US" b="1"/>
              <a:t> </a:t>
            </a:r>
            <a:r>
              <a:rPr lang="en-US"/>
              <a:t>function to create an iterator for a list, dictionary, or string. </a:t>
            </a:r>
            <a:endParaRPr/>
          </a:p>
          <a:p>
            <a:pPr marL="457200" lvl="0" indent="-317500" algn="l" rtl="0">
              <a:spcBef>
                <a:spcPts val="1000"/>
              </a:spcBef>
              <a:spcAft>
                <a:spcPts val="1000"/>
              </a:spcAft>
              <a:buSzPts val="1400"/>
              <a:buChar char="❑"/>
            </a:pPr>
            <a:r>
              <a:rPr lang="en-US"/>
              <a:t>Lists, tuples, strings, and dicts are all commonly used </a:t>
            </a:r>
            <a:r>
              <a:rPr lang="en-US" i="1"/>
              <a:t>iterables.</a:t>
            </a:r>
            <a:endParaRPr/>
          </a:p>
        </p:txBody>
      </p:sp>
      <p:sp>
        <p:nvSpPr>
          <p:cNvPr id="323" name="Google Shape;323;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324" name="Google Shape;324;p40"/>
          <p:cNvSpPr txBox="1"/>
          <p:nvPr/>
        </p:nvSpPr>
        <p:spPr>
          <a:xfrm>
            <a:off x="2728950" y="4243150"/>
            <a:ext cx="469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Click here for more information about Iterators.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1"/>
          <p:cNvSpPr/>
          <p:nvPr/>
        </p:nvSpPr>
        <p:spPr>
          <a:xfrm>
            <a:off x="8766047" y="3378518"/>
            <a:ext cx="378459" cy="251459"/>
          </a:xfrm>
          <a:custGeom>
            <a:avLst/>
            <a:gdLst/>
            <a:ahLst/>
            <a:cxnLst/>
            <a:rect l="l" t="t" r="r" b="b"/>
            <a:pathLst>
              <a:path w="378459" h="335279" extrusionOk="0">
                <a:moveTo>
                  <a:pt x="0" y="335280"/>
                </a:moveTo>
                <a:lnTo>
                  <a:pt x="377951" y="335280"/>
                </a:lnTo>
                <a:lnTo>
                  <a:pt x="377951" y="0"/>
                </a:lnTo>
                <a:lnTo>
                  <a:pt x="0" y="0"/>
                </a:lnTo>
                <a:lnTo>
                  <a:pt x="0" y="33528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330" name="Google Shape;330;p41"/>
          <p:cNvPicPr preferRelativeResize="0"/>
          <p:nvPr/>
        </p:nvPicPr>
        <p:blipFill rotWithShape="1">
          <a:blip r:embed="rId3">
            <a:alphaModFix/>
          </a:blip>
          <a:srcRect/>
          <a:stretch/>
        </p:blipFill>
        <p:spPr>
          <a:xfrm>
            <a:off x="7586767" y="4897234"/>
            <a:ext cx="1093176" cy="127807"/>
          </a:xfrm>
          <a:prstGeom prst="rect">
            <a:avLst/>
          </a:prstGeom>
          <a:noFill/>
          <a:ln>
            <a:noFill/>
          </a:ln>
        </p:spPr>
      </p:pic>
      <p:sp>
        <p:nvSpPr>
          <p:cNvPr id="331" name="Google Shape;331;p41"/>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Iterator Example</a:t>
            </a:r>
            <a:endParaRPr/>
          </a:p>
        </p:txBody>
      </p:sp>
      <p:sp>
        <p:nvSpPr>
          <p:cNvPr id="332" name="Google Shape;332;p41"/>
          <p:cNvSpPr txBox="1"/>
          <p:nvPr/>
        </p:nvSpPr>
        <p:spPr>
          <a:xfrm>
            <a:off x="485575" y="1250225"/>
            <a:ext cx="7887900" cy="503100"/>
          </a:xfrm>
          <a:prstGeom prst="rect">
            <a:avLst/>
          </a:prstGeom>
          <a:noFill/>
          <a:ln>
            <a:noFill/>
          </a:ln>
        </p:spPr>
        <p:txBody>
          <a:bodyPr spcFirstLastPara="1" wrap="square" lIns="0" tIns="13325" rIns="0" bIns="0" anchor="t" anchorCtr="0">
            <a:noAutofit/>
          </a:bodyPr>
          <a:lstStyle/>
          <a:p>
            <a:pPr marL="0" marR="5080" lvl="0" indent="0" algn="l" rtl="0">
              <a:lnSpc>
                <a:spcPct val="100000"/>
              </a:lnSpc>
              <a:spcBef>
                <a:spcPts val="0"/>
              </a:spcBef>
              <a:spcAft>
                <a:spcPts val="0"/>
              </a:spcAft>
              <a:buNone/>
            </a:pPr>
            <a:r>
              <a:rPr lang="en-US" sz="1300"/>
              <a:t>When we exhaust all the elements of an iterator by manually calling the </a:t>
            </a:r>
            <a:r>
              <a:rPr lang="en-US" sz="1300" i="1"/>
              <a:t>next </a:t>
            </a:r>
            <a:r>
              <a:rPr lang="en-US" sz="1300"/>
              <a:t>function, there would be no more data to be returned. Calling the </a:t>
            </a:r>
            <a:r>
              <a:rPr lang="en-US" sz="1300" i="1"/>
              <a:t>next </a:t>
            </a:r>
            <a:r>
              <a:rPr lang="en-US" sz="1300"/>
              <a:t>function at that state will raise a </a:t>
            </a:r>
            <a:r>
              <a:rPr lang="en-US" sz="1300" i="1"/>
              <a:t>StopIteration </a:t>
            </a:r>
            <a:r>
              <a:rPr lang="en-US" sz="1300"/>
              <a:t>exception.</a:t>
            </a:r>
            <a:endParaRPr sz="1600"/>
          </a:p>
        </p:txBody>
      </p:sp>
      <p:sp>
        <p:nvSpPr>
          <p:cNvPr id="333" name="Google Shape;333;p41"/>
          <p:cNvSpPr txBox="1"/>
          <p:nvPr/>
        </p:nvSpPr>
        <p:spPr>
          <a:xfrm>
            <a:off x="450600" y="3344851"/>
            <a:ext cx="2881200" cy="258300"/>
          </a:xfrm>
          <a:prstGeom prst="rect">
            <a:avLst/>
          </a:prstGeom>
          <a:noFill/>
          <a:ln>
            <a:noFill/>
          </a:ln>
        </p:spPr>
        <p:txBody>
          <a:bodyPr spcFirstLastPara="1" wrap="square" lIns="0" tIns="12050" rIns="0" bIns="0" anchor="t" anchorCtr="0">
            <a:spAutoFit/>
          </a:bodyPr>
          <a:lstStyle/>
          <a:p>
            <a:pPr marL="12700" marR="5080" lvl="0" indent="0" algn="l" rtl="0">
              <a:lnSpc>
                <a:spcPct val="130000"/>
              </a:lnSpc>
              <a:spcBef>
                <a:spcPts val="0"/>
              </a:spcBef>
              <a:spcAft>
                <a:spcPts val="0"/>
              </a:spcAft>
              <a:buNone/>
            </a:pPr>
            <a:endParaRPr sz="1600">
              <a:latin typeface="Consolas"/>
              <a:ea typeface="Consolas"/>
              <a:cs typeface="Consolas"/>
              <a:sym typeface="Consolas"/>
            </a:endParaRPr>
          </a:p>
        </p:txBody>
      </p:sp>
      <p:sp>
        <p:nvSpPr>
          <p:cNvPr id="334" name="Google Shape;334;p41"/>
          <p:cNvSpPr txBox="1"/>
          <p:nvPr/>
        </p:nvSpPr>
        <p:spPr>
          <a:xfrm>
            <a:off x="628050" y="1786925"/>
            <a:ext cx="7887900" cy="2774400"/>
          </a:xfrm>
          <a:prstGeom prst="rect">
            <a:avLst/>
          </a:prstGeom>
          <a:solidFill>
            <a:srgbClr val="F6F6F6"/>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050" b="1">
                <a:highlight>
                  <a:srgbClr val="F7F7F7"/>
                </a:highlight>
                <a:latin typeface="Consolas"/>
                <a:ea typeface="Consolas"/>
                <a:cs typeface="Consolas"/>
                <a:sym typeface="Consolas"/>
              </a:rPr>
              <a:t>my_list = [</a:t>
            </a:r>
            <a:r>
              <a:rPr lang="en-US" sz="1050" b="1">
                <a:solidFill>
                  <a:srgbClr val="A31515"/>
                </a:solidFill>
                <a:highlight>
                  <a:srgbClr val="F7F7F7"/>
                </a:highlight>
                <a:latin typeface="Consolas"/>
                <a:ea typeface="Consolas"/>
                <a:cs typeface="Consolas"/>
                <a:sym typeface="Consolas"/>
              </a:rPr>
              <a:t>'python'</a:t>
            </a:r>
            <a:r>
              <a:rPr lang="en-US" sz="1050" b="1">
                <a:highlight>
                  <a:srgbClr val="F7F7F7"/>
                </a:highlight>
                <a:latin typeface="Consolas"/>
                <a:ea typeface="Consolas"/>
                <a:cs typeface="Consolas"/>
                <a:sym typeface="Consolas"/>
              </a:rPr>
              <a:t>, </a:t>
            </a:r>
            <a:r>
              <a:rPr lang="en-US" sz="1050" b="1">
                <a:solidFill>
                  <a:srgbClr val="A31515"/>
                </a:solidFill>
                <a:highlight>
                  <a:srgbClr val="F7F7F7"/>
                </a:highlight>
                <a:latin typeface="Consolas"/>
                <a:ea typeface="Consolas"/>
                <a:cs typeface="Consolas"/>
                <a:sym typeface="Consolas"/>
              </a:rPr>
              <a:t>'java'</a:t>
            </a:r>
            <a:r>
              <a:rPr lang="en-US" sz="1050" b="1">
                <a:highlight>
                  <a:srgbClr val="F7F7F7"/>
                </a:highlight>
                <a:latin typeface="Consolas"/>
                <a:ea typeface="Consolas"/>
                <a:cs typeface="Consolas"/>
                <a:sym typeface="Consolas"/>
              </a:rPr>
              <a:t>, </a:t>
            </a:r>
            <a:r>
              <a:rPr lang="en-US" sz="1050" b="1">
                <a:solidFill>
                  <a:srgbClr val="A31515"/>
                </a:solidFill>
                <a:highlight>
                  <a:srgbClr val="F7F7F7"/>
                </a:highlight>
                <a:latin typeface="Consolas"/>
                <a:ea typeface="Consolas"/>
                <a:cs typeface="Consolas"/>
                <a:sym typeface="Consolas"/>
              </a:rPr>
              <a:t>'scala'</a:t>
            </a:r>
            <a:r>
              <a:rPr lang="en-US" sz="1050" b="1">
                <a:highlight>
                  <a:srgbClr val="F7F7F7"/>
                </a:highlight>
                <a:latin typeface="Consolas"/>
                <a:ea typeface="Consolas"/>
                <a:cs typeface="Consolas"/>
                <a:sym typeface="Consolas"/>
              </a:rPr>
              <a:t>,</a:t>
            </a:r>
            <a:r>
              <a:rPr lang="en-US" sz="1050" b="1">
                <a:solidFill>
                  <a:srgbClr val="A31515"/>
                </a:solidFill>
                <a:highlight>
                  <a:srgbClr val="F7F7F7"/>
                </a:highlight>
                <a:latin typeface="Consolas"/>
                <a:ea typeface="Consolas"/>
                <a:cs typeface="Consolas"/>
                <a:sym typeface="Consolas"/>
              </a:rPr>
              <a:t>'javascript'</a:t>
            </a:r>
            <a:r>
              <a:rPr lang="en-US" sz="1050" b="1">
                <a:highlight>
                  <a:srgbClr val="F7F7F7"/>
                </a:highlight>
                <a:latin typeface="Consolas"/>
                <a:ea typeface="Consolas"/>
                <a:cs typeface="Consolas"/>
                <a:sym typeface="Consolas"/>
              </a:rPr>
              <a:t>]</a:t>
            </a:r>
            <a:endParaRPr sz="1050" b="1">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050" b="1">
                <a:solidFill>
                  <a:srgbClr val="008000"/>
                </a:solidFill>
                <a:highlight>
                  <a:srgbClr val="F7F7F7"/>
                </a:highlight>
                <a:latin typeface="Consolas"/>
                <a:ea typeface="Consolas"/>
                <a:cs typeface="Consolas"/>
                <a:sym typeface="Consolas"/>
              </a:rPr>
              <a:t># create an iterator from the list</a:t>
            </a:r>
            <a:endParaRPr sz="1050" b="1">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050" b="1">
                <a:solidFill>
                  <a:srgbClr val="008000"/>
                </a:solidFill>
                <a:highlight>
                  <a:srgbClr val="F7F7F7"/>
                </a:highlight>
                <a:latin typeface="Consolas"/>
                <a:ea typeface="Consolas"/>
                <a:cs typeface="Consolas"/>
                <a:sym typeface="Consolas"/>
              </a:rPr>
              <a:t>#</a:t>
            </a:r>
            <a:r>
              <a:rPr lang="en-US" sz="1050" b="1">
                <a:highlight>
                  <a:srgbClr val="F7F7F7"/>
                </a:highlight>
                <a:latin typeface="Consolas"/>
                <a:ea typeface="Consolas"/>
                <a:cs typeface="Consolas"/>
                <a:sym typeface="Consolas"/>
              </a:rPr>
              <a:t>my_iter = iter(my_list)</a:t>
            </a:r>
            <a:r>
              <a:rPr lang="en-US" sz="1050" b="1">
                <a:solidFill>
                  <a:srgbClr val="008000"/>
                </a:solidFill>
                <a:highlight>
                  <a:srgbClr val="F7F7F7"/>
                </a:highlight>
                <a:latin typeface="Consolas"/>
                <a:ea typeface="Consolas"/>
                <a:cs typeface="Consolas"/>
                <a:sym typeface="Consolas"/>
              </a:rPr>
              <a:t>  </a:t>
            </a:r>
            <a:r>
              <a:rPr lang="en-US" sz="1050" b="1" i="1">
                <a:solidFill>
                  <a:srgbClr val="008000"/>
                </a:solidFill>
                <a:highlight>
                  <a:srgbClr val="F7F7F7"/>
                </a:highlight>
                <a:latin typeface="Consolas"/>
                <a:ea typeface="Consolas"/>
                <a:cs typeface="Consolas"/>
                <a:sym typeface="Consolas"/>
              </a:rPr>
              <a:t># this is also works fine</a:t>
            </a:r>
            <a:endParaRPr sz="1050" b="1" i="1">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050" b="1">
                <a:highlight>
                  <a:srgbClr val="F7F7F7"/>
                </a:highlight>
                <a:latin typeface="Consolas"/>
                <a:ea typeface="Consolas"/>
                <a:cs typeface="Consolas"/>
                <a:sym typeface="Consolas"/>
              </a:rPr>
              <a:t>my_iter = my_list.</a:t>
            </a:r>
            <a:r>
              <a:rPr lang="en-US" sz="1050" b="1">
                <a:solidFill>
                  <a:srgbClr val="795E26"/>
                </a:solidFill>
                <a:highlight>
                  <a:srgbClr val="F7F7F7"/>
                </a:highlight>
                <a:latin typeface="Consolas"/>
                <a:ea typeface="Consolas"/>
                <a:cs typeface="Consolas"/>
                <a:sym typeface="Consolas"/>
              </a:rPr>
              <a:t>__iter__</a:t>
            </a:r>
            <a:r>
              <a:rPr lang="en-US" sz="1050" b="1">
                <a:highlight>
                  <a:srgbClr val="F7F7F7"/>
                </a:highlight>
                <a:latin typeface="Consolas"/>
                <a:ea typeface="Consolas"/>
                <a:cs typeface="Consolas"/>
                <a:sym typeface="Consolas"/>
              </a:rPr>
              <a:t>()</a:t>
            </a:r>
            <a:endParaRPr sz="1050" b="1">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050" b="1">
                <a:solidFill>
                  <a:srgbClr val="008000"/>
                </a:solidFill>
                <a:highlight>
                  <a:srgbClr val="F7F7F7"/>
                </a:highlight>
                <a:latin typeface="Consolas"/>
                <a:ea typeface="Consolas"/>
                <a:cs typeface="Consolas"/>
                <a:sym typeface="Consolas"/>
              </a:rPr>
              <a:t># get the first element of the iterator</a:t>
            </a:r>
            <a:endParaRPr sz="1050" b="1">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050" b="1">
                <a:solidFill>
                  <a:srgbClr val="795E26"/>
                </a:solidFill>
                <a:highlight>
                  <a:srgbClr val="F7F7F7"/>
                </a:highlight>
                <a:latin typeface="Consolas"/>
                <a:ea typeface="Consolas"/>
                <a:cs typeface="Consolas"/>
                <a:sym typeface="Consolas"/>
              </a:rPr>
              <a:t>print</a:t>
            </a:r>
            <a:r>
              <a:rPr lang="en-US" sz="1050" b="1">
                <a:highlight>
                  <a:srgbClr val="F7F7F7"/>
                </a:highlight>
                <a:latin typeface="Consolas"/>
                <a:ea typeface="Consolas"/>
                <a:cs typeface="Consolas"/>
                <a:sym typeface="Consolas"/>
              </a:rPr>
              <a:t>(my_iter.</a:t>
            </a:r>
            <a:r>
              <a:rPr lang="en-US" sz="1050" b="1">
                <a:solidFill>
                  <a:srgbClr val="795E26"/>
                </a:solidFill>
                <a:highlight>
                  <a:srgbClr val="F7F7F7"/>
                </a:highlight>
                <a:latin typeface="Consolas"/>
                <a:ea typeface="Consolas"/>
                <a:cs typeface="Consolas"/>
                <a:sym typeface="Consolas"/>
              </a:rPr>
              <a:t>__next__</a:t>
            </a:r>
            <a:r>
              <a:rPr lang="en-US" sz="1050" b="1">
                <a:highlight>
                  <a:srgbClr val="F7F7F7"/>
                </a:highlight>
                <a:latin typeface="Consolas"/>
                <a:ea typeface="Consolas"/>
                <a:cs typeface="Consolas"/>
                <a:sym typeface="Consolas"/>
              </a:rPr>
              <a:t>())                    </a:t>
            </a:r>
            <a:r>
              <a:rPr lang="en-US" sz="1050" b="1">
                <a:solidFill>
                  <a:srgbClr val="008000"/>
                </a:solidFill>
                <a:highlight>
                  <a:srgbClr val="F7F7F7"/>
                </a:highlight>
                <a:latin typeface="Consolas"/>
                <a:ea typeface="Consolas"/>
                <a:cs typeface="Consolas"/>
                <a:sym typeface="Consolas"/>
              </a:rPr>
              <a:t>#python</a:t>
            </a:r>
            <a:endParaRPr sz="1050" b="1">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050" b="1">
                <a:solidFill>
                  <a:srgbClr val="008000"/>
                </a:solidFill>
                <a:highlight>
                  <a:srgbClr val="F7F7F7"/>
                </a:highlight>
                <a:latin typeface="Consolas"/>
                <a:ea typeface="Consolas"/>
                <a:cs typeface="Consolas"/>
                <a:sym typeface="Consolas"/>
              </a:rPr>
              <a:t># get the Second element of the iterator</a:t>
            </a:r>
            <a:endParaRPr sz="1050" b="1">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050" b="1">
                <a:solidFill>
                  <a:srgbClr val="795E26"/>
                </a:solidFill>
                <a:highlight>
                  <a:srgbClr val="F7F7F7"/>
                </a:highlight>
                <a:latin typeface="Consolas"/>
                <a:ea typeface="Consolas"/>
                <a:cs typeface="Consolas"/>
                <a:sym typeface="Consolas"/>
              </a:rPr>
              <a:t>print</a:t>
            </a:r>
            <a:r>
              <a:rPr lang="en-US" sz="1050" b="1">
                <a:highlight>
                  <a:srgbClr val="F7F7F7"/>
                </a:highlight>
                <a:latin typeface="Consolas"/>
                <a:ea typeface="Consolas"/>
                <a:cs typeface="Consolas"/>
                <a:sym typeface="Consolas"/>
              </a:rPr>
              <a:t>(</a:t>
            </a:r>
            <a:r>
              <a:rPr lang="en-US" sz="1050" b="1">
                <a:solidFill>
                  <a:srgbClr val="795E26"/>
                </a:solidFill>
                <a:highlight>
                  <a:srgbClr val="F7F7F7"/>
                </a:highlight>
                <a:latin typeface="Consolas"/>
                <a:ea typeface="Consolas"/>
                <a:cs typeface="Consolas"/>
                <a:sym typeface="Consolas"/>
              </a:rPr>
              <a:t>next</a:t>
            </a:r>
            <a:r>
              <a:rPr lang="en-US" sz="1050" b="1">
                <a:highlight>
                  <a:srgbClr val="F7F7F7"/>
                </a:highlight>
                <a:latin typeface="Consolas"/>
                <a:ea typeface="Consolas"/>
                <a:cs typeface="Consolas"/>
                <a:sym typeface="Consolas"/>
              </a:rPr>
              <a:t>(my_iter))                          </a:t>
            </a:r>
            <a:r>
              <a:rPr lang="en-US" sz="1050" b="1">
                <a:solidFill>
                  <a:srgbClr val="008000"/>
                </a:solidFill>
                <a:highlight>
                  <a:srgbClr val="F7F7F7"/>
                </a:highlight>
                <a:latin typeface="Consolas"/>
                <a:ea typeface="Consolas"/>
                <a:cs typeface="Consolas"/>
                <a:sym typeface="Consolas"/>
              </a:rPr>
              <a:t>#java</a:t>
            </a:r>
            <a:endParaRPr sz="1050" b="1">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050" b="1">
                <a:solidFill>
                  <a:srgbClr val="795E26"/>
                </a:solidFill>
                <a:highlight>
                  <a:srgbClr val="F7F7F7"/>
                </a:highlight>
                <a:latin typeface="Consolas"/>
                <a:ea typeface="Consolas"/>
                <a:cs typeface="Consolas"/>
                <a:sym typeface="Consolas"/>
              </a:rPr>
              <a:t>print</a:t>
            </a:r>
            <a:r>
              <a:rPr lang="en-US" sz="1050" b="1">
                <a:highlight>
                  <a:srgbClr val="F7F7F7"/>
                </a:highlight>
                <a:latin typeface="Consolas"/>
                <a:ea typeface="Consolas"/>
                <a:cs typeface="Consolas"/>
                <a:sym typeface="Consolas"/>
              </a:rPr>
              <a:t>(my_iter.</a:t>
            </a:r>
            <a:r>
              <a:rPr lang="en-US" sz="1050" b="1">
                <a:solidFill>
                  <a:srgbClr val="795E26"/>
                </a:solidFill>
                <a:highlight>
                  <a:srgbClr val="F7F7F7"/>
                </a:highlight>
                <a:latin typeface="Consolas"/>
                <a:ea typeface="Consolas"/>
                <a:cs typeface="Consolas"/>
                <a:sym typeface="Consolas"/>
              </a:rPr>
              <a:t>__next__</a:t>
            </a:r>
            <a:r>
              <a:rPr lang="en-US" sz="1050" b="1">
                <a:highlight>
                  <a:srgbClr val="F7F7F7"/>
                </a:highlight>
                <a:latin typeface="Consolas"/>
                <a:ea typeface="Consolas"/>
                <a:cs typeface="Consolas"/>
                <a:sym typeface="Consolas"/>
              </a:rPr>
              <a:t>())                     </a:t>
            </a:r>
            <a:r>
              <a:rPr lang="en-US" sz="1050" b="1">
                <a:solidFill>
                  <a:srgbClr val="008000"/>
                </a:solidFill>
                <a:highlight>
                  <a:srgbClr val="F7F7F7"/>
                </a:highlight>
                <a:latin typeface="Consolas"/>
                <a:ea typeface="Consolas"/>
                <a:cs typeface="Consolas"/>
                <a:sym typeface="Consolas"/>
              </a:rPr>
              <a:t>#scala</a:t>
            </a:r>
            <a:endParaRPr sz="1050" b="1">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050" b="1">
                <a:solidFill>
                  <a:srgbClr val="795E26"/>
                </a:solidFill>
                <a:highlight>
                  <a:srgbClr val="F7F7F7"/>
                </a:highlight>
                <a:latin typeface="Consolas"/>
                <a:ea typeface="Consolas"/>
                <a:cs typeface="Consolas"/>
                <a:sym typeface="Consolas"/>
              </a:rPr>
              <a:t>print</a:t>
            </a:r>
            <a:r>
              <a:rPr lang="en-US" sz="1050" b="1">
                <a:highlight>
                  <a:srgbClr val="F7F7F7"/>
                </a:highlight>
                <a:latin typeface="Consolas"/>
                <a:ea typeface="Consolas"/>
                <a:cs typeface="Consolas"/>
                <a:sym typeface="Consolas"/>
              </a:rPr>
              <a:t>(my_iter.</a:t>
            </a:r>
            <a:r>
              <a:rPr lang="en-US" sz="1050" b="1">
                <a:solidFill>
                  <a:srgbClr val="795E26"/>
                </a:solidFill>
                <a:highlight>
                  <a:srgbClr val="F7F7F7"/>
                </a:highlight>
                <a:latin typeface="Consolas"/>
                <a:ea typeface="Consolas"/>
                <a:cs typeface="Consolas"/>
                <a:sym typeface="Consolas"/>
              </a:rPr>
              <a:t>__next__</a:t>
            </a:r>
            <a:r>
              <a:rPr lang="en-US" sz="1050" b="1">
                <a:highlight>
                  <a:srgbClr val="F7F7F7"/>
                </a:highlight>
                <a:latin typeface="Consolas"/>
                <a:ea typeface="Consolas"/>
                <a:cs typeface="Consolas"/>
                <a:sym typeface="Consolas"/>
              </a:rPr>
              <a:t>())                     </a:t>
            </a:r>
            <a:r>
              <a:rPr lang="en-US" sz="1050" b="1">
                <a:solidFill>
                  <a:srgbClr val="008000"/>
                </a:solidFill>
                <a:highlight>
                  <a:srgbClr val="F7F7F7"/>
                </a:highlight>
                <a:latin typeface="Consolas"/>
                <a:ea typeface="Consolas"/>
                <a:cs typeface="Consolas"/>
                <a:sym typeface="Consolas"/>
              </a:rPr>
              <a:t>#javascript</a:t>
            </a:r>
            <a:endParaRPr sz="1050" b="1">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endParaRPr sz="1050" b="1">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050" b="1">
                <a:solidFill>
                  <a:srgbClr val="795E26"/>
                </a:solidFill>
                <a:highlight>
                  <a:srgbClr val="F7F7F7"/>
                </a:highlight>
                <a:latin typeface="Consolas"/>
                <a:ea typeface="Consolas"/>
                <a:cs typeface="Consolas"/>
                <a:sym typeface="Consolas"/>
              </a:rPr>
              <a:t>print</a:t>
            </a:r>
            <a:r>
              <a:rPr lang="en-US" sz="1050" b="1">
                <a:highlight>
                  <a:srgbClr val="F7F7F7"/>
                </a:highlight>
                <a:latin typeface="Consolas"/>
                <a:ea typeface="Consolas"/>
                <a:cs typeface="Consolas"/>
                <a:sym typeface="Consolas"/>
              </a:rPr>
              <a:t>(my_iter.</a:t>
            </a:r>
            <a:r>
              <a:rPr lang="en-US" sz="1050" b="1">
                <a:solidFill>
                  <a:srgbClr val="795E26"/>
                </a:solidFill>
                <a:highlight>
                  <a:srgbClr val="F7F7F7"/>
                </a:highlight>
                <a:latin typeface="Consolas"/>
                <a:ea typeface="Consolas"/>
                <a:cs typeface="Consolas"/>
                <a:sym typeface="Consolas"/>
              </a:rPr>
              <a:t>__next__</a:t>
            </a:r>
            <a:r>
              <a:rPr lang="en-US" sz="1050" b="1">
                <a:highlight>
                  <a:srgbClr val="F7F7F7"/>
                </a:highlight>
                <a:latin typeface="Consolas"/>
                <a:ea typeface="Consolas"/>
                <a:cs typeface="Consolas"/>
                <a:sym typeface="Consolas"/>
              </a:rPr>
              <a:t>())                       </a:t>
            </a:r>
            <a:r>
              <a:rPr lang="en-US" sz="1050" b="1">
                <a:solidFill>
                  <a:srgbClr val="008000"/>
                </a:solidFill>
                <a:highlight>
                  <a:srgbClr val="F7F7F7"/>
                </a:highlight>
                <a:latin typeface="Consolas"/>
                <a:ea typeface="Consolas"/>
                <a:cs typeface="Consolas"/>
                <a:sym typeface="Consolas"/>
              </a:rPr>
              <a:t>#StopIteration raised</a:t>
            </a:r>
            <a:endParaRPr sz="1200" b="1">
              <a:highlight>
                <a:srgbClr val="F7F7F7"/>
              </a:highlight>
              <a:latin typeface="Consolas"/>
              <a:ea typeface="Consolas"/>
              <a:cs typeface="Consolas"/>
              <a:sym typeface="Consolas"/>
            </a:endParaRPr>
          </a:p>
        </p:txBody>
      </p:sp>
      <p:sp>
        <p:nvSpPr>
          <p:cNvPr id="335" name="Google Shape;335;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2"/>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Common Use Cases for Iterators</a:t>
            </a:r>
            <a:endParaRPr/>
          </a:p>
        </p:txBody>
      </p:sp>
      <p:sp>
        <p:nvSpPr>
          <p:cNvPr id="341" name="Google Shape;341;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342" name="Google Shape;342;p42"/>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US"/>
              <a:t>Iterating over file contents line-by-line.</a:t>
            </a:r>
            <a:endParaRPr/>
          </a:p>
          <a:p>
            <a:pPr marL="457200" lvl="0" indent="-330200" algn="l" rtl="0">
              <a:spcBef>
                <a:spcPts val="1000"/>
              </a:spcBef>
              <a:spcAft>
                <a:spcPts val="0"/>
              </a:spcAft>
              <a:buSzPts val="1600"/>
              <a:buChar char="●"/>
            </a:pPr>
            <a:r>
              <a:rPr lang="en-US"/>
              <a:t>Memory Efficiency: Iterators allow processing large datasets without loading them entirely into memory.</a:t>
            </a:r>
            <a:endParaRPr/>
          </a:p>
          <a:p>
            <a:pPr marL="457200" lvl="0" indent="-330200" algn="l" rtl="0">
              <a:spcBef>
                <a:spcPts val="0"/>
              </a:spcBef>
              <a:spcAft>
                <a:spcPts val="0"/>
              </a:spcAft>
              <a:buSzPts val="1600"/>
              <a:buChar char="●"/>
            </a:pPr>
            <a:r>
              <a:rPr lang="en-US"/>
              <a:t>Custom data processing pipelines where lazy evaluation is beneficial.</a:t>
            </a:r>
            <a:endParaRPr/>
          </a:p>
          <a:p>
            <a:pPr marL="457200" lvl="0" indent="-330200" algn="l" rtl="0">
              <a:spcBef>
                <a:spcPts val="1000"/>
              </a:spcBef>
              <a:spcAft>
                <a:spcPts val="0"/>
              </a:spcAft>
              <a:buSzPts val="1600"/>
              <a:buChar char="●"/>
            </a:pPr>
            <a:r>
              <a:rPr lang="en-US"/>
              <a:t>Implementing iterable objects in custom classes.</a:t>
            </a:r>
            <a:endParaRPr/>
          </a:p>
          <a:p>
            <a:pPr marL="457200" lvl="0" indent="-330200" algn="l" rtl="0">
              <a:spcBef>
                <a:spcPts val="1000"/>
              </a:spcBef>
              <a:spcAft>
                <a:spcPts val="0"/>
              </a:spcAft>
              <a:buSzPts val="1600"/>
              <a:buChar char="●"/>
            </a:pPr>
            <a:r>
              <a:rPr lang="en-US"/>
              <a:t>Lazy Evaluation: Elements are generated or fetched only when needed.</a:t>
            </a:r>
            <a:endParaRPr/>
          </a:p>
          <a:p>
            <a:pPr marL="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3"/>
          <p:cNvSpPr/>
          <p:nvPr/>
        </p:nvSpPr>
        <p:spPr>
          <a:xfrm>
            <a:off x="8766047" y="3378518"/>
            <a:ext cx="378459" cy="251459"/>
          </a:xfrm>
          <a:custGeom>
            <a:avLst/>
            <a:gdLst/>
            <a:ahLst/>
            <a:cxnLst/>
            <a:rect l="l" t="t" r="r" b="b"/>
            <a:pathLst>
              <a:path w="378459" h="335279" extrusionOk="0">
                <a:moveTo>
                  <a:pt x="0" y="335280"/>
                </a:moveTo>
                <a:lnTo>
                  <a:pt x="377951" y="335280"/>
                </a:lnTo>
                <a:lnTo>
                  <a:pt x="377951" y="0"/>
                </a:lnTo>
                <a:lnTo>
                  <a:pt x="0" y="0"/>
                </a:lnTo>
                <a:lnTo>
                  <a:pt x="0" y="33528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8" name="Google Shape;348;p43"/>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Iterator Within For Loop</a:t>
            </a:r>
            <a:endParaRPr/>
          </a:p>
        </p:txBody>
      </p:sp>
      <p:sp>
        <p:nvSpPr>
          <p:cNvPr id="349" name="Google Shape;349;p43"/>
          <p:cNvSpPr txBox="1"/>
          <p:nvPr/>
        </p:nvSpPr>
        <p:spPr>
          <a:xfrm>
            <a:off x="450598" y="1332825"/>
            <a:ext cx="4626900" cy="698100"/>
          </a:xfrm>
          <a:prstGeom prst="rect">
            <a:avLst/>
          </a:prstGeom>
          <a:solidFill>
            <a:srgbClr val="F6F6F6"/>
          </a:solidFill>
          <a:ln w="9525" cap="flat" cmpd="sng">
            <a:solidFill>
              <a:srgbClr val="000000"/>
            </a:solidFill>
            <a:prstDash val="dash"/>
            <a:round/>
            <a:headEnd type="none" w="sm" len="sm"/>
            <a:tailEnd type="none" w="sm" len="sm"/>
          </a:ln>
        </p:spPr>
        <p:txBody>
          <a:bodyPr spcFirstLastPara="1" wrap="square" lIns="0" tIns="12050" rIns="0" bIns="0" anchor="t" anchorCtr="0">
            <a:spAutoFit/>
          </a:bodyPr>
          <a:lstStyle/>
          <a:p>
            <a:pPr marL="114300" lvl="0" indent="0" algn="l" rtl="0">
              <a:lnSpc>
                <a:spcPct val="135714"/>
              </a:lnSpc>
              <a:spcBef>
                <a:spcPts val="0"/>
              </a:spcBef>
              <a:spcAft>
                <a:spcPts val="0"/>
              </a:spcAft>
              <a:buNone/>
            </a:pPr>
            <a:r>
              <a:rPr lang="en-US" sz="1200">
                <a:highlight>
                  <a:srgbClr val="F7F7F7"/>
                </a:highlight>
                <a:latin typeface="Consolas"/>
                <a:ea typeface="Consolas"/>
                <a:cs typeface="Consolas"/>
                <a:sym typeface="Consolas"/>
              </a:rPr>
              <a:t>my_list = [</a:t>
            </a:r>
            <a:r>
              <a:rPr lang="en-US" sz="1200">
                <a:solidFill>
                  <a:srgbClr val="A31515"/>
                </a:solidFill>
                <a:highlight>
                  <a:srgbClr val="F7F7F7"/>
                </a:highlight>
                <a:latin typeface="Consolas"/>
                <a:ea typeface="Consolas"/>
                <a:cs typeface="Consolas"/>
                <a:sym typeface="Consolas"/>
              </a:rPr>
              <a:t>'python'</a:t>
            </a:r>
            <a:r>
              <a:rPr lang="en-US" sz="1200">
                <a:highlight>
                  <a:srgbClr val="F7F7F7"/>
                </a:highlight>
                <a:latin typeface="Consolas"/>
                <a:ea typeface="Consolas"/>
                <a:cs typeface="Consolas"/>
                <a:sym typeface="Consolas"/>
              </a:rPr>
              <a:t>, </a:t>
            </a:r>
            <a:r>
              <a:rPr lang="en-US" sz="1200">
                <a:solidFill>
                  <a:srgbClr val="A31515"/>
                </a:solidFill>
                <a:highlight>
                  <a:srgbClr val="F7F7F7"/>
                </a:highlight>
                <a:latin typeface="Consolas"/>
                <a:ea typeface="Consolas"/>
                <a:cs typeface="Consolas"/>
                <a:sym typeface="Consolas"/>
              </a:rPr>
              <a:t>'java'</a:t>
            </a:r>
            <a:r>
              <a:rPr lang="en-US" sz="1200">
                <a:highlight>
                  <a:srgbClr val="F7F7F7"/>
                </a:highlight>
                <a:latin typeface="Consolas"/>
                <a:ea typeface="Consolas"/>
                <a:cs typeface="Consolas"/>
                <a:sym typeface="Consolas"/>
              </a:rPr>
              <a:t>, </a:t>
            </a:r>
            <a:r>
              <a:rPr lang="en-US" sz="1200">
                <a:solidFill>
                  <a:srgbClr val="A31515"/>
                </a:solidFill>
                <a:highlight>
                  <a:srgbClr val="F7F7F7"/>
                </a:highlight>
                <a:latin typeface="Consolas"/>
                <a:ea typeface="Consolas"/>
                <a:cs typeface="Consolas"/>
                <a:sym typeface="Consolas"/>
              </a:rPr>
              <a:t>'scala'</a:t>
            </a:r>
            <a:r>
              <a:rPr lang="en-US" sz="1200">
                <a:highlight>
                  <a:srgbClr val="F7F7F7"/>
                </a:highlight>
                <a:latin typeface="Consolas"/>
                <a:ea typeface="Consolas"/>
                <a:cs typeface="Consolas"/>
                <a:sym typeface="Consolas"/>
              </a:rPr>
              <a:t>, </a:t>
            </a:r>
            <a:r>
              <a:rPr lang="en-US" sz="1200">
                <a:solidFill>
                  <a:srgbClr val="A31515"/>
                </a:solidFill>
                <a:highlight>
                  <a:srgbClr val="F7F7F7"/>
                </a:highlight>
                <a:latin typeface="Consolas"/>
                <a:ea typeface="Consolas"/>
                <a:cs typeface="Consolas"/>
                <a:sym typeface="Consolas"/>
              </a:rPr>
              <a:t>'javascript'</a:t>
            </a:r>
            <a:r>
              <a:rPr lang="en-US" sz="1200">
                <a:highlight>
                  <a:srgbClr val="F7F7F7"/>
                </a:highlight>
                <a:latin typeface="Consolas"/>
                <a:ea typeface="Consolas"/>
                <a:cs typeface="Consolas"/>
                <a:sym typeface="Consolas"/>
              </a:rPr>
              <a:t>]</a:t>
            </a:r>
            <a:endParaRPr sz="1200">
              <a:highlight>
                <a:srgbClr val="F7F7F7"/>
              </a:highlight>
              <a:latin typeface="Consolas"/>
              <a:ea typeface="Consolas"/>
              <a:cs typeface="Consolas"/>
              <a:sym typeface="Consolas"/>
            </a:endParaRPr>
          </a:p>
          <a:p>
            <a:pPr marL="114300" lvl="0" indent="0" algn="l" rtl="0">
              <a:lnSpc>
                <a:spcPct val="135714"/>
              </a:lnSpc>
              <a:spcBef>
                <a:spcPts val="0"/>
              </a:spcBef>
              <a:spcAft>
                <a:spcPts val="0"/>
              </a:spcAft>
              <a:buNone/>
            </a:pPr>
            <a:r>
              <a:rPr lang="en-US" sz="1200">
                <a:solidFill>
                  <a:srgbClr val="AF00DB"/>
                </a:solidFill>
                <a:highlight>
                  <a:srgbClr val="F7F7F7"/>
                </a:highlight>
                <a:latin typeface="Consolas"/>
                <a:ea typeface="Consolas"/>
                <a:cs typeface="Consolas"/>
                <a:sym typeface="Consolas"/>
              </a:rPr>
              <a:t>for</a:t>
            </a:r>
            <a:r>
              <a:rPr lang="en-US" sz="1200">
                <a:highlight>
                  <a:srgbClr val="F7F7F7"/>
                </a:highlight>
                <a:latin typeface="Consolas"/>
                <a:ea typeface="Consolas"/>
                <a:cs typeface="Consolas"/>
                <a:sym typeface="Consolas"/>
              </a:rPr>
              <a:t> e </a:t>
            </a:r>
            <a:r>
              <a:rPr lang="en-US" sz="1200">
                <a:solidFill>
                  <a:srgbClr val="0000FF"/>
                </a:solidFill>
                <a:highlight>
                  <a:srgbClr val="F7F7F7"/>
                </a:highlight>
                <a:latin typeface="Consolas"/>
                <a:ea typeface="Consolas"/>
                <a:cs typeface="Consolas"/>
                <a:sym typeface="Consolas"/>
              </a:rPr>
              <a:t>in</a:t>
            </a:r>
            <a:r>
              <a:rPr lang="en-US" sz="1200">
                <a:highlight>
                  <a:srgbClr val="F7F7F7"/>
                </a:highlight>
                <a:latin typeface="Consolas"/>
                <a:ea typeface="Consolas"/>
                <a:cs typeface="Consolas"/>
                <a:sym typeface="Consolas"/>
              </a:rPr>
              <a:t> my_list:</a:t>
            </a:r>
            <a:endParaRPr sz="1200">
              <a:highlight>
                <a:srgbClr val="F7F7F7"/>
              </a:highlight>
              <a:latin typeface="Consolas"/>
              <a:ea typeface="Consolas"/>
              <a:cs typeface="Consolas"/>
              <a:sym typeface="Consolas"/>
            </a:endParaRPr>
          </a:p>
          <a:p>
            <a:pPr marL="114300" lvl="0" indent="0" algn="l" rtl="0">
              <a:lnSpc>
                <a:spcPct val="135714"/>
              </a:lnSpc>
              <a:spcBef>
                <a:spcPts val="0"/>
              </a:spcBef>
              <a:spcAft>
                <a:spcPts val="0"/>
              </a:spcAft>
              <a:buNone/>
            </a:pPr>
            <a:r>
              <a:rPr lang="en-US" sz="1200">
                <a:highlight>
                  <a:srgbClr val="F7F7F7"/>
                </a:highlight>
                <a:latin typeface="Consolas"/>
                <a:ea typeface="Consolas"/>
                <a:cs typeface="Consolas"/>
                <a:sym typeface="Consolas"/>
              </a:rPr>
              <a:t>  </a:t>
            </a:r>
            <a:r>
              <a:rPr lang="en-US" sz="1200">
                <a:solidFill>
                  <a:srgbClr val="795E26"/>
                </a:solidFill>
                <a:highlight>
                  <a:srgbClr val="F7F7F7"/>
                </a:highlight>
                <a:latin typeface="Consolas"/>
                <a:ea typeface="Consolas"/>
                <a:cs typeface="Consolas"/>
                <a:sym typeface="Consolas"/>
              </a:rPr>
              <a:t>print</a:t>
            </a:r>
            <a:r>
              <a:rPr lang="en-US" sz="1200">
                <a:highlight>
                  <a:srgbClr val="F7F7F7"/>
                </a:highlight>
                <a:latin typeface="Consolas"/>
                <a:ea typeface="Consolas"/>
                <a:cs typeface="Consolas"/>
                <a:sym typeface="Consolas"/>
              </a:rPr>
              <a:t>(e)</a:t>
            </a:r>
            <a:endParaRPr sz="1600">
              <a:latin typeface="Consolas"/>
              <a:ea typeface="Consolas"/>
              <a:cs typeface="Consolas"/>
              <a:sym typeface="Consolas"/>
            </a:endParaRPr>
          </a:p>
        </p:txBody>
      </p:sp>
      <p:sp>
        <p:nvSpPr>
          <p:cNvPr id="350" name="Google Shape;350;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23</a:t>
            </a:fld>
            <a:endParaRPr/>
          </a:p>
        </p:txBody>
      </p:sp>
      <p:sp>
        <p:nvSpPr>
          <p:cNvPr id="351" name="Google Shape;351;p43"/>
          <p:cNvSpPr txBox="1"/>
          <p:nvPr/>
        </p:nvSpPr>
        <p:spPr>
          <a:xfrm>
            <a:off x="450600" y="2536025"/>
            <a:ext cx="5049900" cy="1943700"/>
          </a:xfrm>
          <a:prstGeom prst="rect">
            <a:avLst/>
          </a:prstGeom>
          <a:solidFill>
            <a:srgbClr val="F6F6F6"/>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250">
                <a:highlight>
                  <a:srgbClr val="F7F7F7"/>
                </a:highlight>
                <a:latin typeface="Consolas"/>
                <a:ea typeface="Consolas"/>
                <a:cs typeface="Consolas"/>
                <a:sym typeface="Consolas"/>
              </a:rPr>
              <a:t>my_list = [</a:t>
            </a:r>
            <a:r>
              <a:rPr lang="en-US" sz="1250">
                <a:solidFill>
                  <a:srgbClr val="A31515"/>
                </a:solidFill>
                <a:highlight>
                  <a:srgbClr val="F7F7F7"/>
                </a:highlight>
                <a:latin typeface="Consolas"/>
                <a:ea typeface="Consolas"/>
                <a:cs typeface="Consolas"/>
                <a:sym typeface="Consolas"/>
              </a:rPr>
              <a:t>'python'</a:t>
            </a:r>
            <a:r>
              <a:rPr lang="en-US" sz="1250">
                <a:highlight>
                  <a:srgbClr val="F7F7F7"/>
                </a:highlight>
                <a:latin typeface="Consolas"/>
                <a:ea typeface="Consolas"/>
                <a:cs typeface="Consolas"/>
                <a:sym typeface="Consolas"/>
              </a:rPr>
              <a:t>, </a:t>
            </a:r>
            <a:r>
              <a:rPr lang="en-US" sz="1250">
                <a:solidFill>
                  <a:srgbClr val="A31515"/>
                </a:solidFill>
                <a:highlight>
                  <a:srgbClr val="F7F7F7"/>
                </a:highlight>
                <a:latin typeface="Consolas"/>
                <a:ea typeface="Consolas"/>
                <a:cs typeface="Consolas"/>
                <a:sym typeface="Consolas"/>
              </a:rPr>
              <a:t>'java'</a:t>
            </a:r>
            <a:r>
              <a:rPr lang="en-US" sz="1250">
                <a:highlight>
                  <a:srgbClr val="F7F7F7"/>
                </a:highlight>
                <a:latin typeface="Consolas"/>
                <a:ea typeface="Consolas"/>
                <a:cs typeface="Consolas"/>
                <a:sym typeface="Consolas"/>
              </a:rPr>
              <a:t>, </a:t>
            </a:r>
            <a:r>
              <a:rPr lang="en-US" sz="1250">
                <a:solidFill>
                  <a:srgbClr val="A31515"/>
                </a:solidFill>
                <a:highlight>
                  <a:srgbClr val="F7F7F7"/>
                </a:highlight>
                <a:latin typeface="Consolas"/>
                <a:ea typeface="Consolas"/>
                <a:cs typeface="Consolas"/>
                <a:sym typeface="Consolas"/>
              </a:rPr>
              <a:t>'scala'</a:t>
            </a:r>
            <a:r>
              <a:rPr lang="en-US" sz="1250">
                <a:highlight>
                  <a:srgbClr val="F7F7F7"/>
                </a:highlight>
                <a:latin typeface="Consolas"/>
                <a:ea typeface="Consolas"/>
                <a:cs typeface="Consolas"/>
                <a:sym typeface="Consolas"/>
              </a:rPr>
              <a:t>, </a:t>
            </a:r>
            <a:r>
              <a:rPr lang="en-US" sz="1250">
                <a:solidFill>
                  <a:srgbClr val="A31515"/>
                </a:solidFill>
                <a:highlight>
                  <a:srgbClr val="F7F7F7"/>
                </a:highlight>
                <a:latin typeface="Consolas"/>
                <a:ea typeface="Consolas"/>
                <a:cs typeface="Consolas"/>
                <a:sym typeface="Consolas"/>
              </a:rPr>
              <a:t>'javascript'</a:t>
            </a:r>
            <a:r>
              <a:rPr lang="en-US" sz="1250">
                <a:highlight>
                  <a:srgbClr val="F7F7F7"/>
                </a:highlight>
                <a:latin typeface="Consolas"/>
                <a:ea typeface="Consolas"/>
                <a:cs typeface="Consolas"/>
                <a:sym typeface="Consolas"/>
              </a:rPr>
              <a:t>]</a:t>
            </a:r>
            <a:endParaRPr sz="12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highlight>
                  <a:srgbClr val="F7F7F7"/>
                </a:highlight>
                <a:latin typeface="Consolas"/>
                <a:ea typeface="Consolas"/>
                <a:cs typeface="Consolas"/>
                <a:sym typeface="Consolas"/>
              </a:rPr>
              <a:t>my_iter = </a:t>
            </a:r>
            <a:r>
              <a:rPr lang="en-US" sz="1250">
                <a:solidFill>
                  <a:srgbClr val="795E26"/>
                </a:solidFill>
                <a:highlight>
                  <a:srgbClr val="F7F7F7"/>
                </a:highlight>
                <a:latin typeface="Consolas"/>
                <a:ea typeface="Consolas"/>
                <a:cs typeface="Consolas"/>
                <a:sym typeface="Consolas"/>
              </a:rPr>
              <a:t>iter</a:t>
            </a:r>
            <a:r>
              <a:rPr lang="en-US" sz="1250">
                <a:highlight>
                  <a:srgbClr val="F7F7F7"/>
                </a:highlight>
                <a:latin typeface="Consolas"/>
                <a:ea typeface="Consolas"/>
                <a:cs typeface="Consolas"/>
                <a:sym typeface="Consolas"/>
              </a:rPr>
              <a:t>(my_list)</a:t>
            </a:r>
            <a:endParaRPr sz="12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solidFill>
                  <a:srgbClr val="AF00DB"/>
                </a:solidFill>
                <a:highlight>
                  <a:srgbClr val="F7F7F7"/>
                </a:highlight>
                <a:latin typeface="Consolas"/>
                <a:ea typeface="Consolas"/>
                <a:cs typeface="Consolas"/>
                <a:sym typeface="Consolas"/>
              </a:rPr>
              <a:t>while</a:t>
            </a:r>
            <a:r>
              <a:rPr lang="en-US" sz="1250">
                <a:highlight>
                  <a:srgbClr val="F7F7F7"/>
                </a:highlight>
                <a:latin typeface="Consolas"/>
                <a:ea typeface="Consolas"/>
                <a:cs typeface="Consolas"/>
                <a:sym typeface="Consolas"/>
              </a:rPr>
              <a:t> </a:t>
            </a:r>
            <a:r>
              <a:rPr lang="en-US" sz="1250">
                <a:solidFill>
                  <a:srgbClr val="0000FF"/>
                </a:solidFill>
                <a:highlight>
                  <a:srgbClr val="F7F7F7"/>
                </a:highlight>
                <a:latin typeface="Consolas"/>
                <a:ea typeface="Consolas"/>
                <a:cs typeface="Consolas"/>
                <a:sym typeface="Consolas"/>
              </a:rPr>
              <a:t>True</a:t>
            </a:r>
            <a:r>
              <a:rPr lang="en-US" sz="1250">
                <a:highlight>
                  <a:srgbClr val="F7F7F7"/>
                </a:highlight>
                <a:latin typeface="Consolas"/>
                <a:ea typeface="Consolas"/>
                <a:cs typeface="Consolas"/>
                <a:sym typeface="Consolas"/>
              </a:rPr>
              <a:t>:</a:t>
            </a:r>
            <a:endParaRPr sz="12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highlight>
                  <a:srgbClr val="F7F7F7"/>
                </a:highlight>
                <a:latin typeface="Consolas"/>
                <a:ea typeface="Consolas"/>
                <a:cs typeface="Consolas"/>
                <a:sym typeface="Consolas"/>
              </a:rPr>
              <a:t>  </a:t>
            </a:r>
            <a:r>
              <a:rPr lang="en-US" sz="1250">
                <a:solidFill>
                  <a:srgbClr val="AF00DB"/>
                </a:solidFill>
                <a:highlight>
                  <a:srgbClr val="F7F7F7"/>
                </a:highlight>
                <a:latin typeface="Consolas"/>
                <a:ea typeface="Consolas"/>
                <a:cs typeface="Consolas"/>
                <a:sym typeface="Consolas"/>
              </a:rPr>
              <a:t>try</a:t>
            </a:r>
            <a:r>
              <a:rPr lang="en-US" sz="1250">
                <a:highlight>
                  <a:srgbClr val="F7F7F7"/>
                </a:highlight>
                <a:latin typeface="Consolas"/>
                <a:ea typeface="Consolas"/>
                <a:cs typeface="Consolas"/>
                <a:sym typeface="Consolas"/>
              </a:rPr>
              <a:t>:</a:t>
            </a:r>
            <a:endParaRPr sz="12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highlight>
                  <a:srgbClr val="F7F7F7"/>
                </a:highlight>
                <a:latin typeface="Consolas"/>
                <a:ea typeface="Consolas"/>
                <a:cs typeface="Consolas"/>
                <a:sym typeface="Consolas"/>
              </a:rPr>
              <a:t>    </a:t>
            </a:r>
            <a:r>
              <a:rPr lang="en-US" sz="1250">
                <a:solidFill>
                  <a:srgbClr val="795E26"/>
                </a:solidFill>
                <a:highlight>
                  <a:srgbClr val="F7F7F7"/>
                </a:highlight>
                <a:latin typeface="Consolas"/>
                <a:ea typeface="Consolas"/>
                <a:cs typeface="Consolas"/>
                <a:sym typeface="Consolas"/>
              </a:rPr>
              <a:t>print</a:t>
            </a:r>
            <a:r>
              <a:rPr lang="en-US" sz="1250">
                <a:highlight>
                  <a:srgbClr val="F7F7F7"/>
                </a:highlight>
                <a:latin typeface="Consolas"/>
                <a:ea typeface="Consolas"/>
                <a:cs typeface="Consolas"/>
                <a:sym typeface="Consolas"/>
              </a:rPr>
              <a:t>(my_iter.</a:t>
            </a:r>
            <a:r>
              <a:rPr lang="en-US" sz="1250">
                <a:solidFill>
                  <a:srgbClr val="795E26"/>
                </a:solidFill>
                <a:highlight>
                  <a:srgbClr val="F7F7F7"/>
                </a:highlight>
                <a:latin typeface="Consolas"/>
                <a:ea typeface="Consolas"/>
                <a:cs typeface="Consolas"/>
                <a:sym typeface="Consolas"/>
              </a:rPr>
              <a:t>__next__</a:t>
            </a:r>
            <a:r>
              <a:rPr lang="en-US" sz="1250">
                <a:highlight>
                  <a:srgbClr val="F7F7F7"/>
                </a:highlight>
                <a:latin typeface="Consolas"/>
                <a:ea typeface="Consolas"/>
                <a:cs typeface="Consolas"/>
                <a:sym typeface="Consolas"/>
              </a:rPr>
              <a:t>())</a:t>
            </a:r>
            <a:endParaRPr sz="12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highlight>
                  <a:srgbClr val="F7F7F7"/>
                </a:highlight>
                <a:latin typeface="Consolas"/>
                <a:ea typeface="Consolas"/>
                <a:cs typeface="Consolas"/>
                <a:sym typeface="Consolas"/>
              </a:rPr>
              <a:t>  </a:t>
            </a:r>
            <a:r>
              <a:rPr lang="en-US" sz="1250">
                <a:solidFill>
                  <a:srgbClr val="AF00DB"/>
                </a:solidFill>
                <a:highlight>
                  <a:srgbClr val="F7F7F7"/>
                </a:highlight>
                <a:latin typeface="Consolas"/>
                <a:ea typeface="Consolas"/>
                <a:cs typeface="Consolas"/>
                <a:sym typeface="Consolas"/>
              </a:rPr>
              <a:t>except</a:t>
            </a:r>
            <a:r>
              <a:rPr lang="en-US" sz="1250">
                <a:highlight>
                  <a:srgbClr val="F7F7F7"/>
                </a:highlight>
                <a:latin typeface="Consolas"/>
                <a:ea typeface="Consolas"/>
                <a:cs typeface="Consolas"/>
                <a:sym typeface="Consolas"/>
              </a:rPr>
              <a:t> StopIteration:</a:t>
            </a:r>
            <a:endParaRPr sz="12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highlight>
                  <a:srgbClr val="F7F7F7"/>
                </a:highlight>
                <a:latin typeface="Consolas"/>
                <a:ea typeface="Consolas"/>
                <a:cs typeface="Consolas"/>
                <a:sym typeface="Consolas"/>
              </a:rPr>
              <a:t>    </a:t>
            </a:r>
            <a:r>
              <a:rPr lang="en-US" sz="1250">
                <a:solidFill>
                  <a:srgbClr val="AF00DB"/>
                </a:solidFill>
                <a:highlight>
                  <a:srgbClr val="F7F7F7"/>
                </a:highlight>
                <a:latin typeface="Consolas"/>
                <a:ea typeface="Consolas"/>
                <a:cs typeface="Consolas"/>
                <a:sym typeface="Consolas"/>
              </a:rPr>
              <a:t>break</a:t>
            </a:r>
            <a:endParaRPr sz="1500">
              <a:highlight>
                <a:srgbClr val="F7F7F7"/>
              </a:highlight>
              <a:latin typeface="Consolas"/>
              <a:ea typeface="Consolas"/>
              <a:cs typeface="Consolas"/>
              <a:sym typeface="Consolas"/>
            </a:endParaRPr>
          </a:p>
        </p:txBody>
      </p:sp>
      <p:sp>
        <p:nvSpPr>
          <p:cNvPr id="352" name="Google Shape;352;p43"/>
          <p:cNvSpPr txBox="1"/>
          <p:nvPr/>
        </p:nvSpPr>
        <p:spPr>
          <a:xfrm>
            <a:off x="429000" y="2125750"/>
            <a:ext cx="8520600" cy="415500"/>
          </a:xfrm>
          <a:prstGeom prst="rect">
            <a:avLst/>
          </a:prstGeom>
          <a:noFill/>
          <a:ln>
            <a:noFill/>
          </a:ln>
        </p:spPr>
        <p:txBody>
          <a:bodyPr spcFirstLastPara="1" wrap="square" lIns="91425" tIns="91425" rIns="91425" bIns="91425" anchor="t" anchorCtr="0">
            <a:spAutoFit/>
          </a:bodyPr>
          <a:lstStyle/>
          <a:p>
            <a:pPr marL="12700" lvl="0" indent="0" algn="l" rtl="0">
              <a:spcBef>
                <a:spcPts val="1200"/>
              </a:spcBef>
              <a:spcAft>
                <a:spcPts val="0"/>
              </a:spcAft>
              <a:buNone/>
            </a:pPr>
            <a:r>
              <a:rPr lang="en-US" sz="1500" i="1">
                <a:solidFill>
                  <a:srgbClr val="A6A6A6"/>
                </a:solidFill>
                <a:latin typeface="Consolas"/>
                <a:ea typeface="Consolas"/>
                <a:cs typeface="Consolas"/>
                <a:sym typeface="Consolas"/>
              </a:rPr>
              <a:t># The actual implementation for the above “for loop” is the following:</a:t>
            </a:r>
            <a:endParaRPr/>
          </a:p>
        </p:txBody>
      </p:sp>
      <p:sp>
        <p:nvSpPr>
          <p:cNvPr id="353" name="Google Shape;353;p43"/>
          <p:cNvSpPr txBox="1"/>
          <p:nvPr/>
        </p:nvSpPr>
        <p:spPr>
          <a:xfrm>
            <a:off x="5613163" y="2541250"/>
            <a:ext cx="30531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highlight>
                  <a:srgbClr val="F9FAFC"/>
                </a:highlight>
              </a:rPr>
              <a:t>The output of both programs will be the same: </a:t>
            </a:r>
            <a:endParaRPr>
              <a:highlight>
                <a:srgbClr val="F9FAFC"/>
              </a:highlight>
            </a:endParaRPr>
          </a:p>
          <a:p>
            <a:pPr marL="0" lvl="0" indent="0" algn="l" rtl="0">
              <a:spcBef>
                <a:spcPts val="0"/>
              </a:spcBef>
              <a:spcAft>
                <a:spcPts val="0"/>
              </a:spcAft>
              <a:buNone/>
            </a:pPr>
            <a:endParaRPr>
              <a:highlight>
                <a:srgbClr val="F9FAFC"/>
              </a:highlight>
            </a:endParaRPr>
          </a:p>
          <a:p>
            <a:pPr marL="0" lvl="0" indent="0" algn="l" rtl="0">
              <a:spcBef>
                <a:spcPts val="0"/>
              </a:spcBef>
              <a:spcAft>
                <a:spcPts val="0"/>
              </a:spcAft>
              <a:buNone/>
            </a:pPr>
            <a:r>
              <a:rPr lang="en-US">
                <a:solidFill>
                  <a:schemeClr val="accent2"/>
                </a:solidFill>
                <a:latin typeface="Consolas"/>
                <a:ea typeface="Consolas"/>
                <a:cs typeface="Consolas"/>
                <a:sym typeface="Consolas"/>
              </a:rPr>
              <a:t>python</a:t>
            </a:r>
            <a:endParaRPr>
              <a:solidFill>
                <a:schemeClr val="accent2"/>
              </a:solidFill>
              <a:latin typeface="Consolas"/>
              <a:ea typeface="Consolas"/>
              <a:cs typeface="Consolas"/>
              <a:sym typeface="Consolas"/>
            </a:endParaRPr>
          </a:p>
          <a:p>
            <a:pPr marL="0" lvl="0" indent="0" algn="l" rtl="0">
              <a:spcBef>
                <a:spcPts val="0"/>
              </a:spcBef>
              <a:spcAft>
                <a:spcPts val="0"/>
              </a:spcAft>
              <a:buNone/>
            </a:pPr>
            <a:r>
              <a:rPr lang="en-US">
                <a:solidFill>
                  <a:schemeClr val="accent2"/>
                </a:solidFill>
                <a:latin typeface="Consolas"/>
                <a:ea typeface="Consolas"/>
                <a:cs typeface="Consolas"/>
                <a:sym typeface="Consolas"/>
              </a:rPr>
              <a:t>java</a:t>
            </a:r>
            <a:endParaRPr>
              <a:solidFill>
                <a:schemeClr val="accent2"/>
              </a:solidFill>
              <a:latin typeface="Consolas"/>
              <a:ea typeface="Consolas"/>
              <a:cs typeface="Consolas"/>
              <a:sym typeface="Consolas"/>
            </a:endParaRPr>
          </a:p>
          <a:p>
            <a:pPr marL="0" lvl="0" indent="0" algn="l" rtl="0">
              <a:spcBef>
                <a:spcPts val="0"/>
              </a:spcBef>
              <a:spcAft>
                <a:spcPts val="0"/>
              </a:spcAft>
              <a:buNone/>
            </a:pPr>
            <a:r>
              <a:rPr lang="en-US">
                <a:solidFill>
                  <a:schemeClr val="accent2"/>
                </a:solidFill>
                <a:latin typeface="Consolas"/>
                <a:ea typeface="Consolas"/>
                <a:cs typeface="Consolas"/>
                <a:sym typeface="Consolas"/>
              </a:rPr>
              <a:t>scala</a:t>
            </a:r>
            <a:endParaRPr>
              <a:solidFill>
                <a:schemeClr val="accent2"/>
              </a:solidFill>
              <a:latin typeface="Consolas"/>
              <a:ea typeface="Consolas"/>
              <a:cs typeface="Consolas"/>
              <a:sym typeface="Consolas"/>
            </a:endParaRPr>
          </a:p>
          <a:p>
            <a:pPr marL="0" lvl="0" indent="0" algn="l" rtl="0">
              <a:spcBef>
                <a:spcPts val="0"/>
              </a:spcBef>
              <a:spcAft>
                <a:spcPts val="0"/>
              </a:spcAft>
              <a:buNone/>
            </a:pPr>
            <a:r>
              <a:rPr lang="en-US">
                <a:solidFill>
                  <a:schemeClr val="accent2"/>
                </a:solidFill>
                <a:latin typeface="Consolas"/>
                <a:ea typeface="Consolas"/>
                <a:cs typeface="Consolas"/>
                <a:sym typeface="Consolas"/>
              </a:rPr>
              <a:t>javascript</a:t>
            </a:r>
            <a:endParaRPr>
              <a:solidFill>
                <a:schemeClr val="accent2"/>
              </a:solidFill>
              <a:highlight>
                <a:srgbClr val="FFFFFF"/>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4"/>
          <p:cNvSpPr txBox="1">
            <a:spLocks noGrp="1"/>
          </p:cNvSpPr>
          <p:nvPr>
            <p:ph type="title"/>
          </p:nvPr>
        </p:nvSpPr>
        <p:spPr>
          <a:xfrm>
            <a:off x="463150" y="6245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Example: Using Iterators in Functions</a:t>
            </a:r>
            <a:endParaRPr/>
          </a:p>
        </p:txBody>
      </p:sp>
      <p:sp>
        <p:nvSpPr>
          <p:cNvPr id="359" name="Google Shape;359;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dk2"/>
                </a:solidFill>
              </a:rPr>
              <a:t>24</a:t>
            </a:fld>
            <a:endParaRPr>
              <a:solidFill>
                <a:schemeClr val="dk2"/>
              </a:solidFill>
            </a:endParaRPr>
          </a:p>
        </p:txBody>
      </p:sp>
      <p:sp>
        <p:nvSpPr>
          <p:cNvPr id="360" name="Google Shape;360;p44"/>
          <p:cNvSpPr txBox="1">
            <a:spLocks noGrp="1"/>
          </p:cNvSpPr>
          <p:nvPr>
            <p:ph type="body" idx="1"/>
          </p:nvPr>
        </p:nvSpPr>
        <p:spPr>
          <a:xfrm>
            <a:off x="4310900" y="1310174"/>
            <a:ext cx="4484400" cy="318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a:solidFill>
                  <a:srgbClr val="000000"/>
                </a:solidFill>
              </a:rPr>
              <a:t>An iterator object is an object that defines an __iter__() method that returns itself and a __next__() method that returns the next item in the sequence.</a:t>
            </a:r>
            <a:endParaRPr sz="1400">
              <a:solidFill>
                <a:srgbClr val="000000"/>
              </a:solidFill>
            </a:endParaRPr>
          </a:p>
          <a:p>
            <a:pPr marL="0" lvl="0" indent="0" algn="l" rtl="0">
              <a:spcBef>
                <a:spcPts val="1200"/>
              </a:spcBef>
              <a:spcAft>
                <a:spcPts val="1200"/>
              </a:spcAft>
              <a:buNone/>
            </a:pPr>
            <a:r>
              <a:rPr lang="en-US" sz="1400">
                <a:solidFill>
                  <a:srgbClr val="000000"/>
                </a:solidFill>
              </a:rPr>
              <a:t>The </a:t>
            </a:r>
            <a:r>
              <a:rPr lang="en-US" sz="1400" b="1">
                <a:solidFill>
                  <a:srgbClr val="000000"/>
                </a:solidFill>
              </a:rPr>
              <a:t>next()</a:t>
            </a:r>
            <a:r>
              <a:rPr lang="en-US" sz="1400">
                <a:solidFill>
                  <a:srgbClr val="000000"/>
                </a:solidFill>
              </a:rPr>
              <a:t> function is a built-in Python function that retrieves the next item from an iterator. If the iterator is exhausted, it raises a StopIteration exception.</a:t>
            </a:r>
            <a:endParaRPr sz="1400">
              <a:solidFill>
                <a:srgbClr val="000000"/>
              </a:solidFill>
            </a:endParaRPr>
          </a:p>
        </p:txBody>
      </p:sp>
      <p:sp>
        <p:nvSpPr>
          <p:cNvPr id="361" name="Google Shape;361;p44"/>
          <p:cNvSpPr txBox="1"/>
          <p:nvPr/>
        </p:nvSpPr>
        <p:spPr>
          <a:xfrm>
            <a:off x="586425" y="1178950"/>
            <a:ext cx="3644700" cy="35709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onsolas"/>
                <a:ea typeface="Consolas"/>
                <a:cs typeface="Consolas"/>
                <a:sym typeface="Consolas"/>
              </a:rPr>
              <a:t>class SimpleIterator:</a:t>
            </a: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    def __init__(self, data):</a:t>
            </a: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        self.data = data</a:t>
            </a: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        self.index = 0</a:t>
            </a:r>
            <a:endParaRPr sz="1100">
              <a:latin typeface="Consolas"/>
              <a:ea typeface="Consolas"/>
              <a:cs typeface="Consolas"/>
              <a:sym typeface="Consolas"/>
            </a:endParaRPr>
          </a:p>
          <a:p>
            <a:pPr marL="0" lvl="0" indent="0" algn="l" rtl="0">
              <a:spcBef>
                <a:spcPts val="0"/>
              </a:spcBef>
              <a:spcAft>
                <a:spcPts val="0"/>
              </a:spcAft>
              <a:buNone/>
            </a:pP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    def __iter__(self):</a:t>
            </a: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        return self</a:t>
            </a:r>
            <a:endParaRPr sz="1100">
              <a:latin typeface="Consolas"/>
              <a:ea typeface="Consolas"/>
              <a:cs typeface="Consolas"/>
              <a:sym typeface="Consolas"/>
            </a:endParaRPr>
          </a:p>
          <a:p>
            <a:pPr marL="0" lvl="0" indent="0" algn="l" rtl="0">
              <a:spcBef>
                <a:spcPts val="0"/>
              </a:spcBef>
              <a:spcAft>
                <a:spcPts val="0"/>
              </a:spcAft>
              <a:buNone/>
            </a:pP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    def __next__(self):</a:t>
            </a: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        if self.index &gt;= len(self.data):</a:t>
            </a: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            raise StopIteration</a:t>
            </a: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        result = self.data[self.index]</a:t>
            </a: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        self.index += 1</a:t>
            </a: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        return result</a:t>
            </a:r>
            <a:endParaRPr sz="1100">
              <a:latin typeface="Consolas"/>
              <a:ea typeface="Consolas"/>
              <a:cs typeface="Consolas"/>
              <a:sym typeface="Consolas"/>
            </a:endParaRPr>
          </a:p>
          <a:p>
            <a:pPr marL="0" lvl="0" indent="0" algn="l" rtl="0">
              <a:spcBef>
                <a:spcPts val="0"/>
              </a:spcBef>
              <a:spcAft>
                <a:spcPts val="0"/>
              </a:spcAft>
              <a:buNone/>
            </a:pP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iterator = iter([1, 2, 3])</a:t>
            </a:r>
            <a:endParaRPr sz="1100">
              <a:latin typeface="Consolas"/>
              <a:ea typeface="Consolas"/>
              <a:cs typeface="Consolas"/>
              <a:sym typeface="Consolas"/>
            </a:endParaRPr>
          </a:p>
          <a:p>
            <a:pPr marL="0" lvl="0" indent="0" algn="l" rtl="0">
              <a:spcBef>
                <a:spcPts val="0"/>
              </a:spcBef>
              <a:spcAft>
                <a:spcPts val="0"/>
              </a:spcAft>
              <a:buNone/>
            </a:pP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print(next(iterator)) # Output: 1</a:t>
            </a: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print(next(iterator)) # Output: 2</a:t>
            </a:r>
            <a:endParaRPr sz="1100">
              <a:latin typeface="Consolas"/>
              <a:ea typeface="Consolas"/>
              <a:cs typeface="Consolas"/>
              <a:sym typeface="Consolas"/>
            </a:endParaRPr>
          </a:p>
          <a:p>
            <a:pPr marL="0" lvl="0" indent="0" algn="l" rtl="0">
              <a:spcBef>
                <a:spcPts val="0"/>
              </a:spcBef>
              <a:spcAft>
                <a:spcPts val="0"/>
              </a:spcAft>
              <a:buNone/>
            </a:pPr>
            <a:r>
              <a:rPr lang="en-US" sz="1100">
                <a:latin typeface="Consolas"/>
                <a:ea typeface="Consolas"/>
                <a:cs typeface="Consolas"/>
                <a:sym typeface="Consolas"/>
              </a:rPr>
              <a:t>print(next(iterator)) # Output: 3</a:t>
            </a:r>
            <a:endParaRPr sz="11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5"/>
          <p:cNvSpPr txBox="1">
            <a:spLocks noGrp="1"/>
          </p:cNvSpPr>
          <p:nvPr>
            <p:ph type="title"/>
          </p:nvPr>
        </p:nvSpPr>
        <p:spPr>
          <a:xfrm>
            <a:off x="485575" y="5996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Challenging Tasks</a:t>
            </a:r>
            <a:endParaRPr/>
          </a:p>
        </p:txBody>
      </p:sp>
      <p:sp>
        <p:nvSpPr>
          <p:cNvPr id="367" name="Google Shape;367;p45"/>
          <p:cNvSpPr txBox="1">
            <a:spLocks noGrp="1"/>
          </p:cNvSpPr>
          <p:nvPr>
            <p:ph type="body" idx="1"/>
          </p:nvPr>
        </p:nvSpPr>
        <p:spPr>
          <a:xfrm>
            <a:off x="376175" y="1152950"/>
            <a:ext cx="4745400" cy="34164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B45F06"/>
              </a:buClr>
              <a:buSzPts val="1100"/>
              <a:buChar char="❏"/>
            </a:pPr>
            <a:r>
              <a:rPr lang="en-US" sz="1100"/>
              <a:t>You are given a list (a playlist) of music as shown below.</a:t>
            </a:r>
            <a:endParaRPr sz="1100">
              <a:solidFill>
                <a:srgbClr val="000000"/>
              </a:solidFill>
              <a:highlight>
                <a:srgbClr val="F7F7F7"/>
              </a:highlight>
              <a:latin typeface="Courier New"/>
              <a:ea typeface="Courier New"/>
              <a:cs typeface="Courier New"/>
              <a:sym typeface="Courier New"/>
            </a:endParaRPr>
          </a:p>
          <a:p>
            <a:pPr marL="0" lvl="0" indent="0" algn="l" rtl="0">
              <a:spcBef>
                <a:spcPts val="0"/>
              </a:spcBef>
              <a:spcAft>
                <a:spcPts val="0"/>
              </a:spcAft>
              <a:buNone/>
            </a:pPr>
            <a:r>
              <a:rPr lang="en-US" sz="1200" b="1">
                <a:solidFill>
                  <a:srgbClr val="000000"/>
                </a:solidFill>
                <a:highlight>
                  <a:srgbClr val="FFE599"/>
                </a:highlight>
                <a:latin typeface="Consolas"/>
                <a:ea typeface="Consolas"/>
                <a:cs typeface="Consolas"/>
                <a:sym typeface="Consolas"/>
              </a:rPr>
              <a:t>songs_list = </a:t>
            </a:r>
            <a:r>
              <a:rPr lang="en-US" sz="1200" b="1">
                <a:solidFill>
                  <a:srgbClr val="A31515"/>
                </a:solidFill>
                <a:highlight>
                  <a:srgbClr val="FFE599"/>
                </a:highlight>
                <a:latin typeface="Consolas"/>
                <a:ea typeface="Consolas"/>
                <a:cs typeface="Consolas"/>
                <a:sym typeface="Consolas"/>
              </a:rPr>
              <a:t>["Song 1", "Song 2", "Song 3", "Song 4"]</a:t>
            </a:r>
            <a:endParaRPr sz="1200" b="1">
              <a:solidFill>
                <a:srgbClr val="000000"/>
              </a:solidFill>
              <a:highlight>
                <a:srgbClr val="FFE599"/>
              </a:highlight>
              <a:latin typeface="Courier New"/>
              <a:ea typeface="Courier New"/>
              <a:cs typeface="Courier New"/>
              <a:sym typeface="Courier New"/>
            </a:endParaRPr>
          </a:p>
          <a:p>
            <a:pPr marL="457200" marR="0" lvl="0" indent="-298450" algn="l" rtl="0">
              <a:lnSpc>
                <a:spcPct val="115000"/>
              </a:lnSpc>
              <a:spcBef>
                <a:spcPts val="1200"/>
              </a:spcBef>
              <a:spcAft>
                <a:spcPts val="0"/>
              </a:spcAft>
              <a:buClr>
                <a:srgbClr val="B45F06"/>
              </a:buClr>
              <a:buSzPts val="1100"/>
              <a:buChar char="❏"/>
            </a:pPr>
            <a:r>
              <a:rPr lang="en-US" sz="1100">
                <a:solidFill>
                  <a:srgbClr val="000000"/>
                </a:solidFill>
              </a:rPr>
              <a:t>You are tasked with implementing a music playlist using Python iterators. Write a class named Playlist that implements the iterator protocol. The Playlist class should have the following methods:</a:t>
            </a:r>
            <a:endParaRPr sz="1100">
              <a:solidFill>
                <a:srgbClr val="000000"/>
              </a:solidFill>
              <a:highlight>
                <a:srgbClr val="F7F7F7"/>
              </a:highlight>
              <a:latin typeface="Courier New"/>
              <a:ea typeface="Courier New"/>
              <a:cs typeface="Courier New"/>
              <a:sym typeface="Courier New"/>
            </a:endParaRPr>
          </a:p>
          <a:p>
            <a:pPr marL="914400" lvl="0" indent="-298450" algn="l" rtl="0">
              <a:lnSpc>
                <a:spcPct val="100000"/>
              </a:lnSpc>
              <a:spcBef>
                <a:spcPts val="1000"/>
              </a:spcBef>
              <a:spcAft>
                <a:spcPts val="0"/>
              </a:spcAft>
              <a:buClr>
                <a:srgbClr val="E69138"/>
              </a:buClr>
              <a:buSzPts val="1100"/>
              <a:buChar char="●"/>
            </a:pPr>
            <a:r>
              <a:rPr lang="en-US" sz="1100" b="1">
                <a:solidFill>
                  <a:srgbClr val="000000"/>
                </a:solidFill>
              </a:rPr>
              <a:t>__init__(self, songs): </a:t>
            </a:r>
            <a:r>
              <a:rPr lang="en-US" sz="1100">
                <a:solidFill>
                  <a:srgbClr val="000000"/>
                </a:solidFill>
              </a:rPr>
              <a:t>A constructor that takes a list of song titles as input and initializes the necessary attributes.</a:t>
            </a:r>
            <a:endParaRPr sz="1100">
              <a:solidFill>
                <a:srgbClr val="000000"/>
              </a:solidFill>
            </a:endParaRPr>
          </a:p>
          <a:p>
            <a:pPr marL="914400" lvl="0" indent="-298450" algn="l" rtl="0">
              <a:lnSpc>
                <a:spcPct val="100000"/>
              </a:lnSpc>
              <a:spcBef>
                <a:spcPts val="1000"/>
              </a:spcBef>
              <a:spcAft>
                <a:spcPts val="0"/>
              </a:spcAft>
              <a:buClr>
                <a:srgbClr val="E69138"/>
              </a:buClr>
              <a:buSzPts val="1100"/>
              <a:buChar char="●"/>
            </a:pPr>
            <a:r>
              <a:rPr lang="en-US" sz="1100" b="1">
                <a:solidFill>
                  <a:srgbClr val="000000"/>
                </a:solidFill>
              </a:rPr>
              <a:t>__iter__(self): </a:t>
            </a:r>
            <a:r>
              <a:rPr lang="en-US" sz="1100">
                <a:solidFill>
                  <a:srgbClr val="000000"/>
                </a:solidFill>
              </a:rPr>
              <a:t>Returns the iterator object itself.</a:t>
            </a:r>
            <a:endParaRPr sz="1100">
              <a:solidFill>
                <a:srgbClr val="000000"/>
              </a:solidFill>
            </a:endParaRPr>
          </a:p>
          <a:p>
            <a:pPr marL="914400" lvl="0" indent="-298450" algn="l" rtl="0">
              <a:lnSpc>
                <a:spcPct val="100000"/>
              </a:lnSpc>
              <a:spcBef>
                <a:spcPts val="1000"/>
              </a:spcBef>
              <a:spcAft>
                <a:spcPts val="0"/>
              </a:spcAft>
              <a:buClr>
                <a:srgbClr val="E69138"/>
              </a:buClr>
              <a:buSzPts val="1100"/>
              <a:buChar char="●"/>
            </a:pPr>
            <a:r>
              <a:rPr lang="en-US" sz="1100" b="1">
                <a:solidFill>
                  <a:srgbClr val="000000"/>
                </a:solidFill>
              </a:rPr>
              <a:t>__next__(self):</a:t>
            </a:r>
            <a:r>
              <a:rPr lang="en-US" sz="1100">
                <a:solidFill>
                  <a:srgbClr val="000000"/>
                </a:solidFill>
              </a:rPr>
              <a:t> Returns the next song in the playlist. If there are no more songs, raise the StopIteration exception.</a:t>
            </a:r>
            <a:endParaRPr sz="1100">
              <a:solidFill>
                <a:srgbClr val="000000"/>
              </a:solidFill>
            </a:endParaRPr>
          </a:p>
          <a:p>
            <a:pPr marL="914400" lvl="0" indent="-298450" algn="l" rtl="0">
              <a:lnSpc>
                <a:spcPct val="100000"/>
              </a:lnSpc>
              <a:spcBef>
                <a:spcPts val="1000"/>
              </a:spcBef>
              <a:spcAft>
                <a:spcPts val="0"/>
              </a:spcAft>
              <a:buClr>
                <a:srgbClr val="E69138"/>
              </a:buClr>
              <a:buSzPts val="1100"/>
              <a:buChar char="●"/>
            </a:pPr>
            <a:r>
              <a:rPr lang="en-US" sz="1100" b="1">
                <a:solidFill>
                  <a:srgbClr val="000000"/>
                </a:solidFill>
              </a:rPr>
              <a:t>add_song(self, song):</a:t>
            </a:r>
            <a:r>
              <a:rPr lang="en-US" sz="1100">
                <a:solidFill>
                  <a:srgbClr val="000000"/>
                </a:solidFill>
              </a:rPr>
              <a:t> Adds a new song to the playlist.</a:t>
            </a:r>
            <a:endParaRPr sz="1100">
              <a:solidFill>
                <a:srgbClr val="000000"/>
              </a:solidFill>
            </a:endParaRPr>
          </a:p>
          <a:p>
            <a:pPr marL="457200" marR="0" lvl="0" indent="-298450" algn="l" rtl="0">
              <a:lnSpc>
                <a:spcPct val="115000"/>
              </a:lnSpc>
              <a:spcBef>
                <a:spcPts val="1000"/>
              </a:spcBef>
              <a:spcAft>
                <a:spcPts val="0"/>
              </a:spcAft>
              <a:buClr>
                <a:srgbClr val="B45F06"/>
              </a:buClr>
              <a:buSzPts val="1100"/>
              <a:buChar char="❏"/>
            </a:pPr>
            <a:r>
              <a:rPr lang="en-US" sz="1100"/>
              <a:t>Write a code demonstrating how you would use this Playlist class to iterate over a list of songs and add a new song to the playlist.</a:t>
            </a:r>
            <a:endParaRPr sz="1100"/>
          </a:p>
        </p:txBody>
      </p:sp>
      <p:sp>
        <p:nvSpPr>
          <p:cNvPr id="368" name="Google Shape;368;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369" name="Google Shape;369;p45"/>
          <p:cNvSpPr txBox="1"/>
          <p:nvPr/>
        </p:nvSpPr>
        <p:spPr>
          <a:xfrm>
            <a:off x="5223650" y="917950"/>
            <a:ext cx="3826200" cy="2401200"/>
          </a:xfrm>
          <a:prstGeom prst="rect">
            <a:avLst/>
          </a:prstGeom>
          <a:solidFill>
            <a:srgbClr val="F7F7F7"/>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800" b="1">
                <a:solidFill>
                  <a:srgbClr val="008000"/>
                </a:solidFill>
                <a:highlight>
                  <a:srgbClr val="F7F7F7"/>
                </a:highlight>
                <a:latin typeface="Consolas"/>
                <a:ea typeface="Consolas"/>
                <a:cs typeface="Consolas"/>
                <a:sym typeface="Consolas"/>
              </a:rPr>
              <a:t># Example list of songs</a:t>
            </a:r>
            <a:endParaRPr sz="800" b="1">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highlight>
                  <a:srgbClr val="F7F7F7"/>
                </a:highlight>
                <a:latin typeface="Consolas"/>
                <a:ea typeface="Consolas"/>
                <a:cs typeface="Consolas"/>
                <a:sym typeface="Consolas"/>
              </a:rPr>
              <a:t>songs_list = [</a:t>
            </a:r>
            <a:r>
              <a:rPr lang="en-US" sz="800" b="1">
                <a:solidFill>
                  <a:srgbClr val="A31515"/>
                </a:solidFill>
                <a:highlight>
                  <a:srgbClr val="F7F7F7"/>
                </a:highlight>
                <a:latin typeface="Consolas"/>
                <a:ea typeface="Consolas"/>
                <a:cs typeface="Consolas"/>
                <a:sym typeface="Consolas"/>
              </a:rPr>
              <a:t>"Song 1"</a:t>
            </a:r>
            <a:r>
              <a:rPr lang="en-US" sz="800" b="1">
                <a:highlight>
                  <a:srgbClr val="F7F7F7"/>
                </a:highlight>
                <a:latin typeface="Consolas"/>
                <a:ea typeface="Consolas"/>
                <a:cs typeface="Consolas"/>
                <a:sym typeface="Consolas"/>
              </a:rPr>
              <a:t>, </a:t>
            </a:r>
            <a:r>
              <a:rPr lang="en-US" sz="800" b="1">
                <a:solidFill>
                  <a:srgbClr val="A31515"/>
                </a:solidFill>
                <a:highlight>
                  <a:srgbClr val="F7F7F7"/>
                </a:highlight>
                <a:latin typeface="Consolas"/>
                <a:ea typeface="Consolas"/>
                <a:cs typeface="Consolas"/>
                <a:sym typeface="Consolas"/>
              </a:rPr>
              <a:t>"Song 2"</a:t>
            </a:r>
            <a:r>
              <a:rPr lang="en-US" sz="800" b="1">
                <a:highlight>
                  <a:srgbClr val="F7F7F7"/>
                </a:highlight>
                <a:latin typeface="Consolas"/>
                <a:ea typeface="Consolas"/>
                <a:cs typeface="Consolas"/>
                <a:sym typeface="Consolas"/>
              </a:rPr>
              <a:t>, </a:t>
            </a:r>
            <a:r>
              <a:rPr lang="en-US" sz="800" b="1">
                <a:solidFill>
                  <a:srgbClr val="A31515"/>
                </a:solidFill>
                <a:highlight>
                  <a:srgbClr val="F7F7F7"/>
                </a:highlight>
                <a:latin typeface="Consolas"/>
                <a:ea typeface="Consolas"/>
                <a:cs typeface="Consolas"/>
                <a:sym typeface="Consolas"/>
              </a:rPr>
              <a:t>"Song 3"</a:t>
            </a:r>
            <a:r>
              <a:rPr lang="en-US" sz="800" b="1">
                <a:highlight>
                  <a:srgbClr val="F7F7F7"/>
                </a:highlight>
                <a:latin typeface="Consolas"/>
                <a:ea typeface="Consolas"/>
                <a:cs typeface="Consolas"/>
                <a:sym typeface="Consolas"/>
              </a:rPr>
              <a:t>, </a:t>
            </a:r>
            <a:r>
              <a:rPr lang="en-US" sz="800" b="1">
                <a:solidFill>
                  <a:srgbClr val="A31515"/>
                </a:solidFill>
                <a:highlight>
                  <a:srgbClr val="F7F7F7"/>
                </a:highlight>
                <a:latin typeface="Consolas"/>
                <a:ea typeface="Consolas"/>
                <a:cs typeface="Consolas"/>
                <a:sym typeface="Consolas"/>
              </a:rPr>
              <a:t>"Song 4"</a:t>
            </a:r>
            <a:r>
              <a:rPr lang="en-US" sz="800" b="1">
                <a:highlight>
                  <a:srgbClr val="F7F7F7"/>
                </a:highlight>
                <a:latin typeface="Consolas"/>
                <a:ea typeface="Consolas"/>
                <a:cs typeface="Consolas"/>
                <a:sym typeface="Consolas"/>
              </a:rPr>
              <a:t>]</a:t>
            </a: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solidFill>
                  <a:srgbClr val="008000"/>
                </a:solidFill>
                <a:highlight>
                  <a:srgbClr val="F7F7F7"/>
                </a:highlight>
                <a:latin typeface="Consolas"/>
                <a:ea typeface="Consolas"/>
                <a:cs typeface="Consolas"/>
                <a:sym typeface="Consolas"/>
              </a:rPr>
              <a:t># Creating a Playlist</a:t>
            </a:r>
            <a:endParaRPr sz="800" b="1">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highlight>
                  <a:srgbClr val="F7F7F7"/>
                </a:highlight>
                <a:latin typeface="Consolas"/>
                <a:ea typeface="Consolas"/>
                <a:cs typeface="Consolas"/>
                <a:sym typeface="Consolas"/>
              </a:rPr>
              <a:t>playlist = Playlist(songs_list)</a:t>
            </a: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solidFill>
                  <a:srgbClr val="008000"/>
                </a:solidFill>
                <a:highlight>
                  <a:srgbClr val="F7F7F7"/>
                </a:highlight>
                <a:latin typeface="Consolas"/>
                <a:ea typeface="Consolas"/>
                <a:cs typeface="Consolas"/>
                <a:sym typeface="Consolas"/>
              </a:rPr>
              <a:t># Iterating over the initial songs</a:t>
            </a:r>
            <a:endParaRPr sz="800" b="1">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solidFill>
                  <a:srgbClr val="795E26"/>
                </a:solidFill>
                <a:highlight>
                  <a:srgbClr val="F7F7F7"/>
                </a:highlight>
                <a:latin typeface="Consolas"/>
                <a:ea typeface="Consolas"/>
                <a:cs typeface="Consolas"/>
                <a:sym typeface="Consolas"/>
              </a:rPr>
              <a:t>print</a:t>
            </a:r>
            <a:r>
              <a:rPr lang="en-US" sz="800" b="1">
                <a:highlight>
                  <a:srgbClr val="F7F7F7"/>
                </a:highlight>
                <a:latin typeface="Consolas"/>
                <a:ea typeface="Consolas"/>
                <a:cs typeface="Consolas"/>
                <a:sym typeface="Consolas"/>
              </a:rPr>
              <a:t>(</a:t>
            </a:r>
            <a:r>
              <a:rPr lang="en-US" sz="800" b="1">
                <a:solidFill>
                  <a:srgbClr val="A31515"/>
                </a:solidFill>
                <a:highlight>
                  <a:srgbClr val="F7F7F7"/>
                </a:highlight>
                <a:latin typeface="Consolas"/>
                <a:ea typeface="Consolas"/>
                <a:cs typeface="Consolas"/>
                <a:sym typeface="Consolas"/>
              </a:rPr>
              <a:t>"Initial Playlist:"</a:t>
            </a:r>
            <a:r>
              <a:rPr lang="en-US" sz="800" b="1">
                <a:highlight>
                  <a:srgbClr val="F7F7F7"/>
                </a:highlight>
                <a:latin typeface="Consolas"/>
                <a:ea typeface="Consolas"/>
                <a:cs typeface="Consolas"/>
                <a:sym typeface="Consolas"/>
              </a:rPr>
              <a:t>)</a:t>
            </a: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solidFill>
                  <a:srgbClr val="AF00DB"/>
                </a:solidFill>
                <a:highlight>
                  <a:srgbClr val="F7F7F7"/>
                </a:highlight>
                <a:latin typeface="Consolas"/>
                <a:ea typeface="Consolas"/>
                <a:cs typeface="Consolas"/>
                <a:sym typeface="Consolas"/>
              </a:rPr>
              <a:t>for</a:t>
            </a:r>
            <a:r>
              <a:rPr lang="en-US" sz="800" b="1">
                <a:highlight>
                  <a:srgbClr val="F7F7F7"/>
                </a:highlight>
                <a:latin typeface="Consolas"/>
                <a:ea typeface="Consolas"/>
                <a:cs typeface="Consolas"/>
                <a:sym typeface="Consolas"/>
              </a:rPr>
              <a:t> song </a:t>
            </a:r>
            <a:r>
              <a:rPr lang="en-US" sz="800" b="1">
                <a:solidFill>
                  <a:srgbClr val="0000FF"/>
                </a:solidFill>
                <a:highlight>
                  <a:srgbClr val="F7F7F7"/>
                </a:highlight>
                <a:latin typeface="Consolas"/>
                <a:ea typeface="Consolas"/>
                <a:cs typeface="Consolas"/>
                <a:sym typeface="Consolas"/>
              </a:rPr>
              <a:t>in</a:t>
            </a:r>
            <a:r>
              <a:rPr lang="en-US" sz="800" b="1">
                <a:highlight>
                  <a:srgbClr val="F7F7F7"/>
                </a:highlight>
                <a:latin typeface="Consolas"/>
                <a:ea typeface="Consolas"/>
                <a:cs typeface="Consolas"/>
                <a:sym typeface="Consolas"/>
              </a:rPr>
              <a:t> playlist:</a:t>
            </a: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highlight>
                  <a:srgbClr val="F7F7F7"/>
                </a:highlight>
                <a:latin typeface="Consolas"/>
                <a:ea typeface="Consolas"/>
                <a:cs typeface="Consolas"/>
                <a:sym typeface="Consolas"/>
              </a:rPr>
              <a:t>    </a:t>
            </a:r>
            <a:r>
              <a:rPr lang="en-US" sz="800" b="1">
                <a:solidFill>
                  <a:srgbClr val="795E26"/>
                </a:solidFill>
                <a:highlight>
                  <a:srgbClr val="F7F7F7"/>
                </a:highlight>
                <a:latin typeface="Consolas"/>
                <a:ea typeface="Consolas"/>
                <a:cs typeface="Consolas"/>
                <a:sym typeface="Consolas"/>
              </a:rPr>
              <a:t>print</a:t>
            </a:r>
            <a:r>
              <a:rPr lang="en-US" sz="800" b="1">
                <a:highlight>
                  <a:srgbClr val="F7F7F7"/>
                </a:highlight>
                <a:latin typeface="Consolas"/>
                <a:ea typeface="Consolas"/>
                <a:cs typeface="Consolas"/>
                <a:sym typeface="Consolas"/>
              </a:rPr>
              <a:t>(song)</a:t>
            </a: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solidFill>
                  <a:srgbClr val="008000"/>
                </a:solidFill>
                <a:highlight>
                  <a:srgbClr val="F7F7F7"/>
                </a:highlight>
                <a:latin typeface="Consolas"/>
                <a:ea typeface="Consolas"/>
                <a:cs typeface="Consolas"/>
                <a:sym typeface="Consolas"/>
              </a:rPr>
              <a:t># Adding a new song to the playlist</a:t>
            </a:r>
            <a:endParaRPr sz="800" b="1">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highlight>
                  <a:srgbClr val="F7F7F7"/>
                </a:highlight>
                <a:latin typeface="Consolas"/>
                <a:ea typeface="Consolas"/>
                <a:cs typeface="Consolas"/>
                <a:sym typeface="Consolas"/>
              </a:rPr>
              <a:t>playlist.add_song(</a:t>
            </a:r>
            <a:r>
              <a:rPr lang="en-US" sz="800" b="1">
                <a:solidFill>
                  <a:srgbClr val="A31515"/>
                </a:solidFill>
                <a:highlight>
                  <a:srgbClr val="F7F7F7"/>
                </a:highlight>
                <a:latin typeface="Consolas"/>
                <a:ea typeface="Consolas"/>
                <a:cs typeface="Consolas"/>
                <a:sym typeface="Consolas"/>
              </a:rPr>
              <a:t>"Song 5"</a:t>
            </a:r>
            <a:r>
              <a:rPr lang="en-US" sz="800" b="1">
                <a:highlight>
                  <a:srgbClr val="F7F7F7"/>
                </a:highlight>
                <a:latin typeface="Consolas"/>
                <a:ea typeface="Consolas"/>
                <a:cs typeface="Consolas"/>
                <a:sym typeface="Consolas"/>
              </a:rPr>
              <a:t>)</a:t>
            </a: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solidFill>
                  <a:srgbClr val="008000"/>
                </a:solidFill>
                <a:highlight>
                  <a:srgbClr val="F7F7F7"/>
                </a:highlight>
                <a:latin typeface="Consolas"/>
                <a:ea typeface="Consolas"/>
                <a:cs typeface="Consolas"/>
                <a:sym typeface="Consolas"/>
              </a:rPr>
              <a:t># Iterating over the updated playlist</a:t>
            </a:r>
            <a:endParaRPr sz="800" b="1">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solidFill>
                  <a:srgbClr val="795E26"/>
                </a:solidFill>
                <a:highlight>
                  <a:srgbClr val="F7F7F7"/>
                </a:highlight>
                <a:latin typeface="Consolas"/>
                <a:ea typeface="Consolas"/>
                <a:cs typeface="Consolas"/>
                <a:sym typeface="Consolas"/>
              </a:rPr>
              <a:t>print</a:t>
            </a:r>
            <a:r>
              <a:rPr lang="en-US" sz="800" b="1">
                <a:highlight>
                  <a:srgbClr val="F7F7F7"/>
                </a:highlight>
                <a:latin typeface="Consolas"/>
                <a:ea typeface="Consolas"/>
                <a:cs typeface="Consolas"/>
                <a:sym typeface="Consolas"/>
              </a:rPr>
              <a:t>(</a:t>
            </a:r>
            <a:r>
              <a:rPr lang="en-US" sz="800" b="1">
                <a:solidFill>
                  <a:srgbClr val="A31515"/>
                </a:solidFill>
                <a:highlight>
                  <a:srgbClr val="F7F7F7"/>
                </a:highlight>
                <a:latin typeface="Consolas"/>
                <a:ea typeface="Consolas"/>
                <a:cs typeface="Consolas"/>
                <a:sym typeface="Consolas"/>
              </a:rPr>
              <a:t>"\nUpdated Playlist:"</a:t>
            </a:r>
            <a:r>
              <a:rPr lang="en-US" sz="800" b="1">
                <a:highlight>
                  <a:srgbClr val="F7F7F7"/>
                </a:highlight>
                <a:latin typeface="Consolas"/>
                <a:ea typeface="Consolas"/>
                <a:cs typeface="Consolas"/>
                <a:sym typeface="Consolas"/>
              </a:rPr>
              <a:t>)</a:t>
            </a: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solidFill>
                  <a:srgbClr val="AF00DB"/>
                </a:solidFill>
                <a:highlight>
                  <a:srgbClr val="F7F7F7"/>
                </a:highlight>
                <a:latin typeface="Consolas"/>
                <a:ea typeface="Consolas"/>
                <a:cs typeface="Consolas"/>
                <a:sym typeface="Consolas"/>
              </a:rPr>
              <a:t>for</a:t>
            </a:r>
            <a:r>
              <a:rPr lang="en-US" sz="800" b="1">
                <a:highlight>
                  <a:srgbClr val="F7F7F7"/>
                </a:highlight>
                <a:latin typeface="Consolas"/>
                <a:ea typeface="Consolas"/>
                <a:cs typeface="Consolas"/>
                <a:sym typeface="Consolas"/>
              </a:rPr>
              <a:t> song </a:t>
            </a:r>
            <a:r>
              <a:rPr lang="en-US" sz="800" b="1">
                <a:solidFill>
                  <a:srgbClr val="0000FF"/>
                </a:solidFill>
                <a:highlight>
                  <a:srgbClr val="F7F7F7"/>
                </a:highlight>
                <a:latin typeface="Consolas"/>
                <a:ea typeface="Consolas"/>
                <a:cs typeface="Consolas"/>
                <a:sym typeface="Consolas"/>
              </a:rPr>
              <a:t>in</a:t>
            </a:r>
            <a:r>
              <a:rPr lang="en-US" sz="800" b="1">
                <a:highlight>
                  <a:srgbClr val="F7F7F7"/>
                </a:highlight>
                <a:latin typeface="Consolas"/>
                <a:ea typeface="Consolas"/>
                <a:cs typeface="Consolas"/>
                <a:sym typeface="Consolas"/>
              </a:rPr>
              <a:t> playlist:</a:t>
            </a:r>
            <a:endParaRPr sz="800"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800" b="1">
                <a:highlight>
                  <a:srgbClr val="F7F7F7"/>
                </a:highlight>
                <a:latin typeface="Consolas"/>
                <a:ea typeface="Consolas"/>
                <a:cs typeface="Consolas"/>
                <a:sym typeface="Consolas"/>
              </a:rPr>
              <a:t>    </a:t>
            </a:r>
            <a:r>
              <a:rPr lang="en-US" sz="800" b="1">
                <a:solidFill>
                  <a:srgbClr val="795E26"/>
                </a:solidFill>
                <a:highlight>
                  <a:srgbClr val="F7F7F7"/>
                </a:highlight>
                <a:latin typeface="Consolas"/>
                <a:ea typeface="Consolas"/>
                <a:cs typeface="Consolas"/>
                <a:sym typeface="Consolas"/>
              </a:rPr>
              <a:t>print</a:t>
            </a:r>
            <a:r>
              <a:rPr lang="en-US" sz="800" b="1">
                <a:highlight>
                  <a:srgbClr val="F7F7F7"/>
                </a:highlight>
                <a:latin typeface="Consolas"/>
                <a:ea typeface="Consolas"/>
                <a:cs typeface="Consolas"/>
                <a:sym typeface="Consolas"/>
              </a:rPr>
              <a:t>(song)</a:t>
            </a:r>
            <a:endParaRPr sz="800" b="1">
              <a:highlight>
                <a:srgbClr val="F7F7F7"/>
              </a:highlight>
              <a:latin typeface="Consolas"/>
              <a:ea typeface="Consolas"/>
              <a:cs typeface="Consolas"/>
              <a:sym typeface="Consolas"/>
            </a:endParaRPr>
          </a:p>
        </p:txBody>
      </p:sp>
      <p:sp>
        <p:nvSpPr>
          <p:cNvPr id="370" name="Google Shape;370;p45"/>
          <p:cNvSpPr txBox="1"/>
          <p:nvPr/>
        </p:nvSpPr>
        <p:spPr>
          <a:xfrm>
            <a:off x="5179925" y="599650"/>
            <a:ext cx="1573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Example Usage:</a:t>
            </a:r>
            <a:endParaRPr sz="1200"/>
          </a:p>
        </p:txBody>
      </p:sp>
      <p:sp>
        <p:nvSpPr>
          <p:cNvPr id="371" name="Google Shape;371;p45"/>
          <p:cNvSpPr txBox="1"/>
          <p:nvPr/>
        </p:nvSpPr>
        <p:spPr>
          <a:xfrm>
            <a:off x="6374725" y="3348850"/>
            <a:ext cx="2181900" cy="166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800">
                <a:latin typeface="Consolas"/>
                <a:ea typeface="Consolas"/>
                <a:cs typeface="Consolas"/>
                <a:sym typeface="Consolas"/>
              </a:rPr>
              <a:t>Initial Playlist:</a:t>
            </a:r>
            <a:endParaRPr sz="800">
              <a:latin typeface="Consolas"/>
              <a:ea typeface="Consolas"/>
              <a:cs typeface="Consolas"/>
              <a:sym typeface="Consolas"/>
            </a:endParaRPr>
          </a:p>
          <a:p>
            <a:pPr marL="0" lvl="0" indent="0" algn="l" rtl="0">
              <a:spcBef>
                <a:spcPts val="0"/>
              </a:spcBef>
              <a:spcAft>
                <a:spcPts val="0"/>
              </a:spcAft>
              <a:buNone/>
            </a:pPr>
            <a:r>
              <a:rPr lang="en-US" sz="800">
                <a:latin typeface="Consolas"/>
                <a:ea typeface="Consolas"/>
                <a:cs typeface="Consolas"/>
                <a:sym typeface="Consolas"/>
              </a:rPr>
              <a:t>Song 1</a:t>
            </a:r>
            <a:endParaRPr sz="800">
              <a:latin typeface="Consolas"/>
              <a:ea typeface="Consolas"/>
              <a:cs typeface="Consolas"/>
              <a:sym typeface="Consolas"/>
            </a:endParaRPr>
          </a:p>
          <a:p>
            <a:pPr marL="0" lvl="0" indent="0" algn="l" rtl="0">
              <a:spcBef>
                <a:spcPts val="0"/>
              </a:spcBef>
              <a:spcAft>
                <a:spcPts val="0"/>
              </a:spcAft>
              <a:buNone/>
            </a:pPr>
            <a:r>
              <a:rPr lang="en-US" sz="800">
                <a:latin typeface="Consolas"/>
                <a:ea typeface="Consolas"/>
                <a:cs typeface="Consolas"/>
                <a:sym typeface="Consolas"/>
              </a:rPr>
              <a:t>Song 2</a:t>
            </a:r>
            <a:endParaRPr sz="800">
              <a:latin typeface="Consolas"/>
              <a:ea typeface="Consolas"/>
              <a:cs typeface="Consolas"/>
              <a:sym typeface="Consolas"/>
            </a:endParaRPr>
          </a:p>
          <a:p>
            <a:pPr marL="0" lvl="0" indent="0" algn="l" rtl="0">
              <a:spcBef>
                <a:spcPts val="0"/>
              </a:spcBef>
              <a:spcAft>
                <a:spcPts val="0"/>
              </a:spcAft>
              <a:buNone/>
            </a:pPr>
            <a:r>
              <a:rPr lang="en-US" sz="800">
                <a:latin typeface="Consolas"/>
                <a:ea typeface="Consolas"/>
                <a:cs typeface="Consolas"/>
                <a:sym typeface="Consolas"/>
              </a:rPr>
              <a:t>Song 3</a:t>
            </a:r>
            <a:endParaRPr sz="800">
              <a:latin typeface="Consolas"/>
              <a:ea typeface="Consolas"/>
              <a:cs typeface="Consolas"/>
              <a:sym typeface="Consolas"/>
            </a:endParaRPr>
          </a:p>
          <a:p>
            <a:pPr marL="0" lvl="0" indent="0" algn="l" rtl="0">
              <a:spcBef>
                <a:spcPts val="0"/>
              </a:spcBef>
              <a:spcAft>
                <a:spcPts val="0"/>
              </a:spcAft>
              <a:buNone/>
            </a:pPr>
            <a:r>
              <a:rPr lang="en-US" sz="800">
                <a:latin typeface="Consolas"/>
                <a:ea typeface="Consolas"/>
                <a:cs typeface="Consolas"/>
                <a:sym typeface="Consolas"/>
              </a:rPr>
              <a:t>Song 4</a:t>
            </a:r>
            <a:endParaRPr sz="800">
              <a:latin typeface="Consolas"/>
              <a:ea typeface="Consolas"/>
              <a:cs typeface="Consolas"/>
              <a:sym typeface="Consolas"/>
            </a:endParaRPr>
          </a:p>
          <a:p>
            <a:pPr marL="0" lvl="0" indent="0" algn="l" rtl="0">
              <a:spcBef>
                <a:spcPts val="0"/>
              </a:spcBef>
              <a:spcAft>
                <a:spcPts val="0"/>
              </a:spcAft>
              <a:buNone/>
            </a:pPr>
            <a:endParaRPr sz="800">
              <a:latin typeface="Consolas"/>
              <a:ea typeface="Consolas"/>
              <a:cs typeface="Consolas"/>
              <a:sym typeface="Consolas"/>
            </a:endParaRPr>
          </a:p>
          <a:p>
            <a:pPr marL="0" lvl="0" indent="0" algn="l" rtl="0">
              <a:spcBef>
                <a:spcPts val="0"/>
              </a:spcBef>
              <a:spcAft>
                <a:spcPts val="0"/>
              </a:spcAft>
              <a:buNone/>
            </a:pPr>
            <a:r>
              <a:rPr lang="en-US" sz="800">
                <a:latin typeface="Consolas"/>
                <a:ea typeface="Consolas"/>
                <a:cs typeface="Consolas"/>
                <a:sym typeface="Consolas"/>
              </a:rPr>
              <a:t>Updated Playlist:</a:t>
            </a:r>
            <a:endParaRPr sz="800">
              <a:latin typeface="Consolas"/>
              <a:ea typeface="Consolas"/>
              <a:cs typeface="Consolas"/>
              <a:sym typeface="Consolas"/>
            </a:endParaRPr>
          </a:p>
          <a:p>
            <a:pPr marL="0" lvl="0" indent="0" algn="l" rtl="0">
              <a:spcBef>
                <a:spcPts val="0"/>
              </a:spcBef>
              <a:spcAft>
                <a:spcPts val="0"/>
              </a:spcAft>
              <a:buNone/>
            </a:pPr>
            <a:r>
              <a:rPr lang="en-US" sz="800">
                <a:latin typeface="Consolas"/>
                <a:ea typeface="Consolas"/>
                <a:cs typeface="Consolas"/>
                <a:sym typeface="Consolas"/>
              </a:rPr>
              <a:t>Song 1</a:t>
            </a:r>
            <a:endParaRPr sz="800">
              <a:latin typeface="Consolas"/>
              <a:ea typeface="Consolas"/>
              <a:cs typeface="Consolas"/>
              <a:sym typeface="Consolas"/>
            </a:endParaRPr>
          </a:p>
          <a:p>
            <a:pPr marL="0" lvl="0" indent="0" algn="l" rtl="0">
              <a:spcBef>
                <a:spcPts val="0"/>
              </a:spcBef>
              <a:spcAft>
                <a:spcPts val="0"/>
              </a:spcAft>
              <a:buNone/>
            </a:pPr>
            <a:r>
              <a:rPr lang="en-US" sz="800">
                <a:latin typeface="Consolas"/>
                <a:ea typeface="Consolas"/>
                <a:cs typeface="Consolas"/>
                <a:sym typeface="Consolas"/>
              </a:rPr>
              <a:t>Song 2</a:t>
            </a:r>
            <a:endParaRPr sz="800">
              <a:latin typeface="Consolas"/>
              <a:ea typeface="Consolas"/>
              <a:cs typeface="Consolas"/>
              <a:sym typeface="Consolas"/>
            </a:endParaRPr>
          </a:p>
          <a:p>
            <a:pPr marL="0" lvl="0" indent="0" algn="l" rtl="0">
              <a:spcBef>
                <a:spcPts val="0"/>
              </a:spcBef>
              <a:spcAft>
                <a:spcPts val="0"/>
              </a:spcAft>
              <a:buNone/>
            </a:pPr>
            <a:r>
              <a:rPr lang="en-US" sz="800">
                <a:latin typeface="Consolas"/>
                <a:ea typeface="Consolas"/>
                <a:cs typeface="Consolas"/>
                <a:sym typeface="Consolas"/>
              </a:rPr>
              <a:t>Song 3</a:t>
            </a:r>
            <a:endParaRPr sz="800">
              <a:latin typeface="Consolas"/>
              <a:ea typeface="Consolas"/>
              <a:cs typeface="Consolas"/>
              <a:sym typeface="Consolas"/>
            </a:endParaRPr>
          </a:p>
          <a:p>
            <a:pPr marL="0" lvl="0" indent="0" algn="l" rtl="0">
              <a:spcBef>
                <a:spcPts val="0"/>
              </a:spcBef>
              <a:spcAft>
                <a:spcPts val="0"/>
              </a:spcAft>
              <a:buNone/>
            </a:pPr>
            <a:r>
              <a:rPr lang="en-US" sz="800">
                <a:latin typeface="Consolas"/>
                <a:ea typeface="Consolas"/>
                <a:cs typeface="Consolas"/>
                <a:sym typeface="Consolas"/>
              </a:rPr>
              <a:t>Song 4</a:t>
            </a:r>
            <a:endParaRPr sz="800">
              <a:latin typeface="Consolas"/>
              <a:ea typeface="Consolas"/>
              <a:cs typeface="Consolas"/>
              <a:sym typeface="Consolas"/>
            </a:endParaRPr>
          </a:p>
          <a:p>
            <a:pPr marL="0" lvl="0" indent="0" algn="l" rtl="0">
              <a:spcBef>
                <a:spcPts val="0"/>
              </a:spcBef>
              <a:spcAft>
                <a:spcPts val="0"/>
              </a:spcAft>
              <a:buNone/>
            </a:pPr>
            <a:r>
              <a:rPr lang="en-US" sz="800">
                <a:latin typeface="Consolas"/>
                <a:ea typeface="Consolas"/>
                <a:cs typeface="Consolas"/>
                <a:sym typeface="Consolas"/>
              </a:rPr>
              <a:t>Song 5</a:t>
            </a:r>
            <a:endParaRPr sz="800">
              <a:latin typeface="Consolas"/>
              <a:ea typeface="Consolas"/>
              <a:cs typeface="Consolas"/>
              <a:sym typeface="Consolas"/>
            </a:endParaRPr>
          </a:p>
        </p:txBody>
      </p:sp>
      <p:sp>
        <p:nvSpPr>
          <p:cNvPr id="372" name="Google Shape;372;p45"/>
          <p:cNvSpPr txBox="1"/>
          <p:nvPr/>
        </p:nvSpPr>
        <p:spPr>
          <a:xfrm>
            <a:off x="5449400" y="3557200"/>
            <a:ext cx="845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highlight>
                  <a:srgbClr val="F7F7F8"/>
                </a:highlight>
                <a:latin typeface="Roboto"/>
                <a:ea typeface="Roboto"/>
                <a:cs typeface="Roboto"/>
                <a:sym typeface="Roboto"/>
              </a:rPr>
              <a:t>Expected Output:</a:t>
            </a:r>
            <a:endParaRPr sz="1300"/>
          </a:p>
        </p:txBody>
      </p:sp>
      <p:sp>
        <p:nvSpPr>
          <p:cNvPr id="373" name="Google Shape;373;p45"/>
          <p:cNvSpPr txBox="1"/>
          <p:nvPr/>
        </p:nvSpPr>
        <p:spPr>
          <a:xfrm>
            <a:off x="1697300" y="4487950"/>
            <a:ext cx="4597200" cy="523200"/>
          </a:xfrm>
          <a:prstGeom prst="rect">
            <a:avLst/>
          </a:prstGeom>
          <a:solidFill>
            <a:srgbClr val="F4E5E5"/>
          </a:solidFill>
          <a:ln w="9525" cap="flat" cmpd="sng">
            <a:solidFill>
              <a:srgbClr val="CC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u="sng">
                <a:solidFill>
                  <a:srgbClr val="990000"/>
                </a:solidFill>
                <a:latin typeface="Consolas"/>
                <a:ea typeface="Consolas"/>
                <a:cs typeface="Consolas"/>
                <a:sym typeface="Consolas"/>
                <a:hlinkClick r:id="rId3">
                  <a:extLst>
                    <a:ext uri="{A12FA001-AC4F-418D-AE19-62706E023703}">
                      <ahyp:hlinkClr xmlns:ahyp="http://schemas.microsoft.com/office/drawing/2018/hyperlinkcolor" val="tx"/>
                    </a:ext>
                  </a:extLst>
                </a:hlinkClick>
              </a:rPr>
              <a:t>Try to </a:t>
            </a:r>
            <a:r>
              <a:rPr lang="en-US" sz="1100" b="1" u="sng">
                <a:solidFill>
                  <a:srgbClr val="990000"/>
                </a:solidFill>
                <a:latin typeface="Consolas"/>
                <a:ea typeface="Consolas"/>
                <a:cs typeface="Consolas"/>
                <a:sym typeface="Consolas"/>
                <a:hlinkClick r:id="rId3">
                  <a:extLst>
                    <a:ext uri="{A12FA001-AC4F-418D-AE19-62706E023703}">
                      <ahyp:hlinkClr xmlns:ahyp="http://schemas.microsoft.com/office/drawing/2018/hyperlinkcolor" val="tx"/>
                    </a:ext>
                  </a:extLst>
                </a:hlinkClick>
              </a:rPr>
              <a:t>attempt</a:t>
            </a:r>
            <a:r>
              <a:rPr lang="en-US" sz="1100" b="1" u="sng">
                <a:solidFill>
                  <a:srgbClr val="990000"/>
                </a:solidFill>
                <a:latin typeface="Consolas"/>
                <a:ea typeface="Consolas"/>
                <a:cs typeface="Consolas"/>
                <a:sym typeface="Consolas"/>
                <a:hlinkClick r:id="rId3">
                  <a:extLst>
                    <a:ext uri="{A12FA001-AC4F-418D-AE19-62706E023703}">
                      <ahyp:hlinkClr xmlns:ahyp="http://schemas.microsoft.com/office/drawing/2018/hyperlinkcolor" val="tx"/>
                    </a:ext>
                  </a:extLst>
                </a:hlinkClick>
              </a:rPr>
              <a:t> this task, If you are not able to solve this task, you can click here for the solution.</a:t>
            </a:r>
            <a:endParaRPr sz="1100" b="1">
              <a:solidFill>
                <a:srgbClr val="990000"/>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6"/>
          <p:cNvSpPr txBox="1">
            <a:spLocks noGrp="1"/>
          </p:cNvSpPr>
          <p:nvPr>
            <p:ph type="title"/>
          </p:nvPr>
        </p:nvSpPr>
        <p:spPr>
          <a:xfrm>
            <a:off x="444875" y="674950"/>
            <a:ext cx="8561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200"/>
              <a:t>What is the Difference Between an Iterator and an Iterable?</a:t>
            </a:r>
            <a:endParaRPr sz="2200"/>
          </a:p>
        </p:txBody>
      </p:sp>
      <p:sp>
        <p:nvSpPr>
          <p:cNvPr id="379" name="Google Shape;379;p46"/>
          <p:cNvSpPr txBox="1">
            <a:spLocks noGrp="1"/>
          </p:cNvSpPr>
          <p:nvPr>
            <p:ph type="body" idx="1"/>
          </p:nvPr>
        </p:nvSpPr>
        <p:spPr>
          <a:xfrm>
            <a:off x="551325" y="1247650"/>
            <a:ext cx="8208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a:t>Answer:</a:t>
            </a:r>
            <a:endParaRPr sz="1200" b="1">
              <a:solidFill>
                <a:srgbClr val="1F1F1F"/>
              </a:solidFill>
              <a:highlight>
                <a:srgbClr val="FFFFFF"/>
              </a:highlight>
            </a:endParaRPr>
          </a:p>
          <a:p>
            <a:pPr marL="0" lvl="0" indent="0" algn="l" rtl="0">
              <a:spcBef>
                <a:spcPts val="1800"/>
              </a:spcBef>
              <a:spcAft>
                <a:spcPts val="0"/>
              </a:spcAft>
              <a:buNone/>
            </a:pPr>
            <a:r>
              <a:rPr lang="en-US" sz="1500">
                <a:solidFill>
                  <a:srgbClr val="1F1F1F"/>
                </a:solidFill>
                <a:highlight>
                  <a:srgbClr val="FFFFFF"/>
                </a:highlight>
              </a:rPr>
              <a:t>An </a:t>
            </a:r>
            <a:r>
              <a:rPr lang="en-US" sz="1500" b="1" i="1">
                <a:solidFill>
                  <a:srgbClr val="1F1F1F"/>
                </a:solidFill>
                <a:highlight>
                  <a:srgbClr val="FFFFFF"/>
                </a:highlight>
              </a:rPr>
              <a:t>iterator</a:t>
            </a:r>
            <a:r>
              <a:rPr lang="en-US" sz="1500" b="1">
                <a:solidFill>
                  <a:srgbClr val="1F1F1F"/>
                </a:solidFill>
                <a:highlight>
                  <a:srgbClr val="FFFFFF"/>
                </a:highlight>
              </a:rPr>
              <a:t> </a:t>
            </a:r>
            <a:r>
              <a:rPr lang="en-US" sz="1500">
                <a:solidFill>
                  <a:srgbClr val="1F1F1F"/>
                </a:solidFill>
                <a:highlight>
                  <a:srgbClr val="FFFFFF"/>
                </a:highlight>
              </a:rPr>
              <a:t>is an object that can be used to iterate over a sequence of values. It provides a way to access the values in the sequence one at a time. An </a:t>
            </a:r>
            <a:r>
              <a:rPr lang="en-US" sz="1500" b="1" i="1">
                <a:solidFill>
                  <a:srgbClr val="1F1F1F"/>
                </a:solidFill>
                <a:highlight>
                  <a:srgbClr val="FFFFFF"/>
                </a:highlight>
              </a:rPr>
              <a:t>iterable</a:t>
            </a:r>
            <a:r>
              <a:rPr lang="en-US" sz="1500">
                <a:solidFill>
                  <a:srgbClr val="1F1F1F"/>
                </a:solidFill>
                <a:highlight>
                  <a:srgbClr val="FFFFFF"/>
                </a:highlight>
              </a:rPr>
              <a:t> is an object that can be iterated over by an iterator. It does not have to provide its own way of iterating over its values.</a:t>
            </a:r>
            <a:endParaRPr sz="1500">
              <a:solidFill>
                <a:srgbClr val="1F1F1F"/>
              </a:solidFill>
              <a:highlight>
                <a:srgbClr val="FFFFFF"/>
              </a:highlight>
            </a:endParaRPr>
          </a:p>
          <a:p>
            <a:pPr marL="0" lvl="0" indent="0" algn="l" rtl="0">
              <a:spcBef>
                <a:spcPts val="1800"/>
              </a:spcBef>
              <a:spcAft>
                <a:spcPts val="0"/>
              </a:spcAft>
              <a:buNone/>
            </a:pPr>
            <a:r>
              <a:rPr lang="en-US" sz="1500">
                <a:solidFill>
                  <a:srgbClr val="1F1F1F"/>
                </a:solidFill>
                <a:highlight>
                  <a:srgbClr val="FFFFFF"/>
                </a:highlight>
              </a:rPr>
              <a:t>The iterator protocol is a set of methods that an iterator must implement in order to be used by Python. These methods are:</a:t>
            </a:r>
            <a:endParaRPr sz="1500">
              <a:solidFill>
                <a:srgbClr val="1F1F1F"/>
              </a:solidFill>
              <a:highlight>
                <a:srgbClr val="FFFFFF"/>
              </a:highlight>
            </a:endParaRPr>
          </a:p>
          <a:p>
            <a:pPr marL="457200" lvl="0" indent="-323850" algn="l" rtl="0">
              <a:spcBef>
                <a:spcPts val="1800"/>
              </a:spcBef>
              <a:spcAft>
                <a:spcPts val="0"/>
              </a:spcAft>
              <a:buClr>
                <a:srgbClr val="1F1F1F"/>
              </a:buClr>
              <a:buSzPts val="1500"/>
              <a:buChar char="●"/>
            </a:pPr>
            <a:r>
              <a:rPr lang="en-US" sz="1500">
                <a:solidFill>
                  <a:srgbClr val="1F1F1F"/>
                </a:solidFill>
                <a:highlight>
                  <a:srgbClr val="FFFFFF"/>
                </a:highlight>
                <a:latin typeface="Courier New"/>
                <a:ea typeface="Courier New"/>
                <a:cs typeface="Courier New"/>
                <a:sym typeface="Courier New"/>
              </a:rPr>
              <a:t>__iter__()</a:t>
            </a:r>
            <a:r>
              <a:rPr lang="en-US" sz="1500">
                <a:solidFill>
                  <a:srgbClr val="1F1F1F"/>
                </a:solidFill>
                <a:highlight>
                  <a:srgbClr val="FFFFFF"/>
                </a:highlight>
              </a:rPr>
              <a:t>: This method returns the iterator itself.</a:t>
            </a:r>
            <a:endParaRPr sz="1500">
              <a:solidFill>
                <a:srgbClr val="1F1F1F"/>
              </a:solidFill>
              <a:highlight>
                <a:srgbClr val="FFFFFF"/>
              </a:highlight>
            </a:endParaRPr>
          </a:p>
          <a:p>
            <a:pPr marL="457200" lvl="0" indent="-323850" algn="l" rtl="0">
              <a:spcBef>
                <a:spcPts val="0"/>
              </a:spcBef>
              <a:spcAft>
                <a:spcPts val="0"/>
              </a:spcAft>
              <a:buClr>
                <a:srgbClr val="1F1F1F"/>
              </a:buClr>
              <a:buSzPts val="1500"/>
              <a:buChar char="●"/>
            </a:pPr>
            <a:r>
              <a:rPr lang="en-US" sz="1500">
                <a:solidFill>
                  <a:srgbClr val="1F1F1F"/>
                </a:solidFill>
                <a:highlight>
                  <a:srgbClr val="FFFFFF"/>
                </a:highlight>
                <a:latin typeface="Courier New"/>
                <a:ea typeface="Courier New"/>
                <a:cs typeface="Courier New"/>
                <a:sym typeface="Courier New"/>
              </a:rPr>
              <a:t>__next__()</a:t>
            </a:r>
            <a:r>
              <a:rPr lang="en-US" sz="1500">
                <a:solidFill>
                  <a:srgbClr val="1F1F1F"/>
                </a:solidFill>
                <a:highlight>
                  <a:srgbClr val="FFFFFF"/>
                </a:highlight>
              </a:rPr>
              <a:t>: This method returns the next value in the sequence.</a:t>
            </a:r>
            <a:endParaRPr sz="1500">
              <a:solidFill>
                <a:srgbClr val="1F1F1F"/>
              </a:solidFill>
              <a:highlight>
                <a:srgbClr val="FFFFFF"/>
              </a:highlight>
            </a:endParaRPr>
          </a:p>
          <a:p>
            <a:pPr marL="0" lvl="0" indent="0" algn="l" rtl="0">
              <a:spcBef>
                <a:spcPts val="1100"/>
              </a:spcBef>
              <a:spcAft>
                <a:spcPts val="1200"/>
              </a:spcAft>
              <a:buNone/>
            </a:pPr>
            <a:endParaRPr/>
          </a:p>
        </p:txBody>
      </p:sp>
      <p:sp>
        <p:nvSpPr>
          <p:cNvPr id="380" name="Google Shape;380;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7"/>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Knowledge Check - Iterators in Python</a:t>
            </a:r>
            <a:endParaRPr/>
          </a:p>
        </p:txBody>
      </p:sp>
      <p:sp>
        <p:nvSpPr>
          <p:cNvPr id="386" name="Google Shape;386;p47"/>
          <p:cNvSpPr txBox="1">
            <a:spLocks noGrp="1"/>
          </p:cNvSpPr>
          <p:nvPr>
            <p:ph type="body" idx="1"/>
          </p:nvPr>
        </p:nvSpPr>
        <p:spPr>
          <a:xfrm>
            <a:off x="523325" y="1247650"/>
            <a:ext cx="81411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US"/>
              <a:t>What is Iterator in Python?</a:t>
            </a:r>
            <a:endParaRPr/>
          </a:p>
          <a:p>
            <a:pPr marL="457200" lvl="0" indent="-330200" algn="l" rtl="0">
              <a:spcBef>
                <a:spcPts val="0"/>
              </a:spcBef>
              <a:spcAft>
                <a:spcPts val="0"/>
              </a:spcAft>
              <a:buSzPts val="1600"/>
              <a:buChar char="●"/>
            </a:pPr>
            <a:r>
              <a:rPr lang="en-US"/>
              <a:t>What is the __iter()__ method in Python?</a:t>
            </a:r>
            <a:endParaRPr/>
          </a:p>
          <a:p>
            <a:pPr marL="457200" lvl="0" indent="-330200" algn="l" rtl="0">
              <a:spcBef>
                <a:spcPts val="0"/>
              </a:spcBef>
              <a:spcAft>
                <a:spcPts val="0"/>
              </a:spcAft>
              <a:buSzPts val="1600"/>
              <a:buChar char="●"/>
            </a:pPr>
            <a:r>
              <a:rPr lang="en-US"/>
              <a:t>What is the difference between the __iter()__ method and the iter() method in Python?</a:t>
            </a:r>
            <a:endParaRPr/>
          </a:p>
          <a:p>
            <a:pPr marL="0" lvl="0" indent="0" algn="l" rtl="0">
              <a:spcBef>
                <a:spcPts val="1200"/>
              </a:spcBef>
              <a:spcAft>
                <a:spcPts val="1200"/>
              </a:spcAft>
              <a:buNone/>
            </a:pPr>
            <a:endParaRPr/>
          </a:p>
        </p:txBody>
      </p:sp>
      <p:sp>
        <p:nvSpPr>
          <p:cNvPr id="387" name="Google Shape;387;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8"/>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700"/>
              <a:t>Summary</a:t>
            </a:r>
            <a:endParaRPr sz="2700"/>
          </a:p>
        </p:txBody>
      </p:sp>
      <p:sp>
        <p:nvSpPr>
          <p:cNvPr id="393" name="Google Shape;393;p48"/>
          <p:cNvSpPr txBox="1">
            <a:spLocks noGrp="1"/>
          </p:cNvSpPr>
          <p:nvPr>
            <p:ph type="body" idx="1"/>
          </p:nvPr>
        </p:nvSpPr>
        <p:spPr>
          <a:xfrm>
            <a:off x="573750" y="1247650"/>
            <a:ext cx="8112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Python iterators are fundamental objects in the Python programming language that enable sequential access to elements in a collection such as lists, tuples, dictionaries, and custom-defined data structures. They provide a way to traverse and process these elements one at a time, without the need to load the entire collection into memory. </a:t>
            </a:r>
            <a:endParaRPr/>
          </a:p>
        </p:txBody>
      </p:sp>
      <p:sp>
        <p:nvSpPr>
          <p:cNvPr id="394" name="Google Shape;394;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9"/>
          <p:cNvSpPr txBox="1">
            <a:spLocks noGrp="1"/>
          </p:cNvSpPr>
          <p:nvPr>
            <p:ph type="title" idx="4294967295"/>
          </p:nvPr>
        </p:nvSpPr>
        <p:spPr>
          <a:xfrm>
            <a:off x="-37225" y="1882600"/>
            <a:ext cx="4176000" cy="138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t>Section 2</a:t>
            </a:r>
            <a:br>
              <a:rPr lang="en-US" sz="3000"/>
            </a:br>
            <a:r>
              <a:rPr lang="en-US" sz="3000" b="1">
                <a:solidFill>
                  <a:schemeClr val="dk1"/>
                </a:solidFill>
              </a:rPr>
              <a:t>String Operators and I/O</a:t>
            </a:r>
            <a:endParaRPr/>
          </a:p>
        </p:txBody>
      </p:sp>
      <p:sp>
        <p:nvSpPr>
          <p:cNvPr id="400" name="Google Shape;400;p49"/>
          <p:cNvSpPr txBox="1"/>
          <p:nvPr/>
        </p:nvSpPr>
        <p:spPr>
          <a:xfrm>
            <a:off x="281675" y="1746850"/>
            <a:ext cx="3970800" cy="120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100" b="1">
                <a:solidFill>
                  <a:srgbClr val="F9F9F9"/>
                </a:solidFill>
                <a:latin typeface="Century Gothic"/>
                <a:ea typeface="Century Gothic"/>
                <a:cs typeface="Century Gothic"/>
                <a:sym typeface="Century Gothic"/>
              </a:rPr>
              <a:t>Section Three</a:t>
            </a:r>
            <a:endParaRPr sz="400" b="1">
              <a:solidFill>
                <a:srgbClr val="F9F9F9"/>
              </a:solidFill>
              <a:latin typeface="Century Gothic"/>
              <a:ea typeface="Century Gothic"/>
              <a:cs typeface="Century Gothic"/>
              <a:sym typeface="Century Gothic"/>
            </a:endParaRPr>
          </a:p>
          <a:p>
            <a:pPr marL="0" lvl="0" indent="0" algn="ctr" rtl="0">
              <a:spcBef>
                <a:spcPts val="0"/>
              </a:spcBef>
              <a:spcAft>
                <a:spcPts val="0"/>
              </a:spcAft>
              <a:buNone/>
            </a:pPr>
            <a:r>
              <a:rPr lang="en-US" sz="400" b="1">
                <a:solidFill>
                  <a:srgbClr val="F9F9F9"/>
                </a:solidFill>
                <a:latin typeface="Century Gothic"/>
                <a:ea typeface="Century Gothic"/>
                <a:cs typeface="Century Gothic"/>
                <a:sym typeface="Century Gothic"/>
              </a:rPr>
              <a:t>_____________________________________________________</a:t>
            </a:r>
            <a:endParaRPr sz="400" b="1">
              <a:solidFill>
                <a:srgbClr val="F9F9F9"/>
              </a:solidFill>
              <a:latin typeface="Century Gothic"/>
              <a:ea typeface="Century Gothic"/>
              <a:cs typeface="Century Gothic"/>
              <a:sym typeface="Century Gothic"/>
            </a:endParaRPr>
          </a:p>
          <a:p>
            <a:pPr marL="0" lvl="0" indent="0" algn="ctr" rtl="0">
              <a:spcBef>
                <a:spcPts val="0"/>
              </a:spcBef>
              <a:spcAft>
                <a:spcPts val="0"/>
              </a:spcAft>
              <a:buNone/>
            </a:pPr>
            <a:r>
              <a:rPr lang="en-US" sz="3100" b="1">
                <a:solidFill>
                  <a:srgbClr val="F9F9F9"/>
                </a:solidFill>
                <a:latin typeface="Century Gothic"/>
                <a:ea typeface="Century Gothic"/>
                <a:cs typeface="Century Gothic"/>
                <a:sym typeface="Century Gothic"/>
              </a:rPr>
              <a:t>Python Generators</a:t>
            </a:r>
            <a:endParaRPr sz="3100" b="1">
              <a:solidFill>
                <a:srgbClr val="F9F9F9"/>
              </a:solidFill>
              <a:latin typeface="Century Gothic"/>
              <a:ea typeface="Century Gothic"/>
              <a:cs typeface="Century Gothic"/>
              <a:sym typeface="Century Gothic"/>
            </a:endParaRPr>
          </a:p>
        </p:txBody>
      </p:sp>
      <p:sp>
        <p:nvSpPr>
          <p:cNvPr id="401" name="Google Shape;401;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29</a:t>
            </a:fld>
            <a:endParaRPr/>
          </a:p>
        </p:txBody>
      </p:sp>
      <p:sp>
        <p:nvSpPr>
          <p:cNvPr id="402" name="Google Shape;402;p49"/>
          <p:cNvSpPr txBox="1">
            <a:spLocks noGrp="1"/>
          </p:cNvSpPr>
          <p:nvPr>
            <p:ph type="body" idx="1"/>
          </p:nvPr>
        </p:nvSpPr>
        <p:spPr>
          <a:xfrm>
            <a:off x="4510175" y="917050"/>
            <a:ext cx="4363800" cy="3832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US" sz="1800" b="1">
                <a:solidFill>
                  <a:schemeClr val="dk1"/>
                </a:solidFill>
              </a:rPr>
              <a:t>Learning Objectives:</a:t>
            </a:r>
            <a:endParaRPr sz="1800" b="1">
              <a:solidFill>
                <a:schemeClr val="dk1"/>
              </a:solidFill>
            </a:endParaRPr>
          </a:p>
          <a:p>
            <a:pPr marL="0" lvl="0" indent="0" algn="l" rtl="0">
              <a:lnSpc>
                <a:spcPct val="100000"/>
              </a:lnSpc>
              <a:spcBef>
                <a:spcPts val="1000"/>
              </a:spcBef>
              <a:spcAft>
                <a:spcPts val="0"/>
              </a:spcAft>
              <a:buNone/>
            </a:pPr>
            <a:r>
              <a:rPr lang="en-US"/>
              <a:t>By the end of this section, learners will be able to:</a:t>
            </a:r>
            <a:endParaRPr sz="1800" b="1">
              <a:solidFill>
                <a:schemeClr val="dk1"/>
              </a:solidFill>
            </a:endParaRPr>
          </a:p>
          <a:p>
            <a:pPr marL="0" lvl="0" indent="0" algn="l" rtl="0">
              <a:lnSpc>
                <a:spcPct val="100000"/>
              </a:lnSpc>
              <a:spcBef>
                <a:spcPts val="0"/>
              </a:spcBef>
              <a:spcAft>
                <a:spcPts val="0"/>
              </a:spcAft>
              <a:buNone/>
            </a:pPr>
            <a:endParaRPr/>
          </a:p>
          <a:p>
            <a:pPr marL="457200" lvl="0" indent="-330200" algn="l" rtl="0">
              <a:spcBef>
                <a:spcPts val="0"/>
              </a:spcBef>
              <a:spcAft>
                <a:spcPts val="0"/>
              </a:spcAft>
              <a:buSzPts val="1600"/>
              <a:buChar char="●"/>
            </a:pPr>
            <a:r>
              <a:rPr lang="en-US"/>
              <a:t>Describe the Python </a:t>
            </a:r>
            <a:r>
              <a:rPr lang="en-US">
                <a:solidFill>
                  <a:schemeClr val="accent2"/>
                </a:solidFill>
              </a:rPr>
              <a:t>Generators.</a:t>
            </a:r>
            <a:endParaRPr>
              <a:solidFill>
                <a:schemeClr val="accent2"/>
              </a:solidFill>
            </a:endParaRPr>
          </a:p>
          <a:p>
            <a:pPr marL="457200" lvl="0" indent="-330200" algn="l" rtl="0">
              <a:spcBef>
                <a:spcPts val="0"/>
              </a:spcBef>
              <a:spcAft>
                <a:spcPts val="0"/>
              </a:spcAft>
              <a:buClr>
                <a:schemeClr val="accent2"/>
              </a:buClr>
              <a:buSzPts val="1600"/>
              <a:buChar char="●"/>
            </a:pPr>
            <a:r>
              <a:rPr lang="en-US">
                <a:solidFill>
                  <a:schemeClr val="accent2"/>
                </a:solidFill>
              </a:rPr>
              <a:t>Explain the yield Statement.</a:t>
            </a:r>
            <a:endParaRPr>
              <a:solidFill>
                <a:schemeClr val="accent2"/>
              </a:solidFill>
            </a:endParaRPr>
          </a:p>
          <a:p>
            <a:pPr marL="457200" lvl="0" indent="-330200" algn="l" rtl="0">
              <a:spcBef>
                <a:spcPts val="0"/>
              </a:spcBef>
              <a:spcAft>
                <a:spcPts val="0"/>
              </a:spcAft>
              <a:buClr>
                <a:schemeClr val="accent2"/>
              </a:buClr>
              <a:buSzPts val="1600"/>
              <a:buChar char="●"/>
            </a:pPr>
            <a:r>
              <a:rPr lang="en-US">
                <a:solidFill>
                  <a:schemeClr val="accent2"/>
                </a:solidFill>
              </a:rPr>
              <a:t>Defined Generators using functions with the yield keyword.</a:t>
            </a:r>
            <a:endParaRPr/>
          </a:p>
          <a:p>
            <a:pPr marL="0" lvl="0" indent="0" algn="l" rtl="0">
              <a:spcBef>
                <a:spcPts val="1200"/>
              </a:spcBef>
              <a:spcAft>
                <a:spcPts val="0"/>
              </a:spcAft>
              <a:buNone/>
            </a:pPr>
            <a:endParaRPr sz="2500" b="1">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Table of Contents</a:t>
            </a:r>
            <a:endParaRPr/>
          </a:p>
        </p:txBody>
      </p:sp>
      <p:sp>
        <p:nvSpPr>
          <p:cNvPr id="156" name="Google Shape;156;p23"/>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US"/>
              <a:t>Overview of Comprehensions.</a:t>
            </a:r>
            <a:endParaRPr/>
          </a:p>
          <a:p>
            <a:pPr marL="457200" lvl="0" indent="-330200" algn="l" rtl="0">
              <a:spcBef>
                <a:spcPts val="0"/>
              </a:spcBef>
              <a:spcAft>
                <a:spcPts val="0"/>
              </a:spcAft>
              <a:buSzPts val="1600"/>
              <a:buChar char="●"/>
            </a:pPr>
            <a:r>
              <a:rPr lang="en-US"/>
              <a:t>Types of Comprehension in Python.</a:t>
            </a:r>
            <a:endParaRPr/>
          </a:p>
          <a:p>
            <a:pPr marL="914400" lvl="1" indent="-323850" algn="l" rtl="0">
              <a:spcBef>
                <a:spcPts val="0"/>
              </a:spcBef>
              <a:spcAft>
                <a:spcPts val="0"/>
              </a:spcAft>
              <a:buSzPts val="1500"/>
              <a:buChar char="○"/>
            </a:pPr>
            <a:r>
              <a:rPr lang="en-US" sz="1500"/>
              <a:t>List Comprehensions </a:t>
            </a:r>
            <a:endParaRPr sz="1500"/>
          </a:p>
          <a:p>
            <a:pPr marL="914400" lvl="1" indent="-323850" algn="l" rtl="0">
              <a:spcBef>
                <a:spcPts val="0"/>
              </a:spcBef>
              <a:spcAft>
                <a:spcPts val="0"/>
              </a:spcAft>
              <a:buSzPts val="1500"/>
              <a:buChar char="○"/>
            </a:pPr>
            <a:r>
              <a:rPr lang="en-US" sz="1500"/>
              <a:t>Dictionary Comprehensions</a:t>
            </a:r>
            <a:endParaRPr sz="1500"/>
          </a:p>
          <a:p>
            <a:pPr marL="0" lvl="0" indent="0" algn="l" rtl="0">
              <a:spcBef>
                <a:spcPts val="1200"/>
              </a:spcBef>
              <a:spcAft>
                <a:spcPts val="1200"/>
              </a:spcAft>
              <a:buNone/>
            </a:pPr>
            <a:endParaRPr/>
          </a:p>
        </p:txBody>
      </p:sp>
      <p:sp>
        <p:nvSpPr>
          <p:cNvPr id="157" name="Google Shape;15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0"/>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Table of Contents</a:t>
            </a:r>
            <a:endParaRPr/>
          </a:p>
        </p:txBody>
      </p:sp>
      <p:sp>
        <p:nvSpPr>
          <p:cNvPr id="408" name="Google Shape;408;p50"/>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US"/>
              <a:t>Overview of Generators</a:t>
            </a:r>
            <a:endParaRPr/>
          </a:p>
          <a:p>
            <a:pPr marL="457200" lvl="0" indent="-330200" algn="l" rtl="0">
              <a:spcBef>
                <a:spcPts val="0"/>
              </a:spcBef>
              <a:spcAft>
                <a:spcPts val="0"/>
              </a:spcAft>
              <a:buSzPts val="1600"/>
              <a:buChar char="●"/>
            </a:pPr>
            <a:r>
              <a:rPr lang="en-US"/>
              <a:t>yield Statement</a:t>
            </a:r>
            <a:endParaRPr/>
          </a:p>
          <a:p>
            <a:pPr marL="457200" lvl="0" indent="-330200" algn="l" rtl="0">
              <a:spcBef>
                <a:spcPts val="0"/>
              </a:spcBef>
              <a:spcAft>
                <a:spcPts val="0"/>
              </a:spcAft>
              <a:buSzPts val="1600"/>
              <a:buChar char="●"/>
            </a:pPr>
            <a:r>
              <a:rPr lang="en-US"/>
              <a:t>Lambda Functions </a:t>
            </a:r>
            <a:endParaRPr/>
          </a:p>
          <a:p>
            <a:pPr marL="457200" lvl="0" indent="-330200" algn="l" rtl="0">
              <a:spcBef>
                <a:spcPts val="0"/>
              </a:spcBef>
              <a:spcAft>
                <a:spcPts val="0"/>
              </a:spcAft>
              <a:buSzPts val="1600"/>
              <a:buChar char="●"/>
            </a:pPr>
            <a:r>
              <a:rPr lang="en-US"/>
              <a:t>Common Use Cases for Lambda Functions</a:t>
            </a:r>
            <a:endParaRPr/>
          </a:p>
          <a:p>
            <a:pPr marL="457200" lvl="0" indent="-330200" algn="l" rtl="0">
              <a:spcBef>
                <a:spcPts val="0"/>
              </a:spcBef>
              <a:spcAft>
                <a:spcPts val="0"/>
              </a:spcAft>
              <a:buSzPts val="1600"/>
              <a:buChar char="●"/>
            </a:pPr>
            <a:r>
              <a:rPr lang="en-US"/>
              <a:t>Lambda filter() function</a:t>
            </a:r>
            <a:endParaRPr/>
          </a:p>
          <a:p>
            <a:pPr marL="457200" lvl="0" indent="-330200" algn="l" rtl="0">
              <a:spcBef>
                <a:spcPts val="0"/>
              </a:spcBef>
              <a:spcAft>
                <a:spcPts val="0"/>
              </a:spcAft>
              <a:buSzPts val="1600"/>
              <a:buChar char="●"/>
            </a:pPr>
            <a:r>
              <a:rPr lang="en-US"/>
              <a:t>Lambda map() function</a:t>
            </a:r>
            <a:endParaRPr/>
          </a:p>
          <a:p>
            <a:pPr marL="457200" lvl="0" indent="-330200" algn="l" rtl="0">
              <a:spcBef>
                <a:spcPts val="0"/>
              </a:spcBef>
              <a:spcAft>
                <a:spcPts val="0"/>
              </a:spcAft>
              <a:buSzPts val="1600"/>
              <a:buChar char="●"/>
            </a:pPr>
            <a:r>
              <a:rPr lang="en-US"/>
              <a:t>Lambda reduce() function</a:t>
            </a:r>
            <a:endParaRPr/>
          </a:p>
          <a:p>
            <a:pPr marL="457200" lvl="0" indent="-330200" algn="l" rtl="0">
              <a:spcBef>
                <a:spcPts val="0"/>
              </a:spcBef>
              <a:spcAft>
                <a:spcPts val="0"/>
              </a:spcAft>
              <a:buSzPts val="1600"/>
              <a:buChar char="●"/>
            </a:pPr>
            <a:r>
              <a:rPr lang="en-US"/>
              <a:t>Pros and Cons of a Lambda Function in Python</a:t>
            </a:r>
            <a:endParaRPr/>
          </a:p>
        </p:txBody>
      </p:sp>
      <p:sp>
        <p:nvSpPr>
          <p:cNvPr id="409" name="Google Shape;409;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1"/>
          <p:cNvSpPr txBox="1">
            <a:spLocks noGrp="1"/>
          </p:cNvSpPr>
          <p:nvPr>
            <p:ph type="title"/>
          </p:nvPr>
        </p:nvSpPr>
        <p:spPr>
          <a:xfrm>
            <a:off x="485575" y="632050"/>
            <a:ext cx="8520600" cy="4413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a:t>Overview of Generators</a:t>
            </a:r>
            <a:endParaRPr/>
          </a:p>
        </p:txBody>
      </p:sp>
      <p:sp>
        <p:nvSpPr>
          <p:cNvPr id="415" name="Google Shape;415;p51"/>
          <p:cNvSpPr txBox="1"/>
          <p:nvPr/>
        </p:nvSpPr>
        <p:spPr>
          <a:xfrm>
            <a:off x="485575" y="1177725"/>
            <a:ext cx="8071200" cy="3066300"/>
          </a:xfrm>
          <a:prstGeom prst="rect">
            <a:avLst/>
          </a:prstGeom>
          <a:noFill/>
          <a:ln>
            <a:noFill/>
          </a:ln>
        </p:spPr>
        <p:txBody>
          <a:bodyPr spcFirstLastPara="1" wrap="square" lIns="0" tIns="13325" rIns="0" bIns="0" anchor="t" anchorCtr="0">
            <a:spAutoFit/>
          </a:bodyPr>
          <a:lstStyle/>
          <a:p>
            <a:pPr marL="457200" marR="5080" lvl="0" indent="-247650" algn="l" rtl="0">
              <a:lnSpc>
                <a:spcPct val="100000"/>
              </a:lnSpc>
              <a:spcBef>
                <a:spcPts val="0"/>
              </a:spcBef>
              <a:spcAft>
                <a:spcPts val="0"/>
              </a:spcAft>
              <a:buClr>
                <a:srgbClr val="E69138"/>
              </a:buClr>
              <a:buSzPts val="1500"/>
              <a:buChar char="❑"/>
            </a:pPr>
            <a:r>
              <a:rPr lang="en-US" sz="1500"/>
              <a:t>Building a </a:t>
            </a:r>
            <a:r>
              <a:rPr lang="en-US" sz="1500" i="1"/>
              <a:t>Python iterator </a:t>
            </a:r>
            <a:r>
              <a:rPr lang="en-US" sz="1500"/>
              <a:t>is generally NOT simple. We have to implement a class with </a:t>
            </a:r>
            <a:r>
              <a:rPr lang="en-US" sz="1500" i="1"/>
              <a:t>iter() </a:t>
            </a:r>
            <a:r>
              <a:rPr lang="en-US" sz="1500"/>
              <a:t>and </a:t>
            </a:r>
            <a:r>
              <a:rPr lang="en-US" sz="1500" i="1"/>
              <a:t>next() </a:t>
            </a:r>
            <a:r>
              <a:rPr lang="en-US" sz="1500"/>
              <a:t>methods, keep track of internal states, and raise </a:t>
            </a:r>
            <a:r>
              <a:rPr lang="en-US" sz="1500" i="1"/>
              <a:t>StopIteration </a:t>
            </a:r>
            <a:r>
              <a:rPr lang="en-US" sz="1500"/>
              <a:t>exceptions appropriately.</a:t>
            </a:r>
            <a:endParaRPr sz="1500"/>
          </a:p>
          <a:p>
            <a:pPr marL="457200" marR="5080" lvl="0" indent="-247650" algn="l" rtl="0">
              <a:lnSpc>
                <a:spcPct val="100000"/>
              </a:lnSpc>
              <a:spcBef>
                <a:spcPts val="1000"/>
              </a:spcBef>
              <a:spcAft>
                <a:spcPts val="0"/>
              </a:spcAft>
              <a:buClr>
                <a:srgbClr val="E69138"/>
              </a:buClr>
              <a:buSzPts val="1500"/>
              <a:buChar char="❑"/>
            </a:pPr>
            <a:r>
              <a:rPr lang="en-US" sz="1500"/>
              <a:t>A Python generator allows us to produce the same functionality through a much simpler way.</a:t>
            </a:r>
            <a:endParaRPr sz="1500"/>
          </a:p>
          <a:p>
            <a:pPr marL="457200" marR="5080" lvl="0" indent="-247650" algn="l" rtl="0">
              <a:lnSpc>
                <a:spcPct val="100000"/>
              </a:lnSpc>
              <a:spcBef>
                <a:spcPts val="1000"/>
              </a:spcBef>
              <a:spcAft>
                <a:spcPts val="0"/>
              </a:spcAft>
              <a:buClr>
                <a:srgbClr val="E69138"/>
              </a:buClr>
              <a:buSzPts val="1500"/>
              <a:buChar char="❑"/>
            </a:pPr>
            <a:r>
              <a:rPr lang="en-US" sz="1500"/>
              <a:t>A </a:t>
            </a:r>
            <a:r>
              <a:rPr lang="en-US" sz="1500" i="1"/>
              <a:t>generator </a:t>
            </a:r>
            <a:r>
              <a:rPr lang="en-US" sz="1500"/>
              <a:t>is a function that behaves like an </a:t>
            </a:r>
            <a:r>
              <a:rPr lang="en-US" sz="1500" i="1"/>
              <a:t>iterator</a:t>
            </a:r>
            <a:r>
              <a:rPr lang="en-US" sz="1500"/>
              <a:t>. It returns a </a:t>
            </a:r>
            <a:r>
              <a:rPr lang="en-US" sz="1500" i="1"/>
              <a:t>generator </a:t>
            </a:r>
            <a:r>
              <a:rPr lang="en-US" sz="1500"/>
              <a:t>object, which can be iterated over one value at a time. The returned </a:t>
            </a:r>
            <a:r>
              <a:rPr lang="en-US" sz="1500" i="1"/>
              <a:t>generator </a:t>
            </a:r>
            <a:r>
              <a:rPr lang="en-US" sz="1500"/>
              <a:t>object can only be iterated through once.</a:t>
            </a:r>
            <a:endParaRPr sz="1500"/>
          </a:p>
          <a:p>
            <a:pPr marL="457200" marR="5080" lvl="0" indent="-247650" algn="l" rtl="0">
              <a:lnSpc>
                <a:spcPct val="100000"/>
              </a:lnSpc>
              <a:spcBef>
                <a:spcPts val="1000"/>
              </a:spcBef>
              <a:spcAft>
                <a:spcPts val="0"/>
              </a:spcAft>
              <a:buClr>
                <a:srgbClr val="E69138"/>
              </a:buClr>
              <a:buSzPts val="1500"/>
              <a:buChar char="❑"/>
            </a:pPr>
            <a:r>
              <a:rPr lang="en-US" sz="1500">
                <a:highlight>
                  <a:srgbClr val="F9FAFC"/>
                </a:highlight>
              </a:rPr>
              <a:t>In Python, similar to defining a </a:t>
            </a:r>
            <a:r>
              <a:rPr lang="en-US" sz="1500" b="1">
                <a:highlight>
                  <a:srgbClr val="F9FAFC"/>
                </a:highlight>
              </a:rPr>
              <a:t>normal function</a:t>
            </a:r>
            <a:r>
              <a:rPr lang="en-US" sz="1500">
                <a:highlight>
                  <a:srgbClr val="F9FAFC"/>
                </a:highlight>
              </a:rPr>
              <a:t>, we can define a generator function using the </a:t>
            </a:r>
            <a:r>
              <a:rPr lang="en-US" sz="1500" b="1">
                <a:solidFill>
                  <a:srgbClr val="25265E"/>
                </a:solidFill>
                <a:highlight>
                  <a:srgbClr val="CFE2F3"/>
                </a:highlight>
                <a:latin typeface="Consolas"/>
                <a:ea typeface="Consolas"/>
                <a:cs typeface="Consolas"/>
                <a:sym typeface="Consolas"/>
              </a:rPr>
              <a:t>def</a:t>
            </a:r>
            <a:r>
              <a:rPr lang="en-US" sz="1500" b="1">
                <a:highlight>
                  <a:srgbClr val="CFE2F3"/>
                </a:highlight>
              </a:rPr>
              <a:t> </a:t>
            </a:r>
            <a:r>
              <a:rPr lang="en-US" sz="1500">
                <a:highlight>
                  <a:srgbClr val="F9FAFC"/>
                </a:highlight>
              </a:rPr>
              <a:t>keyword, but instead of the </a:t>
            </a:r>
            <a:r>
              <a:rPr lang="en-US" sz="1500" b="1">
                <a:solidFill>
                  <a:srgbClr val="25265E"/>
                </a:solidFill>
                <a:highlight>
                  <a:srgbClr val="CFE2F3"/>
                </a:highlight>
                <a:latin typeface="Consolas"/>
                <a:ea typeface="Consolas"/>
                <a:cs typeface="Consolas"/>
                <a:sym typeface="Consolas"/>
              </a:rPr>
              <a:t>return</a:t>
            </a:r>
            <a:r>
              <a:rPr lang="en-US" sz="1500">
                <a:highlight>
                  <a:srgbClr val="F9FAFC"/>
                </a:highlight>
              </a:rPr>
              <a:t> statement we use the </a:t>
            </a:r>
            <a:r>
              <a:rPr lang="en-US" sz="1500" b="1">
                <a:solidFill>
                  <a:srgbClr val="25265E"/>
                </a:solidFill>
                <a:highlight>
                  <a:srgbClr val="CFE2F3"/>
                </a:highlight>
                <a:latin typeface="Consolas"/>
                <a:ea typeface="Consolas"/>
                <a:cs typeface="Consolas"/>
                <a:sym typeface="Consolas"/>
              </a:rPr>
              <a:t>yield</a:t>
            </a:r>
            <a:r>
              <a:rPr lang="en-US" sz="1500">
                <a:highlight>
                  <a:srgbClr val="F9FAFC"/>
                </a:highlight>
              </a:rPr>
              <a:t> statement.</a:t>
            </a:r>
            <a:endParaRPr sz="1500">
              <a:highlight>
                <a:srgbClr val="F9FAFC"/>
              </a:highlight>
            </a:endParaRPr>
          </a:p>
          <a:p>
            <a:pPr marL="0" marR="5080" lvl="0" indent="0" algn="l" rtl="0">
              <a:spcBef>
                <a:spcPts val="1000"/>
              </a:spcBef>
              <a:spcAft>
                <a:spcPts val="1000"/>
              </a:spcAft>
              <a:buNone/>
            </a:pPr>
            <a:endParaRPr sz="1500">
              <a:highlight>
                <a:srgbClr val="F9FAFC"/>
              </a:highlight>
            </a:endParaRPr>
          </a:p>
        </p:txBody>
      </p:sp>
      <p:sp>
        <p:nvSpPr>
          <p:cNvPr id="416" name="Google Shape;416;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2"/>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5095" lvl="0" indent="0" algn="l" rtl="0">
              <a:lnSpc>
                <a:spcPct val="100000"/>
              </a:lnSpc>
              <a:spcBef>
                <a:spcPts val="0"/>
              </a:spcBef>
              <a:spcAft>
                <a:spcPts val="0"/>
              </a:spcAft>
              <a:buNone/>
            </a:pPr>
            <a:r>
              <a:rPr lang="en-US" i="1">
                <a:solidFill>
                  <a:schemeClr val="accent4"/>
                </a:solidFill>
                <a:latin typeface="Verdana"/>
                <a:ea typeface="Verdana"/>
                <a:cs typeface="Verdana"/>
                <a:sym typeface="Verdana"/>
              </a:rPr>
              <a:t>yield </a:t>
            </a:r>
            <a:r>
              <a:rPr lang="en-US"/>
              <a:t>Statement</a:t>
            </a:r>
            <a:endParaRPr/>
          </a:p>
        </p:txBody>
      </p:sp>
      <p:sp>
        <p:nvSpPr>
          <p:cNvPr id="422" name="Google Shape;422;p52"/>
          <p:cNvSpPr txBox="1"/>
          <p:nvPr/>
        </p:nvSpPr>
        <p:spPr>
          <a:xfrm>
            <a:off x="688325" y="1342650"/>
            <a:ext cx="7773900" cy="1778400"/>
          </a:xfrm>
          <a:prstGeom prst="rect">
            <a:avLst/>
          </a:prstGeom>
          <a:noFill/>
          <a:ln>
            <a:noFill/>
          </a:ln>
        </p:spPr>
        <p:txBody>
          <a:bodyPr spcFirstLastPara="1" wrap="square" lIns="0" tIns="13325" rIns="0" bIns="0" anchor="t" anchorCtr="0">
            <a:spAutoFit/>
          </a:bodyPr>
          <a:lstStyle/>
          <a:p>
            <a:pPr marL="251459" marR="193040" lvl="0" indent="-248284" algn="l" rtl="0">
              <a:lnSpc>
                <a:spcPct val="100000"/>
              </a:lnSpc>
              <a:spcBef>
                <a:spcPts val="1000"/>
              </a:spcBef>
              <a:spcAft>
                <a:spcPts val="0"/>
              </a:spcAft>
              <a:buClr>
                <a:srgbClr val="E69138"/>
              </a:buClr>
              <a:buSzPts val="1400"/>
              <a:buChar char="❑"/>
            </a:pPr>
            <a:r>
              <a:rPr lang="en-US"/>
              <a:t>A </a:t>
            </a:r>
            <a:r>
              <a:rPr lang="en-US" i="1"/>
              <a:t>generator </a:t>
            </a:r>
            <a:r>
              <a:rPr lang="en-US"/>
              <a:t>can be created by defining a normal function with a</a:t>
            </a:r>
            <a:r>
              <a:rPr lang="en-US">
                <a:solidFill>
                  <a:srgbClr val="3E3E3E"/>
                </a:solidFill>
              </a:rPr>
              <a:t> </a:t>
            </a:r>
            <a:r>
              <a:rPr lang="en-US" b="1" i="1">
                <a:solidFill>
                  <a:srgbClr val="FF9900"/>
                </a:solidFill>
              </a:rPr>
              <a:t>yield </a:t>
            </a:r>
            <a:r>
              <a:rPr lang="en-US"/>
              <a:t>statement instead of a </a:t>
            </a:r>
            <a:r>
              <a:rPr lang="en-US" b="1" i="1"/>
              <a:t>return </a:t>
            </a:r>
            <a:r>
              <a:rPr lang="en-US"/>
              <a:t>statement. If a function contains at least one </a:t>
            </a:r>
            <a:r>
              <a:rPr lang="en-US" i="1"/>
              <a:t>yield </a:t>
            </a:r>
            <a:r>
              <a:rPr lang="en-US"/>
              <a:t>statement, it becomes a </a:t>
            </a:r>
            <a:r>
              <a:rPr lang="en-US" i="1"/>
              <a:t>generator </a:t>
            </a:r>
            <a:r>
              <a:rPr lang="en-US"/>
              <a:t>function.</a:t>
            </a:r>
            <a:endParaRPr/>
          </a:p>
          <a:p>
            <a:pPr marL="251459" marR="193040" lvl="0" indent="-248284" algn="l" rtl="0">
              <a:lnSpc>
                <a:spcPct val="100000"/>
              </a:lnSpc>
              <a:spcBef>
                <a:spcPts val="1000"/>
              </a:spcBef>
              <a:spcAft>
                <a:spcPts val="0"/>
              </a:spcAft>
              <a:buClr>
                <a:srgbClr val="E69138"/>
              </a:buClr>
              <a:buSzPts val="1400"/>
              <a:buChar char="❑"/>
            </a:pPr>
            <a:r>
              <a:rPr lang="en-US"/>
              <a:t>As we have seen, a </a:t>
            </a:r>
            <a:r>
              <a:rPr lang="en-US" i="1"/>
              <a:t>return </a:t>
            </a:r>
            <a:r>
              <a:rPr lang="en-US"/>
              <a:t>statement completely terminates a function. However, a </a:t>
            </a:r>
            <a:r>
              <a:rPr lang="en-US" i="1"/>
              <a:t>yield </a:t>
            </a:r>
            <a:r>
              <a:rPr lang="en-US"/>
              <a:t>statement pauses the function, saving all of its states, and later continues from there on the following calls.</a:t>
            </a:r>
            <a:endParaRPr/>
          </a:p>
          <a:p>
            <a:pPr marL="251459" marR="193040" lvl="0" indent="-248284" algn="l" rtl="0">
              <a:lnSpc>
                <a:spcPct val="100000"/>
              </a:lnSpc>
              <a:spcBef>
                <a:spcPts val="1000"/>
              </a:spcBef>
              <a:spcAft>
                <a:spcPts val="1000"/>
              </a:spcAft>
              <a:buClr>
                <a:srgbClr val="E69138"/>
              </a:buClr>
              <a:buSzPts val="1400"/>
              <a:buChar char="❑"/>
            </a:pPr>
            <a:r>
              <a:rPr lang="en-US"/>
              <a:t>A function may contain multiple </a:t>
            </a:r>
            <a:r>
              <a:rPr lang="en-US" i="1"/>
              <a:t>yield </a:t>
            </a:r>
            <a:r>
              <a:rPr lang="en-US"/>
              <a:t>AND/OR </a:t>
            </a:r>
            <a:r>
              <a:rPr lang="en-US" b="1" i="1"/>
              <a:t>return</a:t>
            </a:r>
            <a:r>
              <a:rPr lang="en-US" b="1"/>
              <a:t> </a:t>
            </a:r>
            <a:r>
              <a:rPr lang="en-US"/>
              <a:t>statements depending on the logic.</a:t>
            </a:r>
            <a:endParaRPr/>
          </a:p>
        </p:txBody>
      </p:sp>
      <p:sp>
        <p:nvSpPr>
          <p:cNvPr id="423" name="Google Shape;423;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32</a:t>
            </a:fld>
            <a:endParaRPr/>
          </a:p>
        </p:txBody>
      </p:sp>
      <p:sp>
        <p:nvSpPr>
          <p:cNvPr id="424" name="Google Shape;424;p52"/>
          <p:cNvSpPr txBox="1"/>
          <p:nvPr/>
        </p:nvSpPr>
        <p:spPr>
          <a:xfrm>
            <a:off x="3026050" y="3278950"/>
            <a:ext cx="3000000" cy="854100"/>
          </a:xfrm>
          <a:prstGeom prst="rect">
            <a:avLst/>
          </a:prstGeom>
          <a:solidFill>
            <a:srgbClr val="383B4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450">
                <a:solidFill>
                  <a:srgbClr val="C678DD"/>
                </a:solidFill>
                <a:highlight>
                  <a:srgbClr val="383B40"/>
                </a:highlight>
                <a:latin typeface="Consolas"/>
                <a:ea typeface="Consolas"/>
                <a:cs typeface="Consolas"/>
                <a:sym typeface="Consolas"/>
              </a:rPr>
              <a:t>def</a:t>
            </a:r>
            <a:r>
              <a:rPr lang="en-US" sz="1450">
                <a:solidFill>
                  <a:srgbClr val="D3D3D3"/>
                </a:solidFill>
                <a:highlight>
                  <a:srgbClr val="383B40"/>
                </a:highlight>
                <a:latin typeface="Consolas"/>
                <a:ea typeface="Consolas"/>
                <a:cs typeface="Consolas"/>
                <a:sym typeface="Consolas"/>
              </a:rPr>
              <a:t> </a:t>
            </a:r>
            <a:r>
              <a:rPr lang="en-US" sz="1450">
                <a:solidFill>
                  <a:srgbClr val="61AEEE"/>
                </a:solidFill>
                <a:highlight>
                  <a:srgbClr val="383B40"/>
                </a:highlight>
                <a:latin typeface="Consolas"/>
                <a:ea typeface="Consolas"/>
                <a:cs typeface="Consolas"/>
                <a:sym typeface="Consolas"/>
              </a:rPr>
              <a:t>generator_name</a:t>
            </a:r>
            <a:r>
              <a:rPr lang="en-US" sz="1450">
                <a:solidFill>
                  <a:srgbClr val="D3D3D3"/>
                </a:solidFill>
                <a:highlight>
                  <a:srgbClr val="383B40"/>
                </a:highlight>
                <a:latin typeface="Consolas"/>
                <a:ea typeface="Consolas"/>
                <a:cs typeface="Consolas"/>
                <a:sym typeface="Consolas"/>
              </a:rPr>
              <a:t>(arg):</a:t>
            </a:r>
            <a:endParaRPr sz="1450">
              <a:solidFill>
                <a:srgbClr val="D3D3D3"/>
              </a:solidFill>
              <a:highlight>
                <a:srgbClr val="383B40"/>
              </a:highlight>
              <a:latin typeface="Consolas"/>
              <a:ea typeface="Consolas"/>
              <a:cs typeface="Consolas"/>
              <a:sym typeface="Consolas"/>
            </a:endParaRPr>
          </a:p>
          <a:p>
            <a:pPr marL="0" lvl="0" indent="0" algn="l" rtl="0">
              <a:spcBef>
                <a:spcPts val="0"/>
              </a:spcBef>
              <a:spcAft>
                <a:spcPts val="0"/>
              </a:spcAft>
              <a:buNone/>
            </a:pPr>
            <a:r>
              <a:rPr lang="en-US" sz="1450">
                <a:solidFill>
                  <a:srgbClr val="D3D3D3"/>
                </a:solidFill>
                <a:highlight>
                  <a:srgbClr val="383B40"/>
                </a:highlight>
                <a:latin typeface="Consolas"/>
                <a:ea typeface="Consolas"/>
                <a:cs typeface="Consolas"/>
                <a:sym typeface="Consolas"/>
              </a:rPr>
              <a:t>    </a:t>
            </a:r>
            <a:r>
              <a:rPr lang="en-US" sz="1450">
                <a:solidFill>
                  <a:srgbClr val="FFDDBE"/>
                </a:solidFill>
                <a:highlight>
                  <a:srgbClr val="383B40"/>
                </a:highlight>
                <a:latin typeface="Consolas"/>
                <a:ea typeface="Consolas"/>
                <a:cs typeface="Consolas"/>
                <a:sym typeface="Consolas"/>
              </a:rPr>
              <a:t># statements</a:t>
            </a:r>
            <a:endParaRPr sz="1450">
              <a:solidFill>
                <a:srgbClr val="D3D3D3"/>
              </a:solidFill>
              <a:highlight>
                <a:srgbClr val="383B40"/>
              </a:highlight>
              <a:latin typeface="Consolas"/>
              <a:ea typeface="Consolas"/>
              <a:cs typeface="Consolas"/>
              <a:sym typeface="Consolas"/>
            </a:endParaRPr>
          </a:p>
          <a:p>
            <a:pPr marL="152400" marR="152400" lvl="0" indent="0" algn="l" rtl="0">
              <a:lnSpc>
                <a:spcPct val="142857"/>
              </a:lnSpc>
              <a:spcBef>
                <a:spcPts val="0"/>
              </a:spcBef>
              <a:spcAft>
                <a:spcPts val="1200"/>
              </a:spcAft>
              <a:buNone/>
            </a:pPr>
            <a:r>
              <a:rPr lang="en-US" sz="1450">
                <a:solidFill>
                  <a:srgbClr val="D3D3D3"/>
                </a:solidFill>
                <a:highlight>
                  <a:srgbClr val="383B40"/>
                </a:highlight>
                <a:latin typeface="Consolas"/>
                <a:ea typeface="Consolas"/>
                <a:cs typeface="Consolas"/>
                <a:sym typeface="Consolas"/>
              </a:rPr>
              <a:t>    </a:t>
            </a:r>
            <a:r>
              <a:rPr lang="en-US" sz="1450">
                <a:solidFill>
                  <a:srgbClr val="C678DD"/>
                </a:solidFill>
                <a:highlight>
                  <a:srgbClr val="383B40"/>
                </a:highlight>
                <a:latin typeface="Consolas"/>
                <a:ea typeface="Consolas"/>
                <a:cs typeface="Consolas"/>
                <a:sym typeface="Consolas"/>
              </a:rPr>
              <a:t>yield</a:t>
            </a:r>
            <a:r>
              <a:rPr lang="en-US" sz="1450">
                <a:solidFill>
                  <a:srgbClr val="D3D3D3"/>
                </a:solidFill>
                <a:highlight>
                  <a:srgbClr val="383B40"/>
                </a:highlight>
                <a:latin typeface="Consolas"/>
                <a:ea typeface="Consolas"/>
                <a:cs typeface="Consolas"/>
                <a:sym typeface="Consolas"/>
              </a:rPr>
              <a:t> something</a:t>
            </a:r>
            <a:endParaRPr sz="1450">
              <a:solidFill>
                <a:srgbClr val="D3D3D3"/>
              </a:solidFill>
              <a:highlight>
                <a:srgbClr val="383B40"/>
              </a:highlight>
              <a:latin typeface="Consolas"/>
              <a:ea typeface="Consolas"/>
              <a:cs typeface="Consolas"/>
              <a:sym typeface="Consolas"/>
            </a:endParaRPr>
          </a:p>
        </p:txBody>
      </p:sp>
      <p:sp>
        <p:nvSpPr>
          <p:cNvPr id="425" name="Google Shape;425;p52"/>
          <p:cNvSpPr txBox="1"/>
          <p:nvPr/>
        </p:nvSpPr>
        <p:spPr>
          <a:xfrm>
            <a:off x="1911175" y="4290950"/>
            <a:ext cx="5669400" cy="3924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lnSpc>
                <a:spcPct val="166666"/>
              </a:lnSpc>
              <a:spcBef>
                <a:spcPts val="0"/>
              </a:spcBef>
              <a:spcAft>
                <a:spcPts val="1200"/>
              </a:spcAft>
              <a:buNone/>
            </a:pPr>
            <a:r>
              <a:rPr lang="en-US" sz="1350">
                <a:highlight>
                  <a:srgbClr val="F9FAFC"/>
                </a:highlight>
              </a:rPr>
              <a:t>Here, the </a:t>
            </a:r>
            <a:r>
              <a:rPr lang="en-US" sz="1050">
                <a:solidFill>
                  <a:srgbClr val="25265E"/>
                </a:solidFill>
                <a:highlight>
                  <a:srgbClr val="F9FAFC"/>
                </a:highlight>
                <a:latin typeface="Consolas"/>
                <a:ea typeface="Consolas"/>
                <a:cs typeface="Consolas"/>
                <a:sym typeface="Consolas"/>
              </a:rPr>
              <a:t>yield</a:t>
            </a:r>
            <a:r>
              <a:rPr lang="en-US" sz="1350">
                <a:highlight>
                  <a:srgbClr val="F9FAFC"/>
                </a:highlight>
              </a:rPr>
              <a:t> keyword is used to produce a value from the generator.</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3"/>
          <p:cNvSpPr txBox="1">
            <a:spLocks noGrp="1"/>
          </p:cNvSpPr>
          <p:nvPr>
            <p:ph type="title"/>
          </p:nvPr>
        </p:nvSpPr>
        <p:spPr>
          <a:xfrm>
            <a:off x="502400" y="624525"/>
            <a:ext cx="8520600" cy="572700"/>
          </a:xfrm>
          <a:prstGeom prst="rect">
            <a:avLst/>
          </a:prstGeom>
        </p:spPr>
        <p:txBody>
          <a:bodyPr spcFirstLastPara="1" wrap="square" lIns="91425" tIns="91425" rIns="91425" bIns="91425" anchor="ctr" anchorCtr="0">
            <a:noAutofit/>
          </a:bodyPr>
          <a:lstStyle/>
          <a:p>
            <a:pPr marL="12700" lvl="0" indent="0" algn="l" rtl="0">
              <a:spcBef>
                <a:spcPts val="0"/>
              </a:spcBef>
              <a:spcAft>
                <a:spcPts val="0"/>
              </a:spcAft>
              <a:buNone/>
            </a:pPr>
            <a:r>
              <a:rPr lang="en-US"/>
              <a:t>Example 1: Generator </a:t>
            </a:r>
            <a:endParaRPr/>
          </a:p>
        </p:txBody>
      </p:sp>
      <p:sp>
        <p:nvSpPr>
          <p:cNvPr id="431" name="Google Shape;431;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dk2"/>
                </a:solidFill>
              </a:rPr>
              <a:t>33</a:t>
            </a:fld>
            <a:endParaRPr>
              <a:solidFill>
                <a:schemeClr val="dk2"/>
              </a:solidFill>
            </a:endParaRPr>
          </a:p>
        </p:txBody>
      </p:sp>
      <p:sp>
        <p:nvSpPr>
          <p:cNvPr id="432" name="Google Shape;432;p53"/>
          <p:cNvSpPr txBox="1">
            <a:spLocks noGrp="1"/>
          </p:cNvSpPr>
          <p:nvPr>
            <p:ph type="body" idx="1"/>
          </p:nvPr>
        </p:nvSpPr>
        <p:spPr>
          <a:xfrm>
            <a:off x="776225" y="1258850"/>
            <a:ext cx="31902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US" sz="1300">
                <a:solidFill>
                  <a:srgbClr val="0000FF"/>
                </a:solidFill>
                <a:highlight>
                  <a:srgbClr val="F7F7F7"/>
                </a:highlight>
                <a:latin typeface="Consolas"/>
                <a:ea typeface="Consolas"/>
                <a:cs typeface="Consolas"/>
                <a:sym typeface="Consolas"/>
              </a:rPr>
              <a:t>def</a:t>
            </a:r>
            <a:r>
              <a:rPr lang="en-US" sz="1300">
                <a:solidFill>
                  <a:srgbClr val="000000"/>
                </a:solidFill>
                <a:highlight>
                  <a:srgbClr val="F7F7F7"/>
                </a:highlight>
                <a:latin typeface="Consolas"/>
                <a:ea typeface="Consolas"/>
                <a:cs typeface="Consolas"/>
                <a:sym typeface="Consolas"/>
              </a:rPr>
              <a:t> </a:t>
            </a:r>
            <a:r>
              <a:rPr lang="en-US" sz="1300">
                <a:solidFill>
                  <a:srgbClr val="795E26"/>
                </a:solidFill>
                <a:highlight>
                  <a:srgbClr val="F7F7F7"/>
                </a:highlight>
                <a:latin typeface="Consolas"/>
                <a:ea typeface="Consolas"/>
                <a:cs typeface="Consolas"/>
                <a:sym typeface="Consolas"/>
              </a:rPr>
              <a:t>powers_of_two</a:t>
            </a:r>
            <a:r>
              <a:rPr lang="en-US" sz="1300">
                <a:solidFill>
                  <a:srgbClr val="000000"/>
                </a:solidFill>
                <a:highlight>
                  <a:srgbClr val="F7F7F7"/>
                </a:highlight>
                <a:latin typeface="Consolas"/>
                <a:ea typeface="Consolas"/>
                <a:cs typeface="Consolas"/>
                <a:sym typeface="Consolas"/>
              </a:rPr>
              <a:t>():</a:t>
            </a:r>
            <a:endParaRPr sz="130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00">
                <a:solidFill>
                  <a:srgbClr val="000000"/>
                </a:solidFill>
                <a:highlight>
                  <a:srgbClr val="F7F7F7"/>
                </a:highlight>
                <a:latin typeface="Consolas"/>
                <a:ea typeface="Consolas"/>
                <a:cs typeface="Consolas"/>
                <a:sym typeface="Consolas"/>
              </a:rPr>
              <a:t>  n = </a:t>
            </a:r>
            <a:r>
              <a:rPr lang="en-US" sz="1300">
                <a:solidFill>
                  <a:srgbClr val="098156"/>
                </a:solidFill>
                <a:highlight>
                  <a:srgbClr val="F7F7F7"/>
                </a:highlight>
                <a:latin typeface="Consolas"/>
                <a:ea typeface="Consolas"/>
                <a:cs typeface="Consolas"/>
                <a:sym typeface="Consolas"/>
              </a:rPr>
              <a:t>1</a:t>
            </a:r>
            <a:endParaRPr sz="1300">
              <a:solidFill>
                <a:srgbClr val="098156"/>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00">
                <a:solidFill>
                  <a:srgbClr val="000000"/>
                </a:solidFill>
                <a:highlight>
                  <a:srgbClr val="F7F7F7"/>
                </a:highlight>
                <a:latin typeface="Consolas"/>
                <a:ea typeface="Consolas"/>
                <a:cs typeface="Consolas"/>
                <a:sym typeface="Consolas"/>
              </a:rPr>
              <a:t>  </a:t>
            </a:r>
            <a:r>
              <a:rPr lang="en-US" sz="1300">
                <a:solidFill>
                  <a:srgbClr val="AF00DB"/>
                </a:solidFill>
                <a:highlight>
                  <a:srgbClr val="F7F7F7"/>
                </a:highlight>
                <a:latin typeface="Consolas"/>
                <a:ea typeface="Consolas"/>
                <a:cs typeface="Consolas"/>
                <a:sym typeface="Consolas"/>
              </a:rPr>
              <a:t>while</a:t>
            </a:r>
            <a:r>
              <a:rPr lang="en-US" sz="1300">
                <a:solidFill>
                  <a:srgbClr val="000000"/>
                </a:solidFill>
                <a:highlight>
                  <a:srgbClr val="F7F7F7"/>
                </a:highlight>
                <a:latin typeface="Consolas"/>
                <a:ea typeface="Consolas"/>
                <a:cs typeface="Consolas"/>
                <a:sym typeface="Consolas"/>
              </a:rPr>
              <a:t> </a:t>
            </a:r>
            <a:r>
              <a:rPr lang="en-US" sz="1300">
                <a:solidFill>
                  <a:srgbClr val="0000FF"/>
                </a:solidFill>
                <a:highlight>
                  <a:srgbClr val="F7F7F7"/>
                </a:highlight>
                <a:latin typeface="Consolas"/>
                <a:ea typeface="Consolas"/>
                <a:cs typeface="Consolas"/>
                <a:sym typeface="Consolas"/>
              </a:rPr>
              <a:t>True</a:t>
            </a:r>
            <a:r>
              <a:rPr lang="en-US" sz="1300">
                <a:solidFill>
                  <a:srgbClr val="000000"/>
                </a:solidFill>
                <a:highlight>
                  <a:srgbClr val="F7F7F7"/>
                </a:highlight>
                <a:latin typeface="Consolas"/>
                <a:ea typeface="Consolas"/>
                <a:cs typeface="Consolas"/>
                <a:sym typeface="Consolas"/>
              </a:rPr>
              <a:t>:</a:t>
            </a:r>
            <a:endParaRPr sz="130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00">
                <a:solidFill>
                  <a:srgbClr val="000000"/>
                </a:solidFill>
                <a:highlight>
                  <a:srgbClr val="F7F7F7"/>
                </a:highlight>
                <a:latin typeface="Consolas"/>
                <a:ea typeface="Consolas"/>
                <a:cs typeface="Consolas"/>
                <a:sym typeface="Consolas"/>
              </a:rPr>
              <a:t>    n *= </a:t>
            </a:r>
            <a:r>
              <a:rPr lang="en-US" sz="1300">
                <a:solidFill>
                  <a:srgbClr val="098156"/>
                </a:solidFill>
                <a:highlight>
                  <a:srgbClr val="F7F7F7"/>
                </a:highlight>
                <a:latin typeface="Consolas"/>
                <a:ea typeface="Consolas"/>
                <a:cs typeface="Consolas"/>
                <a:sym typeface="Consolas"/>
              </a:rPr>
              <a:t>2</a:t>
            </a:r>
            <a:endParaRPr sz="1300">
              <a:solidFill>
                <a:srgbClr val="098156"/>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00">
                <a:solidFill>
                  <a:srgbClr val="000000"/>
                </a:solidFill>
                <a:highlight>
                  <a:srgbClr val="F7F7F7"/>
                </a:highlight>
                <a:latin typeface="Consolas"/>
                <a:ea typeface="Consolas"/>
                <a:cs typeface="Consolas"/>
                <a:sym typeface="Consolas"/>
              </a:rPr>
              <a:t>    </a:t>
            </a:r>
            <a:r>
              <a:rPr lang="en-US" sz="1300">
                <a:solidFill>
                  <a:srgbClr val="AF00DB"/>
                </a:solidFill>
                <a:highlight>
                  <a:srgbClr val="F7F7F7"/>
                </a:highlight>
                <a:latin typeface="Consolas"/>
                <a:ea typeface="Consolas"/>
                <a:cs typeface="Consolas"/>
                <a:sym typeface="Consolas"/>
              </a:rPr>
              <a:t>yield</a:t>
            </a:r>
            <a:r>
              <a:rPr lang="en-US" sz="1300">
                <a:solidFill>
                  <a:srgbClr val="000000"/>
                </a:solidFill>
                <a:highlight>
                  <a:srgbClr val="F7F7F7"/>
                </a:highlight>
                <a:latin typeface="Consolas"/>
                <a:ea typeface="Consolas"/>
                <a:cs typeface="Consolas"/>
                <a:sym typeface="Consolas"/>
              </a:rPr>
              <a:t> n</a:t>
            </a:r>
            <a:endParaRPr sz="130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endParaRPr sz="130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00">
                <a:solidFill>
                  <a:srgbClr val="000000"/>
                </a:solidFill>
                <a:highlight>
                  <a:srgbClr val="F7F7F7"/>
                </a:highlight>
                <a:latin typeface="Consolas"/>
                <a:ea typeface="Consolas"/>
                <a:cs typeface="Consolas"/>
                <a:sym typeface="Consolas"/>
              </a:rPr>
              <a:t>powers = powers_of_two()</a:t>
            </a:r>
            <a:endParaRPr sz="130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00">
                <a:solidFill>
                  <a:srgbClr val="AF00DB"/>
                </a:solidFill>
                <a:highlight>
                  <a:srgbClr val="F7F7F7"/>
                </a:highlight>
                <a:latin typeface="Consolas"/>
                <a:ea typeface="Consolas"/>
                <a:cs typeface="Consolas"/>
                <a:sym typeface="Consolas"/>
              </a:rPr>
              <a:t>for</a:t>
            </a:r>
            <a:r>
              <a:rPr lang="en-US" sz="1300">
                <a:solidFill>
                  <a:srgbClr val="000000"/>
                </a:solidFill>
                <a:highlight>
                  <a:srgbClr val="F7F7F7"/>
                </a:highlight>
                <a:latin typeface="Consolas"/>
                <a:ea typeface="Consolas"/>
                <a:cs typeface="Consolas"/>
                <a:sym typeface="Consolas"/>
              </a:rPr>
              <a:t> _ </a:t>
            </a:r>
            <a:r>
              <a:rPr lang="en-US" sz="1300">
                <a:solidFill>
                  <a:srgbClr val="0000FF"/>
                </a:solidFill>
                <a:highlight>
                  <a:srgbClr val="F7F7F7"/>
                </a:highlight>
                <a:latin typeface="Consolas"/>
                <a:ea typeface="Consolas"/>
                <a:cs typeface="Consolas"/>
                <a:sym typeface="Consolas"/>
              </a:rPr>
              <a:t>in</a:t>
            </a:r>
            <a:r>
              <a:rPr lang="en-US" sz="1300">
                <a:solidFill>
                  <a:srgbClr val="000000"/>
                </a:solidFill>
                <a:highlight>
                  <a:srgbClr val="F7F7F7"/>
                </a:highlight>
                <a:latin typeface="Consolas"/>
                <a:ea typeface="Consolas"/>
                <a:cs typeface="Consolas"/>
                <a:sym typeface="Consolas"/>
              </a:rPr>
              <a:t> </a:t>
            </a:r>
            <a:r>
              <a:rPr lang="en-US" sz="1300">
                <a:solidFill>
                  <a:srgbClr val="795E26"/>
                </a:solidFill>
                <a:highlight>
                  <a:srgbClr val="F7F7F7"/>
                </a:highlight>
                <a:latin typeface="Consolas"/>
                <a:ea typeface="Consolas"/>
                <a:cs typeface="Consolas"/>
                <a:sym typeface="Consolas"/>
              </a:rPr>
              <a:t>range</a:t>
            </a:r>
            <a:r>
              <a:rPr lang="en-US" sz="1300">
                <a:solidFill>
                  <a:srgbClr val="000000"/>
                </a:solidFill>
                <a:highlight>
                  <a:srgbClr val="F7F7F7"/>
                </a:highlight>
                <a:latin typeface="Consolas"/>
                <a:ea typeface="Consolas"/>
                <a:cs typeface="Consolas"/>
                <a:sym typeface="Consolas"/>
              </a:rPr>
              <a:t>(</a:t>
            </a:r>
            <a:r>
              <a:rPr lang="en-US" sz="1300">
                <a:solidFill>
                  <a:srgbClr val="098156"/>
                </a:solidFill>
                <a:highlight>
                  <a:srgbClr val="F7F7F7"/>
                </a:highlight>
                <a:latin typeface="Consolas"/>
                <a:ea typeface="Consolas"/>
                <a:cs typeface="Consolas"/>
                <a:sym typeface="Consolas"/>
              </a:rPr>
              <a:t>20</a:t>
            </a:r>
            <a:r>
              <a:rPr lang="en-US" sz="1300">
                <a:solidFill>
                  <a:srgbClr val="000000"/>
                </a:solidFill>
                <a:highlight>
                  <a:srgbClr val="F7F7F7"/>
                </a:highlight>
                <a:latin typeface="Consolas"/>
                <a:ea typeface="Consolas"/>
                <a:cs typeface="Consolas"/>
                <a:sym typeface="Consolas"/>
              </a:rPr>
              <a:t>):</a:t>
            </a:r>
            <a:endParaRPr sz="130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00">
                <a:solidFill>
                  <a:srgbClr val="000000"/>
                </a:solidFill>
                <a:highlight>
                  <a:srgbClr val="F7F7F7"/>
                </a:highlight>
                <a:latin typeface="Consolas"/>
                <a:ea typeface="Consolas"/>
                <a:cs typeface="Consolas"/>
                <a:sym typeface="Consolas"/>
              </a:rPr>
              <a:t>  </a:t>
            </a:r>
            <a:r>
              <a:rPr lang="en-US" sz="1300">
                <a:solidFill>
                  <a:srgbClr val="795E26"/>
                </a:solidFill>
                <a:highlight>
                  <a:srgbClr val="F7F7F7"/>
                </a:highlight>
                <a:latin typeface="Consolas"/>
                <a:ea typeface="Consolas"/>
                <a:cs typeface="Consolas"/>
                <a:sym typeface="Consolas"/>
              </a:rPr>
              <a:t>print</a:t>
            </a:r>
            <a:r>
              <a:rPr lang="en-US" sz="1300">
                <a:solidFill>
                  <a:srgbClr val="000000"/>
                </a:solidFill>
                <a:highlight>
                  <a:srgbClr val="F7F7F7"/>
                </a:highlight>
                <a:latin typeface="Consolas"/>
                <a:ea typeface="Consolas"/>
                <a:cs typeface="Consolas"/>
                <a:sym typeface="Consolas"/>
              </a:rPr>
              <a:t>(</a:t>
            </a:r>
            <a:r>
              <a:rPr lang="en-US" sz="1300">
                <a:solidFill>
                  <a:srgbClr val="795E26"/>
                </a:solidFill>
                <a:highlight>
                  <a:srgbClr val="F7F7F7"/>
                </a:highlight>
                <a:latin typeface="Consolas"/>
                <a:ea typeface="Consolas"/>
                <a:cs typeface="Consolas"/>
                <a:sym typeface="Consolas"/>
              </a:rPr>
              <a:t>next</a:t>
            </a:r>
            <a:r>
              <a:rPr lang="en-US" sz="1300">
                <a:solidFill>
                  <a:srgbClr val="000000"/>
                </a:solidFill>
                <a:highlight>
                  <a:srgbClr val="F7F7F7"/>
                </a:highlight>
                <a:latin typeface="Consolas"/>
                <a:ea typeface="Consolas"/>
                <a:cs typeface="Consolas"/>
                <a:sym typeface="Consolas"/>
              </a:rPr>
              <a:t>(powers))</a:t>
            </a:r>
            <a:endParaRPr sz="1300">
              <a:latin typeface="Consolas"/>
              <a:ea typeface="Consolas"/>
              <a:cs typeface="Consolas"/>
              <a:sym typeface="Consolas"/>
            </a:endParaRPr>
          </a:p>
        </p:txBody>
      </p:sp>
      <p:sp>
        <p:nvSpPr>
          <p:cNvPr id="433" name="Google Shape;433;p53"/>
          <p:cNvSpPr txBox="1"/>
          <p:nvPr/>
        </p:nvSpPr>
        <p:spPr>
          <a:xfrm>
            <a:off x="4110925" y="1126475"/>
            <a:ext cx="3000000" cy="374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
              </a:spcBef>
              <a:spcAft>
                <a:spcPts val="0"/>
              </a:spcAft>
              <a:buNone/>
            </a:pPr>
            <a:r>
              <a:rPr lang="en-US" sz="1100" b="1"/>
              <a:t>Output</a:t>
            </a:r>
            <a:endParaRPr sz="1100" b="1"/>
          </a:p>
          <a:p>
            <a:pPr marL="0" lvl="0" indent="0" algn="l" rtl="0">
              <a:spcBef>
                <a:spcPts val="0"/>
              </a:spcBef>
              <a:spcAft>
                <a:spcPts val="0"/>
              </a:spcAft>
              <a:buNone/>
            </a:pPr>
            <a:r>
              <a:rPr lang="en-US" sz="1100"/>
              <a:t>2</a:t>
            </a:r>
            <a:endParaRPr sz="1100"/>
          </a:p>
          <a:p>
            <a:pPr marL="0" lvl="0" indent="0" algn="l" rtl="0">
              <a:spcBef>
                <a:spcPts val="0"/>
              </a:spcBef>
              <a:spcAft>
                <a:spcPts val="0"/>
              </a:spcAft>
              <a:buNone/>
            </a:pPr>
            <a:r>
              <a:rPr lang="en-US" sz="1100"/>
              <a:t>4</a:t>
            </a:r>
            <a:endParaRPr sz="1100"/>
          </a:p>
          <a:p>
            <a:pPr marL="0" lvl="0" indent="0" algn="l" rtl="0">
              <a:spcBef>
                <a:spcPts val="0"/>
              </a:spcBef>
              <a:spcAft>
                <a:spcPts val="0"/>
              </a:spcAft>
              <a:buNone/>
            </a:pPr>
            <a:r>
              <a:rPr lang="en-US" sz="1100"/>
              <a:t>8</a:t>
            </a:r>
            <a:endParaRPr sz="1100"/>
          </a:p>
          <a:p>
            <a:pPr marL="0" lvl="0" indent="0" algn="l" rtl="0">
              <a:spcBef>
                <a:spcPts val="0"/>
              </a:spcBef>
              <a:spcAft>
                <a:spcPts val="0"/>
              </a:spcAft>
              <a:buNone/>
            </a:pPr>
            <a:r>
              <a:rPr lang="en-US" sz="1100"/>
              <a:t>16</a:t>
            </a:r>
            <a:endParaRPr sz="1100"/>
          </a:p>
          <a:p>
            <a:pPr marL="0" lvl="0" indent="0" algn="l" rtl="0">
              <a:spcBef>
                <a:spcPts val="0"/>
              </a:spcBef>
              <a:spcAft>
                <a:spcPts val="0"/>
              </a:spcAft>
              <a:buNone/>
            </a:pPr>
            <a:r>
              <a:rPr lang="en-US" sz="1100"/>
              <a:t>32</a:t>
            </a:r>
            <a:endParaRPr sz="1100"/>
          </a:p>
          <a:p>
            <a:pPr marL="0" lvl="0" indent="0" algn="l" rtl="0">
              <a:spcBef>
                <a:spcPts val="0"/>
              </a:spcBef>
              <a:spcAft>
                <a:spcPts val="0"/>
              </a:spcAft>
              <a:buNone/>
            </a:pPr>
            <a:r>
              <a:rPr lang="en-US" sz="1100"/>
              <a:t>64</a:t>
            </a:r>
            <a:endParaRPr sz="1100"/>
          </a:p>
          <a:p>
            <a:pPr marL="0" lvl="0" indent="0" algn="l" rtl="0">
              <a:spcBef>
                <a:spcPts val="0"/>
              </a:spcBef>
              <a:spcAft>
                <a:spcPts val="0"/>
              </a:spcAft>
              <a:buNone/>
            </a:pPr>
            <a:r>
              <a:rPr lang="en-US" sz="1100"/>
              <a:t>128</a:t>
            </a:r>
            <a:endParaRPr sz="1100"/>
          </a:p>
          <a:p>
            <a:pPr marL="0" lvl="0" indent="0" algn="l" rtl="0">
              <a:spcBef>
                <a:spcPts val="0"/>
              </a:spcBef>
              <a:spcAft>
                <a:spcPts val="0"/>
              </a:spcAft>
              <a:buNone/>
            </a:pPr>
            <a:r>
              <a:rPr lang="en-US" sz="1100"/>
              <a:t>256</a:t>
            </a:r>
            <a:endParaRPr sz="1100"/>
          </a:p>
          <a:p>
            <a:pPr marL="0" lvl="0" indent="0" algn="l" rtl="0">
              <a:spcBef>
                <a:spcPts val="0"/>
              </a:spcBef>
              <a:spcAft>
                <a:spcPts val="0"/>
              </a:spcAft>
              <a:buNone/>
            </a:pPr>
            <a:r>
              <a:rPr lang="en-US" sz="1100"/>
              <a:t>512</a:t>
            </a:r>
            <a:endParaRPr sz="1100"/>
          </a:p>
          <a:p>
            <a:pPr marL="0" lvl="0" indent="0" algn="l" rtl="0">
              <a:spcBef>
                <a:spcPts val="0"/>
              </a:spcBef>
              <a:spcAft>
                <a:spcPts val="0"/>
              </a:spcAft>
              <a:buNone/>
            </a:pPr>
            <a:r>
              <a:rPr lang="en-US" sz="1100"/>
              <a:t>1024</a:t>
            </a:r>
            <a:endParaRPr sz="1100"/>
          </a:p>
          <a:p>
            <a:pPr marL="0" lvl="0" indent="0" algn="l" rtl="0">
              <a:spcBef>
                <a:spcPts val="0"/>
              </a:spcBef>
              <a:spcAft>
                <a:spcPts val="0"/>
              </a:spcAft>
              <a:buNone/>
            </a:pPr>
            <a:r>
              <a:rPr lang="en-US" sz="1100"/>
              <a:t>2048</a:t>
            </a:r>
            <a:endParaRPr sz="1100"/>
          </a:p>
          <a:p>
            <a:pPr marL="0" lvl="0" indent="0" algn="l" rtl="0">
              <a:spcBef>
                <a:spcPts val="0"/>
              </a:spcBef>
              <a:spcAft>
                <a:spcPts val="0"/>
              </a:spcAft>
              <a:buNone/>
            </a:pPr>
            <a:r>
              <a:rPr lang="en-US" sz="1100"/>
              <a:t>4096</a:t>
            </a:r>
            <a:endParaRPr sz="1100"/>
          </a:p>
          <a:p>
            <a:pPr marL="0" lvl="0" indent="0" algn="l" rtl="0">
              <a:spcBef>
                <a:spcPts val="0"/>
              </a:spcBef>
              <a:spcAft>
                <a:spcPts val="0"/>
              </a:spcAft>
              <a:buNone/>
            </a:pPr>
            <a:r>
              <a:rPr lang="en-US" sz="1100"/>
              <a:t>8192</a:t>
            </a:r>
            <a:endParaRPr sz="1100"/>
          </a:p>
          <a:p>
            <a:pPr marL="0" lvl="0" indent="0" algn="l" rtl="0">
              <a:spcBef>
                <a:spcPts val="0"/>
              </a:spcBef>
              <a:spcAft>
                <a:spcPts val="0"/>
              </a:spcAft>
              <a:buNone/>
            </a:pPr>
            <a:r>
              <a:rPr lang="en-US" sz="1100"/>
              <a:t>16384</a:t>
            </a:r>
            <a:endParaRPr sz="1100"/>
          </a:p>
          <a:p>
            <a:pPr marL="0" lvl="0" indent="0" algn="l" rtl="0">
              <a:spcBef>
                <a:spcPts val="0"/>
              </a:spcBef>
              <a:spcAft>
                <a:spcPts val="0"/>
              </a:spcAft>
              <a:buNone/>
            </a:pPr>
            <a:r>
              <a:rPr lang="en-US" sz="1100"/>
              <a:t>32768</a:t>
            </a:r>
            <a:endParaRPr sz="1100"/>
          </a:p>
          <a:p>
            <a:pPr marL="0" lvl="0" indent="0" algn="l" rtl="0">
              <a:spcBef>
                <a:spcPts val="0"/>
              </a:spcBef>
              <a:spcAft>
                <a:spcPts val="0"/>
              </a:spcAft>
              <a:buNone/>
            </a:pPr>
            <a:r>
              <a:rPr lang="en-US" sz="1100"/>
              <a:t>65536</a:t>
            </a:r>
            <a:endParaRPr sz="1100"/>
          </a:p>
          <a:p>
            <a:pPr marL="0" lvl="0" indent="0" algn="l" rtl="0">
              <a:spcBef>
                <a:spcPts val="0"/>
              </a:spcBef>
              <a:spcAft>
                <a:spcPts val="0"/>
              </a:spcAft>
              <a:buNone/>
            </a:pPr>
            <a:r>
              <a:rPr lang="en-US" sz="1100"/>
              <a:t>131072</a:t>
            </a:r>
            <a:endParaRPr sz="1100"/>
          </a:p>
          <a:p>
            <a:pPr marL="0" lvl="0" indent="0" algn="l" rtl="0">
              <a:spcBef>
                <a:spcPts val="0"/>
              </a:spcBef>
              <a:spcAft>
                <a:spcPts val="0"/>
              </a:spcAft>
              <a:buNone/>
            </a:pPr>
            <a:r>
              <a:rPr lang="en-US" sz="1100"/>
              <a:t>262144</a:t>
            </a:r>
            <a:endParaRPr sz="1100"/>
          </a:p>
          <a:p>
            <a:pPr marL="0" lvl="0" indent="0" algn="l" rtl="0">
              <a:spcBef>
                <a:spcPts val="0"/>
              </a:spcBef>
              <a:spcAft>
                <a:spcPts val="0"/>
              </a:spcAft>
              <a:buNone/>
            </a:pPr>
            <a:r>
              <a:rPr lang="en-US" sz="1100"/>
              <a:t>524288</a:t>
            </a:r>
            <a:endParaRPr sz="1100"/>
          </a:p>
          <a:p>
            <a:pPr marL="0" lvl="0" indent="0" algn="l" rtl="0">
              <a:spcBef>
                <a:spcPts val="0"/>
              </a:spcBef>
              <a:spcAft>
                <a:spcPts val="0"/>
              </a:spcAft>
              <a:buNone/>
            </a:pPr>
            <a:r>
              <a:rPr lang="en-US" sz="1100"/>
              <a:t>1048576</a:t>
            </a:r>
            <a:endParaRPr sz="1100"/>
          </a:p>
          <a:p>
            <a:pPr marL="50800" marR="12700" lvl="0" indent="0" algn="l" rtl="0">
              <a:lnSpc>
                <a:spcPct val="115000"/>
              </a:lnSpc>
              <a:spcBef>
                <a:spcPts val="100"/>
              </a:spcBef>
              <a:spcAft>
                <a:spcPts val="0"/>
              </a:spcAft>
              <a:buNone/>
            </a:pPr>
            <a:endParaRPr sz="1000"/>
          </a:p>
          <a:p>
            <a:pPr marL="0" lvl="0" indent="0" algn="l" rtl="0">
              <a:lnSpc>
                <a:spcPct val="115000"/>
              </a:lnSpc>
              <a:spcBef>
                <a:spcPts val="0"/>
              </a:spcBef>
              <a:spcAft>
                <a:spcPts val="0"/>
              </a:spcAft>
              <a:buNone/>
            </a:pPr>
            <a:endParaRPr sz="1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4"/>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12700" lvl="0" indent="0" algn="l" rtl="0">
              <a:spcBef>
                <a:spcPts val="0"/>
              </a:spcBef>
              <a:spcAft>
                <a:spcPts val="0"/>
              </a:spcAft>
              <a:buNone/>
            </a:pPr>
            <a:r>
              <a:rPr lang="en-US"/>
              <a:t>Example 2: Generator </a:t>
            </a:r>
            <a:endParaRPr/>
          </a:p>
        </p:txBody>
      </p:sp>
      <p:sp>
        <p:nvSpPr>
          <p:cNvPr id="439" name="Google Shape;439;p54"/>
          <p:cNvSpPr txBox="1">
            <a:spLocks noGrp="1"/>
          </p:cNvSpPr>
          <p:nvPr>
            <p:ph type="body" idx="1"/>
          </p:nvPr>
        </p:nvSpPr>
        <p:spPr>
          <a:xfrm>
            <a:off x="630550" y="1247650"/>
            <a:ext cx="2584200" cy="3114000"/>
          </a:xfrm>
          <a:prstGeom prst="rect">
            <a:avLst/>
          </a:prstGeom>
          <a:solidFill>
            <a:srgbClr val="F6F6F6"/>
          </a:solidFill>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US" sz="1350">
                <a:solidFill>
                  <a:srgbClr val="0000FF"/>
                </a:solidFill>
                <a:highlight>
                  <a:srgbClr val="F7F7F7"/>
                </a:highlight>
                <a:latin typeface="Consolas"/>
                <a:ea typeface="Consolas"/>
                <a:cs typeface="Consolas"/>
                <a:sym typeface="Consolas"/>
              </a:rPr>
              <a:t>def</a:t>
            </a:r>
            <a:r>
              <a:rPr lang="en-US" sz="1350">
                <a:solidFill>
                  <a:srgbClr val="000000"/>
                </a:solidFill>
                <a:highlight>
                  <a:srgbClr val="F7F7F7"/>
                </a:highlight>
                <a:latin typeface="Consolas"/>
                <a:ea typeface="Consolas"/>
                <a:cs typeface="Consolas"/>
                <a:sym typeface="Consolas"/>
              </a:rPr>
              <a:t> </a:t>
            </a:r>
            <a:r>
              <a:rPr lang="en-US" sz="1350">
                <a:solidFill>
                  <a:srgbClr val="795E26"/>
                </a:solidFill>
                <a:highlight>
                  <a:srgbClr val="F7F7F7"/>
                </a:highlight>
                <a:latin typeface="Consolas"/>
                <a:ea typeface="Consolas"/>
                <a:cs typeface="Consolas"/>
                <a:sym typeface="Consolas"/>
              </a:rPr>
              <a:t>even_n</a:t>
            </a:r>
            <a:r>
              <a:rPr lang="en-US" sz="1350">
                <a:solidFill>
                  <a:srgbClr val="000000"/>
                </a:solidFill>
                <a:highlight>
                  <a:srgbClr val="F7F7F7"/>
                </a:highlight>
                <a:latin typeface="Consolas"/>
                <a:ea typeface="Consolas"/>
                <a:cs typeface="Consolas"/>
                <a:sym typeface="Consolas"/>
              </a:rPr>
              <a:t>(</a:t>
            </a:r>
            <a:r>
              <a:rPr lang="en-US" sz="1350">
                <a:solidFill>
                  <a:srgbClr val="001080"/>
                </a:solidFill>
                <a:highlight>
                  <a:srgbClr val="F7F7F7"/>
                </a:highlight>
                <a:latin typeface="Consolas"/>
                <a:ea typeface="Consolas"/>
                <a:cs typeface="Consolas"/>
                <a:sym typeface="Consolas"/>
              </a:rPr>
              <a:t>max_n</a:t>
            </a:r>
            <a:r>
              <a:rPr lang="en-US" sz="1350">
                <a:solidFill>
                  <a:srgbClr val="000000"/>
                </a:solidFill>
                <a:highlight>
                  <a:srgbClr val="F7F7F7"/>
                </a:highlight>
                <a:latin typeface="Consolas"/>
                <a:ea typeface="Consolas"/>
                <a:cs typeface="Consolas"/>
                <a:sym typeface="Consolas"/>
              </a:rPr>
              <a:t>=</a:t>
            </a:r>
            <a:r>
              <a:rPr lang="en-US" sz="1350">
                <a:solidFill>
                  <a:srgbClr val="098156"/>
                </a:solidFill>
                <a:highlight>
                  <a:srgbClr val="F7F7F7"/>
                </a:highlight>
                <a:latin typeface="Consolas"/>
                <a:ea typeface="Consolas"/>
                <a:cs typeface="Consolas"/>
                <a:sym typeface="Consolas"/>
              </a:rPr>
              <a:t>1</a:t>
            </a:r>
            <a:r>
              <a:rPr lang="en-US" sz="1350">
                <a:solidFill>
                  <a:srgbClr val="000000"/>
                </a:solidFill>
                <a:highlight>
                  <a:srgbClr val="F7F7F7"/>
                </a:highlight>
                <a:latin typeface="Consolas"/>
                <a:ea typeface="Consolas"/>
                <a:cs typeface="Consolas"/>
                <a:sym typeface="Consolas"/>
              </a:rPr>
              <a:t>):</a:t>
            </a:r>
            <a:endParaRPr sz="13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50">
                <a:solidFill>
                  <a:srgbClr val="000000"/>
                </a:solidFill>
                <a:highlight>
                  <a:srgbClr val="F7F7F7"/>
                </a:highlight>
                <a:latin typeface="Consolas"/>
                <a:ea typeface="Consolas"/>
                <a:cs typeface="Consolas"/>
                <a:sym typeface="Consolas"/>
              </a:rPr>
              <a:t>  n = </a:t>
            </a:r>
            <a:r>
              <a:rPr lang="en-US" sz="1350">
                <a:solidFill>
                  <a:srgbClr val="098156"/>
                </a:solidFill>
                <a:highlight>
                  <a:srgbClr val="F7F7F7"/>
                </a:highlight>
                <a:latin typeface="Consolas"/>
                <a:ea typeface="Consolas"/>
                <a:cs typeface="Consolas"/>
                <a:sym typeface="Consolas"/>
              </a:rPr>
              <a:t>1</a:t>
            </a:r>
            <a:endParaRPr sz="1350">
              <a:solidFill>
                <a:srgbClr val="098156"/>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50">
                <a:solidFill>
                  <a:srgbClr val="000000"/>
                </a:solidFill>
                <a:highlight>
                  <a:srgbClr val="F7F7F7"/>
                </a:highlight>
                <a:latin typeface="Consolas"/>
                <a:ea typeface="Consolas"/>
                <a:cs typeface="Consolas"/>
                <a:sym typeface="Consolas"/>
              </a:rPr>
              <a:t>  </a:t>
            </a:r>
            <a:r>
              <a:rPr lang="en-US" sz="1350">
                <a:solidFill>
                  <a:srgbClr val="AF00DB"/>
                </a:solidFill>
                <a:highlight>
                  <a:srgbClr val="F7F7F7"/>
                </a:highlight>
                <a:latin typeface="Consolas"/>
                <a:ea typeface="Consolas"/>
                <a:cs typeface="Consolas"/>
                <a:sym typeface="Consolas"/>
              </a:rPr>
              <a:t>while</a:t>
            </a:r>
            <a:r>
              <a:rPr lang="en-US" sz="1350">
                <a:solidFill>
                  <a:srgbClr val="000000"/>
                </a:solidFill>
                <a:highlight>
                  <a:srgbClr val="F7F7F7"/>
                </a:highlight>
                <a:latin typeface="Consolas"/>
                <a:ea typeface="Consolas"/>
                <a:cs typeface="Consolas"/>
                <a:sym typeface="Consolas"/>
              </a:rPr>
              <a:t> n &lt;= max_n:</a:t>
            </a:r>
            <a:endParaRPr sz="13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50">
                <a:solidFill>
                  <a:srgbClr val="000000"/>
                </a:solidFill>
                <a:highlight>
                  <a:srgbClr val="F7F7F7"/>
                </a:highlight>
                <a:latin typeface="Consolas"/>
                <a:ea typeface="Consolas"/>
                <a:cs typeface="Consolas"/>
                <a:sym typeface="Consolas"/>
              </a:rPr>
              <a:t>    </a:t>
            </a:r>
            <a:r>
              <a:rPr lang="en-US" sz="1350">
                <a:solidFill>
                  <a:srgbClr val="AF00DB"/>
                </a:solidFill>
                <a:highlight>
                  <a:srgbClr val="F7F7F7"/>
                </a:highlight>
                <a:latin typeface="Consolas"/>
                <a:ea typeface="Consolas"/>
                <a:cs typeface="Consolas"/>
                <a:sym typeface="Consolas"/>
              </a:rPr>
              <a:t>yield</a:t>
            </a:r>
            <a:r>
              <a:rPr lang="en-US" sz="1350">
                <a:solidFill>
                  <a:srgbClr val="000000"/>
                </a:solidFill>
                <a:highlight>
                  <a:srgbClr val="F7F7F7"/>
                </a:highlight>
                <a:latin typeface="Consolas"/>
                <a:ea typeface="Consolas"/>
                <a:cs typeface="Consolas"/>
                <a:sym typeface="Consolas"/>
              </a:rPr>
              <a:t> n * </a:t>
            </a:r>
            <a:r>
              <a:rPr lang="en-US" sz="1350">
                <a:solidFill>
                  <a:srgbClr val="098156"/>
                </a:solidFill>
                <a:highlight>
                  <a:srgbClr val="F7F7F7"/>
                </a:highlight>
                <a:latin typeface="Consolas"/>
                <a:ea typeface="Consolas"/>
                <a:cs typeface="Consolas"/>
                <a:sym typeface="Consolas"/>
              </a:rPr>
              <a:t>2</a:t>
            </a:r>
            <a:endParaRPr sz="1350">
              <a:solidFill>
                <a:srgbClr val="098156"/>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50">
                <a:solidFill>
                  <a:srgbClr val="000000"/>
                </a:solidFill>
                <a:highlight>
                  <a:srgbClr val="F7F7F7"/>
                </a:highlight>
                <a:latin typeface="Consolas"/>
                <a:ea typeface="Consolas"/>
                <a:cs typeface="Consolas"/>
                <a:sym typeface="Consolas"/>
              </a:rPr>
              <a:t>    n += </a:t>
            </a:r>
            <a:r>
              <a:rPr lang="en-US" sz="1350">
                <a:solidFill>
                  <a:srgbClr val="098156"/>
                </a:solidFill>
                <a:highlight>
                  <a:srgbClr val="F7F7F7"/>
                </a:highlight>
                <a:latin typeface="Consolas"/>
                <a:ea typeface="Consolas"/>
                <a:cs typeface="Consolas"/>
                <a:sym typeface="Consolas"/>
              </a:rPr>
              <a:t>1</a:t>
            </a:r>
            <a:endParaRPr sz="1350">
              <a:solidFill>
                <a:srgbClr val="098156"/>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50">
                <a:solidFill>
                  <a:srgbClr val="000000"/>
                </a:solidFill>
                <a:highlight>
                  <a:srgbClr val="F7F7F7"/>
                </a:highlight>
                <a:latin typeface="Consolas"/>
                <a:ea typeface="Consolas"/>
                <a:cs typeface="Consolas"/>
                <a:sym typeface="Consolas"/>
              </a:rPr>
              <a:t>i = even_n(</a:t>
            </a:r>
            <a:r>
              <a:rPr lang="en-US" sz="1350">
                <a:solidFill>
                  <a:srgbClr val="098156"/>
                </a:solidFill>
                <a:highlight>
                  <a:srgbClr val="F7F7F7"/>
                </a:highlight>
                <a:latin typeface="Consolas"/>
                <a:ea typeface="Consolas"/>
                <a:cs typeface="Consolas"/>
                <a:sym typeface="Consolas"/>
              </a:rPr>
              <a:t>3</a:t>
            </a:r>
            <a:r>
              <a:rPr lang="en-US" sz="1350">
                <a:solidFill>
                  <a:srgbClr val="000000"/>
                </a:solidFill>
                <a:highlight>
                  <a:srgbClr val="F7F7F7"/>
                </a:highlight>
                <a:latin typeface="Consolas"/>
                <a:ea typeface="Consolas"/>
                <a:cs typeface="Consolas"/>
                <a:sym typeface="Consolas"/>
              </a:rPr>
              <a:t>)</a:t>
            </a:r>
            <a:endParaRPr sz="13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50">
                <a:solidFill>
                  <a:srgbClr val="795E26"/>
                </a:solidFill>
                <a:highlight>
                  <a:srgbClr val="F7F7F7"/>
                </a:highlight>
                <a:latin typeface="Consolas"/>
                <a:ea typeface="Consolas"/>
                <a:cs typeface="Consolas"/>
                <a:sym typeface="Consolas"/>
              </a:rPr>
              <a:t>print</a:t>
            </a:r>
            <a:r>
              <a:rPr lang="en-US" sz="1350">
                <a:solidFill>
                  <a:srgbClr val="000000"/>
                </a:solidFill>
                <a:highlight>
                  <a:srgbClr val="F7F7F7"/>
                </a:highlight>
                <a:latin typeface="Consolas"/>
                <a:ea typeface="Consolas"/>
                <a:cs typeface="Consolas"/>
                <a:sym typeface="Consolas"/>
              </a:rPr>
              <a:t>(</a:t>
            </a:r>
            <a:r>
              <a:rPr lang="en-US" sz="1350">
                <a:solidFill>
                  <a:srgbClr val="795E26"/>
                </a:solidFill>
                <a:highlight>
                  <a:srgbClr val="F7F7F7"/>
                </a:highlight>
                <a:latin typeface="Consolas"/>
                <a:ea typeface="Consolas"/>
                <a:cs typeface="Consolas"/>
                <a:sym typeface="Consolas"/>
              </a:rPr>
              <a:t>next</a:t>
            </a:r>
            <a:r>
              <a:rPr lang="en-US" sz="1350">
                <a:solidFill>
                  <a:srgbClr val="000000"/>
                </a:solidFill>
                <a:highlight>
                  <a:srgbClr val="F7F7F7"/>
                </a:highlight>
                <a:latin typeface="Consolas"/>
                <a:ea typeface="Consolas"/>
                <a:cs typeface="Consolas"/>
                <a:sym typeface="Consolas"/>
              </a:rPr>
              <a:t>(i))</a:t>
            </a:r>
            <a:endParaRPr sz="13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50">
                <a:solidFill>
                  <a:srgbClr val="795E26"/>
                </a:solidFill>
                <a:highlight>
                  <a:srgbClr val="F7F7F7"/>
                </a:highlight>
                <a:latin typeface="Consolas"/>
                <a:ea typeface="Consolas"/>
                <a:cs typeface="Consolas"/>
                <a:sym typeface="Consolas"/>
              </a:rPr>
              <a:t>print</a:t>
            </a:r>
            <a:r>
              <a:rPr lang="en-US" sz="1350">
                <a:solidFill>
                  <a:srgbClr val="000000"/>
                </a:solidFill>
                <a:highlight>
                  <a:srgbClr val="F7F7F7"/>
                </a:highlight>
                <a:latin typeface="Consolas"/>
                <a:ea typeface="Consolas"/>
                <a:cs typeface="Consolas"/>
                <a:sym typeface="Consolas"/>
              </a:rPr>
              <a:t>(</a:t>
            </a:r>
            <a:r>
              <a:rPr lang="en-US" sz="1350">
                <a:solidFill>
                  <a:srgbClr val="795E26"/>
                </a:solidFill>
                <a:highlight>
                  <a:srgbClr val="F7F7F7"/>
                </a:highlight>
                <a:latin typeface="Consolas"/>
                <a:ea typeface="Consolas"/>
                <a:cs typeface="Consolas"/>
                <a:sym typeface="Consolas"/>
              </a:rPr>
              <a:t>next</a:t>
            </a:r>
            <a:r>
              <a:rPr lang="en-US" sz="1350">
                <a:solidFill>
                  <a:srgbClr val="000000"/>
                </a:solidFill>
                <a:highlight>
                  <a:srgbClr val="F7F7F7"/>
                </a:highlight>
                <a:latin typeface="Consolas"/>
                <a:ea typeface="Consolas"/>
                <a:cs typeface="Consolas"/>
                <a:sym typeface="Consolas"/>
              </a:rPr>
              <a:t>(i))</a:t>
            </a:r>
            <a:endParaRPr sz="13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50">
                <a:solidFill>
                  <a:srgbClr val="795E26"/>
                </a:solidFill>
                <a:highlight>
                  <a:srgbClr val="F7F7F7"/>
                </a:highlight>
                <a:latin typeface="Consolas"/>
                <a:ea typeface="Consolas"/>
                <a:cs typeface="Consolas"/>
                <a:sym typeface="Consolas"/>
              </a:rPr>
              <a:t>print</a:t>
            </a:r>
            <a:r>
              <a:rPr lang="en-US" sz="1350">
                <a:solidFill>
                  <a:srgbClr val="000000"/>
                </a:solidFill>
                <a:highlight>
                  <a:srgbClr val="F7F7F7"/>
                </a:highlight>
                <a:latin typeface="Consolas"/>
                <a:ea typeface="Consolas"/>
                <a:cs typeface="Consolas"/>
                <a:sym typeface="Consolas"/>
              </a:rPr>
              <a:t>(</a:t>
            </a:r>
            <a:r>
              <a:rPr lang="en-US" sz="1350">
                <a:solidFill>
                  <a:srgbClr val="795E26"/>
                </a:solidFill>
                <a:highlight>
                  <a:srgbClr val="F7F7F7"/>
                </a:highlight>
                <a:latin typeface="Consolas"/>
                <a:ea typeface="Consolas"/>
                <a:cs typeface="Consolas"/>
                <a:sym typeface="Consolas"/>
              </a:rPr>
              <a:t>next</a:t>
            </a:r>
            <a:r>
              <a:rPr lang="en-US" sz="1350">
                <a:solidFill>
                  <a:srgbClr val="000000"/>
                </a:solidFill>
                <a:highlight>
                  <a:srgbClr val="F7F7F7"/>
                </a:highlight>
                <a:latin typeface="Consolas"/>
                <a:ea typeface="Consolas"/>
                <a:cs typeface="Consolas"/>
                <a:sym typeface="Consolas"/>
              </a:rPr>
              <a:t>(i))</a:t>
            </a:r>
            <a:endParaRPr sz="1900">
              <a:latin typeface="Consolas"/>
              <a:ea typeface="Consolas"/>
              <a:cs typeface="Consolas"/>
              <a:sym typeface="Consolas"/>
            </a:endParaRPr>
          </a:p>
        </p:txBody>
      </p:sp>
      <p:sp>
        <p:nvSpPr>
          <p:cNvPr id="440" name="Google Shape;440;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34</a:t>
            </a:fld>
            <a:endParaRPr/>
          </a:p>
        </p:txBody>
      </p:sp>
      <p:sp>
        <p:nvSpPr>
          <p:cNvPr id="441" name="Google Shape;441;p54"/>
          <p:cNvSpPr txBox="1"/>
          <p:nvPr/>
        </p:nvSpPr>
        <p:spPr>
          <a:xfrm>
            <a:off x="3752000" y="2314900"/>
            <a:ext cx="3000000" cy="63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00"/>
              </a:spcBef>
              <a:spcAft>
                <a:spcPts val="0"/>
              </a:spcAft>
              <a:buNone/>
            </a:pPr>
            <a:r>
              <a:rPr lang="en-US" sz="1000" b="1"/>
              <a:t>Output</a:t>
            </a:r>
            <a:endParaRPr sz="1750">
              <a:solidFill>
                <a:schemeClr val="accent2"/>
              </a:solidFill>
              <a:highlight>
                <a:srgbClr val="FFFFFF"/>
              </a:highlight>
              <a:latin typeface="Consolas"/>
              <a:ea typeface="Consolas"/>
              <a:cs typeface="Consolas"/>
              <a:sym typeface="Consolas"/>
            </a:endParaRPr>
          </a:p>
          <a:p>
            <a:pPr marL="0" lvl="0" indent="0" algn="l" rtl="0">
              <a:spcBef>
                <a:spcPts val="0"/>
              </a:spcBef>
              <a:spcAft>
                <a:spcPts val="0"/>
              </a:spcAft>
              <a:buNone/>
            </a:pPr>
            <a:r>
              <a:rPr lang="en-US" sz="1750">
                <a:solidFill>
                  <a:schemeClr val="accent2"/>
                </a:solidFill>
                <a:highlight>
                  <a:srgbClr val="FFFFFF"/>
                </a:highlight>
                <a:latin typeface="Consolas"/>
                <a:ea typeface="Consolas"/>
                <a:cs typeface="Consolas"/>
                <a:sym typeface="Consolas"/>
              </a:rPr>
              <a:t>2 4 6</a:t>
            </a:r>
            <a:endParaRPr sz="21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5"/>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Guided Lab - Python - Generator</a:t>
            </a:r>
            <a:endParaRPr/>
          </a:p>
        </p:txBody>
      </p:sp>
      <p:sp>
        <p:nvSpPr>
          <p:cNvPr id="447" name="Google Shape;447;p55"/>
          <p:cNvSpPr txBox="1">
            <a:spLocks noGrp="1"/>
          </p:cNvSpPr>
          <p:nvPr>
            <p:ph type="body" idx="1"/>
          </p:nvPr>
        </p:nvSpPr>
        <p:spPr>
          <a:xfrm>
            <a:off x="573750" y="1335725"/>
            <a:ext cx="8135700" cy="332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Complete the </a:t>
            </a:r>
            <a:r>
              <a:rPr lang="en-US" b="1" u="sng">
                <a:solidFill>
                  <a:schemeClr val="hlink"/>
                </a:solidFill>
                <a:hlinkClick r:id="rId3"/>
              </a:rPr>
              <a:t>G</a:t>
            </a:r>
            <a:r>
              <a:rPr lang="en-US" b="1" u="sng">
                <a:solidFill>
                  <a:schemeClr val="hlink"/>
                </a:solidFill>
                <a:hlinkClick r:id="rId3"/>
              </a:rPr>
              <a:t>uided Lab - 341.2.1 - Python - Generator Functions</a:t>
            </a:r>
            <a:r>
              <a:rPr lang="en-US"/>
              <a:t>. You will find the assignment on Canvas, under the Assignment section.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sp>
        <p:nvSpPr>
          <p:cNvPr id="448" name="Google Shape;448;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6"/>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Generator: Practice Exercises</a:t>
            </a:r>
            <a:endParaRPr/>
          </a:p>
        </p:txBody>
      </p:sp>
      <p:sp>
        <p:nvSpPr>
          <p:cNvPr id="454" name="Google Shape;454;p56"/>
          <p:cNvSpPr txBox="1"/>
          <p:nvPr/>
        </p:nvSpPr>
        <p:spPr>
          <a:xfrm>
            <a:off x="554227" y="1231106"/>
            <a:ext cx="7378200" cy="243600"/>
          </a:xfrm>
          <a:prstGeom prst="rect">
            <a:avLst/>
          </a:prstGeom>
          <a:noFill/>
          <a:ln>
            <a:noFill/>
          </a:ln>
        </p:spPr>
        <p:txBody>
          <a:bodyPr spcFirstLastPara="1" wrap="square" lIns="0" tIns="12700" rIns="0" bIns="0" anchor="t" anchorCtr="0">
            <a:spAutoFit/>
          </a:bodyPr>
          <a:lstStyle/>
          <a:p>
            <a:pPr marL="355600" marR="5080" lvl="0" indent="-342900" algn="l" rtl="0">
              <a:lnSpc>
                <a:spcPct val="100000"/>
              </a:lnSpc>
              <a:spcBef>
                <a:spcPts val="0"/>
              </a:spcBef>
              <a:spcAft>
                <a:spcPts val="0"/>
              </a:spcAft>
              <a:buNone/>
            </a:pPr>
            <a:r>
              <a:rPr lang="en-US" sz="1400">
                <a:solidFill>
                  <a:srgbClr val="FF9900"/>
                </a:solidFill>
              </a:rPr>
              <a:t>1.	</a:t>
            </a:r>
            <a:r>
              <a:rPr lang="en-US" sz="1500">
                <a:solidFill>
                  <a:srgbClr val="3E3E3E"/>
                </a:solidFill>
              </a:rPr>
              <a:t>Create a generator, </a:t>
            </a:r>
            <a:r>
              <a:rPr lang="en-US" sz="1500" i="1">
                <a:solidFill>
                  <a:srgbClr val="3E3E3E"/>
                </a:solidFill>
              </a:rPr>
              <a:t>primes_gen() </a:t>
            </a:r>
            <a:r>
              <a:rPr lang="en-US" sz="1500">
                <a:solidFill>
                  <a:srgbClr val="3E3E3E"/>
                </a:solidFill>
              </a:rPr>
              <a:t>that generates prime numbers starting from 2.</a:t>
            </a:r>
            <a:endParaRPr sz="1500"/>
          </a:p>
        </p:txBody>
      </p:sp>
      <p:sp>
        <p:nvSpPr>
          <p:cNvPr id="455" name="Google Shape;455;p56"/>
          <p:cNvSpPr txBox="1"/>
          <p:nvPr/>
        </p:nvSpPr>
        <p:spPr>
          <a:xfrm>
            <a:off x="485577" y="2954392"/>
            <a:ext cx="8047500" cy="474600"/>
          </a:xfrm>
          <a:prstGeom prst="rect">
            <a:avLst/>
          </a:prstGeom>
          <a:noFill/>
          <a:ln>
            <a:noFill/>
          </a:ln>
        </p:spPr>
        <p:txBody>
          <a:bodyPr spcFirstLastPara="1" wrap="square" lIns="0" tIns="12700" rIns="0" bIns="0" anchor="t" anchorCtr="0">
            <a:spAutoFit/>
          </a:bodyPr>
          <a:lstStyle/>
          <a:p>
            <a:pPr marL="355600" marR="5080" lvl="0" indent="-342900" algn="l" rtl="0">
              <a:lnSpc>
                <a:spcPct val="100000"/>
              </a:lnSpc>
              <a:spcBef>
                <a:spcPts val="0"/>
              </a:spcBef>
              <a:spcAft>
                <a:spcPts val="0"/>
              </a:spcAft>
              <a:buNone/>
            </a:pPr>
            <a:r>
              <a:rPr lang="en-US" sz="1400">
                <a:solidFill>
                  <a:srgbClr val="FF9900"/>
                </a:solidFill>
              </a:rPr>
              <a:t>2.	</a:t>
            </a:r>
            <a:r>
              <a:rPr lang="en-US" sz="1500">
                <a:solidFill>
                  <a:srgbClr val="3E3E3E"/>
                </a:solidFill>
              </a:rPr>
              <a:t>Create a generator, </a:t>
            </a:r>
            <a:r>
              <a:rPr lang="en-US" sz="1500" i="1">
                <a:solidFill>
                  <a:srgbClr val="3E3E3E"/>
                </a:solidFill>
              </a:rPr>
              <a:t>unique_letters() </a:t>
            </a:r>
            <a:r>
              <a:rPr lang="en-US" sz="1500">
                <a:solidFill>
                  <a:srgbClr val="3E3E3E"/>
                </a:solidFill>
              </a:rPr>
              <a:t>that generates unique letters from the input string. It should generate the letters in the same order as from the input string.</a:t>
            </a:r>
            <a:endParaRPr sz="1500"/>
          </a:p>
        </p:txBody>
      </p:sp>
      <p:sp>
        <p:nvSpPr>
          <p:cNvPr id="456" name="Google Shape;456;p56"/>
          <p:cNvSpPr txBox="1"/>
          <p:nvPr/>
        </p:nvSpPr>
        <p:spPr>
          <a:xfrm>
            <a:off x="661416" y="3604734"/>
            <a:ext cx="7493700" cy="1122300"/>
          </a:xfrm>
          <a:prstGeom prst="rect">
            <a:avLst/>
          </a:prstGeom>
          <a:solidFill>
            <a:srgbClr val="F6F6F6"/>
          </a:solidFill>
          <a:ln>
            <a:noFill/>
          </a:ln>
        </p:spPr>
        <p:txBody>
          <a:bodyPr spcFirstLastPara="1" wrap="square" lIns="0" tIns="0" rIns="0" bIns="0" anchor="t" anchorCtr="0">
            <a:spAutoFit/>
          </a:bodyPr>
          <a:lstStyle/>
          <a:p>
            <a:pPr marL="91440" lvl="0" indent="0" algn="l" rtl="0">
              <a:lnSpc>
                <a:spcPct val="117812"/>
              </a:lnSpc>
              <a:spcBef>
                <a:spcPts val="0"/>
              </a:spcBef>
              <a:spcAft>
                <a:spcPts val="0"/>
              </a:spcAft>
              <a:buNone/>
            </a:pPr>
            <a:r>
              <a:rPr lang="en-US">
                <a:solidFill>
                  <a:srgbClr val="0000CF"/>
                </a:solidFill>
                <a:latin typeface="Consolas"/>
                <a:ea typeface="Consolas"/>
                <a:cs typeface="Consolas"/>
                <a:sym typeface="Consolas"/>
              </a:rPr>
              <a:t>for </a:t>
            </a:r>
            <a:r>
              <a:rPr lang="en-US">
                <a:solidFill>
                  <a:srgbClr val="202429"/>
                </a:solidFill>
                <a:latin typeface="Consolas"/>
                <a:ea typeface="Consolas"/>
                <a:cs typeface="Consolas"/>
                <a:sym typeface="Consolas"/>
              </a:rPr>
              <a:t>letter </a:t>
            </a:r>
            <a:r>
              <a:rPr lang="en-US">
                <a:solidFill>
                  <a:srgbClr val="0000CF"/>
                </a:solidFill>
                <a:latin typeface="Consolas"/>
                <a:ea typeface="Consolas"/>
                <a:cs typeface="Consolas"/>
                <a:sym typeface="Consolas"/>
              </a:rPr>
              <a:t>in </a:t>
            </a:r>
            <a:r>
              <a:rPr lang="en-US">
                <a:solidFill>
                  <a:srgbClr val="202429"/>
                </a:solidFill>
                <a:latin typeface="Consolas"/>
                <a:ea typeface="Consolas"/>
                <a:cs typeface="Consolas"/>
                <a:sym typeface="Consolas"/>
              </a:rPr>
              <a:t>unique_letters(</a:t>
            </a:r>
            <a:r>
              <a:rPr lang="en-US" i="1">
                <a:solidFill>
                  <a:srgbClr val="4E9A05"/>
                </a:solidFill>
                <a:latin typeface="Consolas"/>
                <a:ea typeface="Consolas"/>
                <a:cs typeface="Consolas"/>
                <a:sym typeface="Consolas"/>
              </a:rPr>
              <a:t>'hello'</a:t>
            </a:r>
            <a:r>
              <a:rPr lang="en-US">
                <a:solidFill>
                  <a:srgbClr val="202429"/>
                </a:solidFill>
                <a:latin typeface="Consolas"/>
                <a:ea typeface="Consolas"/>
                <a:cs typeface="Consolas"/>
                <a:sym typeface="Consolas"/>
              </a:rPr>
              <a:t>):</a:t>
            </a:r>
            <a:endParaRPr>
              <a:latin typeface="Consolas"/>
              <a:ea typeface="Consolas"/>
              <a:cs typeface="Consolas"/>
              <a:sym typeface="Consolas"/>
            </a:endParaRPr>
          </a:p>
          <a:p>
            <a:pPr marL="536575" lvl="0" indent="0" algn="l" rtl="0">
              <a:lnSpc>
                <a:spcPct val="100000"/>
              </a:lnSpc>
              <a:spcBef>
                <a:spcPts val="575"/>
              </a:spcBef>
              <a:spcAft>
                <a:spcPts val="0"/>
              </a:spcAft>
              <a:buNone/>
            </a:pPr>
            <a:r>
              <a:rPr lang="en-US">
                <a:solidFill>
                  <a:srgbClr val="0000CF"/>
                </a:solidFill>
                <a:latin typeface="Consolas"/>
                <a:ea typeface="Consolas"/>
                <a:cs typeface="Consolas"/>
                <a:sym typeface="Consolas"/>
              </a:rPr>
              <a:t>print</a:t>
            </a:r>
            <a:r>
              <a:rPr lang="en-US">
                <a:solidFill>
                  <a:srgbClr val="202429"/>
                </a:solidFill>
                <a:latin typeface="Consolas"/>
                <a:ea typeface="Consolas"/>
                <a:cs typeface="Consolas"/>
                <a:sym typeface="Consolas"/>
              </a:rPr>
              <a:t>(letter, end=</a:t>
            </a:r>
            <a:r>
              <a:rPr lang="en-US" i="1">
                <a:solidFill>
                  <a:srgbClr val="4E9A05"/>
                </a:solidFill>
                <a:latin typeface="Consolas"/>
                <a:ea typeface="Consolas"/>
                <a:cs typeface="Consolas"/>
                <a:sym typeface="Consolas"/>
              </a:rPr>
              <a:t>' '</a:t>
            </a:r>
            <a:r>
              <a:rPr lang="en-US">
                <a:solidFill>
                  <a:srgbClr val="202429"/>
                </a:solidFill>
                <a:latin typeface="Consolas"/>
                <a:ea typeface="Consolas"/>
                <a:cs typeface="Consolas"/>
                <a:sym typeface="Consolas"/>
              </a:rPr>
              <a:t>)</a:t>
            </a:r>
            <a:endParaRPr>
              <a:latin typeface="Consolas"/>
              <a:ea typeface="Consolas"/>
              <a:cs typeface="Consolas"/>
              <a:sym typeface="Consolas"/>
            </a:endParaRPr>
          </a:p>
          <a:p>
            <a:pPr marL="91440" lvl="0" indent="0" algn="l" rtl="0">
              <a:lnSpc>
                <a:spcPct val="100000"/>
              </a:lnSpc>
              <a:spcBef>
                <a:spcPts val="575"/>
              </a:spcBef>
              <a:spcAft>
                <a:spcPts val="0"/>
              </a:spcAft>
              <a:buNone/>
            </a:pPr>
            <a:r>
              <a:rPr lang="en-US" i="1">
                <a:solidFill>
                  <a:srgbClr val="A6A6A6"/>
                </a:solidFill>
                <a:latin typeface="Consolas"/>
                <a:ea typeface="Consolas"/>
                <a:cs typeface="Consolas"/>
                <a:sym typeface="Consolas"/>
              </a:rPr>
              <a:t># Expected output</a:t>
            </a:r>
            <a:endParaRPr>
              <a:latin typeface="Consolas"/>
              <a:ea typeface="Consolas"/>
              <a:cs typeface="Consolas"/>
              <a:sym typeface="Consolas"/>
            </a:endParaRPr>
          </a:p>
          <a:p>
            <a:pPr marL="91440" lvl="0" indent="0" algn="l" rtl="0">
              <a:lnSpc>
                <a:spcPct val="100000"/>
              </a:lnSpc>
              <a:spcBef>
                <a:spcPts val="580"/>
              </a:spcBef>
              <a:spcAft>
                <a:spcPts val="0"/>
              </a:spcAft>
              <a:buNone/>
            </a:pPr>
            <a:r>
              <a:rPr lang="en-US" i="1">
                <a:solidFill>
                  <a:srgbClr val="A6A6A6"/>
                </a:solidFill>
                <a:latin typeface="Consolas"/>
                <a:ea typeface="Consolas"/>
                <a:cs typeface="Consolas"/>
                <a:sym typeface="Consolas"/>
              </a:rPr>
              <a:t># h e l o</a:t>
            </a:r>
            <a:endParaRPr>
              <a:latin typeface="Consolas"/>
              <a:ea typeface="Consolas"/>
              <a:cs typeface="Consolas"/>
              <a:sym typeface="Consolas"/>
            </a:endParaRPr>
          </a:p>
        </p:txBody>
      </p:sp>
      <p:sp>
        <p:nvSpPr>
          <p:cNvPr id="457" name="Google Shape;457;p56"/>
          <p:cNvSpPr txBox="1"/>
          <p:nvPr/>
        </p:nvSpPr>
        <p:spPr>
          <a:xfrm>
            <a:off x="661416" y="1562163"/>
            <a:ext cx="7493700" cy="1216500"/>
          </a:xfrm>
          <a:prstGeom prst="rect">
            <a:avLst/>
          </a:prstGeom>
          <a:solidFill>
            <a:srgbClr val="F6F6F6"/>
          </a:solidFill>
          <a:ln>
            <a:noFill/>
          </a:ln>
        </p:spPr>
        <p:txBody>
          <a:bodyPr spcFirstLastPara="1" wrap="square" lIns="0" tIns="0" rIns="0" bIns="0" anchor="t" anchorCtr="0">
            <a:spAutoFit/>
          </a:bodyPr>
          <a:lstStyle/>
          <a:p>
            <a:pPr marL="91440" lvl="0" indent="0" algn="l" rtl="0">
              <a:lnSpc>
                <a:spcPct val="118437"/>
              </a:lnSpc>
              <a:spcBef>
                <a:spcPts val="0"/>
              </a:spcBef>
              <a:spcAft>
                <a:spcPts val="0"/>
              </a:spcAft>
              <a:buNone/>
            </a:pPr>
            <a:r>
              <a:rPr lang="en-US" sz="1200">
                <a:solidFill>
                  <a:srgbClr val="202429"/>
                </a:solidFill>
                <a:latin typeface="Consolas"/>
                <a:ea typeface="Consolas"/>
                <a:cs typeface="Consolas"/>
                <a:sym typeface="Consolas"/>
              </a:rPr>
              <a:t>gen = primes_gen()</a:t>
            </a:r>
            <a:endParaRPr sz="1200">
              <a:latin typeface="Consolas"/>
              <a:ea typeface="Consolas"/>
              <a:cs typeface="Consolas"/>
              <a:sym typeface="Consolas"/>
            </a:endParaRPr>
          </a:p>
          <a:p>
            <a:pPr marL="536575" marR="4170045" lvl="0" indent="-445133" algn="l" rtl="0">
              <a:lnSpc>
                <a:spcPct val="130000"/>
              </a:lnSpc>
              <a:spcBef>
                <a:spcPts val="0"/>
              </a:spcBef>
              <a:spcAft>
                <a:spcPts val="0"/>
              </a:spcAft>
              <a:buNone/>
            </a:pPr>
            <a:r>
              <a:rPr lang="en-US" sz="1200">
                <a:solidFill>
                  <a:srgbClr val="0000CF"/>
                </a:solidFill>
                <a:latin typeface="Consolas"/>
                <a:ea typeface="Consolas"/>
                <a:cs typeface="Consolas"/>
                <a:sym typeface="Consolas"/>
              </a:rPr>
              <a:t>for </a:t>
            </a:r>
            <a:r>
              <a:rPr lang="en-US" sz="1200">
                <a:solidFill>
                  <a:srgbClr val="202429"/>
                </a:solidFill>
                <a:latin typeface="Consolas"/>
                <a:ea typeface="Consolas"/>
                <a:cs typeface="Consolas"/>
                <a:sym typeface="Consolas"/>
              </a:rPr>
              <a:t>_ </a:t>
            </a:r>
            <a:r>
              <a:rPr lang="en-US" sz="1200">
                <a:solidFill>
                  <a:srgbClr val="0000CF"/>
                </a:solidFill>
                <a:latin typeface="Consolas"/>
                <a:ea typeface="Consolas"/>
                <a:cs typeface="Consolas"/>
                <a:sym typeface="Consolas"/>
              </a:rPr>
              <a:t>in </a:t>
            </a:r>
            <a:r>
              <a:rPr lang="en-US" sz="1200">
                <a:solidFill>
                  <a:srgbClr val="202429"/>
                </a:solidFill>
                <a:latin typeface="Consolas"/>
                <a:ea typeface="Consolas"/>
                <a:cs typeface="Consolas"/>
                <a:sym typeface="Consolas"/>
              </a:rPr>
              <a:t>range(</a:t>
            </a:r>
            <a:r>
              <a:rPr lang="en-US" sz="1200">
                <a:solidFill>
                  <a:srgbClr val="630000"/>
                </a:solidFill>
                <a:latin typeface="Consolas"/>
                <a:ea typeface="Consolas"/>
                <a:cs typeface="Consolas"/>
                <a:sym typeface="Consolas"/>
              </a:rPr>
              <a:t>10</a:t>
            </a:r>
            <a:r>
              <a:rPr lang="en-US" sz="1200">
                <a:solidFill>
                  <a:srgbClr val="202429"/>
                </a:solidFill>
                <a:latin typeface="Consolas"/>
                <a:ea typeface="Consolas"/>
                <a:cs typeface="Consolas"/>
                <a:sym typeface="Consolas"/>
              </a:rPr>
              <a:t>): </a:t>
            </a:r>
            <a:r>
              <a:rPr lang="en-US" sz="1200">
                <a:solidFill>
                  <a:srgbClr val="0000CF"/>
                </a:solidFill>
                <a:latin typeface="Consolas"/>
                <a:ea typeface="Consolas"/>
                <a:cs typeface="Consolas"/>
                <a:sym typeface="Consolas"/>
              </a:rPr>
              <a:t>print</a:t>
            </a:r>
            <a:r>
              <a:rPr lang="en-US" sz="1200">
                <a:solidFill>
                  <a:srgbClr val="202429"/>
                </a:solidFill>
                <a:latin typeface="Consolas"/>
                <a:ea typeface="Consolas"/>
                <a:cs typeface="Consolas"/>
                <a:sym typeface="Consolas"/>
              </a:rPr>
              <a:t>(next(gen),end=</a:t>
            </a:r>
            <a:r>
              <a:rPr lang="en-US" sz="1200" i="1">
                <a:solidFill>
                  <a:srgbClr val="4E9A05"/>
                </a:solidFill>
                <a:latin typeface="Consolas"/>
                <a:ea typeface="Consolas"/>
                <a:cs typeface="Consolas"/>
                <a:sym typeface="Consolas"/>
              </a:rPr>
              <a:t>' '</a:t>
            </a:r>
            <a:r>
              <a:rPr lang="en-US" sz="1200">
                <a:solidFill>
                  <a:srgbClr val="202429"/>
                </a:solidFill>
                <a:latin typeface="Consolas"/>
                <a:ea typeface="Consolas"/>
                <a:cs typeface="Consolas"/>
                <a:sym typeface="Consolas"/>
              </a:rPr>
              <a:t>)</a:t>
            </a:r>
            <a:endParaRPr sz="1200">
              <a:latin typeface="Consolas"/>
              <a:ea typeface="Consolas"/>
              <a:cs typeface="Consolas"/>
              <a:sym typeface="Consolas"/>
            </a:endParaRPr>
          </a:p>
          <a:p>
            <a:pPr marL="91440" lvl="0" indent="0" algn="l" rtl="0">
              <a:lnSpc>
                <a:spcPct val="100000"/>
              </a:lnSpc>
              <a:spcBef>
                <a:spcPts val="575"/>
              </a:spcBef>
              <a:spcAft>
                <a:spcPts val="0"/>
              </a:spcAft>
              <a:buNone/>
            </a:pPr>
            <a:r>
              <a:rPr lang="en-US" sz="1200" i="1">
                <a:solidFill>
                  <a:srgbClr val="A6A6A6"/>
                </a:solidFill>
                <a:latin typeface="Consolas"/>
                <a:ea typeface="Consolas"/>
                <a:cs typeface="Consolas"/>
                <a:sym typeface="Consolas"/>
              </a:rPr>
              <a:t># Expected output</a:t>
            </a:r>
            <a:endParaRPr sz="1200">
              <a:latin typeface="Consolas"/>
              <a:ea typeface="Consolas"/>
              <a:cs typeface="Consolas"/>
              <a:sym typeface="Consolas"/>
            </a:endParaRPr>
          </a:p>
          <a:p>
            <a:pPr marL="91440" lvl="0" indent="0" algn="l" rtl="0">
              <a:lnSpc>
                <a:spcPct val="100000"/>
              </a:lnSpc>
              <a:spcBef>
                <a:spcPts val="580"/>
              </a:spcBef>
              <a:spcAft>
                <a:spcPts val="0"/>
              </a:spcAft>
              <a:buNone/>
            </a:pPr>
            <a:r>
              <a:rPr lang="en-US" sz="1200" i="1">
                <a:solidFill>
                  <a:srgbClr val="A6A6A6"/>
                </a:solidFill>
                <a:latin typeface="Consolas"/>
                <a:ea typeface="Consolas"/>
                <a:cs typeface="Consolas"/>
                <a:sym typeface="Consolas"/>
              </a:rPr>
              <a:t># 2 3 5 7 11 13 17 19 23 29</a:t>
            </a:r>
            <a:endParaRPr sz="1200">
              <a:latin typeface="Consolas"/>
              <a:ea typeface="Consolas"/>
              <a:cs typeface="Consolas"/>
              <a:sym typeface="Consolas"/>
            </a:endParaRPr>
          </a:p>
        </p:txBody>
      </p:sp>
      <p:sp>
        <p:nvSpPr>
          <p:cNvPr id="458" name="Google Shape;458;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7"/>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Knowledge Check - Generators in Python</a:t>
            </a:r>
            <a:endParaRPr/>
          </a:p>
        </p:txBody>
      </p:sp>
      <p:sp>
        <p:nvSpPr>
          <p:cNvPr id="464" name="Google Shape;464;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37</a:t>
            </a:fld>
            <a:endParaRPr/>
          </a:p>
        </p:txBody>
      </p:sp>
      <p:sp>
        <p:nvSpPr>
          <p:cNvPr id="465" name="Google Shape;465;p57"/>
          <p:cNvSpPr txBox="1">
            <a:spLocks noGrp="1"/>
          </p:cNvSpPr>
          <p:nvPr>
            <p:ph type="body" idx="1"/>
          </p:nvPr>
        </p:nvSpPr>
        <p:spPr>
          <a:xfrm>
            <a:off x="584875" y="1247650"/>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US"/>
              <a:t>What are Generators in Python?</a:t>
            </a:r>
            <a:endParaRPr/>
          </a:p>
          <a:p>
            <a:pPr marL="457200" lvl="0" indent="-330200" algn="l" rtl="0">
              <a:spcBef>
                <a:spcPts val="0"/>
              </a:spcBef>
              <a:spcAft>
                <a:spcPts val="0"/>
              </a:spcAft>
              <a:buSzPts val="1600"/>
              <a:buChar char="●"/>
            </a:pPr>
            <a:r>
              <a:rPr lang="en-US"/>
              <a:t>What is the </a:t>
            </a:r>
            <a:r>
              <a:rPr lang="en-US" b="1" i="1"/>
              <a:t>yield </a:t>
            </a:r>
            <a:r>
              <a:rPr lang="en-US"/>
              <a:t>keyword in Generators?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8"/>
          <p:cNvSpPr txBox="1">
            <a:spLocks noGrp="1"/>
          </p:cNvSpPr>
          <p:nvPr>
            <p:ph type="title"/>
          </p:nvPr>
        </p:nvSpPr>
        <p:spPr>
          <a:xfrm>
            <a:off x="502400" y="589150"/>
            <a:ext cx="8520600" cy="49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Summary</a:t>
            </a:r>
            <a:endParaRPr/>
          </a:p>
        </p:txBody>
      </p:sp>
      <p:sp>
        <p:nvSpPr>
          <p:cNvPr id="471" name="Google Shape;471;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38</a:t>
            </a:fld>
            <a:endParaRPr/>
          </a:p>
        </p:txBody>
      </p:sp>
      <p:sp>
        <p:nvSpPr>
          <p:cNvPr id="472" name="Google Shape;472;p58"/>
          <p:cNvSpPr txBox="1">
            <a:spLocks noGrp="1"/>
          </p:cNvSpPr>
          <p:nvPr>
            <p:ph type="body" idx="1"/>
          </p:nvPr>
        </p:nvSpPr>
        <p:spPr>
          <a:xfrm>
            <a:off x="612950" y="1080250"/>
            <a:ext cx="8191500" cy="358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Generators in Python are a powerful feature for creating iterators and sequences of data in a memory-efficient and on-demand manner. They provide an elegant way to produce values, one at a time, making them suitable for working with large datasets, and stream processing and lazy evaluation. Key points about generators include:</a:t>
            </a:r>
            <a:endParaRPr/>
          </a:p>
          <a:p>
            <a:pPr marL="457200" lvl="0" indent="-330200" algn="l" rtl="0">
              <a:spcBef>
                <a:spcPts val="1200"/>
              </a:spcBef>
              <a:spcAft>
                <a:spcPts val="0"/>
              </a:spcAft>
              <a:buSzPts val="1600"/>
              <a:buChar char="●"/>
            </a:pPr>
            <a:r>
              <a:rPr lang="en-US"/>
              <a:t>Generator Functions: Generators can be defined using functions with the yield keyword. When a function with yield is called, it returns a generator object rather than executing the function. Execution is paused at the yield statement, and the yielded value is returned to the caller. The function's state is preserved, allowing it to continue execution from where it left off when the generator is iterated.</a:t>
            </a:r>
            <a:endParaRPr/>
          </a:p>
          <a:p>
            <a:pPr marL="457200" lvl="0" indent="-330200" algn="l" rtl="0">
              <a:spcBef>
                <a:spcPts val="0"/>
              </a:spcBef>
              <a:spcAft>
                <a:spcPts val="0"/>
              </a:spcAft>
              <a:buSzPts val="1600"/>
              <a:buChar char="●"/>
            </a:pPr>
            <a:r>
              <a:rPr lang="en-US"/>
              <a:t>Error Handling: Generators can raise exceptions within the generator function, allowing for proper error handling and propagating errors to the caller.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9"/>
          <p:cNvSpPr txBox="1">
            <a:spLocks noGrp="1"/>
          </p:cNvSpPr>
          <p:nvPr>
            <p:ph type="title" idx="4294967295"/>
          </p:nvPr>
        </p:nvSpPr>
        <p:spPr>
          <a:xfrm>
            <a:off x="-37225" y="1882600"/>
            <a:ext cx="4176000" cy="138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t>Section 2</a:t>
            </a:r>
            <a:br>
              <a:rPr lang="en-US" sz="3000"/>
            </a:br>
            <a:r>
              <a:rPr lang="en-US" sz="3000" b="1">
                <a:solidFill>
                  <a:schemeClr val="dk1"/>
                </a:solidFill>
              </a:rPr>
              <a:t>String Operators and I/O</a:t>
            </a:r>
            <a:endParaRPr/>
          </a:p>
        </p:txBody>
      </p:sp>
      <p:sp>
        <p:nvSpPr>
          <p:cNvPr id="478" name="Google Shape;478;p59"/>
          <p:cNvSpPr txBox="1"/>
          <p:nvPr/>
        </p:nvSpPr>
        <p:spPr>
          <a:xfrm>
            <a:off x="281675" y="1746850"/>
            <a:ext cx="3970800" cy="164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100" b="1">
                <a:solidFill>
                  <a:srgbClr val="F9F9F9"/>
                </a:solidFill>
                <a:latin typeface="Century Gothic"/>
                <a:ea typeface="Century Gothic"/>
                <a:cs typeface="Century Gothic"/>
                <a:sym typeface="Century Gothic"/>
              </a:rPr>
              <a:t>Section Four</a:t>
            </a:r>
            <a:endParaRPr sz="400" b="1">
              <a:solidFill>
                <a:srgbClr val="F9F9F9"/>
              </a:solidFill>
              <a:latin typeface="Century Gothic"/>
              <a:ea typeface="Century Gothic"/>
              <a:cs typeface="Century Gothic"/>
              <a:sym typeface="Century Gothic"/>
            </a:endParaRPr>
          </a:p>
          <a:p>
            <a:pPr marL="0" lvl="0" indent="0" algn="ctr" rtl="0">
              <a:spcBef>
                <a:spcPts val="0"/>
              </a:spcBef>
              <a:spcAft>
                <a:spcPts val="0"/>
              </a:spcAft>
              <a:buNone/>
            </a:pPr>
            <a:r>
              <a:rPr lang="en-US" sz="400" b="1">
                <a:solidFill>
                  <a:srgbClr val="F9F9F9"/>
                </a:solidFill>
                <a:latin typeface="Century Gothic"/>
                <a:ea typeface="Century Gothic"/>
                <a:cs typeface="Century Gothic"/>
                <a:sym typeface="Century Gothic"/>
              </a:rPr>
              <a:t>_____________________________________________________</a:t>
            </a:r>
            <a:endParaRPr sz="400" b="1">
              <a:solidFill>
                <a:srgbClr val="F9F9F9"/>
              </a:solidFill>
              <a:latin typeface="Century Gothic"/>
              <a:ea typeface="Century Gothic"/>
              <a:cs typeface="Century Gothic"/>
              <a:sym typeface="Century Gothic"/>
            </a:endParaRPr>
          </a:p>
          <a:p>
            <a:pPr marL="0" lvl="0" indent="0" algn="ctr" rtl="0">
              <a:spcBef>
                <a:spcPts val="0"/>
              </a:spcBef>
              <a:spcAft>
                <a:spcPts val="0"/>
              </a:spcAft>
              <a:buNone/>
            </a:pPr>
            <a:r>
              <a:rPr lang="en-US" sz="3000" b="1">
                <a:solidFill>
                  <a:srgbClr val="F9F9F9"/>
                </a:solidFill>
                <a:latin typeface="Century Gothic"/>
                <a:ea typeface="Century Gothic"/>
                <a:cs typeface="Century Gothic"/>
                <a:sym typeface="Century Gothic"/>
              </a:rPr>
              <a:t>Python </a:t>
            </a:r>
            <a:r>
              <a:rPr lang="en-US" sz="3000" b="1" i="1">
                <a:solidFill>
                  <a:srgbClr val="FF9900"/>
                </a:solidFill>
                <a:latin typeface="Verdana"/>
                <a:ea typeface="Verdana"/>
                <a:cs typeface="Verdana"/>
                <a:sym typeface="Verdana"/>
              </a:rPr>
              <a:t>lambda</a:t>
            </a:r>
            <a:r>
              <a:rPr lang="en-US" sz="3000" b="1">
                <a:solidFill>
                  <a:srgbClr val="F9F9F9"/>
                </a:solidFill>
                <a:latin typeface="Century Gothic"/>
                <a:ea typeface="Century Gothic"/>
                <a:cs typeface="Century Gothic"/>
                <a:sym typeface="Century Gothic"/>
              </a:rPr>
              <a:t> Functions</a:t>
            </a:r>
            <a:endParaRPr sz="3000" b="1">
              <a:solidFill>
                <a:srgbClr val="F9F9F9"/>
              </a:solidFill>
              <a:latin typeface="Century Gothic"/>
              <a:ea typeface="Century Gothic"/>
              <a:cs typeface="Century Gothic"/>
              <a:sym typeface="Century Gothic"/>
            </a:endParaRPr>
          </a:p>
        </p:txBody>
      </p:sp>
      <p:sp>
        <p:nvSpPr>
          <p:cNvPr id="479" name="Google Shape;479;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39</a:t>
            </a:fld>
            <a:endParaRPr/>
          </a:p>
        </p:txBody>
      </p:sp>
      <p:sp>
        <p:nvSpPr>
          <p:cNvPr id="480" name="Google Shape;480;p59"/>
          <p:cNvSpPr txBox="1">
            <a:spLocks noGrp="1"/>
          </p:cNvSpPr>
          <p:nvPr>
            <p:ph type="body" idx="1"/>
          </p:nvPr>
        </p:nvSpPr>
        <p:spPr>
          <a:xfrm>
            <a:off x="4546850" y="850850"/>
            <a:ext cx="4241400" cy="3954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US" sz="1800" b="1">
                <a:solidFill>
                  <a:schemeClr val="dk1"/>
                </a:solidFill>
              </a:rPr>
              <a:t>Learning Objectives:</a:t>
            </a:r>
            <a:endParaRPr sz="1800" b="1">
              <a:solidFill>
                <a:schemeClr val="dk1"/>
              </a:solidFill>
            </a:endParaRPr>
          </a:p>
          <a:p>
            <a:pPr marL="0" lvl="0" indent="0" algn="l" rtl="0">
              <a:lnSpc>
                <a:spcPct val="100000"/>
              </a:lnSpc>
              <a:spcBef>
                <a:spcPts val="1000"/>
              </a:spcBef>
              <a:spcAft>
                <a:spcPts val="0"/>
              </a:spcAft>
              <a:buNone/>
            </a:pPr>
            <a:r>
              <a:rPr lang="en-US" sz="1400">
                <a:solidFill>
                  <a:schemeClr val="accent2"/>
                </a:solidFill>
              </a:rPr>
              <a:t>By the end of this section, learners will be able to:</a:t>
            </a:r>
            <a:endParaRPr sz="1400">
              <a:solidFill>
                <a:schemeClr val="accent2"/>
              </a:solidFill>
            </a:endParaRPr>
          </a:p>
          <a:p>
            <a:pPr marL="0" lvl="0" indent="0" algn="l" rtl="0">
              <a:lnSpc>
                <a:spcPct val="100000"/>
              </a:lnSpc>
              <a:spcBef>
                <a:spcPts val="0"/>
              </a:spcBef>
              <a:spcAft>
                <a:spcPts val="0"/>
              </a:spcAft>
              <a:buNone/>
            </a:pPr>
            <a:endParaRPr sz="1400">
              <a:solidFill>
                <a:schemeClr val="accent2"/>
              </a:solidFill>
            </a:endParaRPr>
          </a:p>
          <a:p>
            <a:pPr marL="457200" lvl="0" indent="-330200" algn="l" rtl="0">
              <a:spcBef>
                <a:spcPts val="0"/>
              </a:spcBef>
              <a:spcAft>
                <a:spcPts val="0"/>
              </a:spcAft>
              <a:buSzPts val="1600"/>
              <a:buChar char="●"/>
            </a:pPr>
            <a:r>
              <a:rPr lang="en-US" sz="1400">
                <a:solidFill>
                  <a:schemeClr val="accent2"/>
                </a:solidFill>
              </a:rPr>
              <a:t>Describe the Python Lambda.</a:t>
            </a:r>
            <a:endParaRPr sz="1400">
              <a:solidFill>
                <a:schemeClr val="accent2"/>
              </a:solidFill>
            </a:endParaRPr>
          </a:p>
          <a:p>
            <a:pPr marL="457200" lvl="0" indent="-330200" algn="l" rtl="0">
              <a:spcBef>
                <a:spcPts val="0"/>
              </a:spcBef>
              <a:spcAft>
                <a:spcPts val="0"/>
              </a:spcAft>
              <a:buSzPts val="1600"/>
              <a:buChar char="●"/>
            </a:pPr>
            <a:r>
              <a:rPr lang="en-US" sz="1400">
                <a:solidFill>
                  <a:schemeClr val="accent2"/>
                </a:solidFill>
              </a:rPr>
              <a:t>Identify the syntax for Lambda Functions.</a:t>
            </a:r>
            <a:endParaRPr sz="1400">
              <a:solidFill>
                <a:schemeClr val="accent2"/>
              </a:solidFill>
            </a:endParaRPr>
          </a:p>
          <a:p>
            <a:pPr marL="457200" lvl="0" indent="-330200" algn="l" rtl="0">
              <a:spcBef>
                <a:spcPts val="0"/>
              </a:spcBef>
              <a:spcAft>
                <a:spcPts val="0"/>
              </a:spcAft>
              <a:buSzPts val="1600"/>
              <a:buChar char="●"/>
            </a:pPr>
            <a:r>
              <a:rPr lang="en-US" sz="1400">
                <a:solidFill>
                  <a:schemeClr val="accent2"/>
                </a:solidFill>
              </a:rPr>
              <a:t>Create a Lambda function.</a:t>
            </a:r>
            <a:endParaRPr sz="1400">
              <a:solidFill>
                <a:schemeClr val="accent2"/>
              </a:solidFill>
            </a:endParaRPr>
          </a:p>
          <a:p>
            <a:pPr marL="457200" lvl="0" indent="-330200" algn="l" rtl="0">
              <a:spcBef>
                <a:spcPts val="0"/>
              </a:spcBef>
              <a:spcAft>
                <a:spcPts val="0"/>
              </a:spcAft>
              <a:buSzPts val="1600"/>
              <a:buChar char="●"/>
            </a:pPr>
            <a:r>
              <a:rPr lang="en-US" sz="1400">
                <a:solidFill>
                  <a:schemeClr val="accent2"/>
                </a:solidFill>
              </a:rPr>
              <a:t>Use Lambda functions.</a:t>
            </a:r>
            <a:endParaRPr sz="1400">
              <a:solidFill>
                <a:schemeClr val="accent2"/>
              </a:solidFill>
            </a:endParaRPr>
          </a:p>
          <a:p>
            <a:pPr marL="457200" lvl="0" indent="-330200" algn="l" rtl="0">
              <a:lnSpc>
                <a:spcPct val="100000"/>
              </a:lnSpc>
              <a:spcBef>
                <a:spcPts val="0"/>
              </a:spcBef>
              <a:spcAft>
                <a:spcPts val="0"/>
              </a:spcAft>
              <a:buSzPts val="1600"/>
              <a:buChar char="●"/>
            </a:pPr>
            <a:r>
              <a:rPr lang="en-US" sz="1400">
                <a:solidFill>
                  <a:schemeClr val="accent2"/>
                </a:solidFill>
              </a:rPr>
              <a:t>Utilize the lambda filter(), map(), and reduce() functions.</a:t>
            </a:r>
            <a:endParaRPr sz="1400">
              <a:solidFill>
                <a:schemeClr val="accent2"/>
              </a:solidFill>
            </a:endParaRPr>
          </a:p>
          <a:p>
            <a:pPr marL="457200" lvl="0" indent="-330200" algn="l" rtl="0">
              <a:spcBef>
                <a:spcPts val="0"/>
              </a:spcBef>
              <a:spcAft>
                <a:spcPts val="0"/>
              </a:spcAft>
              <a:buSzPts val="1600"/>
              <a:buChar char="●"/>
            </a:pPr>
            <a:r>
              <a:rPr lang="en-US" sz="1400">
                <a:solidFill>
                  <a:schemeClr val="accent2"/>
                </a:solidFill>
              </a:rPr>
              <a:t>Explain how lambdas compare with regular function objects.</a:t>
            </a:r>
            <a:endParaRPr sz="1400">
              <a:solidFill>
                <a:schemeClr val="accent2"/>
              </a:solidFill>
            </a:endParaRPr>
          </a:p>
          <a:p>
            <a:pPr marL="457200" lvl="0" indent="-330200" algn="l" rtl="0">
              <a:spcBef>
                <a:spcPts val="0"/>
              </a:spcBef>
              <a:spcAft>
                <a:spcPts val="0"/>
              </a:spcAft>
              <a:buSzPts val="1600"/>
              <a:buChar char="●"/>
            </a:pPr>
            <a:r>
              <a:rPr lang="en-US" sz="1400">
                <a:solidFill>
                  <a:schemeClr val="accent2"/>
                </a:solidFill>
              </a:rPr>
              <a:t>Identify when to use or avoid Python Lambda functions.</a:t>
            </a:r>
            <a:endParaRPr sz="14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Overview of Comprehensions</a:t>
            </a:r>
            <a:endParaRPr/>
          </a:p>
        </p:txBody>
      </p:sp>
      <p:sp>
        <p:nvSpPr>
          <p:cNvPr id="163" name="Google Shape;163;p24"/>
          <p:cNvSpPr txBox="1"/>
          <p:nvPr/>
        </p:nvSpPr>
        <p:spPr>
          <a:xfrm>
            <a:off x="638550" y="1355025"/>
            <a:ext cx="8031600" cy="2240100"/>
          </a:xfrm>
          <a:prstGeom prst="rect">
            <a:avLst/>
          </a:prstGeom>
          <a:noFill/>
          <a:ln>
            <a:noFill/>
          </a:ln>
        </p:spPr>
        <p:txBody>
          <a:bodyPr spcFirstLastPara="1" wrap="square" lIns="0" tIns="13325" rIns="0" bIns="0" anchor="t" anchorCtr="0">
            <a:spAutoFit/>
          </a:bodyPr>
          <a:lstStyle/>
          <a:p>
            <a:pPr marL="457200" marR="5080" lvl="0" indent="-330200" algn="l" rtl="0">
              <a:lnSpc>
                <a:spcPct val="100000"/>
              </a:lnSpc>
              <a:spcBef>
                <a:spcPts val="0"/>
              </a:spcBef>
              <a:spcAft>
                <a:spcPts val="0"/>
              </a:spcAft>
              <a:buSzPts val="1600"/>
              <a:buChar char="●"/>
            </a:pPr>
            <a:r>
              <a:rPr lang="en-US" sz="1600"/>
              <a:t>A </a:t>
            </a:r>
            <a:r>
              <a:rPr lang="en-US" sz="1600" b="1"/>
              <a:t>Comprehension </a:t>
            </a:r>
            <a:r>
              <a:rPr lang="en-US" sz="1600"/>
              <a:t>in </a:t>
            </a:r>
            <a:r>
              <a:rPr lang="en-US" sz="1600" i="1"/>
              <a:t>Python </a:t>
            </a:r>
            <a:r>
              <a:rPr lang="en-US" sz="1600"/>
              <a:t>is a syntactic construct for creating a new sequence. It provides a concise "</a:t>
            </a:r>
            <a:r>
              <a:rPr lang="en-US" sz="1600" i="1"/>
              <a:t>pythonic</a:t>
            </a:r>
            <a:r>
              <a:rPr lang="en-US" sz="1600"/>
              <a:t>" way to construct a list, a dictionary, a set, or a generator.</a:t>
            </a:r>
            <a:endParaRPr sz="1600"/>
          </a:p>
          <a:p>
            <a:pPr marL="457200" marR="86995" lvl="0" indent="-330200" algn="l" rtl="0">
              <a:lnSpc>
                <a:spcPct val="100000"/>
              </a:lnSpc>
              <a:spcBef>
                <a:spcPts val="1000"/>
              </a:spcBef>
              <a:spcAft>
                <a:spcPts val="0"/>
              </a:spcAft>
              <a:buSzPts val="1600"/>
              <a:buChar char="●"/>
            </a:pPr>
            <a:r>
              <a:rPr lang="en-US" sz="1600" i="1"/>
              <a:t>Comprehensions </a:t>
            </a:r>
            <a:r>
              <a:rPr lang="en-US" sz="1600"/>
              <a:t>should be used for simple cases to make our code shorter and clearer. If using comprehensions makes the code harder to follow, avoid using them; stretching the code into different logical blocks, using descriptive names and adding comments will often make the code much clearer and readable.</a:t>
            </a:r>
            <a:endParaRPr sz="1600"/>
          </a:p>
          <a:p>
            <a:pPr marL="457200" lvl="0" indent="-330200" algn="l" rtl="0">
              <a:lnSpc>
                <a:spcPct val="100000"/>
              </a:lnSpc>
              <a:spcBef>
                <a:spcPts val="1000"/>
              </a:spcBef>
              <a:spcAft>
                <a:spcPts val="0"/>
              </a:spcAft>
              <a:buSzPts val="1600"/>
              <a:buChar char="●"/>
            </a:pPr>
            <a:r>
              <a:rPr lang="en-US" sz="1600"/>
              <a:t>The basic structure of a comprehension is as follows:</a:t>
            </a:r>
            <a:endParaRPr sz="1600"/>
          </a:p>
        </p:txBody>
      </p:sp>
      <p:sp>
        <p:nvSpPr>
          <p:cNvPr id="164" name="Google Shape;164;p24"/>
          <p:cNvSpPr txBox="1"/>
          <p:nvPr/>
        </p:nvSpPr>
        <p:spPr>
          <a:xfrm>
            <a:off x="2516850" y="3941431"/>
            <a:ext cx="4110300" cy="246300"/>
          </a:xfrm>
          <a:prstGeom prst="rect">
            <a:avLst/>
          </a:prstGeom>
          <a:solidFill>
            <a:srgbClr val="F6F6F6"/>
          </a:solidFill>
          <a:ln>
            <a:noFill/>
          </a:ln>
        </p:spPr>
        <p:txBody>
          <a:bodyPr spcFirstLastPara="1" wrap="square" lIns="0" tIns="0" rIns="0" bIns="0" anchor="t" anchorCtr="0">
            <a:spAutoFit/>
          </a:bodyPr>
          <a:lstStyle/>
          <a:p>
            <a:pPr marL="91440" lvl="0" indent="0" algn="l" rtl="0">
              <a:lnSpc>
                <a:spcPct val="115625"/>
              </a:lnSpc>
              <a:spcBef>
                <a:spcPts val="0"/>
              </a:spcBef>
              <a:spcAft>
                <a:spcPts val="0"/>
              </a:spcAft>
              <a:buNone/>
            </a:pPr>
            <a:r>
              <a:rPr lang="en-US" sz="1600">
                <a:solidFill>
                  <a:srgbClr val="202429"/>
                </a:solidFill>
                <a:latin typeface="Consolas"/>
                <a:ea typeface="Consolas"/>
                <a:cs typeface="Consolas"/>
                <a:sym typeface="Consolas"/>
              </a:rPr>
              <a:t>expression </a:t>
            </a:r>
            <a:r>
              <a:rPr lang="en-US" sz="1600">
                <a:solidFill>
                  <a:srgbClr val="0000CF"/>
                </a:solidFill>
                <a:latin typeface="Consolas"/>
                <a:ea typeface="Consolas"/>
                <a:cs typeface="Consolas"/>
                <a:sym typeface="Consolas"/>
              </a:rPr>
              <a:t>for </a:t>
            </a:r>
            <a:r>
              <a:rPr lang="en-US" sz="1600">
                <a:solidFill>
                  <a:srgbClr val="202429"/>
                </a:solidFill>
                <a:latin typeface="Consolas"/>
                <a:ea typeface="Consolas"/>
                <a:cs typeface="Consolas"/>
                <a:sym typeface="Consolas"/>
              </a:rPr>
              <a:t>variable </a:t>
            </a:r>
            <a:r>
              <a:rPr lang="en-US" sz="1600">
                <a:solidFill>
                  <a:srgbClr val="0000CF"/>
                </a:solidFill>
                <a:latin typeface="Consolas"/>
                <a:ea typeface="Consolas"/>
                <a:cs typeface="Consolas"/>
                <a:sym typeface="Consolas"/>
              </a:rPr>
              <a:t>in </a:t>
            </a:r>
            <a:r>
              <a:rPr lang="en-US" sz="1600">
                <a:solidFill>
                  <a:srgbClr val="202429"/>
                </a:solidFill>
                <a:latin typeface="Consolas"/>
                <a:ea typeface="Consolas"/>
                <a:cs typeface="Consolas"/>
                <a:sym typeface="Consolas"/>
              </a:rPr>
              <a:t>sequence</a:t>
            </a:r>
            <a:endParaRPr sz="1600">
              <a:latin typeface="Consolas"/>
              <a:ea typeface="Consolas"/>
              <a:cs typeface="Consolas"/>
              <a:sym typeface="Consolas"/>
            </a:endParaRPr>
          </a:p>
        </p:txBody>
      </p:sp>
      <p:sp>
        <p:nvSpPr>
          <p:cNvPr id="165" name="Google Shape;165;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0"/>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Table of Contents</a:t>
            </a:r>
            <a:endParaRPr/>
          </a:p>
        </p:txBody>
      </p:sp>
      <p:sp>
        <p:nvSpPr>
          <p:cNvPr id="486" name="Google Shape;486;p60"/>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30200" algn="l" rtl="0">
              <a:spcBef>
                <a:spcPts val="1200"/>
              </a:spcBef>
              <a:spcAft>
                <a:spcPts val="0"/>
              </a:spcAft>
              <a:buSzPts val="1600"/>
              <a:buChar char="●"/>
            </a:pPr>
            <a:r>
              <a:rPr lang="en-US"/>
              <a:t>Lambda Functions </a:t>
            </a:r>
            <a:endParaRPr/>
          </a:p>
          <a:p>
            <a:pPr marL="457200" lvl="0" indent="-330200" algn="l" rtl="0">
              <a:spcBef>
                <a:spcPts val="0"/>
              </a:spcBef>
              <a:spcAft>
                <a:spcPts val="0"/>
              </a:spcAft>
              <a:buSzPts val="1600"/>
              <a:buChar char="●"/>
            </a:pPr>
            <a:r>
              <a:rPr lang="en-US"/>
              <a:t>Common Use Cases for Lambda Functions</a:t>
            </a:r>
            <a:endParaRPr/>
          </a:p>
          <a:p>
            <a:pPr marL="457200" lvl="0" indent="-330200" algn="l" rtl="0">
              <a:spcBef>
                <a:spcPts val="0"/>
              </a:spcBef>
              <a:spcAft>
                <a:spcPts val="0"/>
              </a:spcAft>
              <a:buSzPts val="1600"/>
              <a:buChar char="●"/>
            </a:pPr>
            <a:r>
              <a:rPr lang="en-US"/>
              <a:t>lambda filter() function</a:t>
            </a:r>
            <a:endParaRPr/>
          </a:p>
          <a:p>
            <a:pPr marL="457200" lvl="0" indent="-330200" algn="l" rtl="0">
              <a:spcBef>
                <a:spcPts val="0"/>
              </a:spcBef>
              <a:spcAft>
                <a:spcPts val="0"/>
              </a:spcAft>
              <a:buSzPts val="1600"/>
              <a:buChar char="●"/>
            </a:pPr>
            <a:r>
              <a:rPr lang="en-US"/>
              <a:t>lambda map() function</a:t>
            </a:r>
            <a:endParaRPr/>
          </a:p>
          <a:p>
            <a:pPr marL="457200" lvl="0" indent="-330200" algn="l" rtl="0">
              <a:spcBef>
                <a:spcPts val="0"/>
              </a:spcBef>
              <a:spcAft>
                <a:spcPts val="0"/>
              </a:spcAft>
              <a:buSzPts val="1600"/>
              <a:buChar char="●"/>
            </a:pPr>
            <a:r>
              <a:rPr lang="en-US"/>
              <a:t>lambda reduce() function</a:t>
            </a:r>
            <a:endParaRPr/>
          </a:p>
          <a:p>
            <a:pPr marL="457200" lvl="0" indent="-330200" algn="l" rtl="0">
              <a:spcBef>
                <a:spcPts val="0"/>
              </a:spcBef>
              <a:spcAft>
                <a:spcPts val="0"/>
              </a:spcAft>
              <a:buSzPts val="1600"/>
              <a:buChar char="●"/>
            </a:pPr>
            <a:r>
              <a:rPr lang="en-US"/>
              <a:t>Pros and Cons of a Lambda Function in Python</a:t>
            </a:r>
            <a:endParaRPr/>
          </a:p>
        </p:txBody>
      </p:sp>
      <p:sp>
        <p:nvSpPr>
          <p:cNvPr id="487" name="Google Shape;487;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1"/>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i="1">
                <a:solidFill>
                  <a:srgbClr val="FF9900"/>
                </a:solidFill>
                <a:latin typeface="Verdana"/>
                <a:ea typeface="Verdana"/>
                <a:cs typeface="Verdana"/>
                <a:sym typeface="Verdana"/>
              </a:rPr>
              <a:t>lambda </a:t>
            </a:r>
            <a:r>
              <a:rPr lang="en-US"/>
              <a:t>Functions (1 of 3)</a:t>
            </a:r>
            <a:endParaRPr/>
          </a:p>
        </p:txBody>
      </p:sp>
      <p:sp>
        <p:nvSpPr>
          <p:cNvPr id="493" name="Google Shape;493;p61"/>
          <p:cNvSpPr txBox="1"/>
          <p:nvPr/>
        </p:nvSpPr>
        <p:spPr>
          <a:xfrm>
            <a:off x="522477" y="1208716"/>
            <a:ext cx="7802100" cy="475200"/>
          </a:xfrm>
          <a:prstGeom prst="rect">
            <a:avLst/>
          </a:prstGeom>
          <a:noFill/>
          <a:ln>
            <a:noFill/>
          </a:ln>
        </p:spPr>
        <p:txBody>
          <a:bodyPr spcFirstLastPara="1" wrap="square" lIns="0" tIns="13325" rIns="0" bIns="0" anchor="t" anchorCtr="0">
            <a:spAutoFit/>
          </a:bodyPr>
          <a:lstStyle/>
          <a:p>
            <a:pPr marL="251459" marR="5080" lvl="0" indent="-276860" algn="l" rtl="0">
              <a:lnSpc>
                <a:spcPct val="100000"/>
              </a:lnSpc>
              <a:spcBef>
                <a:spcPts val="0"/>
              </a:spcBef>
              <a:spcAft>
                <a:spcPts val="0"/>
              </a:spcAft>
              <a:buClr>
                <a:srgbClr val="FF9900"/>
              </a:buClr>
              <a:buSzPts val="1300"/>
              <a:buFont typeface="MS Gothic"/>
              <a:buChar char="❑"/>
            </a:pPr>
            <a:r>
              <a:rPr lang="en-US" sz="1500"/>
              <a:t>In a </a:t>
            </a:r>
            <a:r>
              <a:rPr lang="en-US" sz="1500" i="1"/>
              <a:t>Python </a:t>
            </a:r>
            <a:r>
              <a:rPr lang="en-US" sz="1500"/>
              <a:t>program, a number or a string can be stored in a </a:t>
            </a:r>
            <a:r>
              <a:rPr lang="en-US" sz="1500" i="1"/>
              <a:t>variable </a:t>
            </a:r>
            <a:r>
              <a:rPr lang="en-US" sz="1500"/>
              <a:t>defined with the </a:t>
            </a:r>
            <a:r>
              <a:rPr lang="en-US" sz="1500">
                <a:solidFill>
                  <a:srgbClr val="3E3E3E"/>
                </a:solidFill>
              </a:rPr>
              <a:t>given</a:t>
            </a:r>
            <a:r>
              <a:rPr lang="en-US" sz="1500"/>
              <a:t> value. A </a:t>
            </a:r>
            <a:r>
              <a:rPr lang="en-US" sz="1500" i="1"/>
              <a:t>function </a:t>
            </a:r>
            <a:r>
              <a:rPr lang="en-US" sz="1500"/>
              <a:t>can also be stored in a </a:t>
            </a:r>
            <a:r>
              <a:rPr lang="en-US" sz="1500" i="1"/>
              <a:t>variable</a:t>
            </a:r>
            <a:r>
              <a:rPr lang="en-US" sz="1500"/>
              <a:t>, as we have seen already:</a:t>
            </a:r>
            <a:endParaRPr sz="1500"/>
          </a:p>
        </p:txBody>
      </p:sp>
      <p:sp>
        <p:nvSpPr>
          <p:cNvPr id="494" name="Google Shape;494;p61"/>
          <p:cNvSpPr txBox="1"/>
          <p:nvPr/>
        </p:nvSpPr>
        <p:spPr>
          <a:xfrm>
            <a:off x="574852" y="3074735"/>
            <a:ext cx="8105100" cy="809400"/>
          </a:xfrm>
          <a:prstGeom prst="rect">
            <a:avLst/>
          </a:prstGeom>
          <a:noFill/>
          <a:ln>
            <a:noFill/>
          </a:ln>
        </p:spPr>
        <p:txBody>
          <a:bodyPr spcFirstLastPara="1" wrap="square" lIns="28575" tIns="13325" rIns="0" bIns="0" anchor="t" anchorCtr="0">
            <a:spAutoFit/>
          </a:bodyPr>
          <a:lstStyle/>
          <a:p>
            <a:pPr marL="251459" marR="5080" lvl="0" indent="-276860" algn="l" rtl="0">
              <a:lnSpc>
                <a:spcPct val="100000"/>
              </a:lnSpc>
              <a:spcBef>
                <a:spcPts val="0"/>
              </a:spcBef>
              <a:spcAft>
                <a:spcPts val="0"/>
              </a:spcAft>
              <a:buClr>
                <a:srgbClr val="FF9900"/>
              </a:buClr>
              <a:buSzPts val="1300"/>
              <a:buChar char="❑"/>
            </a:pPr>
            <a:r>
              <a:rPr lang="en-US" sz="1500">
                <a:solidFill>
                  <a:srgbClr val="3E3E3E"/>
                </a:solidFill>
              </a:rPr>
              <a:t>In cases where we need a number or a string for a single usage or as a parameter, we can use a number </a:t>
            </a:r>
            <a:r>
              <a:rPr lang="en-US" sz="1500" i="1">
                <a:solidFill>
                  <a:srgbClr val="3E3E3E"/>
                </a:solidFill>
              </a:rPr>
              <a:t>literal </a:t>
            </a:r>
            <a:r>
              <a:rPr lang="en-US" sz="1500">
                <a:solidFill>
                  <a:srgbClr val="3E3E3E"/>
                </a:solidFill>
              </a:rPr>
              <a:t>or a string </a:t>
            </a:r>
            <a:r>
              <a:rPr lang="en-US" sz="1500" i="1">
                <a:solidFill>
                  <a:srgbClr val="3E3E3E"/>
                </a:solidFill>
              </a:rPr>
              <a:t>literal </a:t>
            </a:r>
            <a:r>
              <a:rPr lang="en-US" sz="1500">
                <a:solidFill>
                  <a:srgbClr val="3E3E3E"/>
                </a:solidFill>
              </a:rPr>
              <a:t>without using a </a:t>
            </a:r>
            <a:r>
              <a:rPr lang="en-US" sz="1500" i="1">
                <a:solidFill>
                  <a:srgbClr val="3E3E3E"/>
                </a:solidFill>
              </a:rPr>
              <a:t>variable. </a:t>
            </a:r>
            <a:r>
              <a:rPr lang="en-US" sz="1500">
                <a:solidFill>
                  <a:srgbClr val="3E3E3E"/>
                </a:solidFill>
              </a:rPr>
              <a:t>What about the functions?</a:t>
            </a:r>
            <a:endParaRPr sz="1500"/>
          </a:p>
          <a:p>
            <a:pPr marL="257175" lvl="0" indent="-282575" algn="l" rtl="0">
              <a:lnSpc>
                <a:spcPct val="100000"/>
              </a:lnSpc>
              <a:spcBef>
                <a:spcPts val="805"/>
              </a:spcBef>
              <a:spcAft>
                <a:spcPts val="0"/>
              </a:spcAft>
              <a:buClr>
                <a:srgbClr val="FF9900"/>
              </a:buClr>
              <a:buSzPts val="1300"/>
              <a:buChar char="❑"/>
            </a:pPr>
            <a:r>
              <a:rPr lang="en-US" sz="1500">
                <a:solidFill>
                  <a:srgbClr val="3E3E3E"/>
                </a:solidFill>
              </a:rPr>
              <a:t>We can define very simple </a:t>
            </a:r>
            <a:r>
              <a:rPr lang="en-US" sz="1500" i="1">
                <a:solidFill>
                  <a:srgbClr val="3E3E3E"/>
                </a:solidFill>
              </a:rPr>
              <a:t>anonymous </a:t>
            </a:r>
            <a:r>
              <a:rPr lang="en-US" sz="1500">
                <a:solidFill>
                  <a:srgbClr val="3E3E3E"/>
                </a:solidFill>
              </a:rPr>
              <a:t>functions on the fly</a:t>
            </a:r>
            <a:r>
              <a:rPr lang="en-US" sz="1500"/>
              <a:t> </a:t>
            </a:r>
            <a:r>
              <a:rPr lang="en-US" sz="1500">
                <a:solidFill>
                  <a:srgbClr val="3E3E3E"/>
                </a:solidFill>
              </a:rPr>
              <a:t>using </a:t>
            </a:r>
            <a:r>
              <a:rPr lang="en-US" sz="1500" b="1" i="1">
                <a:solidFill>
                  <a:srgbClr val="FF9900"/>
                </a:solidFill>
              </a:rPr>
              <a:t>lambda </a:t>
            </a:r>
            <a:r>
              <a:rPr lang="en-US" sz="1500">
                <a:solidFill>
                  <a:srgbClr val="3E3E3E"/>
                </a:solidFill>
              </a:rPr>
              <a:t>keyword.</a:t>
            </a:r>
            <a:endParaRPr sz="1500"/>
          </a:p>
        </p:txBody>
      </p:sp>
      <p:sp>
        <p:nvSpPr>
          <p:cNvPr id="495" name="Google Shape;495;p61"/>
          <p:cNvSpPr txBox="1"/>
          <p:nvPr/>
        </p:nvSpPr>
        <p:spPr>
          <a:xfrm>
            <a:off x="654308" y="1819303"/>
            <a:ext cx="7835400" cy="928500"/>
          </a:xfrm>
          <a:prstGeom prst="rect">
            <a:avLst/>
          </a:prstGeom>
          <a:solidFill>
            <a:srgbClr val="F6F6F6"/>
          </a:solidFill>
          <a:ln>
            <a:noFill/>
          </a:ln>
        </p:spPr>
        <p:txBody>
          <a:bodyPr spcFirstLastPara="1" wrap="square" lIns="0" tIns="0" rIns="0" bIns="0" anchor="t" anchorCtr="0">
            <a:spAutoFit/>
          </a:bodyPr>
          <a:lstStyle/>
          <a:p>
            <a:pPr marL="90805" lvl="0" indent="0" algn="l" rtl="0">
              <a:lnSpc>
                <a:spcPct val="116875"/>
              </a:lnSpc>
              <a:spcBef>
                <a:spcPts val="0"/>
              </a:spcBef>
              <a:spcAft>
                <a:spcPts val="0"/>
              </a:spcAft>
              <a:buNone/>
            </a:pPr>
            <a:r>
              <a:rPr lang="en-US" sz="1600">
                <a:solidFill>
                  <a:srgbClr val="0000CF"/>
                </a:solidFill>
                <a:latin typeface="Consolas"/>
                <a:ea typeface="Consolas"/>
                <a:cs typeface="Consolas"/>
                <a:sym typeface="Consolas"/>
              </a:rPr>
              <a:t>def </a:t>
            </a:r>
            <a:r>
              <a:rPr lang="en-US" sz="1600" b="1">
                <a:solidFill>
                  <a:srgbClr val="202429"/>
                </a:solidFill>
                <a:latin typeface="Consolas"/>
                <a:ea typeface="Consolas"/>
                <a:cs typeface="Consolas"/>
                <a:sym typeface="Consolas"/>
              </a:rPr>
              <a:t>hello</a:t>
            </a:r>
            <a:r>
              <a:rPr lang="en-US" sz="1600">
                <a:solidFill>
                  <a:srgbClr val="202429"/>
                </a:solidFill>
                <a:latin typeface="Consolas"/>
                <a:ea typeface="Consolas"/>
                <a:cs typeface="Consolas"/>
                <a:sym typeface="Consolas"/>
              </a:rPr>
              <a:t>(name):</a:t>
            </a:r>
            <a:endParaRPr sz="1600">
              <a:latin typeface="Consolas"/>
              <a:ea typeface="Consolas"/>
              <a:cs typeface="Consolas"/>
              <a:sym typeface="Consolas"/>
            </a:endParaRPr>
          </a:p>
          <a:p>
            <a:pPr marL="535940" lvl="0" indent="0" algn="l" rtl="0">
              <a:lnSpc>
                <a:spcPct val="100000"/>
              </a:lnSpc>
              <a:spcBef>
                <a:spcPts val="575"/>
              </a:spcBef>
              <a:spcAft>
                <a:spcPts val="0"/>
              </a:spcAft>
              <a:buNone/>
            </a:pPr>
            <a:r>
              <a:rPr lang="en-US" sz="1600">
                <a:solidFill>
                  <a:srgbClr val="0000CF"/>
                </a:solidFill>
                <a:latin typeface="Consolas"/>
                <a:ea typeface="Consolas"/>
                <a:cs typeface="Consolas"/>
                <a:sym typeface="Consolas"/>
              </a:rPr>
              <a:t>print</a:t>
            </a:r>
            <a:r>
              <a:rPr lang="en-US" sz="1600">
                <a:solidFill>
                  <a:srgbClr val="202429"/>
                </a:solidFill>
                <a:latin typeface="Consolas"/>
                <a:ea typeface="Consolas"/>
                <a:cs typeface="Consolas"/>
                <a:sym typeface="Consolas"/>
              </a:rPr>
              <a:t>(</a:t>
            </a:r>
            <a:r>
              <a:rPr lang="en-US" sz="1600" i="1">
                <a:solidFill>
                  <a:srgbClr val="4E9A05"/>
                </a:solidFill>
                <a:latin typeface="Consolas"/>
                <a:ea typeface="Consolas"/>
                <a:cs typeface="Consolas"/>
                <a:sym typeface="Consolas"/>
              </a:rPr>
              <a:t>'hello'</a:t>
            </a:r>
            <a:r>
              <a:rPr lang="en-US" sz="1600">
                <a:solidFill>
                  <a:srgbClr val="202429"/>
                </a:solidFill>
                <a:latin typeface="Consolas"/>
                <a:ea typeface="Consolas"/>
                <a:cs typeface="Consolas"/>
                <a:sym typeface="Consolas"/>
              </a:rPr>
              <a:t>, name)</a:t>
            </a:r>
            <a:endParaRPr sz="1600">
              <a:latin typeface="Consolas"/>
              <a:ea typeface="Consolas"/>
              <a:cs typeface="Consolas"/>
              <a:sym typeface="Consolas"/>
            </a:endParaRPr>
          </a:p>
          <a:p>
            <a:pPr marL="90805" lvl="0" indent="0" algn="l" rtl="0">
              <a:lnSpc>
                <a:spcPct val="100000"/>
              </a:lnSpc>
              <a:spcBef>
                <a:spcPts val="580"/>
              </a:spcBef>
              <a:spcAft>
                <a:spcPts val="0"/>
              </a:spcAft>
              <a:buNone/>
            </a:pPr>
            <a:r>
              <a:rPr lang="en-US" sz="1600" i="1">
                <a:solidFill>
                  <a:srgbClr val="A6A6A6"/>
                </a:solidFill>
                <a:latin typeface="Consolas"/>
                <a:ea typeface="Consolas"/>
                <a:cs typeface="Consolas"/>
                <a:sym typeface="Consolas"/>
              </a:rPr>
              <a:t># Here, a function is stored in the variable named 'hello'</a:t>
            </a:r>
            <a:endParaRPr sz="1600">
              <a:latin typeface="Consolas"/>
              <a:ea typeface="Consolas"/>
              <a:cs typeface="Consolas"/>
              <a:sym typeface="Consolas"/>
            </a:endParaRPr>
          </a:p>
        </p:txBody>
      </p:sp>
      <p:sp>
        <p:nvSpPr>
          <p:cNvPr id="496" name="Google Shape;496;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41</a:t>
            </a:fld>
            <a:endParaRPr/>
          </a:p>
        </p:txBody>
      </p:sp>
      <p:sp>
        <p:nvSpPr>
          <p:cNvPr id="497" name="Google Shape;497;p61"/>
          <p:cNvSpPr txBox="1"/>
          <p:nvPr/>
        </p:nvSpPr>
        <p:spPr>
          <a:xfrm>
            <a:off x="7270050" y="4749850"/>
            <a:ext cx="1328400" cy="2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continue…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2"/>
          <p:cNvSpPr/>
          <p:nvPr/>
        </p:nvSpPr>
        <p:spPr>
          <a:xfrm>
            <a:off x="7232904" y="3378518"/>
            <a:ext cx="1911350" cy="251459"/>
          </a:xfrm>
          <a:custGeom>
            <a:avLst/>
            <a:gdLst/>
            <a:ahLst/>
            <a:cxnLst/>
            <a:rect l="l" t="t" r="r" b="b"/>
            <a:pathLst>
              <a:path w="1911350" h="335279" extrusionOk="0">
                <a:moveTo>
                  <a:pt x="0" y="335280"/>
                </a:moveTo>
                <a:lnTo>
                  <a:pt x="1911096" y="335280"/>
                </a:lnTo>
                <a:lnTo>
                  <a:pt x="1911096" y="0"/>
                </a:lnTo>
                <a:lnTo>
                  <a:pt x="0" y="0"/>
                </a:lnTo>
                <a:lnTo>
                  <a:pt x="0" y="33528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03" name="Google Shape;503;p62"/>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i="1">
                <a:solidFill>
                  <a:srgbClr val="FF9900"/>
                </a:solidFill>
                <a:latin typeface="Verdana"/>
                <a:ea typeface="Verdana"/>
                <a:cs typeface="Verdana"/>
                <a:sym typeface="Verdana"/>
              </a:rPr>
              <a:t>lambda </a:t>
            </a:r>
            <a:r>
              <a:rPr lang="en-US"/>
              <a:t>Functions (2 of 3)</a:t>
            </a:r>
            <a:endParaRPr/>
          </a:p>
        </p:txBody>
      </p:sp>
      <p:sp>
        <p:nvSpPr>
          <p:cNvPr id="504" name="Google Shape;504;p62"/>
          <p:cNvSpPr txBox="1"/>
          <p:nvPr/>
        </p:nvSpPr>
        <p:spPr>
          <a:xfrm>
            <a:off x="485575" y="1265100"/>
            <a:ext cx="8206800" cy="3288300"/>
          </a:xfrm>
          <a:prstGeom prst="rect">
            <a:avLst/>
          </a:prstGeom>
          <a:noFill/>
          <a:ln>
            <a:noFill/>
          </a:ln>
        </p:spPr>
        <p:txBody>
          <a:bodyPr spcFirstLastPara="1" wrap="square" lIns="0" tIns="13325" rIns="0" bIns="0" anchor="t" anchorCtr="0">
            <a:spAutoFit/>
          </a:bodyPr>
          <a:lstStyle/>
          <a:p>
            <a:pPr marL="251459" marR="15240" lvl="0" indent="-156209" algn="l" rtl="0">
              <a:lnSpc>
                <a:spcPct val="100000"/>
              </a:lnSpc>
              <a:spcBef>
                <a:spcPts val="0"/>
              </a:spcBef>
              <a:spcAft>
                <a:spcPts val="0"/>
              </a:spcAft>
              <a:buClr>
                <a:srgbClr val="FF9900"/>
              </a:buClr>
              <a:buSzPts val="1200"/>
              <a:buFont typeface="MS Gothic"/>
              <a:buChar char="❑"/>
            </a:pPr>
            <a:r>
              <a:rPr lang="en-US">
                <a:solidFill>
                  <a:srgbClr val="3E3E3E"/>
                </a:solidFill>
              </a:rPr>
              <a:t>An </a:t>
            </a:r>
            <a:r>
              <a:rPr lang="en-US" b="1" i="1">
                <a:solidFill>
                  <a:srgbClr val="3E3E3E"/>
                </a:solidFill>
              </a:rPr>
              <a:t>anonymous </a:t>
            </a:r>
            <a:r>
              <a:rPr lang="en-US">
                <a:solidFill>
                  <a:srgbClr val="3E3E3E"/>
                </a:solidFill>
              </a:rPr>
              <a:t>function is a function that is defined without a name. While a normal function is defined with a </a:t>
            </a:r>
            <a:r>
              <a:rPr lang="en-US" b="1" i="1">
                <a:solidFill>
                  <a:srgbClr val="FF9900"/>
                </a:solidFill>
              </a:rPr>
              <a:t>def </a:t>
            </a:r>
            <a:r>
              <a:rPr lang="en-US">
                <a:solidFill>
                  <a:srgbClr val="3E3E3E"/>
                </a:solidFill>
              </a:rPr>
              <a:t>keyword, an </a:t>
            </a:r>
            <a:r>
              <a:rPr lang="en-US" b="1" i="1">
                <a:solidFill>
                  <a:srgbClr val="3E3E3E"/>
                </a:solidFill>
              </a:rPr>
              <a:t>anonymous </a:t>
            </a:r>
            <a:r>
              <a:rPr lang="en-US">
                <a:solidFill>
                  <a:srgbClr val="3E3E3E"/>
                </a:solidFill>
              </a:rPr>
              <a:t>function is defined with a </a:t>
            </a:r>
            <a:r>
              <a:rPr lang="en-US" b="1" i="1">
                <a:solidFill>
                  <a:srgbClr val="FF9900"/>
                </a:solidFill>
              </a:rPr>
              <a:t>lambda </a:t>
            </a:r>
            <a:r>
              <a:rPr lang="en-US">
                <a:solidFill>
                  <a:srgbClr val="3E3E3E"/>
                </a:solidFill>
              </a:rPr>
              <a:t>keyword. Therefore, an </a:t>
            </a:r>
            <a:r>
              <a:rPr lang="en-US" b="1" i="1">
                <a:solidFill>
                  <a:srgbClr val="3E3E3E"/>
                </a:solidFill>
              </a:rPr>
              <a:t>anonymous </a:t>
            </a:r>
            <a:r>
              <a:rPr lang="en-US">
                <a:solidFill>
                  <a:srgbClr val="3E3E3E"/>
                </a:solidFill>
              </a:rPr>
              <a:t>function is also called a </a:t>
            </a:r>
            <a:r>
              <a:rPr lang="en-US" b="1" i="1">
                <a:solidFill>
                  <a:srgbClr val="3E3E3E"/>
                </a:solidFill>
              </a:rPr>
              <a:t>lambda </a:t>
            </a:r>
            <a:r>
              <a:rPr lang="en-US">
                <a:solidFill>
                  <a:srgbClr val="3E3E3E"/>
                </a:solidFill>
              </a:rPr>
              <a:t>function.</a:t>
            </a:r>
            <a:endParaRPr/>
          </a:p>
          <a:p>
            <a:pPr marL="251459" marR="15240" lvl="0" indent="-156209" algn="l" rtl="0">
              <a:lnSpc>
                <a:spcPct val="100000"/>
              </a:lnSpc>
              <a:spcBef>
                <a:spcPts val="1000"/>
              </a:spcBef>
              <a:spcAft>
                <a:spcPts val="0"/>
              </a:spcAft>
              <a:buClr>
                <a:srgbClr val="FF9900"/>
              </a:buClr>
              <a:buSzPts val="1200"/>
              <a:buFont typeface="MS Gothic"/>
              <a:buChar char="❑"/>
            </a:pPr>
            <a:r>
              <a:rPr lang="en-US">
                <a:solidFill>
                  <a:srgbClr val="3E3E3E"/>
                </a:solidFill>
              </a:rPr>
              <a:t>A </a:t>
            </a:r>
            <a:r>
              <a:rPr lang="en-US" i="1">
                <a:solidFill>
                  <a:srgbClr val="3E3E3E"/>
                </a:solidFill>
              </a:rPr>
              <a:t>lambda </a:t>
            </a:r>
            <a:r>
              <a:rPr lang="en-US">
                <a:solidFill>
                  <a:srgbClr val="3E3E3E"/>
                </a:solidFill>
              </a:rPr>
              <a:t>function has the following syntax:</a:t>
            </a:r>
            <a:endParaRPr/>
          </a:p>
          <a:p>
            <a:pPr marL="466725" lvl="0" indent="0" algn="ctr" rtl="0">
              <a:lnSpc>
                <a:spcPct val="100000"/>
              </a:lnSpc>
              <a:spcBef>
                <a:spcPts val="1560"/>
              </a:spcBef>
              <a:spcAft>
                <a:spcPts val="0"/>
              </a:spcAft>
              <a:buNone/>
            </a:pPr>
            <a:r>
              <a:rPr lang="en-US" sz="1550">
                <a:solidFill>
                  <a:srgbClr val="0000CF"/>
                </a:solidFill>
                <a:latin typeface="Consolas"/>
                <a:ea typeface="Consolas"/>
                <a:cs typeface="Consolas"/>
                <a:sym typeface="Consolas"/>
              </a:rPr>
              <a:t>lambda </a:t>
            </a:r>
            <a:r>
              <a:rPr lang="en-US" sz="1550">
                <a:solidFill>
                  <a:srgbClr val="202429"/>
                </a:solidFill>
                <a:latin typeface="Consolas"/>
                <a:ea typeface="Consolas"/>
                <a:cs typeface="Consolas"/>
                <a:sym typeface="Consolas"/>
              </a:rPr>
              <a:t>arguments : expression</a:t>
            </a:r>
            <a:endParaRPr sz="1550">
              <a:solidFill>
                <a:srgbClr val="202429"/>
              </a:solidFill>
              <a:latin typeface="Consolas"/>
              <a:ea typeface="Consolas"/>
              <a:cs typeface="Consolas"/>
              <a:sym typeface="Consolas"/>
            </a:endParaRPr>
          </a:p>
          <a:p>
            <a:pPr marL="0" lvl="0" indent="0" algn="l" rtl="0">
              <a:spcBef>
                <a:spcPts val="0"/>
              </a:spcBef>
              <a:spcAft>
                <a:spcPts val="0"/>
              </a:spcAft>
              <a:buNone/>
            </a:pPr>
            <a:r>
              <a:rPr lang="en-US"/>
              <a:t>Here,</a:t>
            </a:r>
            <a:endParaRPr sz="1350">
              <a:highlight>
                <a:srgbClr val="F9FAFC"/>
              </a:highlight>
            </a:endParaRPr>
          </a:p>
          <a:p>
            <a:pPr marL="457200" lvl="0" indent="-317500" algn="l" rtl="0">
              <a:lnSpc>
                <a:spcPct val="100000"/>
              </a:lnSpc>
              <a:spcBef>
                <a:spcPts val="0"/>
              </a:spcBef>
              <a:spcAft>
                <a:spcPts val="0"/>
              </a:spcAft>
              <a:buSzPts val="1400"/>
              <a:buChar char="●"/>
            </a:pPr>
            <a:r>
              <a:rPr lang="en-US">
                <a:solidFill>
                  <a:srgbClr val="25265E"/>
                </a:solidFill>
                <a:highlight>
                  <a:srgbClr val="F9FAFC"/>
                </a:highlight>
                <a:latin typeface="Consolas"/>
                <a:ea typeface="Consolas"/>
                <a:cs typeface="Consolas"/>
                <a:sym typeface="Consolas"/>
              </a:rPr>
              <a:t>argument(s)</a:t>
            </a:r>
            <a:r>
              <a:rPr lang="en-US">
                <a:highlight>
                  <a:srgbClr val="F9FAFC"/>
                </a:highlight>
              </a:rPr>
              <a:t> - any value passed to the lambda function.</a:t>
            </a:r>
            <a:endParaRPr>
              <a:highlight>
                <a:srgbClr val="F9FAFC"/>
              </a:highlight>
            </a:endParaRPr>
          </a:p>
          <a:p>
            <a:pPr marL="457200" lvl="0" indent="-317500" algn="l" rtl="0">
              <a:lnSpc>
                <a:spcPct val="100000"/>
              </a:lnSpc>
              <a:spcBef>
                <a:spcPts val="0"/>
              </a:spcBef>
              <a:spcAft>
                <a:spcPts val="0"/>
              </a:spcAft>
              <a:buSzPts val="1400"/>
              <a:buChar char="●"/>
            </a:pPr>
            <a:r>
              <a:rPr lang="en-US">
                <a:solidFill>
                  <a:srgbClr val="25265E"/>
                </a:solidFill>
                <a:highlight>
                  <a:srgbClr val="F9FAFC"/>
                </a:highlight>
                <a:latin typeface="Consolas"/>
                <a:ea typeface="Consolas"/>
                <a:cs typeface="Consolas"/>
                <a:sym typeface="Consolas"/>
              </a:rPr>
              <a:t>expression</a:t>
            </a:r>
            <a:r>
              <a:rPr lang="en-US">
                <a:highlight>
                  <a:srgbClr val="F9FAFC"/>
                </a:highlight>
              </a:rPr>
              <a:t> - expression is executed and returned.</a:t>
            </a:r>
            <a:endParaRPr>
              <a:latin typeface="Consolas"/>
              <a:ea typeface="Consolas"/>
              <a:cs typeface="Consolas"/>
              <a:sym typeface="Consolas"/>
            </a:endParaRPr>
          </a:p>
          <a:p>
            <a:pPr marL="251459" marR="5080" lvl="0" indent="-156209" algn="l" rtl="0">
              <a:lnSpc>
                <a:spcPct val="100000"/>
              </a:lnSpc>
              <a:spcBef>
                <a:spcPts val="1315"/>
              </a:spcBef>
              <a:spcAft>
                <a:spcPts val="0"/>
              </a:spcAft>
              <a:buClr>
                <a:srgbClr val="FF9900"/>
              </a:buClr>
              <a:buSzPts val="1200"/>
              <a:buFont typeface="MS Gothic"/>
              <a:buChar char="❑"/>
            </a:pPr>
            <a:r>
              <a:rPr lang="en-US"/>
              <a:t>A </a:t>
            </a:r>
            <a:r>
              <a:rPr lang="en-US" i="1"/>
              <a:t>lambda </a:t>
            </a:r>
            <a:r>
              <a:rPr lang="en-US"/>
              <a:t>function can have any number of arguments, but accept only ONE expression; hence, it should only be used for creating a very simple function.</a:t>
            </a:r>
            <a:endParaRPr/>
          </a:p>
          <a:p>
            <a:pPr marL="251459" marR="5080" lvl="0" indent="-156209" algn="l" rtl="0">
              <a:lnSpc>
                <a:spcPct val="100000"/>
              </a:lnSpc>
              <a:spcBef>
                <a:spcPts val="1315"/>
              </a:spcBef>
              <a:spcAft>
                <a:spcPts val="0"/>
              </a:spcAft>
              <a:buClr>
                <a:srgbClr val="FF9900"/>
              </a:buClr>
              <a:buSzPts val="1200"/>
              <a:buFont typeface="MS Gothic"/>
              <a:buChar char="❑"/>
            </a:pPr>
            <a:r>
              <a:rPr lang="en-US" b="1" i="1"/>
              <a:t>No Need for return: </a:t>
            </a:r>
            <a:r>
              <a:rPr lang="en-US"/>
              <a:t>Lambda functions do not require a </a:t>
            </a:r>
            <a:r>
              <a:rPr lang="en-US" b="1"/>
              <a:t>return </a:t>
            </a:r>
            <a:r>
              <a:rPr lang="en-US"/>
              <a:t>statement. The result is automatically returned based on the expression.</a:t>
            </a:r>
            <a:endParaRPr sz="1600">
              <a:solidFill>
                <a:srgbClr val="3E3E3E"/>
              </a:solidFill>
            </a:endParaRPr>
          </a:p>
        </p:txBody>
      </p:sp>
      <p:sp>
        <p:nvSpPr>
          <p:cNvPr id="505" name="Google Shape;505;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3"/>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12700" lvl="0" indent="0" algn="l" rtl="0">
              <a:spcBef>
                <a:spcPts val="0"/>
              </a:spcBef>
              <a:spcAft>
                <a:spcPts val="0"/>
              </a:spcAft>
              <a:buClr>
                <a:srgbClr val="000000"/>
              </a:buClr>
              <a:buFont typeface="Arial"/>
              <a:buNone/>
            </a:pPr>
            <a:r>
              <a:rPr lang="en-US" i="1">
                <a:solidFill>
                  <a:srgbClr val="FF9900"/>
                </a:solidFill>
                <a:latin typeface="Verdana"/>
                <a:ea typeface="Verdana"/>
                <a:cs typeface="Verdana"/>
                <a:sym typeface="Verdana"/>
              </a:rPr>
              <a:t>lambda </a:t>
            </a:r>
            <a:r>
              <a:rPr lang="en-US"/>
              <a:t>Functions (3 of 3)</a:t>
            </a:r>
            <a:endParaRPr/>
          </a:p>
        </p:txBody>
      </p:sp>
      <p:sp>
        <p:nvSpPr>
          <p:cNvPr id="511" name="Google Shape;511;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43</a:t>
            </a:fld>
            <a:endParaRPr/>
          </a:p>
        </p:txBody>
      </p:sp>
      <p:sp>
        <p:nvSpPr>
          <p:cNvPr id="512" name="Google Shape;512;p63"/>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The following terms may be used interchangeably depending on the programming language type and culture:</a:t>
            </a:r>
            <a:endParaRPr/>
          </a:p>
          <a:p>
            <a:pPr marL="457200" lvl="0" indent="-330200" algn="l" rtl="0">
              <a:spcBef>
                <a:spcPts val="1200"/>
              </a:spcBef>
              <a:spcAft>
                <a:spcPts val="0"/>
              </a:spcAft>
              <a:buSzPts val="1600"/>
              <a:buChar char="●"/>
            </a:pPr>
            <a:r>
              <a:rPr lang="en-US"/>
              <a:t>Anonymous functions</a:t>
            </a:r>
            <a:endParaRPr/>
          </a:p>
          <a:p>
            <a:pPr marL="457200" lvl="0" indent="-330200" algn="l" rtl="0">
              <a:spcBef>
                <a:spcPts val="0"/>
              </a:spcBef>
              <a:spcAft>
                <a:spcPts val="0"/>
              </a:spcAft>
              <a:buSzPts val="1600"/>
              <a:buChar char="●"/>
            </a:pPr>
            <a:r>
              <a:rPr lang="en-US"/>
              <a:t>Lambda functions</a:t>
            </a:r>
            <a:endParaRPr/>
          </a:p>
          <a:p>
            <a:pPr marL="457200" lvl="0" indent="-330200" algn="l" rtl="0">
              <a:spcBef>
                <a:spcPts val="0"/>
              </a:spcBef>
              <a:spcAft>
                <a:spcPts val="0"/>
              </a:spcAft>
              <a:buSzPts val="1600"/>
              <a:buChar char="●"/>
            </a:pPr>
            <a:r>
              <a:rPr lang="en-US"/>
              <a:t>Lambda expressions</a:t>
            </a:r>
            <a:endParaRPr/>
          </a:p>
          <a:p>
            <a:pPr marL="457200" lvl="0" indent="-330200" algn="l" rtl="0">
              <a:spcBef>
                <a:spcPts val="0"/>
              </a:spcBef>
              <a:spcAft>
                <a:spcPts val="0"/>
              </a:spcAft>
              <a:buSzPts val="1600"/>
              <a:buChar char="●"/>
            </a:pPr>
            <a:r>
              <a:rPr lang="en-US"/>
              <a:t>Lambda abstractions</a:t>
            </a:r>
            <a:endParaRPr/>
          </a:p>
          <a:p>
            <a:pPr marL="457200" lvl="0" indent="-330200" algn="l" rtl="0">
              <a:spcBef>
                <a:spcPts val="0"/>
              </a:spcBef>
              <a:spcAft>
                <a:spcPts val="0"/>
              </a:spcAft>
              <a:buSzPts val="1600"/>
              <a:buChar char="●"/>
            </a:pPr>
            <a:r>
              <a:rPr lang="en-US"/>
              <a:t>Lambda form</a:t>
            </a:r>
            <a:endParaRPr/>
          </a:p>
          <a:p>
            <a:pPr marL="457200" lvl="0" indent="-330200" algn="l" rtl="0">
              <a:spcBef>
                <a:spcPts val="0"/>
              </a:spcBef>
              <a:spcAft>
                <a:spcPts val="0"/>
              </a:spcAft>
              <a:buSzPts val="1600"/>
              <a:buChar char="●"/>
            </a:pPr>
            <a:r>
              <a:rPr lang="en-US"/>
              <a:t>Function literals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4"/>
          <p:cNvSpPr/>
          <p:nvPr/>
        </p:nvSpPr>
        <p:spPr>
          <a:xfrm>
            <a:off x="3831335" y="3378518"/>
            <a:ext cx="131445" cy="251459"/>
          </a:xfrm>
          <a:custGeom>
            <a:avLst/>
            <a:gdLst/>
            <a:ahLst/>
            <a:cxnLst/>
            <a:rect l="l" t="t" r="r" b="b"/>
            <a:pathLst>
              <a:path w="131445" h="335279" extrusionOk="0">
                <a:moveTo>
                  <a:pt x="0" y="335280"/>
                </a:moveTo>
                <a:lnTo>
                  <a:pt x="131063" y="335280"/>
                </a:lnTo>
                <a:lnTo>
                  <a:pt x="131063" y="0"/>
                </a:lnTo>
                <a:lnTo>
                  <a:pt x="0" y="0"/>
                </a:lnTo>
                <a:lnTo>
                  <a:pt x="0" y="33528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18" name="Google Shape;518;p64"/>
          <p:cNvSpPr/>
          <p:nvPr/>
        </p:nvSpPr>
        <p:spPr>
          <a:xfrm>
            <a:off x="8878823" y="3378518"/>
            <a:ext cx="265429" cy="251459"/>
          </a:xfrm>
          <a:custGeom>
            <a:avLst/>
            <a:gdLst/>
            <a:ahLst/>
            <a:cxnLst/>
            <a:rect l="l" t="t" r="r" b="b"/>
            <a:pathLst>
              <a:path w="265429" h="335279" extrusionOk="0">
                <a:moveTo>
                  <a:pt x="0" y="335280"/>
                </a:moveTo>
                <a:lnTo>
                  <a:pt x="265175" y="335280"/>
                </a:lnTo>
                <a:lnTo>
                  <a:pt x="265175" y="0"/>
                </a:lnTo>
                <a:lnTo>
                  <a:pt x="0" y="0"/>
                </a:lnTo>
                <a:lnTo>
                  <a:pt x="0" y="33528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19" name="Google Shape;519;p64"/>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i="1">
                <a:solidFill>
                  <a:srgbClr val="FF9900"/>
                </a:solidFill>
                <a:latin typeface="Verdana"/>
                <a:ea typeface="Verdana"/>
                <a:cs typeface="Verdana"/>
                <a:sym typeface="Verdana"/>
              </a:rPr>
              <a:t>lambda </a:t>
            </a:r>
            <a:r>
              <a:rPr lang="en-US"/>
              <a:t>Function Examples</a:t>
            </a:r>
            <a:endParaRPr/>
          </a:p>
        </p:txBody>
      </p:sp>
      <p:sp>
        <p:nvSpPr>
          <p:cNvPr id="520" name="Google Shape;520;p64"/>
          <p:cNvSpPr txBox="1"/>
          <p:nvPr/>
        </p:nvSpPr>
        <p:spPr>
          <a:xfrm>
            <a:off x="1003808" y="1423987"/>
            <a:ext cx="2269500" cy="6894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200">
                <a:solidFill>
                  <a:srgbClr val="3E3E3E"/>
                </a:solidFill>
                <a:latin typeface="Verdana"/>
                <a:ea typeface="Verdana"/>
                <a:cs typeface="Verdana"/>
                <a:sym typeface="Verdana"/>
              </a:rPr>
              <a:t>normal functions</a:t>
            </a:r>
            <a:endParaRPr sz="2200">
              <a:latin typeface="Verdana"/>
              <a:ea typeface="Verdana"/>
              <a:cs typeface="Verdana"/>
              <a:sym typeface="Verdana"/>
            </a:endParaRPr>
          </a:p>
        </p:txBody>
      </p:sp>
      <p:sp>
        <p:nvSpPr>
          <p:cNvPr id="521" name="Google Shape;521;p64"/>
          <p:cNvSpPr txBox="1"/>
          <p:nvPr/>
        </p:nvSpPr>
        <p:spPr>
          <a:xfrm>
            <a:off x="5004308" y="1404557"/>
            <a:ext cx="2909700" cy="6894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200" i="1">
                <a:solidFill>
                  <a:srgbClr val="3E3E3E"/>
                </a:solidFill>
                <a:latin typeface="Verdana"/>
                <a:ea typeface="Verdana"/>
                <a:cs typeface="Verdana"/>
                <a:sym typeface="Verdana"/>
              </a:rPr>
              <a:t>anonymous </a:t>
            </a:r>
            <a:r>
              <a:rPr lang="en-US" sz="2200">
                <a:solidFill>
                  <a:srgbClr val="3E3E3E"/>
                </a:solidFill>
                <a:latin typeface="Verdana"/>
                <a:ea typeface="Verdana"/>
                <a:cs typeface="Verdana"/>
                <a:sym typeface="Verdana"/>
              </a:rPr>
              <a:t>functions</a:t>
            </a:r>
            <a:endParaRPr sz="2200">
              <a:latin typeface="Verdana"/>
              <a:ea typeface="Verdana"/>
              <a:cs typeface="Verdana"/>
              <a:sym typeface="Verdana"/>
            </a:endParaRPr>
          </a:p>
        </p:txBody>
      </p:sp>
      <p:sp>
        <p:nvSpPr>
          <p:cNvPr id="522" name="Google Shape;522;p64"/>
          <p:cNvSpPr/>
          <p:nvPr/>
        </p:nvSpPr>
        <p:spPr>
          <a:xfrm>
            <a:off x="240791" y="1754504"/>
            <a:ext cx="3590925" cy="2619851"/>
          </a:xfrm>
          <a:custGeom>
            <a:avLst/>
            <a:gdLst/>
            <a:ahLst/>
            <a:cxnLst/>
            <a:rect l="l" t="t" r="r" b="b"/>
            <a:pathLst>
              <a:path w="3590925" h="3493135" extrusionOk="0">
                <a:moveTo>
                  <a:pt x="3590544" y="0"/>
                </a:moveTo>
                <a:lnTo>
                  <a:pt x="0" y="0"/>
                </a:lnTo>
                <a:lnTo>
                  <a:pt x="0" y="3493008"/>
                </a:lnTo>
                <a:lnTo>
                  <a:pt x="3590544" y="3493008"/>
                </a:lnTo>
                <a:lnTo>
                  <a:pt x="3590544" y="0"/>
                </a:lnTo>
                <a:close/>
              </a:path>
            </a:pathLst>
          </a:custGeom>
          <a:solidFill>
            <a:srgbClr val="F6F6F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3" name="Google Shape;523;p64"/>
          <p:cNvSpPr txBox="1"/>
          <p:nvPr/>
        </p:nvSpPr>
        <p:spPr>
          <a:xfrm>
            <a:off x="319531" y="1749552"/>
            <a:ext cx="1471800" cy="2583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1600">
                <a:solidFill>
                  <a:srgbClr val="0000CF"/>
                </a:solidFill>
                <a:latin typeface="Consolas"/>
                <a:ea typeface="Consolas"/>
                <a:cs typeface="Consolas"/>
                <a:sym typeface="Consolas"/>
              </a:rPr>
              <a:t>def </a:t>
            </a:r>
            <a:r>
              <a:rPr lang="en-US" sz="1600" b="1">
                <a:solidFill>
                  <a:srgbClr val="202429"/>
                </a:solidFill>
                <a:latin typeface="Consolas"/>
                <a:ea typeface="Consolas"/>
                <a:cs typeface="Consolas"/>
                <a:sym typeface="Consolas"/>
              </a:rPr>
              <a:t>hello1</a:t>
            </a:r>
            <a:r>
              <a:rPr lang="en-US" sz="1600">
                <a:solidFill>
                  <a:srgbClr val="202429"/>
                </a:solidFill>
                <a:latin typeface="Consolas"/>
                <a:ea typeface="Consolas"/>
                <a:cs typeface="Consolas"/>
                <a:sym typeface="Consolas"/>
              </a:rPr>
              <a:t>():</a:t>
            </a:r>
            <a:endParaRPr sz="1600">
              <a:latin typeface="Consolas"/>
              <a:ea typeface="Consolas"/>
              <a:cs typeface="Consolas"/>
              <a:sym typeface="Consolas"/>
            </a:endParaRPr>
          </a:p>
        </p:txBody>
      </p:sp>
      <p:sp>
        <p:nvSpPr>
          <p:cNvPr id="524" name="Google Shape;524;p64"/>
          <p:cNvSpPr txBox="1"/>
          <p:nvPr/>
        </p:nvSpPr>
        <p:spPr>
          <a:xfrm>
            <a:off x="764540" y="1987067"/>
            <a:ext cx="1582500" cy="2583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1600">
                <a:solidFill>
                  <a:srgbClr val="0000CF"/>
                </a:solidFill>
                <a:latin typeface="Consolas"/>
                <a:ea typeface="Consolas"/>
                <a:cs typeface="Consolas"/>
                <a:sym typeface="Consolas"/>
              </a:rPr>
              <a:t>print</a:t>
            </a:r>
            <a:r>
              <a:rPr lang="en-US" sz="1600">
                <a:solidFill>
                  <a:srgbClr val="202429"/>
                </a:solidFill>
                <a:latin typeface="Consolas"/>
                <a:ea typeface="Consolas"/>
                <a:cs typeface="Consolas"/>
                <a:sym typeface="Consolas"/>
              </a:rPr>
              <a:t>(</a:t>
            </a:r>
            <a:r>
              <a:rPr lang="en-US" sz="1600" i="1">
                <a:solidFill>
                  <a:srgbClr val="4E9A05"/>
                </a:solidFill>
                <a:latin typeface="Consolas"/>
                <a:ea typeface="Consolas"/>
                <a:cs typeface="Consolas"/>
                <a:sym typeface="Consolas"/>
              </a:rPr>
              <a:t>'hello'</a:t>
            </a:r>
            <a:r>
              <a:rPr lang="en-US" sz="1600">
                <a:solidFill>
                  <a:srgbClr val="202429"/>
                </a:solidFill>
                <a:latin typeface="Consolas"/>
                <a:ea typeface="Consolas"/>
                <a:cs typeface="Consolas"/>
                <a:sym typeface="Consolas"/>
              </a:rPr>
              <a:t>)</a:t>
            </a:r>
            <a:endParaRPr sz="1600">
              <a:latin typeface="Consolas"/>
              <a:ea typeface="Consolas"/>
              <a:cs typeface="Consolas"/>
              <a:sym typeface="Consolas"/>
            </a:endParaRPr>
          </a:p>
        </p:txBody>
      </p:sp>
      <p:sp>
        <p:nvSpPr>
          <p:cNvPr id="525" name="Google Shape;525;p64"/>
          <p:cNvSpPr txBox="1"/>
          <p:nvPr/>
        </p:nvSpPr>
        <p:spPr>
          <a:xfrm>
            <a:off x="319531" y="2700719"/>
            <a:ext cx="1916400" cy="2583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1600">
                <a:solidFill>
                  <a:srgbClr val="0000CF"/>
                </a:solidFill>
                <a:latin typeface="Consolas"/>
                <a:ea typeface="Consolas"/>
                <a:cs typeface="Consolas"/>
                <a:sym typeface="Consolas"/>
              </a:rPr>
              <a:t>def </a:t>
            </a:r>
            <a:r>
              <a:rPr lang="en-US" sz="1600" b="1">
                <a:solidFill>
                  <a:srgbClr val="202429"/>
                </a:solidFill>
                <a:latin typeface="Consolas"/>
                <a:ea typeface="Consolas"/>
                <a:cs typeface="Consolas"/>
                <a:sym typeface="Consolas"/>
              </a:rPr>
              <a:t>hello2</a:t>
            </a:r>
            <a:r>
              <a:rPr lang="en-US" sz="1600">
                <a:solidFill>
                  <a:srgbClr val="202429"/>
                </a:solidFill>
                <a:latin typeface="Consolas"/>
                <a:ea typeface="Consolas"/>
                <a:cs typeface="Consolas"/>
                <a:sym typeface="Consolas"/>
              </a:rPr>
              <a:t>(name):</a:t>
            </a:r>
            <a:endParaRPr sz="1600">
              <a:latin typeface="Consolas"/>
              <a:ea typeface="Consolas"/>
              <a:cs typeface="Consolas"/>
              <a:sym typeface="Consolas"/>
            </a:endParaRPr>
          </a:p>
        </p:txBody>
      </p:sp>
      <p:sp>
        <p:nvSpPr>
          <p:cNvPr id="526" name="Google Shape;526;p64"/>
          <p:cNvSpPr txBox="1"/>
          <p:nvPr/>
        </p:nvSpPr>
        <p:spPr>
          <a:xfrm>
            <a:off x="764540" y="2938234"/>
            <a:ext cx="2249700" cy="2583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1600">
                <a:solidFill>
                  <a:srgbClr val="0000CF"/>
                </a:solidFill>
                <a:latin typeface="Consolas"/>
                <a:ea typeface="Consolas"/>
                <a:cs typeface="Consolas"/>
                <a:sym typeface="Consolas"/>
              </a:rPr>
              <a:t>print</a:t>
            </a:r>
            <a:r>
              <a:rPr lang="en-US" sz="1600">
                <a:solidFill>
                  <a:srgbClr val="202429"/>
                </a:solidFill>
                <a:latin typeface="Consolas"/>
                <a:ea typeface="Consolas"/>
                <a:cs typeface="Consolas"/>
                <a:sym typeface="Consolas"/>
              </a:rPr>
              <a:t>(</a:t>
            </a:r>
            <a:r>
              <a:rPr lang="en-US" sz="1600" i="1">
                <a:solidFill>
                  <a:srgbClr val="4E9A05"/>
                </a:solidFill>
                <a:latin typeface="Consolas"/>
                <a:ea typeface="Consolas"/>
                <a:cs typeface="Consolas"/>
                <a:sym typeface="Consolas"/>
              </a:rPr>
              <a:t>'hello'</a:t>
            </a:r>
            <a:r>
              <a:rPr lang="en-US" sz="1600">
                <a:solidFill>
                  <a:srgbClr val="202429"/>
                </a:solidFill>
                <a:latin typeface="Consolas"/>
                <a:ea typeface="Consolas"/>
                <a:cs typeface="Consolas"/>
                <a:sym typeface="Consolas"/>
              </a:rPr>
              <a:t>, name)</a:t>
            </a:r>
            <a:endParaRPr sz="1600">
              <a:latin typeface="Consolas"/>
              <a:ea typeface="Consolas"/>
              <a:cs typeface="Consolas"/>
              <a:sym typeface="Consolas"/>
            </a:endParaRPr>
          </a:p>
        </p:txBody>
      </p:sp>
      <p:sp>
        <p:nvSpPr>
          <p:cNvPr id="527" name="Google Shape;527;p64"/>
          <p:cNvSpPr txBox="1"/>
          <p:nvPr/>
        </p:nvSpPr>
        <p:spPr>
          <a:xfrm>
            <a:off x="319531" y="3596970"/>
            <a:ext cx="2028900" cy="652800"/>
          </a:xfrm>
          <a:prstGeom prst="rect">
            <a:avLst/>
          </a:prstGeom>
          <a:noFill/>
          <a:ln>
            <a:noFill/>
          </a:ln>
        </p:spPr>
        <p:txBody>
          <a:bodyPr spcFirstLastPara="1" wrap="square" lIns="0" tIns="85075" rIns="0" bIns="0" anchor="t" anchorCtr="0">
            <a:spAutoFit/>
          </a:bodyPr>
          <a:lstStyle/>
          <a:p>
            <a:pPr marL="12700" lvl="0" indent="0" algn="l" rtl="0">
              <a:lnSpc>
                <a:spcPct val="100000"/>
              </a:lnSpc>
              <a:spcBef>
                <a:spcPts val="0"/>
              </a:spcBef>
              <a:spcAft>
                <a:spcPts val="0"/>
              </a:spcAft>
              <a:buNone/>
            </a:pPr>
            <a:r>
              <a:rPr lang="en-US" sz="1600">
                <a:solidFill>
                  <a:srgbClr val="0000CF"/>
                </a:solidFill>
                <a:latin typeface="Consolas"/>
                <a:ea typeface="Consolas"/>
                <a:cs typeface="Consolas"/>
                <a:sym typeface="Consolas"/>
              </a:rPr>
              <a:t>def </a:t>
            </a:r>
            <a:r>
              <a:rPr lang="en-US" sz="1600" b="1">
                <a:solidFill>
                  <a:srgbClr val="202429"/>
                </a:solidFill>
                <a:latin typeface="Consolas"/>
                <a:ea typeface="Consolas"/>
                <a:cs typeface="Consolas"/>
                <a:sym typeface="Consolas"/>
              </a:rPr>
              <a:t>product</a:t>
            </a:r>
            <a:r>
              <a:rPr lang="en-US" sz="1600">
                <a:solidFill>
                  <a:srgbClr val="202429"/>
                </a:solidFill>
                <a:latin typeface="Consolas"/>
                <a:ea typeface="Consolas"/>
                <a:cs typeface="Consolas"/>
                <a:sym typeface="Consolas"/>
              </a:rPr>
              <a:t>(x, y):</a:t>
            </a:r>
            <a:endParaRPr sz="1600">
              <a:latin typeface="Consolas"/>
              <a:ea typeface="Consolas"/>
              <a:cs typeface="Consolas"/>
              <a:sym typeface="Consolas"/>
            </a:endParaRPr>
          </a:p>
          <a:p>
            <a:pPr marL="457200" lvl="0" indent="0" algn="l" rtl="0">
              <a:lnSpc>
                <a:spcPct val="100000"/>
              </a:lnSpc>
              <a:spcBef>
                <a:spcPts val="580"/>
              </a:spcBef>
              <a:spcAft>
                <a:spcPts val="0"/>
              </a:spcAft>
              <a:buNone/>
            </a:pPr>
            <a:r>
              <a:rPr lang="en-US" sz="1600">
                <a:solidFill>
                  <a:srgbClr val="0000CF"/>
                </a:solidFill>
                <a:latin typeface="Consolas"/>
                <a:ea typeface="Consolas"/>
                <a:cs typeface="Consolas"/>
                <a:sym typeface="Consolas"/>
              </a:rPr>
              <a:t>return </a:t>
            </a:r>
            <a:r>
              <a:rPr lang="en-US" sz="1600">
                <a:solidFill>
                  <a:srgbClr val="202429"/>
                </a:solidFill>
                <a:latin typeface="Consolas"/>
                <a:ea typeface="Consolas"/>
                <a:cs typeface="Consolas"/>
                <a:sym typeface="Consolas"/>
              </a:rPr>
              <a:t>x * y</a:t>
            </a:r>
            <a:endParaRPr sz="1600">
              <a:latin typeface="Consolas"/>
              <a:ea typeface="Consolas"/>
              <a:cs typeface="Consolas"/>
              <a:sym typeface="Consolas"/>
            </a:endParaRPr>
          </a:p>
        </p:txBody>
      </p:sp>
      <p:sp>
        <p:nvSpPr>
          <p:cNvPr id="528" name="Google Shape;528;p64"/>
          <p:cNvSpPr/>
          <p:nvPr/>
        </p:nvSpPr>
        <p:spPr>
          <a:xfrm>
            <a:off x="3962400" y="1754504"/>
            <a:ext cx="4916805" cy="2619851"/>
          </a:xfrm>
          <a:custGeom>
            <a:avLst/>
            <a:gdLst/>
            <a:ahLst/>
            <a:cxnLst/>
            <a:rect l="l" t="t" r="r" b="b"/>
            <a:pathLst>
              <a:path w="4916805" h="3493135" extrusionOk="0">
                <a:moveTo>
                  <a:pt x="4916424" y="0"/>
                </a:moveTo>
                <a:lnTo>
                  <a:pt x="0" y="0"/>
                </a:lnTo>
                <a:lnTo>
                  <a:pt x="0" y="3493008"/>
                </a:lnTo>
                <a:lnTo>
                  <a:pt x="4916424" y="3493008"/>
                </a:lnTo>
                <a:lnTo>
                  <a:pt x="4916424" y="0"/>
                </a:lnTo>
                <a:close/>
              </a:path>
            </a:pathLst>
          </a:custGeom>
          <a:solidFill>
            <a:srgbClr val="F6F6F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9" name="Google Shape;529;p64"/>
          <p:cNvSpPr txBox="1"/>
          <p:nvPr/>
        </p:nvSpPr>
        <p:spPr>
          <a:xfrm>
            <a:off x="4041775" y="1749550"/>
            <a:ext cx="4213500" cy="5046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1600">
                <a:solidFill>
                  <a:srgbClr val="202429"/>
                </a:solidFill>
                <a:latin typeface="Consolas"/>
                <a:ea typeface="Consolas"/>
                <a:cs typeface="Consolas"/>
                <a:sym typeface="Consolas"/>
              </a:rPr>
              <a:t>hello1 = </a:t>
            </a:r>
            <a:r>
              <a:rPr lang="en-US" sz="1600">
                <a:solidFill>
                  <a:srgbClr val="0000CF"/>
                </a:solidFill>
                <a:latin typeface="Consolas"/>
                <a:ea typeface="Consolas"/>
                <a:cs typeface="Consolas"/>
                <a:sym typeface="Consolas"/>
              </a:rPr>
              <a:t>lambda </a:t>
            </a:r>
            <a:r>
              <a:rPr lang="en-US" sz="1600">
                <a:solidFill>
                  <a:srgbClr val="202429"/>
                </a:solidFill>
                <a:latin typeface="Consolas"/>
                <a:ea typeface="Consolas"/>
                <a:cs typeface="Consolas"/>
                <a:sym typeface="Consolas"/>
              </a:rPr>
              <a:t>: </a:t>
            </a:r>
            <a:r>
              <a:rPr lang="en-US" sz="1600">
                <a:solidFill>
                  <a:srgbClr val="0000CF"/>
                </a:solidFill>
                <a:latin typeface="Consolas"/>
                <a:ea typeface="Consolas"/>
                <a:cs typeface="Consolas"/>
                <a:sym typeface="Consolas"/>
              </a:rPr>
              <a:t>print</a:t>
            </a:r>
            <a:r>
              <a:rPr lang="en-US" sz="1600">
                <a:solidFill>
                  <a:srgbClr val="202429"/>
                </a:solidFill>
                <a:latin typeface="Consolas"/>
                <a:ea typeface="Consolas"/>
                <a:cs typeface="Consolas"/>
                <a:sym typeface="Consolas"/>
              </a:rPr>
              <a:t>(</a:t>
            </a:r>
            <a:r>
              <a:rPr lang="en-US" sz="1600" i="1">
                <a:solidFill>
                  <a:srgbClr val="4E9A05"/>
                </a:solidFill>
                <a:latin typeface="Consolas"/>
                <a:ea typeface="Consolas"/>
                <a:cs typeface="Consolas"/>
                <a:sym typeface="Consolas"/>
              </a:rPr>
              <a:t>'hello'</a:t>
            </a:r>
            <a:r>
              <a:rPr lang="en-US" sz="1600">
                <a:solidFill>
                  <a:srgbClr val="202429"/>
                </a:solidFill>
                <a:latin typeface="Consolas"/>
                <a:ea typeface="Consolas"/>
                <a:cs typeface="Consolas"/>
                <a:sym typeface="Consolas"/>
              </a:rPr>
              <a:t>)</a:t>
            </a:r>
            <a:endParaRPr sz="1600">
              <a:solidFill>
                <a:srgbClr val="202429"/>
              </a:solidFill>
              <a:latin typeface="Consolas"/>
              <a:ea typeface="Consolas"/>
              <a:cs typeface="Consolas"/>
              <a:sym typeface="Consolas"/>
            </a:endParaRPr>
          </a:p>
          <a:p>
            <a:pPr marL="12700" lvl="0" indent="0" algn="l" rtl="0">
              <a:lnSpc>
                <a:spcPct val="100000"/>
              </a:lnSpc>
              <a:spcBef>
                <a:spcPts val="0"/>
              </a:spcBef>
              <a:spcAft>
                <a:spcPts val="0"/>
              </a:spcAft>
              <a:buNone/>
            </a:pPr>
            <a:r>
              <a:rPr lang="en-US" sz="1600">
                <a:solidFill>
                  <a:srgbClr val="202429"/>
                </a:solidFill>
                <a:latin typeface="Consolas"/>
                <a:ea typeface="Consolas"/>
                <a:cs typeface="Consolas"/>
                <a:sym typeface="Consolas"/>
              </a:rPr>
              <a:t>hello1()</a:t>
            </a:r>
            <a:r>
              <a:rPr lang="en-US" sz="1600">
                <a:solidFill>
                  <a:srgbClr val="4E9A05"/>
                </a:solidFill>
                <a:latin typeface="Consolas"/>
                <a:ea typeface="Consolas"/>
                <a:cs typeface="Consolas"/>
                <a:sym typeface="Consolas"/>
              </a:rPr>
              <a:t> # call the lambda</a:t>
            </a:r>
            <a:endParaRPr sz="1600">
              <a:solidFill>
                <a:srgbClr val="4E9A05"/>
              </a:solidFill>
              <a:latin typeface="Consolas"/>
              <a:ea typeface="Consolas"/>
              <a:cs typeface="Consolas"/>
              <a:sym typeface="Consolas"/>
            </a:endParaRPr>
          </a:p>
        </p:txBody>
      </p:sp>
      <p:sp>
        <p:nvSpPr>
          <p:cNvPr id="530" name="Google Shape;530;p64"/>
          <p:cNvSpPr txBox="1"/>
          <p:nvPr/>
        </p:nvSpPr>
        <p:spPr>
          <a:xfrm>
            <a:off x="4041775" y="2700725"/>
            <a:ext cx="4916700" cy="750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1600">
                <a:solidFill>
                  <a:srgbClr val="202429"/>
                </a:solidFill>
                <a:latin typeface="Consolas"/>
                <a:ea typeface="Consolas"/>
                <a:cs typeface="Consolas"/>
                <a:sym typeface="Consolas"/>
              </a:rPr>
              <a:t>hello2 = </a:t>
            </a:r>
            <a:r>
              <a:rPr lang="en-US" sz="1600">
                <a:solidFill>
                  <a:srgbClr val="0000CF"/>
                </a:solidFill>
                <a:latin typeface="Consolas"/>
                <a:ea typeface="Consolas"/>
                <a:cs typeface="Consolas"/>
                <a:sym typeface="Consolas"/>
              </a:rPr>
              <a:t>lambda </a:t>
            </a:r>
            <a:r>
              <a:rPr lang="en-US" sz="1600">
                <a:solidFill>
                  <a:srgbClr val="202429"/>
                </a:solidFill>
                <a:latin typeface="Consolas"/>
                <a:ea typeface="Consolas"/>
                <a:cs typeface="Consolas"/>
                <a:sym typeface="Consolas"/>
              </a:rPr>
              <a:t>name: </a:t>
            </a:r>
            <a:r>
              <a:rPr lang="en-US" sz="1600">
                <a:solidFill>
                  <a:srgbClr val="0000CF"/>
                </a:solidFill>
                <a:latin typeface="Consolas"/>
                <a:ea typeface="Consolas"/>
                <a:cs typeface="Consolas"/>
                <a:sym typeface="Consolas"/>
              </a:rPr>
              <a:t>print</a:t>
            </a:r>
            <a:r>
              <a:rPr lang="en-US" sz="1600">
                <a:solidFill>
                  <a:srgbClr val="202429"/>
                </a:solidFill>
                <a:latin typeface="Consolas"/>
                <a:ea typeface="Consolas"/>
                <a:cs typeface="Consolas"/>
                <a:sym typeface="Consolas"/>
              </a:rPr>
              <a:t>(</a:t>
            </a:r>
            <a:r>
              <a:rPr lang="en-US" sz="1600" i="1">
                <a:solidFill>
                  <a:srgbClr val="4E9A05"/>
                </a:solidFill>
                <a:latin typeface="Consolas"/>
                <a:ea typeface="Consolas"/>
                <a:cs typeface="Consolas"/>
                <a:sym typeface="Consolas"/>
              </a:rPr>
              <a:t>'hello'</a:t>
            </a:r>
            <a:r>
              <a:rPr lang="en-US" sz="1600">
                <a:solidFill>
                  <a:srgbClr val="202429"/>
                </a:solidFill>
                <a:latin typeface="Consolas"/>
                <a:ea typeface="Consolas"/>
                <a:cs typeface="Consolas"/>
                <a:sym typeface="Consolas"/>
              </a:rPr>
              <a:t>, name)</a:t>
            </a:r>
            <a:endParaRPr sz="1600">
              <a:solidFill>
                <a:srgbClr val="202429"/>
              </a:solidFill>
              <a:latin typeface="Consolas"/>
              <a:ea typeface="Consolas"/>
              <a:cs typeface="Consolas"/>
              <a:sym typeface="Consolas"/>
            </a:endParaRPr>
          </a:p>
          <a:p>
            <a:pPr marL="12700" lvl="0" indent="0" algn="l" rtl="0">
              <a:spcBef>
                <a:spcPts val="0"/>
              </a:spcBef>
              <a:spcAft>
                <a:spcPts val="0"/>
              </a:spcAft>
              <a:buNone/>
            </a:pPr>
            <a:r>
              <a:rPr lang="en-US" sz="1600">
                <a:solidFill>
                  <a:srgbClr val="202429"/>
                </a:solidFill>
                <a:latin typeface="Consolas"/>
                <a:ea typeface="Consolas"/>
                <a:cs typeface="Consolas"/>
                <a:sym typeface="Consolas"/>
              </a:rPr>
              <a:t>hello2() </a:t>
            </a:r>
            <a:r>
              <a:rPr lang="en-US" sz="1600">
                <a:solidFill>
                  <a:srgbClr val="4E9A05"/>
                </a:solidFill>
                <a:latin typeface="Consolas"/>
                <a:ea typeface="Consolas"/>
                <a:cs typeface="Consolas"/>
                <a:sym typeface="Consolas"/>
              </a:rPr>
              <a:t> # call the lambda</a:t>
            </a:r>
            <a:endParaRPr sz="1600">
              <a:solidFill>
                <a:srgbClr val="4E9A05"/>
              </a:solidFill>
              <a:latin typeface="Consolas"/>
              <a:ea typeface="Consolas"/>
              <a:cs typeface="Consolas"/>
              <a:sym typeface="Consolas"/>
            </a:endParaRPr>
          </a:p>
          <a:p>
            <a:pPr marL="12700" lvl="0" indent="0" algn="l" rtl="0">
              <a:spcBef>
                <a:spcPts val="0"/>
              </a:spcBef>
              <a:spcAft>
                <a:spcPts val="0"/>
              </a:spcAft>
              <a:buNone/>
            </a:pPr>
            <a:endParaRPr sz="1600">
              <a:solidFill>
                <a:srgbClr val="202429"/>
              </a:solidFill>
              <a:latin typeface="Consolas"/>
              <a:ea typeface="Consolas"/>
              <a:cs typeface="Consolas"/>
              <a:sym typeface="Consolas"/>
            </a:endParaRPr>
          </a:p>
        </p:txBody>
      </p:sp>
      <p:sp>
        <p:nvSpPr>
          <p:cNvPr id="531" name="Google Shape;531;p64"/>
          <p:cNvSpPr txBox="1"/>
          <p:nvPr/>
        </p:nvSpPr>
        <p:spPr>
          <a:xfrm>
            <a:off x="4041775" y="3651975"/>
            <a:ext cx="4515000" cy="839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1600">
                <a:solidFill>
                  <a:srgbClr val="202429"/>
                </a:solidFill>
                <a:latin typeface="Consolas"/>
                <a:ea typeface="Consolas"/>
                <a:cs typeface="Consolas"/>
                <a:sym typeface="Consolas"/>
              </a:rPr>
              <a:t>product = </a:t>
            </a:r>
            <a:r>
              <a:rPr lang="en-US" sz="1600">
                <a:solidFill>
                  <a:srgbClr val="0000CF"/>
                </a:solidFill>
                <a:latin typeface="Consolas"/>
                <a:ea typeface="Consolas"/>
                <a:cs typeface="Consolas"/>
                <a:sym typeface="Consolas"/>
              </a:rPr>
              <a:t>lambda </a:t>
            </a:r>
            <a:r>
              <a:rPr lang="en-US" sz="1600">
                <a:solidFill>
                  <a:srgbClr val="202429"/>
                </a:solidFill>
                <a:latin typeface="Consolas"/>
                <a:ea typeface="Consolas"/>
                <a:cs typeface="Consolas"/>
                <a:sym typeface="Consolas"/>
              </a:rPr>
              <a:t>x, y: x * y</a:t>
            </a:r>
            <a:endParaRPr sz="1600">
              <a:solidFill>
                <a:srgbClr val="202429"/>
              </a:solidFill>
              <a:latin typeface="Consolas"/>
              <a:ea typeface="Consolas"/>
              <a:cs typeface="Consolas"/>
              <a:sym typeface="Consolas"/>
            </a:endParaRPr>
          </a:p>
          <a:p>
            <a:pPr marL="0" lvl="0" indent="0" algn="l" rtl="0">
              <a:lnSpc>
                <a:spcPct val="135714"/>
              </a:lnSpc>
              <a:spcBef>
                <a:spcPts val="0"/>
              </a:spcBef>
              <a:spcAft>
                <a:spcPts val="0"/>
              </a:spcAft>
              <a:buNone/>
            </a:pPr>
            <a:r>
              <a:rPr lang="en-US" sz="1600">
                <a:solidFill>
                  <a:srgbClr val="202429"/>
                </a:solidFill>
                <a:latin typeface="Consolas"/>
                <a:ea typeface="Consolas"/>
                <a:cs typeface="Consolas"/>
                <a:sym typeface="Consolas"/>
              </a:rPr>
              <a:t>print(product(2,3)) </a:t>
            </a:r>
            <a:r>
              <a:rPr lang="en-US" sz="1600">
                <a:solidFill>
                  <a:srgbClr val="4E9A05"/>
                </a:solidFill>
                <a:latin typeface="Consolas"/>
                <a:ea typeface="Consolas"/>
                <a:cs typeface="Consolas"/>
                <a:sym typeface="Consolas"/>
              </a:rPr>
              <a:t> # call the lambda</a:t>
            </a:r>
            <a:endParaRPr sz="1600">
              <a:solidFill>
                <a:srgbClr val="4E9A05"/>
              </a:solidFill>
              <a:latin typeface="Consolas"/>
              <a:ea typeface="Consolas"/>
              <a:cs typeface="Consolas"/>
              <a:sym typeface="Consolas"/>
            </a:endParaRPr>
          </a:p>
          <a:p>
            <a:pPr marL="0" lvl="0" indent="0" algn="l" rtl="0">
              <a:lnSpc>
                <a:spcPct val="135714"/>
              </a:lnSpc>
              <a:spcBef>
                <a:spcPts val="0"/>
              </a:spcBef>
              <a:spcAft>
                <a:spcPts val="0"/>
              </a:spcAft>
              <a:buNone/>
            </a:pPr>
            <a:endParaRPr sz="1600">
              <a:solidFill>
                <a:srgbClr val="202429"/>
              </a:solidFill>
              <a:latin typeface="Consolas"/>
              <a:ea typeface="Consolas"/>
              <a:cs typeface="Consolas"/>
              <a:sym typeface="Consolas"/>
            </a:endParaRPr>
          </a:p>
        </p:txBody>
      </p:sp>
      <p:sp>
        <p:nvSpPr>
          <p:cNvPr id="532" name="Google Shape;532;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5"/>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Examples: lambda Function with an Argument</a:t>
            </a:r>
            <a:endParaRPr/>
          </a:p>
        </p:txBody>
      </p:sp>
      <p:sp>
        <p:nvSpPr>
          <p:cNvPr id="538" name="Google Shape;538;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dk2"/>
                </a:solidFill>
              </a:rPr>
              <a:t>45</a:t>
            </a:fld>
            <a:endParaRPr>
              <a:solidFill>
                <a:schemeClr val="dk2"/>
              </a:solidFill>
            </a:endParaRPr>
          </a:p>
        </p:txBody>
      </p:sp>
      <p:sp>
        <p:nvSpPr>
          <p:cNvPr id="539" name="Google Shape;539;p65"/>
          <p:cNvSpPr txBox="1">
            <a:spLocks noGrp="1"/>
          </p:cNvSpPr>
          <p:nvPr>
            <p:ph type="body" idx="1"/>
          </p:nvPr>
        </p:nvSpPr>
        <p:spPr>
          <a:xfrm>
            <a:off x="434450" y="1247650"/>
            <a:ext cx="8520600" cy="429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350">
                <a:solidFill>
                  <a:srgbClr val="000000"/>
                </a:solidFill>
                <a:highlight>
                  <a:srgbClr val="F9FAFC"/>
                </a:highlight>
              </a:rPr>
              <a:t>Similar to normal functions, the </a:t>
            </a:r>
            <a:r>
              <a:rPr lang="en-US" sz="1050">
                <a:solidFill>
                  <a:srgbClr val="25265E"/>
                </a:solidFill>
                <a:highlight>
                  <a:srgbClr val="F9FAFC"/>
                </a:highlight>
                <a:latin typeface="Consolas"/>
                <a:ea typeface="Consolas"/>
                <a:cs typeface="Consolas"/>
                <a:sym typeface="Consolas"/>
              </a:rPr>
              <a:t>lambda</a:t>
            </a:r>
            <a:r>
              <a:rPr lang="en-US" sz="1350">
                <a:solidFill>
                  <a:srgbClr val="000000"/>
                </a:solidFill>
                <a:highlight>
                  <a:srgbClr val="F9FAFC"/>
                </a:highlight>
              </a:rPr>
              <a:t> function can also accept arguments. For example,</a:t>
            </a:r>
            <a:endParaRPr/>
          </a:p>
        </p:txBody>
      </p:sp>
      <p:sp>
        <p:nvSpPr>
          <p:cNvPr id="540" name="Google Shape;540;p65"/>
          <p:cNvSpPr txBox="1"/>
          <p:nvPr/>
        </p:nvSpPr>
        <p:spPr>
          <a:xfrm>
            <a:off x="485575" y="1677250"/>
            <a:ext cx="5667300" cy="1372200"/>
          </a:xfrm>
          <a:prstGeom prst="rect">
            <a:avLst/>
          </a:prstGeom>
          <a:solidFill>
            <a:srgbClr val="F6F6F6"/>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200">
                <a:solidFill>
                  <a:srgbClr val="008000"/>
                </a:solidFill>
                <a:highlight>
                  <a:srgbClr val="F7F7F7"/>
                </a:highlight>
                <a:latin typeface="Consolas"/>
                <a:ea typeface="Consolas"/>
                <a:cs typeface="Consolas"/>
                <a:sym typeface="Consolas"/>
              </a:rPr>
              <a:t># lambda that accepts one argument</a:t>
            </a:r>
            <a:endParaRPr sz="1200">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00">
                <a:highlight>
                  <a:srgbClr val="F7F7F7"/>
                </a:highlight>
                <a:latin typeface="Consolas"/>
                <a:ea typeface="Consolas"/>
                <a:cs typeface="Consolas"/>
                <a:sym typeface="Consolas"/>
              </a:rPr>
              <a:t>greet_user = </a:t>
            </a:r>
            <a:r>
              <a:rPr lang="en-US" sz="1200">
                <a:solidFill>
                  <a:srgbClr val="0000FF"/>
                </a:solidFill>
                <a:highlight>
                  <a:srgbClr val="F7F7F7"/>
                </a:highlight>
                <a:latin typeface="Consolas"/>
                <a:ea typeface="Consolas"/>
                <a:cs typeface="Consolas"/>
                <a:sym typeface="Consolas"/>
              </a:rPr>
              <a:t>lambda</a:t>
            </a:r>
            <a:r>
              <a:rPr lang="en-US" sz="1200">
                <a:highlight>
                  <a:srgbClr val="F7F7F7"/>
                </a:highlight>
                <a:latin typeface="Consolas"/>
                <a:ea typeface="Consolas"/>
                <a:cs typeface="Consolas"/>
                <a:sym typeface="Consolas"/>
              </a:rPr>
              <a:t> name : </a:t>
            </a:r>
            <a:r>
              <a:rPr lang="en-US" sz="1200">
                <a:solidFill>
                  <a:srgbClr val="795E26"/>
                </a:solidFill>
                <a:highlight>
                  <a:srgbClr val="F7F7F7"/>
                </a:highlight>
                <a:latin typeface="Consolas"/>
                <a:ea typeface="Consolas"/>
                <a:cs typeface="Consolas"/>
                <a:sym typeface="Consolas"/>
              </a:rPr>
              <a:t>print</a:t>
            </a:r>
            <a:r>
              <a:rPr lang="en-US" sz="1200">
                <a:highlight>
                  <a:srgbClr val="F7F7F7"/>
                </a:highlight>
                <a:latin typeface="Consolas"/>
                <a:ea typeface="Consolas"/>
                <a:cs typeface="Consolas"/>
                <a:sym typeface="Consolas"/>
              </a:rPr>
              <a:t>(</a:t>
            </a:r>
            <a:r>
              <a:rPr lang="en-US" sz="1200">
                <a:solidFill>
                  <a:srgbClr val="A31515"/>
                </a:solidFill>
                <a:highlight>
                  <a:srgbClr val="F7F7F7"/>
                </a:highlight>
                <a:latin typeface="Consolas"/>
                <a:ea typeface="Consolas"/>
                <a:cs typeface="Consolas"/>
                <a:sym typeface="Consolas"/>
              </a:rPr>
              <a:t>'Hey there,'</a:t>
            </a:r>
            <a:r>
              <a:rPr lang="en-US" sz="1200">
                <a:highlight>
                  <a:srgbClr val="F7F7F7"/>
                </a:highlight>
                <a:latin typeface="Consolas"/>
                <a:ea typeface="Consolas"/>
                <a:cs typeface="Consolas"/>
                <a:sym typeface="Consolas"/>
              </a:rPr>
              <a:t>, name)</a:t>
            </a:r>
            <a:endParaRPr sz="120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00">
                <a:solidFill>
                  <a:srgbClr val="008000"/>
                </a:solidFill>
                <a:highlight>
                  <a:srgbClr val="F7F7F7"/>
                </a:highlight>
                <a:latin typeface="Consolas"/>
                <a:ea typeface="Consolas"/>
                <a:cs typeface="Consolas"/>
                <a:sym typeface="Consolas"/>
              </a:rPr>
              <a:t># lambda call</a:t>
            </a:r>
            <a:endParaRPr sz="1200">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00">
                <a:highlight>
                  <a:srgbClr val="F7F7F7"/>
                </a:highlight>
                <a:latin typeface="Consolas"/>
                <a:ea typeface="Consolas"/>
                <a:cs typeface="Consolas"/>
                <a:sym typeface="Consolas"/>
              </a:rPr>
              <a:t>greet_user(</a:t>
            </a:r>
            <a:r>
              <a:rPr lang="en-US" sz="1200">
                <a:solidFill>
                  <a:srgbClr val="A31515"/>
                </a:solidFill>
                <a:highlight>
                  <a:srgbClr val="F7F7F7"/>
                </a:highlight>
                <a:latin typeface="Consolas"/>
                <a:ea typeface="Consolas"/>
                <a:cs typeface="Consolas"/>
                <a:sym typeface="Consolas"/>
              </a:rPr>
              <a:t>'Delilah'</a:t>
            </a:r>
            <a:r>
              <a:rPr lang="en-US" sz="1200">
                <a:highlight>
                  <a:srgbClr val="F7F7F7"/>
                </a:highlight>
                <a:latin typeface="Consolas"/>
                <a:ea typeface="Consolas"/>
                <a:cs typeface="Consolas"/>
                <a:sym typeface="Consolas"/>
              </a:rPr>
              <a:t>)</a:t>
            </a:r>
            <a:endParaRPr sz="120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00">
                <a:solidFill>
                  <a:srgbClr val="008000"/>
                </a:solidFill>
                <a:highlight>
                  <a:srgbClr val="F7F7F7"/>
                </a:highlight>
                <a:latin typeface="Consolas"/>
                <a:ea typeface="Consolas"/>
                <a:cs typeface="Consolas"/>
                <a:sym typeface="Consolas"/>
              </a:rPr>
              <a:t># Output: Hey there, Delilah</a:t>
            </a:r>
            <a:endParaRPr sz="1200">
              <a:solidFill>
                <a:srgbClr val="008000"/>
              </a:solidFill>
              <a:highlight>
                <a:srgbClr val="F7F7F7"/>
              </a:highlight>
              <a:latin typeface="Consolas"/>
              <a:ea typeface="Consolas"/>
              <a:cs typeface="Consolas"/>
              <a:sym typeface="Consolas"/>
            </a:endParaRPr>
          </a:p>
        </p:txBody>
      </p:sp>
      <p:sp>
        <p:nvSpPr>
          <p:cNvPr id="541" name="Google Shape;541;p65"/>
          <p:cNvSpPr txBox="1"/>
          <p:nvPr/>
        </p:nvSpPr>
        <p:spPr>
          <a:xfrm>
            <a:off x="485575" y="3113650"/>
            <a:ext cx="8259900" cy="808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1350">
                <a:highlight>
                  <a:srgbClr val="F9FAFC"/>
                </a:highlight>
              </a:rPr>
              <a:t>In the above example, we have assigned a lambda function to the </a:t>
            </a:r>
            <a:r>
              <a:rPr lang="en-US" sz="1050">
                <a:highlight>
                  <a:srgbClr val="F9FAFC"/>
                </a:highlight>
                <a:latin typeface="Consolas"/>
                <a:ea typeface="Consolas"/>
                <a:cs typeface="Consolas"/>
                <a:sym typeface="Consolas"/>
              </a:rPr>
              <a:t>greet_user</a:t>
            </a:r>
            <a:r>
              <a:rPr lang="en-US" sz="1350">
                <a:highlight>
                  <a:srgbClr val="F9FAFC"/>
                </a:highlight>
              </a:rPr>
              <a:t> variable.</a:t>
            </a:r>
            <a:endParaRPr sz="1350">
              <a:highlight>
                <a:srgbClr val="F9FAFC"/>
              </a:highlight>
            </a:endParaRPr>
          </a:p>
          <a:p>
            <a:pPr marL="0" lvl="0" indent="0" algn="l" rtl="0">
              <a:lnSpc>
                <a:spcPct val="100000"/>
              </a:lnSpc>
              <a:spcBef>
                <a:spcPts val="0"/>
              </a:spcBef>
              <a:spcAft>
                <a:spcPts val="0"/>
              </a:spcAft>
              <a:buNone/>
            </a:pPr>
            <a:r>
              <a:rPr lang="en-US" sz="1350">
                <a:highlight>
                  <a:srgbClr val="F9FAFC"/>
                </a:highlight>
              </a:rPr>
              <a:t>Here, </a:t>
            </a:r>
            <a:r>
              <a:rPr lang="en-US" sz="1050">
                <a:solidFill>
                  <a:srgbClr val="25265E"/>
                </a:solidFill>
                <a:highlight>
                  <a:srgbClr val="F9FAFC"/>
                </a:highlight>
                <a:latin typeface="Consolas"/>
                <a:ea typeface="Consolas"/>
                <a:cs typeface="Consolas"/>
                <a:sym typeface="Consolas"/>
              </a:rPr>
              <a:t>name</a:t>
            </a:r>
            <a:r>
              <a:rPr lang="en-US" sz="1350">
                <a:highlight>
                  <a:srgbClr val="F9FAFC"/>
                </a:highlight>
              </a:rPr>
              <a:t> after the </a:t>
            </a:r>
            <a:r>
              <a:rPr lang="en-US" sz="1050">
                <a:solidFill>
                  <a:srgbClr val="25265E"/>
                </a:solidFill>
                <a:highlight>
                  <a:srgbClr val="F9FAFC"/>
                </a:highlight>
                <a:latin typeface="Consolas"/>
                <a:ea typeface="Consolas"/>
                <a:cs typeface="Consolas"/>
                <a:sym typeface="Consolas"/>
              </a:rPr>
              <a:t>lambda</a:t>
            </a:r>
            <a:r>
              <a:rPr lang="en-US" sz="1350">
                <a:highlight>
                  <a:srgbClr val="F9FAFC"/>
                </a:highlight>
              </a:rPr>
              <a:t> keyword specifies that the lambda function accepts the argument named </a:t>
            </a:r>
            <a:r>
              <a:rPr lang="en-US" sz="1050">
                <a:solidFill>
                  <a:srgbClr val="25265E"/>
                </a:solidFill>
                <a:highlight>
                  <a:srgbClr val="F9FAFC"/>
                </a:highlight>
                <a:latin typeface="Consolas"/>
                <a:ea typeface="Consolas"/>
                <a:cs typeface="Consolas"/>
                <a:sym typeface="Consolas"/>
              </a:rPr>
              <a:t>name</a:t>
            </a:r>
            <a:r>
              <a:rPr lang="en-US" sz="1350">
                <a:highlight>
                  <a:srgbClr val="F9FAFC"/>
                </a:highlight>
              </a:rPr>
              <a:t>.</a:t>
            </a:r>
            <a:endParaRPr sz="1350">
              <a:highlight>
                <a:srgbClr val="F9FAFC"/>
              </a:highlight>
            </a:endParaRPr>
          </a:p>
          <a:p>
            <a:pPr marL="0" lvl="0" indent="0" algn="l" rtl="0">
              <a:lnSpc>
                <a:spcPct val="100000"/>
              </a:lnSpc>
              <a:spcBef>
                <a:spcPts val="0"/>
              </a:spcBef>
              <a:spcAft>
                <a:spcPts val="0"/>
              </a:spcAft>
              <a:buNone/>
            </a:pPr>
            <a:r>
              <a:rPr lang="en-US" sz="1350">
                <a:highlight>
                  <a:srgbClr val="F9FAFC"/>
                </a:highlight>
              </a:rPr>
              <a:t>Notice the call of lambda function,</a:t>
            </a:r>
            <a:endParaRPr sz="1050">
              <a:solidFill>
                <a:srgbClr val="D3D3D3"/>
              </a:solidFill>
              <a:highlight>
                <a:srgbClr val="383B40"/>
              </a:highlight>
              <a:latin typeface="Consolas"/>
              <a:ea typeface="Consolas"/>
              <a:cs typeface="Consolas"/>
              <a:sym typeface="Consolas"/>
            </a:endParaRPr>
          </a:p>
        </p:txBody>
      </p:sp>
      <p:sp>
        <p:nvSpPr>
          <p:cNvPr id="542" name="Google Shape;542;p65"/>
          <p:cNvSpPr txBox="1"/>
          <p:nvPr/>
        </p:nvSpPr>
        <p:spPr>
          <a:xfrm>
            <a:off x="550200" y="3986050"/>
            <a:ext cx="3000000" cy="400200"/>
          </a:xfrm>
          <a:prstGeom prst="rect">
            <a:avLst/>
          </a:prstGeom>
          <a:solidFill>
            <a:srgbClr val="F6F6F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onsolas"/>
                <a:ea typeface="Consolas"/>
                <a:cs typeface="Consolas"/>
                <a:sym typeface="Consolas"/>
              </a:rPr>
              <a:t>greet_user('Delilah')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6"/>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Example: lambda Function with an Multi-Argument</a:t>
            </a:r>
            <a:endParaRPr/>
          </a:p>
        </p:txBody>
      </p:sp>
      <p:sp>
        <p:nvSpPr>
          <p:cNvPr id="548" name="Google Shape;548;p66"/>
          <p:cNvSpPr txBox="1">
            <a:spLocks noGrp="1"/>
          </p:cNvSpPr>
          <p:nvPr>
            <p:ph type="body" idx="1"/>
          </p:nvPr>
        </p:nvSpPr>
        <p:spPr>
          <a:xfrm>
            <a:off x="434450" y="12476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300">
                <a:solidFill>
                  <a:srgbClr val="181717"/>
                </a:solidFill>
                <a:highlight>
                  <a:srgbClr val="FFFFFF"/>
                </a:highlight>
              </a:rPr>
              <a:t>A lambda function can take any number of parameters by prefixing </a:t>
            </a:r>
            <a:r>
              <a:rPr lang="en-US" sz="1400" b="1">
                <a:solidFill>
                  <a:srgbClr val="181717"/>
                </a:solidFill>
                <a:highlight>
                  <a:srgbClr val="FFFFFF"/>
                </a:highlight>
              </a:rPr>
              <a:t>*</a:t>
            </a:r>
            <a:r>
              <a:rPr lang="en-US" sz="1300">
                <a:solidFill>
                  <a:srgbClr val="181717"/>
                </a:solidFill>
                <a:highlight>
                  <a:srgbClr val="FFFFFF"/>
                </a:highlight>
              </a:rPr>
              <a:t> before a parameter as shown below:</a:t>
            </a:r>
            <a:endParaRPr/>
          </a:p>
        </p:txBody>
      </p:sp>
      <p:sp>
        <p:nvSpPr>
          <p:cNvPr id="549" name="Google Shape;549;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46</a:t>
            </a:fld>
            <a:endParaRPr/>
          </a:p>
        </p:txBody>
      </p:sp>
      <p:sp>
        <p:nvSpPr>
          <p:cNvPr id="550" name="Google Shape;550;p66"/>
          <p:cNvSpPr txBox="1"/>
          <p:nvPr/>
        </p:nvSpPr>
        <p:spPr>
          <a:xfrm>
            <a:off x="485575" y="1775650"/>
            <a:ext cx="5000400" cy="1070700"/>
          </a:xfrm>
          <a:prstGeom prst="rect">
            <a:avLst/>
          </a:prstGeom>
          <a:solidFill>
            <a:srgbClr val="F6F6F6"/>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550">
                <a:highlight>
                  <a:srgbClr val="F7F7F7"/>
                </a:highlight>
                <a:latin typeface="Consolas"/>
                <a:ea typeface="Consolas"/>
                <a:cs typeface="Consolas"/>
                <a:sym typeface="Consolas"/>
              </a:rPr>
              <a:t>sum = </a:t>
            </a:r>
            <a:r>
              <a:rPr lang="en-US" sz="1550">
                <a:solidFill>
                  <a:srgbClr val="0000FF"/>
                </a:solidFill>
                <a:highlight>
                  <a:srgbClr val="F7F7F7"/>
                </a:highlight>
                <a:latin typeface="Consolas"/>
                <a:ea typeface="Consolas"/>
                <a:cs typeface="Consolas"/>
                <a:sym typeface="Consolas"/>
              </a:rPr>
              <a:t>lambda</a:t>
            </a:r>
            <a:r>
              <a:rPr lang="en-US" sz="1550">
                <a:highlight>
                  <a:srgbClr val="F7F7F7"/>
                </a:highlight>
                <a:latin typeface="Consolas"/>
                <a:ea typeface="Consolas"/>
                <a:cs typeface="Consolas"/>
                <a:sym typeface="Consolas"/>
              </a:rPr>
              <a:t> *x: x[</a:t>
            </a:r>
            <a:r>
              <a:rPr lang="en-US" sz="1550">
                <a:solidFill>
                  <a:srgbClr val="098156"/>
                </a:solidFill>
                <a:highlight>
                  <a:srgbClr val="F7F7F7"/>
                </a:highlight>
                <a:latin typeface="Consolas"/>
                <a:ea typeface="Consolas"/>
                <a:cs typeface="Consolas"/>
                <a:sym typeface="Consolas"/>
              </a:rPr>
              <a:t>0</a:t>
            </a:r>
            <a:r>
              <a:rPr lang="en-US" sz="1550">
                <a:highlight>
                  <a:srgbClr val="F7F7F7"/>
                </a:highlight>
                <a:latin typeface="Consolas"/>
                <a:ea typeface="Consolas"/>
                <a:cs typeface="Consolas"/>
                <a:sym typeface="Consolas"/>
              </a:rPr>
              <a:t>]+x[</a:t>
            </a:r>
            <a:r>
              <a:rPr lang="en-US" sz="1550">
                <a:solidFill>
                  <a:srgbClr val="098156"/>
                </a:solidFill>
                <a:highlight>
                  <a:srgbClr val="F7F7F7"/>
                </a:highlight>
                <a:latin typeface="Consolas"/>
                <a:ea typeface="Consolas"/>
                <a:cs typeface="Consolas"/>
                <a:sym typeface="Consolas"/>
              </a:rPr>
              <a:t>1</a:t>
            </a:r>
            <a:r>
              <a:rPr lang="en-US" sz="1550">
                <a:highlight>
                  <a:srgbClr val="F7F7F7"/>
                </a:highlight>
                <a:latin typeface="Consolas"/>
                <a:ea typeface="Consolas"/>
                <a:cs typeface="Consolas"/>
                <a:sym typeface="Consolas"/>
              </a:rPr>
              <a:t>]+x[</a:t>
            </a:r>
            <a:r>
              <a:rPr lang="en-US" sz="1550">
                <a:solidFill>
                  <a:srgbClr val="098156"/>
                </a:solidFill>
                <a:highlight>
                  <a:srgbClr val="F7F7F7"/>
                </a:highlight>
                <a:latin typeface="Consolas"/>
                <a:ea typeface="Consolas"/>
                <a:cs typeface="Consolas"/>
                <a:sym typeface="Consolas"/>
              </a:rPr>
              <a:t>2</a:t>
            </a:r>
            <a:r>
              <a:rPr lang="en-US" sz="1550">
                <a:highlight>
                  <a:srgbClr val="F7F7F7"/>
                </a:highlight>
                <a:latin typeface="Consolas"/>
                <a:ea typeface="Consolas"/>
                <a:cs typeface="Consolas"/>
                <a:sym typeface="Consolas"/>
              </a:rPr>
              <a:t>]+x[</a:t>
            </a:r>
            <a:r>
              <a:rPr lang="en-US" sz="1550">
                <a:solidFill>
                  <a:srgbClr val="098156"/>
                </a:solidFill>
                <a:highlight>
                  <a:srgbClr val="F7F7F7"/>
                </a:highlight>
                <a:latin typeface="Consolas"/>
                <a:ea typeface="Consolas"/>
                <a:cs typeface="Consolas"/>
                <a:sym typeface="Consolas"/>
              </a:rPr>
              <a:t>3</a:t>
            </a:r>
            <a:r>
              <a:rPr lang="en-US" sz="1550">
                <a:highlight>
                  <a:srgbClr val="F7F7F7"/>
                </a:highlight>
                <a:latin typeface="Consolas"/>
                <a:ea typeface="Consolas"/>
                <a:cs typeface="Consolas"/>
                <a:sym typeface="Consolas"/>
              </a:rPr>
              <a:t>]  </a:t>
            </a:r>
            <a:endParaRPr sz="15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550">
                <a:highlight>
                  <a:srgbClr val="F7F7F7"/>
                </a:highlight>
                <a:latin typeface="Consolas"/>
                <a:ea typeface="Consolas"/>
                <a:cs typeface="Consolas"/>
                <a:sym typeface="Consolas"/>
              </a:rPr>
              <a:t>n = </a:t>
            </a:r>
            <a:r>
              <a:rPr lang="en-US" sz="1550">
                <a:solidFill>
                  <a:srgbClr val="795E26"/>
                </a:solidFill>
                <a:highlight>
                  <a:srgbClr val="F7F7F7"/>
                </a:highlight>
                <a:latin typeface="Consolas"/>
                <a:ea typeface="Consolas"/>
                <a:cs typeface="Consolas"/>
                <a:sym typeface="Consolas"/>
              </a:rPr>
              <a:t>sum</a:t>
            </a:r>
            <a:r>
              <a:rPr lang="en-US" sz="1550">
                <a:highlight>
                  <a:srgbClr val="F7F7F7"/>
                </a:highlight>
                <a:latin typeface="Consolas"/>
                <a:ea typeface="Consolas"/>
                <a:cs typeface="Consolas"/>
                <a:sym typeface="Consolas"/>
              </a:rPr>
              <a:t>(</a:t>
            </a:r>
            <a:r>
              <a:rPr lang="en-US" sz="1550">
                <a:solidFill>
                  <a:srgbClr val="098156"/>
                </a:solidFill>
                <a:highlight>
                  <a:srgbClr val="F7F7F7"/>
                </a:highlight>
                <a:latin typeface="Consolas"/>
                <a:ea typeface="Consolas"/>
                <a:cs typeface="Consolas"/>
                <a:sym typeface="Consolas"/>
              </a:rPr>
              <a:t>5</a:t>
            </a:r>
            <a:r>
              <a:rPr lang="en-US" sz="1550">
                <a:highlight>
                  <a:srgbClr val="F7F7F7"/>
                </a:highlight>
                <a:latin typeface="Consolas"/>
                <a:ea typeface="Consolas"/>
                <a:cs typeface="Consolas"/>
                <a:sym typeface="Consolas"/>
              </a:rPr>
              <a:t>, </a:t>
            </a:r>
            <a:r>
              <a:rPr lang="en-US" sz="1550">
                <a:solidFill>
                  <a:srgbClr val="098156"/>
                </a:solidFill>
                <a:highlight>
                  <a:srgbClr val="F7F7F7"/>
                </a:highlight>
                <a:latin typeface="Consolas"/>
                <a:ea typeface="Consolas"/>
                <a:cs typeface="Consolas"/>
                <a:sym typeface="Consolas"/>
              </a:rPr>
              <a:t>10</a:t>
            </a:r>
            <a:r>
              <a:rPr lang="en-US" sz="1550">
                <a:highlight>
                  <a:srgbClr val="F7F7F7"/>
                </a:highlight>
                <a:latin typeface="Consolas"/>
                <a:ea typeface="Consolas"/>
                <a:cs typeface="Consolas"/>
                <a:sym typeface="Consolas"/>
              </a:rPr>
              <a:t>, </a:t>
            </a:r>
            <a:r>
              <a:rPr lang="en-US" sz="1550">
                <a:solidFill>
                  <a:srgbClr val="098156"/>
                </a:solidFill>
                <a:highlight>
                  <a:srgbClr val="F7F7F7"/>
                </a:highlight>
                <a:latin typeface="Consolas"/>
                <a:ea typeface="Consolas"/>
                <a:cs typeface="Consolas"/>
                <a:sym typeface="Consolas"/>
              </a:rPr>
              <a:t>15</a:t>
            </a:r>
            <a:r>
              <a:rPr lang="en-US" sz="1550">
                <a:highlight>
                  <a:srgbClr val="F7F7F7"/>
                </a:highlight>
                <a:latin typeface="Consolas"/>
                <a:ea typeface="Consolas"/>
                <a:cs typeface="Consolas"/>
                <a:sym typeface="Consolas"/>
              </a:rPr>
              <a:t>, </a:t>
            </a:r>
            <a:r>
              <a:rPr lang="en-US" sz="1550">
                <a:solidFill>
                  <a:srgbClr val="098156"/>
                </a:solidFill>
                <a:highlight>
                  <a:srgbClr val="F7F7F7"/>
                </a:highlight>
                <a:latin typeface="Consolas"/>
                <a:ea typeface="Consolas"/>
                <a:cs typeface="Consolas"/>
                <a:sym typeface="Consolas"/>
              </a:rPr>
              <a:t>20</a:t>
            </a:r>
            <a:r>
              <a:rPr lang="en-US" sz="1550">
                <a:highlight>
                  <a:srgbClr val="F7F7F7"/>
                </a:highlight>
                <a:latin typeface="Consolas"/>
                <a:ea typeface="Consolas"/>
                <a:cs typeface="Consolas"/>
                <a:sym typeface="Consolas"/>
              </a:rPr>
              <a:t>) </a:t>
            </a:r>
            <a:r>
              <a:rPr lang="en-US" sz="1550">
                <a:solidFill>
                  <a:srgbClr val="008000"/>
                </a:solidFill>
                <a:highlight>
                  <a:srgbClr val="F7F7F7"/>
                </a:highlight>
                <a:latin typeface="Consolas"/>
                <a:ea typeface="Consolas"/>
                <a:cs typeface="Consolas"/>
                <a:sym typeface="Consolas"/>
              </a:rPr>
              <a:t>#returns 50</a:t>
            </a:r>
            <a:endParaRPr sz="1550">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550">
                <a:solidFill>
                  <a:srgbClr val="795E26"/>
                </a:solidFill>
                <a:highlight>
                  <a:srgbClr val="F7F7F7"/>
                </a:highlight>
                <a:latin typeface="Consolas"/>
                <a:ea typeface="Consolas"/>
                <a:cs typeface="Consolas"/>
                <a:sym typeface="Consolas"/>
              </a:rPr>
              <a:t>print</a:t>
            </a:r>
            <a:r>
              <a:rPr lang="en-US" sz="1550">
                <a:highlight>
                  <a:srgbClr val="F7F7F7"/>
                </a:highlight>
                <a:latin typeface="Consolas"/>
                <a:ea typeface="Consolas"/>
                <a:cs typeface="Consolas"/>
                <a:sym typeface="Consolas"/>
              </a:rPr>
              <a:t>(n)</a:t>
            </a:r>
            <a:endParaRPr sz="1050">
              <a:highlight>
                <a:srgbClr val="F7F7F7"/>
              </a:highlight>
              <a:latin typeface="Consolas"/>
              <a:ea typeface="Consolas"/>
              <a:cs typeface="Consolas"/>
              <a:sym typeface="Consolas"/>
            </a:endParaRPr>
          </a:p>
        </p:txBody>
      </p:sp>
      <p:sp>
        <p:nvSpPr>
          <p:cNvPr id="551" name="Google Shape;551;p66"/>
          <p:cNvSpPr txBox="1"/>
          <p:nvPr/>
        </p:nvSpPr>
        <p:spPr>
          <a:xfrm>
            <a:off x="485575" y="3217350"/>
            <a:ext cx="3000000" cy="747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550">
                <a:solidFill>
                  <a:srgbClr val="008000"/>
                </a:solidFill>
                <a:highlight>
                  <a:srgbClr val="F7F7F7"/>
                </a:highlight>
                <a:latin typeface="Consolas"/>
                <a:ea typeface="Consolas"/>
                <a:cs typeface="Consolas"/>
                <a:sym typeface="Consolas"/>
              </a:rPr>
              <a:t>Output</a:t>
            </a:r>
            <a:endParaRPr sz="1550">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550">
                <a:solidFill>
                  <a:srgbClr val="008000"/>
                </a:solidFill>
                <a:highlight>
                  <a:srgbClr val="F7F7F7"/>
                </a:highlight>
                <a:latin typeface="Consolas"/>
                <a:ea typeface="Consolas"/>
                <a:cs typeface="Consolas"/>
                <a:sym typeface="Consolas"/>
              </a:rPr>
              <a:t>50</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67"/>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Common Use Cases for Lambda Functions</a:t>
            </a:r>
            <a:endParaRPr/>
          </a:p>
        </p:txBody>
      </p:sp>
      <p:sp>
        <p:nvSpPr>
          <p:cNvPr id="557" name="Google Shape;557;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47</a:t>
            </a:fld>
            <a:endParaRPr/>
          </a:p>
        </p:txBody>
      </p:sp>
      <p:sp>
        <p:nvSpPr>
          <p:cNvPr id="558" name="Google Shape;558;p67"/>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F6B26B"/>
              </a:buClr>
              <a:buSzPts val="1700"/>
              <a:buChar char="●"/>
            </a:pPr>
            <a:r>
              <a:rPr lang="en-US" sz="1700">
                <a:solidFill>
                  <a:srgbClr val="0A0A23"/>
                </a:solidFill>
                <a:highlight>
                  <a:srgbClr val="FFFFFF"/>
                </a:highlight>
              </a:rPr>
              <a:t>An iterable is essentially anything that consists of a series of values such as characters, numbers, and so on.</a:t>
            </a:r>
            <a:endParaRPr sz="1700">
              <a:solidFill>
                <a:srgbClr val="0A0A23"/>
              </a:solidFill>
              <a:highlight>
                <a:srgbClr val="FFFFFF"/>
              </a:highlight>
            </a:endParaRPr>
          </a:p>
          <a:p>
            <a:pPr marL="457200" lvl="0" indent="-336550" algn="l" rtl="0">
              <a:spcBef>
                <a:spcPts val="1000"/>
              </a:spcBef>
              <a:spcAft>
                <a:spcPts val="0"/>
              </a:spcAft>
              <a:buClr>
                <a:srgbClr val="F6B26B"/>
              </a:buClr>
              <a:buSzPts val="1700"/>
              <a:buChar char="●"/>
            </a:pPr>
            <a:r>
              <a:rPr lang="en-US" sz="1700">
                <a:solidFill>
                  <a:srgbClr val="0A0A23"/>
                </a:solidFill>
                <a:highlight>
                  <a:srgbClr val="FFFFFF"/>
                </a:highlight>
              </a:rPr>
              <a:t>In Python, iterables include strings, lists, dictionaries, ranges, tuples, and so on. When working with iterables, you can use lambda functions in conjunction with two common functions: </a:t>
            </a:r>
            <a:r>
              <a:rPr lang="en-US" sz="1700" b="1">
                <a:solidFill>
                  <a:srgbClr val="0A0A23"/>
                </a:solidFill>
                <a:latin typeface="Consolas"/>
                <a:ea typeface="Consolas"/>
                <a:cs typeface="Consolas"/>
                <a:sym typeface="Consolas"/>
              </a:rPr>
              <a:t>filter()</a:t>
            </a:r>
            <a:r>
              <a:rPr lang="en-US" sz="1700">
                <a:solidFill>
                  <a:srgbClr val="0A0A23"/>
                </a:solidFill>
                <a:highlight>
                  <a:srgbClr val="FFFFFF"/>
                </a:highlight>
              </a:rPr>
              <a:t> and </a:t>
            </a:r>
            <a:r>
              <a:rPr lang="en-US" sz="1700" b="1">
                <a:solidFill>
                  <a:srgbClr val="0A0A23"/>
                </a:solidFill>
                <a:latin typeface="Consolas"/>
                <a:ea typeface="Consolas"/>
                <a:cs typeface="Consolas"/>
                <a:sym typeface="Consolas"/>
              </a:rPr>
              <a:t>map()</a:t>
            </a:r>
            <a:r>
              <a:rPr lang="en-US" sz="1700" b="1">
                <a:solidFill>
                  <a:srgbClr val="0A0A23"/>
                </a:solidFill>
                <a:latin typeface="Roboto Mono"/>
                <a:ea typeface="Roboto Mono"/>
                <a:cs typeface="Roboto Mono"/>
                <a:sym typeface="Roboto Mono"/>
              </a:rPr>
              <a:t>.</a:t>
            </a:r>
            <a:endParaRPr sz="1700" b="1">
              <a:solidFill>
                <a:srgbClr val="0A0A23"/>
              </a:solidFill>
              <a:latin typeface="Roboto Mono"/>
              <a:ea typeface="Roboto Mono"/>
              <a:cs typeface="Roboto Mono"/>
              <a:sym typeface="Roboto Mono"/>
            </a:endParaRPr>
          </a:p>
          <a:p>
            <a:pPr marL="457200" lvl="0" indent="-336550" algn="l" rtl="0">
              <a:spcBef>
                <a:spcPts val="1000"/>
              </a:spcBef>
              <a:spcAft>
                <a:spcPts val="1000"/>
              </a:spcAft>
              <a:buClr>
                <a:srgbClr val="F6B26B"/>
              </a:buClr>
              <a:buSzPts val="1700"/>
              <a:buChar char="●"/>
            </a:pPr>
            <a:r>
              <a:rPr lang="en-US" sz="1700">
                <a:solidFill>
                  <a:srgbClr val="0A0A23"/>
                </a:solidFill>
                <a:highlight>
                  <a:srgbClr val="FFFFFF"/>
                </a:highlight>
              </a:rPr>
              <a:t>Lambda functions are often used as arguments in higher-order functions such as </a:t>
            </a:r>
            <a:r>
              <a:rPr lang="en-US" sz="1700" b="1">
                <a:solidFill>
                  <a:srgbClr val="0A0A23"/>
                </a:solidFill>
                <a:latin typeface="Roboto Mono"/>
                <a:ea typeface="Roboto Mono"/>
                <a:cs typeface="Roboto Mono"/>
                <a:sym typeface="Roboto Mono"/>
              </a:rPr>
              <a:t>map(), filter(),</a:t>
            </a:r>
            <a:r>
              <a:rPr lang="en-US" sz="1700">
                <a:solidFill>
                  <a:srgbClr val="0A0A23"/>
                </a:solidFill>
                <a:highlight>
                  <a:srgbClr val="FFFFFF"/>
                </a:highlight>
              </a:rPr>
              <a:t> and </a:t>
            </a:r>
            <a:r>
              <a:rPr lang="en-US" sz="1700" b="1">
                <a:solidFill>
                  <a:srgbClr val="0A0A23"/>
                </a:solidFill>
                <a:latin typeface="Roboto Mono"/>
                <a:ea typeface="Roboto Mono"/>
                <a:cs typeface="Roboto Mono"/>
                <a:sym typeface="Roboto Mono"/>
              </a:rPr>
              <a:t>reduce(). </a:t>
            </a:r>
            <a:r>
              <a:rPr lang="en-US" sz="1700">
                <a:solidFill>
                  <a:srgbClr val="0A0A23"/>
                </a:solidFill>
                <a:highlight>
                  <a:srgbClr val="FFFFFF"/>
                </a:highlight>
              </a:rPr>
              <a:t>These functions allow you to apply a given operation to every element of a list or other iterable.</a:t>
            </a:r>
            <a:endParaRPr sz="1700">
              <a:solidFill>
                <a:srgbClr val="0A0A23"/>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8"/>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i="1">
                <a:solidFill>
                  <a:srgbClr val="FF9900"/>
                </a:solidFill>
                <a:latin typeface="Verdana"/>
                <a:ea typeface="Verdana"/>
                <a:cs typeface="Verdana"/>
                <a:sym typeface="Verdana"/>
              </a:rPr>
              <a:t>lambda </a:t>
            </a:r>
            <a:r>
              <a:rPr lang="en-US"/>
              <a:t>filter() function</a:t>
            </a:r>
            <a:endParaRPr/>
          </a:p>
        </p:txBody>
      </p:sp>
      <p:sp>
        <p:nvSpPr>
          <p:cNvPr id="564" name="Google Shape;564;p68"/>
          <p:cNvSpPr txBox="1">
            <a:spLocks noGrp="1"/>
          </p:cNvSpPr>
          <p:nvPr>
            <p:ph type="body" idx="1"/>
          </p:nvPr>
        </p:nvSpPr>
        <p:spPr>
          <a:xfrm>
            <a:off x="510500" y="1247650"/>
            <a:ext cx="8271600" cy="1363500"/>
          </a:xfrm>
          <a:prstGeom prst="rect">
            <a:avLst/>
          </a:prstGeom>
        </p:spPr>
        <p:txBody>
          <a:bodyPr spcFirstLastPara="1" wrap="square" lIns="91425" tIns="91425" rIns="91425" bIns="91425" anchor="t" anchorCtr="0">
            <a:normAutofit lnSpcReduction="20000"/>
          </a:bodyPr>
          <a:lstStyle/>
          <a:p>
            <a:pPr marL="457200" lvl="0" indent="-317500" algn="l" rtl="0">
              <a:spcBef>
                <a:spcPts val="0"/>
              </a:spcBef>
              <a:spcAft>
                <a:spcPts val="0"/>
              </a:spcAft>
              <a:buClr>
                <a:srgbClr val="000000"/>
              </a:buClr>
              <a:buSzPts val="1400"/>
              <a:buChar char="●"/>
            </a:pPr>
            <a:r>
              <a:rPr lang="en-US" sz="1400">
                <a:solidFill>
                  <a:srgbClr val="000000"/>
                </a:solidFill>
              </a:rPr>
              <a:t>The</a:t>
            </a:r>
            <a:r>
              <a:rPr lang="en-US" sz="1400" b="1">
                <a:solidFill>
                  <a:srgbClr val="000000"/>
                </a:solidFill>
              </a:rPr>
              <a:t> filter() </a:t>
            </a:r>
            <a:r>
              <a:rPr lang="en-US" sz="1400">
                <a:solidFill>
                  <a:srgbClr val="000000"/>
                </a:solidFill>
              </a:rPr>
              <a:t>function is used to select specific elements from a sequence of elements or iterable. The sequence can be any iterator like lists, sets, tuples, etc.</a:t>
            </a:r>
            <a:endParaRPr sz="1400">
              <a:solidFill>
                <a:srgbClr val="000000"/>
              </a:solidFill>
            </a:endParaRPr>
          </a:p>
          <a:p>
            <a:pPr marL="457200" lvl="0" indent="-317500" algn="l" rtl="0">
              <a:spcBef>
                <a:spcPts val="1000"/>
              </a:spcBef>
              <a:spcAft>
                <a:spcPts val="0"/>
              </a:spcAft>
              <a:buClr>
                <a:srgbClr val="000000"/>
              </a:buClr>
              <a:buSzPts val="1400"/>
              <a:buChar char="●"/>
            </a:pPr>
            <a:r>
              <a:rPr lang="en-US" sz="1400">
                <a:solidFill>
                  <a:srgbClr val="000000"/>
                </a:solidFill>
              </a:rPr>
              <a:t>The following is the syntax of a filter function:</a:t>
            </a:r>
            <a:endParaRPr sz="1450">
              <a:solidFill>
                <a:srgbClr val="000000"/>
              </a:solidFill>
              <a:highlight>
                <a:srgbClr val="FFFFFF"/>
              </a:highlight>
            </a:endParaRPr>
          </a:p>
          <a:p>
            <a:pPr marL="190500" marR="190500" lvl="0" indent="0" algn="ctr" rtl="0">
              <a:lnSpc>
                <a:spcPct val="150000"/>
              </a:lnSpc>
              <a:spcBef>
                <a:spcPts val="1000"/>
              </a:spcBef>
              <a:spcAft>
                <a:spcPts val="0"/>
              </a:spcAft>
              <a:buNone/>
            </a:pPr>
            <a:r>
              <a:rPr lang="en-US" sz="1366" b="1">
                <a:solidFill>
                  <a:srgbClr val="669900"/>
                </a:solidFill>
                <a:highlight>
                  <a:srgbClr val="F3F3F3"/>
                </a:highlight>
                <a:latin typeface="Consolas"/>
                <a:ea typeface="Consolas"/>
                <a:cs typeface="Consolas"/>
                <a:sym typeface="Consolas"/>
              </a:rPr>
              <a:t>filter</a:t>
            </a:r>
            <a:r>
              <a:rPr lang="en-US" sz="1366" b="1">
                <a:solidFill>
                  <a:srgbClr val="999999"/>
                </a:solidFill>
                <a:highlight>
                  <a:srgbClr val="F3F3F3"/>
                </a:highlight>
                <a:latin typeface="Consolas"/>
                <a:ea typeface="Consolas"/>
                <a:cs typeface="Consolas"/>
                <a:sym typeface="Consolas"/>
              </a:rPr>
              <a:t>(</a:t>
            </a:r>
            <a:r>
              <a:rPr lang="en-US" sz="1416" b="1">
                <a:solidFill>
                  <a:srgbClr val="000000"/>
                </a:solidFill>
                <a:highlight>
                  <a:srgbClr val="F3F3F3"/>
                </a:highlight>
                <a:latin typeface="Consolas"/>
                <a:ea typeface="Consolas"/>
                <a:cs typeface="Consolas"/>
                <a:sym typeface="Consolas"/>
              </a:rPr>
              <a:t>function</a:t>
            </a:r>
            <a:r>
              <a:rPr lang="en-US" sz="1366" b="1">
                <a:solidFill>
                  <a:srgbClr val="999999"/>
                </a:solidFill>
                <a:highlight>
                  <a:srgbClr val="F3F3F3"/>
                </a:highlight>
                <a:latin typeface="Consolas"/>
                <a:ea typeface="Consolas"/>
                <a:cs typeface="Consolas"/>
                <a:sym typeface="Consolas"/>
              </a:rPr>
              <a:t>,</a:t>
            </a:r>
            <a:r>
              <a:rPr lang="en-US" sz="1416" b="1">
                <a:solidFill>
                  <a:srgbClr val="000000"/>
                </a:solidFill>
                <a:highlight>
                  <a:srgbClr val="F3F3F3"/>
                </a:highlight>
                <a:latin typeface="Consolas"/>
                <a:ea typeface="Consolas"/>
                <a:cs typeface="Consolas"/>
                <a:sym typeface="Consolas"/>
              </a:rPr>
              <a:t> iterable</a:t>
            </a:r>
            <a:r>
              <a:rPr lang="en-US" sz="1366" b="1">
                <a:solidFill>
                  <a:srgbClr val="999999"/>
                </a:solidFill>
                <a:highlight>
                  <a:srgbClr val="F3F3F3"/>
                </a:highlight>
                <a:latin typeface="Consolas"/>
                <a:ea typeface="Consolas"/>
                <a:cs typeface="Consolas"/>
                <a:sym typeface="Consolas"/>
              </a:rPr>
              <a:t>)</a:t>
            </a:r>
            <a:endParaRPr sz="1816"/>
          </a:p>
        </p:txBody>
      </p:sp>
      <p:sp>
        <p:nvSpPr>
          <p:cNvPr id="565" name="Google Shape;565;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48</a:t>
            </a:fld>
            <a:endParaRPr/>
          </a:p>
        </p:txBody>
      </p:sp>
      <p:sp>
        <p:nvSpPr>
          <p:cNvPr id="566" name="Google Shape;566;p68"/>
          <p:cNvSpPr txBox="1"/>
          <p:nvPr/>
        </p:nvSpPr>
        <p:spPr>
          <a:xfrm>
            <a:off x="485575" y="2565975"/>
            <a:ext cx="8296500" cy="18957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US">
                <a:highlight>
                  <a:srgbClr val="FFFFFF"/>
                </a:highlight>
              </a:rPr>
              <a:t>As you can see, a filter() function requires another function that contains the expression or operations that will be performed on the iterable.</a:t>
            </a:r>
            <a:endParaRPr>
              <a:highlight>
                <a:srgbClr val="FFFFFF"/>
              </a:highlight>
            </a:endParaRPr>
          </a:p>
          <a:p>
            <a:pPr marL="457200" lvl="0" indent="-317500" algn="l" rtl="0">
              <a:lnSpc>
                <a:spcPct val="115000"/>
              </a:lnSpc>
              <a:spcBef>
                <a:spcPts val="1000"/>
              </a:spcBef>
              <a:spcAft>
                <a:spcPts val="0"/>
              </a:spcAft>
              <a:buSzPts val="1400"/>
              <a:buChar char="●"/>
            </a:pPr>
            <a:r>
              <a:rPr lang="en-US">
                <a:highlight>
                  <a:srgbClr val="FFFFFF"/>
                </a:highlight>
              </a:rPr>
              <a:t>For example, say we have a list such as </a:t>
            </a:r>
            <a:r>
              <a:rPr lang="en-US">
                <a:highlight>
                  <a:srgbClr val="D9D2E9"/>
                </a:highlight>
                <a:latin typeface="Roboto Mono"/>
                <a:ea typeface="Roboto Mono"/>
                <a:cs typeface="Roboto Mono"/>
                <a:sym typeface="Roboto Mono"/>
              </a:rPr>
              <a:t>[1, 2, 3, 4, 5, 6, 7, 8, 9, 10]</a:t>
            </a:r>
            <a:r>
              <a:rPr lang="en-US">
                <a:highlight>
                  <a:srgbClr val="FFFFFF"/>
                </a:highlight>
              </a:rPr>
              <a:t>. Now let's say that we are only interested in those values in the list that have a remainder of 0 when divided by 2, we can make use of </a:t>
            </a:r>
            <a:r>
              <a:rPr lang="en-US" b="1">
                <a:highlight>
                  <a:srgbClr val="FFFFFF"/>
                </a:highlight>
                <a:latin typeface="Roboto Mono"/>
                <a:ea typeface="Roboto Mono"/>
                <a:cs typeface="Roboto Mono"/>
                <a:sym typeface="Roboto Mono"/>
              </a:rPr>
              <a:t>filter()</a:t>
            </a:r>
            <a:r>
              <a:rPr lang="en-US">
                <a:highlight>
                  <a:srgbClr val="FFFFFF"/>
                </a:highlight>
              </a:rPr>
              <a:t> and a lambda function.</a:t>
            </a:r>
            <a:endParaRPr>
              <a:highlight>
                <a:srgbClr val="FFFFFF"/>
              </a:highlight>
            </a:endParaRPr>
          </a:p>
          <a:p>
            <a:pPr marL="457200" lvl="0" indent="-317500" algn="l" rtl="0">
              <a:lnSpc>
                <a:spcPct val="115000"/>
              </a:lnSpc>
              <a:spcBef>
                <a:spcPts val="1000"/>
              </a:spcBef>
              <a:spcAft>
                <a:spcPts val="1000"/>
              </a:spcAft>
              <a:buSzPts val="1400"/>
              <a:buChar char="●"/>
            </a:pPr>
            <a:r>
              <a:rPr lang="en-US">
                <a:highlight>
                  <a:srgbClr val="FFFFFF"/>
                </a:highlight>
              </a:rPr>
              <a:t>First, we will use the lambda function to create the expression, which we want to derive like this:</a:t>
            </a:r>
            <a:endParaRPr>
              <a:highlight>
                <a:srgbClr val="FFFFFF"/>
              </a:highlight>
            </a:endParaRPr>
          </a:p>
        </p:txBody>
      </p:sp>
      <p:sp>
        <p:nvSpPr>
          <p:cNvPr id="567" name="Google Shape;567;p68"/>
          <p:cNvSpPr txBox="1"/>
          <p:nvPr/>
        </p:nvSpPr>
        <p:spPr>
          <a:xfrm>
            <a:off x="3378975" y="4523300"/>
            <a:ext cx="3000000" cy="384900"/>
          </a:xfrm>
          <a:prstGeom prst="rect">
            <a:avLst/>
          </a:prstGeom>
          <a:noFill/>
          <a:ln>
            <a:noFill/>
          </a:ln>
        </p:spPr>
        <p:txBody>
          <a:bodyPr spcFirstLastPara="1" wrap="square" lIns="91425" tIns="91425" rIns="91425" bIns="91425" anchor="t" anchorCtr="0">
            <a:spAutoFit/>
          </a:bodyPr>
          <a:lstStyle/>
          <a:p>
            <a:pPr marL="190500" marR="190500" lvl="0" indent="0" algn="l" rtl="0">
              <a:lnSpc>
                <a:spcPct val="150000"/>
              </a:lnSpc>
              <a:spcBef>
                <a:spcPts val="1700"/>
              </a:spcBef>
              <a:spcAft>
                <a:spcPts val="3300"/>
              </a:spcAft>
              <a:buNone/>
            </a:pPr>
            <a:r>
              <a:rPr lang="en-US" sz="1250" b="1">
                <a:solidFill>
                  <a:srgbClr val="0077AA"/>
                </a:solidFill>
                <a:latin typeface="Consolas"/>
                <a:ea typeface="Consolas"/>
                <a:cs typeface="Consolas"/>
                <a:sym typeface="Consolas"/>
              </a:rPr>
              <a:t>lambda</a:t>
            </a:r>
            <a:r>
              <a:rPr lang="en-US" sz="1300" b="1">
                <a:latin typeface="Consolas"/>
                <a:ea typeface="Consolas"/>
                <a:cs typeface="Consolas"/>
                <a:sym typeface="Consolas"/>
              </a:rPr>
              <a:t> x</a:t>
            </a:r>
            <a:r>
              <a:rPr lang="en-US" sz="1250" b="1">
                <a:solidFill>
                  <a:srgbClr val="999999"/>
                </a:solidFill>
                <a:latin typeface="Consolas"/>
                <a:ea typeface="Consolas"/>
                <a:cs typeface="Consolas"/>
                <a:sym typeface="Consolas"/>
              </a:rPr>
              <a:t>:</a:t>
            </a:r>
            <a:r>
              <a:rPr lang="en-US" sz="1300" b="1">
                <a:latin typeface="Consolas"/>
                <a:ea typeface="Consolas"/>
                <a:cs typeface="Consolas"/>
                <a:sym typeface="Consolas"/>
              </a:rPr>
              <a:t> x </a:t>
            </a:r>
            <a:r>
              <a:rPr lang="en-US" sz="1250" b="1">
                <a:solidFill>
                  <a:srgbClr val="9A6E3A"/>
                </a:solidFill>
                <a:latin typeface="Consolas"/>
                <a:ea typeface="Consolas"/>
                <a:cs typeface="Consolas"/>
                <a:sym typeface="Consolas"/>
              </a:rPr>
              <a:t>%</a:t>
            </a:r>
            <a:r>
              <a:rPr lang="en-US" sz="1300" b="1">
                <a:latin typeface="Consolas"/>
                <a:ea typeface="Consolas"/>
                <a:cs typeface="Consolas"/>
                <a:sym typeface="Consolas"/>
              </a:rPr>
              <a:t> </a:t>
            </a:r>
            <a:r>
              <a:rPr lang="en-US" sz="1250" b="1">
                <a:solidFill>
                  <a:srgbClr val="990055"/>
                </a:solidFill>
                <a:latin typeface="Consolas"/>
                <a:ea typeface="Consolas"/>
                <a:cs typeface="Consolas"/>
                <a:sym typeface="Consolas"/>
              </a:rPr>
              <a:t>2</a:t>
            </a:r>
            <a:r>
              <a:rPr lang="en-US" sz="1300" b="1">
                <a:latin typeface="Consolas"/>
                <a:ea typeface="Consolas"/>
                <a:cs typeface="Consolas"/>
                <a:sym typeface="Consolas"/>
              </a:rPr>
              <a:t> </a:t>
            </a:r>
            <a:r>
              <a:rPr lang="en-US" sz="1250" b="1">
                <a:solidFill>
                  <a:srgbClr val="9A6E3A"/>
                </a:solidFill>
                <a:latin typeface="Consolas"/>
                <a:ea typeface="Consolas"/>
                <a:cs typeface="Consolas"/>
                <a:sym typeface="Consolas"/>
              </a:rPr>
              <a:t>==</a:t>
            </a:r>
            <a:r>
              <a:rPr lang="en-US" sz="1300" b="1">
                <a:latin typeface="Consolas"/>
                <a:ea typeface="Consolas"/>
                <a:cs typeface="Consolas"/>
                <a:sym typeface="Consolas"/>
              </a:rPr>
              <a:t> </a:t>
            </a:r>
            <a:r>
              <a:rPr lang="en-US" sz="1250" b="1">
                <a:solidFill>
                  <a:srgbClr val="990055"/>
                </a:solidFill>
                <a:latin typeface="Consolas"/>
                <a:ea typeface="Consolas"/>
                <a:cs typeface="Consolas"/>
                <a:sym typeface="Consolas"/>
              </a:rPr>
              <a:t>0</a:t>
            </a:r>
            <a:endParaRPr sz="1250" b="1">
              <a:solidFill>
                <a:srgbClr val="990055"/>
              </a:solidFill>
              <a:latin typeface="Consolas"/>
              <a:ea typeface="Consolas"/>
              <a:cs typeface="Consolas"/>
              <a:sym typeface="Consolas"/>
            </a:endParaRPr>
          </a:p>
        </p:txBody>
      </p:sp>
      <p:sp>
        <p:nvSpPr>
          <p:cNvPr id="568" name="Google Shape;568;p68"/>
          <p:cNvSpPr txBox="1"/>
          <p:nvPr/>
        </p:nvSpPr>
        <p:spPr>
          <a:xfrm>
            <a:off x="6914575" y="4601925"/>
            <a:ext cx="1642200" cy="3936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a:t>continue…</a:t>
            </a:r>
            <a:endParaRPr/>
          </a:p>
        </p:txBody>
      </p:sp>
      <p:cxnSp>
        <p:nvCxnSpPr>
          <p:cNvPr id="569" name="Google Shape;569;p68"/>
          <p:cNvCxnSpPr/>
          <p:nvPr/>
        </p:nvCxnSpPr>
        <p:spPr>
          <a:xfrm rot="10800000">
            <a:off x="4852500" y="2452550"/>
            <a:ext cx="358500" cy="241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9"/>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i="1">
                <a:solidFill>
                  <a:srgbClr val="FF9900"/>
                </a:solidFill>
                <a:latin typeface="Verdana"/>
                <a:ea typeface="Verdana"/>
                <a:cs typeface="Verdana"/>
                <a:sym typeface="Verdana"/>
              </a:rPr>
              <a:t>lambda </a:t>
            </a:r>
            <a:r>
              <a:rPr lang="en-US"/>
              <a:t>filter() function (continued)</a:t>
            </a:r>
            <a:endParaRPr/>
          </a:p>
        </p:txBody>
      </p:sp>
      <p:sp>
        <p:nvSpPr>
          <p:cNvPr id="575" name="Google Shape;575;p69"/>
          <p:cNvSpPr txBox="1">
            <a:spLocks noGrp="1"/>
          </p:cNvSpPr>
          <p:nvPr>
            <p:ph type="body" idx="1"/>
          </p:nvPr>
        </p:nvSpPr>
        <p:spPr>
          <a:xfrm>
            <a:off x="596150" y="1810700"/>
            <a:ext cx="8174700" cy="26367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US" sz="1250">
                <a:solidFill>
                  <a:srgbClr val="000000"/>
                </a:solidFill>
                <a:highlight>
                  <a:srgbClr val="F7F7F7"/>
                </a:highlight>
                <a:latin typeface="Consolas"/>
                <a:ea typeface="Consolas"/>
                <a:cs typeface="Consolas"/>
                <a:sym typeface="Consolas"/>
              </a:rPr>
              <a:t>list1 = [</a:t>
            </a:r>
            <a:r>
              <a:rPr lang="en-US" sz="1250">
                <a:solidFill>
                  <a:srgbClr val="098156"/>
                </a:solidFill>
                <a:highlight>
                  <a:srgbClr val="F7F7F7"/>
                </a:highlight>
                <a:latin typeface="Consolas"/>
                <a:ea typeface="Consolas"/>
                <a:cs typeface="Consolas"/>
                <a:sym typeface="Consolas"/>
              </a:rPr>
              <a:t>1</a:t>
            </a:r>
            <a:r>
              <a:rPr lang="en-US" sz="1250">
                <a:solidFill>
                  <a:srgbClr val="000000"/>
                </a:solidFill>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2</a:t>
            </a:r>
            <a:r>
              <a:rPr lang="en-US" sz="1250">
                <a:solidFill>
                  <a:srgbClr val="000000"/>
                </a:solidFill>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3</a:t>
            </a:r>
            <a:r>
              <a:rPr lang="en-US" sz="1250">
                <a:solidFill>
                  <a:srgbClr val="000000"/>
                </a:solidFill>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4</a:t>
            </a:r>
            <a:r>
              <a:rPr lang="en-US" sz="1250">
                <a:solidFill>
                  <a:srgbClr val="000000"/>
                </a:solidFill>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5</a:t>
            </a:r>
            <a:r>
              <a:rPr lang="en-US" sz="1250">
                <a:solidFill>
                  <a:srgbClr val="000000"/>
                </a:solidFill>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6</a:t>
            </a:r>
            <a:r>
              <a:rPr lang="en-US" sz="1250">
                <a:solidFill>
                  <a:srgbClr val="000000"/>
                </a:solidFill>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7</a:t>
            </a:r>
            <a:r>
              <a:rPr lang="en-US" sz="1250">
                <a:solidFill>
                  <a:srgbClr val="000000"/>
                </a:solidFill>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8</a:t>
            </a:r>
            <a:r>
              <a:rPr lang="en-US" sz="1250">
                <a:solidFill>
                  <a:srgbClr val="000000"/>
                </a:solidFill>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9</a:t>
            </a:r>
            <a:r>
              <a:rPr lang="en-US" sz="1250">
                <a:solidFill>
                  <a:srgbClr val="000000"/>
                </a:solidFill>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10</a:t>
            </a:r>
            <a:r>
              <a:rPr lang="en-US" sz="1250">
                <a:solidFill>
                  <a:srgbClr val="000000"/>
                </a:solidFill>
                <a:highlight>
                  <a:srgbClr val="F7F7F7"/>
                </a:highlight>
                <a:latin typeface="Consolas"/>
                <a:ea typeface="Consolas"/>
                <a:cs typeface="Consolas"/>
                <a:sym typeface="Consolas"/>
              </a:rPr>
              <a:t>]</a:t>
            </a:r>
            <a:endParaRPr sz="12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solidFill>
                  <a:srgbClr val="795E26"/>
                </a:solidFill>
                <a:highlight>
                  <a:srgbClr val="F7F7F7"/>
                </a:highlight>
                <a:latin typeface="Consolas"/>
                <a:ea typeface="Consolas"/>
                <a:cs typeface="Consolas"/>
                <a:sym typeface="Consolas"/>
              </a:rPr>
              <a:t>filter</a:t>
            </a:r>
            <a:r>
              <a:rPr lang="en-US" sz="1250">
                <a:solidFill>
                  <a:srgbClr val="000000"/>
                </a:solidFill>
                <a:highlight>
                  <a:srgbClr val="F7F7F7"/>
                </a:highlight>
                <a:latin typeface="Consolas"/>
                <a:ea typeface="Consolas"/>
                <a:cs typeface="Consolas"/>
                <a:sym typeface="Consolas"/>
              </a:rPr>
              <a:t>(</a:t>
            </a:r>
            <a:r>
              <a:rPr lang="en-US" sz="1250">
                <a:solidFill>
                  <a:srgbClr val="0000FF"/>
                </a:solidFill>
                <a:highlight>
                  <a:srgbClr val="F7F7F7"/>
                </a:highlight>
                <a:latin typeface="Consolas"/>
                <a:ea typeface="Consolas"/>
                <a:cs typeface="Consolas"/>
                <a:sym typeface="Consolas"/>
              </a:rPr>
              <a:t>lambda</a:t>
            </a:r>
            <a:r>
              <a:rPr lang="en-US" sz="1250">
                <a:solidFill>
                  <a:srgbClr val="000000"/>
                </a:solidFill>
                <a:highlight>
                  <a:srgbClr val="F7F7F7"/>
                </a:highlight>
                <a:latin typeface="Consolas"/>
                <a:ea typeface="Consolas"/>
                <a:cs typeface="Consolas"/>
                <a:sym typeface="Consolas"/>
              </a:rPr>
              <a:t> x: x % </a:t>
            </a:r>
            <a:r>
              <a:rPr lang="en-US" sz="1250">
                <a:solidFill>
                  <a:srgbClr val="098156"/>
                </a:solidFill>
                <a:highlight>
                  <a:srgbClr val="F7F7F7"/>
                </a:highlight>
                <a:latin typeface="Consolas"/>
                <a:ea typeface="Consolas"/>
                <a:cs typeface="Consolas"/>
                <a:sym typeface="Consolas"/>
              </a:rPr>
              <a:t>2</a:t>
            </a:r>
            <a:r>
              <a:rPr lang="en-US" sz="1250">
                <a:solidFill>
                  <a:srgbClr val="000000"/>
                </a:solidFill>
                <a:highlight>
                  <a:srgbClr val="F7F7F7"/>
                </a:highlight>
                <a:latin typeface="Consolas"/>
                <a:ea typeface="Consolas"/>
                <a:cs typeface="Consolas"/>
                <a:sym typeface="Consolas"/>
              </a:rPr>
              <a:t> == </a:t>
            </a:r>
            <a:r>
              <a:rPr lang="en-US" sz="1250">
                <a:solidFill>
                  <a:srgbClr val="098156"/>
                </a:solidFill>
                <a:highlight>
                  <a:srgbClr val="F7F7F7"/>
                </a:highlight>
                <a:latin typeface="Consolas"/>
                <a:ea typeface="Consolas"/>
                <a:cs typeface="Consolas"/>
                <a:sym typeface="Consolas"/>
              </a:rPr>
              <a:t>0</a:t>
            </a:r>
            <a:r>
              <a:rPr lang="en-US" sz="1250">
                <a:solidFill>
                  <a:srgbClr val="000000"/>
                </a:solidFill>
                <a:highlight>
                  <a:srgbClr val="F7F7F7"/>
                </a:highlight>
                <a:latin typeface="Consolas"/>
                <a:ea typeface="Consolas"/>
                <a:cs typeface="Consolas"/>
                <a:sym typeface="Consolas"/>
              </a:rPr>
              <a:t>, list1)</a:t>
            </a:r>
            <a:endParaRPr sz="12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endParaRPr sz="12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solidFill>
                  <a:srgbClr val="008000"/>
                </a:solidFill>
                <a:highlight>
                  <a:srgbClr val="F7F7F7"/>
                </a:highlight>
                <a:latin typeface="Consolas"/>
                <a:ea typeface="Consolas"/>
                <a:cs typeface="Consolas"/>
                <a:sym typeface="Consolas"/>
              </a:rPr>
              <a:t># Output </a:t>
            </a:r>
            <a:endParaRPr sz="1250">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solidFill>
                  <a:srgbClr val="008000"/>
                </a:solidFill>
                <a:highlight>
                  <a:srgbClr val="F7F7F7"/>
                </a:highlight>
                <a:latin typeface="Consolas"/>
                <a:ea typeface="Consolas"/>
                <a:cs typeface="Consolas"/>
                <a:sym typeface="Consolas"/>
              </a:rPr>
              <a:t>#filter at 0x1e3f212ad60&gt; # The result is always filter object so I will need to convert it to list using list()</a:t>
            </a:r>
            <a:endParaRPr sz="1250">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endParaRPr sz="12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solidFill>
                  <a:srgbClr val="257693"/>
                </a:solidFill>
                <a:highlight>
                  <a:srgbClr val="F7F7F7"/>
                </a:highlight>
                <a:latin typeface="Consolas"/>
                <a:ea typeface="Consolas"/>
                <a:cs typeface="Consolas"/>
                <a:sym typeface="Consolas"/>
              </a:rPr>
              <a:t>list</a:t>
            </a:r>
            <a:r>
              <a:rPr lang="en-US" sz="1250">
                <a:solidFill>
                  <a:srgbClr val="000000"/>
                </a:solidFill>
                <a:highlight>
                  <a:srgbClr val="F7F7F7"/>
                </a:highlight>
                <a:latin typeface="Consolas"/>
                <a:ea typeface="Consolas"/>
                <a:cs typeface="Consolas"/>
                <a:sym typeface="Consolas"/>
              </a:rPr>
              <a:t>(</a:t>
            </a:r>
            <a:r>
              <a:rPr lang="en-US" sz="1250">
                <a:solidFill>
                  <a:srgbClr val="795E26"/>
                </a:solidFill>
                <a:highlight>
                  <a:srgbClr val="F7F7F7"/>
                </a:highlight>
                <a:latin typeface="Consolas"/>
                <a:ea typeface="Consolas"/>
                <a:cs typeface="Consolas"/>
                <a:sym typeface="Consolas"/>
              </a:rPr>
              <a:t>filter</a:t>
            </a:r>
            <a:r>
              <a:rPr lang="en-US" sz="1250">
                <a:solidFill>
                  <a:srgbClr val="000000"/>
                </a:solidFill>
                <a:highlight>
                  <a:srgbClr val="F7F7F7"/>
                </a:highlight>
                <a:latin typeface="Consolas"/>
                <a:ea typeface="Consolas"/>
                <a:cs typeface="Consolas"/>
                <a:sym typeface="Consolas"/>
              </a:rPr>
              <a:t>(</a:t>
            </a:r>
            <a:r>
              <a:rPr lang="en-US" sz="1250">
                <a:solidFill>
                  <a:srgbClr val="0000FF"/>
                </a:solidFill>
                <a:highlight>
                  <a:srgbClr val="F7F7F7"/>
                </a:highlight>
                <a:latin typeface="Consolas"/>
                <a:ea typeface="Consolas"/>
                <a:cs typeface="Consolas"/>
                <a:sym typeface="Consolas"/>
              </a:rPr>
              <a:t>lambda</a:t>
            </a:r>
            <a:r>
              <a:rPr lang="en-US" sz="1250">
                <a:solidFill>
                  <a:srgbClr val="000000"/>
                </a:solidFill>
                <a:highlight>
                  <a:srgbClr val="F7F7F7"/>
                </a:highlight>
                <a:latin typeface="Consolas"/>
                <a:ea typeface="Consolas"/>
                <a:cs typeface="Consolas"/>
                <a:sym typeface="Consolas"/>
              </a:rPr>
              <a:t> x: x % </a:t>
            </a:r>
            <a:r>
              <a:rPr lang="en-US" sz="1250">
                <a:solidFill>
                  <a:srgbClr val="098156"/>
                </a:solidFill>
                <a:highlight>
                  <a:srgbClr val="F7F7F7"/>
                </a:highlight>
                <a:latin typeface="Consolas"/>
                <a:ea typeface="Consolas"/>
                <a:cs typeface="Consolas"/>
                <a:sym typeface="Consolas"/>
              </a:rPr>
              <a:t>2</a:t>
            </a:r>
            <a:r>
              <a:rPr lang="en-US" sz="1250">
                <a:solidFill>
                  <a:srgbClr val="000000"/>
                </a:solidFill>
                <a:highlight>
                  <a:srgbClr val="F7F7F7"/>
                </a:highlight>
                <a:latin typeface="Consolas"/>
                <a:ea typeface="Consolas"/>
                <a:cs typeface="Consolas"/>
                <a:sym typeface="Consolas"/>
              </a:rPr>
              <a:t> == </a:t>
            </a:r>
            <a:r>
              <a:rPr lang="en-US" sz="1250">
                <a:solidFill>
                  <a:srgbClr val="098156"/>
                </a:solidFill>
                <a:highlight>
                  <a:srgbClr val="F7F7F7"/>
                </a:highlight>
                <a:latin typeface="Consolas"/>
                <a:ea typeface="Consolas"/>
                <a:cs typeface="Consolas"/>
                <a:sym typeface="Consolas"/>
              </a:rPr>
              <a:t>0</a:t>
            </a:r>
            <a:r>
              <a:rPr lang="en-US" sz="1250">
                <a:solidFill>
                  <a:srgbClr val="000000"/>
                </a:solidFill>
                <a:highlight>
                  <a:srgbClr val="F7F7F7"/>
                </a:highlight>
                <a:latin typeface="Consolas"/>
                <a:ea typeface="Consolas"/>
                <a:cs typeface="Consolas"/>
                <a:sym typeface="Consolas"/>
              </a:rPr>
              <a:t>, list1))</a:t>
            </a:r>
            <a:endParaRPr sz="12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solidFill>
                  <a:srgbClr val="008000"/>
                </a:solidFill>
                <a:highlight>
                  <a:srgbClr val="F7F7F7"/>
                </a:highlight>
                <a:latin typeface="Consolas"/>
                <a:ea typeface="Consolas"/>
                <a:cs typeface="Consolas"/>
                <a:sym typeface="Consolas"/>
              </a:rPr>
              <a:t># output [2, 4, 6, 8, 10]</a:t>
            </a:r>
            <a:endParaRPr sz="1300">
              <a:solidFill>
                <a:srgbClr val="000000"/>
              </a:solidFill>
              <a:latin typeface="Consolas"/>
              <a:ea typeface="Consolas"/>
              <a:cs typeface="Consolas"/>
              <a:sym typeface="Consolas"/>
            </a:endParaRPr>
          </a:p>
        </p:txBody>
      </p:sp>
      <p:sp>
        <p:nvSpPr>
          <p:cNvPr id="576" name="Google Shape;576;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49</a:t>
            </a:fld>
            <a:endParaRPr/>
          </a:p>
        </p:txBody>
      </p:sp>
      <p:sp>
        <p:nvSpPr>
          <p:cNvPr id="577" name="Google Shape;577;p69"/>
          <p:cNvSpPr txBox="1"/>
          <p:nvPr/>
        </p:nvSpPr>
        <p:spPr>
          <a:xfrm>
            <a:off x="485575" y="1317125"/>
            <a:ext cx="852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highlight>
                  <a:srgbClr val="FFFFFF"/>
                </a:highlight>
              </a:rPr>
              <a:t>Then insert it into the filter function: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514200" y="624850"/>
            <a:ext cx="8520600" cy="47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List Comprehensions </a:t>
            </a:r>
            <a:endParaRPr/>
          </a:p>
        </p:txBody>
      </p:sp>
      <p:sp>
        <p:nvSpPr>
          <p:cNvPr id="178" name="Google Shape;178;p26"/>
          <p:cNvSpPr txBox="1">
            <a:spLocks noGrp="1"/>
          </p:cNvSpPr>
          <p:nvPr>
            <p:ph type="body" idx="1"/>
          </p:nvPr>
        </p:nvSpPr>
        <p:spPr>
          <a:xfrm>
            <a:off x="590525" y="1058275"/>
            <a:ext cx="8068200" cy="371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a:solidFill>
                  <a:srgbClr val="000000"/>
                </a:solidFill>
              </a:rPr>
              <a:t>List comprehensions have these essential parts:</a:t>
            </a:r>
            <a:endParaRPr sz="1400">
              <a:solidFill>
                <a:srgbClr val="000000"/>
              </a:solidFill>
            </a:endParaRPr>
          </a:p>
          <a:p>
            <a:pPr marL="457200" lvl="0" indent="-317500" algn="l" rtl="0">
              <a:spcBef>
                <a:spcPts val="1200"/>
              </a:spcBef>
              <a:spcAft>
                <a:spcPts val="0"/>
              </a:spcAft>
              <a:buClr>
                <a:srgbClr val="000000"/>
              </a:buClr>
              <a:buSzPts val="1400"/>
              <a:buAutoNum type="arabicPeriod"/>
            </a:pPr>
            <a:r>
              <a:rPr lang="en-US" sz="1400">
                <a:solidFill>
                  <a:srgbClr val="000000"/>
                </a:solidFill>
              </a:rPr>
              <a:t>An iterable input sequence (a list, a range, or any sequence) that we iterate using a variable name.</a:t>
            </a:r>
            <a:endParaRPr sz="1400">
              <a:solidFill>
                <a:srgbClr val="000000"/>
              </a:solidFill>
            </a:endParaRPr>
          </a:p>
          <a:p>
            <a:pPr marL="457200" lvl="0" indent="-317500" algn="l" rtl="0">
              <a:spcBef>
                <a:spcPts val="0"/>
              </a:spcBef>
              <a:spcAft>
                <a:spcPts val="0"/>
              </a:spcAft>
              <a:buClr>
                <a:srgbClr val="000000"/>
              </a:buClr>
              <a:buSzPts val="1400"/>
              <a:buAutoNum type="arabicPeriod"/>
            </a:pPr>
            <a:r>
              <a:rPr lang="en-US" sz="1400">
                <a:solidFill>
                  <a:srgbClr val="000000"/>
                </a:solidFill>
              </a:rPr>
              <a:t>An output expression.</a:t>
            </a:r>
            <a:endParaRPr sz="1400">
              <a:solidFill>
                <a:srgbClr val="000000"/>
              </a:solidFill>
            </a:endParaRPr>
          </a:p>
          <a:p>
            <a:pPr marL="457200" lvl="0" indent="-317500" algn="l" rtl="0">
              <a:spcBef>
                <a:spcPts val="0"/>
              </a:spcBef>
              <a:spcAft>
                <a:spcPts val="0"/>
              </a:spcAft>
              <a:buClr>
                <a:srgbClr val="000000"/>
              </a:buClr>
              <a:buSzPts val="1400"/>
              <a:buAutoNum type="arabicPeriod"/>
            </a:pPr>
            <a:r>
              <a:rPr lang="en-US" sz="1400">
                <a:solidFill>
                  <a:srgbClr val="000000"/>
                </a:solidFill>
              </a:rPr>
              <a:t>An optional condition for the variable to filter or map, or do some logical action.</a:t>
            </a:r>
            <a:endParaRPr sz="1400">
              <a:solidFill>
                <a:srgbClr val="000000"/>
              </a:solidFill>
            </a:endParaRPr>
          </a:p>
        </p:txBody>
      </p:sp>
      <p:pic>
        <p:nvPicPr>
          <p:cNvPr id="179" name="Google Shape;179;p26"/>
          <p:cNvPicPr preferRelativeResize="0"/>
          <p:nvPr/>
        </p:nvPicPr>
        <p:blipFill>
          <a:blip r:embed="rId3">
            <a:alphaModFix/>
          </a:blip>
          <a:stretch>
            <a:fillRect/>
          </a:stretch>
        </p:blipFill>
        <p:spPr>
          <a:xfrm>
            <a:off x="3472875" y="2569575"/>
            <a:ext cx="4522275" cy="2045325"/>
          </a:xfrm>
          <a:prstGeom prst="rect">
            <a:avLst/>
          </a:prstGeom>
          <a:noFill/>
          <a:ln>
            <a:noFill/>
          </a:ln>
        </p:spPr>
      </p:pic>
      <p:sp>
        <p:nvSpPr>
          <p:cNvPr id="180" name="Google Shape;180;p26"/>
          <p:cNvSpPr txBox="1"/>
          <p:nvPr/>
        </p:nvSpPr>
        <p:spPr>
          <a:xfrm>
            <a:off x="6297450" y="4614900"/>
            <a:ext cx="1318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b="1">
                <a:solidFill>
                  <a:schemeClr val="dk1"/>
                </a:solidFill>
              </a:rPr>
              <a:t>img </a:t>
            </a:r>
            <a:r>
              <a:rPr lang="en-US" sz="900" b="1" u="sng">
                <a:solidFill>
                  <a:schemeClr val="dk1"/>
                </a:solidFill>
                <a:hlinkClick r:id="rId4">
                  <a:extLst>
                    <a:ext uri="{A12FA001-AC4F-418D-AE19-62706E023703}">
                      <ahyp:hlinkClr xmlns:ahyp="http://schemas.microsoft.com/office/drawing/2018/hyperlinkcolor" val="tx"/>
                    </a:ext>
                  </a:extLst>
                </a:hlinkClick>
              </a:rPr>
              <a:t>source</a:t>
            </a:r>
            <a:endParaRPr sz="900" b="1">
              <a:solidFill>
                <a:schemeClr val="dk1"/>
              </a:solidFill>
            </a:endParaRPr>
          </a:p>
        </p:txBody>
      </p:sp>
      <p:sp>
        <p:nvSpPr>
          <p:cNvPr id="181" name="Google Shape;181;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0"/>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200"/>
              </a:spcAft>
              <a:buNone/>
            </a:pPr>
            <a:r>
              <a:rPr lang="en-US" i="1">
                <a:solidFill>
                  <a:srgbClr val="FF9900"/>
                </a:solidFill>
                <a:latin typeface="Verdana"/>
                <a:ea typeface="Verdana"/>
                <a:cs typeface="Verdana"/>
                <a:sym typeface="Verdana"/>
              </a:rPr>
              <a:t>lambda </a:t>
            </a:r>
            <a:r>
              <a:rPr lang="en-US"/>
              <a:t>map() function</a:t>
            </a:r>
            <a:endParaRPr/>
          </a:p>
        </p:txBody>
      </p:sp>
      <p:sp>
        <p:nvSpPr>
          <p:cNvPr id="583" name="Google Shape;583;p70"/>
          <p:cNvSpPr txBox="1">
            <a:spLocks noGrp="1"/>
          </p:cNvSpPr>
          <p:nvPr>
            <p:ph type="body" idx="1"/>
          </p:nvPr>
        </p:nvSpPr>
        <p:spPr>
          <a:xfrm>
            <a:off x="495150" y="1247650"/>
            <a:ext cx="8460000" cy="921600"/>
          </a:xfrm>
          <a:prstGeom prst="rect">
            <a:avLst/>
          </a:prstGeom>
        </p:spPr>
        <p:txBody>
          <a:bodyPr spcFirstLastPara="1" wrap="square" lIns="91425" tIns="91425" rIns="91425" bIns="91425" anchor="t" anchorCtr="0">
            <a:normAutofit/>
          </a:bodyPr>
          <a:lstStyle/>
          <a:p>
            <a:pPr marL="457200" lvl="0" indent="-317500" algn="l" rtl="0">
              <a:spcBef>
                <a:spcPts val="600"/>
              </a:spcBef>
              <a:spcAft>
                <a:spcPts val="0"/>
              </a:spcAft>
              <a:buClr>
                <a:srgbClr val="FF9900"/>
              </a:buClr>
              <a:buSzPts val="1400"/>
              <a:buChar char="●"/>
            </a:pPr>
            <a:r>
              <a:rPr lang="en-US" sz="1400">
                <a:solidFill>
                  <a:srgbClr val="222222"/>
                </a:solidFill>
                <a:highlight>
                  <a:srgbClr val="FFFFFF"/>
                </a:highlight>
              </a:rPr>
              <a:t>The </a:t>
            </a:r>
            <a:r>
              <a:rPr lang="en-US" sz="1400" b="1">
                <a:solidFill>
                  <a:srgbClr val="222222"/>
                </a:solidFill>
                <a:highlight>
                  <a:srgbClr val="FFFFFF"/>
                </a:highlight>
              </a:rPr>
              <a:t>map()</a:t>
            </a:r>
            <a:r>
              <a:rPr lang="en-US" sz="1400">
                <a:solidFill>
                  <a:srgbClr val="222222"/>
                </a:solidFill>
                <a:highlight>
                  <a:srgbClr val="FFFFFF"/>
                </a:highlight>
              </a:rPr>
              <a:t> function is used to apply a particular operation to every element in a sequence, like filter().</a:t>
            </a:r>
            <a:r>
              <a:rPr lang="en-US" sz="1400">
                <a:solidFill>
                  <a:srgbClr val="0A0A23"/>
                </a:solidFill>
                <a:highlight>
                  <a:srgbClr val="FFFFFF"/>
                </a:highlight>
              </a:rPr>
              <a:t> We can use the </a:t>
            </a:r>
            <a:r>
              <a:rPr lang="en-US" sz="1400" b="1">
                <a:solidFill>
                  <a:srgbClr val="0A0A23"/>
                </a:solidFill>
                <a:highlight>
                  <a:srgbClr val="FFFFFF"/>
                </a:highlight>
              </a:rPr>
              <a:t>map()</a:t>
            </a:r>
            <a:r>
              <a:rPr lang="en-US" sz="1400">
                <a:solidFill>
                  <a:srgbClr val="0A0A23"/>
                </a:solidFill>
                <a:highlight>
                  <a:srgbClr val="FFFFFF"/>
                </a:highlight>
              </a:rPr>
              <a:t> function to modify every element in an iterable </a:t>
            </a:r>
            <a:r>
              <a:rPr lang="en-US" sz="1400">
                <a:solidFill>
                  <a:srgbClr val="000000"/>
                </a:solidFill>
              </a:rPr>
              <a:t>such as lists, sets, tuples, etc. The following is the syntax of a map() function:</a:t>
            </a:r>
            <a:endParaRPr sz="1400">
              <a:solidFill>
                <a:srgbClr val="000000"/>
              </a:solidFill>
            </a:endParaRPr>
          </a:p>
        </p:txBody>
      </p:sp>
      <p:sp>
        <p:nvSpPr>
          <p:cNvPr id="584" name="Google Shape;584;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50</a:t>
            </a:fld>
            <a:endParaRPr/>
          </a:p>
        </p:txBody>
      </p:sp>
      <p:sp>
        <p:nvSpPr>
          <p:cNvPr id="585" name="Google Shape;585;p70"/>
          <p:cNvSpPr txBox="1"/>
          <p:nvPr/>
        </p:nvSpPr>
        <p:spPr>
          <a:xfrm>
            <a:off x="2859350" y="2169250"/>
            <a:ext cx="3000000" cy="38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marR="190500" lvl="0" indent="0" algn="l" rtl="0">
              <a:lnSpc>
                <a:spcPct val="150000"/>
              </a:lnSpc>
              <a:spcBef>
                <a:spcPts val="1700"/>
              </a:spcBef>
              <a:spcAft>
                <a:spcPts val="0"/>
              </a:spcAft>
              <a:buNone/>
            </a:pPr>
            <a:r>
              <a:rPr lang="en-US" sz="1250" b="1">
                <a:solidFill>
                  <a:srgbClr val="669900"/>
                </a:solidFill>
                <a:latin typeface="Consolas"/>
                <a:ea typeface="Consolas"/>
                <a:cs typeface="Consolas"/>
                <a:sym typeface="Consolas"/>
              </a:rPr>
              <a:t>map</a:t>
            </a:r>
            <a:r>
              <a:rPr lang="en-US" sz="1250" b="1">
                <a:solidFill>
                  <a:srgbClr val="999999"/>
                </a:solidFill>
                <a:latin typeface="Consolas"/>
                <a:ea typeface="Consolas"/>
                <a:cs typeface="Consolas"/>
                <a:sym typeface="Consolas"/>
              </a:rPr>
              <a:t>(</a:t>
            </a:r>
            <a:r>
              <a:rPr lang="en-US" sz="1300" b="1">
                <a:latin typeface="Consolas"/>
                <a:ea typeface="Consolas"/>
                <a:cs typeface="Consolas"/>
                <a:sym typeface="Consolas"/>
              </a:rPr>
              <a:t>function</a:t>
            </a:r>
            <a:r>
              <a:rPr lang="en-US" sz="1250" b="1">
                <a:solidFill>
                  <a:srgbClr val="999999"/>
                </a:solidFill>
                <a:latin typeface="Consolas"/>
                <a:ea typeface="Consolas"/>
                <a:cs typeface="Consolas"/>
                <a:sym typeface="Consolas"/>
              </a:rPr>
              <a:t>,</a:t>
            </a:r>
            <a:r>
              <a:rPr lang="en-US" sz="1300" b="1">
                <a:latin typeface="Consolas"/>
                <a:ea typeface="Consolas"/>
                <a:cs typeface="Consolas"/>
                <a:sym typeface="Consolas"/>
              </a:rPr>
              <a:t> iterable</a:t>
            </a:r>
            <a:r>
              <a:rPr lang="en-US" sz="1250" b="1">
                <a:solidFill>
                  <a:srgbClr val="999999"/>
                </a:solidFill>
                <a:latin typeface="Consolas"/>
                <a:ea typeface="Consolas"/>
                <a:cs typeface="Consolas"/>
                <a:sym typeface="Consolas"/>
              </a:rPr>
              <a:t>)</a:t>
            </a:r>
            <a:endParaRPr sz="1600" b="1"/>
          </a:p>
        </p:txBody>
      </p:sp>
      <p:sp>
        <p:nvSpPr>
          <p:cNvPr id="586" name="Google Shape;586;p70"/>
          <p:cNvSpPr txBox="1"/>
          <p:nvPr/>
        </p:nvSpPr>
        <p:spPr>
          <a:xfrm>
            <a:off x="485575" y="2633350"/>
            <a:ext cx="8163300" cy="648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600"/>
              </a:spcBef>
              <a:spcAft>
                <a:spcPts val="0"/>
              </a:spcAft>
              <a:buClr>
                <a:srgbClr val="FF9900"/>
              </a:buClr>
              <a:buSzPts val="1400"/>
              <a:buChar char="●"/>
            </a:pPr>
            <a:r>
              <a:rPr lang="en-US">
                <a:solidFill>
                  <a:srgbClr val="0A0A23"/>
                </a:solidFill>
                <a:highlight>
                  <a:srgbClr val="FFFFFF"/>
                </a:highlight>
              </a:rPr>
              <a:t>For example, let's raise all values in the below list to the power of 2. We can easily do that using the lambda and map functions like this:</a:t>
            </a:r>
            <a:endParaRPr/>
          </a:p>
        </p:txBody>
      </p:sp>
      <p:sp>
        <p:nvSpPr>
          <p:cNvPr id="587" name="Google Shape;587;p70"/>
          <p:cNvSpPr txBox="1"/>
          <p:nvPr/>
        </p:nvSpPr>
        <p:spPr>
          <a:xfrm>
            <a:off x="2896950" y="3475750"/>
            <a:ext cx="4031400" cy="78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b="1">
                <a:highlight>
                  <a:srgbClr val="F7F7F7"/>
                </a:highlight>
                <a:latin typeface="Consolas"/>
                <a:ea typeface="Consolas"/>
                <a:cs typeface="Consolas"/>
                <a:sym typeface="Consolas"/>
              </a:rPr>
              <a:t>list1 = [</a:t>
            </a:r>
            <a:r>
              <a:rPr lang="en-US" b="1">
                <a:solidFill>
                  <a:srgbClr val="098156"/>
                </a:solidFill>
                <a:highlight>
                  <a:srgbClr val="F7F7F7"/>
                </a:highlight>
                <a:latin typeface="Consolas"/>
                <a:ea typeface="Consolas"/>
                <a:cs typeface="Consolas"/>
                <a:sym typeface="Consolas"/>
              </a:rPr>
              <a:t>2</a:t>
            </a:r>
            <a:r>
              <a:rPr lang="en-US" b="1">
                <a:highlight>
                  <a:srgbClr val="F7F7F7"/>
                </a:highlight>
                <a:latin typeface="Consolas"/>
                <a:ea typeface="Consolas"/>
                <a:cs typeface="Consolas"/>
                <a:sym typeface="Consolas"/>
              </a:rPr>
              <a:t>, </a:t>
            </a:r>
            <a:r>
              <a:rPr lang="en-US" b="1">
                <a:solidFill>
                  <a:srgbClr val="098156"/>
                </a:solidFill>
                <a:highlight>
                  <a:srgbClr val="F7F7F7"/>
                </a:highlight>
                <a:latin typeface="Consolas"/>
                <a:ea typeface="Consolas"/>
                <a:cs typeface="Consolas"/>
                <a:sym typeface="Consolas"/>
              </a:rPr>
              <a:t>3</a:t>
            </a:r>
            <a:r>
              <a:rPr lang="en-US" b="1">
                <a:highlight>
                  <a:srgbClr val="F7F7F7"/>
                </a:highlight>
                <a:latin typeface="Consolas"/>
                <a:ea typeface="Consolas"/>
                <a:cs typeface="Consolas"/>
                <a:sym typeface="Consolas"/>
              </a:rPr>
              <a:t>, </a:t>
            </a:r>
            <a:r>
              <a:rPr lang="en-US" b="1">
                <a:solidFill>
                  <a:srgbClr val="098156"/>
                </a:solidFill>
                <a:highlight>
                  <a:srgbClr val="F7F7F7"/>
                </a:highlight>
                <a:latin typeface="Consolas"/>
                <a:ea typeface="Consolas"/>
                <a:cs typeface="Consolas"/>
                <a:sym typeface="Consolas"/>
              </a:rPr>
              <a:t>4</a:t>
            </a:r>
            <a:r>
              <a:rPr lang="en-US" b="1">
                <a:highlight>
                  <a:srgbClr val="F7F7F7"/>
                </a:highlight>
                <a:latin typeface="Consolas"/>
                <a:ea typeface="Consolas"/>
                <a:cs typeface="Consolas"/>
                <a:sym typeface="Consolas"/>
              </a:rPr>
              <a:t>, </a:t>
            </a:r>
            <a:r>
              <a:rPr lang="en-US" b="1">
                <a:solidFill>
                  <a:srgbClr val="098156"/>
                </a:solidFill>
                <a:highlight>
                  <a:srgbClr val="F7F7F7"/>
                </a:highlight>
                <a:latin typeface="Consolas"/>
                <a:ea typeface="Consolas"/>
                <a:cs typeface="Consolas"/>
                <a:sym typeface="Consolas"/>
              </a:rPr>
              <a:t>5</a:t>
            </a:r>
            <a:r>
              <a:rPr lang="en-US" b="1">
                <a:highlight>
                  <a:srgbClr val="F7F7F7"/>
                </a:highlight>
                <a:latin typeface="Consolas"/>
                <a:ea typeface="Consolas"/>
                <a:cs typeface="Consolas"/>
                <a:sym typeface="Consolas"/>
              </a:rPr>
              <a:t>]</a:t>
            </a:r>
            <a:endParaRPr b="1">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b="1">
                <a:solidFill>
                  <a:srgbClr val="257693"/>
                </a:solidFill>
                <a:highlight>
                  <a:srgbClr val="F7F7F7"/>
                </a:highlight>
                <a:latin typeface="Consolas"/>
                <a:ea typeface="Consolas"/>
                <a:cs typeface="Consolas"/>
                <a:sym typeface="Consolas"/>
              </a:rPr>
              <a:t>list</a:t>
            </a:r>
            <a:r>
              <a:rPr lang="en-US" b="1">
                <a:highlight>
                  <a:srgbClr val="F7F7F7"/>
                </a:highlight>
                <a:latin typeface="Consolas"/>
                <a:ea typeface="Consolas"/>
                <a:cs typeface="Consolas"/>
                <a:sym typeface="Consolas"/>
              </a:rPr>
              <a:t>(</a:t>
            </a:r>
            <a:r>
              <a:rPr lang="en-US" b="1">
                <a:solidFill>
                  <a:srgbClr val="795E26"/>
                </a:solidFill>
                <a:highlight>
                  <a:srgbClr val="F7F7F7"/>
                </a:highlight>
                <a:latin typeface="Consolas"/>
                <a:ea typeface="Consolas"/>
                <a:cs typeface="Consolas"/>
                <a:sym typeface="Consolas"/>
              </a:rPr>
              <a:t>map</a:t>
            </a:r>
            <a:r>
              <a:rPr lang="en-US" b="1">
                <a:highlight>
                  <a:srgbClr val="F7F7F7"/>
                </a:highlight>
                <a:latin typeface="Consolas"/>
                <a:ea typeface="Consolas"/>
                <a:cs typeface="Consolas"/>
                <a:sym typeface="Consolas"/>
              </a:rPr>
              <a:t>(</a:t>
            </a:r>
            <a:r>
              <a:rPr lang="en-US" b="1">
                <a:solidFill>
                  <a:srgbClr val="0000FF"/>
                </a:solidFill>
                <a:highlight>
                  <a:srgbClr val="F7F7F7"/>
                </a:highlight>
                <a:latin typeface="Consolas"/>
                <a:ea typeface="Consolas"/>
                <a:cs typeface="Consolas"/>
                <a:sym typeface="Consolas"/>
              </a:rPr>
              <a:t>lambda</a:t>
            </a:r>
            <a:r>
              <a:rPr lang="en-US" b="1">
                <a:highlight>
                  <a:srgbClr val="F7F7F7"/>
                </a:highlight>
                <a:latin typeface="Consolas"/>
                <a:ea typeface="Consolas"/>
                <a:cs typeface="Consolas"/>
                <a:sym typeface="Consolas"/>
              </a:rPr>
              <a:t> x: </a:t>
            </a:r>
            <a:r>
              <a:rPr lang="en-US" b="1">
                <a:solidFill>
                  <a:srgbClr val="795E26"/>
                </a:solidFill>
                <a:highlight>
                  <a:srgbClr val="F7F7F7"/>
                </a:highlight>
                <a:latin typeface="Consolas"/>
                <a:ea typeface="Consolas"/>
                <a:cs typeface="Consolas"/>
                <a:sym typeface="Consolas"/>
              </a:rPr>
              <a:t>pow</a:t>
            </a:r>
            <a:r>
              <a:rPr lang="en-US" b="1">
                <a:highlight>
                  <a:srgbClr val="F7F7F7"/>
                </a:highlight>
                <a:latin typeface="Consolas"/>
                <a:ea typeface="Consolas"/>
                <a:cs typeface="Consolas"/>
                <a:sym typeface="Consolas"/>
              </a:rPr>
              <a:t>(x, </a:t>
            </a:r>
            <a:r>
              <a:rPr lang="en-US" b="1">
                <a:solidFill>
                  <a:srgbClr val="098156"/>
                </a:solidFill>
                <a:highlight>
                  <a:srgbClr val="F7F7F7"/>
                </a:highlight>
                <a:latin typeface="Consolas"/>
                <a:ea typeface="Consolas"/>
                <a:cs typeface="Consolas"/>
                <a:sym typeface="Consolas"/>
              </a:rPr>
              <a:t>2</a:t>
            </a:r>
            <a:r>
              <a:rPr lang="en-US" b="1">
                <a:highlight>
                  <a:srgbClr val="F7F7F7"/>
                </a:highlight>
                <a:latin typeface="Consolas"/>
                <a:ea typeface="Consolas"/>
                <a:cs typeface="Consolas"/>
                <a:sym typeface="Consolas"/>
              </a:rPr>
              <a:t>), list1))</a:t>
            </a:r>
            <a:endParaRPr b="1">
              <a:highlight>
                <a:srgbClr val="F7F7F7"/>
              </a:highlight>
              <a:latin typeface="Consolas"/>
              <a:ea typeface="Consolas"/>
              <a:cs typeface="Consolas"/>
              <a:sym typeface="Consolas"/>
            </a:endParaRPr>
          </a:p>
          <a:p>
            <a:pPr marL="0" marR="190500" lvl="0" indent="0" algn="l" rtl="0">
              <a:lnSpc>
                <a:spcPct val="150000"/>
              </a:lnSpc>
              <a:spcBef>
                <a:spcPts val="0"/>
              </a:spcBef>
              <a:spcAft>
                <a:spcPts val="3300"/>
              </a:spcAft>
              <a:buNone/>
            </a:pPr>
            <a:r>
              <a:rPr lang="en-US" sz="1050" b="1">
                <a:solidFill>
                  <a:srgbClr val="999999"/>
                </a:solidFill>
                <a:latin typeface="Consolas"/>
                <a:ea typeface="Consolas"/>
                <a:cs typeface="Consolas"/>
                <a:sym typeface="Consolas"/>
              </a:rPr>
              <a:t>#Output [</a:t>
            </a:r>
            <a:r>
              <a:rPr lang="en-US" sz="1050" b="1">
                <a:solidFill>
                  <a:srgbClr val="990055"/>
                </a:solidFill>
                <a:latin typeface="Consolas"/>
                <a:ea typeface="Consolas"/>
                <a:cs typeface="Consolas"/>
                <a:sym typeface="Consolas"/>
              </a:rPr>
              <a:t>4</a:t>
            </a:r>
            <a:r>
              <a:rPr lang="en-US" sz="1050" b="1">
                <a:solidFill>
                  <a:srgbClr val="999999"/>
                </a:solidFill>
                <a:latin typeface="Consolas"/>
                <a:ea typeface="Consolas"/>
                <a:cs typeface="Consolas"/>
                <a:sym typeface="Consolas"/>
              </a:rPr>
              <a:t>,</a:t>
            </a:r>
            <a:r>
              <a:rPr lang="en-US" sz="1100" b="1">
                <a:latin typeface="Consolas"/>
                <a:ea typeface="Consolas"/>
                <a:cs typeface="Consolas"/>
                <a:sym typeface="Consolas"/>
              </a:rPr>
              <a:t> </a:t>
            </a:r>
            <a:r>
              <a:rPr lang="en-US" sz="1050" b="1">
                <a:solidFill>
                  <a:srgbClr val="990055"/>
                </a:solidFill>
                <a:latin typeface="Consolas"/>
                <a:ea typeface="Consolas"/>
                <a:cs typeface="Consolas"/>
                <a:sym typeface="Consolas"/>
              </a:rPr>
              <a:t>9</a:t>
            </a:r>
            <a:r>
              <a:rPr lang="en-US" sz="1050" b="1">
                <a:solidFill>
                  <a:srgbClr val="999999"/>
                </a:solidFill>
                <a:latin typeface="Consolas"/>
                <a:ea typeface="Consolas"/>
                <a:cs typeface="Consolas"/>
                <a:sym typeface="Consolas"/>
              </a:rPr>
              <a:t>,</a:t>
            </a:r>
            <a:r>
              <a:rPr lang="en-US" sz="1100" b="1">
                <a:latin typeface="Consolas"/>
                <a:ea typeface="Consolas"/>
                <a:cs typeface="Consolas"/>
                <a:sym typeface="Consolas"/>
              </a:rPr>
              <a:t> </a:t>
            </a:r>
            <a:r>
              <a:rPr lang="en-US" sz="1050" b="1">
                <a:solidFill>
                  <a:srgbClr val="990055"/>
                </a:solidFill>
                <a:latin typeface="Consolas"/>
                <a:ea typeface="Consolas"/>
                <a:cs typeface="Consolas"/>
                <a:sym typeface="Consolas"/>
              </a:rPr>
              <a:t>16</a:t>
            </a:r>
            <a:r>
              <a:rPr lang="en-US" sz="1050" b="1">
                <a:solidFill>
                  <a:srgbClr val="999999"/>
                </a:solidFill>
                <a:latin typeface="Consolas"/>
                <a:ea typeface="Consolas"/>
                <a:cs typeface="Consolas"/>
                <a:sym typeface="Consolas"/>
              </a:rPr>
              <a:t>,</a:t>
            </a:r>
            <a:r>
              <a:rPr lang="en-US" sz="1100" b="1">
                <a:latin typeface="Consolas"/>
                <a:ea typeface="Consolas"/>
                <a:cs typeface="Consolas"/>
                <a:sym typeface="Consolas"/>
              </a:rPr>
              <a:t> </a:t>
            </a:r>
            <a:r>
              <a:rPr lang="en-US" sz="1050" b="1">
                <a:solidFill>
                  <a:srgbClr val="990055"/>
                </a:solidFill>
                <a:latin typeface="Consolas"/>
                <a:ea typeface="Consolas"/>
                <a:cs typeface="Consolas"/>
                <a:sym typeface="Consolas"/>
              </a:rPr>
              <a:t>25</a:t>
            </a:r>
            <a:r>
              <a:rPr lang="en-US" sz="1050" b="1">
                <a:solidFill>
                  <a:srgbClr val="999999"/>
                </a:solidFill>
                <a:latin typeface="Consolas"/>
                <a:ea typeface="Consolas"/>
                <a:cs typeface="Consolas"/>
                <a:sym typeface="Consolas"/>
              </a:rPr>
              <a:t>]</a:t>
            </a:r>
            <a:endParaRPr b="1">
              <a:highlight>
                <a:srgbClr val="F7F7F7"/>
              </a:highlight>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71"/>
          <p:cNvSpPr txBox="1">
            <a:spLocks noGrp="1"/>
          </p:cNvSpPr>
          <p:nvPr>
            <p:ph type="title"/>
          </p:nvPr>
        </p:nvSpPr>
        <p:spPr>
          <a:xfrm>
            <a:off x="485575" y="60017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Example: map() and filter() in a Single Statement</a:t>
            </a:r>
            <a:endParaRPr/>
          </a:p>
        </p:txBody>
      </p:sp>
      <p:sp>
        <p:nvSpPr>
          <p:cNvPr id="593" name="Google Shape;593;p71"/>
          <p:cNvSpPr txBox="1">
            <a:spLocks noGrp="1"/>
          </p:cNvSpPr>
          <p:nvPr>
            <p:ph type="body" idx="1"/>
          </p:nvPr>
        </p:nvSpPr>
        <p:spPr>
          <a:xfrm>
            <a:off x="529275" y="1122650"/>
            <a:ext cx="8442900" cy="6228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US" sz="1200"/>
              <a:t>You can use both </a:t>
            </a:r>
            <a:r>
              <a:rPr lang="en-US" sz="1200" b="1"/>
              <a:t>map()</a:t>
            </a:r>
            <a:r>
              <a:rPr lang="en-US" sz="1200"/>
              <a:t> and </a:t>
            </a:r>
            <a:r>
              <a:rPr lang="en-US" sz="1200" b="1"/>
              <a:t>filter() </a:t>
            </a:r>
            <a:r>
              <a:rPr lang="en-US" sz="1200"/>
              <a:t>in a single statement by chaining them together. The example below demonstrates how you can combine the functionality of both </a:t>
            </a:r>
            <a:r>
              <a:rPr lang="en-US" sz="1200" b="1"/>
              <a:t>map() </a:t>
            </a:r>
            <a:r>
              <a:rPr lang="en-US" sz="1200"/>
              <a:t>and </a:t>
            </a:r>
            <a:r>
              <a:rPr lang="en-US" sz="1200" b="1"/>
              <a:t>filter() </a:t>
            </a:r>
            <a:r>
              <a:rPr lang="en-US" sz="1200"/>
              <a:t>in a single line to achieve a specific result. Let’s find the square root of only the even numbers from the list.</a:t>
            </a:r>
            <a:endParaRPr sz="1200"/>
          </a:p>
        </p:txBody>
      </p:sp>
      <p:sp>
        <p:nvSpPr>
          <p:cNvPr id="594" name="Google Shape;594;p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51</a:t>
            </a:fld>
            <a:endParaRPr/>
          </a:p>
        </p:txBody>
      </p:sp>
      <p:sp>
        <p:nvSpPr>
          <p:cNvPr id="595" name="Google Shape;595;p71"/>
          <p:cNvSpPr txBox="1"/>
          <p:nvPr/>
        </p:nvSpPr>
        <p:spPr>
          <a:xfrm>
            <a:off x="1477600" y="1800363"/>
            <a:ext cx="6428400" cy="9234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200">
                <a:latin typeface="Consolas"/>
                <a:ea typeface="Consolas"/>
                <a:cs typeface="Consolas"/>
                <a:sym typeface="Consolas"/>
              </a:rPr>
              <a:t>numbers = [1, 2, 3, 4, 5, 6, 7, 8, 9, 10]</a:t>
            </a:r>
            <a:endParaRPr sz="1200">
              <a:latin typeface="Consolas"/>
              <a:ea typeface="Consolas"/>
              <a:cs typeface="Consolas"/>
              <a:sym typeface="Consolas"/>
            </a:endParaRPr>
          </a:p>
          <a:p>
            <a:pPr marL="0" lvl="0" indent="0" algn="l" rtl="0">
              <a:spcBef>
                <a:spcPts val="0"/>
              </a:spcBef>
              <a:spcAft>
                <a:spcPts val="0"/>
              </a:spcAft>
              <a:buNone/>
            </a:pPr>
            <a:endParaRPr sz="1200">
              <a:latin typeface="Consolas"/>
              <a:ea typeface="Consolas"/>
              <a:cs typeface="Consolas"/>
              <a:sym typeface="Consolas"/>
            </a:endParaRPr>
          </a:p>
          <a:p>
            <a:pPr marL="0" lvl="0" indent="0" algn="l" rtl="0">
              <a:spcBef>
                <a:spcPts val="0"/>
              </a:spcBef>
              <a:spcAft>
                <a:spcPts val="0"/>
              </a:spcAft>
              <a:buNone/>
            </a:pPr>
            <a:r>
              <a:rPr lang="en-US" sz="1200">
                <a:latin typeface="Consolas"/>
                <a:ea typeface="Consolas"/>
                <a:cs typeface="Consolas"/>
                <a:sym typeface="Consolas"/>
              </a:rPr>
              <a:t>result = list(</a:t>
            </a:r>
            <a:r>
              <a:rPr lang="en-US" sz="1200" b="1">
                <a:solidFill>
                  <a:srgbClr val="990000"/>
                </a:solidFill>
                <a:latin typeface="Consolas"/>
                <a:ea typeface="Consolas"/>
                <a:cs typeface="Consolas"/>
                <a:sym typeface="Consolas"/>
              </a:rPr>
              <a:t>map(lambda x: x**2</a:t>
            </a:r>
            <a:r>
              <a:rPr lang="en-US" sz="1200">
                <a:latin typeface="Consolas"/>
                <a:ea typeface="Consolas"/>
                <a:cs typeface="Consolas"/>
                <a:sym typeface="Consolas"/>
              </a:rPr>
              <a:t>, </a:t>
            </a:r>
            <a:r>
              <a:rPr lang="en-US" sz="1200" b="1">
                <a:solidFill>
                  <a:srgbClr val="38761D"/>
                </a:solidFill>
                <a:latin typeface="Consolas"/>
                <a:ea typeface="Consolas"/>
                <a:cs typeface="Consolas"/>
                <a:sym typeface="Consolas"/>
              </a:rPr>
              <a:t>filter(lambda x: x % 2 == 0, numbers)</a:t>
            </a:r>
            <a:r>
              <a:rPr lang="en-US" sz="1200" b="1">
                <a:solidFill>
                  <a:srgbClr val="CC0000"/>
                </a:solidFill>
                <a:latin typeface="Consolas"/>
                <a:ea typeface="Consolas"/>
                <a:cs typeface="Consolas"/>
                <a:sym typeface="Consolas"/>
              </a:rPr>
              <a:t>)</a:t>
            </a:r>
            <a:r>
              <a:rPr lang="en-US" sz="1200">
                <a:latin typeface="Consolas"/>
                <a:ea typeface="Consolas"/>
                <a:cs typeface="Consolas"/>
                <a:sym typeface="Consolas"/>
              </a:rPr>
              <a:t>)</a:t>
            </a:r>
            <a:endParaRPr sz="1200">
              <a:latin typeface="Consolas"/>
              <a:ea typeface="Consolas"/>
              <a:cs typeface="Consolas"/>
              <a:sym typeface="Consolas"/>
            </a:endParaRPr>
          </a:p>
          <a:p>
            <a:pPr marL="0" lvl="0" indent="0" algn="l" rtl="0">
              <a:spcBef>
                <a:spcPts val="0"/>
              </a:spcBef>
              <a:spcAft>
                <a:spcPts val="0"/>
              </a:spcAft>
              <a:buNone/>
            </a:pPr>
            <a:r>
              <a:rPr lang="en-US" sz="1200">
                <a:latin typeface="Consolas"/>
                <a:ea typeface="Consolas"/>
                <a:cs typeface="Consolas"/>
                <a:sym typeface="Consolas"/>
              </a:rPr>
              <a:t>print("Squared Even Numbers:", result)</a:t>
            </a:r>
            <a:endParaRPr sz="1200">
              <a:latin typeface="Consolas"/>
              <a:ea typeface="Consolas"/>
              <a:cs typeface="Consolas"/>
              <a:sym typeface="Consolas"/>
            </a:endParaRPr>
          </a:p>
        </p:txBody>
      </p:sp>
      <p:sp>
        <p:nvSpPr>
          <p:cNvPr id="596" name="Google Shape;596;p71"/>
          <p:cNvSpPr txBox="1"/>
          <p:nvPr/>
        </p:nvSpPr>
        <p:spPr>
          <a:xfrm>
            <a:off x="1341075" y="3159400"/>
            <a:ext cx="7303800" cy="16494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1100">
                <a:highlight>
                  <a:srgbClr val="F7F7F8"/>
                </a:highlight>
              </a:rPr>
              <a:t>In the above code, we are performing two operations on a list of numbers:</a:t>
            </a:r>
            <a:endParaRPr sz="1100">
              <a:highlight>
                <a:srgbClr val="F7F7F8"/>
              </a:highlight>
            </a:endParaRPr>
          </a:p>
          <a:p>
            <a:pPr marL="457200" lvl="0" indent="-298450" algn="l" rtl="0">
              <a:lnSpc>
                <a:spcPct val="100000"/>
              </a:lnSpc>
              <a:spcBef>
                <a:spcPts val="1000"/>
              </a:spcBef>
              <a:spcAft>
                <a:spcPts val="0"/>
              </a:spcAft>
              <a:buSzPts val="1100"/>
              <a:buChar char="●"/>
            </a:pPr>
            <a:r>
              <a:rPr lang="en-US" sz="1100">
                <a:highlight>
                  <a:srgbClr val="F7F7F8"/>
                </a:highlight>
              </a:rPr>
              <a:t>Filtering: We use </a:t>
            </a:r>
            <a:r>
              <a:rPr lang="en-US" sz="1100">
                <a:solidFill>
                  <a:srgbClr val="38761D"/>
                </a:solidFill>
                <a:highlight>
                  <a:srgbClr val="F7F7F8"/>
                </a:highlight>
              </a:rPr>
              <a:t>filter()</a:t>
            </a:r>
            <a:r>
              <a:rPr lang="en-US" sz="1100">
                <a:highlight>
                  <a:srgbClr val="F7F7F8"/>
                </a:highlight>
              </a:rPr>
              <a:t> to keep only the even numbers from the original list (numbers). The lambda function lambda x: x % 2 == 0 is used to filter out only the elements that are divisible by 2 (i.e., the even numbers).</a:t>
            </a:r>
            <a:endParaRPr sz="1100">
              <a:highlight>
                <a:srgbClr val="F7F7F8"/>
              </a:highlight>
            </a:endParaRPr>
          </a:p>
          <a:p>
            <a:pPr marL="457200" lvl="0" indent="-298450" algn="l" rtl="0">
              <a:lnSpc>
                <a:spcPct val="100000"/>
              </a:lnSpc>
              <a:spcBef>
                <a:spcPts val="1500"/>
              </a:spcBef>
              <a:spcAft>
                <a:spcPts val="0"/>
              </a:spcAft>
              <a:buSzPts val="1100"/>
              <a:buChar char="●"/>
            </a:pPr>
            <a:r>
              <a:rPr lang="en-US" sz="1100">
                <a:highlight>
                  <a:srgbClr val="F7F7F8"/>
                </a:highlight>
              </a:rPr>
              <a:t>Mapping: We use </a:t>
            </a:r>
            <a:r>
              <a:rPr lang="en-US" sz="1100">
                <a:solidFill>
                  <a:srgbClr val="990000"/>
                </a:solidFill>
                <a:highlight>
                  <a:srgbClr val="F7F7F8"/>
                </a:highlight>
              </a:rPr>
              <a:t>map()</a:t>
            </a:r>
            <a:r>
              <a:rPr lang="en-US" sz="1100">
                <a:highlight>
                  <a:srgbClr val="F7F7F8"/>
                </a:highlight>
              </a:rPr>
              <a:t> to square each of the even numbers obtained from the filtering step. The lambda function lambda x: x**2 is applied to each element in the filtered list to calculate its square.</a:t>
            </a:r>
            <a:endParaRPr sz="1100">
              <a:highlight>
                <a:srgbClr val="F7F7F8"/>
              </a:highlight>
            </a:endParaRPr>
          </a:p>
          <a:p>
            <a:pPr marL="0" lvl="0" indent="0" algn="l" rtl="0">
              <a:lnSpc>
                <a:spcPct val="100000"/>
              </a:lnSpc>
              <a:spcBef>
                <a:spcPts val="1000"/>
              </a:spcBef>
              <a:spcAft>
                <a:spcPts val="1000"/>
              </a:spcAft>
              <a:buNone/>
            </a:pPr>
            <a:r>
              <a:rPr lang="en-US" sz="1100">
                <a:highlight>
                  <a:srgbClr val="F7F7F8"/>
                </a:highlight>
              </a:rPr>
              <a:t>So, the final result (result) is a list containing the squares of the even numbers from the original list.</a:t>
            </a:r>
            <a:endParaRPr sz="1100">
              <a:highlight>
                <a:srgbClr val="F7F7F8"/>
              </a:highlight>
            </a:endParaRPr>
          </a:p>
        </p:txBody>
      </p:sp>
      <p:sp>
        <p:nvSpPr>
          <p:cNvPr id="597" name="Google Shape;597;p71"/>
          <p:cNvSpPr txBox="1"/>
          <p:nvPr/>
        </p:nvSpPr>
        <p:spPr>
          <a:xfrm>
            <a:off x="1477600" y="2778575"/>
            <a:ext cx="6141000" cy="346200"/>
          </a:xfrm>
          <a:prstGeom prst="rect">
            <a:avLst/>
          </a:prstGeom>
          <a:solidFill>
            <a:schemeClr val="accent2"/>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rgbClr val="FFFFFF"/>
                </a:solidFill>
                <a:highlight>
                  <a:srgbClr val="000000"/>
                </a:highlight>
                <a:latin typeface="Courier New"/>
                <a:ea typeface="Courier New"/>
                <a:cs typeface="Courier New"/>
                <a:sym typeface="Courier New"/>
              </a:rPr>
              <a:t>Squared Even Numbers: </a:t>
            </a:r>
            <a:r>
              <a:rPr lang="en-US" sz="1050" b="1">
                <a:solidFill>
                  <a:schemeClr val="lt1"/>
                </a:solidFill>
                <a:highlight>
                  <a:srgbClr val="000000"/>
                </a:highlight>
                <a:latin typeface="Courier New"/>
                <a:ea typeface="Courier New"/>
                <a:cs typeface="Courier New"/>
                <a:sym typeface="Courier New"/>
              </a:rPr>
              <a:t>[4, 16, 36, 64, 100]</a:t>
            </a:r>
            <a:endParaRPr b="1">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72"/>
          <p:cNvSpPr txBox="1">
            <a:spLocks noGrp="1"/>
          </p:cNvSpPr>
          <p:nvPr>
            <p:ph type="title"/>
          </p:nvPr>
        </p:nvSpPr>
        <p:spPr>
          <a:xfrm>
            <a:off x="485575" y="589150"/>
            <a:ext cx="8520600" cy="5727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200"/>
              </a:spcAft>
              <a:buNone/>
            </a:pPr>
            <a:r>
              <a:rPr lang="en-US" i="1">
                <a:solidFill>
                  <a:srgbClr val="FF9900"/>
                </a:solidFill>
                <a:latin typeface="Verdana"/>
                <a:ea typeface="Verdana"/>
                <a:cs typeface="Verdana"/>
                <a:sym typeface="Verdana"/>
              </a:rPr>
              <a:t>lambda </a:t>
            </a:r>
            <a:r>
              <a:rPr lang="en-US"/>
              <a:t>reduce() function</a:t>
            </a:r>
            <a:endParaRPr/>
          </a:p>
        </p:txBody>
      </p:sp>
      <p:sp>
        <p:nvSpPr>
          <p:cNvPr id="603" name="Google Shape;603;p72"/>
          <p:cNvSpPr txBox="1">
            <a:spLocks noGrp="1"/>
          </p:cNvSpPr>
          <p:nvPr>
            <p:ph type="body" idx="1"/>
          </p:nvPr>
        </p:nvSpPr>
        <p:spPr>
          <a:xfrm>
            <a:off x="485575" y="1161850"/>
            <a:ext cx="8305500" cy="35022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US" sz="1500">
                <a:solidFill>
                  <a:srgbClr val="222222"/>
                </a:solidFill>
                <a:highlight>
                  <a:srgbClr val="FFFFFF"/>
                </a:highlight>
              </a:rPr>
              <a:t>The </a:t>
            </a:r>
            <a:r>
              <a:rPr lang="en-US" sz="1500" b="1">
                <a:solidFill>
                  <a:srgbClr val="222222"/>
                </a:solidFill>
                <a:highlight>
                  <a:srgbClr val="FFFFFF"/>
                </a:highlight>
              </a:rPr>
              <a:t>reduce() </a:t>
            </a:r>
            <a:r>
              <a:rPr lang="en-US" sz="1500">
                <a:solidFill>
                  <a:srgbClr val="222222"/>
                </a:solidFill>
                <a:highlight>
                  <a:srgbClr val="FFFFFF"/>
                </a:highlight>
              </a:rPr>
              <a:t>function belongs to the “</a:t>
            </a:r>
            <a:r>
              <a:rPr lang="en-US" sz="1500" b="1">
                <a:solidFill>
                  <a:srgbClr val="222222"/>
                </a:solidFill>
                <a:highlight>
                  <a:srgbClr val="FFFFFF"/>
                </a:highlight>
              </a:rPr>
              <a:t>functools” </a:t>
            </a:r>
            <a:r>
              <a:rPr lang="en-US" sz="1500">
                <a:solidFill>
                  <a:srgbClr val="222222"/>
                </a:solidFill>
                <a:highlight>
                  <a:srgbClr val="FFFFFF"/>
                </a:highlight>
              </a:rPr>
              <a:t>module. </a:t>
            </a:r>
            <a:r>
              <a:rPr lang="en-US" sz="1400">
                <a:solidFill>
                  <a:srgbClr val="000000"/>
                </a:solidFill>
              </a:rPr>
              <a:t>The following is the syntax of a filter function:</a:t>
            </a:r>
            <a:endParaRPr sz="1500">
              <a:solidFill>
                <a:srgbClr val="222222"/>
              </a:solidFill>
              <a:highlight>
                <a:srgbClr val="FFFFFF"/>
              </a:highlight>
            </a:endParaRPr>
          </a:p>
          <a:p>
            <a:pPr marL="0" lvl="0" indent="0" algn="ctr" rtl="0">
              <a:spcBef>
                <a:spcPts val="1000"/>
              </a:spcBef>
              <a:spcAft>
                <a:spcPts val="0"/>
              </a:spcAft>
              <a:buNone/>
            </a:pPr>
            <a:r>
              <a:rPr lang="en-US" sz="1250" b="1">
                <a:solidFill>
                  <a:srgbClr val="669900"/>
                </a:solidFill>
                <a:latin typeface="Consolas"/>
                <a:ea typeface="Consolas"/>
                <a:cs typeface="Consolas"/>
                <a:sym typeface="Consolas"/>
              </a:rPr>
              <a:t>reduce</a:t>
            </a:r>
            <a:r>
              <a:rPr lang="en-US" sz="1250" b="1">
                <a:solidFill>
                  <a:srgbClr val="999999"/>
                </a:solidFill>
                <a:latin typeface="Consolas"/>
                <a:ea typeface="Consolas"/>
                <a:cs typeface="Consolas"/>
                <a:sym typeface="Consolas"/>
              </a:rPr>
              <a:t>(</a:t>
            </a:r>
            <a:r>
              <a:rPr lang="en-US" sz="1300" b="1">
                <a:solidFill>
                  <a:srgbClr val="000000"/>
                </a:solidFill>
                <a:latin typeface="Consolas"/>
                <a:ea typeface="Consolas"/>
                <a:cs typeface="Consolas"/>
                <a:sym typeface="Consolas"/>
              </a:rPr>
              <a:t>function</a:t>
            </a:r>
            <a:r>
              <a:rPr lang="en-US" sz="1250" b="1">
                <a:solidFill>
                  <a:srgbClr val="999999"/>
                </a:solidFill>
                <a:latin typeface="Consolas"/>
                <a:ea typeface="Consolas"/>
                <a:cs typeface="Consolas"/>
                <a:sym typeface="Consolas"/>
              </a:rPr>
              <a:t>,</a:t>
            </a:r>
            <a:r>
              <a:rPr lang="en-US" sz="1300" b="1">
                <a:solidFill>
                  <a:srgbClr val="000000"/>
                </a:solidFill>
                <a:latin typeface="Consolas"/>
                <a:ea typeface="Consolas"/>
                <a:cs typeface="Consolas"/>
                <a:sym typeface="Consolas"/>
              </a:rPr>
              <a:t> iterable</a:t>
            </a:r>
            <a:r>
              <a:rPr lang="en-US" sz="1250" b="1">
                <a:solidFill>
                  <a:srgbClr val="999999"/>
                </a:solidFill>
                <a:latin typeface="Consolas"/>
                <a:ea typeface="Consolas"/>
                <a:cs typeface="Consolas"/>
                <a:sym typeface="Consolas"/>
              </a:rPr>
              <a:t>)</a:t>
            </a:r>
            <a:endParaRPr sz="1500">
              <a:solidFill>
                <a:srgbClr val="222222"/>
              </a:solidFill>
              <a:highlight>
                <a:srgbClr val="FFFFFF"/>
              </a:highlight>
            </a:endParaRPr>
          </a:p>
          <a:p>
            <a:pPr marL="457200" lvl="0" indent="-323850" algn="l" rtl="0">
              <a:spcBef>
                <a:spcPts val="1000"/>
              </a:spcBef>
              <a:spcAft>
                <a:spcPts val="0"/>
              </a:spcAft>
              <a:buClr>
                <a:srgbClr val="222222"/>
              </a:buClr>
              <a:buSzPts val="1500"/>
              <a:buChar char="●"/>
            </a:pPr>
            <a:r>
              <a:rPr lang="en-US" sz="1500">
                <a:solidFill>
                  <a:srgbClr val="222222"/>
                </a:solidFill>
                <a:highlight>
                  <a:srgbClr val="FFFFFF"/>
                </a:highlight>
              </a:rPr>
              <a:t>The reduce function, like map(), is used to apply an operation to every element in a sequence. However, it differs from the map in its working. These are the steps followed by the reduce() function to compute an output:</a:t>
            </a:r>
            <a:endParaRPr sz="1500">
              <a:solidFill>
                <a:srgbClr val="222222"/>
              </a:solidFill>
              <a:highlight>
                <a:srgbClr val="FFFFFF"/>
              </a:highlight>
            </a:endParaRPr>
          </a:p>
          <a:p>
            <a:pPr marL="914400" lvl="0" indent="0" algn="l" rtl="0">
              <a:spcBef>
                <a:spcPts val="0"/>
              </a:spcBef>
              <a:spcAft>
                <a:spcPts val="0"/>
              </a:spcAft>
              <a:buNone/>
            </a:pPr>
            <a:r>
              <a:rPr lang="en-US" sz="1500" b="1">
                <a:solidFill>
                  <a:srgbClr val="222222"/>
                </a:solidFill>
                <a:highlight>
                  <a:srgbClr val="FFFFFF"/>
                </a:highlight>
              </a:rPr>
              <a:t>Step 1) </a:t>
            </a:r>
            <a:r>
              <a:rPr lang="en-US" sz="1500">
                <a:solidFill>
                  <a:srgbClr val="222222"/>
                </a:solidFill>
                <a:highlight>
                  <a:srgbClr val="FFFFFF"/>
                </a:highlight>
              </a:rPr>
              <a:t>Perform the defined operation on the first 2 elements of the sequence.</a:t>
            </a:r>
            <a:endParaRPr sz="1500">
              <a:solidFill>
                <a:srgbClr val="222222"/>
              </a:solidFill>
              <a:highlight>
                <a:srgbClr val="FFFFFF"/>
              </a:highlight>
            </a:endParaRPr>
          </a:p>
          <a:p>
            <a:pPr marL="914400" lvl="0" indent="0" algn="l" rtl="0">
              <a:spcBef>
                <a:spcPts val="1000"/>
              </a:spcBef>
              <a:spcAft>
                <a:spcPts val="0"/>
              </a:spcAft>
              <a:buNone/>
            </a:pPr>
            <a:r>
              <a:rPr lang="en-US" sz="1500" b="1">
                <a:solidFill>
                  <a:srgbClr val="222222"/>
                </a:solidFill>
                <a:highlight>
                  <a:srgbClr val="FFFFFF"/>
                </a:highlight>
              </a:rPr>
              <a:t>Step 2) </a:t>
            </a:r>
            <a:r>
              <a:rPr lang="en-US" sz="1500">
                <a:solidFill>
                  <a:srgbClr val="222222"/>
                </a:solidFill>
                <a:highlight>
                  <a:srgbClr val="FFFFFF"/>
                </a:highlight>
              </a:rPr>
              <a:t>Save this result.</a:t>
            </a:r>
            <a:endParaRPr sz="1500">
              <a:solidFill>
                <a:srgbClr val="222222"/>
              </a:solidFill>
              <a:highlight>
                <a:srgbClr val="FFFFFF"/>
              </a:highlight>
            </a:endParaRPr>
          </a:p>
          <a:p>
            <a:pPr marL="914400" lvl="0" indent="0" algn="l" rtl="0">
              <a:spcBef>
                <a:spcPts val="1000"/>
              </a:spcBef>
              <a:spcAft>
                <a:spcPts val="0"/>
              </a:spcAft>
              <a:buNone/>
            </a:pPr>
            <a:r>
              <a:rPr lang="en-US" sz="1500" b="1">
                <a:solidFill>
                  <a:srgbClr val="222222"/>
                </a:solidFill>
                <a:highlight>
                  <a:srgbClr val="FFFFFF"/>
                </a:highlight>
              </a:rPr>
              <a:t>Step 3) </a:t>
            </a:r>
            <a:r>
              <a:rPr lang="en-US" sz="1500">
                <a:solidFill>
                  <a:srgbClr val="222222"/>
                </a:solidFill>
                <a:highlight>
                  <a:srgbClr val="FFFFFF"/>
                </a:highlight>
              </a:rPr>
              <a:t>Perform the operation with the saved result and the next element in the sequence.</a:t>
            </a:r>
            <a:endParaRPr sz="1500">
              <a:solidFill>
                <a:srgbClr val="222222"/>
              </a:solidFill>
              <a:highlight>
                <a:srgbClr val="FFFFFF"/>
              </a:highlight>
            </a:endParaRPr>
          </a:p>
          <a:p>
            <a:pPr marL="914400" lvl="0" indent="0" algn="l" rtl="0">
              <a:spcBef>
                <a:spcPts val="1000"/>
              </a:spcBef>
              <a:spcAft>
                <a:spcPts val="1000"/>
              </a:spcAft>
              <a:buNone/>
            </a:pPr>
            <a:r>
              <a:rPr lang="en-US" sz="1500" b="1">
                <a:solidFill>
                  <a:srgbClr val="222222"/>
                </a:solidFill>
                <a:highlight>
                  <a:srgbClr val="FFFFFF"/>
                </a:highlight>
              </a:rPr>
              <a:t>Step 4) </a:t>
            </a:r>
            <a:r>
              <a:rPr lang="en-US" sz="1500">
                <a:solidFill>
                  <a:srgbClr val="222222"/>
                </a:solidFill>
                <a:highlight>
                  <a:srgbClr val="FFFFFF"/>
                </a:highlight>
              </a:rPr>
              <a:t>Repeat until no more elements are left.</a:t>
            </a:r>
            <a:endParaRPr/>
          </a:p>
        </p:txBody>
      </p:sp>
      <p:sp>
        <p:nvSpPr>
          <p:cNvPr id="604" name="Google Shape;604;p7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52</a:t>
            </a:fld>
            <a:endParaRPr/>
          </a:p>
        </p:txBody>
      </p:sp>
      <p:sp>
        <p:nvSpPr>
          <p:cNvPr id="605" name="Google Shape;605;p72"/>
          <p:cNvSpPr txBox="1"/>
          <p:nvPr/>
        </p:nvSpPr>
        <p:spPr>
          <a:xfrm>
            <a:off x="6914575" y="4674775"/>
            <a:ext cx="16422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continue…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3"/>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200"/>
              </a:spcAft>
              <a:buNone/>
            </a:pPr>
            <a:r>
              <a:rPr lang="en-US" i="1">
                <a:solidFill>
                  <a:srgbClr val="FF9900"/>
                </a:solidFill>
                <a:latin typeface="Verdana"/>
                <a:ea typeface="Verdana"/>
                <a:cs typeface="Verdana"/>
                <a:sym typeface="Verdana"/>
              </a:rPr>
              <a:t>lambda </a:t>
            </a:r>
            <a:r>
              <a:rPr lang="en-US"/>
              <a:t>reduce() function                          </a:t>
            </a:r>
            <a:r>
              <a:rPr lang="en-US" sz="1400"/>
              <a:t>(continued)</a:t>
            </a:r>
            <a:endParaRPr sz="1400"/>
          </a:p>
        </p:txBody>
      </p:sp>
      <p:sp>
        <p:nvSpPr>
          <p:cNvPr id="611" name="Google Shape;611;p73"/>
          <p:cNvSpPr txBox="1">
            <a:spLocks noGrp="1"/>
          </p:cNvSpPr>
          <p:nvPr>
            <p:ph type="body" idx="1"/>
          </p:nvPr>
        </p:nvSpPr>
        <p:spPr>
          <a:xfrm>
            <a:off x="536150" y="1247650"/>
            <a:ext cx="8418900" cy="13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a:solidFill>
                  <a:srgbClr val="222222"/>
                </a:solidFill>
                <a:highlight>
                  <a:srgbClr val="FFFFFF"/>
                </a:highlight>
              </a:rPr>
              <a:t>The </a:t>
            </a:r>
            <a:r>
              <a:rPr lang="en-US" sz="1500" b="1">
                <a:solidFill>
                  <a:srgbClr val="222222"/>
                </a:solidFill>
                <a:highlight>
                  <a:srgbClr val="FFFFFF"/>
                </a:highlight>
              </a:rPr>
              <a:t>reduce() </a:t>
            </a:r>
            <a:r>
              <a:rPr lang="en-US" sz="1500">
                <a:solidFill>
                  <a:srgbClr val="212529"/>
                </a:solidFill>
              </a:rPr>
              <a:t> function has the same two parameters as the previous two functions: a function and an iterable. However, unlike the previous functions, this one does not need to be passed to any other function, and directly returns the resulting scalar value:</a:t>
            </a:r>
            <a:endParaRPr sz="1500">
              <a:solidFill>
                <a:srgbClr val="212529"/>
              </a:solidFill>
            </a:endParaRPr>
          </a:p>
          <a:p>
            <a:pPr marL="0" lvl="0" indent="0" algn="l" rtl="0">
              <a:spcBef>
                <a:spcPts val="1200"/>
              </a:spcBef>
              <a:spcAft>
                <a:spcPts val="1200"/>
              </a:spcAft>
              <a:buNone/>
            </a:pPr>
            <a:r>
              <a:rPr lang="en-US" sz="1500">
                <a:solidFill>
                  <a:srgbClr val="0A0A23"/>
                </a:solidFill>
                <a:highlight>
                  <a:srgbClr val="FFFFFF"/>
                </a:highlight>
              </a:rPr>
              <a:t>For example, to calculate the product of all elements in a list, you could use the following </a:t>
            </a:r>
            <a:r>
              <a:rPr lang="en-US" sz="1650">
                <a:solidFill>
                  <a:srgbClr val="0A0A23"/>
                </a:solidFill>
                <a:highlight>
                  <a:srgbClr val="FFFFFF"/>
                </a:highlight>
              </a:rPr>
              <a:t>code:</a:t>
            </a:r>
            <a:endParaRPr sz="1400" b="1">
              <a:solidFill>
                <a:srgbClr val="212529"/>
              </a:solidFill>
            </a:endParaRPr>
          </a:p>
        </p:txBody>
      </p:sp>
      <p:sp>
        <p:nvSpPr>
          <p:cNvPr id="612" name="Google Shape;612;p7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53</a:t>
            </a:fld>
            <a:endParaRPr/>
          </a:p>
        </p:txBody>
      </p:sp>
      <p:sp>
        <p:nvSpPr>
          <p:cNvPr id="613" name="Google Shape;613;p73"/>
          <p:cNvSpPr txBox="1"/>
          <p:nvPr/>
        </p:nvSpPr>
        <p:spPr>
          <a:xfrm>
            <a:off x="1506800" y="2762875"/>
            <a:ext cx="6477600" cy="1943700"/>
          </a:xfrm>
          <a:prstGeom prst="rect">
            <a:avLst/>
          </a:prstGeom>
          <a:solidFill>
            <a:srgbClr val="F7F7F7"/>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250">
                <a:solidFill>
                  <a:srgbClr val="AF00DB"/>
                </a:solidFill>
                <a:highlight>
                  <a:srgbClr val="F7F7F7"/>
                </a:highlight>
                <a:latin typeface="Consolas"/>
                <a:ea typeface="Consolas"/>
                <a:cs typeface="Consolas"/>
                <a:sym typeface="Consolas"/>
              </a:rPr>
              <a:t>from</a:t>
            </a:r>
            <a:r>
              <a:rPr lang="en-US" sz="1250">
                <a:highlight>
                  <a:srgbClr val="F7F7F7"/>
                </a:highlight>
                <a:latin typeface="Consolas"/>
                <a:ea typeface="Consolas"/>
                <a:cs typeface="Consolas"/>
                <a:sym typeface="Consolas"/>
              </a:rPr>
              <a:t> functools </a:t>
            </a:r>
            <a:r>
              <a:rPr lang="en-US" sz="1250">
                <a:solidFill>
                  <a:srgbClr val="AF00DB"/>
                </a:solidFill>
                <a:highlight>
                  <a:srgbClr val="F7F7F7"/>
                </a:highlight>
                <a:latin typeface="Consolas"/>
                <a:ea typeface="Consolas"/>
                <a:cs typeface="Consolas"/>
                <a:sym typeface="Consolas"/>
              </a:rPr>
              <a:t>import</a:t>
            </a:r>
            <a:r>
              <a:rPr lang="en-US" sz="1250">
                <a:highlight>
                  <a:srgbClr val="F7F7F7"/>
                </a:highlight>
                <a:latin typeface="Consolas"/>
                <a:ea typeface="Consolas"/>
                <a:cs typeface="Consolas"/>
                <a:sym typeface="Consolas"/>
              </a:rPr>
              <a:t> </a:t>
            </a:r>
            <a:r>
              <a:rPr lang="en-US" sz="1250">
                <a:solidFill>
                  <a:srgbClr val="001080"/>
                </a:solidFill>
                <a:highlight>
                  <a:srgbClr val="F7F7F7"/>
                </a:highlight>
                <a:latin typeface="Consolas"/>
                <a:ea typeface="Consolas"/>
                <a:cs typeface="Consolas"/>
                <a:sym typeface="Consolas"/>
              </a:rPr>
              <a:t>reduce</a:t>
            </a:r>
            <a:endParaRPr sz="1250">
              <a:solidFill>
                <a:srgbClr val="00108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highlight>
                  <a:srgbClr val="F7F7F7"/>
                </a:highlight>
                <a:latin typeface="Consolas"/>
                <a:ea typeface="Consolas"/>
                <a:cs typeface="Consolas"/>
                <a:sym typeface="Consolas"/>
              </a:rPr>
              <a:t>list1 = [</a:t>
            </a:r>
            <a:r>
              <a:rPr lang="en-US" sz="1250">
                <a:solidFill>
                  <a:srgbClr val="098156"/>
                </a:solidFill>
                <a:highlight>
                  <a:srgbClr val="F7F7F7"/>
                </a:highlight>
                <a:latin typeface="Consolas"/>
                <a:ea typeface="Consolas"/>
                <a:cs typeface="Consolas"/>
                <a:sym typeface="Consolas"/>
              </a:rPr>
              <a:t>1</a:t>
            </a:r>
            <a:r>
              <a:rPr lang="en-US" sz="1250">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2</a:t>
            </a:r>
            <a:r>
              <a:rPr lang="en-US" sz="1250">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3</a:t>
            </a:r>
            <a:r>
              <a:rPr lang="en-US" sz="1250">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4</a:t>
            </a:r>
            <a:r>
              <a:rPr lang="en-US" sz="1250">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5</a:t>
            </a:r>
            <a:r>
              <a:rPr lang="en-US" sz="1250">
                <a:highlight>
                  <a:srgbClr val="F7F7F7"/>
                </a:highlight>
                <a:latin typeface="Consolas"/>
                <a:ea typeface="Consolas"/>
                <a:cs typeface="Consolas"/>
                <a:sym typeface="Consolas"/>
              </a:rPr>
              <a:t>]</a:t>
            </a:r>
            <a:endParaRPr sz="12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solidFill>
                  <a:srgbClr val="008000"/>
                </a:solidFill>
                <a:highlight>
                  <a:srgbClr val="F7F7F7"/>
                </a:highlight>
                <a:latin typeface="Consolas"/>
                <a:ea typeface="Consolas"/>
                <a:cs typeface="Consolas"/>
                <a:sym typeface="Consolas"/>
              </a:rPr>
              <a:t># using reduce to compute sum of list</a:t>
            </a:r>
            <a:endParaRPr sz="1250">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solidFill>
                  <a:srgbClr val="795E26"/>
                </a:solidFill>
                <a:highlight>
                  <a:srgbClr val="F7F7F7"/>
                </a:highlight>
                <a:latin typeface="Consolas"/>
                <a:ea typeface="Consolas"/>
                <a:cs typeface="Consolas"/>
                <a:sym typeface="Consolas"/>
              </a:rPr>
              <a:t>print</a:t>
            </a:r>
            <a:r>
              <a:rPr lang="en-US" sz="1250">
                <a:highlight>
                  <a:srgbClr val="F7F7F7"/>
                </a:highlight>
                <a:latin typeface="Consolas"/>
                <a:ea typeface="Consolas"/>
                <a:cs typeface="Consolas"/>
                <a:sym typeface="Consolas"/>
              </a:rPr>
              <a:t>(</a:t>
            </a:r>
            <a:r>
              <a:rPr lang="en-US" sz="1250">
                <a:solidFill>
                  <a:srgbClr val="A31515"/>
                </a:solidFill>
                <a:highlight>
                  <a:srgbClr val="F7F7F7"/>
                </a:highlight>
                <a:latin typeface="Consolas"/>
                <a:ea typeface="Consolas"/>
                <a:cs typeface="Consolas"/>
                <a:sym typeface="Consolas"/>
              </a:rPr>
              <a:t>"The product of the list elements is : "</a:t>
            </a:r>
            <a:r>
              <a:rPr lang="en-US" sz="1250">
                <a:highlight>
                  <a:srgbClr val="F7F7F7"/>
                </a:highlight>
                <a:latin typeface="Consolas"/>
                <a:ea typeface="Consolas"/>
                <a:cs typeface="Consolas"/>
                <a:sym typeface="Consolas"/>
              </a:rPr>
              <a:t>, end=</a:t>
            </a:r>
            <a:r>
              <a:rPr lang="en-US" sz="1250">
                <a:solidFill>
                  <a:srgbClr val="A31515"/>
                </a:solidFill>
                <a:highlight>
                  <a:srgbClr val="F7F7F7"/>
                </a:highlight>
                <a:latin typeface="Consolas"/>
                <a:ea typeface="Consolas"/>
                <a:cs typeface="Consolas"/>
                <a:sym typeface="Consolas"/>
              </a:rPr>
              <a:t>""</a:t>
            </a:r>
            <a:r>
              <a:rPr lang="en-US" sz="1250">
                <a:highlight>
                  <a:srgbClr val="F7F7F7"/>
                </a:highlight>
                <a:latin typeface="Consolas"/>
                <a:ea typeface="Consolas"/>
                <a:cs typeface="Consolas"/>
                <a:sym typeface="Consolas"/>
              </a:rPr>
              <a:t>)</a:t>
            </a:r>
            <a:endParaRPr sz="12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solidFill>
                  <a:srgbClr val="795E26"/>
                </a:solidFill>
                <a:highlight>
                  <a:srgbClr val="F7F7F7"/>
                </a:highlight>
                <a:latin typeface="Consolas"/>
                <a:ea typeface="Consolas"/>
                <a:cs typeface="Consolas"/>
                <a:sym typeface="Consolas"/>
              </a:rPr>
              <a:t>print</a:t>
            </a:r>
            <a:r>
              <a:rPr lang="en-US" sz="1250">
                <a:highlight>
                  <a:srgbClr val="F7F7F7"/>
                </a:highlight>
                <a:latin typeface="Consolas"/>
                <a:ea typeface="Consolas"/>
                <a:cs typeface="Consolas"/>
                <a:sym typeface="Consolas"/>
              </a:rPr>
              <a:t>(reduce(</a:t>
            </a:r>
            <a:r>
              <a:rPr lang="en-US" sz="1250">
                <a:solidFill>
                  <a:srgbClr val="0000FF"/>
                </a:solidFill>
                <a:highlight>
                  <a:srgbClr val="F7F7F7"/>
                </a:highlight>
                <a:latin typeface="Consolas"/>
                <a:ea typeface="Consolas"/>
                <a:cs typeface="Consolas"/>
                <a:sym typeface="Consolas"/>
              </a:rPr>
              <a:t>lambda</a:t>
            </a:r>
            <a:r>
              <a:rPr lang="en-US" sz="1250">
                <a:highlight>
                  <a:srgbClr val="F7F7F7"/>
                </a:highlight>
                <a:latin typeface="Consolas"/>
                <a:ea typeface="Consolas"/>
                <a:cs typeface="Consolas"/>
                <a:sym typeface="Consolas"/>
              </a:rPr>
              <a:t> a, b: a*b, list1))</a:t>
            </a:r>
            <a:endParaRPr sz="12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endParaRPr sz="12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250">
                <a:solidFill>
                  <a:srgbClr val="7E7E7E"/>
                </a:solidFill>
                <a:highlight>
                  <a:srgbClr val="F7F7F7"/>
                </a:highlight>
                <a:latin typeface="Consolas"/>
                <a:ea typeface="Consolas"/>
                <a:cs typeface="Consolas"/>
                <a:sym typeface="Consolas"/>
              </a:rPr>
              <a:t>#Output: The product of the list elements is : 120</a:t>
            </a:r>
            <a:endParaRPr sz="1250">
              <a:solidFill>
                <a:srgbClr val="7E7E7E"/>
              </a:solidFill>
              <a:highlight>
                <a:srgbClr val="F7F7F7"/>
              </a:highlight>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4"/>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Example: reduce() function      </a:t>
            </a:r>
            <a:endParaRPr/>
          </a:p>
        </p:txBody>
      </p:sp>
      <p:sp>
        <p:nvSpPr>
          <p:cNvPr id="619" name="Google Shape;619;p74"/>
          <p:cNvSpPr txBox="1">
            <a:spLocks noGrp="1"/>
          </p:cNvSpPr>
          <p:nvPr>
            <p:ph type="body" idx="1"/>
          </p:nvPr>
        </p:nvSpPr>
        <p:spPr>
          <a:xfrm>
            <a:off x="1139100" y="1649450"/>
            <a:ext cx="6865800" cy="23634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US" sz="1400">
                <a:solidFill>
                  <a:srgbClr val="AF00DB"/>
                </a:solidFill>
                <a:highlight>
                  <a:srgbClr val="F7F7F7"/>
                </a:highlight>
                <a:latin typeface="Consolas"/>
                <a:ea typeface="Consolas"/>
                <a:cs typeface="Consolas"/>
                <a:sym typeface="Consolas"/>
              </a:rPr>
              <a:t>from</a:t>
            </a:r>
            <a:r>
              <a:rPr lang="en-US" sz="1400">
                <a:solidFill>
                  <a:srgbClr val="000000"/>
                </a:solidFill>
                <a:highlight>
                  <a:srgbClr val="F7F7F7"/>
                </a:highlight>
                <a:latin typeface="Consolas"/>
                <a:ea typeface="Consolas"/>
                <a:cs typeface="Consolas"/>
                <a:sym typeface="Consolas"/>
              </a:rPr>
              <a:t> functools </a:t>
            </a:r>
            <a:r>
              <a:rPr lang="en-US" sz="1400">
                <a:solidFill>
                  <a:srgbClr val="AF00DB"/>
                </a:solidFill>
                <a:highlight>
                  <a:srgbClr val="F7F7F7"/>
                </a:highlight>
                <a:latin typeface="Consolas"/>
                <a:ea typeface="Consolas"/>
                <a:cs typeface="Consolas"/>
                <a:sym typeface="Consolas"/>
              </a:rPr>
              <a:t>import</a:t>
            </a:r>
            <a:r>
              <a:rPr lang="en-US" sz="1400">
                <a:solidFill>
                  <a:srgbClr val="000000"/>
                </a:solidFill>
                <a:highlight>
                  <a:srgbClr val="F7F7F7"/>
                </a:highlight>
                <a:latin typeface="Consolas"/>
                <a:ea typeface="Consolas"/>
                <a:cs typeface="Consolas"/>
                <a:sym typeface="Consolas"/>
              </a:rPr>
              <a:t> </a:t>
            </a:r>
            <a:r>
              <a:rPr lang="en-US" sz="1400">
                <a:solidFill>
                  <a:srgbClr val="001080"/>
                </a:solidFill>
                <a:highlight>
                  <a:srgbClr val="F7F7F7"/>
                </a:highlight>
                <a:latin typeface="Consolas"/>
                <a:ea typeface="Consolas"/>
                <a:cs typeface="Consolas"/>
                <a:sym typeface="Consolas"/>
              </a:rPr>
              <a:t>reduce</a:t>
            </a:r>
            <a:endParaRPr sz="1400">
              <a:solidFill>
                <a:srgbClr val="00108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400">
                <a:solidFill>
                  <a:srgbClr val="008000"/>
                </a:solidFill>
                <a:highlight>
                  <a:srgbClr val="F7F7F7"/>
                </a:highlight>
                <a:latin typeface="Consolas"/>
                <a:ea typeface="Consolas"/>
                <a:cs typeface="Consolas"/>
                <a:sym typeface="Consolas"/>
              </a:rPr>
              <a:t># using reduce to compute maximum element from list</a:t>
            </a:r>
            <a:endParaRPr sz="1400">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400">
                <a:solidFill>
                  <a:srgbClr val="795E26"/>
                </a:solidFill>
                <a:highlight>
                  <a:srgbClr val="F7F7F7"/>
                </a:highlight>
                <a:latin typeface="Consolas"/>
                <a:ea typeface="Consolas"/>
                <a:cs typeface="Consolas"/>
                <a:sym typeface="Consolas"/>
              </a:rPr>
              <a:t>print</a:t>
            </a:r>
            <a:r>
              <a:rPr lang="en-US" sz="1400">
                <a:solidFill>
                  <a:srgbClr val="000000"/>
                </a:solidFill>
                <a:highlight>
                  <a:srgbClr val="F7F7F7"/>
                </a:highlight>
                <a:latin typeface="Consolas"/>
                <a:ea typeface="Consolas"/>
                <a:cs typeface="Consolas"/>
                <a:sym typeface="Consolas"/>
              </a:rPr>
              <a:t>(</a:t>
            </a:r>
            <a:r>
              <a:rPr lang="en-US" sz="1400">
                <a:solidFill>
                  <a:srgbClr val="A31515"/>
                </a:solidFill>
                <a:highlight>
                  <a:srgbClr val="F7F7F7"/>
                </a:highlight>
                <a:latin typeface="Consolas"/>
                <a:ea typeface="Consolas"/>
                <a:cs typeface="Consolas"/>
                <a:sym typeface="Consolas"/>
              </a:rPr>
              <a:t>"The maximum element of the list is : "</a:t>
            </a:r>
            <a:r>
              <a:rPr lang="en-US" sz="1400">
                <a:solidFill>
                  <a:srgbClr val="000000"/>
                </a:solidFill>
                <a:highlight>
                  <a:srgbClr val="F7F7F7"/>
                </a:highlight>
                <a:latin typeface="Consolas"/>
                <a:ea typeface="Consolas"/>
                <a:cs typeface="Consolas"/>
                <a:sym typeface="Consolas"/>
              </a:rPr>
              <a:t>, end=</a:t>
            </a:r>
            <a:r>
              <a:rPr lang="en-US" sz="1400">
                <a:solidFill>
                  <a:srgbClr val="A31515"/>
                </a:solidFill>
                <a:highlight>
                  <a:srgbClr val="F7F7F7"/>
                </a:highlight>
                <a:latin typeface="Consolas"/>
                <a:ea typeface="Consolas"/>
                <a:cs typeface="Consolas"/>
                <a:sym typeface="Consolas"/>
              </a:rPr>
              <a:t>""</a:t>
            </a:r>
            <a:r>
              <a:rPr lang="en-US" sz="1400">
                <a:solidFill>
                  <a:srgbClr val="000000"/>
                </a:solidFill>
                <a:highlight>
                  <a:srgbClr val="F7F7F7"/>
                </a:highlight>
                <a:latin typeface="Consolas"/>
                <a:ea typeface="Consolas"/>
                <a:cs typeface="Consolas"/>
                <a:sym typeface="Consolas"/>
              </a:rPr>
              <a:t>)</a:t>
            </a:r>
            <a:endParaRPr sz="140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400">
                <a:solidFill>
                  <a:srgbClr val="795E26"/>
                </a:solidFill>
                <a:highlight>
                  <a:srgbClr val="F7F7F7"/>
                </a:highlight>
                <a:latin typeface="Consolas"/>
                <a:ea typeface="Consolas"/>
                <a:cs typeface="Consolas"/>
                <a:sym typeface="Consolas"/>
              </a:rPr>
              <a:t>print</a:t>
            </a:r>
            <a:r>
              <a:rPr lang="en-US" sz="1400">
                <a:solidFill>
                  <a:srgbClr val="000000"/>
                </a:solidFill>
                <a:highlight>
                  <a:srgbClr val="F7F7F7"/>
                </a:highlight>
                <a:latin typeface="Consolas"/>
                <a:ea typeface="Consolas"/>
                <a:cs typeface="Consolas"/>
                <a:sym typeface="Consolas"/>
              </a:rPr>
              <a:t>(reduce(</a:t>
            </a:r>
            <a:r>
              <a:rPr lang="en-US" sz="1400">
                <a:solidFill>
                  <a:srgbClr val="0000FF"/>
                </a:solidFill>
                <a:highlight>
                  <a:srgbClr val="F7F7F7"/>
                </a:highlight>
                <a:latin typeface="Consolas"/>
                <a:ea typeface="Consolas"/>
                <a:cs typeface="Consolas"/>
                <a:sym typeface="Consolas"/>
              </a:rPr>
              <a:t>lambda</a:t>
            </a:r>
            <a:r>
              <a:rPr lang="en-US" sz="1400">
                <a:solidFill>
                  <a:srgbClr val="000000"/>
                </a:solidFill>
                <a:highlight>
                  <a:srgbClr val="F7F7F7"/>
                </a:highlight>
                <a:latin typeface="Consolas"/>
                <a:ea typeface="Consolas"/>
                <a:cs typeface="Consolas"/>
                <a:sym typeface="Consolas"/>
              </a:rPr>
              <a:t> a, b: a </a:t>
            </a:r>
            <a:r>
              <a:rPr lang="en-US" sz="1400">
                <a:solidFill>
                  <a:srgbClr val="AF00DB"/>
                </a:solidFill>
                <a:highlight>
                  <a:srgbClr val="F7F7F7"/>
                </a:highlight>
                <a:latin typeface="Consolas"/>
                <a:ea typeface="Consolas"/>
                <a:cs typeface="Consolas"/>
                <a:sym typeface="Consolas"/>
              </a:rPr>
              <a:t>if</a:t>
            </a:r>
            <a:r>
              <a:rPr lang="en-US" sz="1400">
                <a:solidFill>
                  <a:srgbClr val="000000"/>
                </a:solidFill>
                <a:highlight>
                  <a:srgbClr val="F7F7F7"/>
                </a:highlight>
                <a:latin typeface="Consolas"/>
                <a:ea typeface="Consolas"/>
                <a:cs typeface="Consolas"/>
                <a:sym typeface="Consolas"/>
              </a:rPr>
              <a:t> a &gt; b </a:t>
            </a:r>
            <a:r>
              <a:rPr lang="en-US" sz="1400">
                <a:solidFill>
                  <a:srgbClr val="AF00DB"/>
                </a:solidFill>
                <a:highlight>
                  <a:srgbClr val="F7F7F7"/>
                </a:highlight>
                <a:latin typeface="Consolas"/>
                <a:ea typeface="Consolas"/>
                <a:cs typeface="Consolas"/>
                <a:sym typeface="Consolas"/>
              </a:rPr>
              <a:t>else</a:t>
            </a:r>
            <a:r>
              <a:rPr lang="en-US" sz="1400">
                <a:solidFill>
                  <a:srgbClr val="000000"/>
                </a:solidFill>
                <a:highlight>
                  <a:srgbClr val="F7F7F7"/>
                </a:highlight>
                <a:latin typeface="Consolas"/>
                <a:ea typeface="Consolas"/>
                <a:cs typeface="Consolas"/>
                <a:sym typeface="Consolas"/>
              </a:rPr>
              <a:t> b, list1))</a:t>
            </a:r>
            <a:endParaRPr sz="140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endParaRPr sz="140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50">
                <a:solidFill>
                  <a:srgbClr val="7E7E7E"/>
                </a:solidFill>
                <a:highlight>
                  <a:srgbClr val="FFFFFF"/>
                </a:highlight>
                <a:latin typeface="Consolas"/>
                <a:ea typeface="Consolas"/>
                <a:cs typeface="Consolas"/>
                <a:sym typeface="Consolas"/>
              </a:rPr>
              <a:t>#Output: The maximum element of the list is : 5</a:t>
            </a:r>
            <a:endParaRPr/>
          </a:p>
        </p:txBody>
      </p:sp>
      <p:sp>
        <p:nvSpPr>
          <p:cNvPr id="620" name="Google Shape;620;p7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5"/>
          <p:cNvSpPr txBox="1">
            <a:spLocks noGrp="1"/>
          </p:cNvSpPr>
          <p:nvPr>
            <p:ph type="title"/>
          </p:nvPr>
        </p:nvSpPr>
        <p:spPr>
          <a:xfrm>
            <a:off x="474375" y="635725"/>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Examples: </a:t>
            </a:r>
            <a:r>
              <a:rPr lang="en-US" i="1">
                <a:solidFill>
                  <a:srgbClr val="FF9900"/>
                </a:solidFill>
                <a:latin typeface="Verdana"/>
                <a:ea typeface="Verdana"/>
                <a:cs typeface="Verdana"/>
                <a:sym typeface="Verdana"/>
              </a:rPr>
              <a:t>lambda </a:t>
            </a:r>
            <a:r>
              <a:rPr lang="en-US"/>
              <a:t>Function</a:t>
            </a:r>
            <a:endParaRPr/>
          </a:p>
        </p:txBody>
      </p:sp>
      <p:sp>
        <p:nvSpPr>
          <p:cNvPr id="626" name="Google Shape;626;p75"/>
          <p:cNvSpPr txBox="1"/>
          <p:nvPr/>
        </p:nvSpPr>
        <p:spPr>
          <a:xfrm>
            <a:off x="1145850" y="3216775"/>
            <a:ext cx="7323600" cy="1441200"/>
          </a:xfrm>
          <a:prstGeom prst="rect">
            <a:avLst/>
          </a:prstGeom>
          <a:noFill/>
          <a:ln w="9525" cap="flat" cmpd="sng">
            <a:solidFill>
              <a:srgbClr val="000000"/>
            </a:solidFill>
            <a:prstDash val="dash"/>
            <a:round/>
            <a:headEnd type="none" w="sm" len="sm"/>
            <a:tailEnd type="none" w="sm" len="sm"/>
          </a:ln>
        </p:spPr>
        <p:txBody>
          <a:bodyPr spcFirstLastPara="1" wrap="square" lIns="0" tIns="12050" rIns="0" bIns="0" anchor="t" anchorCtr="0">
            <a:spAutoFit/>
          </a:bodyPr>
          <a:lstStyle/>
          <a:p>
            <a:pPr marL="171450" lvl="0" indent="0" algn="l" rtl="0">
              <a:lnSpc>
                <a:spcPct val="100000"/>
              </a:lnSpc>
              <a:spcBef>
                <a:spcPts val="0"/>
              </a:spcBef>
              <a:spcAft>
                <a:spcPts val="0"/>
              </a:spcAft>
              <a:buNone/>
            </a:pPr>
            <a:r>
              <a:rPr lang="en-US" sz="1200">
                <a:solidFill>
                  <a:srgbClr val="0000CF"/>
                </a:solidFill>
                <a:latin typeface="Consolas"/>
                <a:ea typeface="Consolas"/>
                <a:cs typeface="Consolas"/>
                <a:sym typeface="Consolas"/>
              </a:rPr>
              <a:t>from </a:t>
            </a:r>
            <a:r>
              <a:rPr lang="en-US" sz="1200">
                <a:solidFill>
                  <a:srgbClr val="202429"/>
                </a:solidFill>
                <a:latin typeface="Consolas"/>
                <a:ea typeface="Consolas"/>
                <a:cs typeface="Consolas"/>
                <a:sym typeface="Consolas"/>
              </a:rPr>
              <a:t>functools </a:t>
            </a:r>
            <a:r>
              <a:rPr lang="en-US" sz="1200">
                <a:solidFill>
                  <a:srgbClr val="0000CF"/>
                </a:solidFill>
                <a:latin typeface="Consolas"/>
                <a:ea typeface="Consolas"/>
                <a:cs typeface="Consolas"/>
                <a:sym typeface="Consolas"/>
              </a:rPr>
              <a:t>import </a:t>
            </a:r>
            <a:r>
              <a:rPr lang="en-US" sz="1200">
                <a:solidFill>
                  <a:srgbClr val="202429"/>
                </a:solidFill>
                <a:latin typeface="Consolas"/>
                <a:ea typeface="Consolas"/>
                <a:cs typeface="Consolas"/>
                <a:sym typeface="Consolas"/>
              </a:rPr>
              <a:t>reduce</a:t>
            </a:r>
            <a:endParaRPr sz="1200">
              <a:latin typeface="Consolas"/>
              <a:ea typeface="Consolas"/>
              <a:cs typeface="Consolas"/>
              <a:sym typeface="Consolas"/>
            </a:endParaRPr>
          </a:p>
          <a:p>
            <a:pPr marL="171450" lvl="0" indent="0" algn="l" rtl="0">
              <a:lnSpc>
                <a:spcPct val="100000"/>
              </a:lnSpc>
              <a:spcBef>
                <a:spcPts val="1205"/>
              </a:spcBef>
              <a:spcAft>
                <a:spcPts val="0"/>
              </a:spcAft>
              <a:buNone/>
            </a:pPr>
            <a:r>
              <a:rPr lang="en-US" sz="1200">
                <a:solidFill>
                  <a:srgbClr val="202429"/>
                </a:solidFill>
                <a:latin typeface="Consolas"/>
                <a:ea typeface="Consolas"/>
                <a:cs typeface="Consolas"/>
                <a:sym typeface="Consolas"/>
              </a:rPr>
              <a:t>my_list = [-</a:t>
            </a:r>
            <a:r>
              <a:rPr lang="en-US" sz="1200">
                <a:solidFill>
                  <a:srgbClr val="630000"/>
                </a:solidFill>
                <a:latin typeface="Consolas"/>
                <a:ea typeface="Consolas"/>
                <a:cs typeface="Consolas"/>
                <a:sym typeface="Consolas"/>
              </a:rPr>
              <a:t>10</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20</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4</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5</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30</a:t>
            </a:r>
            <a:r>
              <a:rPr lang="en-US" sz="1200">
                <a:solidFill>
                  <a:srgbClr val="202429"/>
                </a:solidFill>
                <a:latin typeface="Consolas"/>
                <a:ea typeface="Consolas"/>
                <a:cs typeface="Consolas"/>
                <a:sym typeface="Consolas"/>
              </a:rPr>
              <a:t>]</a:t>
            </a:r>
            <a:endParaRPr sz="1700">
              <a:latin typeface="Consolas"/>
              <a:ea typeface="Consolas"/>
              <a:cs typeface="Consolas"/>
              <a:sym typeface="Consolas"/>
            </a:endParaRPr>
          </a:p>
          <a:p>
            <a:pPr marL="171450" marR="3813175" lvl="0" indent="0" algn="l" rtl="0">
              <a:lnSpc>
                <a:spcPct val="130000"/>
              </a:lnSpc>
              <a:spcBef>
                <a:spcPts val="0"/>
              </a:spcBef>
              <a:spcAft>
                <a:spcPts val="0"/>
              </a:spcAft>
              <a:buNone/>
            </a:pPr>
            <a:r>
              <a:rPr lang="en-US" sz="1200">
                <a:solidFill>
                  <a:srgbClr val="202429"/>
                </a:solidFill>
                <a:latin typeface="Consolas"/>
                <a:ea typeface="Consolas"/>
                <a:cs typeface="Consolas"/>
                <a:sym typeface="Consolas"/>
              </a:rPr>
              <a:t>list(map(</a:t>
            </a:r>
            <a:r>
              <a:rPr lang="en-US" sz="1200">
                <a:solidFill>
                  <a:srgbClr val="0000CF"/>
                </a:solidFill>
                <a:latin typeface="Consolas"/>
                <a:ea typeface="Consolas"/>
                <a:cs typeface="Consolas"/>
                <a:sym typeface="Consolas"/>
              </a:rPr>
              <a:t>lambda </a:t>
            </a:r>
            <a:r>
              <a:rPr lang="en-US" sz="1200">
                <a:solidFill>
                  <a:srgbClr val="202429"/>
                </a:solidFill>
                <a:latin typeface="Consolas"/>
                <a:ea typeface="Consolas"/>
                <a:cs typeface="Consolas"/>
                <a:sym typeface="Consolas"/>
              </a:rPr>
              <a:t>x: x**</a:t>
            </a:r>
            <a:r>
              <a:rPr lang="en-US" sz="1200">
                <a:solidFill>
                  <a:srgbClr val="630000"/>
                </a:solidFill>
                <a:latin typeface="Consolas"/>
                <a:ea typeface="Consolas"/>
                <a:cs typeface="Consolas"/>
                <a:sym typeface="Consolas"/>
              </a:rPr>
              <a:t>2</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1</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2</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3</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4</a:t>
            </a:r>
            <a:r>
              <a:rPr lang="en-US" sz="1200">
                <a:solidFill>
                  <a:srgbClr val="202429"/>
                </a:solidFill>
                <a:latin typeface="Consolas"/>
                <a:ea typeface="Consolas"/>
                <a:cs typeface="Consolas"/>
                <a:sym typeface="Consolas"/>
              </a:rPr>
              <a:t>])) list(filter(</a:t>
            </a:r>
            <a:r>
              <a:rPr lang="en-US" sz="1200">
                <a:solidFill>
                  <a:srgbClr val="0000CF"/>
                </a:solidFill>
                <a:latin typeface="Consolas"/>
                <a:ea typeface="Consolas"/>
                <a:cs typeface="Consolas"/>
                <a:sym typeface="Consolas"/>
              </a:rPr>
              <a:t>lambda </a:t>
            </a:r>
            <a:r>
              <a:rPr lang="en-US" sz="1200">
                <a:solidFill>
                  <a:srgbClr val="202429"/>
                </a:solidFill>
                <a:latin typeface="Consolas"/>
                <a:ea typeface="Consolas"/>
                <a:cs typeface="Consolas"/>
                <a:sym typeface="Consolas"/>
              </a:rPr>
              <a:t>x: x&gt;</a:t>
            </a:r>
            <a:r>
              <a:rPr lang="en-US" sz="1200">
                <a:solidFill>
                  <a:srgbClr val="630000"/>
                </a:solidFill>
                <a:latin typeface="Consolas"/>
                <a:ea typeface="Consolas"/>
                <a:cs typeface="Consolas"/>
                <a:sym typeface="Consolas"/>
              </a:rPr>
              <a:t>0</a:t>
            </a:r>
            <a:r>
              <a:rPr lang="en-US" sz="1200">
                <a:solidFill>
                  <a:srgbClr val="202429"/>
                </a:solidFill>
                <a:latin typeface="Consolas"/>
                <a:ea typeface="Consolas"/>
                <a:cs typeface="Consolas"/>
                <a:sym typeface="Consolas"/>
              </a:rPr>
              <a:t>, my_list)) </a:t>
            </a:r>
            <a:endParaRPr sz="1200">
              <a:solidFill>
                <a:srgbClr val="202429"/>
              </a:solidFill>
              <a:latin typeface="Consolas"/>
              <a:ea typeface="Consolas"/>
              <a:cs typeface="Consolas"/>
              <a:sym typeface="Consolas"/>
            </a:endParaRPr>
          </a:p>
          <a:p>
            <a:pPr marL="171450" marR="3813175" lvl="0" indent="0" algn="l" rtl="0">
              <a:lnSpc>
                <a:spcPct val="130000"/>
              </a:lnSpc>
              <a:spcBef>
                <a:spcPts val="0"/>
              </a:spcBef>
              <a:spcAft>
                <a:spcPts val="0"/>
              </a:spcAft>
              <a:buNone/>
            </a:pPr>
            <a:r>
              <a:rPr lang="en-US" sz="1200">
                <a:solidFill>
                  <a:srgbClr val="202429"/>
                </a:solidFill>
                <a:latin typeface="Consolas"/>
                <a:ea typeface="Consolas"/>
                <a:cs typeface="Consolas"/>
                <a:sym typeface="Consolas"/>
              </a:rPr>
              <a:t>sorted(my_list, key=</a:t>
            </a:r>
            <a:r>
              <a:rPr lang="en-US" sz="1200">
                <a:solidFill>
                  <a:srgbClr val="0000CF"/>
                </a:solidFill>
                <a:latin typeface="Consolas"/>
                <a:ea typeface="Consolas"/>
                <a:cs typeface="Consolas"/>
                <a:sym typeface="Consolas"/>
              </a:rPr>
              <a:t>lambda </a:t>
            </a:r>
            <a:r>
              <a:rPr lang="en-US" sz="1200">
                <a:solidFill>
                  <a:srgbClr val="202429"/>
                </a:solidFill>
                <a:latin typeface="Consolas"/>
                <a:ea typeface="Consolas"/>
                <a:cs typeface="Consolas"/>
                <a:sym typeface="Consolas"/>
              </a:rPr>
              <a:t>x: abs(x)) </a:t>
            </a:r>
            <a:endParaRPr sz="1200">
              <a:solidFill>
                <a:srgbClr val="202429"/>
              </a:solidFill>
              <a:latin typeface="Consolas"/>
              <a:ea typeface="Consolas"/>
              <a:cs typeface="Consolas"/>
              <a:sym typeface="Consolas"/>
            </a:endParaRPr>
          </a:p>
          <a:p>
            <a:pPr marL="171450" marR="3813175" lvl="0" indent="0" algn="l" rtl="0">
              <a:lnSpc>
                <a:spcPct val="130000"/>
              </a:lnSpc>
              <a:spcBef>
                <a:spcPts val="0"/>
              </a:spcBef>
              <a:spcAft>
                <a:spcPts val="0"/>
              </a:spcAft>
              <a:buNone/>
            </a:pPr>
            <a:r>
              <a:rPr lang="en-US" sz="1200">
                <a:solidFill>
                  <a:srgbClr val="202429"/>
                </a:solidFill>
                <a:latin typeface="Consolas"/>
                <a:ea typeface="Consolas"/>
                <a:cs typeface="Consolas"/>
                <a:sym typeface="Consolas"/>
              </a:rPr>
              <a:t>reduce(</a:t>
            </a:r>
            <a:r>
              <a:rPr lang="en-US" sz="1200">
                <a:solidFill>
                  <a:srgbClr val="0000CF"/>
                </a:solidFill>
                <a:latin typeface="Consolas"/>
                <a:ea typeface="Consolas"/>
                <a:cs typeface="Consolas"/>
                <a:sym typeface="Consolas"/>
              </a:rPr>
              <a:t>lambda </a:t>
            </a:r>
            <a:r>
              <a:rPr lang="en-US" sz="1200">
                <a:solidFill>
                  <a:srgbClr val="202429"/>
                </a:solidFill>
                <a:latin typeface="Consolas"/>
                <a:ea typeface="Consolas"/>
                <a:cs typeface="Consolas"/>
                <a:sym typeface="Consolas"/>
              </a:rPr>
              <a:t>a, b: a*b, my_list)</a:t>
            </a:r>
            <a:endParaRPr sz="1200"/>
          </a:p>
        </p:txBody>
      </p:sp>
      <p:sp>
        <p:nvSpPr>
          <p:cNvPr id="627" name="Google Shape;627;p7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55</a:t>
            </a:fld>
            <a:endParaRPr/>
          </a:p>
        </p:txBody>
      </p:sp>
      <p:sp>
        <p:nvSpPr>
          <p:cNvPr id="628" name="Google Shape;628;p75"/>
          <p:cNvSpPr txBox="1"/>
          <p:nvPr/>
        </p:nvSpPr>
        <p:spPr>
          <a:xfrm>
            <a:off x="427375" y="1034125"/>
            <a:ext cx="8129400" cy="20334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0D0D0D"/>
              </a:buClr>
              <a:buSzPts val="1400"/>
              <a:buChar char="❖"/>
            </a:pPr>
            <a:r>
              <a:rPr lang="en-US" sz="1200">
                <a:solidFill>
                  <a:srgbClr val="0D0D0D"/>
                </a:solidFill>
                <a:highlight>
                  <a:srgbClr val="FFFFFF"/>
                </a:highlight>
                <a:latin typeface="Roboto"/>
                <a:ea typeface="Roboto"/>
                <a:cs typeface="Roboto"/>
                <a:sym typeface="Roboto"/>
              </a:rPr>
              <a:t>The objective of the provided example is to demonstrate the usage of various higher-order functions in Python, including </a:t>
            </a:r>
            <a:r>
              <a:rPr lang="en-US" sz="1050" b="1">
                <a:solidFill>
                  <a:srgbClr val="0D0D0D"/>
                </a:solidFill>
                <a:highlight>
                  <a:srgbClr val="FFFFFF"/>
                </a:highlight>
                <a:latin typeface="Consolas"/>
                <a:ea typeface="Consolas"/>
                <a:cs typeface="Consolas"/>
                <a:sym typeface="Consolas"/>
              </a:rPr>
              <a:t>map()</a:t>
            </a:r>
            <a:r>
              <a:rPr lang="en-US" sz="1200" b="1">
                <a:solidFill>
                  <a:srgbClr val="0D0D0D"/>
                </a:solidFill>
                <a:highlight>
                  <a:srgbClr val="FFFFFF"/>
                </a:highlight>
                <a:latin typeface="Consolas"/>
                <a:ea typeface="Consolas"/>
                <a:cs typeface="Consolas"/>
                <a:sym typeface="Consolas"/>
              </a:rPr>
              <a:t>, </a:t>
            </a:r>
            <a:r>
              <a:rPr lang="en-US" sz="1050" b="1">
                <a:solidFill>
                  <a:srgbClr val="0D0D0D"/>
                </a:solidFill>
                <a:highlight>
                  <a:srgbClr val="FFFFFF"/>
                </a:highlight>
                <a:latin typeface="Consolas"/>
                <a:ea typeface="Consolas"/>
                <a:cs typeface="Consolas"/>
                <a:sym typeface="Consolas"/>
              </a:rPr>
              <a:t>filter()</a:t>
            </a:r>
            <a:r>
              <a:rPr lang="en-US" sz="1200" b="1">
                <a:solidFill>
                  <a:srgbClr val="0D0D0D"/>
                </a:solidFill>
                <a:highlight>
                  <a:srgbClr val="FFFFFF"/>
                </a:highlight>
                <a:latin typeface="Consolas"/>
                <a:ea typeface="Consolas"/>
                <a:cs typeface="Consolas"/>
                <a:sym typeface="Consolas"/>
              </a:rPr>
              <a:t>, </a:t>
            </a:r>
            <a:r>
              <a:rPr lang="en-US" sz="1050" b="1">
                <a:solidFill>
                  <a:srgbClr val="0D0D0D"/>
                </a:solidFill>
                <a:highlight>
                  <a:srgbClr val="FFFFFF"/>
                </a:highlight>
                <a:latin typeface="Consolas"/>
                <a:ea typeface="Consolas"/>
                <a:cs typeface="Consolas"/>
                <a:sym typeface="Consolas"/>
              </a:rPr>
              <a:t>sorted()</a:t>
            </a:r>
            <a:r>
              <a:rPr lang="en-US" sz="1200" b="1">
                <a:solidFill>
                  <a:srgbClr val="0D0D0D"/>
                </a:solidFill>
                <a:highlight>
                  <a:srgbClr val="FFFFFF"/>
                </a:highlight>
                <a:latin typeface="Consolas"/>
                <a:ea typeface="Consolas"/>
                <a:cs typeface="Consolas"/>
                <a:sym typeface="Consolas"/>
              </a:rPr>
              <a:t>,</a:t>
            </a:r>
            <a:r>
              <a:rPr lang="en-US" sz="1200" b="1">
                <a:solidFill>
                  <a:srgbClr val="0D0D0D"/>
                </a:solidFill>
                <a:highlight>
                  <a:srgbClr val="FFFFFF"/>
                </a:highlight>
                <a:latin typeface="Roboto"/>
                <a:ea typeface="Roboto"/>
                <a:cs typeface="Roboto"/>
                <a:sym typeface="Roboto"/>
              </a:rPr>
              <a:t> </a:t>
            </a:r>
            <a:r>
              <a:rPr lang="en-US" sz="1200">
                <a:solidFill>
                  <a:srgbClr val="0D0D0D"/>
                </a:solidFill>
                <a:highlight>
                  <a:srgbClr val="FFFFFF"/>
                </a:highlight>
                <a:latin typeface="Roboto"/>
                <a:ea typeface="Roboto"/>
                <a:cs typeface="Roboto"/>
                <a:sym typeface="Roboto"/>
              </a:rPr>
              <a:t>and </a:t>
            </a:r>
            <a:r>
              <a:rPr lang="en-US" sz="1050" b="1">
                <a:solidFill>
                  <a:srgbClr val="0D0D0D"/>
                </a:solidFill>
                <a:highlight>
                  <a:srgbClr val="FFFFFF"/>
                </a:highlight>
                <a:latin typeface="Consolas"/>
                <a:ea typeface="Consolas"/>
                <a:cs typeface="Consolas"/>
                <a:sym typeface="Consolas"/>
              </a:rPr>
              <a:t>reduce(),</a:t>
            </a:r>
            <a:r>
              <a:rPr lang="en-US" sz="1200">
                <a:solidFill>
                  <a:srgbClr val="0D0D0D"/>
                </a:solidFill>
                <a:highlight>
                  <a:srgbClr val="FFFFFF"/>
                </a:highlight>
                <a:latin typeface="Roboto"/>
                <a:ea typeface="Roboto"/>
                <a:cs typeface="Roboto"/>
                <a:sym typeface="Roboto"/>
              </a:rPr>
              <a:t> applied to the list </a:t>
            </a:r>
            <a:r>
              <a:rPr lang="en-US" sz="1050">
                <a:solidFill>
                  <a:srgbClr val="0D0D0D"/>
                </a:solidFill>
                <a:highlight>
                  <a:srgbClr val="FFFFFF"/>
                </a:highlight>
                <a:latin typeface="Consolas"/>
                <a:ea typeface="Consolas"/>
                <a:cs typeface="Consolas"/>
                <a:sym typeface="Consolas"/>
              </a:rPr>
              <a:t>my_list</a:t>
            </a:r>
            <a:r>
              <a:rPr lang="en-US" sz="1200">
                <a:solidFill>
                  <a:srgbClr val="0D0D0D"/>
                </a:solidFill>
                <a:highlight>
                  <a:srgbClr val="FFFFFF"/>
                </a:highlight>
                <a:latin typeface="Consolas"/>
                <a:ea typeface="Consolas"/>
                <a:cs typeface="Consolas"/>
                <a:sym typeface="Consolas"/>
              </a:rPr>
              <a:t>.</a:t>
            </a:r>
            <a:r>
              <a:rPr lang="en-US" sz="1200">
                <a:solidFill>
                  <a:srgbClr val="0D0D0D"/>
                </a:solidFill>
                <a:highlight>
                  <a:srgbClr val="FFFFFF"/>
                </a:highlight>
                <a:latin typeface="Roboto"/>
                <a:ea typeface="Roboto"/>
                <a:cs typeface="Roboto"/>
                <a:sym typeface="Roboto"/>
              </a:rPr>
              <a:t> Specifically, it aims to:</a:t>
            </a:r>
            <a:endParaRPr sz="1200">
              <a:solidFill>
                <a:srgbClr val="0D0D0D"/>
              </a:solidFill>
              <a:highlight>
                <a:srgbClr val="FFFFFF"/>
              </a:highlight>
              <a:latin typeface="Roboto"/>
              <a:ea typeface="Roboto"/>
              <a:cs typeface="Roboto"/>
              <a:sym typeface="Roboto"/>
            </a:endParaRPr>
          </a:p>
          <a:p>
            <a:pPr marL="914400" lvl="1" indent="-317500" algn="l" rtl="0">
              <a:lnSpc>
                <a:spcPct val="115000"/>
              </a:lnSpc>
              <a:spcBef>
                <a:spcPts val="0"/>
              </a:spcBef>
              <a:spcAft>
                <a:spcPts val="0"/>
              </a:spcAft>
              <a:buClr>
                <a:srgbClr val="0D0D0D"/>
              </a:buClr>
              <a:buSzPts val="1400"/>
              <a:buChar char="➢"/>
            </a:pPr>
            <a:r>
              <a:rPr lang="en-US" sz="1200">
                <a:solidFill>
                  <a:srgbClr val="0D0D0D"/>
                </a:solidFill>
                <a:highlight>
                  <a:srgbClr val="FFFFFF"/>
                </a:highlight>
                <a:latin typeface="Roboto"/>
                <a:ea typeface="Roboto"/>
                <a:cs typeface="Roboto"/>
                <a:sym typeface="Roboto"/>
              </a:rPr>
              <a:t>Square each element of the list </a:t>
            </a:r>
            <a:r>
              <a:rPr lang="en-US" sz="1050" b="1">
                <a:solidFill>
                  <a:srgbClr val="0D0D0D"/>
                </a:solidFill>
                <a:highlight>
                  <a:srgbClr val="FFFFFF"/>
                </a:highlight>
                <a:latin typeface="Consolas"/>
                <a:ea typeface="Consolas"/>
                <a:cs typeface="Consolas"/>
                <a:sym typeface="Consolas"/>
              </a:rPr>
              <a:t>[1, 2, 3, 4]</a:t>
            </a:r>
            <a:r>
              <a:rPr lang="en-US" sz="1200" b="1">
                <a:solidFill>
                  <a:srgbClr val="0D0D0D"/>
                </a:solidFill>
                <a:highlight>
                  <a:srgbClr val="FFFFFF"/>
                </a:highlight>
                <a:latin typeface="Consolas"/>
                <a:ea typeface="Consolas"/>
                <a:cs typeface="Consolas"/>
                <a:sym typeface="Consolas"/>
              </a:rPr>
              <a:t> </a:t>
            </a:r>
            <a:r>
              <a:rPr lang="en-US" sz="1200">
                <a:solidFill>
                  <a:srgbClr val="0D0D0D"/>
                </a:solidFill>
                <a:highlight>
                  <a:srgbClr val="FFFFFF"/>
                </a:highlight>
                <a:latin typeface="Roboto"/>
                <a:ea typeface="Roboto"/>
                <a:cs typeface="Roboto"/>
                <a:sym typeface="Roboto"/>
              </a:rPr>
              <a:t>using the</a:t>
            </a:r>
            <a:r>
              <a:rPr lang="en-US" sz="1050" b="1">
                <a:solidFill>
                  <a:srgbClr val="0D0D0D"/>
                </a:solidFill>
                <a:highlight>
                  <a:srgbClr val="FFFFFF"/>
                </a:highlight>
                <a:latin typeface="Consolas"/>
                <a:ea typeface="Consolas"/>
                <a:cs typeface="Consolas"/>
                <a:sym typeface="Consolas"/>
              </a:rPr>
              <a:t> map()</a:t>
            </a:r>
            <a:r>
              <a:rPr lang="en-US" sz="1200">
                <a:solidFill>
                  <a:srgbClr val="0D0D0D"/>
                </a:solidFill>
                <a:highlight>
                  <a:srgbClr val="FFFFFF"/>
                </a:highlight>
                <a:latin typeface="Roboto"/>
                <a:ea typeface="Roboto"/>
                <a:cs typeface="Roboto"/>
                <a:sym typeface="Roboto"/>
              </a:rPr>
              <a:t> function and a lambda function.</a:t>
            </a:r>
            <a:endParaRPr sz="1200">
              <a:solidFill>
                <a:srgbClr val="0D0D0D"/>
              </a:solidFill>
              <a:highlight>
                <a:srgbClr val="FFFFFF"/>
              </a:highlight>
              <a:latin typeface="Roboto"/>
              <a:ea typeface="Roboto"/>
              <a:cs typeface="Roboto"/>
              <a:sym typeface="Roboto"/>
            </a:endParaRPr>
          </a:p>
          <a:p>
            <a:pPr marL="914400" lvl="1" indent="-317500" algn="l" rtl="0">
              <a:lnSpc>
                <a:spcPct val="115000"/>
              </a:lnSpc>
              <a:spcBef>
                <a:spcPts val="0"/>
              </a:spcBef>
              <a:spcAft>
                <a:spcPts val="0"/>
              </a:spcAft>
              <a:buClr>
                <a:srgbClr val="0D0D0D"/>
              </a:buClr>
              <a:buSzPts val="1400"/>
              <a:buChar char="➢"/>
            </a:pPr>
            <a:r>
              <a:rPr lang="en-US" sz="1200">
                <a:solidFill>
                  <a:srgbClr val="0D0D0D"/>
                </a:solidFill>
                <a:highlight>
                  <a:srgbClr val="FFFFFF"/>
                </a:highlight>
                <a:latin typeface="Roboto"/>
                <a:ea typeface="Roboto"/>
                <a:cs typeface="Roboto"/>
                <a:sym typeface="Roboto"/>
              </a:rPr>
              <a:t>Filter out the positive numbers from the list </a:t>
            </a:r>
            <a:r>
              <a:rPr lang="en-US" sz="1050" b="1">
                <a:solidFill>
                  <a:srgbClr val="0D0D0D"/>
                </a:solidFill>
                <a:highlight>
                  <a:srgbClr val="FFFFFF"/>
                </a:highlight>
                <a:latin typeface="Consolas"/>
                <a:ea typeface="Consolas"/>
                <a:cs typeface="Consolas"/>
                <a:sym typeface="Consolas"/>
              </a:rPr>
              <a:t>my_list</a:t>
            </a:r>
            <a:r>
              <a:rPr lang="en-US" sz="1200">
                <a:solidFill>
                  <a:srgbClr val="0D0D0D"/>
                </a:solidFill>
                <a:highlight>
                  <a:srgbClr val="FFFFFF"/>
                </a:highlight>
                <a:latin typeface="Roboto"/>
                <a:ea typeface="Roboto"/>
                <a:cs typeface="Roboto"/>
                <a:sym typeface="Roboto"/>
              </a:rPr>
              <a:t> using the </a:t>
            </a:r>
            <a:r>
              <a:rPr lang="en-US" sz="1050" b="1">
                <a:solidFill>
                  <a:srgbClr val="0D0D0D"/>
                </a:solidFill>
                <a:highlight>
                  <a:srgbClr val="FFFFFF"/>
                </a:highlight>
                <a:latin typeface="Consolas"/>
                <a:ea typeface="Consolas"/>
                <a:cs typeface="Consolas"/>
                <a:sym typeface="Consolas"/>
              </a:rPr>
              <a:t>filter()</a:t>
            </a:r>
            <a:r>
              <a:rPr lang="en-US" sz="1200">
                <a:solidFill>
                  <a:srgbClr val="0D0D0D"/>
                </a:solidFill>
                <a:highlight>
                  <a:srgbClr val="FFFFFF"/>
                </a:highlight>
                <a:latin typeface="Roboto"/>
                <a:ea typeface="Roboto"/>
                <a:cs typeface="Roboto"/>
                <a:sym typeface="Roboto"/>
              </a:rPr>
              <a:t> function and a lambda function.</a:t>
            </a:r>
            <a:endParaRPr sz="1200">
              <a:solidFill>
                <a:srgbClr val="0D0D0D"/>
              </a:solidFill>
              <a:highlight>
                <a:srgbClr val="FFFFFF"/>
              </a:highlight>
              <a:latin typeface="Roboto"/>
              <a:ea typeface="Roboto"/>
              <a:cs typeface="Roboto"/>
              <a:sym typeface="Roboto"/>
            </a:endParaRPr>
          </a:p>
          <a:p>
            <a:pPr marL="914400" lvl="1" indent="-317500" algn="l" rtl="0">
              <a:lnSpc>
                <a:spcPct val="115000"/>
              </a:lnSpc>
              <a:spcBef>
                <a:spcPts val="0"/>
              </a:spcBef>
              <a:spcAft>
                <a:spcPts val="0"/>
              </a:spcAft>
              <a:buClr>
                <a:srgbClr val="0D0D0D"/>
              </a:buClr>
              <a:buSzPts val="1400"/>
              <a:buChar char="➢"/>
            </a:pPr>
            <a:r>
              <a:rPr lang="en-US" sz="1200">
                <a:solidFill>
                  <a:srgbClr val="0D0D0D"/>
                </a:solidFill>
                <a:highlight>
                  <a:srgbClr val="FFFFFF"/>
                </a:highlight>
                <a:latin typeface="Roboto"/>
                <a:ea typeface="Roboto"/>
                <a:cs typeface="Roboto"/>
                <a:sym typeface="Roboto"/>
              </a:rPr>
              <a:t>Sort the list</a:t>
            </a:r>
            <a:r>
              <a:rPr lang="en-US" sz="1050" b="1">
                <a:solidFill>
                  <a:srgbClr val="0D0D0D"/>
                </a:solidFill>
                <a:highlight>
                  <a:srgbClr val="FFFFFF"/>
                </a:highlight>
                <a:latin typeface="Consolas"/>
                <a:ea typeface="Consolas"/>
                <a:cs typeface="Consolas"/>
                <a:sym typeface="Consolas"/>
              </a:rPr>
              <a:t> my_list </a:t>
            </a:r>
            <a:r>
              <a:rPr lang="en-US" sz="1200">
                <a:solidFill>
                  <a:srgbClr val="0D0D0D"/>
                </a:solidFill>
                <a:highlight>
                  <a:srgbClr val="FFFFFF"/>
                </a:highlight>
                <a:latin typeface="Roboto"/>
                <a:ea typeface="Roboto"/>
                <a:cs typeface="Roboto"/>
                <a:sym typeface="Roboto"/>
              </a:rPr>
              <a:t>based on the absolute values of its elements using the </a:t>
            </a:r>
            <a:r>
              <a:rPr lang="en-US" sz="1050" b="1">
                <a:solidFill>
                  <a:srgbClr val="0D0D0D"/>
                </a:solidFill>
                <a:highlight>
                  <a:srgbClr val="FFFFFF"/>
                </a:highlight>
                <a:latin typeface="Consolas"/>
                <a:ea typeface="Consolas"/>
                <a:cs typeface="Consolas"/>
                <a:sym typeface="Consolas"/>
              </a:rPr>
              <a:t>sorted()</a:t>
            </a:r>
            <a:r>
              <a:rPr lang="en-US" sz="1200">
                <a:solidFill>
                  <a:srgbClr val="0D0D0D"/>
                </a:solidFill>
                <a:highlight>
                  <a:srgbClr val="FFFFFF"/>
                </a:highlight>
                <a:latin typeface="Roboto"/>
                <a:ea typeface="Roboto"/>
                <a:cs typeface="Roboto"/>
                <a:sym typeface="Roboto"/>
              </a:rPr>
              <a:t> function and a lambda function as the key.</a:t>
            </a:r>
            <a:endParaRPr sz="1200">
              <a:solidFill>
                <a:srgbClr val="0D0D0D"/>
              </a:solidFill>
              <a:highlight>
                <a:srgbClr val="FFFFFF"/>
              </a:highlight>
              <a:latin typeface="Roboto"/>
              <a:ea typeface="Roboto"/>
              <a:cs typeface="Roboto"/>
              <a:sym typeface="Roboto"/>
            </a:endParaRPr>
          </a:p>
          <a:p>
            <a:pPr marL="914400" lvl="1" indent="-317500" algn="l" rtl="0">
              <a:lnSpc>
                <a:spcPct val="115000"/>
              </a:lnSpc>
              <a:spcBef>
                <a:spcPts val="0"/>
              </a:spcBef>
              <a:spcAft>
                <a:spcPts val="0"/>
              </a:spcAft>
              <a:buClr>
                <a:srgbClr val="0D0D0D"/>
              </a:buClr>
              <a:buSzPts val="1400"/>
              <a:buChar char="➢"/>
            </a:pPr>
            <a:r>
              <a:rPr lang="en-US" sz="1200">
                <a:solidFill>
                  <a:srgbClr val="0D0D0D"/>
                </a:solidFill>
                <a:highlight>
                  <a:srgbClr val="FFFFFF"/>
                </a:highlight>
                <a:latin typeface="Roboto"/>
                <a:ea typeface="Roboto"/>
                <a:cs typeface="Roboto"/>
                <a:sym typeface="Roboto"/>
              </a:rPr>
              <a:t>Calculate the product of all elements in </a:t>
            </a:r>
            <a:r>
              <a:rPr lang="en-US" sz="1050" b="1">
                <a:solidFill>
                  <a:srgbClr val="0D0D0D"/>
                </a:solidFill>
                <a:highlight>
                  <a:srgbClr val="FFFFFF"/>
                </a:highlight>
                <a:latin typeface="Consolas"/>
                <a:ea typeface="Consolas"/>
                <a:cs typeface="Consolas"/>
                <a:sym typeface="Consolas"/>
              </a:rPr>
              <a:t>my_list</a:t>
            </a:r>
            <a:r>
              <a:rPr lang="en-US" sz="1200">
                <a:solidFill>
                  <a:srgbClr val="0D0D0D"/>
                </a:solidFill>
                <a:highlight>
                  <a:srgbClr val="FFFFFF"/>
                </a:highlight>
                <a:latin typeface="Roboto"/>
                <a:ea typeface="Roboto"/>
                <a:cs typeface="Roboto"/>
                <a:sym typeface="Roboto"/>
              </a:rPr>
              <a:t> using the</a:t>
            </a:r>
            <a:r>
              <a:rPr lang="en-US" sz="1050" b="1">
                <a:solidFill>
                  <a:srgbClr val="0D0D0D"/>
                </a:solidFill>
                <a:highlight>
                  <a:srgbClr val="FFFFFF"/>
                </a:highlight>
                <a:latin typeface="Consolas"/>
                <a:ea typeface="Consolas"/>
                <a:cs typeface="Consolas"/>
                <a:sym typeface="Consolas"/>
              </a:rPr>
              <a:t> reduce()</a:t>
            </a:r>
            <a:r>
              <a:rPr lang="en-US" sz="1200">
                <a:solidFill>
                  <a:srgbClr val="0D0D0D"/>
                </a:solidFill>
                <a:highlight>
                  <a:srgbClr val="FFFFFF"/>
                </a:highlight>
                <a:latin typeface="Roboto"/>
                <a:ea typeface="Roboto"/>
                <a:cs typeface="Roboto"/>
                <a:sym typeface="Roboto"/>
              </a:rPr>
              <a:t> function and a lambda function for multiplication.</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76"/>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i="1">
                <a:solidFill>
                  <a:srgbClr val="FF9900"/>
                </a:solidFill>
                <a:latin typeface="Verdana"/>
                <a:ea typeface="Verdana"/>
                <a:cs typeface="Verdana"/>
                <a:sym typeface="Verdana"/>
              </a:rPr>
              <a:t>lambda: </a:t>
            </a:r>
            <a:r>
              <a:rPr lang="en-US"/>
              <a:t>Practice Exercises</a:t>
            </a:r>
            <a:endParaRPr/>
          </a:p>
        </p:txBody>
      </p:sp>
      <p:sp>
        <p:nvSpPr>
          <p:cNvPr id="634" name="Google Shape;634;p76"/>
          <p:cNvSpPr txBox="1"/>
          <p:nvPr/>
        </p:nvSpPr>
        <p:spPr>
          <a:xfrm>
            <a:off x="667575" y="1167250"/>
            <a:ext cx="2027400" cy="243600"/>
          </a:xfrm>
          <a:prstGeom prst="rect">
            <a:avLst/>
          </a:prstGeom>
          <a:noFill/>
          <a:ln>
            <a:noFill/>
          </a:ln>
        </p:spPr>
        <p:txBody>
          <a:bodyPr spcFirstLastPara="1" wrap="square" lIns="0" tIns="12700" rIns="0" bIns="0" anchor="t" anchorCtr="0">
            <a:spAutoFit/>
          </a:bodyPr>
          <a:lstStyle/>
          <a:p>
            <a:pPr marL="315595" lvl="0" indent="-284480" algn="l" rtl="0">
              <a:lnSpc>
                <a:spcPct val="100000"/>
              </a:lnSpc>
              <a:spcBef>
                <a:spcPts val="0"/>
              </a:spcBef>
              <a:spcAft>
                <a:spcPts val="0"/>
              </a:spcAft>
              <a:buClr>
                <a:srgbClr val="FF9900"/>
              </a:buClr>
              <a:buSzPts val="1100"/>
              <a:buFont typeface="MS Gothic"/>
              <a:buChar char="❑"/>
            </a:pPr>
            <a:r>
              <a:rPr lang="en-US" sz="1500">
                <a:solidFill>
                  <a:srgbClr val="3E3E3E"/>
                </a:solidFill>
                <a:latin typeface="Verdana"/>
                <a:ea typeface="Verdana"/>
                <a:cs typeface="Verdana"/>
                <a:sym typeface="Verdana"/>
              </a:rPr>
              <a:t>Consider the list:</a:t>
            </a:r>
            <a:endParaRPr sz="1500">
              <a:latin typeface="Verdana"/>
              <a:ea typeface="Verdana"/>
              <a:cs typeface="Verdana"/>
              <a:sym typeface="Verdana"/>
            </a:endParaRPr>
          </a:p>
        </p:txBody>
      </p:sp>
      <p:sp>
        <p:nvSpPr>
          <p:cNvPr id="635" name="Google Shape;635;p76"/>
          <p:cNvSpPr txBox="1"/>
          <p:nvPr/>
        </p:nvSpPr>
        <p:spPr>
          <a:xfrm>
            <a:off x="485575" y="2254150"/>
            <a:ext cx="8041500" cy="2174700"/>
          </a:xfrm>
          <a:prstGeom prst="rect">
            <a:avLst/>
          </a:prstGeom>
          <a:noFill/>
          <a:ln>
            <a:noFill/>
          </a:ln>
        </p:spPr>
        <p:txBody>
          <a:bodyPr spcFirstLastPara="1" wrap="square" lIns="0" tIns="13325" rIns="0" bIns="0" anchor="t" anchorCtr="0">
            <a:spAutoFit/>
          </a:bodyPr>
          <a:lstStyle/>
          <a:p>
            <a:pPr marL="354965" lvl="0" indent="-329565" algn="l" rtl="0">
              <a:lnSpc>
                <a:spcPct val="100000"/>
              </a:lnSpc>
              <a:spcBef>
                <a:spcPts val="0"/>
              </a:spcBef>
              <a:spcAft>
                <a:spcPts val="0"/>
              </a:spcAft>
              <a:buClr>
                <a:srgbClr val="FF9900"/>
              </a:buClr>
              <a:buSzPts val="1100"/>
              <a:buFont typeface="Verdana"/>
              <a:buAutoNum type="arabicPeriod"/>
            </a:pPr>
            <a:r>
              <a:rPr lang="en-US" sz="1450">
                <a:solidFill>
                  <a:srgbClr val="3E3E3E"/>
                </a:solidFill>
                <a:latin typeface="Verdana"/>
                <a:ea typeface="Verdana"/>
                <a:cs typeface="Verdana"/>
                <a:sym typeface="Verdana"/>
              </a:rPr>
              <a:t>Sort the list by each language's version in ascending order.</a:t>
            </a:r>
            <a:endParaRPr sz="1450">
              <a:latin typeface="Verdana"/>
              <a:ea typeface="Verdana"/>
              <a:cs typeface="Verdana"/>
              <a:sym typeface="Verdana"/>
            </a:endParaRPr>
          </a:p>
          <a:p>
            <a:pPr marL="0" lvl="0" indent="0" algn="l" rtl="0">
              <a:lnSpc>
                <a:spcPct val="100000"/>
              </a:lnSpc>
              <a:spcBef>
                <a:spcPts val="50"/>
              </a:spcBef>
              <a:spcAft>
                <a:spcPts val="0"/>
              </a:spcAft>
              <a:buClr>
                <a:srgbClr val="FF9900"/>
              </a:buClr>
              <a:buSzPts val="2900"/>
              <a:buFont typeface="Verdana"/>
              <a:buNone/>
            </a:pPr>
            <a:endParaRPr sz="2700">
              <a:latin typeface="Verdana"/>
              <a:ea typeface="Verdana"/>
              <a:cs typeface="Verdana"/>
              <a:sym typeface="Verdana"/>
            </a:endParaRPr>
          </a:p>
          <a:p>
            <a:pPr marL="354965" marR="51435" lvl="0" indent="-329565" algn="l" rtl="0">
              <a:lnSpc>
                <a:spcPct val="100000"/>
              </a:lnSpc>
              <a:spcBef>
                <a:spcPts val="5"/>
              </a:spcBef>
              <a:spcAft>
                <a:spcPts val="0"/>
              </a:spcAft>
              <a:buClr>
                <a:srgbClr val="FF9900"/>
              </a:buClr>
              <a:buSzPts val="1100"/>
              <a:buFont typeface="Verdana"/>
              <a:buAutoNum type="arabicPeriod"/>
            </a:pPr>
            <a:r>
              <a:rPr lang="en-US" sz="1450">
                <a:solidFill>
                  <a:srgbClr val="3E3E3E"/>
                </a:solidFill>
                <a:latin typeface="Verdana"/>
                <a:ea typeface="Verdana"/>
                <a:cs typeface="Verdana"/>
                <a:sym typeface="Verdana"/>
              </a:rPr>
              <a:t>Sort the list by the length of the name of each language in descending order.</a:t>
            </a:r>
            <a:endParaRPr sz="1450">
              <a:latin typeface="Verdana"/>
              <a:ea typeface="Verdana"/>
              <a:cs typeface="Verdana"/>
              <a:sym typeface="Verdana"/>
            </a:endParaRPr>
          </a:p>
          <a:p>
            <a:pPr marL="0" lvl="0" indent="0" algn="l" rtl="0">
              <a:lnSpc>
                <a:spcPct val="100000"/>
              </a:lnSpc>
              <a:spcBef>
                <a:spcPts val="0"/>
              </a:spcBef>
              <a:spcAft>
                <a:spcPts val="0"/>
              </a:spcAft>
              <a:buClr>
                <a:srgbClr val="FF9900"/>
              </a:buClr>
              <a:buSzPts val="2950"/>
              <a:buFont typeface="Verdana"/>
              <a:buNone/>
            </a:pPr>
            <a:endParaRPr sz="2750">
              <a:latin typeface="Verdana"/>
              <a:ea typeface="Verdana"/>
              <a:cs typeface="Verdana"/>
              <a:sym typeface="Verdana"/>
            </a:endParaRPr>
          </a:p>
          <a:p>
            <a:pPr marL="354965" lvl="0" indent="-329565" algn="l" rtl="0">
              <a:lnSpc>
                <a:spcPct val="100000"/>
              </a:lnSpc>
              <a:spcBef>
                <a:spcPts val="0"/>
              </a:spcBef>
              <a:spcAft>
                <a:spcPts val="0"/>
              </a:spcAft>
              <a:buClr>
                <a:srgbClr val="FF9900"/>
              </a:buClr>
              <a:buSzPts val="1100"/>
              <a:buFont typeface="Verdana"/>
              <a:buAutoNum type="arabicPeriod"/>
            </a:pPr>
            <a:r>
              <a:rPr lang="en-US" sz="1450">
                <a:solidFill>
                  <a:srgbClr val="3E3E3E"/>
                </a:solidFill>
                <a:latin typeface="Verdana"/>
                <a:ea typeface="Verdana"/>
                <a:cs typeface="Verdana"/>
                <a:sym typeface="Verdana"/>
              </a:rPr>
              <a:t>Filter the list so that it only contains languages with 'a' in it.</a:t>
            </a:r>
            <a:endParaRPr sz="1450">
              <a:latin typeface="Verdana"/>
              <a:ea typeface="Verdana"/>
              <a:cs typeface="Verdana"/>
              <a:sym typeface="Verdana"/>
            </a:endParaRPr>
          </a:p>
          <a:p>
            <a:pPr marL="0" lvl="0" indent="0" algn="l" rtl="0">
              <a:lnSpc>
                <a:spcPct val="100000"/>
              </a:lnSpc>
              <a:spcBef>
                <a:spcPts val="55"/>
              </a:spcBef>
              <a:spcAft>
                <a:spcPts val="0"/>
              </a:spcAft>
              <a:buClr>
                <a:srgbClr val="FF9900"/>
              </a:buClr>
              <a:buSzPts val="2900"/>
              <a:buFont typeface="Verdana"/>
              <a:buNone/>
            </a:pPr>
            <a:endParaRPr sz="2700">
              <a:latin typeface="Verdana"/>
              <a:ea typeface="Verdana"/>
              <a:cs typeface="Verdana"/>
              <a:sym typeface="Verdana"/>
            </a:endParaRPr>
          </a:p>
          <a:p>
            <a:pPr marL="354965" marR="5080" lvl="0" indent="-329565" algn="l" rtl="0">
              <a:lnSpc>
                <a:spcPct val="100000"/>
              </a:lnSpc>
              <a:spcBef>
                <a:spcPts val="0"/>
              </a:spcBef>
              <a:spcAft>
                <a:spcPts val="0"/>
              </a:spcAft>
              <a:buClr>
                <a:srgbClr val="FF9900"/>
              </a:buClr>
              <a:buSzPts val="1100"/>
              <a:buFont typeface="Verdana"/>
              <a:buAutoNum type="arabicPeriod"/>
            </a:pPr>
            <a:r>
              <a:rPr lang="en-US" sz="1450">
                <a:solidFill>
                  <a:srgbClr val="3E3E3E"/>
                </a:solidFill>
                <a:latin typeface="Verdana"/>
                <a:ea typeface="Verdana"/>
                <a:cs typeface="Verdana"/>
                <a:sym typeface="Verdana"/>
              </a:rPr>
              <a:t>Filter the list so that it only contains languages whose version is in integer form.</a:t>
            </a:r>
            <a:endParaRPr sz="1450">
              <a:latin typeface="Verdana"/>
              <a:ea typeface="Verdana"/>
              <a:cs typeface="Verdana"/>
              <a:sym typeface="Verdana"/>
            </a:endParaRPr>
          </a:p>
        </p:txBody>
      </p:sp>
      <p:sp>
        <p:nvSpPr>
          <p:cNvPr id="636" name="Google Shape;636;p76"/>
          <p:cNvSpPr txBox="1"/>
          <p:nvPr/>
        </p:nvSpPr>
        <p:spPr>
          <a:xfrm>
            <a:off x="2792729" y="1110092"/>
            <a:ext cx="4554300" cy="993000"/>
          </a:xfrm>
          <a:prstGeom prst="rect">
            <a:avLst/>
          </a:prstGeom>
          <a:solidFill>
            <a:srgbClr val="F6F6F6"/>
          </a:solidFill>
          <a:ln>
            <a:noFill/>
          </a:ln>
        </p:spPr>
        <p:txBody>
          <a:bodyPr spcFirstLastPara="1" wrap="square" lIns="0" tIns="0" rIns="0" bIns="0" anchor="t" anchorCtr="0">
            <a:spAutoFit/>
          </a:bodyPr>
          <a:lstStyle/>
          <a:p>
            <a:pPr marL="91440" lvl="0" indent="0" algn="l" rtl="0">
              <a:lnSpc>
                <a:spcPct val="117499"/>
              </a:lnSpc>
              <a:spcBef>
                <a:spcPts val="0"/>
              </a:spcBef>
              <a:spcAft>
                <a:spcPts val="0"/>
              </a:spcAft>
              <a:buNone/>
            </a:pPr>
            <a:r>
              <a:rPr lang="en-US" sz="1200">
                <a:solidFill>
                  <a:srgbClr val="202429"/>
                </a:solidFill>
                <a:latin typeface="Consolas"/>
                <a:ea typeface="Consolas"/>
                <a:cs typeface="Consolas"/>
                <a:sym typeface="Consolas"/>
              </a:rPr>
              <a:t>prog_lang = [(</a:t>
            </a:r>
            <a:r>
              <a:rPr lang="en-US" sz="1200" i="1">
                <a:solidFill>
                  <a:srgbClr val="4E9A05"/>
                </a:solidFill>
                <a:latin typeface="Consolas"/>
                <a:ea typeface="Consolas"/>
                <a:cs typeface="Consolas"/>
                <a:sym typeface="Consolas"/>
              </a:rPr>
              <a:t>'Python'</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3.8</a:t>
            </a:r>
            <a:r>
              <a:rPr lang="en-US" sz="1200">
                <a:solidFill>
                  <a:srgbClr val="202429"/>
                </a:solidFill>
                <a:latin typeface="Consolas"/>
                <a:ea typeface="Consolas"/>
                <a:cs typeface="Consolas"/>
                <a:sym typeface="Consolas"/>
              </a:rPr>
              <a:t>),</a:t>
            </a:r>
            <a:endParaRPr sz="1200">
              <a:latin typeface="Consolas"/>
              <a:ea typeface="Consolas"/>
              <a:cs typeface="Consolas"/>
              <a:sym typeface="Consolas"/>
            </a:endParaRPr>
          </a:p>
          <a:p>
            <a:pPr marL="1537970" lvl="0" indent="0" algn="l" rtl="0">
              <a:lnSpc>
                <a:spcPct val="100000"/>
              </a:lnSpc>
              <a:spcBef>
                <a:spcPts val="575"/>
              </a:spcBef>
              <a:spcAft>
                <a:spcPts val="0"/>
              </a:spcAft>
              <a:buNone/>
            </a:pPr>
            <a:r>
              <a:rPr lang="en-US" sz="1200">
                <a:solidFill>
                  <a:srgbClr val="202429"/>
                </a:solidFill>
                <a:latin typeface="Consolas"/>
                <a:ea typeface="Consolas"/>
                <a:cs typeface="Consolas"/>
                <a:sym typeface="Consolas"/>
              </a:rPr>
              <a:t>(</a:t>
            </a:r>
            <a:r>
              <a:rPr lang="en-US" sz="1200" i="1">
                <a:solidFill>
                  <a:srgbClr val="4E9A05"/>
                </a:solidFill>
                <a:latin typeface="Consolas"/>
                <a:ea typeface="Consolas"/>
                <a:cs typeface="Consolas"/>
                <a:sym typeface="Consolas"/>
              </a:rPr>
              <a:t>'Java'</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13</a:t>
            </a:r>
            <a:r>
              <a:rPr lang="en-US" sz="1200">
                <a:solidFill>
                  <a:srgbClr val="202429"/>
                </a:solidFill>
                <a:latin typeface="Consolas"/>
                <a:ea typeface="Consolas"/>
                <a:cs typeface="Consolas"/>
                <a:sym typeface="Consolas"/>
              </a:rPr>
              <a:t>),</a:t>
            </a:r>
            <a:endParaRPr sz="1200">
              <a:latin typeface="Consolas"/>
              <a:ea typeface="Consolas"/>
              <a:cs typeface="Consolas"/>
              <a:sym typeface="Consolas"/>
            </a:endParaRPr>
          </a:p>
          <a:p>
            <a:pPr marL="1537970" lvl="0" indent="0" algn="l" rtl="0">
              <a:lnSpc>
                <a:spcPct val="100000"/>
              </a:lnSpc>
              <a:spcBef>
                <a:spcPts val="580"/>
              </a:spcBef>
              <a:spcAft>
                <a:spcPts val="0"/>
              </a:spcAft>
              <a:buNone/>
            </a:pPr>
            <a:r>
              <a:rPr lang="en-US" sz="1200">
                <a:solidFill>
                  <a:srgbClr val="202429"/>
                </a:solidFill>
                <a:latin typeface="Consolas"/>
                <a:ea typeface="Consolas"/>
                <a:cs typeface="Consolas"/>
                <a:sym typeface="Consolas"/>
              </a:rPr>
              <a:t>(</a:t>
            </a:r>
            <a:r>
              <a:rPr lang="en-US" sz="1200" i="1">
                <a:solidFill>
                  <a:srgbClr val="4E9A05"/>
                </a:solidFill>
                <a:latin typeface="Consolas"/>
                <a:ea typeface="Consolas"/>
                <a:cs typeface="Consolas"/>
                <a:sym typeface="Consolas"/>
              </a:rPr>
              <a:t>'JavaScript'</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2019</a:t>
            </a:r>
            <a:r>
              <a:rPr lang="en-US" sz="1200">
                <a:solidFill>
                  <a:srgbClr val="202429"/>
                </a:solidFill>
                <a:latin typeface="Consolas"/>
                <a:ea typeface="Consolas"/>
                <a:cs typeface="Consolas"/>
                <a:sym typeface="Consolas"/>
              </a:rPr>
              <a:t>),</a:t>
            </a:r>
            <a:endParaRPr sz="1200">
              <a:latin typeface="Consolas"/>
              <a:ea typeface="Consolas"/>
              <a:cs typeface="Consolas"/>
              <a:sym typeface="Consolas"/>
            </a:endParaRPr>
          </a:p>
          <a:p>
            <a:pPr marL="1537970" lvl="0" indent="0" algn="l" rtl="0">
              <a:lnSpc>
                <a:spcPct val="100000"/>
              </a:lnSpc>
              <a:spcBef>
                <a:spcPts val="575"/>
              </a:spcBef>
              <a:spcAft>
                <a:spcPts val="0"/>
              </a:spcAft>
              <a:buNone/>
            </a:pPr>
            <a:r>
              <a:rPr lang="en-US" sz="1200">
                <a:solidFill>
                  <a:srgbClr val="202429"/>
                </a:solidFill>
                <a:latin typeface="Consolas"/>
                <a:ea typeface="Consolas"/>
                <a:cs typeface="Consolas"/>
                <a:sym typeface="Consolas"/>
              </a:rPr>
              <a:t>(</a:t>
            </a:r>
            <a:r>
              <a:rPr lang="en-US" sz="1200" i="1">
                <a:solidFill>
                  <a:srgbClr val="4E9A05"/>
                </a:solidFill>
                <a:latin typeface="Consolas"/>
                <a:ea typeface="Consolas"/>
                <a:cs typeface="Consolas"/>
                <a:sym typeface="Consolas"/>
              </a:rPr>
              <a:t>'Scala'</a:t>
            </a:r>
            <a:r>
              <a:rPr lang="en-US" sz="1200">
                <a:solidFill>
                  <a:srgbClr val="202429"/>
                </a:solidFill>
                <a:latin typeface="Consolas"/>
                <a:ea typeface="Consolas"/>
                <a:cs typeface="Consolas"/>
                <a:sym typeface="Consolas"/>
              </a:rPr>
              <a:t>, </a:t>
            </a:r>
            <a:r>
              <a:rPr lang="en-US" sz="1200">
                <a:solidFill>
                  <a:srgbClr val="630000"/>
                </a:solidFill>
                <a:latin typeface="Consolas"/>
                <a:ea typeface="Consolas"/>
                <a:cs typeface="Consolas"/>
                <a:sym typeface="Consolas"/>
              </a:rPr>
              <a:t>2.13</a:t>
            </a:r>
            <a:r>
              <a:rPr lang="en-US" sz="1200">
                <a:solidFill>
                  <a:srgbClr val="202429"/>
                </a:solidFill>
                <a:latin typeface="Consolas"/>
                <a:ea typeface="Consolas"/>
                <a:cs typeface="Consolas"/>
                <a:sym typeface="Consolas"/>
              </a:rPr>
              <a:t>)]</a:t>
            </a:r>
            <a:endParaRPr sz="1200">
              <a:latin typeface="Consolas"/>
              <a:ea typeface="Consolas"/>
              <a:cs typeface="Consolas"/>
              <a:sym typeface="Consolas"/>
            </a:endParaRPr>
          </a:p>
        </p:txBody>
      </p:sp>
      <p:pic>
        <p:nvPicPr>
          <p:cNvPr id="637" name="Google Shape;637;p76"/>
          <p:cNvPicPr preferRelativeResize="0"/>
          <p:nvPr/>
        </p:nvPicPr>
        <p:blipFill rotWithShape="1">
          <a:blip r:embed="rId3">
            <a:alphaModFix/>
          </a:blip>
          <a:srcRect/>
          <a:stretch/>
        </p:blipFill>
        <p:spPr>
          <a:xfrm>
            <a:off x="1334261" y="2659182"/>
            <a:ext cx="5015483" cy="178308"/>
          </a:xfrm>
          <a:prstGeom prst="rect">
            <a:avLst/>
          </a:prstGeom>
          <a:noFill/>
          <a:ln>
            <a:noFill/>
          </a:ln>
        </p:spPr>
      </p:pic>
      <p:pic>
        <p:nvPicPr>
          <p:cNvPr id="638" name="Google Shape;638;p76"/>
          <p:cNvPicPr preferRelativeResize="0"/>
          <p:nvPr/>
        </p:nvPicPr>
        <p:blipFill rotWithShape="1">
          <a:blip r:embed="rId4">
            <a:alphaModFix/>
          </a:blip>
          <a:srcRect/>
          <a:stretch/>
        </p:blipFill>
        <p:spPr>
          <a:xfrm>
            <a:off x="1400561" y="3325566"/>
            <a:ext cx="5037200" cy="186309"/>
          </a:xfrm>
          <a:prstGeom prst="rect">
            <a:avLst/>
          </a:prstGeom>
          <a:noFill/>
          <a:ln>
            <a:noFill/>
          </a:ln>
        </p:spPr>
      </p:pic>
      <p:pic>
        <p:nvPicPr>
          <p:cNvPr id="639" name="Google Shape;639;p76"/>
          <p:cNvPicPr preferRelativeResize="0"/>
          <p:nvPr/>
        </p:nvPicPr>
        <p:blipFill rotWithShape="1">
          <a:blip r:embed="rId5">
            <a:alphaModFix/>
          </a:blip>
          <a:srcRect/>
          <a:stretch/>
        </p:blipFill>
        <p:spPr>
          <a:xfrm>
            <a:off x="1432308" y="3955502"/>
            <a:ext cx="3757893" cy="128811"/>
          </a:xfrm>
          <a:prstGeom prst="rect">
            <a:avLst/>
          </a:prstGeom>
          <a:noFill/>
          <a:ln>
            <a:noFill/>
          </a:ln>
        </p:spPr>
      </p:pic>
      <p:pic>
        <p:nvPicPr>
          <p:cNvPr id="640" name="Google Shape;640;p76"/>
          <p:cNvPicPr preferRelativeResize="0"/>
          <p:nvPr/>
        </p:nvPicPr>
        <p:blipFill rotWithShape="1">
          <a:blip r:embed="rId6">
            <a:alphaModFix/>
          </a:blip>
          <a:srcRect/>
          <a:stretch/>
        </p:blipFill>
        <p:spPr>
          <a:xfrm>
            <a:off x="1432309" y="4471953"/>
            <a:ext cx="2544021" cy="128983"/>
          </a:xfrm>
          <a:prstGeom prst="rect">
            <a:avLst/>
          </a:prstGeom>
          <a:noFill/>
          <a:ln>
            <a:noFill/>
          </a:ln>
        </p:spPr>
      </p:pic>
      <p:sp>
        <p:nvSpPr>
          <p:cNvPr id="641" name="Google Shape;641;p7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7"/>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i="1">
                <a:solidFill>
                  <a:srgbClr val="FF9900"/>
                </a:solidFill>
                <a:latin typeface="Verdana"/>
                <a:ea typeface="Verdana"/>
                <a:cs typeface="Verdana"/>
                <a:sym typeface="Verdana"/>
              </a:rPr>
              <a:t>lambda  </a:t>
            </a:r>
            <a:r>
              <a:rPr lang="en-US"/>
              <a:t>Practice Exercises (continued)</a:t>
            </a:r>
            <a:endParaRPr/>
          </a:p>
        </p:txBody>
      </p:sp>
      <p:sp>
        <p:nvSpPr>
          <p:cNvPr id="647" name="Google Shape;647;p77"/>
          <p:cNvSpPr txBox="1"/>
          <p:nvPr/>
        </p:nvSpPr>
        <p:spPr>
          <a:xfrm>
            <a:off x="915600" y="2744250"/>
            <a:ext cx="7456200" cy="1405800"/>
          </a:xfrm>
          <a:prstGeom prst="rect">
            <a:avLst/>
          </a:prstGeom>
          <a:noFill/>
          <a:ln>
            <a:noFill/>
          </a:ln>
        </p:spPr>
        <p:txBody>
          <a:bodyPr spcFirstLastPara="1" wrap="square" lIns="0" tIns="13325" rIns="0" bIns="0" anchor="t" anchorCtr="0">
            <a:spAutoFit/>
          </a:bodyPr>
          <a:lstStyle/>
          <a:p>
            <a:pPr marL="354965" marR="5080" lvl="0" indent="-335915" algn="l" rtl="0">
              <a:lnSpc>
                <a:spcPct val="100000"/>
              </a:lnSpc>
              <a:spcBef>
                <a:spcPts val="0"/>
              </a:spcBef>
              <a:spcAft>
                <a:spcPts val="0"/>
              </a:spcAft>
              <a:buClr>
                <a:srgbClr val="FF9900"/>
              </a:buClr>
              <a:buSzPts val="1200"/>
              <a:buAutoNum type="arabicPeriod" startAt="5"/>
            </a:pPr>
            <a:r>
              <a:rPr lang="en-US" sz="1550">
                <a:solidFill>
                  <a:srgbClr val="3E3E3E"/>
                </a:solidFill>
              </a:rPr>
              <a:t>Transform the list so that it contains the tuples in the form, ("language in all lower case", length of the language string)</a:t>
            </a:r>
            <a:endParaRPr sz="1550"/>
          </a:p>
          <a:p>
            <a:pPr marL="0" lvl="0" indent="0" algn="l" rtl="0">
              <a:lnSpc>
                <a:spcPct val="100000"/>
              </a:lnSpc>
              <a:spcBef>
                <a:spcPts val="50"/>
              </a:spcBef>
              <a:spcAft>
                <a:spcPts val="0"/>
              </a:spcAft>
              <a:buClr>
                <a:srgbClr val="FF9900"/>
              </a:buClr>
              <a:buSzPts val="2900"/>
              <a:buFont typeface="Verdana"/>
              <a:buNone/>
            </a:pPr>
            <a:endParaRPr sz="2800">
              <a:latin typeface="Verdana"/>
              <a:ea typeface="Verdana"/>
              <a:cs typeface="Verdana"/>
              <a:sym typeface="Verdana"/>
            </a:endParaRPr>
          </a:p>
          <a:p>
            <a:pPr marL="354965" lvl="0" indent="-335915" algn="l" rtl="0">
              <a:lnSpc>
                <a:spcPct val="100000"/>
              </a:lnSpc>
              <a:spcBef>
                <a:spcPts val="5"/>
              </a:spcBef>
              <a:spcAft>
                <a:spcPts val="0"/>
              </a:spcAft>
              <a:buClr>
                <a:srgbClr val="FF9900"/>
              </a:buClr>
              <a:buSzPts val="1200"/>
              <a:buAutoNum type="arabicPeriod" startAt="5"/>
            </a:pPr>
            <a:r>
              <a:rPr lang="en-US" sz="1550">
                <a:solidFill>
                  <a:srgbClr val="3E3E3E"/>
                </a:solidFill>
              </a:rPr>
              <a:t>Generate a tuple in the form, ("All languages separated by commas", "All versions separated by commas").</a:t>
            </a:r>
            <a:endParaRPr sz="1550"/>
          </a:p>
        </p:txBody>
      </p:sp>
      <p:sp>
        <p:nvSpPr>
          <p:cNvPr id="648" name="Google Shape;648;p77"/>
          <p:cNvSpPr txBox="1"/>
          <p:nvPr/>
        </p:nvSpPr>
        <p:spPr>
          <a:xfrm>
            <a:off x="2767204" y="1302004"/>
            <a:ext cx="4554300" cy="1250100"/>
          </a:xfrm>
          <a:prstGeom prst="rect">
            <a:avLst/>
          </a:prstGeom>
          <a:solidFill>
            <a:srgbClr val="F6F6F6"/>
          </a:solidFill>
          <a:ln>
            <a:noFill/>
          </a:ln>
        </p:spPr>
        <p:txBody>
          <a:bodyPr spcFirstLastPara="1" wrap="square" lIns="0" tIns="0" rIns="0" bIns="0" anchor="t" anchorCtr="0">
            <a:spAutoFit/>
          </a:bodyPr>
          <a:lstStyle/>
          <a:p>
            <a:pPr marL="91440" lvl="0" indent="0" algn="l" rtl="0">
              <a:lnSpc>
                <a:spcPct val="117499"/>
              </a:lnSpc>
              <a:spcBef>
                <a:spcPts val="0"/>
              </a:spcBef>
              <a:spcAft>
                <a:spcPts val="0"/>
              </a:spcAft>
              <a:buNone/>
            </a:pPr>
            <a:r>
              <a:rPr lang="en-US" sz="1600">
                <a:solidFill>
                  <a:srgbClr val="202429"/>
                </a:solidFill>
                <a:latin typeface="Consolas"/>
                <a:ea typeface="Consolas"/>
                <a:cs typeface="Consolas"/>
                <a:sym typeface="Consolas"/>
              </a:rPr>
              <a:t>prog_lang = [(</a:t>
            </a:r>
            <a:r>
              <a:rPr lang="en-US" sz="1600" i="1">
                <a:solidFill>
                  <a:srgbClr val="4E9A05"/>
                </a:solidFill>
                <a:latin typeface="Consolas"/>
                <a:ea typeface="Consolas"/>
                <a:cs typeface="Consolas"/>
                <a:sym typeface="Consolas"/>
              </a:rPr>
              <a:t>'Python'</a:t>
            </a:r>
            <a:r>
              <a:rPr lang="en-US" sz="1600">
                <a:solidFill>
                  <a:srgbClr val="202429"/>
                </a:solidFill>
                <a:latin typeface="Consolas"/>
                <a:ea typeface="Consolas"/>
                <a:cs typeface="Consolas"/>
                <a:sym typeface="Consolas"/>
              </a:rPr>
              <a:t>, </a:t>
            </a:r>
            <a:r>
              <a:rPr lang="en-US" sz="1600">
                <a:solidFill>
                  <a:srgbClr val="630000"/>
                </a:solidFill>
                <a:latin typeface="Consolas"/>
                <a:ea typeface="Consolas"/>
                <a:cs typeface="Consolas"/>
                <a:sym typeface="Consolas"/>
              </a:rPr>
              <a:t>3.8</a:t>
            </a:r>
            <a:r>
              <a:rPr lang="en-US" sz="1600">
                <a:solidFill>
                  <a:srgbClr val="202429"/>
                </a:solidFill>
                <a:latin typeface="Consolas"/>
                <a:ea typeface="Consolas"/>
                <a:cs typeface="Consolas"/>
                <a:sym typeface="Consolas"/>
              </a:rPr>
              <a:t>),</a:t>
            </a:r>
            <a:endParaRPr sz="1600">
              <a:latin typeface="Consolas"/>
              <a:ea typeface="Consolas"/>
              <a:cs typeface="Consolas"/>
              <a:sym typeface="Consolas"/>
            </a:endParaRPr>
          </a:p>
          <a:p>
            <a:pPr marL="1537970" lvl="0" indent="0" algn="l" rtl="0">
              <a:lnSpc>
                <a:spcPct val="100000"/>
              </a:lnSpc>
              <a:spcBef>
                <a:spcPts val="575"/>
              </a:spcBef>
              <a:spcAft>
                <a:spcPts val="0"/>
              </a:spcAft>
              <a:buNone/>
            </a:pPr>
            <a:r>
              <a:rPr lang="en-US" sz="1600">
                <a:solidFill>
                  <a:srgbClr val="202429"/>
                </a:solidFill>
                <a:latin typeface="Consolas"/>
                <a:ea typeface="Consolas"/>
                <a:cs typeface="Consolas"/>
                <a:sym typeface="Consolas"/>
              </a:rPr>
              <a:t>(</a:t>
            </a:r>
            <a:r>
              <a:rPr lang="en-US" sz="1600" i="1">
                <a:solidFill>
                  <a:srgbClr val="4E9A05"/>
                </a:solidFill>
                <a:latin typeface="Consolas"/>
                <a:ea typeface="Consolas"/>
                <a:cs typeface="Consolas"/>
                <a:sym typeface="Consolas"/>
              </a:rPr>
              <a:t>'Java'</a:t>
            </a:r>
            <a:r>
              <a:rPr lang="en-US" sz="1600">
                <a:solidFill>
                  <a:srgbClr val="202429"/>
                </a:solidFill>
                <a:latin typeface="Consolas"/>
                <a:ea typeface="Consolas"/>
                <a:cs typeface="Consolas"/>
                <a:sym typeface="Consolas"/>
              </a:rPr>
              <a:t>, </a:t>
            </a:r>
            <a:r>
              <a:rPr lang="en-US" sz="1600">
                <a:solidFill>
                  <a:srgbClr val="630000"/>
                </a:solidFill>
                <a:latin typeface="Consolas"/>
                <a:ea typeface="Consolas"/>
                <a:cs typeface="Consolas"/>
                <a:sym typeface="Consolas"/>
              </a:rPr>
              <a:t>13</a:t>
            </a:r>
            <a:r>
              <a:rPr lang="en-US" sz="1600">
                <a:solidFill>
                  <a:srgbClr val="202429"/>
                </a:solidFill>
                <a:latin typeface="Consolas"/>
                <a:ea typeface="Consolas"/>
                <a:cs typeface="Consolas"/>
                <a:sym typeface="Consolas"/>
              </a:rPr>
              <a:t>),</a:t>
            </a:r>
            <a:endParaRPr sz="1600">
              <a:latin typeface="Consolas"/>
              <a:ea typeface="Consolas"/>
              <a:cs typeface="Consolas"/>
              <a:sym typeface="Consolas"/>
            </a:endParaRPr>
          </a:p>
          <a:p>
            <a:pPr marL="1537970" lvl="0" indent="0" algn="l" rtl="0">
              <a:lnSpc>
                <a:spcPct val="100000"/>
              </a:lnSpc>
              <a:spcBef>
                <a:spcPts val="580"/>
              </a:spcBef>
              <a:spcAft>
                <a:spcPts val="0"/>
              </a:spcAft>
              <a:buNone/>
            </a:pPr>
            <a:r>
              <a:rPr lang="en-US" sz="1600">
                <a:solidFill>
                  <a:srgbClr val="202429"/>
                </a:solidFill>
                <a:latin typeface="Consolas"/>
                <a:ea typeface="Consolas"/>
                <a:cs typeface="Consolas"/>
                <a:sym typeface="Consolas"/>
              </a:rPr>
              <a:t>(</a:t>
            </a:r>
            <a:r>
              <a:rPr lang="en-US" sz="1600" i="1">
                <a:solidFill>
                  <a:srgbClr val="4E9A05"/>
                </a:solidFill>
                <a:latin typeface="Consolas"/>
                <a:ea typeface="Consolas"/>
                <a:cs typeface="Consolas"/>
                <a:sym typeface="Consolas"/>
              </a:rPr>
              <a:t>'JavaScript'</a:t>
            </a:r>
            <a:r>
              <a:rPr lang="en-US" sz="1600">
                <a:solidFill>
                  <a:srgbClr val="202429"/>
                </a:solidFill>
                <a:latin typeface="Consolas"/>
                <a:ea typeface="Consolas"/>
                <a:cs typeface="Consolas"/>
                <a:sym typeface="Consolas"/>
              </a:rPr>
              <a:t>, </a:t>
            </a:r>
            <a:r>
              <a:rPr lang="en-US" sz="1600">
                <a:solidFill>
                  <a:srgbClr val="630000"/>
                </a:solidFill>
                <a:latin typeface="Consolas"/>
                <a:ea typeface="Consolas"/>
                <a:cs typeface="Consolas"/>
                <a:sym typeface="Consolas"/>
              </a:rPr>
              <a:t>2019</a:t>
            </a:r>
            <a:r>
              <a:rPr lang="en-US" sz="1600">
                <a:solidFill>
                  <a:srgbClr val="202429"/>
                </a:solidFill>
                <a:latin typeface="Consolas"/>
                <a:ea typeface="Consolas"/>
                <a:cs typeface="Consolas"/>
                <a:sym typeface="Consolas"/>
              </a:rPr>
              <a:t>),</a:t>
            </a:r>
            <a:endParaRPr sz="1600">
              <a:latin typeface="Consolas"/>
              <a:ea typeface="Consolas"/>
              <a:cs typeface="Consolas"/>
              <a:sym typeface="Consolas"/>
            </a:endParaRPr>
          </a:p>
          <a:p>
            <a:pPr marL="1537970" lvl="0" indent="0" algn="l" rtl="0">
              <a:lnSpc>
                <a:spcPct val="100000"/>
              </a:lnSpc>
              <a:spcBef>
                <a:spcPts val="575"/>
              </a:spcBef>
              <a:spcAft>
                <a:spcPts val="0"/>
              </a:spcAft>
              <a:buNone/>
            </a:pPr>
            <a:r>
              <a:rPr lang="en-US" sz="1600">
                <a:solidFill>
                  <a:srgbClr val="202429"/>
                </a:solidFill>
                <a:latin typeface="Consolas"/>
                <a:ea typeface="Consolas"/>
                <a:cs typeface="Consolas"/>
                <a:sym typeface="Consolas"/>
              </a:rPr>
              <a:t>(</a:t>
            </a:r>
            <a:r>
              <a:rPr lang="en-US" sz="1600" i="1">
                <a:solidFill>
                  <a:srgbClr val="4E9A05"/>
                </a:solidFill>
                <a:latin typeface="Consolas"/>
                <a:ea typeface="Consolas"/>
                <a:cs typeface="Consolas"/>
                <a:sym typeface="Consolas"/>
              </a:rPr>
              <a:t>'Scala'</a:t>
            </a:r>
            <a:r>
              <a:rPr lang="en-US" sz="1600">
                <a:solidFill>
                  <a:srgbClr val="202429"/>
                </a:solidFill>
                <a:latin typeface="Consolas"/>
                <a:ea typeface="Consolas"/>
                <a:cs typeface="Consolas"/>
                <a:sym typeface="Consolas"/>
              </a:rPr>
              <a:t>, </a:t>
            </a:r>
            <a:r>
              <a:rPr lang="en-US" sz="1600">
                <a:solidFill>
                  <a:srgbClr val="630000"/>
                </a:solidFill>
                <a:latin typeface="Consolas"/>
                <a:ea typeface="Consolas"/>
                <a:cs typeface="Consolas"/>
                <a:sym typeface="Consolas"/>
              </a:rPr>
              <a:t>2.13</a:t>
            </a:r>
            <a:r>
              <a:rPr lang="en-US" sz="1600">
                <a:solidFill>
                  <a:srgbClr val="202429"/>
                </a:solidFill>
                <a:latin typeface="Consolas"/>
                <a:ea typeface="Consolas"/>
                <a:cs typeface="Consolas"/>
                <a:sym typeface="Consolas"/>
              </a:rPr>
              <a:t>)]</a:t>
            </a:r>
            <a:endParaRPr sz="1600">
              <a:latin typeface="Consolas"/>
              <a:ea typeface="Consolas"/>
              <a:cs typeface="Consolas"/>
              <a:sym typeface="Consolas"/>
            </a:endParaRPr>
          </a:p>
        </p:txBody>
      </p:sp>
      <p:pic>
        <p:nvPicPr>
          <p:cNvPr id="649" name="Google Shape;649;p77"/>
          <p:cNvPicPr preferRelativeResize="0"/>
          <p:nvPr/>
        </p:nvPicPr>
        <p:blipFill rotWithShape="1">
          <a:blip r:embed="rId3">
            <a:alphaModFix/>
          </a:blip>
          <a:srcRect/>
          <a:stretch/>
        </p:blipFill>
        <p:spPr>
          <a:xfrm>
            <a:off x="1325580" y="3341559"/>
            <a:ext cx="5945124" cy="174879"/>
          </a:xfrm>
          <a:prstGeom prst="rect">
            <a:avLst/>
          </a:prstGeom>
          <a:noFill/>
          <a:ln>
            <a:noFill/>
          </a:ln>
        </p:spPr>
      </p:pic>
      <p:pic>
        <p:nvPicPr>
          <p:cNvPr id="650" name="Google Shape;650;p77"/>
          <p:cNvPicPr preferRelativeResize="0"/>
          <p:nvPr/>
        </p:nvPicPr>
        <p:blipFill rotWithShape="1">
          <a:blip r:embed="rId4">
            <a:alphaModFix/>
          </a:blip>
          <a:srcRect/>
          <a:stretch/>
        </p:blipFill>
        <p:spPr>
          <a:xfrm>
            <a:off x="1554607" y="4342202"/>
            <a:ext cx="5487064" cy="129397"/>
          </a:xfrm>
          <a:prstGeom prst="rect">
            <a:avLst/>
          </a:prstGeom>
          <a:noFill/>
          <a:ln>
            <a:noFill/>
          </a:ln>
        </p:spPr>
      </p:pic>
      <p:sp>
        <p:nvSpPr>
          <p:cNvPr id="651" name="Google Shape;651;p7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8"/>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Pros and Cons of a Lambda Function in Python</a:t>
            </a:r>
            <a:endParaRPr/>
          </a:p>
        </p:txBody>
      </p:sp>
      <p:sp>
        <p:nvSpPr>
          <p:cNvPr id="657" name="Google Shape;657;p7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58</a:t>
            </a:fld>
            <a:endParaRPr/>
          </a:p>
        </p:txBody>
      </p:sp>
      <p:sp>
        <p:nvSpPr>
          <p:cNvPr id="658" name="Google Shape;658;p78"/>
          <p:cNvSpPr txBox="1">
            <a:spLocks noGrp="1"/>
          </p:cNvSpPr>
          <p:nvPr>
            <p:ph type="body" idx="1"/>
          </p:nvPr>
        </p:nvSpPr>
        <p:spPr>
          <a:xfrm>
            <a:off x="625700" y="1247650"/>
            <a:ext cx="8136600" cy="3200100"/>
          </a:xfrm>
          <a:prstGeom prst="rect">
            <a:avLst/>
          </a:prstGeom>
        </p:spPr>
        <p:txBody>
          <a:bodyPr spcFirstLastPara="1" wrap="square" lIns="91425" tIns="91425" rIns="91425" bIns="91425" anchor="t" anchorCtr="0">
            <a:normAutofit/>
          </a:bodyPr>
          <a:lstStyle/>
          <a:p>
            <a:pPr marL="0" lvl="0" indent="0" algn="l" rtl="0">
              <a:lnSpc>
                <a:spcPct val="117187"/>
              </a:lnSpc>
              <a:spcBef>
                <a:spcPts val="0"/>
              </a:spcBef>
              <a:spcAft>
                <a:spcPts val="0"/>
              </a:spcAft>
              <a:buNone/>
            </a:pPr>
            <a:r>
              <a:rPr lang="en-US" b="1">
                <a:solidFill>
                  <a:srgbClr val="000000"/>
                </a:solidFill>
              </a:rPr>
              <a:t>Pros</a:t>
            </a:r>
            <a:endParaRPr b="1">
              <a:solidFill>
                <a:srgbClr val="000000"/>
              </a:solidFill>
            </a:endParaRPr>
          </a:p>
          <a:p>
            <a:pPr marL="457200" lvl="0" indent="-314325" algn="l" rtl="0">
              <a:spcBef>
                <a:spcPts val="600"/>
              </a:spcBef>
              <a:spcAft>
                <a:spcPts val="0"/>
              </a:spcAft>
              <a:buClr>
                <a:srgbClr val="212529"/>
              </a:buClr>
              <a:buSzPts val="1350"/>
              <a:buChar char="●"/>
            </a:pPr>
            <a:r>
              <a:rPr lang="en-US" sz="1350">
                <a:solidFill>
                  <a:srgbClr val="212529"/>
                </a:solidFill>
              </a:rPr>
              <a:t>An ideal choice for evaluating a single expression that is supposed to be evaluated only once.</a:t>
            </a:r>
            <a:endParaRPr sz="1350">
              <a:solidFill>
                <a:srgbClr val="212529"/>
              </a:solidFill>
            </a:endParaRPr>
          </a:p>
          <a:p>
            <a:pPr marL="457200" lvl="0" indent="-314325" algn="l" rtl="0">
              <a:spcBef>
                <a:spcPts val="0"/>
              </a:spcBef>
              <a:spcAft>
                <a:spcPts val="0"/>
              </a:spcAft>
              <a:buClr>
                <a:srgbClr val="212529"/>
              </a:buClr>
              <a:buSzPts val="1350"/>
              <a:buChar char="●"/>
            </a:pPr>
            <a:r>
              <a:rPr lang="en-US" sz="1350">
                <a:solidFill>
                  <a:srgbClr val="212529"/>
                </a:solidFill>
              </a:rPr>
              <a:t>Can be invoked as soon as it is defined.</a:t>
            </a:r>
            <a:endParaRPr sz="1350">
              <a:solidFill>
                <a:srgbClr val="212529"/>
              </a:solidFill>
            </a:endParaRPr>
          </a:p>
          <a:p>
            <a:pPr marL="457200" lvl="0" indent="-314325" algn="l" rtl="0">
              <a:spcBef>
                <a:spcPts val="0"/>
              </a:spcBef>
              <a:spcAft>
                <a:spcPts val="0"/>
              </a:spcAft>
              <a:buClr>
                <a:srgbClr val="212529"/>
              </a:buClr>
              <a:buSzPts val="1350"/>
              <a:buChar char="●"/>
            </a:pPr>
            <a:r>
              <a:rPr lang="en-US" sz="1350">
                <a:solidFill>
                  <a:srgbClr val="212529"/>
                </a:solidFill>
              </a:rPr>
              <a:t>Syntax is more compact in comparison to a corresponding normal function.</a:t>
            </a:r>
            <a:endParaRPr sz="1350">
              <a:solidFill>
                <a:srgbClr val="212529"/>
              </a:solidFill>
            </a:endParaRPr>
          </a:p>
          <a:p>
            <a:pPr marL="457200" lvl="0" indent="-314325" algn="l" rtl="0">
              <a:spcBef>
                <a:spcPts val="0"/>
              </a:spcBef>
              <a:spcAft>
                <a:spcPts val="0"/>
              </a:spcAft>
              <a:buClr>
                <a:srgbClr val="212529"/>
              </a:buClr>
              <a:buSzPts val="1350"/>
              <a:buChar char="●"/>
            </a:pPr>
            <a:r>
              <a:rPr lang="en-US" sz="1350">
                <a:solidFill>
                  <a:srgbClr val="212529"/>
                </a:solidFill>
              </a:rPr>
              <a:t>Can be passed as a parameter to a higher-order function, like </a:t>
            </a:r>
            <a:r>
              <a:rPr lang="en-US" sz="1200">
                <a:solidFill>
                  <a:srgbClr val="D63384"/>
                </a:solidFill>
                <a:latin typeface="Roboto Mono"/>
                <a:ea typeface="Roboto Mono"/>
                <a:cs typeface="Roboto Mono"/>
                <a:sym typeface="Roboto Mono"/>
              </a:rPr>
              <a:t>filter()</a:t>
            </a:r>
            <a:r>
              <a:rPr lang="en-US" sz="1350">
                <a:solidFill>
                  <a:srgbClr val="212529"/>
                </a:solidFill>
              </a:rPr>
              <a:t>, </a:t>
            </a:r>
            <a:r>
              <a:rPr lang="en-US" sz="1200">
                <a:solidFill>
                  <a:srgbClr val="D63384"/>
                </a:solidFill>
                <a:latin typeface="Roboto Mono"/>
                <a:ea typeface="Roboto Mono"/>
                <a:cs typeface="Roboto Mono"/>
                <a:sym typeface="Roboto Mono"/>
              </a:rPr>
              <a:t>map()</a:t>
            </a:r>
            <a:r>
              <a:rPr lang="en-US" sz="1350">
                <a:solidFill>
                  <a:srgbClr val="212529"/>
                </a:solidFill>
              </a:rPr>
              <a:t>, and </a:t>
            </a:r>
            <a:r>
              <a:rPr lang="en-US" sz="1200">
                <a:solidFill>
                  <a:srgbClr val="D63384"/>
                </a:solidFill>
                <a:latin typeface="Roboto Mono"/>
                <a:ea typeface="Roboto Mono"/>
                <a:cs typeface="Roboto Mono"/>
                <a:sym typeface="Roboto Mono"/>
              </a:rPr>
              <a:t>reduce()</a:t>
            </a:r>
            <a:r>
              <a:rPr lang="en-US" sz="1350">
                <a:solidFill>
                  <a:srgbClr val="212529"/>
                </a:solidFill>
              </a:rPr>
              <a:t>.</a:t>
            </a:r>
            <a:endParaRPr sz="1350">
              <a:solidFill>
                <a:srgbClr val="212529"/>
              </a:solidFill>
            </a:endParaRPr>
          </a:p>
          <a:p>
            <a:pPr marL="0" lvl="0" indent="0" algn="l" rtl="0">
              <a:lnSpc>
                <a:spcPct val="117187"/>
              </a:lnSpc>
              <a:spcBef>
                <a:spcPts val="1200"/>
              </a:spcBef>
              <a:spcAft>
                <a:spcPts val="0"/>
              </a:spcAft>
              <a:buNone/>
            </a:pPr>
            <a:r>
              <a:rPr lang="en-US" b="1">
                <a:solidFill>
                  <a:srgbClr val="000000"/>
                </a:solidFill>
              </a:rPr>
              <a:t>Cons</a:t>
            </a:r>
            <a:endParaRPr b="1">
              <a:solidFill>
                <a:srgbClr val="000000"/>
              </a:solidFill>
            </a:endParaRPr>
          </a:p>
          <a:p>
            <a:pPr marL="457200" lvl="0" indent="-314325" algn="l" rtl="0">
              <a:spcBef>
                <a:spcPts val="600"/>
              </a:spcBef>
              <a:spcAft>
                <a:spcPts val="0"/>
              </a:spcAft>
              <a:buClr>
                <a:srgbClr val="212529"/>
              </a:buClr>
              <a:buSzPts val="1350"/>
              <a:buChar char="●"/>
            </a:pPr>
            <a:r>
              <a:rPr lang="en-US" sz="1350">
                <a:solidFill>
                  <a:srgbClr val="212529"/>
                </a:solidFill>
              </a:rPr>
              <a:t>Cannot perform multiple expressions.</a:t>
            </a:r>
            <a:endParaRPr sz="1350">
              <a:solidFill>
                <a:srgbClr val="212529"/>
              </a:solidFill>
            </a:endParaRPr>
          </a:p>
          <a:p>
            <a:pPr marL="457200" lvl="0" indent="-314325" algn="l" rtl="0">
              <a:spcBef>
                <a:spcPts val="0"/>
              </a:spcBef>
              <a:spcAft>
                <a:spcPts val="0"/>
              </a:spcAft>
              <a:buClr>
                <a:srgbClr val="212529"/>
              </a:buClr>
              <a:buSzPts val="1350"/>
              <a:buChar char="●"/>
            </a:pPr>
            <a:r>
              <a:rPr lang="en-US" sz="1350">
                <a:solidFill>
                  <a:srgbClr val="212529"/>
                </a:solidFill>
              </a:rPr>
              <a:t>Can easily become cumbersome. (e.g., when it includes an </a:t>
            </a:r>
            <a:r>
              <a:rPr lang="en-US" sz="1350" i="1">
                <a:solidFill>
                  <a:srgbClr val="212529"/>
                </a:solidFill>
              </a:rPr>
              <a:t>if-elif-...-else</a:t>
            </a:r>
            <a:r>
              <a:rPr lang="en-US" sz="1350">
                <a:solidFill>
                  <a:srgbClr val="212529"/>
                </a:solidFill>
              </a:rPr>
              <a:t> cycle).</a:t>
            </a:r>
            <a:endParaRPr sz="1350">
              <a:solidFill>
                <a:srgbClr val="212529"/>
              </a:solidFill>
            </a:endParaRPr>
          </a:p>
          <a:p>
            <a:pPr marL="457200" lvl="0" indent="-314325" algn="l" rtl="0">
              <a:spcBef>
                <a:spcPts val="0"/>
              </a:spcBef>
              <a:spcAft>
                <a:spcPts val="0"/>
              </a:spcAft>
              <a:buClr>
                <a:srgbClr val="212529"/>
              </a:buClr>
              <a:buSzPts val="1350"/>
              <a:buChar char="●"/>
            </a:pPr>
            <a:r>
              <a:rPr lang="en-US" sz="1350">
                <a:solidFill>
                  <a:srgbClr val="212529"/>
                </a:solidFill>
              </a:rPr>
              <a:t>Cannot contain any variable assignments (e.g., </a:t>
            </a:r>
            <a:r>
              <a:rPr lang="en-US" sz="1200">
                <a:solidFill>
                  <a:srgbClr val="D63384"/>
                </a:solidFill>
                <a:latin typeface="Roboto Mono"/>
                <a:ea typeface="Roboto Mono"/>
                <a:cs typeface="Roboto Mono"/>
                <a:sym typeface="Roboto Mono"/>
              </a:rPr>
              <a:t>lambda x: x=0 </a:t>
            </a:r>
            <a:r>
              <a:rPr lang="en-US" sz="1350">
                <a:solidFill>
                  <a:srgbClr val="212529"/>
                </a:solidFill>
              </a:rPr>
              <a:t>will throw a </a:t>
            </a:r>
            <a:r>
              <a:rPr lang="en-US" sz="1200">
                <a:solidFill>
                  <a:srgbClr val="D63384"/>
                </a:solidFill>
                <a:latin typeface="Roboto Mono"/>
                <a:ea typeface="Roboto Mono"/>
                <a:cs typeface="Roboto Mono"/>
                <a:sym typeface="Roboto Mono"/>
              </a:rPr>
              <a:t>SyntaxError</a:t>
            </a:r>
            <a:r>
              <a:rPr lang="en-US" sz="1350">
                <a:solidFill>
                  <a:srgbClr val="212529"/>
                </a:solidFill>
              </a:rPr>
              <a:t>).</a:t>
            </a:r>
            <a:endParaRPr sz="1350">
              <a:solidFill>
                <a:srgbClr val="212529"/>
              </a:solidFill>
            </a:endParaRPr>
          </a:p>
          <a:p>
            <a:pPr marL="457200" lvl="0" indent="-317500" algn="l" rtl="0">
              <a:spcBef>
                <a:spcPts val="0"/>
              </a:spcBef>
              <a:spcAft>
                <a:spcPts val="0"/>
              </a:spcAft>
              <a:buClr>
                <a:srgbClr val="212529"/>
              </a:buClr>
              <a:buSzPts val="1400"/>
              <a:buChar char="●"/>
            </a:pPr>
            <a:r>
              <a:rPr lang="en-US" sz="1400"/>
              <a:t>Does not have a name, which can make debugging more difficult and make it harder to understand the code.</a:t>
            </a:r>
            <a:endParaRPr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79"/>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Knowledge Check - Lambda Function</a:t>
            </a:r>
            <a:endParaRPr/>
          </a:p>
        </p:txBody>
      </p:sp>
      <p:sp>
        <p:nvSpPr>
          <p:cNvPr id="664" name="Google Shape;664;p7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59</a:t>
            </a:fld>
            <a:endParaRPr/>
          </a:p>
        </p:txBody>
      </p:sp>
      <p:sp>
        <p:nvSpPr>
          <p:cNvPr id="665" name="Google Shape;665;p79"/>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p>
            <a:pPr marL="457200" lvl="0" indent="-327025" algn="l" rtl="0">
              <a:spcBef>
                <a:spcPts val="0"/>
              </a:spcBef>
              <a:spcAft>
                <a:spcPts val="0"/>
              </a:spcAft>
              <a:buClr>
                <a:srgbClr val="212529"/>
              </a:buClr>
              <a:buSzPts val="1550"/>
              <a:buChar char="●"/>
            </a:pPr>
            <a:r>
              <a:rPr lang="en-US" sz="1550">
                <a:solidFill>
                  <a:srgbClr val="212529"/>
                </a:solidFill>
              </a:rPr>
              <a:t>How does a lambda function differ from a normal Python function?</a:t>
            </a:r>
            <a:endParaRPr sz="1550">
              <a:solidFill>
                <a:srgbClr val="212529"/>
              </a:solidFill>
            </a:endParaRPr>
          </a:p>
          <a:p>
            <a:pPr marL="457200" lvl="0" indent="-327025" algn="l" rtl="0">
              <a:spcBef>
                <a:spcPts val="0"/>
              </a:spcBef>
              <a:spcAft>
                <a:spcPts val="0"/>
              </a:spcAft>
              <a:buClr>
                <a:srgbClr val="212529"/>
              </a:buClr>
              <a:buSzPts val="1550"/>
              <a:buChar char="●"/>
            </a:pPr>
            <a:r>
              <a:rPr lang="en-US" sz="1550">
                <a:solidFill>
                  <a:srgbClr val="212529"/>
                </a:solidFill>
              </a:rPr>
              <a:t>When should you use a lambda function?</a:t>
            </a:r>
            <a:endParaRPr sz="1550">
              <a:solidFill>
                <a:srgbClr val="212529"/>
              </a:solidFill>
            </a:endParaRPr>
          </a:p>
          <a:p>
            <a:pPr marL="457200" lvl="0" indent="-327025" algn="l" rtl="0">
              <a:spcBef>
                <a:spcPts val="0"/>
              </a:spcBef>
              <a:spcAft>
                <a:spcPts val="0"/>
              </a:spcAft>
              <a:buClr>
                <a:srgbClr val="212529"/>
              </a:buClr>
              <a:buSzPts val="1550"/>
              <a:buChar char="●"/>
            </a:pPr>
            <a:r>
              <a:rPr lang="en-US" sz="1550">
                <a:solidFill>
                  <a:srgbClr val="212529"/>
                </a:solidFill>
              </a:rPr>
              <a:t>How do you call a lambda function?</a:t>
            </a:r>
            <a:endParaRPr sz="1550">
              <a:solidFill>
                <a:srgbClr val="212529"/>
              </a:solidFill>
            </a:endParaRPr>
          </a:p>
          <a:p>
            <a:pPr marL="457200" lvl="0" indent="-314325" algn="l" rtl="0">
              <a:spcBef>
                <a:spcPts val="0"/>
              </a:spcBef>
              <a:spcAft>
                <a:spcPts val="0"/>
              </a:spcAft>
              <a:buClr>
                <a:srgbClr val="212529"/>
              </a:buClr>
              <a:buSzPts val="1350"/>
              <a:buChar char="●"/>
            </a:pPr>
            <a:r>
              <a:rPr lang="en-US" sz="1550">
                <a:solidFill>
                  <a:srgbClr val="212529"/>
                </a:solidFill>
              </a:rPr>
              <a:t>How do you use a lambda function with the </a:t>
            </a:r>
            <a:r>
              <a:rPr lang="en-US" sz="1400">
                <a:solidFill>
                  <a:srgbClr val="D63384"/>
                </a:solidFill>
                <a:latin typeface="Roboto Mono"/>
                <a:ea typeface="Roboto Mono"/>
                <a:cs typeface="Roboto Mono"/>
                <a:sym typeface="Roboto Mono"/>
              </a:rPr>
              <a:t>filter()</a:t>
            </a:r>
            <a:r>
              <a:rPr lang="en-US" sz="1550">
                <a:solidFill>
                  <a:srgbClr val="212529"/>
                </a:solidFill>
              </a:rPr>
              <a:t> function?</a:t>
            </a:r>
            <a:endParaRPr sz="1550">
              <a:solidFill>
                <a:srgbClr val="212529"/>
              </a:solidFill>
            </a:endParaRPr>
          </a:p>
          <a:p>
            <a:pPr marL="457200" lvl="0" indent="-314325" algn="l" rtl="0">
              <a:spcBef>
                <a:spcPts val="0"/>
              </a:spcBef>
              <a:spcAft>
                <a:spcPts val="0"/>
              </a:spcAft>
              <a:buClr>
                <a:srgbClr val="212529"/>
              </a:buClr>
              <a:buSzPts val="1350"/>
              <a:buChar char="●"/>
            </a:pPr>
            <a:r>
              <a:rPr lang="en-US" sz="1550">
                <a:solidFill>
                  <a:srgbClr val="212529"/>
                </a:solidFill>
              </a:rPr>
              <a:t>How do you use a lambda function with the </a:t>
            </a:r>
            <a:r>
              <a:rPr lang="en-US" sz="1400">
                <a:solidFill>
                  <a:srgbClr val="D63384"/>
                </a:solidFill>
                <a:latin typeface="Roboto Mono"/>
                <a:ea typeface="Roboto Mono"/>
                <a:cs typeface="Roboto Mono"/>
                <a:sym typeface="Roboto Mono"/>
              </a:rPr>
              <a:t>map()</a:t>
            </a:r>
            <a:r>
              <a:rPr lang="en-US" sz="1550">
                <a:solidFill>
                  <a:srgbClr val="212529"/>
                </a:solidFill>
              </a:rPr>
              <a:t> function?</a:t>
            </a:r>
            <a:endParaRPr sz="1550">
              <a:solidFill>
                <a:srgbClr val="212529"/>
              </a:solidFill>
            </a:endParaRPr>
          </a:p>
          <a:p>
            <a:pPr marL="457200" lvl="0" indent="-327025" algn="l" rtl="0">
              <a:spcBef>
                <a:spcPts val="0"/>
              </a:spcBef>
              <a:spcAft>
                <a:spcPts val="0"/>
              </a:spcAft>
              <a:buClr>
                <a:srgbClr val="212529"/>
              </a:buClr>
              <a:buSzPts val="1550"/>
              <a:buChar char="●"/>
            </a:pPr>
            <a:r>
              <a:rPr lang="en-US" sz="1550">
                <a:solidFill>
                  <a:srgbClr val="212529"/>
                </a:solidFill>
              </a:rPr>
              <a:t>Identify the the pros and cons of using a lambda function over a normal Python function.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Types of Comprehension in Python</a:t>
            </a:r>
            <a:endParaRPr/>
          </a:p>
        </p:txBody>
      </p:sp>
      <p:sp>
        <p:nvSpPr>
          <p:cNvPr id="171" name="Google Shape;171;p25"/>
          <p:cNvSpPr txBox="1">
            <a:spLocks noGrp="1"/>
          </p:cNvSpPr>
          <p:nvPr>
            <p:ph type="body" idx="1"/>
          </p:nvPr>
        </p:nvSpPr>
        <p:spPr>
          <a:xfrm>
            <a:off x="528925" y="1247650"/>
            <a:ext cx="8028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 Python supports the following four types of comprehension:</a:t>
            </a:r>
            <a:endParaRPr/>
          </a:p>
          <a:p>
            <a:pPr marL="457200" lvl="0" indent="-330200" algn="l" rtl="0">
              <a:spcBef>
                <a:spcPts val="1200"/>
              </a:spcBef>
              <a:spcAft>
                <a:spcPts val="0"/>
              </a:spcAft>
              <a:buSzPts val="1600"/>
              <a:buChar char="●"/>
            </a:pPr>
            <a:r>
              <a:rPr lang="en-US"/>
              <a:t>List Comprehensions.</a:t>
            </a:r>
            <a:endParaRPr/>
          </a:p>
          <a:p>
            <a:pPr marL="457200" lvl="0" indent="-330200" algn="l" rtl="0">
              <a:spcBef>
                <a:spcPts val="0"/>
              </a:spcBef>
              <a:spcAft>
                <a:spcPts val="0"/>
              </a:spcAft>
              <a:buSzPts val="1600"/>
              <a:buChar char="●"/>
            </a:pPr>
            <a:r>
              <a:rPr lang="en-US"/>
              <a:t>Dictionary Comprehensions.</a:t>
            </a:r>
            <a:endParaRPr/>
          </a:p>
          <a:p>
            <a:pPr marL="457200" lvl="0" indent="-330200" algn="l" rtl="0">
              <a:spcBef>
                <a:spcPts val="0"/>
              </a:spcBef>
              <a:spcAft>
                <a:spcPts val="0"/>
              </a:spcAft>
              <a:buSzPts val="1600"/>
              <a:buChar char="●"/>
            </a:pPr>
            <a:r>
              <a:rPr lang="en-US"/>
              <a:t>Set Comprehensions (not covered in this lesson).</a:t>
            </a:r>
            <a:endParaRPr/>
          </a:p>
          <a:p>
            <a:pPr marL="457200" lvl="0" indent="-330200" algn="l" rtl="0">
              <a:spcBef>
                <a:spcPts val="0"/>
              </a:spcBef>
              <a:spcAft>
                <a:spcPts val="0"/>
              </a:spcAft>
              <a:buSzPts val="1600"/>
              <a:buChar char="●"/>
            </a:pPr>
            <a:r>
              <a:rPr lang="en-US"/>
              <a:t>Generator Comprehensions (not covered in this lesson).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72" name="Google Shape;17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0"/>
          <p:cNvSpPr txBox="1">
            <a:spLocks noGrp="1"/>
          </p:cNvSpPr>
          <p:nvPr>
            <p:ph type="title"/>
          </p:nvPr>
        </p:nvSpPr>
        <p:spPr>
          <a:xfrm>
            <a:off x="485575" y="60537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Summary</a:t>
            </a:r>
            <a:endParaRPr/>
          </a:p>
        </p:txBody>
      </p:sp>
      <p:sp>
        <p:nvSpPr>
          <p:cNvPr id="671" name="Google Shape;671;p80"/>
          <p:cNvSpPr txBox="1">
            <a:spLocks noGrp="1"/>
          </p:cNvSpPr>
          <p:nvPr>
            <p:ph type="body" idx="1"/>
          </p:nvPr>
        </p:nvSpPr>
        <p:spPr>
          <a:xfrm>
            <a:off x="570600" y="1151275"/>
            <a:ext cx="8197500" cy="36327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US" sz="1200">
                <a:solidFill>
                  <a:srgbClr val="000000"/>
                </a:solidFill>
                <a:latin typeface="Roboto"/>
                <a:ea typeface="Roboto"/>
                <a:cs typeface="Roboto"/>
                <a:sym typeface="Roboto"/>
              </a:rPr>
              <a:t>Lambda functions, also known as anonymous functions, are concise and versatile features in Python for defining small, inline, and often single-expression functions. Key points about lambda functions include:</a:t>
            </a:r>
            <a:endParaRPr sz="1200">
              <a:solidFill>
                <a:srgbClr val="000000"/>
              </a:solidFill>
              <a:latin typeface="Roboto"/>
              <a:ea typeface="Roboto"/>
              <a:cs typeface="Roboto"/>
              <a:sym typeface="Roboto"/>
            </a:endParaRPr>
          </a:p>
          <a:p>
            <a:pPr marL="457200" lvl="0" indent="-304800" algn="l" rtl="0">
              <a:spcBef>
                <a:spcPts val="1000"/>
              </a:spcBef>
              <a:spcAft>
                <a:spcPts val="0"/>
              </a:spcAft>
              <a:buClr>
                <a:srgbClr val="000000"/>
              </a:buClr>
              <a:buSzPts val="1200"/>
              <a:buFont typeface="Roboto"/>
              <a:buChar char="●"/>
            </a:pPr>
            <a:r>
              <a:rPr lang="en-US" sz="1200" b="1">
                <a:solidFill>
                  <a:srgbClr val="000000"/>
                </a:solidFill>
                <a:latin typeface="Roboto"/>
                <a:ea typeface="Roboto"/>
                <a:cs typeface="Roboto"/>
                <a:sym typeface="Roboto"/>
              </a:rPr>
              <a:t>Definition: </a:t>
            </a:r>
            <a:r>
              <a:rPr lang="en-US" sz="1200">
                <a:solidFill>
                  <a:srgbClr val="000000"/>
                </a:solidFill>
                <a:latin typeface="Roboto"/>
                <a:ea typeface="Roboto"/>
                <a:cs typeface="Roboto"/>
                <a:sym typeface="Roboto"/>
              </a:rPr>
              <a:t>A lambda function is defined using the </a:t>
            </a:r>
            <a:r>
              <a:rPr lang="en-US" sz="1200" b="1">
                <a:solidFill>
                  <a:srgbClr val="000000"/>
                </a:solidFill>
                <a:latin typeface="Courier New"/>
                <a:ea typeface="Courier New"/>
                <a:cs typeface="Courier New"/>
                <a:sym typeface="Courier New"/>
              </a:rPr>
              <a:t>lambda</a:t>
            </a:r>
            <a:r>
              <a:rPr lang="en-US" sz="1200" b="1">
                <a:solidFill>
                  <a:srgbClr val="000000"/>
                </a:solidFill>
                <a:latin typeface="Roboto"/>
                <a:ea typeface="Roboto"/>
                <a:cs typeface="Roboto"/>
                <a:sym typeface="Roboto"/>
              </a:rPr>
              <a:t> </a:t>
            </a:r>
            <a:r>
              <a:rPr lang="en-US" sz="1200">
                <a:solidFill>
                  <a:srgbClr val="000000"/>
                </a:solidFill>
                <a:latin typeface="Roboto"/>
                <a:ea typeface="Roboto"/>
                <a:cs typeface="Roboto"/>
                <a:sym typeface="Roboto"/>
              </a:rPr>
              <a:t>keyword, followed by a list of arguments, a colon </a:t>
            </a:r>
            <a:r>
              <a:rPr lang="en-US" sz="1200">
                <a:solidFill>
                  <a:srgbClr val="000000"/>
                </a:solidFill>
                <a:latin typeface="Courier New"/>
                <a:ea typeface="Courier New"/>
                <a:cs typeface="Courier New"/>
                <a:sym typeface="Courier New"/>
              </a:rPr>
              <a:t>:</a:t>
            </a:r>
            <a:r>
              <a:rPr lang="en-US" sz="1200">
                <a:solidFill>
                  <a:srgbClr val="000000"/>
                </a:solidFill>
                <a:latin typeface="Roboto"/>
                <a:ea typeface="Roboto"/>
                <a:cs typeface="Roboto"/>
                <a:sym typeface="Roboto"/>
              </a:rPr>
              <a:t>, and an expression. The result of the expression is the return value of the lambda function.</a:t>
            </a:r>
            <a:endParaRPr sz="1200">
              <a:solidFill>
                <a:srgbClr val="000000"/>
              </a:solidFill>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US" sz="1200" b="1">
                <a:solidFill>
                  <a:srgbClr val="000000"/>
                </a:solidFill>
                <a:latin typeface="Roboto"/>
                <a:ea typeface="Roboto"/>
                <a:cs typeface="Roboto"/>
                <a:sym typeface="Roboto"/>
              </a:rPr>
              <a:t>Conciseness</a:t>
            </a:r>
            <a:r>
              <a:rPr lang="en-US" sz="1200">
                <a:solidFill>
                  <a:srgbClr val="000000"/>
                </a:solidFill>
                <a:latin typeface="Roboto"/>
                <a:ea typeface="Roboto"/>
                <a:cs typeface="Roboto"/>
                <a:sym typeface="Roboto"/>
              </a:rPr>
              <a:t>: Lambda functions are typically short and focused on a specific task, making them suitable for simple operations where a full function definition would be overly verbose.</a:t>
            </a:r>
            <a:endParaRPr sz="1200">
              <a:solidFill>
                <a:srgbClr val="000000"/>
              </a:solidFill>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US" sz="1200" b="1">
                <a:solidFill>
                  <a:srgbClr val="000000"/>
                </a:solidFill>
                <a:latin typeface="Roboto"/>
                <a:ea typeface="Roboto"/>
                <a:cs typeface="Roboto"/>
                <a:sym typeface="Roboto"/>
              </a:rPr>
              <a:t>Anonymous</a:t>
            </a:r>
            <a:r>
              <a:rPr lang="en-US" sz="1200">
                <a:solidFill>
                  <a:srgbClr val="000000"/>
                </a:solidFill>
                <a:latin typeface="Roboto"/>
                <a:ea typeface="Roboto"/>
                <a:cs typeface="Roboto"/>
                <a:sym typeface="Roboto"/>
              </a:rPr>
              <a:t>: Lambda functions are often used when a small, throwaway function is needed, and there is no intention of giving it a formal name or definition.</a:t>
            </a:r>
            <a:endParaRPr sz="1200">
              <a:solidFill>
                <a:srgbClr val="000000"/>
              </a:solidFill>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US" sz="1200" b="1" i="1">
                <a:solidFill>
                  <a:srgbClr val="000000"/>
                </a:solidFill>
                <a:latin typeface="Roboto"/>
                <a:ea typeface="Roboto"/>
                <a:cs typeface="Roboto"/>
                <a:sym typeface="Roboto"/>
              </a:rPr>
              <a:t>No Need for </a:t>
            </a:r>
            <a:r>
              <a:rPr lang="en-US" sz="1200" b="1" i="1">
                <a:solidFill>
                  <a:srgbClr val="000000"/>
                </a:solidFill>
                <a:latin typeface="Courier New"/>
                <a:ea typeface="Courier New"/>
                <a:cs typeface="Courier New"/>
                <a:sym typeface="Courier New"/>
              </a:rPr>
              <a:t>return</a:t>
            </a:r>
            <a:r>
              <a:rPr lang="en-US" sz="1200" b="1" i="1">
                <a:solidFill>
                  <a:srgbClr val="000000"/>
                </a:solidFill>
                <a:latin typeface="Roboto"/>
                <a:ea typeface="Roboto"/>
                <a:cs typeface="Roboto"/>
                <a:sym typeface="Roboto"/>
              </a:rPr>
              <a:t>: </a:t>
            </a:r>
            <a:r>
              <a:rPr lang="en-US" sz="1200">
                <a:solidFill>
                  <a:srgbClr val="000000"/>
                </a:solidFill>
                <a:latin typeface="Roboto"/>
                <a:ea typeface="Roboto"/>
                <a:cs typeface="Roboto"/>
                <a:sym typeface="Roboto"/>
              </a:rPr>
              <a:t>Lambda functions do not require a </a:t>
            </a:r>
            <a:r>
              <a:rPr lang="en-US" sz="1200" b="1">
                <a:solidFill>
                  <a:srgbClr val="000000"/>
                </a:solidFill>
                <a:latin typeface="Courier New"/>
                <a:ea typeface="Courier New"/>
                <a:cs typeface="Courier New"/>
                <a:sym typeface="Courier New"/>
              </a:rPr>
              <a:t>return</a:t>
            </a:r>
            <a:r>
              <a:rPr lang="en-US" sz="1200" b="1">
                <a:solidFill>
                  <a:srgbClr val="000000"/>
                </a:solidFill>
                <a:latin typeface="Roboto"/>
                <a:ea typeface="Roboto"/>
                <a:cs typeface="Roboto"/>
                <a:sym typeface="Roboto"/>
              </a:rPr>
              <a:t> </a:t>
            </a:r>
            <a:r>
              <a:rPr lang="en-US" sz="1200">
                <a:solidFill>
                  <a:srgbClr val="000000"/>
                </a:solidFill>
                <a:latin typeface="Roboto"/>
                <a:ea typeface="Roboto"/>
                <a:cs typeface="Roboto"/>
                <a:sym typeface="Roboto"/>
              </a:rPr>
              <a:t>statement. The result is automatically returned based on the expression.</a:t>
            </a:r>
            <a:endParaRPr sz="1200">
              <a:solidFill>
                <a:srgbClr val="000000"/>
              </a:solidFill>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US" sz="1200" b="1">
                <a:solidFill>
                  <a:srgbClr val="000000"/>
                </a:solidFill>
                <a:latin typeface="Roboto"/>
                <a:ea typeface="Roboto"/>
                <a:cs typeface="Roboto"/>
                <a:sym typeface="Roboto"/>
              </a:rPr>
              <a:t>Functional Programming: </a:t>
            </a:r>
            <a:r>
              <a:rPr lang="en-US" sz="1200">
                <a:solidFill>
                  <a:srgbClr val="000000"/>
                </a:solidFill>
                <a:latin typeface="Roboto"/>
                <a:ea typeface="Roboto"/>
                <a:cs typeface="Roboto"/>
                <a:sym typeface="Roboto"/>
              </a:rPr>
              <a:t>Lambda functions are commonly used in functional programming constructs such as  </a:t>
            </a:r>
            <a:r>
              <a:rPr lang="en-US" sz="1200">
                <a:solidFill>
                  <a:srgbClr val="000000"/>
                </a:solidFill>
                <a:latin typeface="Courier New"/>
                <a:ea typeface="Courier New"/>
                <a:cs typeface="Courier New"/>
                <a:sym typeface="Courier New"/>
              </a:rPr>
              <a:t>map()</a:t>
            </a:r>
            <a:r>
              <a:rPr lang="en-US" sz="1200">
                <a:solidFill>
                  <a:srgbClr val="000000"/>
                </a:solidFill>
                <a:latin typeface="Roboto"/>
                <a:ea typeface="Roboto"/>
                <a:cs typeface="Roboto"/>
                <a:sym typeface="Roboto"/>
              </a:rPr>
              <a:t>, </a:t>
            </a:r>
            <a:r>
              <a:rPr lang="en-US" sz="1200">
                <a:solidFill>
                  <a:srgbClr val="000000"/>
                </a:solidFill>
                <a:latin typeface="Courier New"/>
                <a:ea typeface="Courier New"/>
                <a:cs typeface="Courier New"/>
                <a:sym typeface="Courier New"/>
              </a:rPr>
              <a:t>filter()</a:t>
            </a:r>
            <a:r>
              <a:rPr lang="en-US" sz="1200">
                <a:solidFill>
                  <a:srgbClr val="000000"/>
                </a:solidFill>
                <a:latin typeface="Roboto"/>
                <a:ea typeface="Roboto"/>
                <a:cs typeface="Roboto"/>
                <a:sym typeface="Roboto"/>
              </a:rPr>
              <a:t>, and </a:t>
            </a:r>
            <a:r>
              <a:rPr lang="en-US" sz="1200">
                <a:solidFill>
                  <a:srgbClr val="000000"/>
                </a:solidFill>
                <a:latin typeface="Courier New"/>
                <a:ea typeface="Courier New"/>
                <a:cs typeface="Courier New"/>
                <a:sym typeface="Courier New"/>
              </a:rPr>
              <a:t>reduce()</a:t>
            </a:r>
            <a:r>
              <a:rPr lang="en-US" sz="1200">
                <a:solidFill>
                  <a:srgbClr val="000000"/>
                </a:solidFill>
                <a:latin typeface="Roboto"/>
                <a:ea typeface="Roboto"/>
                <a:cs typeface="Roboto"/>
                <a:sym typeface="Roboto"/>
              </a:rPr>
              <a:t>, where functions are passed as arguments to other functions.</a:t>
            </a:r>
            <a:endParaRPr sz="1200">
              <a:solidFill>
                <a:srgbClr val="000000"/>
              </a:solidFill>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US" sz="1200" b="1">
                <a:solidFill>
                  <a:srgbClr val="000000"/>
                </a:solidFill>
                <a:latin typeface="Roboto"/>
                <a:ea typeface="Roboto"/>
                <a:cs typeface="Roboto"/>
                <a:sym typeface="Roboto"/>
              </a:rPr>
              <a:t>Limited in Complexity: </a:t>
            </a:r>
            <a:r>
              <a:rPr lang="en-US" sz="1200">
                <a:solidFill>
                  <a:srgbClr val="000000"/>
                </a:solidFill>
                <a:latin typeface="Roboto"/>
                <a:ea typeface="Roboto"/>
                <a:cs typeface="Roboto"/>
                <a:sym typeface="Roboto"/>
              </a:rPr>
              <a:t>Lambda functions are not intended for complex logic or multiple statements; they are best suited for simple computations.</a:t>
            </a:r>
            <a:endParaRPr sz="1200">
              <a:solidFill>
                <a:srgbClr val="000000"/>
              </a:solidFill>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US" sz="1200" b="1">
                <a:solidFill>
                  <a:srgbClr val="000000"/>
                </a:solidFill>
                <a:latin typeface="Roboto"/>
                <a:ea typeface="Roboto"/>
                <a:cs typeface="Roboto"/>
                <a:sym typeface="Roboto"/>
              </a:rPr>
              <a:t>Readability: </a:t>
            </a:r>
            <a:r>
              <a:rPr lang="en-US" sz="1200">
                <a:solidFill>
                  <a:srgbClr val="000000"/>
                </a:solidFill>
                <a:latin typeface="Roboto"/>
                <a:ea typeface="Roboto"/>
                <a:cs typeface="Roboto"/>
                <a:sym typeface="Roboto"/>
              </a:rPr>
              <a:t>While lambda functions can be concise, they should not sacrifice readability. They are best used when the logic can be expressed clearly in a single expression.</a:t>
            </a:r>
            <a:endParaRPr sz="1200">
              <a:solidFill>
                <a:srgbClr val="000000"/>
              </a:solidFill>
            </a:endParaRPr>
          </a:p>
        </p:txBody>
      </p:sp>
      <p:sp>
        <p:nvSpPr>
          <p:cNvPr id="672" name="Google Shape;672;p8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81"/>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References</a:t>
            </a:r>
            <a:endParaRPr/>
          </a:p>
        </p:txBody>
      </p:sp>
      <p:sp>
        <p:nvSpPr>
          <p:cNvPr id="678" name="Google Shape;678;p81"/>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u="sng">
                <a:solidFill>
                  <a:schemeClr val="hlink"/>
                </a:solidFill>
                <a:hlinkClick r:id="rId3"/>
              </a:rPr>
              <a:t>https://www.freecodecamp.org/news/python-lambda-functions/</a:t>
            </a:r>
            <a:endParaRPr/>
          </a:p>
          <a:p>
            <a:pPr marL="0" lvl="0" indent="0" algn="l" rtl="0">
              <a:spcBef>
                <a:spcPts val="1200"/>
              </a:spcBef>
              <a:spcAft>
                <a:spcPts val="0"/>
              </a:spcAft>
              <a:buNone/>
            </a:pPr>
            <a:r>
              <a:rPr lang="en-US" u="sng">
                <a:solidFill>
                  <a:schemeClr val="hlink"/>
                </a:solidFill>
                <a:hlinkClick r:id="rId4"/>
              </a:rPr>
              <a:t>https://www.dataquest.io/blog/tutorial-lambda-functions-in-python/</a:t>
            </a:r>
            <a:endParaRPr/>
          </a:p>
          <a:p>
            <a:pPr marL="0" lvl="0" indent="0" algn="l" rtl="0">
              <a:spcBef>
                <a:spcPts val="1200"/>
              </a:spcBef>
              <a:spcAft>
                <a:spcPts val="0"/>
              </a:spcAft>
              <a:buNone/>
            </a:pPr>
            <a:r>
              <a:rPr lang="en-US" u="sng">
                <a:solidFill>
                  <a:schemeClr val="hlink"/>
                </a:solidFill>
                <a:hlinkClick r:id="rId5"/>
              </a:rPr>
              <a:t>https://www.guru99.com/python-lambda-function.html</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679" name="Google Shape;679;p8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82"/>
          <p:cNvSpPr txBox="1"/>
          <p:nvPr/>
        </p:nvSpPr>
        <p:spPr>
          <a:xfrm>
            <a:off x="7916926" y="505778"/>
            <a:ext cx="321300" cy="659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100">
                <a:solidFill>
                  <a:srgbClr val="FFFFFF"/>
                </a:solidFill>
                <a:latin typeface="Verdana"/>
                <a:ea typeface="Verdana"/>
                <a:cs typeface="Verdana"/>
                <a:sym typeface="Verdana"/>
              </a:rPr>
              <a:t>35</a:t>
            </a:r>
            <a:endParaRPr sz="2100">
              <a:latin typeface="Verdana"/>
              <a:ea typeface="Verdana"/>
              <a:cs typeface="Verdana"/>
              <a:sym typeface="Verdana"/>
            </a:endParaRPr>
          </a:p>
        </p:txBody>
      </p:sp>
      <p:sp>
        <p:nvSpPr>
          <p:cNvPr id="685" name="Google Shape;685;p82"/>
          <p:cNvSpPr txBox="1">
            <a:spLocks noGrp="1"/>
          </p:cNvSpPr>
          <p:nvPr>
            <p:ph type="title"/>
          </p:nvPr>
        </p:nvSpPr>
        <p:spPr>
          <a:xfrm>
            <a:off x="485575" y="674950"/>
            <a:ext cx="8520600" cy="466800"/>
          </a:xfrm>
          <a:prstGeom prst="rect">
            <a:avLst/>
          </a:prstGeom>
          <a:noFill/>
          <a:ln>
            <a:noFill/>
          </a:ln>
        </p:spPr>
        <p:txBody>
          <a:bodyPr spcFirstLastPara="1" wrap="square" lIns="0" tIns="81100" rIns="0" bIns="0" anchor="t" anchorCtr="0">
            <a:spAutoFit/>
          </a:bodyPr>
          <a:lstStyle/>
          <a:p>
            <a:pPr marL="21590" lvl="0" indent="0" algn="l" rtl="0">
              <a:lnSpc>
                <a:spcPct val="100000"/>
              </a:lnSpc>
              <a:spcBef>
                <a:spcPts val="0"/>
              </a:spcBef>
              <a:spcAft>
                <a:spcPts val="0"/>
              </a:spcAft>
              <a:buNone/>
            </a:pPr>
            <a:r>
              <a:rPr lang="en-US"/>
              <a:t>Questions?</a:t>
            </a:r>
            <a:endParaRPr/>
          </a:p>
        </p:txBody>
      </p:sp>
      <p:pic>
        <p:nvPicPr>
          <p:cNvPr id="686" name="Google Shape;686;p82"/>
          <p:cNvPicPr preferRelativeResize="0"/>
          <p:nvPr/>
        </p:nvPicPr>
        <p:blipFill rotWithShape="1">
          <a:blip r:embed="rId3">
            <a:alphaModFix/>
          </a:blip>
          <a:srcRect/>
          <a:stretch/>
        </p:blipFill>
        <p:spPr>
          <a:xfrm>
            <a:off x="3086100" y="1771650"/>
            <a:ext cx="2388870" cy="2367153"/>
          </a:xfrm>
          <a:prstGeom prst="rect">
            <a:avLst/>
          </a:prstGeom>
          <a:noFill/>
          <a:ln>
            <a:noFill/>
          </a:ln>
        </p:spPr>
      </p:pic>
      <p:sp>
        <p:nvSpPr>
          <p:cNvPr id="687" name="Google Shape;687;p8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p:nvPr/>
        </p:nvSpPr>
        <p:spPr>
          <a:xfrm>
            <a:off x="8766047" y="3378518"/>
            <a:ext cx="378459" cy="251459"/>
          </a:xfrm>
          <a:custGeom>
            <a:avLst/>
            <a:gdLst/>
            <a:ahLst/>
            <a:cxnLst/>
            <a:rect l="l" t="t" r="r" b="b"/>
            <a:pathLst>
              <a:path w="378459" h="335279" extrusionOk="0">
                <a:moveTo>
                  <a:pt x="0" y="335280"/>
                </a:moveTo>
                <a:lnTo>
                  <a:pt x="377951" y="335280"/>
                </a:lnTo>
                <a:lnTo>
                  <a:pt x="377951" y="0"/>
                </a:lnTo>
                <a:lnTo>
                  <a:pt x="0" y="0"/>
                </a:lnTo>
                <a:lnTo>
                  <a:pt x="0" y="33528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87" name="Google Shape;187;p27"/>
          <p:cNvPicPr preferRelativeResize="0"/>
          <p:nvPr/>
        </p:nvPicPr>
        <p:blipFill rotWithShape="1">
          <a:blip r:embed="rId3">
            <a:alphaModFix/>
          </a:blip>
          <a:srcRect/>
          <a:stretch/>
        </p:blipFill>
        <p:spPr>
          <a:xfrm>
            <a:off x="7586767" y="4897234"/>
            <a:ext cx="1093176" cy="127807"/>
          </a:xfrm>
          <a:prstGeom prst="rect">
            <a:avLst/>
          </a:prstGeom>
          <a:noFill/>
          <a:ln>
            <a:noFill/>
          </a:ln>
        </p:spPr>
      </p:pic>
      <p:sp>
        <p:nvSpPr>
          <p:cNvPr id="188" name="Google Shape;188;p27"/>
          <p:cNvSpPr txBox="1">
            <a:spLocks noGrp="1"/>
          </p:cNvSpPr>
          <p:nvPr>
            <p:ph type="title"/>
          </p:nvPr>
        </p:nvSpPr>
        <p:spPr>
          <a:xfrm>
            <a:off x="492725" y="622550"/>
            <a:ext cx="8520600" cy="398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Examples 1: List Comprehensions </a:t>
            </a:r>
            <a:endParaRPr b="0"/>
          </a:p>
        </p:txBody>
      </p:sp>
      <p:sp>
        <p:nvSpPr>
          <p:cNvPr id="189" name="Google Shape;189;p27"/>
          <p:cNvSpPr txBox="1"/>
          <p:nvPr/>
        </p:nvSpPr>
        <p:spPr>
          <a:xfrm>
            <a:off x="2272250" y="1957550"/>
            <a:ext cx="4385400" cy="1061700"/>
          </a:xfrm>
          <a:prstGeom prst="rect">
            <a:avLst/>
          </a:prstGeom>
          <a:solidFill>
            <a:srgbClr val="F6F6F6"/>
          </a:solidFill>
          <a:ln w="9525" cap="flat" cmpd="sng">
            <a:solidFill>
              <a:srgbClr val="000000"/>
            </a:solidFill>
            <a:prstDash val="solid"/>
            <a:round/>
            <a:headEnd type="none" w="sm" len="sm"/>
            <a:tailEnd type="none" w="sm" len="sm"/>
          </a:ln>
        </p:spPr>
        <p:txBody>
          <a:bodyPr spcFirstLastPara="1" wrap="square" lIns="0" tIns="85075" rIns="0" bIns="0" anchor="t" anchorCtr="0">
            <a:spAutoFit/>
          </a:bodyPr>
          <a:lstStyle/>
          <a:p>
            <a:pPr marL="57150" lvl="0" indent="0" algn="l" rtl="0">
              <a:lnSpc>
                <a:spcPct val="135714"/>
              </a:lnSpc>
              <a:spcBef>
                <a:spcPts val="0"/>
              </a:spcBef>
              <a:spcAft>
                <a:spcPts val="0"/>
              </a:spcAft>
              <a:buNone/>
            </a:pPr>
            <a:r>
              <a:rPr lang="en-US" sz="1250">
                <a:highlight>
                  <a:srgbClr val="F7F7F7"/>
                </a:highlight>
                <a:latin typeface="Consolas"/>
                <a:ea typeface="Consolas"/>
                <a:cs typeface="Consolas"/>
                <a:sym typeface="Consolas"/>
              </a:rPr>
              <a:t>my_list = []</a:t>
            </a:r>
            <a:endParaRPr sz="1250">
              <a:highlight>
                <a:srgbClr val="F7F7F7"/>
              </a:highlight>
              <a:latin typeface="Consolas"/>
              <a:ea typeface="Consolas"/>
              <a:cs typeface="Consolas"/>
              <a:sym typeface="Consolas"/>
            </a:endParaRPr>
          </a:p>
          <a:p>
            <a:pPr marL="57150" lvl="0" indent="0" algn="l" rtl="0">
              <a:lnSpc>
                <a:spcPct val="135714"/>
              </a:lnSpc>
              <a:spcBef>
                <a:spcPts val="0"/>
              </a:spcBef>
              <a:spcAft>
                <a:spcPts val="0"/>
              </a:spcAft>
              <a:buNone/>
            </a:pPr>
            <a:r>
              <a:rPr lang="en-US" sz="1250">
                <a:solidFill>
                  <a:srgbClr val="AF00DB"/>
                </a:solidFill>
                <a:highlight>
                  <a:srgbClr val="F7F7F7"/>
                </a:highlight>
                <a:latin typeface="Consolas"/>
                <a:ea typeface="Consolas"/>
                <a:cs typeface="Consolas"/>
                <a:sym typeface="Consolas"/>
              </a:rPr>
              <a:t>for</a:t>
            </a:r>
            <a:r>
              <a:rPr lang="en-US" sz="1250">
                <a:highlight>
                  <a:srgbClr val="F7F7F7"/>
                </a:highlight>
                <a:latin typeface="Consolas"/>
                <a:ea typeface="Consolas"/>
                <a:cs typeface="Consolas"/>
                <a:sym typeface="Consolas"/>
              </a:rPr>
              <a:t> e </a:t>
            </a:r>
            <a:r>
              <a:rPr lang="en-US" sz="1250">
                <a:solidFill>
                  <a:srgbClr val="0000FF"/>
                </a:solidFill>
                <a:highlight>
                  <a:srgbClr val="F7F7F7"/>
                </a:highlight>
                <a:latin typeface="Consolas"/>
                <a:ea typeface="Consolas"/>
                <a:cs typeface="Consolas"/>
                <a:sym typeface="Consolas"/>
              </a:rPr>
              <a:t>in</a:t>
            </a:r>
            <a:r>
              <a:rPr lang="en-US" sz="1250">
                <a:highlight>
                  <a:srgbClr val="F7F7F7"/>
                </a:highlight>
                <a:latin typeface="Consolas"/>
                <a:ea typeface="Consolas"/>
                <a:cs typeface="Consolas"/>
                <a:sym typeface="Consolas"/>
              </a:rPr>
              <a:t> </a:t>
            </a:r>
            <a:r>
              <a:rPr lang="en-US" sz="1250">
                <a:solidFill>
                  <a:srgbClr val="795E26"/>
                </a:solidFill>
                <a:highlight>
                  <a:srgbClr val="F7F7F7"/>
                </a:highlight>
                <a:latin typeface="Consolas"/>
                <a:ea typeface="Consolas"/>
                <a:cs typeface="Consolas"/>
                <a:sym typeface="Consolas"/>
              </a:rPr>
              <a:t>range</a:t>
            </a:r>
            <a:r>
              <a:rPr lang="en-US" sz="1250">
                <a:highlight>
                  <a:srgbClr val="F7F7F7"/>
                </a:highlight>
                <a:latin typeface="Consolas"/>
                <a:ea typeface="Consolas"/>
                <a:cs typeface="Consolas"/>
                <a:sym typeface="Consolas"/>
              </a:rPr>
              <a:t>(</a:t>
            </a:r>
            <a:r>
              <a:rPr lang="en-US" sz="1250">
                <a:solidFill>
                  <a:srgbClr val="098156"/>
                </a:solidFill>
                <a:highlight>
                  <a:srgbClr val="F7F7F7"/>
                </a:highlight>
                <a:latin typeface="Consolas"/>
                <a:ea typeface="Consolas"/>
                <a:cs typeface="Consolas"/>
                <a:sym typeface="Consolas"/>
              </a:rPr>
              <a:t>1</a:t>
            </a:r>
            <a:r>
              <a:rPr lang="en-US" sz="1250">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10</a:t>
            </a:r>
            <a:r>
              <a:rPr lang="en-US" sz="1250">
                <a:highlight>
                  <a:srgbClr val="F7F7F7"/>
                </a:highlight>
                <a:latin typeface="Consolas"/>
                <a:ea typeface="Consolas"/>
                <a:cs typeface="Consolas"/>
                <a:sym typeface="Consolas"/>
              </a:rPr>
              <a:t>, </a:t>
            </a:r>
            <a:r>
              <a:rPr lang="en-US" sz="1250">
                <a:solidFill>
                  <a:srgbClr val="098156"/>
                </a:solidFill>
                <a:highlight>
                  <a:srgbClr val="F7F7F7"/>
                </a:highlight>
                <a:latin typeface="Consolas"/>
                <a:ea typeface="Consolas"/>
                <a:cs typeface="Consolas"/>
                <a:sym typeface="Consolas"/>
              </a:rPr>
              <a:t>2</a:t>
            </a:r>
            <a:r>
              <a:rPr lang="en-US" sz="1250">
                <a:highlight>
                  <a:srgbClr val="F7F7F7"/>
                </a:highlight>
                <a:latin typeface="Consolas"/>
                <a:ea typeface="Consolas"/>
                <a:cs typeface="Consolas"/>
                <a:sym typeface="Consolas"/>
              </a:rPr>
              <a:t>):</a:t>
            </a:r>
            <a:endParaRPr sz="1250">
              <a:highlight>
                <a:srgbClr val="F7F7F7"/>
              </a:highlight>
              <a:latin typeface="Consolas"/>
              <a:ea typeface="Consolas"/>
              <a:cs typeface="Consolas"/>
              <a:sym typeface="Consolas"/>
            </a:endParaRPr>
          </a:p>
          <a:p>
            <a:pPr marL="57150" lvl="0" indent="0" algn="l" rtl="0">
              <a:lnSpc>
                <a:spcPct val="135714"/>
              </a:lnSpc>
              <a:spcBef>
                <a:spcPts val="0"/>
              </a:spcBef>
              <a:spcAft>
                <a:spcPts val="0"/>
              </a:spcAft>
              <a:buNone/>
            </a:pPr>
            <a:r>
              <a:rPr lang="en-US" sz="1250">
                <a:highlight>
                  <a:srgbClr val="F7F7F7"/>
                </a:highlight>
                <a:latin typeface="Consolas"/>
                <a:ea typeface="Consolas"/>
                <a:cs typeface="Consolas"/>
                <a:sym typeface="Consolas"/>
              </a:rPr>
              <a:t>  my_list.append(e**</a:t>
            </a:r>
            <a:r>
              <a:rPr lang="en-US" sz="1250">
                <a:solidFill>
                  <a:srgbClr val="098156"/>
                </a:solidFill>
                <a:highlight>
                  <a:srgbClr val="F7F7F7"/>
                </a:highlight>
                <a:latin typeface="Consolas"/>
                <a:ea typeface="Consolas"/>
                <a:cs typeface="Consolas"/>
                <a:sym typeface="Consolas"/>
              </a:rPr>
              <a:t>2</a:t>
            </a:r>
            <a:r>
              <a:rPr lang="en-US" sz="1250">
                <a:highlight>
                  <a:srgbClr val="F7F7F7"/>
                </a:highlight>
                <a:latin typeface="Consolas"/>
                <a:ea typeface="Consolas"/>
                <a:cs typeface="Consolas"/>
                <a:sym typeface="Consolas"/>
              </a:rPr>
              <a:t>)</a:t>
            </a:r>
            <a:endParaRPr sz="1250">
              <a:highlight>
                <a:srgbClr val="F7F7F7"/>
              </a:highlight>
              <a:latin typeface="Consolas"/>
              <a:ea typeface="Consolas"/>
              <a:cs typeface="Consolas"/>
              <a:sym typeface="Consolas"/>
            </a:endParaRPr>
          </a:p>
          <a:p>
            <a:pPr marL="57150" lvl="0" indent="0" algn="l" rtl="0">
              <a:lnSpc>
                <a:spcPct val="135714"/>
              </a:lnSpc>
              <a:spcBef>
                <a:spcPts val="0"/>
              </a:spcBef>
              <a:spcAft>
                <a:spcPts val="0"/>
              </a:spcAft>
              <a:buNone/>
            </a:pPr>
            <a:r>
              <a:rPr lang="en-US" sz="1250">
                <a:solidFill>
                  <a:srgbClr val="795E26"/>
                </a:solidFill>
                <a:highlight>
                  <a:srgbClr val="F7F7F7"/>
                </a:highlight>
                <a:latin typeface="Consolas"/>
                <a:ea typeface="Consolas"/>
                <a:cs typeface="Consolas"/>
                <a:sym typeface="Consolas"/>
              </a:rPr>
              <a:t>print</a:t>
            </a:r>
            <a:r>
              <a:rPr lang="en-US" sz="1250">
                <a:highlight>
                  <a:srgbClr val="F7F7F7"/>
                </a:highlight>
                <a:latin typeface="Consolas"/>
                <a:ea typeface="Consolas"/>
                <a:cs typeface="Consolas"/>
                <a:sym typeface="Consolas"/>
              </a:rPr>
              <a:t>(</a:t>
            </a:r>
            <a:r>
              <a:rPr lang="en-US" sz="1250">
                <a:solidFill>
                  <a:srgbClr val="A31515"/>
                </a:solidFill>
                <a:highlight>
                  <a:srgbClr val="F7F7F7"/>
                </a:highlight>
                <a:latin typeface="Consolas"/>
                <a:ea typeface="Consolas"/>
                <a:cs typeface="Consolas"/>
                <a:sym typeface="Consolas"/>
              </a:rPr>
              <a:t>"Output List using for loop:"</a:t>
            </a:r>
            <a:r>
              <a:rPr lang="en-US" sz="1250">
                <a:highlight>
                  <a:srgbClr val="F7F7F7"/>
                </a:highlight>
                <a:latin typeface="Consolas"/>
                <a:ea typeface="Consolas"/>
                <a:cs typeface="Consolas"/>
                <a:sym typeface="Consolas"/>
              </a:rPr>
              <a:t>, my_list)</a:t>
            </a:r>
            <a:endParaRPr sz="1600">
              <a:solidFill>
                <a:srgbClr val="202429"/>
              </a:solidFill>
              <a:latin typeface="Consolas"/>
              <a:ea typeface="Consolas"/>
              <a:cs typeface="Consolas"/>
              <a:sym typeface="Consolas"/>
            </a:endParaRPr>
          </a:p>
        </p:txBody>
      </p:sp>
      <p:sp>
        <p:nvSpPr>
          <p:cNvPr id="190" name="Google Shape;190;p27"/>
          <p:cNvSpPr txBox="1"/>
          <p:nvPr/>
        </p:nvSpPr>
        <p:spPr>
          <a:xfrm>
            <a:off x="2373600" y="3955850"/>
            <a:ext cx="5102100" cy="6744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350">
                <a:highlight>
                  <a:srgbClr val="F7F7F7"/>
                </a:highlight>
                <a:latin typeface="Consolas"/>
                <a:ea typeface="Consolas"/>
                <a:cs typeface="Consolas"/>
                <a:sym typeface="Consolas"/>
              </a:rPr>
              <a:t>my_list = [e**</a:t>
            </a:r>
            <a:r>
              <a:rPr lang="en-US" sz="1350">
                <a:solidFill>
                  <a:srgbClr val="098156"/>
                </a:solidFill>
                <a:highlight>
                  <a:srgbClr val="F7F7F7"/>
                </a:highlight>
                <a:latin typeface="Consolas"/>
                <a:ea typeface="Consolas"/>
                <a:cs typeface="Consolas"/>
                <a:sym typeface="Consolas"/>
              </a:rPr>
              <a:t>2</a:t>
            </a:r>
            <a:r>
              <a:rPr lang="en-US" sz="1350">
                <a:highlight>
                  <a:srgbClr val="F7F7F7"/>
                </a:highlight>
                <a:latin typeface="Consolas"/>
                <a:ea typeface="Consolas"/>
                <a:cs typeface="Consolas"/>
                <a:sym typeface="Consolas"/>
              </a:rPr>
              <a:t> </a:t>
            </a:r>
            <a:r>
              <a:rPr lang="en-US" sz="1350">
                <a:solidFill>
                  <a:srgbClr val="AF00DB"/>
                </a:solidFill>
                <a:highlight>
                  <a:srgbClr val="F7F7F7"/>
                </a:highlight>
                <a:latin typeface="Consolas"/>
                <a:ea typeface="Consolas"/>
                <a:cs typeface="Consolas"/>
                <a:sym typeface="Consolas"/>
              </a:rPr>
              <a:t>for</a:t>
            </a:r>
            <a:r>
              <a:rPr lang="en-US" sz="1350">
                <a:highlight>
                  <a:srgbClr val="F7F7F7"/>
                </a:highlight>
                <a:latin typeface="Consolas"/>
                <a:ea typeface="Consolas"/>
                <a:cs typeface="Consolas"/>
                <a:sym typeface="Consolas"/>
              </a:rPr>
              <a:t> e </a:t>
            </a:r>
            <a:r>
              <a:rPr lang="en-US" sz="1350">
                <a:solidFill>
                  <a:srgbClr val="0000FF"/>
                </a:solidFill>
                <a:highlight>
                  <a:srgbClr val="F7F7F7"/>
                </a:highlight>
                <a:latin typeface="Consolas"/>
                <a:ea typeface="Consolas"/>
                <a:cs typeface="Consolas"/>
                <a:sym typeface="Consolas"/>
              </a:rPr>
              <a:t>in</a:t>
            </a:r>
            <a:r>
              <a:rPr lang="en-US" sz="1350">
                <a:highlight>
                  <a:srgbClr val="F7F7F7"/>
                </a:highlight>
                <a:latin typeface="Consolas"/>
                <a:ea typeface="Consolas"/>
                <a:cs typeface="Consolas"/>
                <a:sym typeface="Consolas"/>
              </a:rPr>
              <a:t> </a:t>
            </a:r>
            <a:r>
              <a:rPr lang="en-US" sz="1350">
                <a:solidFill>
                  <a:srgbClr val="795E26"/>
                </a:solidFill>
                <a:highlight>
                  <a:srgbClr val="F7F7F7"/>
                </a:highlight>
                <a:latin typeface="Consolas"/>
                <a:ea typeface="Consolas"/>
                <a:cs typeface="Consolas"/>
                <a:sym typeface="Consolas"/>
              </a:rPr>
              <a:t>range</a:t>
            </a:r>
            <a:r>
              <a:rPr lang="en-US" sz="1350">
                <a:highlight>
                  <a:srgbClr val="F7F7F7"/>
                </a:highlight>
                <a:latin typeface="Consolas"/>
                <a:ea typeface="Consolas"/>
                <a:cs typeface="Consolas"/>
                <a:sym typeface="Consolas"/>
              </a:rPr>
              <a:t>(</a:t>
            </a:r>
            <a:r>
              <a:rPr lang="en-US" sz="1350">
                <a:solidFill>
                  <a:srgbClr val="098156"/>
                </a:solidFill>
                <a:highlight>
                  <a:srgbClr val="F7F7F7"/>
                </a:highlight>
                <a:latin typeface="Consolas"/>
                <a:ea typeface="Consolas"/>
                <a:cs typeface="Consolas"/>
                <a:sym typeface="Consolas"/>
              </a:rPr>
              <a:t>1</a:t>
            </a:r>
            <a:r>
              <a:rPr lang="en-US" sz="1350">
                <a:highlight>
                  <a:srgbClr val="F7F7F7"/>
                </a:highlight>
                <a:latin typeface="Consolas"/>
                <a:ea typeface="Consolas"/>
                <a:cs typeface="Consolas"/>
                <a:sym typeface="Consolas"/>
              </a:rPr>
              <a:t>, </a:t>
            </a:r>
            <a:r>
              <a:rPr lang="en-US" sz="1350">
                <a:solidFill>
                  <a:srgbClr val="098156"/>
                </a:solidFill>
                <a:highlight>
                  <a:srgbClr val="F7F7F7"/>
                </a:highlight>
                <a:latin typeface="Consolas"/>
                <a:ea typeface="Consolas"/>
                <a:cs typeface="Consolas"/>
                <a:sym typeface="Consolas"/>
              </a:rPr>
              <a:t>10</a:t>
            </a:r>
            <a:r>
              <a:rPr lang="en-US" sz="1350">
                <a:highlight>
                  <a:srgbClr val="F7F7F7"/>
                </a:highlight>
                <a:latin typeface="Consolas"/>
                <a:ea typeface="Consolas"/>
                <a:cs typeface="Consolas"/>
                <a:sym typeface="Consolas"/>
              </a:rPr>
              <a:t>, </a:t>
            </a:r>
            <a:r>
              <a:rPr lang="en-US" sz="1350">
                <a:solidFill>
                  <a:srgbClr val="098156"/>
                </a:solidFill>
                <a:highlight>
                  <a:srgbClr val="F7F7F7"/>
                </a:highlight>
                <a:latin typeface="Consolas"/>
                <a:ea typeface="Consolas"/>
                <a:cs typeface="Consolas"/>
                <a:sym typeface="Consolas"/>
              </a:rPr>
              <a:t>2</a:t>
            </a:r>
            <a:r>
              <a:rPr lang="en-US" sz="1350">
                <a:highlight>
                  <a:srgbClr val="F7F7F7"/>
                </a:highlight>
                <a:latin typeface="Consolas"/>
                <a:ea typeface="Consolas"/>
                <a:cs typeface="Consolas"/>
                <a:sym typeface="Consolas"/>
              </a:rPr>
              <a:t>)]</a:t>
            </a:r>
            <a:endParaRPr sz="13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US" sz="1350">
                <a:solidFill>
                  <a:srgbClr val="795E26"/>
                </a:solidFill>
                <a:highlight>
                  <a:srgbClr val="F7F7F7"/>
                </a:highlight>
                <a:latin typeface="Consolas"/>
                <a:ea typeface="Consolas"/>
                <a:cs typeface="Consolas"/>
                <a:sym typeface="Consolas"/>
              </a:rPr>
              <a:t>print</a:t>
            </a:r>
            <a:r>
              <a:rPr lang="en-US" sz="1350">
                <a:highlight>
                  <a:srgbClr val="F7F7F7"/>
                </a:highlight>
                <a:latin typeface="Consolas"/>
                <a:ea typeface="Consolas"/>
                <a:cs typeface="Consolas"/>
                <a:sym typeface="Consolas"/>
              </a:rPr>
              <a:t>(</a:t>
            </a:r>
            <a:r>
              <a:rPr lang="en-US" sz="1350">
                <a:solidFill>
                  <a:srgbClr val="A31515"/>
                </a:solidFill>
                <a:highlight>
                  <a:srgbClr val="F7F7F7"/>
                </a:highlight>
                <a:latin typeface="Consolas"/>
                <a:ea typeface="Consolas"/>
                <a:cs typeface="Consolas"/>
                <a:sym typeface="Consolas"/>
              </a:rPr>
              <a:t>"Output List using Comprehension :"</a:t>
            </a:r>
            <a:r>
              <a:rPr lang="en-US" sz="1350">
                <a:highlight>
                  <a:srgbClr val="F7F7F7"/>
                </a:highlight>
                <a:latin typeface="Consolas"/>
                <a:ea typeface="Consolas"/>
                <a:cs typeface="Consolas"/>
                <a:sym typeface="Consolas"/>
              </a:rPr>
              <a:t>, my_list)</a:t>
            </a:r>
            <a:endParaRPr/>
          </a:p>
        </p:txBody>
      </p:sp>
      <p:sp>
        <p:nvSpPr>
          <p:cNvPr id="191" name="Google Shape;191;p27"/>
          <p:cNvSpPr txBox="1"/>
          <p:nvPr/>
        </p:nvSpPr>
        <p:spPr>
          <a:xfrm>
            <a:off x="365525" y="1957550"/>
            <a:ext cx="3151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WITHOUT using List Comprehensions:</a:t>
            </a:r>
            <a:endParaRPr/>
          </a:p>
        </p:txBody>
      </p:sp>
      <p:sp>
        <p:nvSpPr>
          <p:cNvPr id="192" name="Google Shape;192;p27"/>
          <p:cNvSpPr txBox="1"/>
          <p:nvPr/>
        </p:nvSpPr>
        <p:spPr>
          <a:xfrm>
            <a:off x="326450" y="3985250"/>
            <a:ext cx="194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WITH using List Comprehensions:</a:t>
            </a:r>
            <a:endParaRPr/>
          </a:p>
        </p:txBody>
      </p:sp>
      <p:cxnSp>
        <p:nvCxnSpPr>
          <p:cNvPr id="193" name="Google Shape;193;p27"/>
          <p:cNvCxnSpPr/>
          <p:nvPr/>
        </p:nvCxnSpPr>
        <p:spPr>
          <a:xfrm>
            <a:off x="3073050" y="3204525"/>
            <a:ext cx="3900" cy="719100"/>
          </a:xfrm>
          <a:prstGeom prst="straightConnector1">
            <a:avLst/>
          </a:prstGeom>
          <a:noFill/>
          <a:ln w="9525" cap="flat" cmpd="sng">
            <a:solidFill>
              <a:schemeClr val="dk2"/>
            </a:solidFill>
            <a:prstDash val="solid"/>
            <a:round/>
            <a:headEnd type="none" w="med" len="med"/>
            <a:tailEnd type="triangle" w="med" len="med"/>
          </a:ln>
        </p:spPr>
      </p:cxnSp>
      <p:sp>
        <p:nvSpPr>
          <p:cNvPr id="194" name="Google Shape;194;p27"/>
          <p:cNvSpPr txBox="1"/>
          <p:nvPr/>
        </p:nvSpPr>
        <p:spPr>
          <a:xfrm>
            <a:off x="2373600" y="4678850"/>
            <a:ext cx="51021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chemeClr val="accent2"/>
                </a:solidFill>
                <a:highlight>
                  <a:srgbClr val="FFFFFF"/>
                </a:highlight>
                <a:latin typeface="Consolas"/>
                <a:ea typeface="Consolas"/>
                <a:cs typeface="Consolas"/>
                <a:sym typeface="Consolas"/>
              </a:rPr>
              <a:t>Output List using Comprehension : [1, 9, 25, 49, 81]</a:t>
            </a:r>
            <a:endParaRPr>
              <a:latin typeface="Consolas"/>
              <a:ea typeface="Consolas"/>
              <a:cs typeface="Consolas"/>
              <a:sym typeface="Consolas"/>
            </a:endParaRPr>
          </a:p>
        </p:txBody>
      </p:sp>
      <p:sp>
        <p:nvSpPr>
          <p:cNvPr id="195" name="Google Shape;195;p27"/>
          <p:cNvSpPr txBox="1"/>
          <p:nvPr/>
        </p:nvSpPr>
        <p:spPr>
          <a:xfrm>
            <a:off x="4622175" y="3042000"/>
            <a:ext cx="43254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chemeClr val="accent2"/>
                </a:solidFill>
                <a:highlight>
                  <a:srgbClr val="FFFFFF"/>
                </a:highlight>
                <a:latin typeface="Consolas"/>
                <a:ea typeface="Consolas"/>
                <a:cs typeface="Consolas"/>
                <a:sym typeface="Consolas"/>
              </a:rPr>
              <a:t>Output List using for loop: [1, 9, 25, 49, 81]</a:t>
            </a:r>
            <a:endParaRPr>
              <a:latin typeface="Consolas"/>
              <a:ea typeface="Consolas"/>
              <a:cs typeface="Consolas"/>
              <a:sym typeface="Consolas"/>
            </a:endParaRPr>
          </a:p>
        </p:txBody>
      </p:sp>
      <p:sp>
        <p:nvSpPr>
          <p:cNvPr id="196" name="Google Shape;196;p27"/>
          <p:cNvSpPr txBox="1"/>
          <p:nvPr/>
        </p:nvSpPr>
        <p:spPr>
          <a:xfrm>
            <a:off x="441275" y="1073350"/>
            <a:ext cx="8273700" cy="7851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300"/>
              <a:t>The code aims to demonstrate the concise and efficient way of generating a list of squared values of odd numbers within a specified range (from 1 to 10, excluding 10). The objective is to showcase the use of list comprehension for creating and populating lists based on a specific pattern or calculation.</a:t>
            </a:r>
            <a:endParaRPr sz="1300"/>
          </a:p>
        </p:txBody>
      </p:sp>
      <p:sp>
        <p:nvSpPr>
          <p:cNvPr id="197" name="Google Shape;197;p27"/>
          <p:cNvSpPr txBox="1"/>
          <p:nvPr/>
        </p:nvSpPr>
        <p:spPr>
          <a:xfrm>
            <a:off x="3264500" y="3352475"/>
            <a:ext cx="757200" cy="1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Or</a:t>
            </a:r>
            <a:endParaRPr/>
          </a:p>
        </p:txBody>
      </p:sp>
      <p:sp>
        <p:nvSpPr>
          <p:cNvPr id="198" name="Google Shape;198;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p:nvPr/>
        </p:nvSpPr>
        <p:spPr>
          <a:xfrm>
            <a:off x="8766047" y="3378518"/>
            <a:ext cx="378459" cy="251459"/>
          </a:xfrm>
          <a:custGeom>
            <a:avLst/>
            <a:gdLst/>
            <a:ahLst/>
            <a:cxnLst/>
            <a:rect l="l" t="t" r="r" b="b"/>
            <a:pathLst>
              <a:path w="378459" h="335279" extrusionOk="0">
                <a:moveTo>
                  <a:pt x="0" y="335280"/>
                </a:moveTo>
                <a:lnTo>
                  <a:pt x="377951" y="335280"/>
                </a:lnTo>
                <a:lnTo>
                  <a:pt x="377951" y="0"/>
                </a:lnTo>
                <a:lnTo>
                  <a:pt x="0" y="0"/>
                </a:lnTo>
                <a:lnTo>
                  <a:pt x="0" y="33528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04" name="Google Shape;204;p28"/>
          <p:cNvPicPr preferRelativeResize="0"/>
          <p:nvPr/>
        </p:nvPicPr>
        <p:blipFill rotWithShape="1">
          <a:blip r:embed="rId3">
            <a:alphaModFix/>
          </a:blip>
          <a:srcRect/>
          <a:stretch/>
        </p:blipFill>
        <p:spPr>
          <a:xfrm>
            <a:off x="7586767" y="4897234"/>
            <a:ext cx="1093176" cy="127807"/>
          </a:xfrm>
          <a:prstGeom prst="rect">
            <a:avLst/>
          </a:prstGeom>
          <a:noFill/>
          <a:ln>
            <a:noFill/>
          </a:ln>
        </p:spPr>
      </p:pic>
      <p:sp>
        <p:nvSpPr>
          <p:cNvPr id="205" name="Google Shape;205;p28"/>
          <p:cNvSpPr txBox="1">
            <a:spLocks noGrp="1"/>
          </p:cNvSpPr>
          <p:nvPr>
            <p:ph type="title"/>
          </p:nvPr>
        </p:nvSpPr>
        <p:spPr>
          <a:xfrm>
            <a:off x="485575" y="674950"/>
            <a:ext cx="8520600" cy="398400"/>
          </a:xfrm>
          <a:prstGeom prst="rect">
            <a:avLst/>
          </a:prstGeom>
          <a:noFill/>
          <a:ln>
            <a:noFill/>
          </a:ln>
        </p:spPr>
        <p:txBody>
          <a:bodyPr spcFirstLastPara="1" wrap="square" lIns="0" tIns="13325" rIns="0" bIns="0" anchor="t" anchorCtr="0">
            <a:spAutoFit/>
          </a:bodyPr>
          <a:lstStyle/>
          <a:p>
            <a:pPr marL="12700" lvl="0" indent="0" algn="l" rtl="0">
              <a:spcBef>
                <a:spcPts val="0"/>
              </a:spcBef>
              <a:spcAft>
                <a:spcPts val="0"/>
              </a:spcAft>
              <a:buNone/>
            </a:pPr>
            <a:r>
              <a:rPr lang="en-US"/>
              <a:t>Examples 2: List Comprehensions </a:t>
            </a:r>
            <a:endParaRPr/>
          </a:p>
        </p:txBody>
      </p:sp>
      <p:sp>
        <p:nvSpPr>
          <p:cNvPr id="206" name="Google Shape;206;p28"/>
          <p:cNvSpPr txBox="1"/>
          <p:nvPr/>
        </p:nvSpPr>
        <p:spPr>
          <a:xfrm>
            <a:off x="407251" y="2716800"/>
            <a:ext cx="2918100" cy="1219800"/>
          </a:xfrm>
          <a:prstGeom prst="rect">
            <a:avLst/>
          </a:prstGeom>
          <a:noFill/>
          <a:ln w="9525" cap="flat" cmpd="sng">
            <a:solidFill>
              <a:srgbClr val="000000"/>
            </a:solidFill>
            <a:prstDash val="solid"/>
            <a:round/>
            <a:headEnd type="none" w="sm" len="sm"/>
            <a:tailEnd type="none" w="sm" len="sm"/>
          </a:ln>
        </p:spPr>
        <p:txBody>
          <a:bodyPr spcFirstLastPara="1" wrap="square" lIns="0" tIns="102850" rIns="0" bIns="0" anchor="t" anchorCtr="0">
            <a:spAutoFit/>
          </a:bodyPr>
          <a:lstStyle/>
          <a:p>
            <a:pPr marL="57150" lvl="0" indent="0" algn="l" rtl="0">
              <a:lnSpc>
                <a:spcPct val="100000"/>
              </a:lnSpc>
              <a:spcBef>
                <a:spcPts val="0"/>
              </a:spcBef>
              <a:spcAft>
                <a:spcPts val="0"/>
              </a:spcAft>
              <a:buNone/>
            </a:pPr>
            <a:r>
              <a:rPr lang="en-US" sz="1450">
                <a:highlight>
                  <a:srgbClr val="F7F7F7"/>
                </a:highlight>
                <a:latin typeface="Consolas"/>
                <a:ea typeface="Consolas"/>
                <a:cs typeface="Consolas"/>
                <a:sym typeface="Consolas"/>
              </a:rPr>
              <a:t>my_list = []</a:t>
            </a:r>
            <a:endParaRPr sz="1450">
              <a:highlight>
                <a:srgbClr val="F7F7F7"/>
              </a:highlight>
              <a:latin typeface="Consolas"/>
              <a:ea typeface="Consolas"/>
              <a:cs typeface="Consolas"/>
              <a:sym typeface="Consolas"/>
            </a:endParaRPr>
          </a:p>
          <a:p>
            <a:pPr marL="57150" lvl="0" indent="0" algn="l" rtl="0">
              <a:lnSpc>
                <a:spcPct val="100000"/>
              </a:lnSpc>
              <a:spcBef>
                <a:spcPts val="0"/>
              </a:spcBef>
              <a:spcAft>
                <a:spcPts val="0"/>
              </a:spcAft>
              <a:buNone/>
            </a:pPr>
            <a:r>
              <a:rPr lang="en-US" sz="1450">
                <a:solidFill>
                  <a:srgbClr val="AF00DB"/>
                </a:solidFill>
                <a:highlight>
                  <a:srgbClr val="F7F7F7"/>
                </a:highlight>
                <a:latin typeface="Consolas"/>
                <a:ea typeface="Consolas"/>
                <a:cs typeface="Consolas"/>
                <a:sym typeface="Consolas"/>
              </a:rPr>
              <a:t>for</a:t>
            </a:r>
            <a:r>
              <a:rPr lang="en-US" sz="1450">
                <a:highlight>
                  <a:srgbClr val="F7F7F7"/>
                </a:highlight>
                <a:latin typeface="Consolas"/>
                <a:ea typeface="Consolas"/>
                <a:cs typeface="Consolas"/>
                <a:sym typeface="Consolas"/>
              </a:rPr>
              <a:t> e </a:t>
            </a:r>
            <a:r>
              <a:rPr lang="en-US" sz="1450">
                <a:solidFill>
                  <a:srgbClr val="0000FF"/>
                </a:solidFill>
                <a:highlight>
                  <a:srgbClr val="F7F7F7"/>
                </a:highlight>
                <a:latin typeface="Consolas"/>
                <a:ea typeface="Consolas"/>
                <a:cs typeface="Consolas"/>
                <a:sym typeface="Consolas"/>
              </a:rPr>
              <a:t>in</a:t>
            </a:r>
            <a:r>
              <a:rPr lang="en-US" sz="1450">
                <a:highlight>
                  <a:srgbClr val="F7F7F7"/>
                </a:highlight>
                <a:latin typeface="Consolas"/>
                <a:ea typeface="Consolas"/>
                <a:cs typeface="Consolas"/>
                <a:sym typeface="Consolas"/>
              </a:rPr>
              <a:t> </a:t>
            </a:r>
            <a:r>
              <a:rPr lang="en-US" sz="1450">
                <a:solidFill>
                  <a:srgbClr val="795E26"/>
                </a:solidFill>
                <a:highlight>
                  <a:srgbClr val="F7F7F7"/>
                </a:highlight>
                <a:latin typeface="Consolas"/>
                <a:ea typeface="Consolas"/>
                <a:cs typeface="Consolas"/>
                <a:sym typeface="Consolas"/>
              </a:rPr>
              <a:t>range</a:t>
            </a:r>
            <a:r>
              <a:rPr lang="en-US" sz="1450">
                <a:highlight>
                  <a:srgbClr val="F7F7F7"/>
                </a:highlight>
                <a:latin typeface="Consolas"/>
                <a:ea typeface="Consolas"/>
                <a:cs typeface="Consolas"/>
                <a:sym typeface="Consolas"/>
              </a:rPr>
              <a:t>(</a:t>
            </a:r>
            <a:r>
              <a:rPr lang="en-US" sz="1450">
                <a:solidFill>
                  <a:srgbClr val="098156"/>
                </a:solidFill>
                <a:highlight>
                  <a:srgbClr val="F7F7F7"/>
                </a:highlight>
                <a:latin typeface="Consolas"/>
                <a:ea typeface="Consolas"/>
                <a:cs typeface="Consolas"/>
                <a:sym typeface="Consolas"/>
              </a:rPr>
              <a:t>10</a:t>
            </a:r>
            <a:r>
              <a:rPr lang="en-US" sz="1450">
                <a:highlight>
                  <a:srgbClr val="F7F7F7"/>
                </a:highlight>
                <a:latin typeface="Consolas"/>
                <a:ea typeface="Consolas"/>
                <a:cs typeface="Consolas"/>
                <a:sym typeface="Consolas"/>
              </a:rPr>
              <a:t>):</a:t>
            </a:r>
            <a:endParaRPr sz="1450">
              <a:highlight>
                <a:srgbClr val="F7F7F7"/>
              </a:highlight>
              <a:latin typeface="Consolas"/>
              <a:ea typeface="Consolas"/>
              <a:cs typeface="Consolas"/>
              <a:sym typeface="Consolas"/>
            </a:endParaRPr>
          </a:p>
          <a:p>
            <a:pPr marL="57150" lvl="0" indent="0" algn="l" rtl="0">
              <a:lnSpc>
                <a:spcPct val="100000"/>
              </a:lnSpc>
              <a:spcBef>
                <a:spcPts val="0"/>
              </a:spcBef>
              <a:spcAft>
                <a:spcPts val="0"/>
              </a:spcAft>
              <a:buNone/>
            </a:pPr>
            <a:r>
              <a:rPr lang="en-US" sz="1450">
                <a:highlight>
                  <a:srgbClr val="F7F7F7"/>
                </a:highlight>
                <a:latin typeface="Consolas"/>
                <a:ea typeface="Consolas"/>
                <a:cs typeface="Consolas"/>
                <a:sym typeface="Consolas"/>
              </a:rPr>
              <a:t>  </a:t>
            </a:r>
            <a:r>
              <a:rPr lang="en-US" sz="1450">
                <a:solidFill>
                  <a:srgbClr val="AF00DB"/>
                </a:solidFill>
                <a:highlight>
                  <a:srgbClr val="F7F7F7"/>
                </a:highlight>
                <a:latin typeface="Consolas"/>
                <a:ea typeface="Consolas"/>
                <a:cs typeface="Consolas"/>
                <a:sym typeface="Consolas"/>
              </a:rPr>
              <a:t>if</a:t>
            </a:r>
            <a:r>
              <a:rPr lang="en-US" sz="1450">
                <a:highlight>
                  <a:srgbClr val="F7F7F7"/>
                </a:highlight>
                <a:latin typeface="Consolas"/>
                <a:ea typeface="Consolas"/>
                <a:cs typeface="Consolas"/>
                <a:sym typeface="Consolas"/>
              </a:rPr>
              <a:t> e%</a:t>
            </a:r>
            <a:r>
              <a:rPr lang="en-US" sz="1450">
                <a:solidFill>
                  <a:srgbClr val="098156"/>
                </a:solidFill>
                <a:highlight>
                  <a:srgbClr val="F7F7F7"/>
                </a:highlight>
                <a:latin typeface="Consolas"/>
                <a:ea typeface="Consolas"/>
                <a:cs typeface="Consolas"/>
                <a:sym typeface="Consolas"/>
              </a:rPr>
              <a:t>2</a:t>
            </a:r>
            <a:r>
              <a:rPr lang="en-US" sz="1450">
                <a:highlight>
                  <a:srgbClr val="F7F7F7"/>
                </a:highlight>
                <a:latin typeface="Consolas"/>
                <a:ea typeface="Consolas"/>
                <a:cs typeface="Consolas"/>
                <a:sym typeface="Consolas"/>
              </a:rPr>
              <a:t> == </a:t>
            </a:r>
            <a:r>
              <a:rPr lang="en-US" sz="1450">
                <a:solidFill>
                  <a:srgbClr val="098156"/>
                </a:solidFill>
                <a:highlight>
                  <a:srgbClr val="F7F7F7"/>
                </a:highlight>
                <a:latin typeface="Consolas"/>
                <a:ea typeface="Consolas"/>
                <a:cs typeface="Consolas"/>
                <a:sym typeface="Consolas"/>
              </a:rPr>
              <a:t>1</a:t>
            </a:r>
            <a:r>
              <a:rPr lang="en-US" sz="1450">
                <a:highlight>
                  <a:srgbClr val="F7F7F7"/>
                </a:highlight>
                <a:latin typeface="Consolas"/>
                <a:ea typeface="Consolas"/>
                <a:cs typeface="Consolas"/>
                <a:sym typeface="Consolas"/>
              </a:rPr>
              <a:t>:</a:t>
            </a:r>
            <a:endParaRPr sz="1450">
              <a:highlight>
                <a:srgbClr val="F7F7F7"/>
              </a:highlight>
              <a:latin typeface="Consolas"/>
              <a:ea typeface="Consolas"/>
              <a:cs typeface="Consolas"/>
              <a:sym typeface="Consolas"/>
            </a:endParaRPr>
          </a:p>
          <a:p>
            <a:pPr marL="57150" lvl="0" indent="0" algn="l" rtl="0">
              <a:lnSpc>
                <a:spcPct val="100000"/>
              </a:lnSpc>
              <a:spcBef>
                <a:spcPts val="0"/>
              </a:spcBef>
              <a:spcAft>
                <a:spcPts val="0"/>
              </a:spcAft>
              <a:buNone/>
            </a:pPr>
            <a:r>
              <a:rPr lang="en-US" sz="1450">
                <a:highlight>
                  <a:srgbClr val="F7F7F7"/>
                </a:highlight>
                <a:latin typeface="Consolas"/>
                <a:ea typeface="Consolas"/>
                <a:cs typeface="Consolas"/>
                <a:sym typeface="Consolas"/>
              </a:rPr>
              <a:t>    my_list.append(e**</a:t>
            </a:r>
            <a:r>
              <a:rPr lang="en-US" sz="1450">
                <a:solidFill>
                  <a:srgbClr val="098156"/>
                </a:solidFill>
                <a:highlight>
                  <a:srgbClr val="F7F7F7"/>
                </a:highlight>
                <a:latin typeface="Consolas"/>
                <a:ea typeface="Consolas"/>
                <a:cs typeface="Consolas"/>
                <a:sym typeface="Consolas"/>
              </a:rPr>
              <a:t>2</a:t>
            </a:r>
            <a:r>
              <a:rPr lang="en-US" sz="1450">
                <a:highlight>
                  <a:srgbClr val="F7F7F7"/>
                </a:highlight>
                <a:latin typeface="Consolas"/>
                <a:ea typeface="Consolas"/>
                <a:cs typeface="Consolas"/>
                <a:sym typeface="Consolas"/>
              </a:rPr>
              <a:t>)</a:t>
            </a:r>
            <a:endParaRPr sz="1450">
              <a:highlight>
                <a:srgbClr val="F7F7F7"/>
              </a:highlight>
              <a:latin typeface="Consolas"/>
              <a:ea typeface="Consolas"/>
              <a:cs typeface="Consolas"/>
              <a:sym typeface="Consolas"/>
            </a:endParaRPr>
          </a:p>
          <a:p>
            <a:pPr marL="57150" lvl="0" indent="0" algn="l" rtl="0">
              <a:lnSpc>
                <a:spcPct val="100000"/>
              </a:lnSpc>
              <a:spcBef>
                <a:spcPts val="0"/>
              </a:spcBef>
              <a:spcAft>
                <a:spcPts val="0"/>
              </a:spcAft>
              <a:buNone/>
            </a:pPr>
            <a:r>
              <a:rPr lang="en-US" sz="1450">
                <a:solidFill>
                  <a:srgbClr val="795E26"/>
                </a:solidFill>
                <a:highlight>
                  <a:srgbClr val="F7F7F7"/>
                </a:highlight>
                <a:latin typeface="Consolas"/>
                <a:ea typeface="Consolas"/>
                <a:cs typeface="Consolas"/>
                <a:sym typeface="Consolas"/>
              </a:rPr>
              <a:t>print</a:t>
            </a:r>
            <a:r>
              <a:rPr lang="en-US" sz="1450">
                <a:highlight>
                  <a:srgbClr val="F7F7F7"/>
                </a:highlight>
                <a:latin typeface="Consolas"/>
                <a:ea typeface="Consolas"/>
                <a:cs typeface="Consolas"/>
                <a:sym typeface="Consolas"/>
              </a:rPr>
              <a:t>(my_list)</a:t>
            </a:r>
            <a:endParaRPr sz="1700">
              <a:solidFill>
                <a:srgbClr val="202429"/>
              </a:solidFill>
              <a:latin typeface="Consolas"/>
              <a:ea typeface="Consolas"/>
              <a:cs typeface="Consolas"/>
              <a:sym typeface="Consolas"/>
            </a:endParaRPr>
          </a:p>
        </p:txBody>
      </p:sp>
      <p:sp>
        <p:nvSpPr>
          <p:cNvPr id="207" name="Google Shape;207;p28"/>
          <p:cNvSpPr txBox="1"/>
          <p:nvPr/>
        </p:nvSpPr>
        <p:spPr>
          <a:xfrm>
            <a:off x="4143525" y="3134238"/>
            <a:ext cx="4744200" cy="38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12700" lvl="0" indent="0" algn="l" rtl="0">
              <a:spcBef>
                <a:spcPts val="630"/>
              </a:spcBef>
              <a:spcAft>
                <a:spcPts val="0"/>
              </a:spcAft>
              <a:buNone/>
            </a:pPr>
            <a:r>
              <a:rPr lang="en-US" sz="1300">
                <a:solidFill>
                  <a:srgbClr val="202429"/>
                </a:solidFill>
                <a:latin typeface="Consolas"/>
                <a:ea typeface="Consolas"/>
                <a:cs typeface="Consolas"/>
                <a:sym typeface="Consolas"/>
              </a:rPr>
              <a:t>my_list = [e**</a:t>
            </a:r>
            <a:r>
              <a:rPr lang="en-US" sz="1300">
                <a:solidFill>
                  <a:srgbClr val="630000"/>
                </a:solidFill>
                <a:latin typeface="Consolas"/>
                <a:ea typeface="Consolas"/>
                <a:cs typeface="Consolas"/>
                <a:sym typeface="Consolas"/>
              </a:rPr>
              <a:t>2 </a:t>
            </a:r>
            <a:r>
              <a:rPr lang="en-US" sz="1300">
                <a:solidFill>
                  <a:srgbClr val="0000CF"/>
                </a:solidFill>
                <a:latin typeface="Consolas"/>
                <a:ea typeface="Consolas"/>
                <a:cs typeface="Consolas"/>
                <a:sym typeface="Consolas"/>
              </a:rPr>
              <a:t>for </a:t>
            </a:r>
            <a:r>
              <a:rPr lang="en-US" sz="1300">
                <a:solidFill>
                  <a:srgbClr val="202429"/>
                </a:solidFill>
                <a:latin typeface="Consolas"/>
                <a:ea typeface="Consolas"/>
                <a:cs typeface="Consolas"/>
                <a:sym typeface="Consolas"/>
              </a:rPr>
              <a:t>e </a:t>
            </a:r>
            <a:r>
              <a:rPr lang="en-US" sz="1300">
                <a:solidFill>
                  <a:srgbClr val="0000CF"/>
                </a:solidFill>
                <a:latin typeface="Consolas"/>
                <a:ea typeface="Consolas"/>
                <a:cs typeface="Consolas"/>
                <a:sym typeface="Consolas"/>
              </a:rPr>
              <a:t>in </a:t>
            </a:r>
            <a:r>
              <a:rPr lang="en-US" sz="1300">
                <a:solidFill>
                  <a:srgbClr val="202429"/>
                </a:solidFill>
                <a:latin typeface="Consolas"/>
                <a:ea typeface="Consolas"/>
                <a:cs typeface="Consolas"/>
                <a:sym typeface="Consolas"/>
              </a:rPr>
              <a:t>range(</a:t>
            </a:r>
            <a:r>
              <a:rPr lang="en-US" sz="1300">
                <a:solidFill>
                  <a:srgbClr val="630000"/>
                </a:solidFill>
                <a:latin typeface="Consolas"/>
                <a:ea typeface="Consolas"/>
                <a:cs typeface="Consolas"/>
                <a:sym typeface="Consolas"/>
              </a:rPr>
              <a:t>10</a:t>
            </a:r>
            <a:r>
              <a:rPr lang="en-US" sz="1300">
                <a:solidFill>
                  <a:srgbClr val="202429"/>
                </a:solidFill>
                <a:latin typeface="Consolas"/>
                <a:ea typeface="Consolas"/>
                <a:cs typeface="Consolas"/>
                <a:sym typeface="Consolas"/>
              </a:rPr>
              <a:t>) </a:t>
            </a:r>
            <a:r>
              <a:rPr lang="en-US" sz="1300">
                <a:solidFill>
                  <a:srgbClr val="0000CF"/>
                </a:solidFill>
                <a:latin typeface="Consolas"/>
                <a:ea typeface="Consolas"/>
                <a:cs typeface="Consolas"/>
                <a:sym typeface="Consolas"/>
              </a:rPr>
              <a:t>if </a:t>
            </a:r>
            <a:r>
              <a:rPr lang="en-US" sz="1300">
                <a:solidFill>
                  <a:srgbClr val="202429"/>
                </a:solidFill>
                <a:latin typeface="Consolas"/>
                <a:ea typeface="Consolas"/>
                <a:cs typeface="Consolas"/>
                <a:sym typeface="Consolas"/>
              </a:rPr>
              <a:t>e%</a:t>
            </a:r>
            <a:r>
              <a:rPr lang="en-US" sz="1300">
                <a:solidFill>
                  <a:srgbClr val="630000"/>
                </a:solidFill>
                <a:latin typeface="Consolas"/>
                <a:ea typeface="Consolas"/>
                <a:cs typeface="Consolas"/>
                <a:sym typeface="Consolas"/>
              </a:rPr>
              <a:t>2 </a:t>
            </a:r>
            <a:r>
              <a:rPr lang="en-US" sz="1300">
                <a:solidFill>
                  <a:srgbClr val="202429"/>
                </a:solidFill>
                <a:latin typeface="Consolas"/>
                <a:ea typeface="Consolas"/>
                <a:cs typeface="Consolas"/>
                <a:sym typeface="Consolas"/>
              </a:rPr>
              <a:t>== </a:t>
            </a:r>
            <a:r>
              <a:rPr lang="en-US" sz="1300">
                <a:solidFill>
                  <a:srgbClr val="630000"/>
                </a:solidFill>
                <a:latin typeface="Consolas"/>
                <a:ea typeface="Consolas"/>
                <a:cs typeface="Consolas"/>
                <a:sym typeface="Consolas"/>
              </a:rPr>
              <a:t>1</a:t>
            </a:r>
            <a:r>
              <a:rPr lang="en-US" sz="1300">
                <a:solidFill>
                  <a:srgbClr val="202429"/>
                </a:solidFill>
                <a:latin typeface="Consolas"/>
                <a:ea typeface="Consolas"/>
                <a:cs typeface="Consolas"/>
                <a:sym typeface="Consolas"/>
              </a:rPr>
              <a:t>]</a:t>
            </a:r>
            <a:endParaRPr/>
          </a:p>
        </p:txBody>
      </p:sp>
      <p:sp>
        <p:nvSpPr>
          <p:cNvPr id="208" name="Google Shape;208;p28"/>
          <p:cNvSpPr txBox="1"/>
          <p:nvPr/>
        </p:nvSpPr>
        <p:spPr>
          <a:xfrm>
            <a:off x="400325" y="2131800"/>
            <a:ext cx="3151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WITHOUT using List Comprehensions for</a:t>
            </a:r>
            <a:r>
              <a:rPr lang="en-US" b="1"/>
              <a:t> </a:t>
            </a:r>
            <a:r>
              <a:rPr lang="en-US" b="1" i="1">
                <a:solidFill>
                  <a:srgbClr val="3E3E3E"/>
                </a:solidFill>
              </a:rPr>
              <a:t>if </a:t>
            </a:r>
            <a:r>
              <a:rPr lang="en-US" b="1">
                <a:solidFill>
                  <a:srgbClr val="3E3E3E"/>
                </a:solidFill>
              </a:rPr>
              <a:t>statements:</a:t>
            </a:r>
            <a:endParaRPr b="1"/>
          </a:p>
        </p:txBody>
      </p:sp>
      <p:sp>
        <p:nvSpPr>
          <p:cNvPr id="209" name="Google Shape;209;p28"/>
          <p:cNvSpPr txBox="1"/>
          <p:nvPr/>
        </p:nvSpPr>
        <p:spPr>
          <a:xfrm>
            <a:off x="4901425" y="2366000"/>
            <a:ext cx="3087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WITH using List Comprehensions for</a:t>
            </a:r>
            <a:r>
              <a:rPr lang="en-US" b="1"/>
              <a:t> </a:t>
            </a:r>
            <a:r>
              <a:rPr lang="en-US" b="1" i="1">
                <a:solidFill>
                  <a:srgbClr val="3E3E3E"/>
                </a:solidFill>
              </a:rPr>
              <a:t>if </a:t>
            </a:r>
            <a:r>
              <a:rPr lang="en-US" b="1">
                <a:solidFill>
                  <a:srgbClr val="3E3E3E"/>
                </a:solidFill>
              </a:rPr>
              <a:t>statements</a:t>
            </a:r>
            <a:endParaRPr/>
          </a:p>
        </p:txBody>
      </p:sp>
      <p:cxnSp>
        <p:nvCxnSpPr>
          <p:cNvPr id="210" name="Google Shape;210;p28"/>
          <p:cNvCxnSpPr>
            <a:stCxn id="206" idx="3"/>
            <a:endCxn id="207" idx="1"/>
          </p:cNvCxnSpPr>
          <p:nvPr/>
        </p:nvCxnSpPr>
        <p:spPr>
          <a:xfrm>
            <a:off x="3325351" y="3326700"/>
            <a:ext cx="818100" cy="0"/>
          </a:xfrm>
          <a:prstGeom prst="straightConnector1">
            <a:avLst/>
          </a:prstGeom>
          <a:noFill/>
          <a:ln w="9525" cap="flat" cmpd="sng">
            <a:solidFill>
              <a:schemeClr val="dk2"/>
            </a:solidFill>
            <a:prstDash val="solid"/>
            <a:round/>
            <a:headEnd type="none" w="med" len="med"/>
            <a:tailEnd type="triangle" w="med" len="med"/>
          </a:ln>
        </p:spPr>
      </p:cxnSp>
      <p:sp>
        <p:nvSpPr>
          <p:cNvPr id="211" name="Google Shape;211;p28"/>
          <p:cNvSpPr txBox="1"/>
          <p:nvPr/>
        </p:nvSpPr>
        <p:spPr>
          <a:xfrm>
            <a:off x="476075" y="1073350"/>
            <a:ext cx="8361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The code below efficiently generates a list of squared values of odd numbers within a specified range, and highlights the use of list comprehension with conditional filtering.</a:t>
            </a:r>
            <a:endParaRPr/>
          </a:p>
        </p:txBody>
      </p:sp>
      <p:sp>
        <p:nvSpPr>
          <p:cNvPr id="212" name="Google Shape;212;p28"/>
          <p:cNvSpPr txBox="1"/>
          <p:nvPr/>
        </p:nvSpPr>
        <p:spPr>
          <a:xfrm>
            <a:off x="3119400" y="4134200"/>
            <a:ext cx="3444000" cy="5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highlight>
                  <a:srgbClr val="F9FAFC"/>
                </a:highlight>
              </a:rPr>
              <a:t>The output of both programs will be the same:</a:t>
            </a:r>
            <a:endParaRPr sz="1250" b="1">
              <a:solidFill>
                <a:schemeClr val="accent2"/>
              </a:solidFill>
              <a:highlight>
                <a:srgbClr val="FFFFFF"/>
              </a:highlight>
              <a:latin typeface="Consolas"/>
              <a:ea typeface="Consolas"/>
              <a:cs typeface="Consolas"/>
              <a:sym typeface="Consolas"/>
            </a:endParaRPr>
          </a:p>
          <a:p>
            <a:pPr marL="0" lvl="0" indent="0" algn="l" rtl="0">
              <a:spcBef>
                <a:spcPts val="0"/>
              </a:spcBef>
              <a:spcAft>
                <a:spcPts val="0"/>
              </a:spcAft>
              <a:buNone/>
            </a:pPr>
            <a:r>
              <a:rPr lang="en-US" sz="1250" b="1">
                <a:solidFill>
                  <a:schemeClr val="accent2"/>
                </a:solidFill>
                <a:highlight>
                  <a:srgbClr val="FFFFFF"/>
                </a:highlight>
                <a:latin typeface="Consolas"/>
                <a:ea typeface="Consolas"/>
                <a:cs typeface="Consolas"/>
                <a:sym typeface="Consolas"/>
              </a:rPr>
              <a:t>Output: [1, 9, 25, 49, 81]</a:t>
            </a:r>
            <a:endParaRPr sz="1600" b="1">
              <a:latin typeface="Consolas"/>
              <a:ea typeface="Consolas"/>
              <a:cs typeface="Consolas"/>
              <a:sym typeface="Consolas"/>
            </a:endParaRPr>
          </a:p>
        </p:txBody>
      </p:sp>
      <p:sp>
        <p:nvSpPr>
          <p:cNvPr id="213" name="Google Shape;213;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12700" lvl="0" indent="0" algn="l" rtl="0">
              <a:spcBef>
                <a:spcPts val="0"/>
              </a:spcBef>
              <a:spcAft>
                <a:spcPts val="0"/>
              </a:spcAft>
              <a:buClr>
                <a:srgbClr val="000000"/>
              </a:buClr>
              <a:buFont typeface="Arial"/>
              <a:buNone/>
            </a:pPr>
            <a:r>
              <a:rPr lang="en-US"/>
              <a:t>Examples 3: List Comprehensions</a:t>
            </a:r>
            <a:endParaRPr/>
          </a:p>
        </p:txBody>
      </p:sp>
      <p:sp>
        <p:nvSpPr>
          <p:cNvPr id="219" name="Google Shape;219;p29"/>
          <p:cNvSpPr txBox="1"/>
          <p:nvPr/>
        </p:nvSpPr>
        <p:spPr>
          <a:xfrm>
            <a:off x="5106875" y="1747175"/>
            <a:ext cx="3779700" cy="1777800"/>
          </a:xfrm>
          <a:prstGeom prst="rect">
            <a:avLst/>
          </a:prstGeom>
          <a:solidFill>
            <a:srgbClr val="F7F7F7"/>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1150">
                <a:highlight>
                  <a:srgbClr val="F7F7F7"/>
                </a:highlight>
                <a:latin typeface="Consolas"/>
                <a:ea typeface="Consolas"/>
                <a:cs typeface="Consolas"/>
                <a:sym typeface="Consolas"/>
              </a:rPr>
              <a:t>grades = [</a:t>
            </a:r>
            <a:r>
              <a:rPr lang="en-US" sz="1150">
                <a:solidFill>
                  <a:srgbClr val="098156"/>
                </a:solidFill>
                <a:highlight>
                  <a:srgbClr val="F7F7F7"/>
                </a:highlight>
                <a:latin typeface="Consolas"/>
                <a:ea typeface="Consolas"/>
                <a:cs typeface="Consolas"/>
                <a:sym typeface="Consolas"/>
              </a:rPr>
              <a:t>95</a:t>
            </a:r>
            <a:r>
              <a:rPr lang="en-US" sz="1150">
                <a:highlight>
                  <a:srgbClr val="F7F7F7"/>
                </a:highlight>
                <a:latin typeface="Consolas"/>
                <a:ea typeface="Consolas"/>
                <a:cs typeface="Consolas"/>
                <a:sym typeface="Consolas"/>
              </a:rPr>
              <a:t>, </a:t>
            </a:r>
            <a:r>
              <a:rPr lang="en-US" sz="1150">
                <a:solidFill>
                  <a:srgbClr val="098156"/>
                </a:solidFill>
                <a:highlight>
                  <a:srgbClr val="F7F7F7"/>
                </a:highlight>
                <a:latin typeface="Consolas"/>
                <a:ea typeface="Consolas"/>
                <a:cs typeface="Consolas"/>
                <a:sym typeface="Consolas"/>
              </a:rPr>
              <a:t>55</a:t>
            </a:r>
            <a:r>
              <a:rPr lang="en-US" sz="1150">
                <a:highlight>
                  <a:srgbClr val="F7F7F7"/>
                </a:highlight>
                <a:latin typeface="Consolas"/>
                <a:ea typeface="Consolas"/>
                <a:cs typeface="Consolas"/>
                <a:sym typeface="Consolas"/>
              </a:rPr>
              <a:t>, </a:t>
            </a:r>
            <a:r>
              <a:rPr lang="en-US" sz="1150">
                <a:solidFill>
                  <a:srgbClr val="098156"/>
                </a:solidFill>
                <a:highlight>
                  <a:srgbClr val="F7F7F7"/>
                </a:highlight>
                <a:latin typeface="Consolas"/>
                <a:ea typeface="Consolas"/>
                <a:cs typeface="Consolas"/>
                <a:sym typeface="Consolas"/>
              </a:rPr>
              <a:t>83</a:t>
            </a:r>
            <a:r>
              <a:rPr lang="en-US" sz="1150">
                <a:highlight>
                  <a:srgbClr val="F7F7F7"/>
                </a:highlight>
                <a:latin typeface="Consolas"/>
                <a:ea typeface="Consolas"/>
                <a:cs typeface="Consolas"/>
                <a:sym typeface="Consolas"/>
              </a:rPr>
              <a:t>, </a:t>
            </a:r>
            <a:r>
              <a:rPr lang="en-US" sz="1150">
                <a:solidFill>
                  <a:srgbClr val="098156"/>
                </a:solidFill>
                <a:highlight>
                  <a:srgbClr val="F7F7F7"/>
                </a:highlight>
                <a:latin typeface="Consolas"/>
                <a:ea typeface="Consolas"/>
                <a:cs typeface="Consolas"/>
                <a:sym typeface="Consolas"/>
              </a:rPr>
              <a:t>75</a:t>
            </a:r>
            <a:r>
              <a:rPr lang="en-US" sz="1150">
                <a:highlight>
                  <a:srgbClr val="F7F7F7"/>
                </a:highlight>
                <a:latin typeface="Consolas"/>
                <a:ea typeface="Consolas"/>
                <a:cs typeface="Consolas"/>
                <a:sym typeface="Consolas"/>
              </a:rPr>
              <a:t>, </a:t>
            </a:r>
            <a:r>
              <a:rPr lang="en-US" sz="1150">
                <a:solidFill>
                  <a:srgbClr val="098156"/>
                </a:solidFill>
                <a:highlight>
                  <a:srgbClr val="F7F7F7"/>
                </a:highlight>
                <a:latin typeface="Consolas"/>
                <a:ea typeface="Consolas"/>
                <a:cs typeface="Consolas"/>
                <a:sym typeface="Consolas"/>
              </a:rPr>
              <a:t>91</a:t>
            </a:r>
            <a:r>
              <a:rPr lang="en-US"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150">
                <a:highlight>
                  <a:srgbClr val="F7F7F7"/>
                </a:highlight>
                <a:latin typeface="Consolas"/>
                <a:ea typeface="Consolas"/>
                <a:cs typeface="Consolas"/>
                <a:sym typeface="Consolas"/>
              </a:rPr>
              <a:t>grades_result = []</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150">
                <a:solidFill>
                  <a:srgbClr val="AF00DB"/>
                </a:solidFill>
                <a:highlight>
                  <a:srgbClr val="F7F7F7"/>
                </a:highlight>
                <a:latin typeface="Consolas"/>
                <a:ea typeface="Consolas"/>
                <a:cs typeface="Consolas"/>
                <a:sym typeface="Consolas"/>
              </a:rPr>
              <a:t>for</a:t>
            </a:r>
            <a:r>
              <a:rPr lang="en-US" sz="1150">
                <a:highlight>
                  <a:srgbClr val="F7F7F7"/>
                </a:highlight>
                <a:latin typeface="Consolas"/>
                <a:ea typeface="Consolas"/>
                <a:cs typeface="Consolas"/>
                <a:sym typeface="Consolas"/>
              </a:rPr>
              <a:t> g </a:t>
            </a:r>
            <a:r>
              <a:rPr lang="en-US" sz="1150">
                <a:solidFill>
                  <a:srgbClr val="0000FF"/>
                </a:solidFill>
                <a:highlight>
                  <a:srgbClr val="F7F7F7"/>
                </a:highlight>
                <a:latin typeface="Consolas"/>
                <a:ea typeface="Consolas"/>
                <a:cs typeface="Consolas"/>
                <a:sym typeface="Consolas"/>
              </a:rPr>
              <a:t>in</a:t>
            </a:r>
            <a:r>
              <a:rPr lang="en-US" sz="1150">
                <a:highlight>
                  <a:srgbClr val="F7F7F7"/>
                </a:highlight>
                <a:latin typeface="Consolas"/>
                <a:ea typeface="Consolas"/>
                <a:cs typeface="Consolas"/>
                <a:sym typeface="Consolas"/>
              </a:rPr>
              <a:t> grades:</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150">
                <a:highlight>
                  <a:srgbClr val="F7F7F7"/>
                </a:highlight>
                <a:latin typeface="Consolas"/>
                <a:ea typeface="Consolas"/>
                <a:cs typeface="Consolas"/>
                <a:sym typeface="Consolas"/>
              </a:rPr>
              <a:t>  </a:t>
            </a:r>
            <a:r>
              <a:rPr lang="en-US" sz="1150">
                <a:solidFill>
                  <a:srgbClr val="AF00DB"/>
                </a:solidFill>
                <a:highlight>
                  <a:srgbClr val="F7F7F7"/>
                </a:highlight>
                <a:latin typeface="Consolas"/>
                <a:ea typeface="Consolas"/>
                <a:cs typeface="Consolas"/>
                <a:sym typeface="Consolas"/>
              </a:rPr>
              <a:t>if</a:t>
            </a:r>
            <a:r>
              <a:rPr lang="en-US" sz="1150">
                <a:highlight>
                  <a:srgbClr val="F7F7F7"/>
                </a:highlight>
                <a:latin typeface="Consolas"/>
                <a:ea typeface="Consolas"/>
                <a:cs typeface="Consolas"/>
                <a:sym typeface="Consolas"/>
              </a:rPr>
              <a:t> g &gt;= </a:t>
            </a:r>
            <a:r>
              <a:rPr lang="en-US" sz="1150">
                <a:solidFill>
                  <a:srgbClr val="098156"/>
                </a:solidFill>
                <a:highlight>
                  <a:srgbClr val="F7F7F7"/>
                </a:highlight>
                <a:latin typeface="Consolas"/>
                <a:ea typeface="Consolas"/>
                <a:cs typeface="Consolas"/>
                <a:sym typeface="Consolas"/>
              </a:rPr>
              <a:t>90</a:t>
            </a:r>
            <a:r>
              <a:rPr lang="en-US"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150">
                <a:highlight>
                  <a:srgbClr val="F7F7F7"/>
                </a:highlight>
                <a:latin typeface="Consolas"/>
                <a:ea typeface="Consolas"/>
                <a:cs typeface="Consolas"/>
                <a:sym typeface="Consolas"/>
              </a:rPr>
              <a:t>    grades_result.append(</a:t>
            </a:r>
            <a:r>
              <a:rPr lang="en-US" sz="1150">
                <a:solidFill>
                  <a:srgbClr val="A31515"/>
                </a:solidFill>
                <a:highlight>
                  <a:srgbClr val="F7F7F7"/>
                </a:highlight>
                <a:latin typeface="Consolas"/>
                <a:ea typeface="Consolas"/>
                <a:cs typeface="Consolas"/>
                <a:sym typeface="Consolas"/>
              </a:rPr>
              <a:t>'A'</a:t>
            </a:r>
            <a:r>
              <a:rPr lang="en-US"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150">
                <a:highlight>
                  <a:srgbClr val="F7F7F7"/>
                </a:highlight>
                <a:latin typeface="Consolas"/>
                <a:ea typeface="Consolas"/>
                <a:cs typeface="Consolas"/>
                <a:sym typeface="Consolas"/>
              </a:rPr>
              <a:t>  </a:t>
            </a:r>
            <a:r>
              <a:rPr lang="en-US" sz="1150">
                <a:solidFill>
                  <a:srgbClr val="AF00DB"/>
                </a:solidFill>
                <a:highlight>
                  <a:srgbClr val="F7F7F7"/>
                </a:highlight>
                <a:latin typeface="Consolas"/>
                <a:ea typeface="Consolas"/>
                <a:cs typeface="Consolas"/>
                <a:sym typeface="Consolas"/>
              </a:rPr>
              <a:t>elif</a:t>
            </a:r>
            <a:r>
              <a:rPr lang="en-US" sz="1150">
                <a:highlight>
                  <a:srgbClr val="F7F7F7"/>
                </a:highlight>
                <a:latin typeface="Consolas"/>
                <a:ea typeface="Consolas"/>
                <a:cs typeface="Consolas"/>
                <a:sym typeface="Consolas"/>
              </a:rPr>
              <a:t> g &gt;= </a:t>
            </a:r>
            <a:r>
              <a:rPr lang="en-US" sz="1150">
                <a:solidFill>
                  <a:srgbClr val="098156"/>
                </a:solidFill>
                <a:highlight>
                  <a:srgbClr val="F7F7F7"/>
                </a:highlight>
                <a:latin typeface="Consolas"/>
                <a:ea typeface="Consolas"/>
                <a:cs typeface="Consolas"/>
                <a:sym typeface="Consolas"/>
              </a:rPr>
              <a:t>75</a:t>
            </a:r>
            <a:r>
              <a:rPr lang="en-US"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150">
                <a:highlight>
                  <a:srgbClr val="F7F7F7"/>
                </a:highlight>
                <a:latin typeface="Consolas"/>
                <a:ea typeface="Consolas"/>
                <a:cs typeface="Consolas"/>
                <a:sym typeface="Consolas"/>
              </a:rPr>
              <a:t>    grades_result.append(</a:t>
            </a:r>
            <a:r>
              <a:rPr lang="en-US" sz="1150">
                <a:solidFill>
                  <a:srgbClr val="A31515"/>
                </a:solidFill>
                <a:highlight>
                  <a:srgbClr val="F7F7F7"/>
                </a:highlight>
                <a:latin typeface="Consolas"/>
                <a:ea typeface="Consolas"/>
                <a:cs typeface="Consolas"/>
                <a:sym typeface="Consolas"/>
              </a:rPr>
              <a:t>'B'</a:t>
            </a:r>
            <a:r>
              <a:rPr lang="en-US"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150">
                <a:highlight>
                  <a:srgbClr val="F7F7F7"/>
                </a:highlight>
                <a:latin typeface="Consolas"/>
                <a:ea typeface="Consolas"/>
                <a:cs typeface="Consolas"/>
                <a:sym typeface="Consolas"/>
              </a:rPr>
              <a:t>  </a:t>
            </a:r>
            <a:r>
              <a:rPr lang="en-US" sz="1150">
                <a:solidFill>
                  <a:srgbClr val="AF00DB"/>
                </a:solidFill>
                <a:highlight>
                  <a:srgbClr val="F7F7F7"/>
                </a:highlight>
                <a:latin typeface="Consolas"/>
                <a:ea typeface="Consolas"/>
                <a:cs typeface="Consolas"/>
                <a:sym typeface="Consolas"/>
              </a:rPr>
              <a:t>else</a:t>
            </a:r>
            <a:r>
              <a:rPr lang="en-US" sz="1150">
                <a:highlight>
                  <a:srgbClr val="F7F7F7"/>
                </a:highlight>
                <a:latin typeface="Consolas"/>
                <a:ea typeface="Consolas"/>
                <a:cs typeface="Consolas"/>
                <a:sym typeface="Consolas"/>
              </a:rPr>
              <a:t>: grades_result.append(</a:t>
            </a:r>
            <a:r>
              <a:rPr lang="en-US" sz="1150">
                <a:solidFill>
                  <a:srgbClr val="A31515"/>
                </a:solidFill>
                <a:highlight>
                  <a:srgbClr val="F7F7F7"/>
                </a:highlight>
                <a:latin typeface="Consolas"/>
                <a:ea typeface="Consolas"/>
                <a:cs typeface="Consolas"/>
                <a:sym typeface="Consolas"/>
              </a:rPr>
              <a:t>'C'</a:t>
            </a:r>
            <a:r>
              <a:rPr lang="en-US"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150">
                <a:solidFill>
                  <a:srgbClr val="795E26"/>
                </a:solidFill>
                <a:highlight>
                  <a:srgbClr val="F7F7F7"/>
                </a:highlight>
                <a:latin typeface="Consolas"/>
                <a:ea typeface="Consolas"/>
                <a:cs typeface="Consolas"/>
                <a:sym typeface="Consolas"/>
              </a:rPr>
              <a:t>print</a:t>
            </a:r>
            <a:r>
              <a:rPr lang="en-US" sz="1150">
                <a:highlight>
                  <a:srgbClr val="F7F7F7"/>
                </a:highlight>
                <a:latin typeface="Consolas"/>
                <a:ea typeface="Consolas"/>
                <a:cs typeface="Consolas"/>
                <a:sym typeface="Consolas"/>
              </a:rPr>
              <a:t>(grades_result)</a:t>
            </a:r>
            <a:endParaRPr sz="1150">
              <a:highlight>
                <a:srgbClr val="F7F7F7"/>
              </a:highlight>
              <a:latin typeface="Consolas"/>
              <a:ea typeface="Consolas"/>
              <a:cs typeface="Consolas"/>
              <a:sym typeface="Consolas"/>
            </a:endParaRPr>
          </a:p>
        </p:txBody>
      </p:sp>
      <p:sp>
        <p:nvSpPr>
          <p:cNvPr id="220" name="Google Shape;220;p29"/>
          <p:cNvSpPr txBox="1"/>
          <p:nvPr/>
        </p:nvSpPr>
        <p:spPr>
          <a:xfrm>
            <a:off x="3041875" y="3974175"/>
            <a:ext cx="5964300" cy="669600"/>
          </a:xfrm>
          <a:prstGeom prst="rect">
            <a:avLst/>
          </a:prstGeom>
          <a:solidFill>
            <a:srgbClr val="F7F7F7"/>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1050">
                <a:highlight>
                  <a:srgbClr val="F7F7F7"/>
                </a:highlight>
                <a:latin typeface="Consolas"/>
                <a:ea typeface="Consolas"/>
                <a:cs typeface="Consolas"/>
                <a:sym typeface="Consolas"/>
              </a:rPr>
              <a:t>grades = [</a:t>
            </a:r>
            <a:r>
              <a:rPr lang="en-US" sz="1050">
                <a:solidFill>
                  <a:srgbClr val="098156"/>
                </a:solidFill>
                <a:highlight>
                  <a:srgbClr val="F7F7F7"/>
                </a:highlight>
                <a:latin typeface="Consolas"/>
                <a:ea typeface="Consolas"/>
                <a:cs typeface="Consolas"/>
                <a:sym typeface="Consolas"/>
              </a:rPr>
              <a:t>95</a:t>
            </a:r>
            <a:r>
              <a:rPr lang="en-US" sz="1050">
                <a:highlight>
                  <a:srgbClr val="F7F7F7"/>
                </a:highlight>
                <a:latin typeface="Consolas"/>
                <a:ea typeface="Consolas"/>
                <a:cs typeface="Consolas"/>
                <a:sym typeface="Consolas"/>
              </a:rPr>
              <a:t>, </a:t>
            </a:r>
            <a:r>
              <a:rPr lang="en-US" sz="1050">
                <a:solidFill>
                  <a:srgbClr val="098156"/>
                </a:solidFill>
                <a:highlight>
                  <a:srgbClr val="F7F7F7"/>
                </a:highlight>
                <a:latin typeface="Consolas"/>
                <a:ea typeface="Consolas"/>
                <a:cs typeface="Consolas"/>
                <a:sym typeface="Consolas"/>
              </a:rPr>
              <a:t>55</a:t>
            </a:r>
            <a:r>
              <a:rPr lang="en-US" sz="1050">
                <a:highlight>
                  <a:srgbClr val="F7F7F7"/>
                </a:highlight>
                <a:latin typeface="Consolas"/>
                <a:ea typeface="Consolas"/>
                <a:cs typeface="Consolas"/>
                <a:sym typeface="Consolas"/>
              </a:rPr>
              <a:t>, </a:t>
            </a:r>
            <a:r>
              <a:rPr lang="en-US" sz="1050">
                <a:solidFill>
                  <a:srgbClr val="098156"/>
                </a:solidFill>
                <a:highlight>
                  <a:srgbClr val="F7F7F7"/>
                </a:highlight>
                <a:latin typeface="Consolas"/>
                <a:ea typeface="Consolas"/>
                <a:cs typeface="Consolas"/>
                <a:sym typeface="Consolas"/>
              </a:rPr>
              <a:t>83</a:t>
            </a:r>
            <a:r>
              <a:rPr lang="en-US" sz="1050">
                <a:highlight>
                  <a:srgbClr val="F7F7F7"/>
                </a:highlight>
                <a:latin typeface="Consolas"/>
                <a:ea typeface="Consolas"/>
                <a:cs typeface="Consolas"/>
                <a:sym typeface="Consolas"/>
              </a:rPr>
              <a:t>, </a:t>
            </a:r>
            <a:r>
              <a:rPr lang="en-US" sz="1050">
                <a:solidFill>
                  <a:srgbClr val="098156"/>
                </a:solidFill>
                <a:highlight>
                  <a:srgbClr val="F7F7F7"/>
                </a:highlight>
                <a:latin typeface="Consolas"/>
                <a:ea typeface="Consolas"/>
                <a:cs typeface="Consolas"/>
                <a:sym typeface="Consolas"/>
              </a:rPr>
              <a:t>75</a:t>
            </a:r>
            <a:r>
              <a:rPr lang="en-US" sz="1050">
                <a:highlight>
                  <a:srgbClr val="F7F7F7"/>
                </a:highlight>
                <a:latin typeface="Consolas"/>
                <a:ea typeface="Consolas"/>
                <a:cs typeface="Consolas"/>
                <a:sym typeface="Consolas"/>
              </a:rPr>
              <a:t>, </a:t>
            </a:r>
            <a:r>
              <a:rPr lang="en-US" sz="1050">
                <a:solidFill>
                  <a:srgbClr val="098156"/>
                </a:solidFill>
                <a:highlight>
                  <a:srgbClr val="F7F7F7"/>
                </a:highlight>
                <a:latin typeface="Consolas"/>
                <a:ea typeface="Consolas"/>
                <a:cs typeface="Consolas"/>
                <a:sym typeface="Consolas"/>
              </a:rPr>
              <a:t>91</a:t>
            </a:r>
            <a:r>
              <a:rPr lang="en-US" sz="1050">
                <a:highlight>
                  <a:srgbClr val="F7F7F7"/>
                </a:highlight>
                <a:latin typeface="Consolas"/>
                <a:ea typeface="Consolas"/>
                <a:cs typeface="Consolas"/>
                <a:sym typeface="Consolas"/>
              </a:rPr>
              <a:t>]</a:t>
            </a:r>
            <a:endParaRPr sz="10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050">
                <a:highlight>
                  <a:srgbClr val="F7F7F7"/>
                </a:highlight>
                <a:latin typeface="Consolas"/>
                <a:ea typeface="Consolas"/>
                <a:cs typeface="Consolas"/>
                <a:sym typeface="Consolas"/>
              </a:rPr>
              <a:t>grades_result = [(</a:t>
            </a:r>
            <a:r>
              <a:rPr lang="en-US" sz="1050">
                <a:solidFill>
                  <a:srgbClr val="A31515"/>
                </a:solidFill>
                <a:highlight>
                  <a:srgbClr val="F7F7F7"/>
                </a:highlight>
                <a:latin typeface="Consolas"/>
                <a:ea typeface="Consolas"/>
                <a:cs typeface="Consolas"/>
                <a:sym typeface="Consolas"/>
              </a:rPr>
              <a:t>'A'</a:t>
            </a:r>
            <a:r>
              <a:rPr lang="en-US" sz="1050">
                <a:highlight>
                  <a:srgbClr val="F7F7F7"/>
                </a:highlight>
                <a:latin typeface="Consolas"/>
                <a:ea typeface="Consolas"/>
                <a:cs typeface="Consolas"/>
                <a:sym typeface="Consolas"/>
              </a:rPr>
              <a:t> </a:t>
            </a:r>
            <a:r>
              <a:rPr lang="en-US" sz="1050">
                <a:solidFill>
                  <a:srgbClr val="AF00DB"/>
                </a:solidFill>
                <a:highlight>
                  <a:srgbClr val="F7F7F7"/>
                </a:highlight>
                <a:latin typeface="Consolas"/>
                <a:ea typeface="Consolas"/>
                <a:cs typeface="Consolas"/>
                <a:sym typeface="Consolas"/>
              </a:rPr>
              <a:t>if</a:t>
            </a:r>
            <a:r>
              <a:rPr lang="en-US" sz="1050">
                <a:highlight>
                  <a:srgbClr val="F7F7F7"/>
                </a:highlight>
                <a:latin typeface="Consolas"/>
                <a:ea typeface="Consolas"/>
                <a:cs typeface="Consolas"/>
                <a:sym typeface="Consolas"/>
              </a:rPr>
              <a:t> g&gt;=</a:t>
            </a:r>
            <a:r>
              <a:rPr lang="en-US" sz="1050">
                <a:solidFill>
                  <a:srgbClr val="098156"/>
                </a:solidFill>
                <a:highlight>
                  <a:srgbClr val="F7F7F7"/>
                </a:highlight>
                <a:latin typeface="Consolas"/>
                <a:ea typeface="Consolas"/>
                <a:cs typeface="Consolas"/>
                <a:sym typeface="Consolas"/>
              </a:rPr>
              <a:t>90</a:t>
            </a:r>
            <a:r>
              <a:rPr lang="en-US" sz="1050">
                <a:highlight>
                  <a:srgbClr val="F7F7F7"/>
                </a:highlight>
                <a:latin typeface="Consolas"/>
                <a:ea typeface="Consolas"/>
                <a:cs typeface="Consolas"/>
                <a:sym typeface="Consolas"/>
              </a:rPr>
              <a:t> </a:t>
            </a:r>
            <a:r>
              <a:rPr lang="en-US" sz="1050">
                <a:solidFill>
                  <a:srgbClr val="AF00DB"/>
                </a:solidFill>
                <a:highlight>
                  <a:srgbClr val="F7F7F7"/>
                </a:highlight>
                <a:latin typeface="Consolas"/>
                <a:ea typeface="Consolas"/>
                <a:cs typeface="Consolas"/>
                <a:sym typeface="Consolas"/>
              </a:rPr>
              <a:t>else</a:t>
            </a:r>
            <a:r>
              <a:rPr lang="en-US" sz="1050">
                <a:highlight>
                  <a:srgbClr val="F7F7F7"/>
                </a:highlight>
                <a:latin typeface="Consolas"/>
                <a:ea typeface="Consolas"/>
                <a:cs typeface="Consolas"/>
                <a:sym typeface="Consolas"/>
              </a:rPr>
              <a:t> (</a:t>
            </a:r>
            <a:r>
              <a:rPr lang="en-US" sz="1050">
                <a:solidFill>
                  <a:srgbClr val="A31515"/>
                </a:solidFill>
                <a:highlight>
                  <a:srgbClr val="F7F7F7"/>
                </a:highlight>
                <a:latin typeface="Consolas"/>
                <a:ea typeface="Consolas"/>
                <a:cs typeface="Consolas"/>
                <a:sym typeface="Consolas"/>
              </a:rPr>
              <a:t>'B'</a:t>
            </a:r>
            <a:r>
              <a:rPr lang="en-US" sz="1050">
                <a:highlight>
                  <a:srgbClr val="F7F7F7"/>
                </a:highlight>
                <a:latin typeface="Consolas"/>
                <a:ea typeface="Consolas"/>
                <a:cs typeface="Consolas"/>
                <a:sym typeface="Consolas"/>
              </a:rPr>
              <a:t> </a:t>
            </a:r>
            <a:r>
              <a:rPr lang="en-US" sz="1050">
                <a:solidFill>
                  <a:srgbClr val="AF00DB"/>
                </a:solidFill>
                <a:highlight>
                  <a:srgbClr val="F7F7F7"/>
                </a:highlight>
                <a:latin typeface="Consolas"/>
                <a:ea typeface="Consolas"/>
                <a:cs typeface="Consolas"/>
                <a:sym typeface="Consolas"/>
              </a:rPr>
              <a:t>if</a:t>
            </a:r>
            <a:r>
              <a:rPr lang="en-US" sz="1050">
                <a:highlight>
                  <a:srgbClr val="F7F7F7"/>
                </a:highlight>
                <a:latin typeface="Consolas"/>
                <a:ea typeface="Consolas"/>
                <a:cs typeface="Consolas"/>
                <a:sym typeface="Consolas"/>
              </a:rPr>
              <a:t> g&gt;=</a:t>
            </a:r>
            <a:r>
              <a:rPr lang="en-US" sz="1050">
                <a:solidFill>
                  <a:srgbClr val="098156"/>
                </a:solidFill>
                <a:highlight>
                  <a:srgbClr val="F7F7F7"/>
                </a:highlight>
                <a:latin typeface="Consolas"/>
                <a:ea typeface="Consolas"/>
                <a:cs typeface="Consolas"/>
                <a:sym typeface="Consolas"/>
              </a:rPr>
              <a:t>75</a:t>
            </a:r>
            <a:r>
              <a:rPr lang="en-US" sz="1050">
                <a:highlight>
                  <a:srgbClr val="F7F7F7"/>
                </a:highlight>
                <a:latin typeface="Consolas"/>
                <a:ea typeface="Consolas"/>
                <a:cs typeface="Consolas"/>
                <a:sym typeface="Consolas"/>
              </a:rPr>
              <a:t> </a:t>
            </a:r>
            <a:r>
              <a:rPr lang="en-US" sz="1050">
                <a:solidFill>
                  <a:srgbClr val="AF00DB"/>
                </a:solidFill>
                <a:highlight>
                  <a:srgbClr val="F7F7F7"/>
                </a:highlight>
                <a:latin typeface="Consolas"/>
                <a:ea typeface="Consolas"/>
                <a:cs typeface="Consolas"/>
                <a:sym typeface="Consolas"/>
              </a:rPr>
              <a:t>else</a:t>
            </a:r>
            <a:r>
              <a:rPr lang="en-US" sz="1050">
                <a:highlight>
                  <a:srgbClr val="F7F7F7"/>
                </a:highlight>
                <a:latin typeface="Consolas"/>
                <a:ea typeface="Consolas"/>
                <a:cs typeface="Consolas"/>
                <a:sym typeface="Consolas"/>
              </a:rPr>
              <a:t> </a:t>
            </a:r>
            <a:r>
              <a:rPr lang="en-US" sz="1050">
                <a:solidFill>
                  <a:srgbClr val="A31515"/>
                </a:solidFill>
                <a:highlight>
                  <a:srgbClr val="F7F7F7"/>
                </a:highlight>
                <a:latin typeface="Consolas"/>
                <a:ea typeface="Consolas"/>
                <a:cs typeface="Consolas"/>
                <a:sym typeface="Consolas"/>
              </a:rPr>
              <a:t>'C'</a:t>
            </a:r>
            <a:r>
              <a:rPr lang="en-US" sz="1050">
                <a:highlight>
                  <a:srgbClr val="F7F7F7"/>
                </a:highlight>
                <a:latin typeface="Consolas"/>
                <a:ea typeface="Consolas"/>
                <a:cs typeface="Consolas"/>
                <a:sym typeface="Consolas"/>
              </a:rPr>
              <a:t>)) </a:t>
            </a:r>
            <a:r>
              <a:rPr lang="en-US" sz="1050">
                <a:solidFill>
                  <a:srgbClr val="AF00DB"/>
                </a:solidFill>
                <a:highlight>
                  <a:srgbClr val="F7F7F7"/>
                </a:highlight>
                <a:latin typeface="Consolas"/>
                <a:ea typeface="Consolas"/>
                <a:cs typeface="Consolas"/>
                <a:sym typeface="Consolas"/>
              </a:rPr>
              <a:t>for</a:t>
            </a:r>
            <a:r>
              <a:rPr lang="en-US" sz="1050">
                <a:highlight>
                  <a:srgbClr val="F7F7F7"/>
                </a:highlight>
                <a:latin typeface="Consolas"/>
                <a:ea typeface="Consolas"/>
                <a:cs typeface="Consolas"/>
                <a:sym typeface="Consolas"/>
              </a:rPr>
              <a:t> g </a:t>
            </a:r>
            <a:r>
              <a:rPr lang="en-US" sz="1050">
                <a:solidFill>
                  <a:srgbClr val="0000FF"/>
                </a:solidFill>
                <a:highlight>
                  <a:srgbClr val="F7F7F7"/>
                </a:highlight>
                <a:latin typeface="Consolas"/>
                <a:ea typeface="Consolas"/>
                <a:cs typeface="Consolas"/>
                <a:sym typeface="Consolas"/>
              </a:rPr>
              <a:t>in</a:t>
            </a:r>
            <a:r>
              <a:rPr lang="en-US" sz="1050">
                <a:highlight>
                  <a:srgbClr val="F7F7F7"/>
                </a:highlight>
                <a:latin typeface="Consolas"/>
                <a:ea typeface="Consolas"/>
                <a:cs typeface="Consolas"/>
                <a:sym typeface="Consolas"/>
              </a:rPr>
              <a:t> grades]</a:t>
            </a:r>
            <a:endParaRPr sz="10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1050">
                <a:solidFill>
                  <a:srgbClr val="795E26"/>
                </a:solidFill>
                <a:highlight>
                  <a:srgbClr val="F7F7F7"/>
                </a:highlight>
                <a:latin typeface="Consolas"/>
                <a:ea typeface="Consolas"/>
                <a:cs typeface="Consolas"/>
                <a:sym typeface="Consolas"/>
              </a:rPr>
              <a:t>print</a:t>
            </a:r>
            <a:r>
              <a:rPr lang="en-US" sz="1050">
                <a:highlight>
                  <a:srgbClr val="F7F7F7"/>
                </a:highlight>
                <a:latin typeface="Consolas"/>
                <a:ea typeface="Consolas"/>
                <a:cs typeface="Consolas"/>
                <a:sym typeface="Consolas"/>
              </a:rPr>
              <a:t>(grades_result)</a:t>
            </a:r>
            <a:endParaRPr sz="1050">
              <a:highlight>
                <a:srgbClr val="F7F7F7"/>
              </a:highlight>
              <a:latin typeface="Consolas"/>
              <a:ea typeface="Consolas"/>
              <a:cs typeface="Consolas"/>
              <a:sym typeface="Consolas"/>
            </a:endParaRPr>
          </a:p>
        </p:txBody>
      </p:sp>
      <p:sp>
        <p:nvSpPr>
          <p:cNvPr id="221" name="Google Shape;221;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9</a:t>
            </a:fld>
            <a:endParaRPr/>
          </a:p>
        </p:txBody>
      </p:sp>
      <p:cxnSp>
        <p:nvCxnSpPr>
          <p:cNvPr id="222" name="Google Shape;222;p29"/>
          <p:cNvCxnSpPr/>
          <p:nvPr/>
        </p:nvCxnSpPr>
        <p:spPr>
          <a:xfrm>
            <a:off x="7311425" y="3536275"/>
            <a:ext cx="0" cy="426600"/>
          </a:xfrm>
          <a:prstGeom prst="straightConnector1">
            <a:avLst/>
          </a:prstGeom>
          <a:noFill/>
          <a:ln w="9525" cap="flat" cmpd="sng">
            <a:solidFill>
              <a:schemeClr val="dk2"/>
            </a:solidFill>
            <a:prstDash val="solid"/>
            <a:round/>
            <a:headEnd type="none" w="med" len="med"/>
            <a:tailEnd type="triangle" w="med" len="med"/>
          </a:ln>
        </p:spPr>
      </p:cxnSp>
      <p:sp>
        <p:nvSpPr>
          <p:cNvPr id="223" name="Google Shape;223;p29"/>
          <p:cNvSpPr txBox="1"/>
          <p:nvPr/>
        </p:nvSpPr>
        <p:spPr>
          <a:xfrm>
            <a:off x="5653450" y="1247650"/>
            <a:ext cx="3167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a:t>WITHOUT using List Comprehensions:</a:t>
            </a:r>
            <a:endParaRPr sz="1300"/>
          </a:p>
        </p:txBody>
      </p:sp>
      <p:sp>
        <p:nvSpPr>
          <p:cNvPr id="224" name="Google Shape;224;p29"/>
          <p:cNvSpPr txBox="1"/>
          <p:nvPr/>
        </p:nvSpPr>
        <p:spPr>
          <a:xfrm>
            <a:off x="3041875" y="3524975"/>
            <a:ext cx="308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WITH using List Comprehensions:</a:t>
            </a:r>
            <a:endParaRPr/>
          </a:p>
        </p:txBody>
      </p:sp>
      <p:sp>
        <p:nvSpPr>
          <p:cNvPr id="225" name="Google Shape;225;p29"/>
          <p:cNvSpPr txBox="1"/>
          <p:nvPr/>
        </p:nvSpPr>
        <p:spPr>
          <a:xfrm>
            <a:off x="391625" y="1157500"/>
            <a:ext cx="4680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rgbClr val="38761D"/>
                </a:solidFill>
              </a:rPr>
              <a:t>List and Multiple conditional statements using </a:t>
            </a:r>
            <a:r>
              <a:rPr lang="en-US" sz="1600" b="1" i="1">
                <a:solidFill>
                  <a:srgbClr val="38761D"/>
                </a:solidFill>
              </a:rPr>
              <a:t>ternary operators</a:t>
            </a:r>
            <a:r>
              <a:rPr lang="en-US" sz="1600" b="1">
                <a:solidFill>
                  <a:srgbClr val="38761D"/>
                </a:solidFill>
              </a:rPr>
              <a:t>:</a:t>
            </a:r>
            <a:endParaRPr sz="1600" b="1">
              <a:solidFill>
                <a:srgbClr val="38761D"/>
              </a:solidFill>
            </a:endParaRPr>
          </a:p>
        </p:txBody>
      </p:sp>
    </p:spTree>
  </p:cSld>
  <p:clrMapOvr>
    <a:masterClrMapping/>
  </p:clrMapOvr>
</p:sld>
</file>

<file path=ppt/theme/theme1.xml><?xml version="1.0" encoding="utf-8"?>
<a:theme xmlns:a="http://schemas.openxmlformats.org/drawingml/2006/main"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6784</Words>
  <Application>Microsoft Office PowerPoint</Application>
  <PresentationFormat>On-screen Show (16:9)</PresentationFormat>
  <Paragraphs>688</Paragraphs>
  <Slides>62</Slides>
  <Notes>62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Arial</vt:lpstr>
      <vt:lpstr>Times New Roman</vt:lpstr>
      <vt:lpstr>Verdana</vt:lpstr>
      <vt:lpstr>Consolas</vt:lpstr>
      <vt:lpstr>Avenir</vt:lpstr>
      <vt:lpstr>Roboto Mono</vt:lpstr>
      <vt:lpstr>Century Gothic</vt:lpstr>
      <vt:lpstr>Courier New</vt:lpstr>
      <vt:lpstr>Roboto</vt:lpstr>
      <vt:lpstr>MS Gothic</vt:lpstr>
      <vt:lpstr>PS Course Template</vt:lpstr>
      <vt:lpstr>Advanced Python Topics</vt:lpstr>
      <vt:lpstr>Section 2 String Operators and I/O</vt:lpstr>
      <vt:lpstr>Table of Contents</vt:lpstr>
      <vt:lpstr>Overview of Comprehensions</vt:lpstr>
      <vt:lpstr>List Comprehensions </vt:lpstr>
      <vt:lpstr>Types of Comprehension in Python</vt:lpstr>
      <vt:lpstr>Examples 1: List Comprehensions </vt:lpstr>
      <vt:lpstr>Examples 2: List Comprehensions </vt:lpstr>
      <vt:lpstr>Examples 3: List Comprehensions</vt:lpstr>
      <vt:lpstr>Examples 4: List Comprehensions </vt:lpstr>
      <vt:lpstr>Comprehensions: Practice Exercises</vt:lpstr>
      <vt:lpstr>Dictionary Comprehensions</vt:lpstr>
      <vt:lpstr>Example 1: Dictionary Comprehensions</vt:lpstr>
      <vt:lpstr>Warnings on Using Dictionary Comprehensions</vt:lpstr>
      <vt:lpstr>Knowledge Check</vt:lpstr>
      <vt:lpstr>Summary</vt:lpstr>
      <vt:lpstr>Section 2 String Operators and I/O</vt:lpstr>
      <vt:lpstr>Table of Contents</vt:lpstr>
      <vt:lpstr>Overview of Iterators</vt:lpstr>
      <vt:lpstr>How to Create and Use Iterators</vt:lpstr>
      <vt:lpstr>Iterator Example</vt:lpstr>
      <vt:lpstr>Common Use Cases for Iterators</vt:lpstr>
      <vt:lpstr>Iterator Within For Loop</vt:lpstr>
      <vt:lpstr>Example: Using Iterators in Functions</vt:lpstr>
      <vt:lpstr>Challenging Tasks</vt:lpstr>
      <vt:lpstr>What is the Difference Between an Iterator and an Iterable?</vt:lpstr>
      <vt:lpstr>Knowledge Check - Iterators in Python</vt:lpstr>
      <vt:lpstr>Summary</vt:lpstr>
      <vt:lpstr>Section 2 String Operators and I/O</vt:lpstr>
      <vt:lpstr>Table of Contents</vt:lpstr>
      <vt:lpstr>Overview of Generators</vt:lpstr>
      <vt:lpstr>yield Statement</vt:lpstr>
      <vt:lpstr>Example 1: Generator </vt:lpstr>
      <vt:lpstr>Example 2: Generator </vt:lpstr>
      <vt:lpstr>Guided Lab - Python - Generator</vt:lpstr>
      <vt:lpstr>Generator: Practice Exercises</vt:lpstr>
      <vt:lpstr>Knowledge Check - Generators in Python</vt:lpstr>
      <vt:lpstr>Summary</vt:lpstr>
      <vt:lpstr>Section 2 String Operators and I/O</vt:lpstr>
      <vt:lpstr>Table of Contents</vt:lpstr>
      <vt:lpstr>lambda Functions (1 of 3)</vt:lpstr>
      <vt:lpstr>lambda Functions (2 of 3)</vt:lpstr>
      <vt:lpstr>lambda Functions (3 of 3)</vt:lpstr>
      <vt:lpstr>lambda Function Examples</vt:lpstr>
      <vt:lpstr>Examples: lambda Function with an Argument</vt:lpstr>
      <vt:lpstr>Example: lambda Function with an Multi-Argument</vt:lpstr>
      <vt:lpstr>Common Use Cases for Lambda Functions</vt:lpstr>
      <vt:lpstr>lambda filter() function</vt:lpstr>
      <vt:lpstr>lambda filter() function (continued)</vt:lpstr>
      <vt:lpstr>lambda map() function</vt:lpstr>
      <vt:lpstr>Example: map() and filter() in a Single Statement</vt:lpstr>
      <vt:lpstr>lambda reduce() function</vt:lpstr>
      <vt:lpstr>lambda reduce() function                          (continued)</vt:lpstr>
      <vt:lpstr>Example: reduce() function      </vt:lpstr>
      <vt:lpstr>Examples: lambda Function</vt:lpstr>
      <vt:lpstr>lambda: Practice Exercises</vt:lpstr>
      <vt:lpstr>lambda  Practice Exercises (continued)</vt:lpstr>
      <vt:lpstr>Pros and Cons of a Lambda Function in Python</vt:lpstr>
      <vt:lpstr>Knowledge Check - Lambda Function</vt:lpstr>
      <vt:lpstr>Summary</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Hutchins, Kashari</cp:lastModifiedBy>
  <cp:revision>1</cp:revision>
  <dcterms:modified xsi:type="dcterms:W3CDTF">2025-04-07T21:15:41Z</dcterms:modified>
</cp:coreProperties>
</file>