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Century Gothic" panose="020B0502020202020204" pitchFamily="34" charset="0"/>
      <p:regular r:id="rId36"/>
      <p:bold r:id="rId37"/>
      <p:italic r:id="rId38"/>
      <p:boldItalic r:id="rId39"/>
    </p:embeddedFont>
    <p:embeddedFont>
      <p:font typeface="Consolas" panose="020B0609020204030204" pitchFamily="49"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Mono" panose="00000009000000000000"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5B80B3-D6A0-4F7F-9482-33BDE5902289}">
  <a:tblStyle styleId="{E65B80B3-D6A0-4F7F-9482-33BDE590228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3240"/>
        <p:guide pos="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61f2f9068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961f2f906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961f2f906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961f2f906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961f2f9068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961f2f9068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961f2f9068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961f2f906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961f2f906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61f2f906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961f2f906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961f2f906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961f2f9068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961f2f9068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961f2f9068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961f2f9068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961f2f9068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961f2f9068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961f2f9068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961f2f906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15a798b9d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15a798b9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961f2f9068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961f2f906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ae87db769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ae87db769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961f2f9068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961f2f9068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961f2f9068_0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961f2f9068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961f2f9068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961f2f906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961f2f9068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961f2f9068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961f2f9068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961f2f906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961f2f9068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961f2f906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961f2f9068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961f2f9068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961f2f9068_0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961f2f906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5a798b9dc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5a798b9dc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961f2f9068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2961f2f9068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8: Answer - C</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961f2f9068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961f2f9068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92ed9e0a8d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92ed9e0a8d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e213df9c32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e213df9c32_0_5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61f2f9068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61f2f9068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61f2f9068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61f2f9068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61f2f906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61f2f90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961f2f906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961f2f906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961f2f9068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961f2f9068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961f2f906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961f2f906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noFill/>
        <a:effectLst/>
      </p:bgPr>
    </p:bg>
    <p:spTree>
      <p:nvGrpSpPr>
        <p:cNvPr id="1"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a:spLocks noGrp="1"/>
          </p:cNvSpPr>
          <p:nvPr>
            <p:ph type="title"/>
          </p:nvPr>
        </p:nvSpPr>
        <p:spPr>
          <a:xfrm>
            <a:off x="0" y="2100400"/>
            <a:ext cx="9144000" cy="14382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a:endParaRPr/>
          </a:p>
        </p:txBody>
      </p:sp>
      <p:sp>
        <p:nvSpPr>
          <p:cNvPr id="41" name="Google Shape;41;p2"/>
          <p:cNvSpPr/>
          <p:nvPr/>
        </p:nvSpPr>
        <p:spPr>
          <a:xfrm rot="10800000">
            <a:off x="2671975" y="3196945"/>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eatures">
  <p:cSld name="CUSTOM_3">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485575" y="67495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1"/>
          <p:cNvSpPr/>
          <p:nvPr/>
        </p:nvSpPr>
        <p:spPr>
          <a:xfrm>
            <a:off x="485575" y="1477825"/>
            <a:ext cx="2393100" cy="2832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3094175" y="1477825"/>
            <a:ext cx="5541900" cy="2832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a:spLocks noGrp="1"/>
          </p:cNvSpPr>
          <p:nvPr>
            <p:ph type="pic" idx="2"/>
          </p:nvPr>
        </p:nvSpPr>
        <p:spPr>
          <a:xfrm>
            <a:off x="862050" y="1816475"/>
            <a:ext cx="1693500" cy="2139900"/>
          </a:xfrm>
          <a:prstGeom prst="roundRect">
            <a:avLst>
              <a:gd name="adj" fmla="val 16667"/>
            </a:avLst>
          </a:prstGeom>
          <a:noFill/>
          <a:ln>
            <a:noFill/>
          </a:ln>
        </p:spPr>
      </p:sp>
      <p:sp>
        <p:nvSpPr>
          <p:cNvPr id="96" name="Google Shape;96;p11"/>
          <p:cNvSpPr txBox="1">
            <a:spLocks noGrp="1"/>
          </p:cNvSpPr>
          <p:nvPr>
            <p:ph type="body" idx="1"/>
          </p:nvPr>
        </p:nvSpPr>
        <p:spPr>
          <a:xfrm>
            <a:off x="3402050" y="1816475"/>
            <a:ext cx="4972200" cy="22629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Clr>
                <a:schemeClr val="lt1"/>
              </a:buClr>
              <a:buSzPts val="16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97" name="Google Shape;97;p11"/>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490250" y="450150"/>
            <a:ext cx="8415900" cy="4090800"/>
          </a:xfrm>
          <a:prstGeom prst="rect">
            <a:avLst/>
          </a:prstGeom>
        </p:spPr>
        <p:txBody>
          <a:bodyPr spcFirstLastPara="1" wrap="square" lIns="91425" tIns="91425" rIns="91425" bIns="91425" anchor="ctr" anchorCtr="0">
            <a:spAutoFit/>
          </a:bodyPr>
          <a:lstStyle>
            <a:lvl1pPr lvl="0">
              <a:spcBef>
                <a:spcPts val="0"/>
              </a:spcBef>
              <a:spcAft>
                <a:spcPts val="0"/>
              </a:spcAft>
              <a:buClr>
                <a:srgbClr val="0079C0"/>
              </a:buClr>
              <a:buSzPts val="4700"/>
              <a:buChar char="●"/>
              <a:defRPr sz="4700" b="1">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
        <p:nvSpPr>
          <p:cNvPr id="101" name="Google Shape;101;p12"/>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13"/>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106"/>
        <p:cNvGrpSpPr/>
        <p:nvPr/>
      </p:nvGrpSpPr>
      <p:grpSpPr>
        <a:xfrm>
          <a:off x="0" y="0"/>
          <a:ext cx="0" cy="0"/>
          <a:chOff x="0" y="0"/>
          <a:chExt cx="0" cy="0"/>
        </a:xfrm>
      </p:grpSpPr>
      <p:sp>
        <p:nvSpPr>
          <p:cNvPr id="107" name="Google Shape;107;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108" name="Google Shape;108;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2">
  <p:cSld name="TITLE_2">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112" name="Google Shape;112;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OBJECT_2">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426012" y="730247"/>
            <a:ext cx="8116800" cy="5304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2300"/>
              <a:buNone/>
              <a:defRPr sz="2300" b="1" i="0" u="none" strike="noStrike" cap="none"/>
            </a:lvl1pPr>
            <a:lvl2pPr marR="0" lvl="1" algn="l" rtl="0">
              <a:lnSpc>
                <a:spcPct val="100000"/>
              </a:lnSpc>
              <a:spcBef>
                <a:spcPts val="0"/>
              </a:spcBef>
              <a:spcAft>
                <a:spcPts val="0"/>
              </a:spcAft>
              <a:buSzPts val="1100"/>
              <a:buNone/>
              <a:defRPr sz="1400" b="0" i="0" u="none" strike="noStrike" cap="none">
                <a:solidFill>
                  <a:schemeClr val="dk2"/>
                </a:solidFill>
              </a:defRPr>
            </a:lvl2pPr>
            <a:lvl3pPr marR="0" lvl="2" algn="l" rtl="0">
              <a:lnSpc>
                <a:spcPct val="100000"/>
              </a:lnSpc>
              <a:spcBef>
                <a:spcPts val="0"/>
              </a:spcBef>
              <a:spcAft>
                <a:spcPts val="0"/>
              </a:spcAft>
              <a:buSzPts val="1100"/>
              <a:buNone/>
              <a:defRPr sz="1400" b="0" i="0" u="none" strike="noStrike" cap="none">
                <a:solidFill>
                  <a:schemeClr val="dk2"/>
                </a:solidFill>
              </a:defRPr>
            </a:lvl3pPr>
            <a:lvl4pPr marR="0" lvl="3" algn="l" rtl="0">
              <a:lnSpc>
                <a:spcPct val="100000"/>
              </a:lnSpc>
              <a:spcBef>
                <a:spcPts val="0"/>
              </a:spcBef>
              <a:spcAft>
                <a:spcPts val="0"/>
              </a:spcAft>
              <a:buSzPts val="1100"/>
              <a:buNone/>
              <a:defRPr sz="1400" b="0" i="0" u="none" strike="noStrike" cap="none">
                <a:solidFill>
                  <a:schemeClr val="dk2"/>
                </a:solidFill>
              </a:defRPr>
            </a:lvl4pPr>
            <a:lvl5pPr marR="0" lvl="4" algn="l" rtl="0">
              <a:lnSpc>
                <a:spcPct val="100000"/>
              </a:lnSpc>
              <a:spcBef>
                <a:spcPts val="0"/>
              </a:spcBef>
              <a:spcAft>
                <a:spcPts val="0"/>
              </a:spcAft>
              <a:buSzPts val="1100"/>
              <a:buNone/>
              <a:defRPr sz="1400" b="0" i="0" u="none" strike="noStrike" cap="none">
                <a:solidFill>
                  <a:schemeClr val="dk2"/>
                </a:solidFill>
              </a:defRPr>
            </a:lvl5pPr>
            <a:lvl6pPr marR="0" lvl="5" algn="l" rtl="0">
              <a:lnSpc>
                <a:spcPct val="100000"/>
              </a:lnSpc>
              <a:spcBef>
                <a:spcPts val="0"/>
              </a:spcBef>
              <a:spcAft>
                <a:spcPts val="0"/>
              </a:spcAft>
              <a:buSzPts val="1100"/>
              <a:buNone/>
              <a:defRPr sz="1400" b="0" i="0" u="none" strike="noStrike" cap="none">
                <a:solidFill>
                  <a:schemeClr val="dk2"/>
                </a:solidFill>
              </a:defRPr>
            </a:lvl6pPr>
            <a:lvl7pPr marR="0" lvl="6" algn="l" rtl="0">
              <a:lnSpc>
                <a:spcPct val="100000"/>
              </a:lnSpc>
              <a:spcBef>
                <a:spcPts val="0"/>
              </a:spcBef>
              <a:spcAft>
                <a:spcPts val="0"/>
              </a:spcAft>
              <a:buSzPts val="1100"/>
              <a:buNone/>
              <a:defRPr sz="1400" b="0" i="0" u="none" strike="noStrike" cap="none">
                <a:solidFill>
                  <a:schemeClr val="dk2"/>
                </a:solidFill>
              </a:defRPr>
            </a:lvl7pPr>
            <a:lvl8pPr marR="0" lvl="7" algn="l" rtl="0">
              <a:lnSpc>
                <a:spcPct val="100000"/>
              </a:lnSpc>
              <a:spcBef>
                <a:spcPts val="0"/>
              </a:spcBef>
              <a:spcAft>
                <a:spcPts val="0"/>
              </a:spcAft>
              <a:buSzPts val="1100"/>
              <a:buNone/>
              <a:defRPr sz="1400" b="0" i="0" u="none" strike="noStrike" cap="none">
                <a:solidFill>
                  <a:schemeClr val="dk2"/>
                </a:solidFill>
              </a:defRPr>
            </a:lvl8pPr>
            <a:lvl9pPr marR="0" lvl="8" algn="l" rtl="0">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116" name="Google Shape;116;p16"/>
          <p:cNvSpPr txBox="1">
            <a:spLocks noGrp="1"/>
          </p:cNvSpPr>
          <p:nvPr>
            <p:ph type="body" idx="1"/>
          </p:nvPr>
        </p:nvSpPr>
        <p:spPr>
          <a:xfrm>
            <a:off x="523875" y="1290600"/>
            <a:ext cx="8186700" cy="3395400"/>
          </a:xfrm>
          <a:prstGeom prst="rect">
            <a:avLst/>
          </a:prstGeom>
          <a:noFill/>
          <a:ln>
            <a:noFill/>
          </a:ln>
        </p:spPr>
        <p:txBody>
          <a:bodyPr spcFirstLastPara="1" wrap="square" lIns="68575" tIns="68575" rIns="68575" bIns="68575" anchor="t" anchorCtr="0">
            <a:normAutofit/>
          </a:bodyPr>
          <a:lstStyle>
            <a:lvl1pPr marL="457200" marR="0" lvl="0" indent="-298450" algn="l" rtl="0">
              <a:lnSpc>
                <a:spcPct val="100000"/>
              </a:lnSpc>
              <a:spcBef>
                <a:spcPts val="800"/>
              </a:spcBef>
              <a:spcAft>
                <a:spcPts val="0"/>
              </a:spcAft>
              <a:buClr>
                <a:srgbClr val="FF9900"/>
              </a:buClr>
              <a:buSzPts val="1100"/>
              <a:buChar char="❑"/>
              <a:defRPr sz="1400" i="0" u="none" strike="noStrike" cap="none">
                <a:solidFill>
                  <a:srgbClr val="222222"/>
                </a:solidFill>
              </a:defRPr>
            </a:lvl1pPr>
            <a:lvl2pPr marL="914400" marR="0" lvl="1" indent="-292100" algn="l" rtl="0">
              <a:lnSpc>
                <a:spcPct val="100000"/>
              </a:lnSpc>
              <a:spcBef>
                <a:spcPts val="800"/>
              </a:spcBef>
              <a:spcAft>
                <a:spcPts val="0"/>
              </a:spcAft>
              <a:buClr>
                <a:srgbClr val="E69138"/>
              </a:buClr>
              <a:buSzPts val="1000"/>
              <a:buChar char="➢"/>
              <a:defRPr sz="1200" i="0" u="none" strike="noStrike" cap="none">
                <a:solidFill>
                  <a:srgbClr val="222222"/>
                </a:solidFill>
              </a:defRPr>
            </a:lvl2pPr>
            <a:lvl3pPr marL="1371600" marR="0" lvl="2" indent="-279400" algn="l" rtl="0">
              <a:lnSpc>
                <a:spcPct val="100000"/>
              </a:lnSpc>
              <a:spcBef>
                <a:spcPts val="800"/>
              </a:spcBef>
              <a:spcAft>
                <a:spcPts val="0"/>
              </a:spcAft>
              <a:buClr>
                <a:srgbClr val="E69138"/>
              </a:buClr>
              <a:buSzPts val="800"/>
              <a:buChar char="▶"/>
              <a:defRPr sz="1100" i="0" u="none" strike="noStrike" cap="none">
                <a:solidFill>
                  <a:srgbClr val="222222"/>
                </a:solidFill>
              </a:defRPr>
            </a:lvl3pPr>
            <a:lvl4pPr marL="1828800" marR="0" lvl="3" indent="-279400" algn="l" rtl="0">
              <a:lnSpc>
                <a:spcPct val="100000"/>
              </a:lnSpc>
              <a:spcBef>
                <a:spcPts val="800"/>
              </a:spcBef>
              <a:spcAft>
                <a:spcPts val="0"/>
              </a:spcAft>
              <a:buClr>
                <a:srgbClr val="B45F06"/>
              </a:buClr>
              <a:buSzPts val="800"/>
              <a:buChar char="▶"/>
              <a:defRPr sz="900" i="0" u="none" strike="noStrike" cap="none">
                <a:solidFill>
                  <a:srgbClr val="222222"/>
                </a:solidFill>
              </a:defRPr>
            </a:lvl4pPr>
            <a:lvl5pPr marL="2286000" marR="0" lvl="4" indent="-279400" algn="l" rtl="0">
              <a:lnSpc>
                <a:spcPct val="100000"/>
              </a:lnSpc>
              <a:spcBef>
                <a:spcPts val="800"/>
              </a:spcBef>
              <a:spcAft>
                <a:spcPts val="0"/>
              </a:spcAft>
              <a:buClr>
                <a:srgbClr val="222222"/>
              </a:buClr>
              <a:buSzPts val="800"/>
              <a:buChar char="▶"/>
              <a:defRPr sz="900" i="0" u="none" strike="noStrike" cap="none">
                <a:solidFill>
                  <a:srgbClr val="222222"/>
                </a:solidFill>
              </a:defRPr>
            </a:lvl5pPr>
            <a:lvl6pPr marL="2743200" marR="0" lvl="5" indent="-279400" algn="l" rtl="0">
              <a:lnSpc>
                <a:spcPct val="100000"/>
              </a:lnSpc>
              <a:spcBef>
                <a:spcPts val="800"/>
              </a:spcBef>
              <a:spcAft>
                <a:spcPts val="0"/>
              </a:spcAft>
              <a:buClr>
                <a:srgbClr val="222222"/>
              </a:buClr>
              <a:buSzPts val="800"/>
              <a:buChar char="▶"/>
              <a:defRPr sz="900" i="0" u="none" strike="noStrike" cap="none">
                <a:solidFill>
                  <a:srgbClr val="222222"/>
                </a:solidFill>
              </a:defRPr>
            </a:lvl6pPr>
            <a:lvl7pPr marL="3200400" marR="0" lvl="6" indent="-279400" algn="l" rtl="0">
              <a:lnSpc>
                <a:spcPct val="100000"/>
              </a:lnSpc>
              <a:spcBef>
                <a:spcPts val="800"/>
              </a:spcBef>
              <a:spcAft>
                <a:spcPts val="0"/>
              </a:spcAft>
              <a:buClr>
                <a:srgbClr val="222222"/>
              </a:buClr>
              <a:buSzPts val="800"/>
              <a:buChar char="▶"/>
              <a:defRPr sz="900" i="0" u="none" strike="noStrike" cap="none">
                <a:solidFill>
                  <a:srgbClr val="222222"/>
                </a:solidFill>
              </a:defRPr>
            </a:lvl7pPr>
            <a:lvl8pPr marL="3657600" marR="0" lvl="7" indent="-279400" algn="l" rtl="0">
              <a:lnSpc>
                <a:spcPct val="100000"/>
              </a:lnSpc>
              <a:spcBef>
                <a:spcPts val="800"/>
              </a:spcBef>
              <a:spcAft>
                <a:spcPts val="0"/>
              </a:spcAft>
              <a:buClr>
                <a:srgbClr val="222222"/>
              </a:buClr>
              <a:buSzPts val="800"/>
              <a:buChar char="▶"/>
              <a:defRPr sz="900" i="0" u="none" strike="noStrike" cap="none">
                <a:solidFill>
                  <a:srgbClr val="222222"/>
                </a:solidFill>
              </a:defRPr>
            </a:lvl8pPr>
            <a:lvl9pPr marL="4114800" marR="0" lvl="8" indent="-279400" algn="l" rtl="0">
              <a:lnSpc>
                <a:spcPct val="100000"/>
              </a:lnSpc>
              <a:spcBef>
                <a:spcPts val="800"/>
              </a:spcBef>
              <a:spcAft>
                <a:spcPts val="0"/>
              </a:spcAft>
              <a:buClr>
                <a:srgbClr val="222222"/>
              </a:buClr>
              <a:buSzPts val="800"/>
              <a:buChar char="▶"/>
              <a:defRPr sz="900" i="0" u="none" strike="noStrike" cap="none">
                <a:solidFill>
                  <a:srgbClr val="222222"/>
                </a:solidFill>
              </a:defRPr>
            </a:lvl9pPr>
          </a:lstStyle>
          <a:p>
            <a:endParaRPr/>
          </a:p>
        </p:txBody>
      </p:sp>
      <p:sp>
        <p:nvSpPr>
          <p:cNvPr id="117" name="Google Shape;117;p16"/>
          <p:cNvSpPr/>
          <p:nvPr/>
        </p:nvSpPr>
        <p:spPr>
          <a:xfrm>
            <a:off x="0" y="0"/>
            <a:ext cx="2148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sldNum" idx="12"/>
          </p:nvPr>
        </p:nvSpPr>
        <p:spPr>
          <a:xfrm>
            <a:off x="8504981" y="4686113"/>
            <a:ext cx="583200" cy="405600"/>
          </a:xfrm>
          <a:prstGeom prst="rect">
            <a:avLst/>
          </a:prstGeom>
          <a:noFill/>
          <a:ln>
            <a:noFill/>
          </a:ln>
        </p:spPr>
        <p:txBody>
          <a:bodyPr spcFirstLastPara="1" wrap="square" lIns="68575" tIns="34250" rIns="68575" bIns="34250" anchor="ctr" anchorCtr="0">
            <a:noAutofit/>
          </a:bodyPr>
          <a:lstStyle>
            <a:lvl1pPr marL="0" marR="0" lvl="0"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1pPr>
            <a:lvl2pPr marL="0" marR="0" lvl="1"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2pPr>
            <a:lvl3pPr marL="0" marR="0" lvl="2"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3pPr>
            <a:lvl4pPr marL="0" marR="0" lvl="3"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4pPr>
            <a:lvl5pPr marL="0" marR="0" lvl="4"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5pPr>
            <a:lvl6pPr marL="0" marR="0" lvl="5"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6pPr>
            <a:lvl7pPr marL="0" marR="0" lvl="6"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7pPr>
            <a:lvl8pPr marL="0" marR="0" lvl="7"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8pPr>
            <a:lvl9pPr marL="0" marR="0" lvl="8"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459740" y="656903"/>
            <a:ext cx="8224500" cy="3852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3000"/>
              <a:buNone/>
              <a:defRPr sz="3000" b="1" i="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17"/>
          <p:cNvSpPr txBox="1">
            <a:spLocks noGrp="1"/>
          </p:cNvSpPr>
          <p:nvPr>
            <p:ph type="body" idx="1"/>
          </p:nvPr>
        </p:nvSpPr>
        <p:spPr>
          <a:xfrm>
            <a:off x="459750" y="1135444"/>
            <a:ext cx="8458500" cy="3239400"/>
          </a:xfrm>
          <a:prstGeom prst="rect">
            <a:avLst/>
          </a:prstGeom>
          <a:noFill/>
          <a:ln>
            <a:noFill/>
          </a:ln>
        </p:spPr>
        <p:txBody>
          <a:bodyPr spcFirstLastPara="1" wrap="square" lIns="0" tIns="0" rIns="0" bIns="0" anchor="t" anchorCtr="0">
            <a:spAutoFit/>
          </a:bodyPr>
          <a:lstStyle>
            <a:lvl1pPr marL="457200" lvl="0" indent="-317500" algn="l" rtl="0">
              <a:spcBef>
                <a:spcPts val="0"/>
              </a:spcBef>
              <a:spcAft>
                <a:spcPts val="0"/>
              </a:spcAft>
              <a:buClr>
                <a:schemeClr val="accent4"/>
              </a:buClr>
              <a:buSzPts val="1400"/>
              <a:buChar char="❖"/>
              <a:defRPr sz="1400" i="0"/>
            </a:lvl1pPr>
            <a:lvl2pPr marL="914400" lvl="1" indent="-317500" algn="l" rtl="0">
              <a:spcBef>
                <a:spcPts val="0"/>
              </a:spcBef>
              <a:spcAft>
                <a:spcPts val="0"/>
              </a:spcAft>
              <a:buClr>
                <a:schemeClr val="accent4"/>
              </a:buClr>
              <a:buSzPts val="1400"/>
              <a:buChar char="➢"/>
              <a:defRPr/>
            </a:lvl2pPr>
            <a:lvl3pPr marL="1371600" lvl="2" indent="-317500" algn="l" rtl="0">
              <a:spcBef>
                <a:spcPts val="0"/>
              </a:spcBef>
              <a:spcAft>
                <a:spcPts val="0"/>
              </a:spcAft>
              <a:buClr>
                <a:schemeClr val="accent4"/>
              </a:buClr>
              <a:buSzPts val="1400"/>
              <a:buChar char="■"/>
              <a:defRPr/>
            </a:lvl3pPr>
            <a:lvl4pPr marL="1828800" lvl="3" indent="-304800" algn="l" rtl="0">
              <a:spcBef>
                <a:spcPts val="0"/>
              </a:spcBef>
              <a:spcAft>
                <a:spcPts val="0"/>
              </a:spcAft>
              <a:buClr>
                <a:schemeClr val="accent4"/>
              </a:buClr>
              <a:buSzPts val="1200"/>
              <a:buChar char="●"/>
              <a:defRPr sz="1200"/>
            </a:lvl4pPr>
            <a:lvl5pPr marL="2286000" lvl="4" indent="-304800" algn="l" rtl="0">
              <a:spcBef>
                <a:spcPts val="0"/>
              </a:spcBef>
              <a:spcAft>
                <a:spcPts val="0"/>
              </a:spcAft>
              <a:buClr>
                <a:schemeClr val="accent4"/>
              </a:buClr>
              <a:buSzPts val="1200"/>
              <a:buChar char="◆"/>
              <a:defRPr sz="1200"/>
            </a:lvl5pPr>
            <a:lvl6pPr marL="2743200" lvl="5" indent="-304800" algn="l" rtl="0">
              <a:spcBef>
                <a:spcPts val="1200"/>
              </a:spcBef>
              <a:spcAft>
                <a:spcPts val="0"/>
              </a:spcAft>
              <a:buSzPts val="1200"/>
              <a:buChar char="➢"/>
              <a:defRPr sz="1200"/>
            </a:lvl6pPr>
            <a:lvl7pPr marL="3200400" lvl="6" indent="-317500" algn="l" rtl="0">
              <a:spcBef>
                <a:spcPts val="1200"/>
              </a:spcBef>
              <a:spcAft>
                <a:spcPts val="0"/>
              </a:spcAft>
              <a:buSzPts val="1400"/>
              <a:buChar char="■"/>
              <a:defRPr/>
            </a:lvl7pPr>
            <a:lvl8pPr marL="3657600" lvl="7" indent="-317500" algn="l" rtl="0">
              <a:spcBef>
                <a:spcPts val="1200"/>
              </a:spcBef>
              <a:spcAft>
                <a:spcPts val="0"/>
              </a:spcAft>
              <a:buSzPts val="1400"/>
              <a:buChar char="●"/>
              <a:defRPr/>
            </a:lvl8pPr>
            <a:lvl9pPr marL="4114800" lvl="8" indent="-317500" algn="l" rtl="0">
              <a:spcBef>
                <a:spcPts val="1200"/>
              </a:spcBef>
              <a:spcAft>
                <a:spcPts val="1200"/>
              </a:spcAft>
              <a:buSzPts val="1400"/>
              <a:buChar char="◆"/>
              <a:defRPr/>
            </a:lvl9pPr>
          </a:lstStyle>
          <a:p>
            <a:endParaRPr/>
          </a:p>
        </p:txBody>
      </p:sp>
      <p:sp>
        <p:nvSpPr>
          <p:cNvPr id="122" name="Google Shape;122;p17"/>
          <p:cNvSpPr txBox="1">
            <a:spLocks noGrp="1"/>
          </p:cNvSpPr>
          <p:nvPr>
            <p:ph type="sldNum" idx="12"/>
          </p:nvPr>
        </p:nvSpPr>
        <p:spPr>
          <a:xfrm>
            <a:off x="6583675" y="4783468"/>
            <a:ext cx="2103000" cy="2001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2">
  <p:cSld name="OBJECT_3">
    <p:spTree>
      <p:nvGrpSpPr>
        <p:cNvPr id="1" name="Shape 123"/>
        <p:cNvGrpSpPr/>
        <p:nvPr/>
      </p:nvGrpSpPr>
      <p:grpSpPr>
        <a:xfrm>
          <a:off x="0" y="0"/>
          <a:ext cx="0" cy="0"/>
          <a:chOff x="0" y="0"/>
          <a:chExt cx="0" cy="0"/>
        </a:xfrm>
      </p:grpSpPr>
      <p:sp>
        <p:nvSpPr>
          <p:cNvPr id="124" name="Google Shape;124;p18"/>
          <p:cNvSpPr txBox="1">
            <a:spLocks noGrp="1"/>
          </p:cNvSpPr>
          <p:nvPr>
            <p:ph type="title"/>
          </p:nvPr>
        </p:nvSpPr>
        <p:spPr>
          <a:xfrm>
            <a:off x="426012" y="730247"/>
            <a:ext cx="8117100" cy="5304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2300"/>
              <a:buNone/>
              <a:defRPr sz="2300" b="1" i="0" u="none" strike="noStrike" cap="none"/>
            </a:lvl1pPr>
            <a:lvl2pPr marR="0" lvl="1" algn="l" rtl="0">
              <a:lnSpc>
                <a:spcPct val="100000"/>
              </a:lnSpc>
              <a:spcBef>
                <a:spcPts val="0"/>
              </a:spcBef>
              <a:spcAft>
                <a:spcPts val="0"/>
              </a:spcAft>
              <a:buSzPts val="1100"/>
              <a:buNone/>
              <a:defRPr sz="1400" b="0" i="0" u="none" strike="noStrike" cap="none">
                <a:solidFill>
                  <a:schemeClr val="dk2"/>
                </a:solidFill>
              </a:defRPr>
            </a:lvl2pPr>
            <a:lvl3pPr marR="0" lvl="2" algn="l" rtl="0">
              <a:lnSpc>
                <a:spcPct val="100000"/>
              </a:lnSpc>
              <a:spcBef>
                <a:spcPts val="0"/>
              </a:spcBef>
              <a:spcAft>
                <a:spcPts val="0"/>
              </a:spcAft>
              <a:buSzPts val="1100"/>
              <a:buNone/>
              <a:defRPr sz="1400" b="0" i="0" u="none" strike="noStrike" cap="none">
                <a:solidFill>
                  <a:schemeClr val="dk2"/>
                </a:solidFill>
              </a:defRPr>
            </a:lvl3pPr>
            <a:lvl4pPr marR="0" lvl="3" algn="l" rtl="0">
              <a:lnSpc>
                <a:spcPct val="100000"/>
              </a:lnSpc>
              <a:spcBef>
                <a:spcPts val="0"/>
              </a:spcBef>
              <a:spcAft>
                <a:spcPts val="0"/>
              </a:spcAft>
              <a:buSzPts val="1100"/>
              <a:buNone/>
              <a:defRPr sz="1400" b="0" i="0" u="none" strike="noStrike" cap="none">
                <a:solidFill>
                  <a:schemeClr val="dk2"/>
                </a:solidFill>
              </a:defRPr>
            </a:lvl4pPr>
            <a:lvl5pPr marR="0" lvl="4" algn="l" rtl="0">
              <a:lnSpc>
                <a:spcPct val="100000"/>
              </a:lnSpc>
              <a:spcBef>
                <a:spcPts val="0"/>
              </a:spcBef>
              <a:spcAft>
                <a:spcPts val="0"/>
              </a:spcAft>
              <a:buSzPts val="1100"/>
              <a:buNone/>
              <a:defRPr sz="1400" b="0" i="0" u="none" strike="noStrike" cap="none">
                <a:solidFill>
                  <a:schemeClr val="dk2"/>
                </a:solidFill>
              </a:defRPr>
            </a:lvl5pPr>
            <a:lvl6pPr marR="0" lvl="5" algn="l" rtl="0">
              <a:lnSpc>
                <a:spcPct val="100000"/>
              </a:lnSpc>
              <a:spcBef>
                <a:spcPts val="0"/>
              </a:spcBef>
              <a:spcAft>
                <a:spcPts val="0"/>
              </a:spcAft>
              <a:buSzPts val="1100"/>
              <a:buNone/>
              <a:defRPr sz="1400" b="0" i="0" u="none" strike="noStrike" cap="none">
                <a:solidFill>
                  <a:schemeClr val="dk2"/>
                </a:solidFill>
              </a:defRPr>
            </a:lvl6pPr>
            <a:lvl7pPr marR="0" lvl="6" algn="l" rtl="0">
              <a:lnSpc>
                <a:spcPct val="100000"/>
              </a:lnSpc>
              <a:spcBef>
                <a:spcPts val="0"/>
              </a:spcBef>
              <a:spcAft>
                <a:spcPts val="0"/>
              </a:spcAft>
              <a:buSzPts val="1100"/>
              <a:buNone/>
              <a:defRPr sz="1400" b="0" i="0" u="none" strike="noStrike" cap="none">
                <a:solidFill>
                  <a:schemeClr val="dk2"/>
                </a:solidFill>
              </a:defRPr>
            </a:lvl7pPr>
            <a:lvl8pPr marR="0" lvl="7" algn="l" rtl="0">
              <a:lnSpc>
                <a:spcPct val="100000"/>
              </a:lnSpc>
              <a:spcBef>
                <a:spcPts val="0"/>
              </a:spcBef>
              <a:spcAft>
                <a:spcPts val="0"/>
              </a:spcAft>
              <a:buSzPts val="1100"/>
              <a:buNone/>
              <a:defRPr sz="1400" b="0" i="0" u="none" strike="noStrike" cap="none">
                <a:solidFill>
                  <a:schemeClr val="dk2"/>
                </a:solidFill>
              </a:defRPr>
            </a:lvl8pPr>
            <a:lvl9pPr marR="0" lvl="8" algn="l" rtl="0">
              <a:lnSpc>
                <a:spcPct val="100000"/>
              </a:lnSpc>
              <a:spcBef>
                <a:spcPts val="0"/>
              </a:spcBef>
              <a:spcAft>
                <a:spcPts val="0"/>
              </a:spcAft>
              <a:buSzPts val="1100"/>
              <a:buNone/>
              <a:defRPr sz="1400" b="0" i="0" u="none" strike="noStrike" cap="none">
                <a:solidFill>
                  <a:schemeClr val="dk2"/>
                </a:solidFill>
              </a:defRPr>
            </a:lvl9pPr>
          </a:lstStyle>
          <a:p>
            <a:endParaRPr/>
          </a:p>
        </p:txBody>
      </p:sp>
      <p:sp>
        <p:nvSpPr>
          <p:cNvPr id="125" name="Google Shape;125;p18"/>
          <p:cNvSpPr txBox="1">
            <a:spLocks noGrp="1"/>
          </p:cNvSpPr>
          <p:nvPr>
            <p:ph type="body" idx="1"/>
          </p:nvPr>
        </p:nvSpPr>
        <p:spPr>
          <a:xfrm>
            <a:off x="523875" y="1290600"/>
            <a:ext cx="8186700" cy="3395400"/>
          </a:xfrm>
          <a:prstGeom prst="rect">
            <a:avLst/>
          </a:prstGeom>
          <a:noFill/>
          <a:ln>
            <a:noFill/>
          </a:ln>
        </p:spPr>
        <p:txBody>
          <a:bodyPr spcFirstLastPara="1" wrap="square" lIns="68575" tIns="68575" rIns="68575" bIns="68575" anchor="t" anchorCtr="0">
            <a:normAutofit/>
          </a:bodyPr>
          <a:lstStyle>
            <a:lvl1pPr marL="457200" marR="0" lvl="0" indent="-298450" algn="l" rtl="0">
              <a:lnSpc>
                <a:spcPct val="100000"/>
              </a:lnSpc>
              <a:spcBef>
                <a:spcPts val="700"/>
              </a:spcBef>
              <a:spcAft>
                <a:spcPts val="0"/>
              </a:spcAft>
              <a:buClr>
                <a:srgbClr val="FF9900"/>
              </a:buClr>
              <a:buSzPts val="1100"/>
              <a:buChar char="❑"/>
              <a:defRPr sz="1400" i="0" u="none" strike="noStrike" cap="none">
                <a:solidFill>
                  <a:srgbClr val="222222"/>
                </a:solidFill>
              </a:defRPr>
            </a:lvl1pPr>
            <a:lvl2pPr marL="914400" marR="0" lvl="1" indent="-292100" algn="l" rtl="0">
              <a:lnSpc>
                <a:spcPct val="100000"/>
              </a:lnSpc>
              <a:spcBef>
                <a:spcPts val="700"/>
              </a:spcBef>
              <a:spcAft>
                <a:spcPts val="0"/>
              </a:spcAft>
              <a:buClr>
                <a:srgbClr val="E69138"/>
              </a:buClr>
              <a:buSzPts val="1000"/>
              <a:buChar char="➢"/>
              <a:defRPr sz="1200" i="0" u="none" strike="noStrike" cap="none">
                <a:solidFill>
                  <a:srgbClr val="222222"/>
                </a:solidFill>
              </a:defRPr>
            </a:lvl2pPr>
            <a:lvl3pPr marL="1371600" marR="0" lvl="2" indent="-279400" algn="l" rtl="0">
              <a:lnSpc>
                <a:spcPct val="100000"/>
              </a:lnSpc>
              <a:spcBef>
                <a:spcPts val="700"/>
              </a:spcBef>
              <a:spcAft>
                <a:spcPts val="0"/>
              </a:spcAft>
              <a:buClr>
                <a:srgbClr val="E69138"/>
              </a:buClr>
              <a:buSzPts val="800"/>
              <a:buChar char="▶"/>
              <a:defRPr sz="1100" i="0" u="none" strike="noStrike" cap="none">
                <a:solidFill>
                  <a:srgbClr val="222222"/>
                </a:solidFill>
              </a:defRPr>
            </a:lvl3pPr>
            <a:lvl4pPr marL="1828800" marR="0" lvl="3" indent="-273050" algn="l" rtl="0">
              <a:lnSpc>
                <a:spcPct val="100000"/>
              </a:lnSpc>
              <a:spcBef>
                <a:spcPts val="700"/>
              </a:spcBef>
              <a:spcAft>
                <a:spcPts val="0"/>
              </a:spcAft>
              <a:buClr>
                <a:srgbClr val="B45F06"/>
              </a:buClr>
              <a:buSzPts val="700"/>
              <a:buChar char="▶"/>
              <a:defRPr sz="900" i="0" u="none" strike="noStrike" cap="none">
                <a:solidFill>
                  <a:srgbClr val="222222"/>
                </a:solidFill>
              </a:defRPr>
            </a:lvl4pPr>
            <a:lvl5pPr marL="2286000" marR="0" lvl="4" indent="-273050" algn="l" rtl="0">
              <a:lnSpc>
                <a:spcPct val="100000"/>
              </a:lnSpc>
              <a:spcBef>
                <a:spcPts val="700"/>
              </a:spcBef>
              <a:spcAft>
                <a:spcPts val="0"/>
              </a:spcAft>
              <a:buClr>
                <a:srgbClr val="222222"/>
              </a:buClr>
              <a:buSzPts val="700"/>
              <a:buChar char="▶"/>
              <a:defRPr sz="900" i="0" u="none" strike="noStrike" cap="none">
                <a:solidFill>
                  <a:srgbClr val="222222"/>
                </a:solidFill>
              </a:defRPr>
            </a:lvl5pPr>
            <a:lvl6pPr marL="2743200" marR="0" lvl="5" indent="-273050" algn="l" rtl="0">
              <a:lnSpc>
                <a:spcPct val="100000"/>
              </a:lnSpc>
              <a:spcBef>
                <a:spcPts val="700"/>
              </a:spcBef>
              <a:spcAft>
                <a:spcPts val="0"/>
              </a:spcAft>
              <a:buClr>
                <a:srgbClr val="222222"/>
              </a:buClr>
              <a:buSzPts val="700"/>
              <a:buChar char="▶"/>
              <a:defRPr sz="900" i="0" u="none" strike="noStrike" cap="none">
                <a:solidFill>
                  <a:srgbClr val="222222"/>
                </a:solidFill>
              </a:defRPr>
            </a:lvl6pPr>
            <a:lvl7pPr marL="3200400" marR="0" lvl="6" indent="-273050" algn="l" rtl="0">
              <a:lnSpc>
                <a:spcPct val="100000"/>
              </a:lnSpc>
              <a:spcBef>
                <a:spcPts val="700"/>
              </a:spcBef>
              <a:spcAft>
                <a:spcPts val="0"/>
              </a:spcAft>
              <a:buClr>
                <a:srgbClr val="222222"/>
              </a:buClr>
              <a:buSzPts val="700"/>
              <a:buChar char="▶"/>
              <a:defRPr sz="900" i="0" u="none" strike="noStrike" cap="none">
                <a:solidFill>
                  <a:srgbClr val="222222"/>
                </a:solidFill>
              </a:defRPr>
            </a:lvl7pPr>
            <a:lvl8pPr marL="3657600" marR="0" lvl="7" indent="-273050" algn="l" rtl="0">
              <a:lnSpc>
                <a:spcPct val="100000"/>
              </a:lnSpc>
              <a:spcBef>
                <a:spcPts val="700"/>
              </a:spcBef>
              <a:spcAft>
                <a:spcPts val="0"/>
              </a:spcAft>
              <a:buClr>
                <a:srgbClr val="222222"/>
              </a:buClr>
              <a:buSzPts val="700"/>
              <a:buChar char="▶"/>
              <a:defRPr sz="900" i="0" u="none" strike="noStrike" cap="none">
                <a:solidFill>
                  <a:srgbClr val="222222"/>
                </a:solidFill>
              </a:defRPr>
            </a:lvl8pPr>
            <a:lvl9pPr marL="4114800" marR="0" lvl="8" indent="-273050" algn="l" rtl="0">
              <a:lnSpc>
                <a:spcPct val="100000"/>
              </a:lnSpc>
              <a:spcBef>
                <a:spcPts val="700"/>
              </a:spcBef>
              <a:spcAft>
                <a:spcPts val="0"/>
              </a:spcAft>
              <a:buClr>
                <a:srgbClr val="222222"/>
              </a:buClr>
              <a:buSzPts val="700"/>
              <a:buChar char="▶"/>
              <a:defRPr sz="900" i="0" u="none" strike="noStrike" cap="none">
                <a:solidFill>
                  <a:srgbClr val="222222"/>
                </a:solidFill>
              </a:defRPr>
            </a:lvl9pPr>
          </a:lstStyle>
          <a:p>
            <a:endParaRPr/>
          </a:p>
        </p:txBody>
      </p:sp>
      <p:sp>
        <p:nvSpPr>
          <p:cNvPr id="126" name="Google Shape;126;p18"/>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504981" y="4686113"/>
            <a:ext cx="583200" cy="405600"/>
          </a:xfrm>
          <a:prstGeom prst="rect">
            <a:avLst/>
          </a:prstGeom>
          <a:noFill/>
          <a:ln>
            <a:noFill/>
          </a:ln>
        </p:spPr>
        <p:txBody>
          <a:bodyPr spcFirstLastPara="1" wrap="square" lIns="68575" tIns="34275" rIns="68575" bIns="34275" anchor="b" anchorCtr="0">
            <a:noAutofit/>
          </a:bodyPr>
          <a:lstStyle>
            <a:lvl1pPr marL="0" marR="0" lvl="0"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1pPr>
            <a:lvl2pPr marL="0" marR="0" lvl="1"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2pPr>
            <a:lvl3pPr marL="0" marR="0" lvl="2"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3pPr>
            <a:lvl4pPr marL="0" marR="0" lvl="3"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4pPr>
            <a:lvl5pPr marL="0" marR="0" lvl="4"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5pPr>
            <a:lvl6pPr marL="0" marR="0" lvl="5"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6pPr>
            <a:lvl7pPr marL="0" marR="0" lvl="6"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7pPr>
            <a:lvl8pPr marL="0" marR="0" lvl="7"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8pPr>
            <a:lvl9pPr marL="0" marR="0" lvl="8" indent="0" algn="ctr" rtl="0">
              <a:lnSpc>
                <a:spcPct val="100000"/>
              </a:lnSpc>
              <a:spcBef>
                <a:spcPts val="0"/>
              </a:spcBef>
              <a:spcAft>
                <a:spcPts val="0"/>
              </a:spcAft>
              <a:buClr>
                <a:srgbClr val="000000"/>
              </a:buClr>
              <a:buSzPts val="2100"/>
              <a:buFont typeface="Arial"/>
              <a:buNone/>
              <a:defRPr sz="1200" i="0" u="none" strike="noStrike" cap="none">
                <a:solidFill>
                  <a:srgbClr val="222222"/>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37225" y="2099725"/>
            <a:ext cx="9144000" cy="648600"/>
          </a:xfrm>
          <a:prstGeom prst="rect">
            <a:avLst/>
          </a:prstGeom>
        </p:spPr>
        <p:txBody>
          <a:bodyPr spcFirstLastPara="1" wrap="square" lIns="91425" tIns="91425" rIns="91425" bIns="91425" anchor="t" anchorCtr="0">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5" name="Google Shape;45;p3"/>
          <p:cNvGrpSpPr/>
          <p:nvPr/>
        </p:nvGrpSpPr>
        <p:grpSpPr>
          <a:xfrm>
            <a:off x="92087" y="1773012"/>
            <a:ext cx="7992414" cy="1597515"/>
            <a:chOff x="1032650" y="1735501"/>
            <a:chExt cx="2458221" cy="2138575"/>
          </a:xfrm>
        </p:grpSpPr>
        <p:sp>
          <p:nvSpPr>
            <p:cNvPr id="46" name="Google Shape;46;p3"/>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114412" y="3017876"/>
              <a:ext cx="230477" cy="296"/>
            </a:xfrm>
            <a:custGeom>
              <a:avLst/>
              <a:gdLst/>
              <a:ahLst/>
              <a:cxnLst/>
              <a:rect l="l" t="t" r="r" b="b"/>
              <a:pathLst>
                <a:path w="778" h="1" fill="none" extrusionOk="0">
                  <a:moveTo>
                    <a:pt x="778" y="1"/>
                  </a:moveTo>
                  <a:lnTo>
                    <a:pt x="1" y="1"/>
                  </a:lnTo>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1144037" y="2439021"/>
              <a:ext cx="200852" cy="296"/>
            </a:xfrm>
            <a:custGeom>
              <a:avLst/>
              <a:gdLst/>
              <a:ahLst/>
              <a:cxnLst/>
              <a:rect l="l" t="t" r="r" b="b"/>
              <a:pathLst>
                <a:path w="678" h="1" fill="none" extrusionOk="0">
                  <a:moveTo>
                    <a:pt x="678" y="0"/>
                  </a:moveTo>
                  <a:lnTo>
                    <a:pt x="1" y="0"/>
                  </a:lnTo>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1032650" y="2025910"/>
              <a:ext cx="312240" cy="296"/>
            </a:xfrm>
            <a:custGeom>
              <a:avLst/>
              <a:gdLst/>
              <a:ahLst/>
              <a:cxnLst/>
              <a:rect l="l" t="t" r="r" b="b"/>
              <a:pathLst>
                <a:path w="1054" h="1" fill="none" extrusionOk="0">
                  <a:moveTo>
                    <a:pt x="1054" y="1"/>
                  </a:moveTo>
                  <a:lnTo>
                    <a:pt x="1" y="1"/>
                  </a:lnTo>
                </a:path>
              </a:pathLst>
            </a:custGeom>
            <a:solidFill>
              <a:srgbClr val="FF9900"/>
            </a:solidFill>
            <a:ln w="19050" cap="rnd"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3"/>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53"/>
        <p:cNvGrpSpPr/>
        <p:nvPr/>
      </p:nvGrpSpPr>
      <p:grpSpPr>
        <a:xfrm>
          <a:off x="0" y="0"/>
          <a:ext cx="0" cy="0"/>
          <a:chOff x="0" y="0"/>
          <a:chExt cx="0" cy="0"/>
        </a:xfrm>
      </p:grpSpPr>
      <p:sp>
        <p:nvSpPr>
          <p:cNvPr id="54" name="Google Shape;54;p4"/>
          <p:cNvSpPr/>
          <p:nvPr/>
        </p:nvSpPr>
        <p:spPr>
          <a:xfrm>
            <a:off x="0" y="654600"/>
            <a:ext cx="4366200" cy="44889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85293"/>
              </a:solidFill>
            </a:endParaRPr>
          </a:p>
        </p:txBody>
      </p:sp>
      <p:sp>
        <p:nvSpPr>
          <p:cNvPr id="55" name="Google Shape;55;p4"/>
          <p:cNvSpPr txBox="1"/>
          <p:nvPr/>
        </p:nvSpPr>
        <p:spPr>
          <a:xfrm>
            <a:off x="4415700" y="898775"/>
            <a:ext cx="416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6" name="Google Shape;56;p4"/>
          <p:cNvSpPr txBox="1">
            <a:spLocks noGrp="1"/>
          </p:cNvSpPr>
          <p:nvPr>
            <p:ph type="body" idx="1"/>
          </p:nvPr>
        </p:nvSpPr>
        <p:spPr>
          <a:xfrm>
            <a:off x="4474300" y="1347525"/>
            <a:ext cx="4103100" cy="36543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Clr>
                <a:srgbClr val="000000"/>
              </a:buClr>
              <a:buSzPts val="1600"/>
              <a:buChar char="●"/>
              <a:defRPr>
                <a:solidFill>
                  <a:srgbClr val="000000"/>
                </a:solidFill>
              </a:defRPr>
            </a:lvl1pPr>
            <a:lvl2pPr marL="914400" lvl="1" indent="-317500">
              <a:spcBef>
                <a:spcPts val="0"/>
              </a:spcBef>
              <a:spcAft>
                <a:spcPts val="0"/>
              </a:spcAft>
              <a:buClr>
                <a:srgbClr val="000000"/>
              </a:buClr>
              <a:buSzPts val="1400"/>
              <a:buChar char="○"/>
              <a:defRPr>
                <a:solidFill>
                  <a:srgbClr val="000000"/>
                </a:solidFill>
              </a:defRPr>
            </a:lvl2pPr>
            <a:lvl3pPr marL="1371600" lvl="2" indent="-317500">
              <a:spcBef>
                <a:spcPts val="0"/>
              </a:spcBef>
              <a:spcAft>
                <a:spcPts val="0"/>
              </a:spcAft>
              <a:buClr>
                <a:srgbClr val="000000"/>
              </a:buClr>
              <a:buSzPts val="1400"/>
              <a:buChar char="■"/>
              <a:defRPr>
                <a:solidFill>
                  <a:srgbClr val="000000"/>
                </a:solidFill>
              </a:defRPr>
            </a:lvl3pPr>
            <a:lvl4pPr marL="1828800" lvl="3" indent="-317500">
              <a:spcBef>
                <a:spcPts val="0"/>
              </a:spcBef>
              <a:spcAft>
                <a:spcPts val="0"/>
              </a:spcAft>
              <a:buClr>
                <a:srgbClr val="000000"/>
              </a:buClr>
              <a:buSzPts val="1400"/>
              <a:buChar char="●"/>
              <a:defRPr>
                <a:solidFill>
                  <a:srgbClr val="000000"/>
                </a:solidFill>
              </a:defRPr>
            </a:lvl4pPr>
            <a:lvl5pPr marL="2286000" lvl="4" indent="-330200">
              <a:spcBef>
                <a:spcPts val="0"/>
              </a:spcBef>
              <a:spcAft>
                <a:spcPts val="0"/>
              </a:spcAft>
              <a:buClr>
                <a:srgbClr val="000000"/>
              </a:buClr>
              <a:buSzPts val="1600"/>
              <a:buChar char="○"/>
              <a:defRPr sz="1600">
                <a:solidFill>
                  <a:srgbClr val="000000"/>
                </a:solidFill>
              </a:defRPr>
            </a:lvl5pPr>
            <a:lvl6pPr marL="2743200" lvl="5" indent="-317500">
              <a:spcBef>
                <a:spcPts val="0"/>
              </a:spcBef>
              <a:spcAft>
                <a:spcPts val="0"/>
              </a:spcAft>
              <a:buClr>
                <a:srgbClr val="000000"/>
              </a:buClr>
              <a:buSzPts val="1400"/>
              <a:buChar char="■"/>
              <a:defRPr>
                <a:solidFill>
                  <a:srgbClr val="000000"/>
                </a:solidFill>
              </a:defRPr>
            </a:lvl6pPr>
            <a:lvl7pPr marL="3200400" lvl="6" indent="-317500">
              <a:spcBef>
                <a:spcPts val="0"/>
              </a:spcBef>
              <a:spcAft>
                <a:spcPts val="0"/>
              </a:spcAft>
              <a:buClr>
                <a:srgbClr val="000000"/>
              </a:buClr>
              <a:buSzPts val="1400"/>
              <a:buChar char="●"/>
              <a:defRPr>
                <a:solidFill>
                  <a:srgbClr val="000000"/>
                </a:solidFill>
              </a:defRPr>
            </a:lvl7pPr>
            <a:lvl8pPr marL="3657600" lvl="7" indent="-317500">
              <a:spcBef>
                <a:spcPts val="0"/>
              </a:spcBef>
              <a:spcAft>
                <a:spcPts val="0"/>
              </a:spcAft>
              <a:buClr>
                <a:srgbClr val="000000"/>
              </a:buClr>
              <a:buSzPts val="1400"/>
              <a:buChar char="○"/>
              <a:defRPr>
                <a:solidFill>
                  <a:srgbClr val="000000"/>
                </a:solidFill>
              </a:defRPr>
            </a:lvl8pPr>
            <a:lvl9pPr marL="4114800" lvl="8" indent="-317500">
              <a:spcBef>
                <a:spcPts val="0"/>
              </a:spcBef>
              <a:spcAft>
                <a:spcPts val="0"/>
              </a:spcAft>
              <a:buClr>
                <a:srgbClr val="000000"/>
              </a:buClr>
              <a:buSzPts val="1400"/>
              <a:buChar char="■"/>
              <a:defRPr>
                <a:solidFill>
                  <a:srgbClr val="000000"/>
                </a:solidFill>
              </a:defRPr>
            </a:lvl9pPr>
          </a:lstStyle>
          <a:p>
            <a:endParaRPr/>
          </a:p>
        </p:txBody>
      </p:sp>
      <p:sp>
        <p:nvSpPr>
          <p:cNvPr id="57" name="Google Shape;57;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image" type="tx">
  <p:cSld name="TITLE_AND_BODY">
    <p:spTree>
      <p:nvGrpSpPr>
        <p:cNvPr id="1" name="Shape 58"/>
        <p:cNvGrpSpPr/>
        <p:nvPr/>
      </p:nvGrpSpPr>
      <p:grpSpPr>
        <a:xfrm>
          <a:off x="0" y="0"/>
          <a:ext cx="0" cy="0"/>
          <a:chOff x="0" y="0"/>
          <a:chExt cx="0" cy="0"/>
        </a:xfrm>
      </p:grpSpPr>
      <p:sp>
        <p:nvSpPr>
          <p:cNvPr id="59" name="Google Shape;59;p5"/>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sz="2500"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5"/>
          <p:cNvSpPr>
            <a:spLocks noGrp="1"/>
          </p:cNvSpPr>
          <p:nvPr>
            <p:ph type="pic" idx="2"/>
          </p:nvPr>
        </p:nvSpPr>
        <p:spPr>
          <a:xfrm>
            <a:off x="5711000" y="1247275"/>
            <a:ext cx="2905200" cy="3214800"/>
          </a:xfrm>
          <a:prstGeom prst="rect">
            <a:avLst/>
          </a:prstGeom>
          <a:noFill/>
          <a:ln>
            <a:noFill/>
          </a:ln>
        </p:spPr>
      </p:sp>
      <p:sp>
        <p:nvSpPr>
          <p:cNvPr id="61" name="Google Shape;61;p5"/>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lvl1pPr marL="457200" lvl="0" indent="-330200" rtl="0">
              <a:lnSpc>
                <a:spcPct val="115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62" name="Google Shape;62;p5"/>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_AND_BODY_1">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sz="2500"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6" name="Google Shape;66;p6"/>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lvl1pPr marL="457200" lvl="0" indent="-330200" rtl="0">
              <a:lnSpc>
                <a:spcPct val="115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67" name="Google Shape;67;p6"/>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phasis ">
  <p:cSld name="CUSTOM_1">
    <p:spTree>
      <p:nvGrpSpPr>
        <p:cNvPr id="1" name="Shape 69"/>
        <p:cNvGrpSpPr/>
        <p:nvPr/>
      </p:nvGrpSpPr>
      <p:grpSpPr>
        <a:xfrm>
          <a:off x="0" y="0"/>
          <a:ext cx="0" cy="0"/>
          <a:chOff x="0" y="0"/>
          <a:chExt cx="0" cy="0"/>
        </a:xfrm>
      </p:grpSpPr>
      <p:sp>
        <p:nvSpPr>
          <p:cNvPr id="70" name="Google Shape;70;p7"/>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1" name="Google Shape;71;p7"/>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lvl1pPr marL="457200" lvl="0" indent="-330200" rtl="0">
              <a:lnSpc>
                <a:spcPct val="115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3" name="Google Shape;73;p7"/>
          <p:cNvSpPr/>
          <p:nvPr/>
        </p:nvSpPr>
        <p:spPr>
          <a:xfrm>
            <a:off x="5574350" y="1380800"/>
            <a:ext cx="3027600" cy="3498000"/>
          </a:xfrm>
          <a:prstGeom prst="rect">
            <a:avLst/>
          </a:prstGeom>
          <a:solidFill>
            <a:srgbClr val="0079C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subTitle" idx="2"/>
          </p:nvPr>
        </p:nvSpPr>
        <p:spPr>
          <a:xfrm>
            <a:off x="5830075" y="1626275"/>
            <a:ext cx="2485500" cy="3088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nowledge Check and Quiz">
  <p:cSld name="CUSTOM_2">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8" name="Google Shape;78;p8"/>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lvl1pPr marL="457200" lvl="0" indent="-330200" rtl="0">
              <a:lnSpc>
                <a:spcPct val="115000"/>
              </a:lnSpc>
              <a:spcBef>
                <a:spcPts val="0"/>
              </a:spcBef>
              <a:spcAft>
                <a:spcPts val="0"/>
              </a:spcAft>
              <a:buSzPts val="1600"/>
              <a:buChar char="●"/>
              <a:defRPr sz="16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9" name="Google Shape;79;p8"/>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1"/>
        <p:cNvGrpSpPr/>
        <p:nvPr/>
      </p:nvGrpSpPr>
      <p:grpSpPr>
        <a:xfrm>
          <a:off x="0" y="0"/>
          <a:ext cx="0" cy="0"/>
          <a:chOff x="0" y="0"/>
          <a:chExt cx="0" cy="0"/>
        </a:xfrm>
      </p:grpSpPr>
      <p:sp>
        <p:nvSpPr>
          <p:cNvPr id="82" name="Google Shape;82;p9"/>
          <p:cNvSpPr txBox="1">
            <a:spLocks noGrp="1"/>
          </p:cNvSpPr>
          <p:nvPr>
            <p:ph type="body" idx="1"/>
          </p:nvPr>
        </p:nvSpPr>
        <p:spPr>
          <a:xfrm>
            <a:off x="311700" y="1496000"/>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3" name="Google Shape;83;p9"/>
          <p:cNvSpPr txBox="1">
            <a:spLocks noGrp="1"/>
          </p:cNvSpPr>
          <p:nvPr>
            <p:ph type="body" idx="2"/>
          </p:nvPr>
        </p:nvSpPr>
        <p:spPr>
          <a:xfrm>
            <a:off x="4884200" y="1496000"/>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4" name="Google Shape;84;p9"/>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5" name="Google Shape;85;p9"/>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0"/>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9" name="Google Shape;89;p10"/>
          <p:cNvSpPr/>
          <p:nvPr/>
        </p:nvSpPr>
        <p:spPr>
          <a:xfrm>
            <a:off x="0" y="0"/>
            <a:ext cx="215100" cy="5143500"/>
          </a:xfrm>
          <a:prstGeom prst="rect">
            <a:avLst/>
          </a:prstGeom>
          <a:gradFill>
            <a:gsLst>
              <a:gs pos="0">
                <a:srgbClr val="03A3FF"/>
              </a:gs>
              <a:gs pos="100000">
                <a:schemeClr val="dk1"/>
              </a:gs>
            </a:gsLst>
            <a:path path="circle">
              <a:fillToRect l="50000" t="50000" r="50000" b="50000"/>
            </a:path>
            <a:tileRect/>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434450" y="1247650"/>
            <a:ext cx="8520600" cy="3416400"/>
          </a:xfrm>
          <a:prstGeom prst="rect">
            <a:avLst/>
          </a:prstGeom>
          <a:noFill/>
          <a:ln>
            <a:noFill/>
          </a:ln>
        </p:spPr>
        <p:txBody>
          <a:bodyPr spcFirstLastPara="1" wrap="square" lIns="91425" tIns="91425" rIns="91425" bIns="91425" anchor="t" anchorCtr="0">
            <a:normAutofit/>
          </a:bodyPr>
          <a:lstStyle>
            <a:lvl1pPr marL="457200" lvl="0" indent="-330200" rtl="0">
              <a:lnSpc>
                <a:spcPct val="115000"/>
              </a:lnSpc>
              <a:spcBef>
                <a:spcPts val="0"/>
              </a:spcBef>
              <a:spcAft>
                <a:spcPts val="0"/>
              </a:spcAft>
              <a:buClr>
                <a:schemeClr val="accent2"/>
              </a:buClr>
              <a:buSzPts val="1600"/>
              <a:buChar char="●"/>
              <a:defRPr sz="1600">
                <a:solidFill>
                  <a:schemeClr val="accent2"/>
                </a:solidFill>
              </a:defRPr>
            </a:lvl1pPr>
            <a:lvl2pPr marL="914400" lvl="1" indent="-317500" rtl="0">
              <a:lnSpc>
                <a:spcPct val="115000"/>
              </a:lnSpc>
              <a:spcBef>
                <a:spcPts val="0"/>
              </a:spcBef>
              <a:spcAft>
                <a:spcPts val="0"/>
              </a:spcAft>
              <a:buClr>
                <a:schemeClr val="accent2"/>
              </a:buClr>
              <a:buSzPts val="1400"/>
              <a:buChar char="○"/>
              <a:defRPr>
                <a:solidFill>
                  <a:schemeClr val="accent2"/>
                </a:solidFill>
              </a:defRPr>
            </a:lvl2pPr>
            <a:lvl3pPr marL="1371600" lvl="2" indent="-317500" rtl="0">
              <a:lnSpc>
                <a:spcPct val="115000"/>
              </a:lnSpc>
              <a:spcBef>
                <a:spcPts val="0"/>
              </a:spcBef>
              <a:spcAft>
                <a:spcPts val="0"/>
              </a:spcAft>
              <a:buClr>
                <a:schemeClr val="accent2"/>
              </a:buClr>
              <a:buSzPts val="1400"/>
              <a:buChar char="■"/>
              <a:defRPr>
                <a:solidFill>
                  <a:schemeClr val="accent2"/>
                </a:solidFill>
              </a:defRPr>
            </a:lvl3pPr>
            <a:lvl4pPr marL="1828800" lvl="3" indent="-317500" rtl="0">
              <a:lnSpc>
                <a:spcPct val="115000"/>
              </a:lnSpc>
              <a:spcBef>
                <a:spcPts val="0"/>
              </a:spcBef>
              <a:spcAft>
                <a:spcPts val="0"/>
              </a:spcAft>
              <a:buClr>
                <a:schemeClr val="accent2"/>
              </a:buClr>
              <a:buSzPts val="1400"/>
              <a:buChar char="●"/>
              <a:defRPr>
                <a:solidFill>
                  <a:schemeClr val="accent2"/>
                </a:solidFill>
              </a:defRPr>
            </a:lvl4pPr>
            <a:lvl5pPr marL="2286000" lvl="4" indent="-317500" rtl="0">
              <a:lnSpc>
                <a:spcPct val="115000"/>
              </a:lnSpc>
              <a:spcBef>
                <a:spcPts val="0"/>
              </a:spcBef>
              <a:spcAft>
                <a:spcPts val="0"/>
              </a:spcAft>
              <a:buClr>
                <a:schemeClr val="accent2"/>
              </a:buClr>
              <a:buSzPts val="1400"/>
              <a:buChar char="○"/>
              <a:defRPr>
                <a:solidFill>
                  <a:schemeClr val="accent2"/>
                </a:solidFill>
              </a:defRPr>
            </a:lvl5pPr>
            <a:lvl6pPr marL="2743200" lvl="5" indent="-317500" rtl="0">
              <a:lnSpc>
                <a:spcPct val="115000"/>
              </a:lnSpc>
              <a:spcBef>
                <a:spcPts val="0"/>
              </a:spcBef>
              <a:spcAft>
                <a:spcPts val="0"/>
              </a:spcAft>
              <a:buClr>
                <a:schemeClr val="accent2"/>
              </a:buClr>
              <a:buSzPts val="1400"/>
              <a:buChar char="■"/>
              <a:defRPr>
                <a:solidFill>
                  <a:schemeClr val="accent2"/>
                </a:solidFill>
              </a:defRPr>
            </a:lvl6pPr>
            <a:lvl7pPr marL="3200400" lvl="6" indent="-317500" rtl="0">
              <a:lnSpc>
                <a:spcPct val="115000"/>
              </a:lnSpc>
              <a:spcBef>
                <a:spcPts val="0"/>
              </a:spcBef>
              <a:spcAft>
                <a:spcPts val="0"/>
              </a:spcAft>
              <a:buClr>
                <a:schemeClr val="accent2"/>
              </a:buClr>
              <a:buSzPts val="1400"/>
              <a:buChar char="●"/>
              <a:defRPr>
                <a:solidFill>
                  <a:schemeClr val="accent2"/>
                </a:solidFill>
              </a:defRPr>
            </a:lvl7pPr>
            <a:lvl8pPr marL="3657600" lvl="7" indent="-317500" rtl="0">
              <a:lnSpc>
                <a:spcPct val="115000"/>
              </a:lnSpc>
              <a:spcBef>
                <a:spcPts val="0"/>
              </a:spcBef>
              <a:spcAft>
                <a:spcPts val="0"/>
              </a:spcAft>
              <a:buClr>
                <a:schemeClr val="accent2"/>
              </a:buClr>
              <a:buSzPts val="1400"/>
              <a:buChar char="○"/>
              <a:defRPr>
                <a:solidFill>
                  <a:schemeClr val="accent2"/>
                </a:solidFill>
              </a:defRPr>
            </a:lvl8pPr>
            <a:lvl9pPr marL="4114800" lvl="8" indent="-317500" rtl="0">
              <a:lnSpc>
                <a:spcPct val="115000"/>
              </a:lnSpc>
              <a:spcBef>
                <a:spcPts val="0"/>
              </a:spcBef>
              <a:spcAft>
                <a:spcPts val="0"/>
              </a:spcAft>
              <a:buClr>
                <a:schemeClr val="accent2"/>
              </a:buClr>
              <a:buSzPts val="1400"/>
              <a:buChar char="■"/>
              <a:defRPr>
                <a:solidFill>
                  <a:schemeClr val="accent2"/>
                </a:solidFill>
              </a:defRPr>
            </a:lvl9pPr>
          </a:lstStyle>
          <a:p>
            <a:endParaRPr/>
          </a:p>
        </p:txBody>
      </p:sp>
      <p:sp>
        <p:nvSpPr>
          <p:cNvPr id="7" name="Google Shape;7;p1"/>
          <p:cNvSpPr txBox="1">
            <a:spLocks noGrp="1"/>
          </p:cNvSpPr>
          <p:nvPr>
            <p:ph type="title"/>
          </p:nvPr>
        </p:nvSpPr>
        <p:spPr>
          <a:xfrm>
            <a:off x="485575" y="67495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pic>
        <p:nvPicPr>
          <p:cNvPr id="8" name="Google Shape;8;p1"/>
          <p:cNvPicPr preferRelativeResize="0"/>
          <p:nvPr/>
        </p:nvPicPr>
        <p:blipFill>
          <a:blip r:embed="rId19">
            <a:alphaModFix/>
          </a:blip>
          <a:stretch>
            <a:fillRect/>
          </a:stretch>
        </p:blipFill>
        <p:spPr>
          <a:xfrm>
            <a:off x="204300" y="109375"/>
            <a:ext cx="1860261" cy="393600"/>
          </a:xfrm>
          <a:prstGeom prst="rect">
            <a:avLst/>
          </a:prstGeom>
          <a:noFill/>
          <a:ln>
            <a:noFill/>
          </a:ln>
        </p:spPr>
      </p:pic>
      <p:grpSp>
        <p:nvGrpSpPr>
          <p:cNvPr id="9" name="Google Shape;9;p1"/>
          <p:cNvGrpSpPr/>
          <p:nvPr/>
        </p:nvGrpSpPr>
        <p:grpSpPr>
          <a:xfrm rot="5400000">
            <a:off x="667898" y="4095471"/>
            <a:ext cx="298252" cy="1633909"/>
            <a:chOff x="327125" y="2375600"/>
            <a:chExt cx="536425" cy="2953025"/>
          </a:xfrm>
        </p:grpSpPr>
        <p:sp>
          <p:nvSpPr>
            <p:cNvPr id="10" name="Google Shape;10;p1"/>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347100" y="4357400"/>
              <a:ext cx="25" cy="971225"/>
            </a:xfrm>
            <a:custGeom>
              <a:avLst/>
              <a:gdLst/>
              <a:ahLst/>
              <a:cxnLst/>
              <a:rect l="l" t="t" r="r" b="b"/>
              <a:pathLst>
                <a:path w="1" h="38849" fill="none" extrusionOk="0">
                  <a:moveTo>
                    <a:pt x="1" y="38849"/>
                  </a:moveTo>
                  <a:lnTo>
                    <a:pt x="1"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rgbClr val="285293"/>
            </a:solidFill>
            <a:ln w="13125" cap="flat" cmpd="sng">
              <a:solidFill>
                <a:srgbClr val="FEC14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776800" y="3899750"/>
              <a:ext cx="25" cy="1084800"/>
            </a:xfrm>
            <a:custGeom>
              <a:avLst/>
              <a:gdLst/>
              <a:ahLst/>
              <a:cxnLst/>
              <a:rect l="l" t="t" r="r" b="b"/>
              <a:pathLst>
                <a:path w="1" h="43392" fill="none" extrusionOk="0">
                  <a:moveTo>
                    <a:pt x="0" y="43391"/>
                  </a:moveTo>
                  <a:lnTo>
                    <a:pt x="0"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531424" y="2394424"/>
              <a:ext cx="115862" cy="2804808"/>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rgbClr val="FEC14F"/>
            </a:solidFill>
            <a:ln w="13125" cap="flat" cmpd="sng">
              <a:solidFill>
                <a:srgbClr val="9FC5E8"/>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
          <p:cNvGrpSpPr/>
          <p:nvPr/>
        </p:nvGrpSpPr>
        <p:grpSpPr>
          <a:xfrm rot="-5400000" flipH="1">
            <a:off x="6713607" y="-1785241"/>
            <a:ext cx="572687" cy="4288204"/>
            <a:chOff x="327125" y="2375600"/>
            <a:chExt cx="536425" cy="2976473"/>
          </a:xfrm>
        </p:grpSpPr>
        <p:sp>
          <p:nvSpPr>
            <p:cNvPr id="24" name="Google Shape;24;p1"/>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347092" y="2923976"/>
              <a:ext cx="112450" cy="2428096"/>
            </a:xfrm>
            <a:custGeom>
              <a:avLst/>
              <a:gdLst/>
              <a:ahLst/>
              <a:cxnLst/>
              <a:rect l="l" t="t" r="r" b="b"/>
              <a:pathLst>
                <a:path w="4498" h="93767" fill="none" extrusionOk="0">
                  <a:moveTo>
                    <a:pt x="4497" y="93766"/>
                  </a:moveTo>
                  <a:lnTo>
                    <a:pt x="4497" y="50855"/>
                  </a:lnTo>
                  <a:lnTo>
                    <a:pt x="1" y="46358"/>
                  </a:lnTo>
                  <a:lnTo>
                    <a:pt x="1"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347100" y="4357400"/>
              <a:ext cx="25" cy="971225"/>
            </a:xfrm>
            <a:custGeom>
              <a:avLst/>
              <a:gdLst/>
              <a:ahLst/>
              <a:cxnLst/>
              <a:rect l="l" t="t" r="r" b="b"/>
              <a:pathLst>
                <a:path w="1" h="38849" fill="none" extrusionOk="0">
                  <a:moveTo>
                    <a:pt x="1" y="38849"/>
                  </a:moveTo>
                  <a:lnTo>
                    <a:pt x="1"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rgbClr val="285293"/>
            </a:solidFill>
            <a:ln w="13125" cap="flat" cmpd="sng">
              <a:solidFill>
                <a:srgbClr val="FEC14F"/>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776800" y="3899750"/>
              <a:ext cx="25" cy="1084800"/>
            </a:xfrm>
            <a:custGeom>
              <a:avLst/>
              <a:gdLst/>
              <a:ahLst/>
              <a:cxnLst/>
              <a:rect l="l" t="t" r="r" b="b"/>
              <a:pathLst>
                <a:path w="1" h="43392" fill="none" extrusionOk="0">
                  <a:moveTo>
                    <a:pt x="0" y="43391"/>
                  </a:moveTo>
                  <a:lnTo>
                    <a:pt x="0" y="0"/>
                  </a:lnTo>
                </a:path>
              </a:pathLst>
            </a:custGeom>
            <a:solidFill>
              <a:srgbClr val="285293"/>
            </a:solidFill>
            <a:ln w="13125" cap="flat" cmpd="sng">
              <a:solidFill>
                <a:srgbClr val="285293"/>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w="9525" cap="flat" cmpd="sng">
              <a:solidFill>
                <a:srgbClr val="285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
            <p:cNvSpPr/>
            <p:nvPr/>
          </p:nvSpPr>
          <p:spPr>
            <a:xfrm>
              <a:off x="531428" y="2394418"/>
              <a:ext cx="115862" cy="2939950"/>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rgbClr val="FEC14F"/>
            </a:solidFill>
            <a:ln w="13125" cap="flat" cmpd="sng">
              <a:solidFill>
                <a:srgbClr val="9FC5E8"/>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pynative.com/python-regex-compile/"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hyperlink" Target="https://pynative.com/python-regex-pattern-matching/#h-re-fullmatch" TargetMode="External"/><Relationship Id="rId5" Type="http://schemas.openxmlformats.org/officeDocument/2006/relationships/hyperlink" Target="https://pynative.com/python-regex-pattern-matching/" TargetMode="External"/><Relationship Id="rId4" Type="http://schemas.openxmlformats.org/officeDocument/2006/relationships/hyperlink" Target="https://pynative.com/python-regex-searc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ynative.com/python-regex-findall-finditer/" TargetMode="External"/><Relationship Id="rId7" Type="http://schemas.openxmlformats.org/officeDocument/2006/relationships/hyperlink" Target="https://pynative.com/python-regex-replace-re-sub/#h-re-s-subn-method"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 Id="rId6" Type="http://schemas.openxmlformats.org/officeDocument/2006/relationships/hyperlink" Target="https://pynative.com/python-regex-replace-re-sub/" TargetMode="External"/><Relationship Id="rId5" Type="http://schemas.openxmlformats.org/officeDocument/2006/relationships/hyperlink" Target="https://pynative.com/python-regex-split/" TargetMode="External"/><Relationship Id="rId4" Type="http://schemas.openxmlformats.org/officeDocument/2006/relationships/hyperlink" Target="https://pynative.com/python-regex-findall-finditer/#h-finditer-method"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s://pynative.com/python-regex-flags/#h-ascii-flag" TargetMode="External"/><Relationship Id="rId7" Type="http://schemas.openxmlformats.org/officeDocument/2006/relationships/hyperlink" Target="https://pynative.com/python-regex-flags/#h-verbose-flag"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hyperlink" Target="https://pynative.com/python-regex-flags/#h-dotall-flag" TargetMode="External"/><Relationship Id="rId5" Type="http://schemas.openxmlformats.org/officeDocument/2006/relationships/hyperlink" Target="https://pynative.com/python-regex-flags/#h-multiline-flag" TargetMode="External"/><Relationship Id="rId4" Type="http://schemas.openxmlformats.org/officeDocument/2006/relationships/hyperlink" Target="https://pynative.com/python-regex-flags/#h-ignorecase-fla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https://pynative.com/python-regex-special-sequences-and-character-classes/" TargetMode="External"/><Relationship Id="rId2" Type="http://schemas.openxmlformats.org/officeDocument/2006/relationships/notesSlide" Target="../notesSlides/notesSlide24.xml"/><Relationship Id="rId1" Type="http://schemas.openxmlformats.org/officeDocument/2006/relationships/slideLayout" Target="../slideLayouts/slideLayout17.xml"/><Relationship Id="rId4" Type="http://schemas.openxmlformats.org/officeDocument/2006/relationships/hyperlink" Target="https://pynative.com/python-regex-metacharacter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hyperlink" Target="https://pynative.com/python-regex-pattern-matching/"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 Id="rId5" Type="http://schemas.openxmlformats.org/officeDocument/2006/relationships/hyperlink" Target="https://pynative.com/python-regex-capturing-groups/" TargetMode="External"/><Relationship Id="rId4" Type="http://schemas.openxmlformats.org/officeDocument/2006/relationships/hyperlink" Target="https://pynative.com/python-regex-search/"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drive/1Ag5D3Rj4nYI98DvOeeR9oFsEXNMyqE0W?usp=sharing"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hyperlink" Target="https://colab.research.google.com/drive/1PpLud29mzw2EWlGjjg1pd7RIatVJGWUB?usp=sharin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s.google.com/edu/python/regular-expressions"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hyperlink" Target="https://pynative.com/python/regex/" TargetMode="External"/><Relationship Id="rId5" Type="http://schemas.openxmlformats.org/officeDocument/2006/relationships/hyperlink" Target="https://www.pythoncheatsheet.org/cheatsheet/regular-expressions" TargetMode="External"/><Relationship Id="rId4" Type="http://schemas.openxmlformats.org/officeDocument/2006/relationships/hyperlink" Target="https://www.pythoncheatsheet.org/cheatsheet/built-in-function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library/re.html#:~:text=A%20regular%20expression%20(or%20RE,down%20to%20the%20same%20thing)."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1367425" y="1505675"/>
            <a:ext cx="6110400" cy="14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900" b="1">
                <a:latin typeface="Century Gothic"/>
                <a:ea typeface="Century Gothic"/>
                <a:cs typeface="Century Gothic"/>
                <a:sym typeface="Century Gothic"/>
              </a:rPr>
              <a:t>Python - Regular Expression in Python</a:t>
            </a:r>
            <a:endParaRPr sz="3900" b="1">
              <a:latin typeface="Century Gothic"/>
              <a:ea typeface="Century Gothic"/>
              <a:cs typeface="Century Gothic"/>
              <a:sym typeface="Century Gothic"/>
            </a:endParaRPr>
          </a:p>
        </p:txBody>
      </p:sp>
      <p:sp>
        <p:nvSpPr>
          <p:cNvPr id="133" name="Google Shape;13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title"/>
          </p:nvPr>
        </p:nvSpPr>
        <p:spPr>
          <a:xfrm>
            <a:off x="431612" y="6966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dirty="0"/>
              <a:t>Regular Expression Patterns</a:t>
            </a:r>
            <a:endParaRPr dirty="0"/>
          </a:p>
        </p:txBody>
      </p:sp>
      <p:sp>
        <p:nvSpPr>
          <p:cNvPr id="206" name="Google Shape;206;p28"/>
          <p:cNvSpPr txBox="1">
            <a:spLocks noGrp="1"/>
          </p:cNvSpPr>
          <p:nvPr>
            <p:ph type="body" idx="1"/>
          </p:nvPr>
        </p:nvSpPr>
        <p:spPr>
          <a:xfrm>
            <a:off x="593475" y="1227025"/>
            <a:ext cx="7911600" cy="3349500"/>
          </a:xfrm>
          <a:prstGeom prst="rect">
            <a:avLst/>
          </a:prstGeom>
        </p:spPr>
        <p:txBody>
          <a:bodyPr spcFirstLastPara="1" wrap="square" lIns="68575" tIns="68575" rIns="68575" bIns="68575" anchor="t" anchorCtr="0">
            <a:noAutofit/>
          </a:bodyPr>
          <a:lstStyle/>
          <a:p>
            <a:pPr marL="457200" lvl="0" indent="-304800" algn="l" rtl="0">
              <a:lnSpc>
                <a:spcPct val="115000"/>
              </a:lnSpc>
              <a:spcBef>
                <a:spcPts val="0"/>
              </a:spcBef>
              <a:spcAft>
                <a:spcPts val="0"/>
              </a:spcAft>
              <a:buClr>
                <a:srgbClr val="F6B26B"/>
              </a:buClr>
              <a:buSzPts val="1200"/>
              <a:buFont typeface="Roboto"/>
              <a:buChar char="➔"/>
            </a:pPr>
            <a:r>
              <a:rPr lang="en" sz="1950" dirty="0">
                <a:solidFill>
                  <a:srgbClr val="000000"/>
                </a:solidFill>
              </a:rPr>
              <a:t>.</a:t>
            </a:r>
            <a:r>
              <a:rPr lang="en" sz="1550" dirty="0">
                <a:solidFill>
                  <a:srgbClr val="000000"/>
                </a:solidFill>
              </a:rPr>
              <a:t>	</a:t>
            </a:r>
            <a:r>
              <a:rPr lang="en" sz="1700" dirty="0">
                <a:solidFill>
                  <a:srgbClr val="000000"/>
                </a:solidFill>
              </a:rPr>
              <a:t>: Matches any single character.</a:t>
            </a:r>
            <a:endParaRPr sz="1700" dirty="0">
              <a:solidFill>
                <a:srgbClr val="000000"/>
              </a:solidFill>
            </a:endParaRPr>
          </a:p>
          <a:p>
            <a:pPr marL="457200" lvl="0" indent="-304800" algn="l" rtl="0">
              <a:lnSpc>
                <a:spcPct val="115000"/>
              </a:lnSpc>
              <a:spcBef>
                <a:spcPts val="0"/>
              </a:spcBef>
              <a:spcAft>
                <a:spcPts val="0"/>
              </a:spcAft>
              <a:buClr>
                <a:srgbClr val="F6B26B"/>
              </a:buClr>
              <a:buSzPts val="1200"/>
              <a:buFont typeface="Roboto"/>
              <a:buChar char="➔"/>
            </a:pPr>
            <a:r>
              <a:rPr lang="en" sz="1550" dirty="0">
                <a:solidFill>
                  <a:srgbClr val="000000"/>
                </a:solidFill>
              </a:rPr>
              <a:t>*	</a:t>
            </a:r>
            <a:r>
              <a:rPr lang="en" sz="1700" dirty="0">
                <a:solidFill>
                  <a:srgbClr val="000000"/>
                </a:solidFill>
              </a:rPr>
              <a:t>: Matches zero or more occurrences of the preceding element.</a:t>
            </a:r>
            <a:endParaRPr sz="1700" dirty="0">
              <a:solidFill>
                <a:srgbClr val="000000"/>
              </a:solidFill>
            </a:endParaRPr>
          </a:p>
          <a:p>
            <a:pPr marL="457200" lvl="0" indent="-304800" algn="l" rtl="0">
              <a:lnSpc>
                <a:spcPct val="115000"/>
              </a:lnSpc>
              <a:spcBef>
                <a:spcPts val="0"/>
              </a:spcBef>
              <a:spcAft>
                <a:spcPts val="0"/>
              </a:spcAft>
              <a:buClr>
                <a:srgbClr val="F6B26B"/>
              </a:buClr>
              <a:buSzPts val="1200"/>
              <a:buFont typeface="Roboto"/>
              <a:buChar char="➔"/>
            </a:pPr>
            <a:r>
              <a:rPr lang="en" sz="1550" dirty="0">
                <a:solidFill>
                  <a:srgbClr val="000000"/>
                </a:solidFill>
              </a:rPr>
              <a:t>+	</a:t>
            </a:r>
            <a:r>
              <a:rPr lang="en" sz="1700" dirty="0">
                <a:solidFill>
                  <a:srgbClr val="000000"/>
                </a:solidFill>
              </a:rPr>
              <a:t>: Matches one or more occurrences of the preceding element.</a:t>
            </a:r>
            <a:endParaRPr sz="1700" dirty="0">
              <a:solidFill>
                <a:srgbClr val="000000"/>
              </a:solidFill>
            </a:endParaRPr>
          </a:p>
          <a:p>
            <a:pPr marL="457200" lvl="0" indent="-304800" algn="l" rtl="0">
              <a:lnSpc>
                <a:spcPct val="115000"/>
              </a:lnSpc>
              <a:spcBef>
                <a:spcPts val="0"/>
              </a:spcBef>
              <a:spcAft>
                <a:spcPts val="0"/>
              </a:spcAft>
              <a:buClr>
                <a:srgbClr val="F6B26B"/>
              </a:buClr>
              <a:buSzPts val="1200"/>
              <a:buFont typeface="Roboto"/>
              <a:buChar char="➔"/>
            </a:pPr>
            <a:r>
              <a:rPr lang="en" sz="1550" dirty="0">
                <a:solidFill>
                  <a:srgbClr val="000000"/>
                </a:solidFill>
              </a:rPr>
              <a:t>?	</a:t>
            </a:r>
            <a:r>
              <a:rPr lang="en" sz="1700" dirty="0">
                <a:solidFill>
                  <a:srgbClr val="000000"/>
                </a:solidFill>
              </a:rPr>
              <a:t>: Matches zero or one occurrence of the preceding element.</a:t>
            </a:r>
            <a:endParaRPr sz="1700" dirty="0">
              <a:solidFill>
                <a:srgbClr val="000000"/>
              </a:solidFill>
            </a:endParaRPr>
          </a:p>
          <a:p>
            <a:pPr marL="457200" lvl="0" indent="-304800" algn="l" rtl="0">
              <a:lnSpc>
                <a:spcPct val="115000"/>
              </a:lnSpc>
              <a:spcBef>
                <a:spcPts val="0"/>
              </a:spcBef>
              <a:spcAft>
                <a:spcPts val="0"/>
              </a:spcAft>
              <a:buClr>
                <a:srgbClr val="F6B26B"/>
              </a:buClr>
              <a:buSzPts val="1200"/>
              <a:buFont typeface="Roboto"/>
              <a:buChar char="➔"/>
            </a:pPr>
            <a:r>
              <a:rPr lang="en" sz="1550" dirty="0">
                <a:solidFill>
                  <a:srgbClr val="000000"/>
                </a:solidFill>
              </a:rPr>
              <a:t>^	</a:t>
            </a:r>
            <a:r>
              <a:rPr lang="en" sz="1700" dirty="0">
                <a:solidFill>
                  <a:srgbClr val="000000"/>
                </a:solidFill>
              </a:rPr>
              <a:t>: Matches the start of the string.</a:t>
            </a:r>
            <a:endParaRPr sz="1700" dirty="0">
              <a:solidFill>
                <a:srgbClr val="000000"/>
              </a:solidFill>
            </a:endParaRPr>
          </a:p>
          <a:p>
            <a:pPr marL="457200" lvl="0" indent="-304800" algn="l" rtl="0">
              <a:lnSpc>
                <a:spcPct val="115000"/>
              </a:lnSpc>
              <a:spcBef>
                <a:spcPts val="0"/>
              </a:spcBef>
              <a:spcAft>
                <a:spcPts val="0"/>
              </a:spcAft>
              <a:buClr>
                <a:srgbClr val="F6B26B"/>
              </a:buClr>
              <a:buSzPts val="1200"/>
              <a:buFont typeface="Roboto"/>
              <a:buChar char="➔"/>
            </a:pPr>
            <a:r>
              <a:rPr lang="en" sz="1550" dirty="0">
                <a:solidFill>
                  <a:srgbClr val="000000"/>
                </a:solidFill>
              </a:rPr>
              <a:t>$	</a:t>
            </a:r>
            <a:r>
              <a:rPr lang="en" sz="1700" dirty="0">
                <a:solidFill>
                  <a:srgbClr val="000000"/>
                </a:solidFill>
              </a:rPr>
              <a:t>: Matches the end of the string.</a:t>
            </a:r>
            <a:endParaRPr sz="1700" dirty="0">
              <a:solidFill>
                <a:srgbClr val="000000"/>
              </a:solidFill>
            </a:endParaRPr>
          </a:p>
          <a:p>
            <a:pPr marL="457200" lvl="0" indent="-304800" algn="l" rtl="0">
              <a:lnSpc>
                <a:spcPct val="115000"/>
              </a:lnSpc>
              <a:spcBef>
                <a:spcPts val="0"/>
              </a:spcBef>
              <a:spcAft>
                <a:spcPts val="0"/>
              </a:spcAft>
              <a:buClr>
                <a:srgbClr val="F6B26B"/>
              </a:buClr>
              <a:buSzPts val="1200"/>
              <a:buFont typeface="Roboto"/>
              <a:buChar char="➔"/>
            </a:pPr>
            <a:r>
              <a:rPr lang="en" sz="1550" dirty="0">
                <a:solidFill>
                  <a:srgbClr val="000000"/>
                </a:solidFill>
              </a:rPr>
              <a:t>|	</a:t>
            </a:r>
            <a:r>
              <a:rPr lang="en" sz="1700" dirty="0">
                <a:solidFill>
                  <a:srgbClr val="000000"/>
                </a:solidFill>
              </a:rPr>
              <a:t>: Serves as an OR operator.</a:t>
            </a:r>
            <a:endParaRPr sz="1700" dirty="0">
              <a:solidFill>
                <a:srgbClr val="000000"/>
              </a:solidFill>
            </a:endParaRPr>
          </a:p>
          <a:p>
            <a:pPr marL="457200" lvl="0" indent="-304800" algn="l" rtl="0">
              <a:lnSpc>
                <a:spcPct val="115000"/>
              </a:lnSpc>
              <a:spcBef>
                <a:spcPts val="0"/>
              </a:spcBef>
              <a:spcAft>
                <a:spcPts val="0"/>
              </a:spcAft>
              <a:buClr>
                <a:srgbClr val="F6B26B"/>
              </a:buClr>
              <a:buSzPts val="1200"/>
              <a:buFont typeface="Roboto"/>
              <a:buChar char="➔"/>
            </a:pPr>
            <a:r>
              <a:rPr lang="en" sz="1550" dirty="0">
                <a:solidFill>
                  <a:srgbClr val="000000"/>
                </a:solidFill>
              </a:rPr>
              <a:t>[]	</a:t>
            </a:r>
            <a:r>
              <a:rPr lang="en" sz="1700" dirty="0">
                <a:solidFill>
                  <a:srgbClr val="000000"/>
                </a:solidFill>
              </a:rPr>
              <a:t>: Matches any single character within the brackets.</a:t>
            </a:r>
            <a:endParaRPr sz="1700" dirty="0">
              <a:solidFill>
                <a:srgbClr val="000000"/>
              </a:solidFill>
            </a:endParaRPr>
          </a:p>
          <a:p>
            <a:pPr marL="457200" lvl="0" indent="-304800" algn="l" rtl="0">
              <a:lnSpc>
                <a:spcPct val="115000"/>
              </a:lnSpc>
              <a:spcBef>
                <a:spcPts val="0"/>
              </a:spcBef>
              <a:spcAft>
                <a:spcPts val="0"/>
              </a:spcAft>
              <a:buClr>
                <a:srgbClr val="F6B26B"/>
              </a:buClr>
              <a:buSzPts val="1200"/>
              <a:buFont typeface="Roboto"/>
              <a:buChar char="➔"/>
            </a:pPr>
            <a:r>
              <a:rPr lang="en" sz="1550" dirty="0">
                <a:solidFill>
                  <a:srgbClr val="000000"/>
                </a:solidFill>
              </a:rPr>
              <a:t>[^ ]	</a:t>
            </a:r>
            <a:r>
              <a:rPr lang="en" sz="1700" dirty="0">
                <a:solidFill>
                  <a:srgbClr val="000000"/>
                </a:solidFill>
              </a:rPr>
              <a:t>: Matches any single character NOT within the brackets.</a:t>
            </a:r>
            <a:endParaRPr sz="1700" dirty="0">
              <a:solidFill>
                <a:srgbClr val="000000"/>
              </a:solidFill>
            </a:endParaRPr>
          </a:p>
          <a:p>
            <a:pPr marL="457200" lvl="0" indent="-304800" algn="l" rtl="0">
              <a:lnSpc>
                <a:spcPct val="115000"/>
              </a:lnSpc>
              <a:spcBef>
                <a:spcPts val="0"/>
              </a:spcBef>
              <a:spcAft>
                <a:spcPts val="0"/>
              </a:spcAft>
              <a:buClr>
                <a:srgbClr val="F6B26B"/>
              </a:buClr>
              <a:buSzPts val="1200"/>
              <a:buFont typeface="Roboto"/>
              <a:buChar char="➔"/>
            </a:pPr>
            <a:r>
              <a:rPr lang="en" sz="1550" dirty="0">
                <a:solidFill>
                  <a:srgbClr val="000000"/>
                </a:solidFill>
              </a:rPr>
              <a:t>()	</a:t>
            </a:r>
            <a:r>
              <a:rPr lang="en" sz="1700" dirty="0">
                <a:solidFill>
                  <a:srgbClr val="000000"/>
                </a:solidFill>
              </a:rPr>
              <a:t>: Groups regex operators together.</a:t>
            </a:r>
            <a:endParaRPr sz="1900" dirty="0">
              <a:solidFill>
                <a:srgbClr val="000000"/>
              </a:solidFill>
            </a:endParaRPr>
          </a:p>
        </p:txBody>
      </p:sp>
      <p:sp>
        <p:nvSpPr>
          <p:cNvPr id="207" name="Google Shape;207;p28"/>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420412" y="6713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Specific Characters / Metacharacter</a:t>
            </a:r>
            <a:endParaRPr/>
          </a:p>
        </p:txBody>
      </p:sp>
      <p:sp>
        <p:nvSpPr>
          <p:cNvPr id="213" name="Google Shape;213;p29"/>
          <p:cNvSpPr txBox="1">
            <a:spLocks noGrp="1"/>
          </p:cNvSpPr>
          <p:nvPr>
            <p:ph type="body" idx="1"/>
          </p:nvPr>
        </p:nvSpPr>
        <p:spPr>
          <a:xfrm>
            <a:off x="478650" y="1201750"/>
            <a:ext cx="8186700" cy="303900"/>
          </a:xfrm>
          <a:prstGeom prst="rect">
            <a:avLst/>
          </a:prstGeom>
        </p:spPr>
        <p:txBody>
          <a:bodyPr spcFirstLastPara="1" wrap="square" lIns="68575" tIns="68575" rIns="68575" bIns="68575" anchor="t" anchorCtr="0">
            <a:noAutofit/>
          </a:bodyPr>
          <a:lstStyle/>
          <a:p>
            <a:pPr marL="0" lvl="0" indent="0" algn="l" rtl="0">
              <a:lnSpc>
                <a:spcPct val="80000"/>
              </a:lnSpc>
              <a:spcBef>
                <a:spcPts val="700"/>
              </a:spcBef>
              <a:spcAft>
                <a:spcPts val="0"/>
              </a:spcAft>
              <a:buSzPts val="1018"/>
              <a:buNone/>
            </a:pPr>
            <a:r>
              <a:rPr lang="en" sz="1402">
                <a:solidFill>
                  <a:srgbClr val="181717"/>
                </a:solidFill>
                <a:highlight>
                  <a:srgbClr val="FFFFFF"/>
                </a:highlight>
              </a:rPr>
              <a:t>The following specific characters carry certain specific meaning.</a:t>
            </a:r>
            <a:endParaRPr sz="1495"/>
          </a:p>
        </p:txBody>
      </p:sp>
      <p:sp>
        <p:nvSpPr>
          <p:cNvPr id="214" name="Google Shape;214;p29"/>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11</a:t>
            </a:fld>
            <a:endParaRPr/>
          </a:p>
        </p:txBody>
      </p:sp>
      <p:graphicFrame>
        <p:nvGraphicFramePr>
          <p:cNvPr id="215" name="Google Shape;215;p29"/>
          <p:cNvGraphicFramePr/>
          <p:nvPr>
            <p:extLst>
              <p:ext uri="{D42A27DB-BD31-4B8C-83A1-F6EECF244321}">
                <p14:modId xmlns:p14="http://schemas.microsoft.com/office/powerpoint/2010/main" val="3389018557"/>
              </p:ext>
            </p:extLst>
          </p:nvPr>
        </p:nvGraphicFramePr>
        <p:xfrm>
          <a:off x="582892" y="1668312"/>
          <a:ext cx="7902650" cy="2732415"/>
        </p:xfrm>
        <a:graphic>
          <a:graphicData uri="http://schemas.openxmlformats.org/drawingml/2006/table">
            <a:tbl>
              <a:tblPr>
                <a:solidFill>
                  <a:srgbClr val="FFFFFF"/>
                </a:solidFill>
                <a:tableStyleId>{E65B80B3-D6A0-4F7F-9482-33BDE5902289}</a:tableStyleId>
              </a:tblPr>
              <a:tblGrid>
                <a:gridCol w="843250">
                  <a:extLst>
                    <a:ext uri="{9D8B030D-6E8A-4147-A177-3AD203B41FA5}">
                      <a16:colId xmlns:a16="http://schemas.microsoft.com/office/drawing/2014/main" val="20000"/>
                    </a:ext>
                  </a:extLst>
                </a:gridCol>
                <a:gridCol w="7059400">
                  <a:extLst>
                    <a:ext uri="{9D8B030D-6E8A-4147-A177-3AD203B41FA5}">
                      <a16:colId xmlns:a16="http://schemas.microsoft.com/office/drawing/2014/main" val="20001"/>
                    </a:ext>
                  </a:extLst>
                </a:gridCol>
              </a:tblGrid>
              <a:tr h="382700">
                <a:tc>
                  <a:txBody>
                    <a:bodyPr/>
                    <a:lstStyle/>
                    <a:p>
                      <a:pPr marL="0" lvl="0" indent="0" algn="l" rtl="0">
                        <a:spcBef>
                          <a:spcPts val="0"/>
                        </a:spcBef>
                        <a:spcAft>
                          <a:spcPts val="0"/>
                        </a:spcAft>
                        <a:buNone/>
                      </a:pPr>
                      <a:r>
                        <a:rPr lang="en" sz="1300" b="1"/>
                        <a:t>Pattern</a:t>
                      </a:r>
                      <a:endParaRPr sz="1100" b="1">
                        <a:solidFill>
                          <a:srgbClr val="FFFFFF"/>
                        </a:solidFill>
                        <a:highlight>
                          <a:srgbClr val="FFFFFF"/>
                        </a:highlight>
                        <a:latin typeface="Consolas"/>
                        <a:ea typeface="Consolas"/>
                        <a:cs typeface="Consolas"/>
                        <a:sym typeface="Consolas"/>
                      </a:endParaRPr>
                    </a:p>
                  </a:txBody>
                  <a:tcPr marL="91425" marR="91425" marT="91425" marB="91425" anchor="b">
                    <a:lnL w="8650" cap="flat" cmpd="sng">
                      <a:solidFill>
                        <a:srgbClr val="DFDFDF"/>
                      </a:solidFill>
                      <a:prstDash val="solid"/>
                      <a:round/>
                      <a:headEnd type="none" w="sm" len="sm"/>
                      <a:tailEnd type="none" w="sm" len="sm"/>
                    </a:lnL>
                    <a:lnR w="8650" cap="flat" cmpd="sng">
                      <a:solidFill>
                        <a:srgbClr val="DFDFDF"/>
                      </a:solidFill>
                      <a:prstDash val="solid"/>
                      <a:round/>
                      <a:headEnd type="none" w="sm" len="sm"/>
                      <a:tailEnd type="none" w="sm" len="sm"/>
                    </a:lnR>
                    <a:lnT w="8650" cap="flat" cmpd="sng">
                      <a:solidFill>
                        <a:srgbClr val="DFDFDF"/>
                      </a:solidFill>
                      <a:prstDash val="solid"/>
                      <a:round/>
                      <a:headEnd type="none" w="sm" len="sm"/>
                      <a:tailEnd type="none" w="sm" len="sm"/>
                    </a:lnT>
                    <a:lnB w="17325" cap="flat" cmpd="sng">
                      <a:solidFill>
                        <a:srgbClr val="000000"/>
                      </a:solidFill>
                      <a:prstDash val="solid"/>
                      <a:round/>
                      <a:headEnd type="none" w="sm" len="sm"/>
                      <a:tailEnd type="none" w="sm" len="sm"/>
                    </a:lnB>
                    <a:solidFill>
                      <a:srgbClr val="63A9E0"/>
                    </a:solidFill>
                  </a:tcPr>
                </a:tc>
                <a:tc>
                  <a:txBody>
                    <a:bodyPr/>
                    <a:lstStyle/>
                    <a:p>
                      <a:pPr marL="0" lvl="0" indent="0" algn="l" rtl="0">
                        <a:spcBef>
                          <a:spcPts val="0"/>
                        </a:spcBef>
                        <a:spcAft>
                          <a:spcPts val="0"/>
                        </a:spcAft>
                        <a:buNone/>
                      </a:pPr>
                      <a:r>
                        <a:rPr lang="en" sz="1300" b="1"/>
                        <a:t>Description</a:t>
                      </a:r>
                      <a:endParaRPr sz="1100" b="1">
                        <a:solidFill>
                          <a:srgbClr val="FFFFFF"/>
                        </a:solidFill>
                        <a:highlight>
                          <a:srgbClr val="FFFFFF"/>
                        </a:highlight>
                        <a:latin typeface="Consolas"/>
                        <a:ea typeface="Consolas"/>
                        <a:cs typeface="Consolas"/>
                        <a:sym typeface="Consolas"/>
                      </a:endParaRPr>
                    </a:p>
                  </a:txBody>
                  <a:tcPr marL="91425" marR="91425" marT="91425" marB="91425" anchor="b">
                    <a:lnL w="8650" cap="flat" cmpd="sng">
                      <a:solidFill>
                        <a:srgbClr val="DFDFDF"/>
                      </a:solidFill>
                      <a:prstDash val="solid"/>
                      <a:round/>
                      <a:headEnd type="none" w="sm" len="sm"/>
                      <a:tailEnd type="none" w="sm" len="sm"/>
                    </a:lnL>
                    <a:lnR w="8650" cap="flat" cmpd="sng">
                      <a:solidFill>
                        <a:srgbClr val="DFDFDF"/>
                      </a:solidFill>
                      <a:prstDash val="solid"/>
                      <a:round/>
                      <a:headEnd type="none" w="sm" len="sm"/>
                      <a:tailEnd type="none" w="sm" len="sm"/>
                    </a:lnR>
                    <a:lnT w="8650" cap="flat" cmpd="sng">
                      <a:solidFill>
                        <a:srgbClr val="DFDFDF"/>
                      </a:solidFill>
                      <a:prstDash val="solid"/>
                      <a:round/>
                      <a:headEnd type="none" w="sm" len="sm"/>
                      <a:tailEnd type="none" w="sm" len="sm"/>
                    </a:lnT>
                    <a:lnB w="17325" cap="flat" cmpd="sng">
                      <a:solidFill>
                        <a:srgbClr val="000000"/>
                      </a:solidFill>
                      <a:prstDash val="solid"/>
                      <a:round/>
                      <a:headEnd type="none" w="sm" len="sm"/>
                      <a:tailEnd type="none" w="sm" len="sm"/>
                    </a:lnB>
                    <a:solidFill>
                      <a:srgbClr val="63A9E0"/>
                    </a:solidFill>
                  </a:tcPr>
                </a:tc>
                <a:extLst>
                  <a:ext uri="{0D108BD9-81ED-4DB2-BD59-A6C34878D82A}">
                    <a16:rowId xmlns:a16="http://schemas.microsoft.com/office/drawing/2014/main" val="10000"/>
                  </a:ext>
                </a:extLst>
              </a:tr>
              <a:tr h="270550">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\d</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17325"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Matches any decimal digit; this is equivalent to the class [0-9].</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17325"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92225">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\D</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Matches any non-digit character.</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92225">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\s</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Matches any whitespace character.</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92225">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\S</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Matches any non-whitespace character.</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92225">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\w</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Matches any alphanumeric character.</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92225">
                <a:tc>
                  <a:txBody>
                    <a:bodyPr/>
                    <a:lstStyle/>
                    <a:p>
                      <a:pPr marL="0" lvl="0" indent="0" algn="just" rtl="0">
                        <a:lnSpc>
                          <a:spcPct val="100000"/>
                        </a:lnSpc>
                        <a:spcBef>
                          <a:spcPts val="0"/>
                        </a:spcBef>
                        <a:spcAft>
                          <a:spcPts val="0"/>
                        </a:spcAft>
                        <a:buNone/>
                      </a:pPr>
                      <a:r>
                        <a:rPr lang="en" sz="1350">
                          <a:solidFill>
                            <a:srgbClr val="414141"/>
                          </a:solidFill>
                          <a:highlight>
                            <a:srgbClr val="FFFFFF"/>
                          </a:highlight>
                          <a:latin typeface="Consolas"/>
                          <a:ea typeface="Consolas"/>
                          <a:cs typeface="Consolas"/>
                          <a:sym typeface="Consolas"/>
                        </a:rPr>
                        <a:t>\W</a:t>
                      </a:r>
                      <a:endParaRPr sz="13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350" dirty="0">
                          <a:solidFill>
                            <a:srgbClr val="414141"/>
                          </a:solidFill>
                          <a:highlight>
                            <a:srgbClr val="FFFFFF"/>
                          </a:highlight>
                          <a:latin typeface="Consolas"/>
                          <a:ea typeface="Consolas"/>
                          <a:cs typeface="Consolas"/>
                          <a:sym typeface="Consolas"/>
                        </a:rPr>
                        <a:t>Matches any non-alphanumeric character.</a:t>
                      </a:r>
                      <a:endParaRPr sz="1350" dirty="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426012" y="60099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Specific Characters / Metacharacter</a:t>
            </a:r>
            <a:endParaRPr/>
          </a:p>
        </p:txBody>
      </p:sp>
      <p:sp>
        <p:nvSpPr>
          <p:cNvPr id="221" name="Google Shape;221;p30"/>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222" name="Google Shape;222;p30"/>
          <p:cNvGraphicFramePr/>
          <p:nvPr/>
        </p:nvGraphicFramePr>
        <p:xfrm>
          <a:off x="649550" y="1198425"/>
          <a:ext cx="8068825" cy="3641395"/>
        </p:xfrm>
        <a:graphic>
          <a:graphicData uri="http://schemas.openxmlformats.org/drawingml/2006/table">
            <a:tbl>
              <a:tblPr>
                <a:solidFill>
                  <a:srgbClr val="FFFFFF"/>
                </a:solidFill>
                <a:tableStyleId>{E65B80B3-D6A0-4F7F-9482-33BDE5902289}</a:tableStyleId>
              </a:tblPr>
              <a:tblGrid>
                <a:gridCol w="1075900">
                  <a:extLst>
                    <a:ext uri="{9D8B030D-6E8A-4147-A177-3AD203B41FA5}">
                      <a16:colId xmlns:a16="http://schemas.microsoft.com/office/drawing/2014/main" val="20000"/>
                    </a:ext>
                  </a:extLst>
                </a:gridCol>
                <a:gridCol w="6992925">
                  <a:extLst>
                    <a:ext uri="{9D8B030D-6E8A-4147-A177-3AD203B41FA5}">
                      <a16:colId xmlns:a16="http://schemas.microsoft.com/office/drawing/2014/main" val="20001"/>
                    </a:ext>
                  </a:extLst>
                </a:gridCol>
              </a:tblGrid>
              <a:tr h="356625">
                <a:tc>
                  <a:txBody>
                    <a:bodyPr/>
                    <a:lstStyle/>
                    <a:p>
                      <a:pPr marL="0" lvl="0" indent="0" algn="l" rtl="0">
                        <a:spcBef>
                          <a:spcPts val="0"/>
                        </a:spcBef>
                        <a:spcAft>
                          <a:spcPts val="0"/>
                        </a:spcAft>
                        <a:buNone/>
                      </a:pPr>
                      <a:r>
                        <a:rPr lang="en" sz="1300" b="1"/>
                        <a:t>Pattern</a:t>
                      </a:r>
                      <a:endParaRPr sz="1100" b="1">
                        <a:solidFill>
                          <a:srgbClr val="FFFFFF"/>
                        </a:solidFill>
                        <a:highlight>
                          <a:srgbClr val="FFFFFF"/>
                        </a:highlight>
                        <a:latin typeface="Consolas"/>
                        <a:ea typeface="Consolas"/>
                        <a:cs typeface="Consolas"/>
                        <a:sym typeface="Consolas"/>
                      </a:endParaRPr>
                    </a:p>
                  </a:txBody>
                  <a:tcPr marL="91425" marR="91425" marT="91425" marB="91425" anchor="b">
                    <a:lnL w="8650" cap="flat" cmpd="sng">
                      <a:solidFill>
                        <a:srgbClr val="DFDFDF"/>
                      </a:solidFill>
                      <a:prstDash val="solid"/>
                      <a:round/>
                      <a:headEnd type="none" w="sm" len="sm"/>
                      <a:tailEnd type="none" w="sm" len="sm"/>
                    </a:lnL>
                    <a:lnR w="8650" cap="flat" cmpd="sng">
                      <a:solidFill>
                        <a:srgbClr val="DFDFDF"/>
                      </a:solidFill>
                      <a:prstDash val="solid"/>
                      <a:round/>
                      <a:headEnd type="none" w="sm" len="sm"/>
                      <a:tailEnd type="none" w="sm" len="sm"/>
                    </a:lnR>
                    <a:lnT w="8650" cap="flat" cmpd="sng">
                      <a:solidFill>
                        <a:srgbClr val="DFDFDF"/>
                      </a:solidFill>
                      <a:prstDash val="solid"/>
                      <a:round/>
                      <a:headEnd type="none" w="sm" len="sm"/>
                      <a:tailEnd type="none" w="sm" len="sm"/>
                    </a:lnT>
                    <a:lnB w="17325" cap="flat" cmpd="sng">
                      <a:solidFill>
                        <a:srgbClr val="000000"/>
                      </a:solidFill>
                      <a:prstDash val="solid"/>
                      <a:round/>
                      <a:headEnd type="none" w="sm" len="sm"/>
                      <a:tailEnd type="none" w="sm" len="sm"/>
                    </a:lnB>
                    <a:solidFill>
                      <a:srgbClr val="63A9E0"/>
                    </a:solidFill>
                  </a:tcPr>
                </a:tc>
                <a:tc>
                  <a:txBody>
                    <a:bodyPr/>
                    <a:lstStyle/>
                    <a:p>
                      <a:pPr marL="0" lvl="0" indent="0" algn="l" rtl="0">
                        <a:spcBef>
                          <a:spcPts val="0"/>
                        </a:spcBef>
                        <a:spcAft>
                          <a:spcPts val="0"/>
                        </a:spcAft>
                        <a:buNone/>
                      </a:pPr>
                      <a:r>
                        <a:rPr lang="en" sz="1300" b="1"/>
                        <a:t>Description</a:t>
                      </a:r>
                      <a:endParaRPr sz="1100" b="1">
                        <a:solidFill>
                          <a:srgbClr val="FFFFFF"/>
                        </a:solidFill>
                        <a:highlight>
                          <a:srgbClr val="FFFFFF"/>
                        </a:highlight>
                        <a:latin typeface="Consolas"/>
                        <a:ea typeface="Consolas"/>
                        <a:cs typeface="Consolas"/>
                        <a:sym typeface="Consolas"/>
                      </a:endParaRPr>
                    </a:p>
                  </a:txBody>
                  <a:tcPr marL="91425" marR="91425" marT="91425" marB="91425" anchor="b">
                    <a:lnL w="8650" cap="flat" cmpd="sng">
                      <a:solidFill>
                        <a:srgbClr val="DFDFDF"/>
                      </a:solidFill>
                      <a:prstDash val="solid"/>
                      <a:round/>
                      <a:headEnd type="none" w="sm" len="sm"/>
                      <a:tailEnd type="none" w="sm" len="sm"/>
                    </a:lnL>
                    <a:lnR w="8650" cap="flat" cmpd="sng">
                      <a:solidFill>
                        <a:srgbClr val="DFDFDF"/>
                      </a:solidFill>
                      <a:prstDash val="solid"/>
                      <a:round/>
                      <a:headEnd type="none" w="sm" len="sm"/>
                      <a:tailEnd type="none" w="sm" len="sm"/>
                    </a:lnR>
                    <a:lnT w="8650" cap="flat" cmpd="sng">
                      <a:solidFill>
                        <a:srgbClr val="DFDFDF"/>
                      </a:solidFill>
                      <a:prstDash val="solid"/>
                      <a:round/>
                      <a:headEnd type="none" w="sm" len="sm"/>
                      <a:tailEnd type="none" w="sm" len="sm"/>
                    </a:lnT>
                    <a:lnB w="17325" cap="flat" cmpd="sng">
                      <a:solidFill>
                        <a:srgbClr val="000000"/>
                      </a:solidFill>
                      <a:prstDash val="solid"/>
                      <a:round/>
                      <a:headEnd type="none" w="sm" len="sm"/>
                      <a:tailEnd type="none" w="sm" len="sm"/>
                    </a:lnB>
                    <a:solidFill>
                      <a:srgbClr val="63A9E0"/>
                    </a:solidFill>
                  </a:tcPr>
                </a:tc>
                <a:extLst>
                  <a:ext uri="{0D108BD9-81ED-4DB2-BD59-A6C34878D82A}">
                    <a16:rowId xmlns:a16="http://schemas.microsoft.com/office/drawing/2014/main" val="10000"/>
                  </a:ext>
                </a:extLst>
              </a:tr>
              <a:tr h="352150">
                <a:tc>
                  <a:txBody>
                    <a:bodyPr/>
                    <a:lstStyle/>
                    <a:p>
                      <a:pPr marL="0" lvl="0" indent="0" algn="just" rtl="0">
                        <a:lnSpc>
                          <a:spcPct val="100000"/>
                        </a:lnSpc>
                        <a:spcBef>
                          <a:spcPts val="0"/>
                        </a:spcBef>
                        <a:spcAft>
                          <a:spcPts val="0"/>
                        </a:spcAft>
                        <a:buNone/>
                      </a:pPr>
                      <a:r>
                        <a:rPr lang="en" sz="1250">
                          <a:solidFill>
                            <a:srgbClr val="414141"/>
                          </a:solidFill>
                          <a:highlight>
                            <a:srgbClr val="FFFFFF"/>
                          </a:highlight>
                          <a:latin typeface="Consolas"/>
                          <a:ea typeface="Consolas"/>
                          <a:cs typeface="Consolas"/>
                          <a:sym typeface="Consolas"/>
                        </a:rPr>
                        <a:t>\b</a:t>
                      </a:r>
                      <a:endParaRPr sz="12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17325"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100">
                          <a:solidFill>
                            <a:srgbClr val="414141"/>
                          </a:solidFill>
                          <a:highlight>
                            <a:srgbClr val="FFFFFF"/>
                          </a:highlight>
                          <a:latin typeface="Consolas"/>
                          <a:ea typeface="Consolas"/>
                          <a:cs typeface="Consolas"/>
                          <a:sym typeface="Consolas"/>
                        </a:rPr>
                        <a:t>boundary between word and non-word. /B is opposite of /b.</a:t>
                      </a:r>
                      <a:endParaRPr sz="110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17325"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343725">
                <a:tc>
                  <a:txBody>
                    <a:bodyPr/>
                    <a:lstStyle/>
                    <a:p>
                      <a:pPr marL="0" lvl="0" indent="0" algn="just" rtl="0">
                        <a:lnSpc>
                          <a:spcPct val="100000"/>
                        </a:lnSpc>
                        <a:spcBef>
                          <a:spcPts val="0"/>
                        </a:spcBef>
                        <a:spcAft>
                          <a:spcPts val="0"/>
                        </a:spcAft>
                        <a:buNone/>
                      </a:pPr>
                      <a:r>
                        <a:rPr lang="en" sz="1250">
                          <a:solidFill>
                            <a:srgbClr val="414141"/>
                          </a:solidFill>
                          <a:highlight>
                            <a:srgbClr val="FFFFFF"/>
                          </a:highlight>
                          <a:latin typeface="Consolas"/>
                          <a:ea typeface="Consolas"/>
                          <a:cs typeface="Consolas"/>
                          <a:sym typeface="Consolas"/>
                        </a:rPr>
                        <a:t>\</a:t>
                      </a:r>
                      <a:endParaRPr sz="12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100">
                          <a:solidFill>
                            <a:srgbClr val="414141"/>
                          </a:solidFill>
                          <a:highlight>
                            <a:srgbClr val="FFFFFF"/>
                          </a:highlight>
                          <a:latin typeface="Consolas"/>
                          <a:ea typeface="Consolas"/>
                          <a:cs typeface="Consolas"/>
                          <a:sym typeface="Consolas"/>
                        </a:rPr>
                        <a:t>It is used for special meaning characters like . to match a period or + for plus sign.</a:t>
                      </a:r>
                      <a:endParaRPr sz="1100">
                        <a:solidFill>
                          <a:srgbClr val="414141"/>
                        </a:solidFill>
                        <a:highlight>
                          <a:srgbClr val="FFFFFF"/>
                        </a:highlight>
                        <a:latin typeface="Consolas"/>
                        <a:ea typeface="Consolas"/>
                        <a:cs typeface="Consolas"/>
                        <a:sym typeface="Consolas"/>
                      </a:endParaRPr>
                    </a:p>
                    <a:p>
                      <a:pPr marL="457200" lvl="0" indent="-298450" algn="l" rtl="0">
                        <a:lnSpc>
                          <a:spcPct val="115000"/>
                        </a:lnSpc>
                        <a:spcBef>
                          <a:spcPts val="900"/>
                        </a:spcBef>
                        <a:spcAft>
                          <a:spcPts val="0"/>
                        </a:spcAft>
                        <a:buClr>
                          <a:srgbClr val="202124"/>
                        </a:buClr>
                        <a:buSzPts val="1100"/>
                        <a:buFont typeface="Consolas"/>
                        <a:buChar char="●"/>
                      </a:pPr>
                      <a:r>
                        <a:rPr lang="en" sz="1100">
                          <a:solidFill>
                            <a:srgbClr val="202124"/>
                          </a:solidFill>
                          <a:highlight>
                            <a:srgbClr val="FFFFFF"/>
                          </a:highlight>
                          <a:latin typeface="Consolas"/>
                          <a:ea typeface="Consolas"/>
                          <a:cs typeface="Consolas"/>
                          <a:sym typeface="Consolas"/>
                        </a:rPr>
                        <a:t>For example, use \. to match a period or \\ to match a slash. If you are unsure if a character has special meaning, such as '@', you can try putting a slash in front of it, \@. If its not a valid escape sequence, like \c, your python program will halt with an error.</a:t>
                      </a:r>
                      <a:endParaRPr sz="110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52150">
                <a:tc>
                  <a:txBody>
                    <a:bodyPr/>
                    <a:lstStyle/>
                    <a:p>
                      <a:pPr marL="0" lvl="0" indent="0" algn="just" rtl="0">
                        <a:lnSpc>
                          <a:spcPct val="100000"/>
                        </a:lnSpc>
                        <a:spcBef>
                          <a:spcPts val="0"/>
                        </a:spcBef>
                        <a:spcAft>
                          <a:spcPts val="0"/>
                        </a:spcAft>
                        <a:buNone/>
                      </a:pPr>
                      <a:r>
                        <a:rPr lang="en" sz="1250">
                          <a:solidFill>
                            <a:srgbClr val="414141"/>
                          </a:solidFill>
                          <a:highlight>
                            <a:srgbClr val="FFFFFF"/>
                          </a:highlight>
                          <a:latin typeface="Consolas"/>
                          <a:ea typeface="Consolas"/>
                          <a:cs typeface="Consolas"/>
                          <a:sym typeface="Consolas"/>
                        </a:rPr>
                        <a:t>{n,m}</a:t>
                      </a:r>
                      <a:endParaRPr sz="12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100">
                          <a:solidFill>
                            <a:srgbClr val="414141"/>
                          </a:solidFill>
                          <a:highlight>
                            <a:srgbClr val="FFFFFF"/>
                          </a:highlight>
                          <a:latin typeface="Consolas"/>
                          <a:ea typeface="Consolas"/>
                          <a:cs typeface="Consolas"/>
                          <a:sym typeface="Consolas"/>
                        </a:rPr>
                        <a:t>Matches at least n and at most m occurrences of preceding.</a:t>
                      </a:r>
                      <a:endParaRPr sz="110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52150">
                <a:tc>
                  <a:txBody>
                    <a:bodyPr/>
                    <a:lstStyle/>
                    <a:p>
                      <a:pPr marL="0" lvl="0" indent="0" algn="just" rtl="0">
                        <a:lnSpc>
                          <a:spcPct val="100000"/>
                        </a:lnSpc>
                        <a:spcBef>
                          <a:spcPts val="0"/>
                        </a:spcBef>
                        <a:spcAft>
                          <a:spcPts val="0"/>
                        </a:spcAft>
                        <a:buNone/>
                      </a:pPr>
                      <a:r>
                        <a:rPr lang="en" sz="1250">
                          <a:solidFill>
                            <a:srgbClr val="414141"/>
                          </a:solidFill>
                          <a:highlight>
                            <a:srgbClr val="FFFFFF"/>
                          </a:highlight>
                          <a:latin typeface="Consolas"/>
                          <a:ea typeface="Consolas"/>
                          <a:cs typeface="Consolas"/>
                          <a:sym typeface="Consolas"/>
                        </a:rPr>
                        <a:t>a| b</a:t>
                      </a:r>
                      <a:endParaRPr sz="12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00000"/>
                        </a:lnSpc>
                        <a:spcBef>
                          <a:spcPts val="0"/>
                        </a:spcBef>
                        <a:spcAft>
                          <a:spcPts val="0"/>
                        </a:spcAft>
                        <a:buNone/>
                      </a:pPr>
                      <a:r>
                        <a:rPr lang="en" sz="1100">
                          <a:solidFill>
                            <a:srgbClr val="414141"/>
                          </a:solidFill>
                          <a:highlight>
                            <a:srgbClr val="FFFFFF"/>
                          </a:highlight>
                          <a:latin typeface="Consolas"/>
                          <a:ea typeface="Consolas"/>
                          <a:cs typeface="Consolas"/>
                          <a:sym typeface="Consolas"/>
                        </a:rPr>
                        <a:t>Matches either a or b.</a:t>
                      </a:r>
                      <a:endParaRPr sz="110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796650">
                <a:tc>
                  <a:txBody>
                    <a:bodyPr/>
                    <a:lstStyle/>
                    <a:p>
                      <a:pPr marL="0" lvl="0" indent="0" algn="l" rtl="0">
                        <a:lnSpc>
                          <a:spcPct val="115000"/>
                        </a:lnSpc>
                        <a:spcBef>
                          <a:spcPts val="900"/>
                        </a:spcBef>
                        <a:spcAft>
                          <a:spcPts val="900"/>
                        </a:spcAft>
                        <a:buNone/>
                      </a:pPr>
                      <a:r>
                        <a:rPr lang="en" sz="1250">
                          <a:solidFill>
                            <a:srgbClr val="414141"/>
                          </a:solidFill>
                          <a:highlight>
                            <a:srgbClr val="FFFFFF"/>
                          </a:highlight>
                          <a:latin typeface="Consolas"/>
                          <a:ea typeface="Consolas"/>
                          <a:cs typeface="Consolas"/>
                          <a:sym typeface="Consolas"/>
                        </a:rPr>
                        <a:t>\t, \n, \r</a:t>
                      </a:r>
                      <a:endParaRPr sz="125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15000"/>
                        </a:lnSpc>
                        <a:spcBef>
                          <a:spcPts val="900"/>
                        </a:spcBef>
                        <a:spcAft>
                          <a:spcPts val="900"/>
                        </a:spcAft>
                        <a:buNone/>
                      </a:pPr>
                      <a:r>
                        <a:rPr lang="en" sz="1100">
                          <a:solidFill>
                            <a:srgbClr val="202124"/>
                          </a:solidFill>
                          <a:highlight>
                            <a:srgbClr val="FFFFFF"/>
                          </a:highlight>
                          <a:latin typeface="Roboto"/>
                          <a:ea typeface="Roboto"/>
                          <a:cs typeface="Roboto"/>
                          <a:sym typeface="Roboto"/>
                        </a:rPr>
                        <a:t> </a:t>
                      </a:r>
                      <a:r>
                        <a:rPr lang="en" sz="1100">
                          <a:solidFill>
                            <a:srgbClr val="202124"/>
                          </a:solidFill>
                          <a:highlight>
                            <a:srgbClr val="FFFFFF"/>
                          </a:highlight>
                          <a:latin typeface="Consolas"/>
                          <a:ea typeface="Consolas"/>
                          <a:cs typeface="Consolas"/>
                          <a:sym typeface="Consolas"/>
                        </a:rPr>
                        <a:t>tab, newline, return.</a:t>
                      </a:r>
                      <a:endParaRPr sz="1100">
                        <a:solidFill>
                          <a:srgbClr val="414141"/>
                        </a:solidFill>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426012" y="6798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Example</a:t>
            </a:r>
            <a:endParaRPr/>
          </a:p>
        </p:txBody>
      </p:sp>
      <p:sp>
        <p:nvSpPr>
          <p:cNvPr id="228" name="Google Shape;228;p31"/>
          <p:cNvSpPr txBox="1">
            <a:spLocks noGrp="1"/>
          </p:cNvSpPr>
          <p:nvPr>
            <p:ph type="body" idx="1"/>
          </p:nvPr>
        </p:nvSpPr>
        <p:spPr>
          <a:xfrm>
            <a:off x="523875" y="1210225"/>
            <a:ext cx="8186700" cy="3475800"/>
          </a:xfrm>
          <a:prstGeom prst="rect">
            <a:avLst/>
          </a:prstGeom>
        </p:spPr>
        <p:txBody>
          <a:bodyPr spcFirstLastPara="1" wrap="square" lIns="68575" tIns="68575" rIns="68575" bIns="68575" anchor="t" anchorCtr="0">
            <a:normAutofit/>
          </a:bodyPr>
          <a:lstStyle/>
          <a:p>
            <a:pPr marL="0" lvl="0" indent="0" algn="l" rtl="0">
              <a:lnSpc>
                <a:spcPct val="162500"/>
              </a:lnSpc>
              <a:spcBef>
                <a:spcPts val="1500"/>
              </a:spcBef>
              <a:spcAft>
                <a:spcPts val="0"/>
              </a:spcAft>
              <a:buNone/>
            </a:pPr>
            <a:r>
              <a:rPr lang="en" sz="1500">
                <a:solidFill>
                  <a:srgbClr val="000000"/>
                </a:solidFill>
              </a:rPr>
              <a:t>Here are some examples of Regex patterns:</a:t>
            </a:r>
            <a:endParaRPr sz="1500">
              <a:solidFill>
                <a:srgbClr val="000000"/>
              </a:solidFill>
            </a:endParaRPr>
          </a:p>
          <a:p>
            <a:pPr marL="114300" lvl="0" indent="-196850" algn="l" rtl="0">
              <a:lnSpc>
                <a:spcPct val="125000"/>
              </a:lnSpc>
              <a:spcBef>
                <a:spcPts val="1200"/>
              </a:spcBef>
              <a:spcAft>
                <a:spcPts val="0"/>
              </a:spcAft>
              <a:buClr>
                <a:srgbClr val="000000"/>
              </a:buClr>
              <a:buSzPts val="1300"/>
              <a:buFont typeface="Roboto"/>
              <a:buChar char="●"/>
            </a:pPr>
            <a:r>
              <a:rPr lang="en" sz="1300">
                <a:solidFill>
                  <a:srgbClr val="1A202C"/>
                </a:solidFill>
                <a:highlight>
                  <a:srgbClr val="FFFFFF"/>
                </a:highlight>
                <a:latin typeface="Consolas"/>
                <a:ea typeface="Consolas"/>
                <a:cs typeface="Consolas"/>
                <a:sym typeface="Consolas"/>
              </a:rPr>
              <a:t>2|3 </a:t>
            </a:r>
            <a:r>
              <a:rPr lang="en" sz="1300"/>
              <a:t>The | character is a “pipe” symbol and is used as an “or” operator. So 2|3 will return either 2 or 3.</a:t>
            </a:r>
            <a:endParaRPr sz="1300"/>
          </a:p>
          <a:p>
            <a:pPr marL="114300" lvl="0" indent="-196850" algn="l" rtl="0">
              <a:lnSpc>
                <a:spcPct val="125000"/>
              </a:lnSpc>
              <a:spcBef>
                <a:spcPts val="0"/>
              </a:spcBef>
              <a:spcAft>
                <a:spcPts val="0"/>
              </a:spcAft>
              <a:buClr>
                <a:srgbClr val="000000"/>
              </a:buClr>
              <a:buSzPts val="1300"/>
              <a:buFont typeface="Roboto"/>
              <a:buChar char="●"/>
            </a:pPr>
            <a:r>
              <a:rPr lang="en" sz="1300">
                <a:solidFill>
                  <a:srgbClr val="000000"/>
                </a:solidFill>
                <a:latin typeface="Consolas"/>
                <a:ea typeface="Consolas"/>
                <a:cs typeface="Consolas"/>
                <a:sym typeface="Consolas"/>
              </a:rPr>
              <a:t>\d{3}-\d{3}-\d{4}</a:t>
            </a:r>
            <a:r>
              <a:rPr lang="en" sz="1300">
                <a:solidFill>
                  <a:srgbClr val="000000"/>
                </a:solidFill>
                <a:latin typeface="Roboto"/>
                <a:ea typeface="Roboto"/>
                <a:cs typeface="Roboto"/>
                <a:sym typeface="Roboto"/>
              </a:rPr>
              <a:t>:            Matches a US telephone number.</a:t>
            </a:r>
            <a:endParaRPr sz="1300">
              <a:solidFill>
                <a:srgbClr val="000000"/>
              </a:solidFill>
              <a:latin typeface="Roboto"/>
              <a:ea typeface="Roboto"/>
              <a:cs typeface="Roboto"/>
              <a:sym typeface="Roboto"/>
            </a:endParaRPr>
          </a:p>
          <a:p>
            <a:pPr marL="114300" lvl="0" indent="-196850" algn="l" rtl="0">
              <a:lnSpc>
                <a:spcPct val="115000"/>
              </a:lnSpc>
              <a:spcBef>
                <a:spcPts val="0"/>
              </a:spcBef>
              <a:spcAft>
                <a:spcPts val="0"/>
              </a:spcAft>
              <a:buClr>
                <a:srgbClr val="000000"/>
              </a:buClr>
              <a:buSzPts val="1300"/>
              <a:buFont typeface="Roboto"/>
              <a:buChar char="●"/>
            </a:pPr>
            <a:r>
              <a:rPr lang="en" sz="1300">
                <a:solidFill>
                  <a:srgbClr val="000000"/>
                </a:solidFill>
                <a:latin typeface="Consolas"/>
                <a:ea typeface="Consolas"/>
                <a:cs typeface="Consolas"/>
                <a:sym typeface="Consolas"/>
              </a:rPr>
              <a:t>[A-Za-z0-9._%+-]+@[A-Za-z0-9.-]+\.[A-Za-z]{2,}</a:t>
            </a:r>
            <a:r>
              <a:rPr lang="en" sz="1300">
                <a:solidFill>
                  <a:srgbClr val="000000"/>
                </a:solidFill>
                <a:latin typeface="Roboto"/>
                <a:ea typeface="Roboto"/>
                <a:cs typeface="Roboto"/>
                <a:sym typeface="Roboto"/>
              </a:rPr>
              <a:t>:       Matches an email address.</a:t>
            </a:r>
            <a:endParaRPr sz="1300">
              <a:solidFill>
                <a:srgbClr val="000000"/>
              </a:solidFill>
              <a:latin typeface="Roboto"/>
              <a:ea typeface="Roboto"/>
              <a:cs typeface="Roboto"/>
              <a:sym typeface="Roboto"/>
            </a:endParaRPr>
          </a:p>
          <a:p>
            <a:pPr marL="114300" lvl="0" indent="-196850" algn="l" rtl="0">
              <a:lnSpc>
                <a:spcPct val="115000"/>
              </a:lnSpc>
              <a:spcBef>
                <a:spcPts val="0"/>
              </a:spcBef>
              <a:spcAft>
                <a:spcPts val="0"/>
              </a:spcAft>
              <a:buClr>
                <a:srgbClr val="000000"/>
              </a:buClr>
              <a:buSzPts val="1300"/>
              <a:buFont typeface="Roboto"/>
              <a:buChar char="●"/>
            </a:pPr>
            <a:r>
              <a:rPr lang="en" sz="1300">
                <a:solidFill>
                  <a:srgbClr val="000000"/>
                </a:solidFill>
                <a:latin typeface="Consolas"/>
                <a:ea typeface="Consolas"/>
                <a:cs typeface="Consolas"/>
                <a:sym typeface="Consolas"/>
              </a:rPr>
              <a:t>(http://|https://)?([A-Za-z0-9-]+\.[A-Za-z0-9-.]+)(/[A-Za-z0-9-._~:/?#@!$&amp;'()*+,;=]*)?</a:t>
            </a:r>
            <a:r>
              <a:rPr lang="en" sz="1300">
                <a:solidFill>
                  <a:srgbClr val="000000"/>
                </a:solidFill>
                <a:latin typeface="Roboto"/>
                <a:ea typeface="Roboto"/>
                <a:cs typeface="Roboto"/>
                <a:sym typeface="Roboto"/>
              </a:rPr>
              <a:t>:   Matches a URL.</a:t>
            </a:r>
            <a:endParaRPr sz="1300">
              <a:solidFill>
                <a:srgbClr val="000000"/>
              </a:solidFill>
              <a:latin typeface="Roboto"/>
              <a:ea typeface="Roboto"/>
              <a:cs typeface="Roboto"/>
              <a:sym typeface="Roboto"/>
            </a:endParaRPr>
          </a:p>
        </p:txBody>
      </p:sp>
      <p:sp>
        <p:nvSpPr>
          <p:cNvPr id="229" name="Google Shape;229;p31"/>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Python Regex Methods</a:t>
            </a:r>
            <a:endParaRPr/>
          </a:p>
        </p:txBody>
      </p:sp>
      <p:sp>
        <p:nvSpPr>
          <p:cNvPr id="235" name="Google Shape;235;p32"/>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fld id="{00000000-1234-1234-1234-123412341234}" type="slidenum">
              <a:rPr lang="en"/>
              <a:t>14</a:t>
            </a:fld>
            <a:endParaRPr/>
          </a:p>
        </p:txBody>
      </p:sp>
      <p:graphicFrame>
        <p:nvGraphicFramePr>
          <p:cNvPr id="236" name="Google Shape;236;p32"/>
          <p:cNvGraphicFramePr/>
          <p:nvPr/>
        </p:nvGraphicFramePr>
        <p:xfrm>
          <a:off x="335150" y="1756025"/>
          <a:ext cx="8599950" cy="2788615"/>
        </p:xfrm>
        <a:graphic>
          <a:graphicData uri="http://schemas.openxmlformats.org/drawingml/2006/table">
            <a:tbl>
              <a:tblPr>
                <a:noFill/>
                <a:tableStyleId>{E65B80B3-D6A0-4F7F-9482-33BDE5902289}</a:tableStyleId>
              </a:tblPr>
              <a:tblGrid>
                <a:gridCol w="2143600">
                  <a:extLst>
                    <a:ext uri="{9D8B030D-6E8A-4147-A177-3AD203B41FA5}">
                      <a16:colId xmlns:a16="http://schemas.microsoft.com/office/drawing/2014/main" val="20000"/>
                    </a:ext>
                  </a:extLst>
                </a:gridCol>
                <a:gridCol w="6456350">
                  <a:extLst>
                    <a:ext uri="{9D8B030D-6E8A-4147-A177-3AD203B41FA5}">
                      <a16:colId xmlns:a16="http://schemas.microsoft.com/office/drawing/2014/main" val="20001"/>
                    </a:ext>
                  </a:extLst>
                </a:gridCol>
              </a:tblGrid>
              <a:tr h="394050">
                <a:tc>
                  <a:txBody>
                    <a:bodyPr/>
                    <a:lstStyle/>
                    <a:p>
                      <a:pPr marL="0" lvl="0" indent="0" algn="l" rtl="0">
                        <a:spcBef>
                          <a:spcPts val="0"/>
                        </a:spcBef>
                        <a:spcAft>
                          <a:spcPts val="0"/>
                        </a:spcAft>
                        <a:buNone/>
                      </a:pPr>
                      <a:r>
                        <a:rPr lang="en" b="1"/>
                        <a:t>Method</a:t>
                      </a:r>
                      <a:endParaRPr b="1"/>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DDDDD"/>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b="1"/>
                        <a:t>Description</a:t>
                      </a:r>
                      <a:endParaRPr b="1"/>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DDDDD"/>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299200">
                <a:tc>
                  <a:txBody>
                    <a:bodyPr/>
                    <a:lstStyle/>
                    <a:p>
                      <a:pPr marL="0" lvl="0" indent="0" algn="l" rtl="0">
                        <a:spcBef>
                          <a:spcPts val="0"/>
                        </a:spcBef>
                        <a:spcAft>
                          <a:spcPts val="0"/>
                        </a:spcAft>
                        <a:buNone/>
                      </a:pPr>
                      <a:r>
                        <a:rPr lang="en" sz="1200" u="sng">
                          <a:solidFill>
                            <a:schemeClr val="hlink"/>
                          </a:solidFill>
                          <a:hlinkClick r:id="rId3"/>
                        </a:rPr>
                        <a:t>re.compile('pattern')</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sz="1200"/>
                        <a:t>Compile a regular expression pattern provided as a string into a re.Pattern object.</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544150">
                <a:tc>
                  <a:txBody>
                    <a:bodyPr/>
                    <a:lstStyle/>
                    <a:p>
                      <a:pPr marL="0" lvl="0" indent="0" algn="l" rtl="0">
                        <a:spcBef>
                          <a:spcPts val="0"/>
                        </a:spcBef>
                        <a:spcAft>
                          <a:spcPts val="0"/>
                        </a:spcAft>
                        <a:buNone/>
                      </a:pPr>
                      <a:r>
                        <a:rPr lang="en" sz="1200" u="sng">
                          <a:solidFill>
                            <a:schemeClr val="hlink"/>
                          </a:solidFill>
                          <a:hlinkClick r:id="rId4"/>
                        </a:rPr>
                        <a:t>re.search(pattern, str)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sz="1200"/>
                        <a:t>Search for occurrences of the regex pattern inside the target string and return only the first match.</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256550">
                <a:tc>
                  <a:txBody>
                    <a:bodyPr/>
                    <a:lstStyle/>
                    <a:p>
                      <a:pPr marL="0" lvl="0" indent="0" algn="l" rtl="0">
                        <a:spcBef>
                          <a:spcPts val="0"/>
                        </a:spcBef>
                        <a:spcAft>
                          <a:spcPts val="0"/>
                        </a:spcAft>
                        <a:buNone/>
                      </a:pPr>
                      <a:r>
                        <a:rPr lang="en" sz="1200" u="sng">
                          <a:solidFill>
                            <a:schemeClr val="hlink"/>
                          </a:solidFill>
                          <a:hlinkClick r:id="rId5"/>
                        </a:rPr>
                        <a:t>re.match(pattern, str)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sz="1200"/>
                        <a:t>Try to match the regex pattern at the start of the string. It returns a match only if the pattern is located at the beginning of the string.</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200" u="sng">
                          <a:solidFill>
                            <a:schemeClr val="hlink"/>
                          </a:solidFill>
                          <a:hlinkClick r:id="rId6"/>
                        </a:rPr>
                        <a:t>re.fullmatch(pattern, str)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sz="1200"/>
                        <a:t>Match the regular expression pattern to the entire string from the first to the last character.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525475">
                <a:tc>
                  <a:txBody>
                    <a:bodyPr/>
                    <a:lstStyle/>
                    <a:p>
                      <a:pPr marL="0" lvl="0" indent="0" algn="l" rtl="0">
                        <a:spcBef>
                          <a:spcPts val="0"/>
                        </a:spcBef>
                        <a:spcAft>
                          <a:spcPts val="0"/>
                        </a:spcAft>
                        <a:buNone/>
                      </a:pPr>
                      <a:r>
                        <a:rPr lang="en" sz="1200" u="sng">
                          <a:solidFill>
                            <a:schemeClr val="hlink"/>
                          </a:solidFill>
                          <a:hlinkClick r:id="rId6"/>
                        </a:rPr>
                        <a:t>re.fullmatch(pattern, str)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sz="1200"/>
                        <a:t>Match the regular expression pattern to the entire string from the first to the last character.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37" name="Google Shape;237;p32"/>
          <p:cNvSpPr txBox="1"/>
          <p:nvPr/>
        </p:nvSpPr>
        <p:spPr>
          <a:xfrm>
            <a:off x="374225" y="1140100"/>
            <a:ext cx="8560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222222"/>
                </a:solidFill>
                <a:highlight>
                  <a:srgbClr val="FEFEFE"/>
                </a:highlight>
              </a:rPr>
              <a:t>The Python regex module consists of multiple methods. below is the list of regex methods and their meaning.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Python Regex methods (continued)</a:t>
            </a:r>
            <a:endParaRPr/>
          </a:p>
        </p:txBody>
      </p:sp>
      <p:sp>
        <p:nvSpPr>
          <p:cNvPr id="243" name="Google Shape;243;p33"/>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15</a:t>
            </a:fld>
            <a:endParaRPr/>
          </a:p>
        </p:txBody>
      </p:sp>
      <p:graphicFrame>
        <p:nvGraphicFramePr>
          <p:cNvPr id="244" name="Google Shape;244;p33"/>
          <p:cNvGraphicFramePr/>
          <p:nvPr/>
        </p:nvGraphicFramePr>
        <p:xfrm>
          <a:off x="361275" y="1390500"/>
          <a:ext cx="8599950" cy="3228135"/>
        </p:xfrm>
        <a:graphic>
          <a:graphicData uri="http://schemas.openxmlformats.org/drawingml/2006/table">
            <a:tbl>
              <a:tblPr>
                <a:noFill/>
                <a:tableStyleId>{E65B80B3-D6A0-4F7F-9482-33BDE5902289}</a:tableStyleId>
              </a:tblPr>
              <a:tblGrid>
                <a:gridCol w="2535225">
                  <a:extLst>
                    <a:ext uri="{9D8B030D-6E8A-4147-A177-3AD203B41FA5}">
                      <a16:colId xmlns:a16="http://schemas.microsoft.com/office/drawing/2014/main" val="20000"/>
                    </a:ext>
                  </a:extLst>
                </a:gridCol>
                <a:gridCol w="6064725">
                  <a:extLst>
                    <a:ext uri="{9D8B030D-6E8A-4147-A177-3AD203B41FA5}">
                      <a16:colId xmlns:a16="http://schemas.microsoft.com/office/drawing/2014/main" val="20001"/>
                    </a:ext>
                  </a:extLst>
                </a:gridCol>
              </a:tblGrid>
              <a:tr h="397675">
                <a:tc>
                  <a:txBody>
                    <a:bodyPr/>
                    <a:lstStyle/>
                    <a:p>
                      <a:pPr marL="0" lvl="0" indent="0" algn="l" rtl="0">
                        <a:spcBef>
                          <a:spcPts val="0"/>
                        </a:spcBef>
                        <a:spcAft>
                          <a:spcPts val="0"/>
                        </a:spcAft>
                        <a:buNone/>
                      </a:pPr>
                      <a:r>
                        <a:rPr lang="en" b="1"/>
                        <a:t>Method</a:t>
                      </a:r>
                      <a:endParaRPr b="1"/>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b="1"/>
                        <a:t>Description</a:t>
                      </a:r>
                      <a:endParaRPr b="1"/>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0"/>
                  </a:ext>
                </a:extLst>
              </a:tr>
              <a:tr h="397675">
                <a:tc>
                  <a:txBody>
                    <a:bodyPr/>
                    <a:lstStyle/>
                    <a:p>
                      <a:pPr marL="0" lvl="0" indent="0" algn="l" rtl="0">
                        <a:spcBef>
                          <a:spcPts val="0"/>
                        </a:spcBef>
                        <a:spcAft>
                          <a:spcPts val="0"/>
                        </a:spcAft>
                        <a:buNone/>
                      </a:pPr>
                      <a:r>
                        <a:rPr lang="en" sz="1200" u="sng">
                          <a:solidFill>
                            <a:schemeClr val="hlink"/>
                          </a:solidFill>
                          <a:hlinkClick r:id="rId3"/>
                        </a:rPr>
                        <a:t>re.findall(pattern, str)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sz="1100"/>
                        <a:t>Scans the regex pattern through the entire string and returns all matches.</a:t>
                      </a:r>
                      <a:endParaRPr sz="11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605975">
                <a:tc>
                  <a:txBody>
                    <a:bodyPr/>
                    <a:lstStyle/>
                    <a:p>
                      <a:pPr marL="0" lvl="0" indent="0" algn="l" rtl="0">
                        <a:spcBef>
                          <a:spcPts val="0"/>
                        </a:spcBef>
                        <a:spcAft>
                          <a:spcPts val="0"/>
                        </a:spcAft>
                        <a:buNone/>
                      </a:pPr>
                      <a:r>
                        <a:rPr lang="en" sz="1200" u="sng">
                          <a:solidFill>
                            <a:schemeClr val="hlink"/>
                          </a:solidFill>
                          <a:hlinkClick r:id="rId4"/>
                        </a:rPr>
                        <a:t>re.finditer(pattern, str)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sz="1100"/>
                        <a:t>Scans the regex pattern through the entire string and returns an iterator yielding match objects.</a:t>
                      </a:r>
                      <a:endParaRPr sz="11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440625">
                <a:tc>
                  <a:txBody>
                    <a:bodyPr/>
                    <a:lstStyle/>
                    <a:p>
                      <a:pPr marL="0" lvl="0" indent="0" algn="l" rtl="0">
                        <a:spcBef>
                          <a:spcPts val="0"/>
                        </a:spcBef>
                        <a:spcAft>
                          <a:spcPts val="0"/>
                        </a:spcAft>
                        <a:buNone/>
                      </a:pPr>
                      <a:r>
                        <a:rPr lang="en" sz="1200" u="sng">
                          <a:solidFill>
                            <a:schemeClr val="hlink"/>
                          </a:solidFill>
                          <a:hlinkClick r:id="rId5"/>
                        </a:rPr>
                        <a:t>re.split(pattern, str)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sz="1100"/>
                        <a:t>It breaks a string into a list of matches as per the given regular expression pattern.</a:t>
                      </a:r>
                      <a:endParaRPr sz="11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435050">
                <a:tc>
                  <a:txBody>
                    <a:bodyPr/>
                    <a:lstStyle/>
                    <a:p>
                      <a:pPr marL="0" lvl="0" indent="0" algn="l" rtl="0">
                        <a:spcBef>
                          <a:spcPts val="0"/>
                        </a:spcBef>
                        <a:spcAft>
                          <a:spcPts val="0"/>
                        </a:spcAft>
                        <a:buNone/>
                      </a:pPr>
                      <a:r>
                        <a:rPr lang="en" sz="1200" u="sng">
                          <a:solidFill>
                            <a:schemeClr val="hlink"/>
                          </a:solidFill>
                          <a:hlinkClick r:id="rId6"/>
                        </a:rPr>
                        <a:t>re.sub(pattern, replacement, str)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tc>
                  <a:txBody>
                    <a:bodyPr/>
                    <a:lstStyle/>
                    <a:p>
                      <a:pPr marL="0" lvl="0" indent="0" algn="l" rtl="0">
                        <a:spcBef>
                          <a:spcPts val="0"/>
                        </a:spcBef>
                        <a:spcAft>
                          <a:spcPts val="0"/>
                        </a:spcAft>
                        <a:buNone/>
                      </a:pPr>
                      <a:r>
                        <a:rPr lang="en" sz="1100"/>
                        <a:t>Replace one or more occurrences of a pattern in the string with a replacement.</a:t>
                      </a:r>
                      <a:endParaRPr sz="11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944950">
                <a:tc>
                  <a:txBody>
                    <a:bodyPr/>
                    <a:lstStyle/>
                    <a:p>
                      <a:pPr marL="0" lvl="0" indent="0" algn="l" rtl="0">
                        <a:spcBef>
                          <a:spcPts val="0"/>
                        </a:spcBef>
                        <a:spcAft>
                          <a:spcPts val="0"/>
                        </a:spcAft>
                        <a:buNone/>
                      </a:pPr>
                      <a:r>
                        <a:rPr lang="en" sz="1200" u="sng">
                          <a:solidFill>
                            <a:schemeClr val="hlink"/>
                          </a:solidFill>
                          <a:hlinkClick r:id="rId7"/>
                        </a:rPr>
                        <a:t>re.subn(pattern, replacement, str)</a:t>
                      </a:r>
                      <a:endParaRPr sz="12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100"/>
                        <a:t>Same as re.sub(). The difference is it will return a tuple of two elements.</a:t>
                      </a:r>
                      <a:endParaRPr sz="1100"/>
                    </a:p>
                    <a:p>
                      <a:pPr marL="0" lvl="0" indent="0" algn="l" rtl="0">
                        <a:spcBef>
                          <a:spcPts val="0"/>
                        </a:spcBef>
                        <a:spcAft>
                          <a:spcPts val="0"/>
                        </a:spcAft>
                        <a:buNone/>
                      </a:pPr>
                      <a:r>
                        <a:rPr lang="en" sz="1100"/>
                        <a:t>First, a new string after all replacement, and second the number of replacements it has made.</a:t>
                      </a:r>
                      <a:endParaRPr sz="1100"/>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DDDDDD"/>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460812" y="7128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Regex flags (1 of 2)</a:t>
            </a:r>
            <a:endParaRPr/>
          </a:p>
        </p:txBody>
      </p:sp>
      <p:sp>
        <p:nvSpPr>
          <p:cNvPr id="250" name="Google Shape;250;p34"/>
          <p:cNvSpPr txBox="1">
            <a:spLocks noGrp="1"/>
          </p:cNvSpPr>
          <p:nvPr>
            <p:ph type="body" idx="1"/>
          </p:nvPr>
        </p:nvSpPr>
        <p:spPr>
          <a:xfrm>
            <a:off x="523875" y="1290600"/>
            <a:ext cx="8186700" cy="3395400"/>
          </a:xfrm>
          <a:prstGeom prst="rect">
            <a:avLst/>
          </a:prstGeom>
        </p:spPr>
        <p:txBody>
          <a:bodyPr spcFirstLastPara="1" wrap="square" lIns="68575" tIns="68575" rIns="68575" bIns="68575" anchor="t" anchorCtr="0">
            <a:normAutofit lnSpcReduction="20000"/>
          </a:bodyPr>
          <a:lstStyle/>
          <a:p>
            <a:pPr marL="457200" lvl="0" indent="-311150" algn="l" rtl="0">
              <a:lnSpc>
                <a:spcPct val="115000"/>
              </a:lnSpc>
              <a:spcBef>
                <a:spcPts val="0"/>
              </a:spcBef>
              <a:spcAft>
                <a:spcPts val="0"/>
              </a:spcAft>
              <a:buSzPts val="1300"/>
              <a:buChar char="❑"/>
            </a:pPr>
            <a:r>
              <a:rPr lang="en" sz="1300"/>
              <a:t>All RE module methods accept an optional flags argument used to enable various unique features and syntax variations.</a:t>
            </a:r>
            <a:endParaRPr sz="1300"/>
          </a:p>
          <a:p>
            <a:pPr marL="457200" lvl="0" indent="-311150" algn="l" rtl="0">
              <a:lnSpc>
                <a:spcPct val="115000"/>
              </a:lnSpc>
              <a:spcBef>
                <a:spcPts val="1000"/>
              </a:spcBef>
              <a:spcAft>
                <a:spcPts val="0"/>
              </a:spcAft>
              <a:buSzPts val="1300"/>
              <a:buChar char="❑"/>
            </a:pPr>
            <a:r>
              <a:rPr lang="en" sz="1300"/>
              <a:t>For example, you want to search a word inside a string using regex. You can enhance this regex's capability by adding the </a:t>
            </a:r>
            <a:r>
              <a:rPr lang="en" sz="1300" b="1">
                <a:solidFill>
                  <a:srgbClr val="6C0B24"/>
                </a:solidFill>
                <a:highlight>
                  <a:srgbClr val="F9F2F4"/>
                </a:highlight>
              </a:rPr>
              <a:t>RE.I</a:t>
            </a:r>
            <a:r>
              <a:rPr lang="en" sz="1300"/>
              <a:t> flag as an argument to the search method to enable case-insensitive searching.</a:t>
            </a:r>
            <a:endParaRPr sz="1300"/>
          </a:p>
          <a:p>
            <a:pPr marL="457200" lvl="0" indent="-311150" algn="l" rtl="0">
              <a:lnSpc>
                <a:spcPct val="115000"/>
              </a:lnSpc>
              <a:spcBef>
                <a:spcPts val="1000"/>
              </a:spcBef>
              <a:spcAft>
                <a:spcPts val="0"/>
              </a:spcAft>
              <a:buSzPts val="1300"/>
              <a:buChar char="❑"/>
            </a:pPr>
            <a:r>
              <a:rPr lang="en" sz="1300"/>
              <a:t>To specify more than one flag, use the </a:t>
            </a:r>
            <a:r>
              <a:rPr lang="en" sz="1300">
                <a:solidFill>
                  <a:srgbClr val="6C0B24"/>
                </a:solidFill>
                <a:highlight>
                  <a:srgbClr val="F9F2F4"/>
                </a:highlight>
              </a:rPr>
              <a:t>|</a:t>
            </a:r>
            <a:r>
              <a:rPr lang="en" sz="1300"/>
              <a:t> operator to connect them.</a:t>
            </a:r>
            <a:endParaRPr sz="1300"/>
          </a:p>
          <a:p>
            <a:pPr marL="457200" lvl="0" indent="-311150" algn="l" rtl="0">
              <a:lnSpc>
                <a:spcPct val="115000"/>
              </a:lnSpc>
              <a:spcBef>
                <a:spcPts val="1000"/>
              </a:spcBef>
              <a:spcAft>
                <a:spcPts val="0"/>
              </a:spcAft>
              <a:buSzPts val="1300"/>
              <a:buChar char="❑"/>
            </a:pPr>
            <a:r>
              <a:rPr lang="en" sz="1300"/>
              <a:t>For example:</a:t>
            </a:r>
            <a:endParaRPr sz="1300"/>
          </a:p>
          <a:p>
            <a:pPr marL="457200" marR="165100" lvl="0" indent="0" algn="l" rtl="0">
              <a:lnSpc>
                <a:spcPct val="150000"/>
              </a:lnSpc>
              <a:spcBef>
                <a:spcPts val="1000"/>
              </a:spcBef>
              <a:spcAft>
                <a:spcPts val="0"/>
              </a:spcAft>
              <a:buNone/>
            </a:pPr>
            <a:r>
              <a:rPr lang="en" sz="1300">
                <a:solidFill>
                  <a:srgbClr val="E1E1E1"/>
                </a:solidFill>
                <a:highlight>
                  <a:srgbClr val="383B40"/>
                </a:highlight>
                <a:latin typeface="Consolas"/>
                <a:ea typeface="Consolas"/>
                <a:cs typeface="Consolas"/>
                <a:sym typeface="Consolas"/>
              </a:rPr>
              <a:t>re</a:t>
            </a:r>
            <a:r>
              <a:rPr lang="en" sz="1300">
                <a:solidFill>
                  <a:srgbClr val="CCCC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findall</a:t>
            </a:r>
            <a:r>
              <a:rPr lang="en" sz="1300">
                <a:solidFill>
                  <a:srgbClr val="CCCC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pattern</a:t>
            </a:r>
            <a:r>
              <a:rPr lang="en" sz="1300">
                <a:solidFill>
                  <a:srgbClr val="CCCC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 string</a:t>
            </a:r>
            <a:r>
              <a:rPr lang="en" sz="1300">
                <a:solidFill>
                  <a:srgbClr val="CCCC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 flags</a:t>
            </a:r>
            <a:r>
              <a:rPr lang="en" sz="1300">
                <a:solidFill>
                  <a:srgbClr val="67CD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re</a:t>
            </a:r>
            <a:r>
              <a:rPr lang="en" sz="1300">
                <a:solidFill>
                  <a:srgbClr val="CCCC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I</a:t>
            </a:r>
            <a:r>
              <a:rPr lang="en" sz="1300">
                <a:solidFill>
                  <a:srgbClr val="67CD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re</a:t>
            </a:r>
            <a:r>
              <a:rPr lang="en" sz="1300">
                <a:solidFill>
                  <a:srgbClr val="CCCC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M</a:t>
            </a:r>
            <a:r>
              <a:rPr lang="en" sz="1300">
                <a:solidFill>
                  <a:srgbClr val="67CD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re</a:t>
            </a:r>
            <a:r>
              <a:rPr lang="en" sz="1300">
                <a:solidFill>
                  <a:srgbClr val="CCCCCC"/>
                </a:solidFill>
                <a:highlight>
                  <a:srgbClr val="383B40"/>
                </a:highlight>
                <a:latin typeface="Consolas"/>
                <a:ea typeface="Consolas"/>
                <a:cs typeface="Consolas"/>
                <a:sym typeface="Consolas"/>
              </a:rPr>
              <a:t>.</a:t>
            </a:r>
            <a:r>
              <a:rPr lang="en" sz="1300">
                <a:solidFill>
                  <a:srgbClr val="E1E1E1"/>
                </a:solidFill>
                <a:highlight>
                  <a:srgbClr val="383B40"/>
                </a:highlight>
                <a:latin typeface="Consolas"/>
                <a:ea typeface="Consolas"/>
                <a:cs typeface="Consolas"/>
                <a:sym typeface="Consolas"/>
              </a:rPr>
              <a:t>X</a:t>
            </a:r>
            <a:r>
              <a:rPr lang="en" sz="1300">
                <a:solidFill>
                  <a:srgbClr val="CCCCCC"/>
                </a:solidFill>
                <a:highlight>
                  <a:srgbClr val="383B40"/>
                </a:highlight>
                <a:latin typeface="Consolas"/>
                <a:ea typeface="Consolas"/>
                <a:cs typeface="Consolas"/>
                <a:sym typeface="Consolas"/>
              </a:rPr>
              <a:t>)</a:t>
            </a:r>
            <a:endParaRPr sz="1300"/>
          </a:p>
          <a:p>
            <a:pPr marL="0" lvl="0" indent="0" algn="l" rtl="0">
              <a:lnSpc>
                <a:spcPct val="115000"/>
              </a:lnSpc>
              <a:spcBef>
                <a:spcPts val="1900"/>
              </a:spcBef>
              <a:spcAft>
                <a:spcPts val="0"/>
              </a:spcAft>
              <a:buNone/>
            </a:pPr>
            <a:endParaRPr sz="1300">
              <a:latin typeface="Roboto"/>
              <a:ea typeface="Roboto"/>
              <a:cs typeface="Roboto"/>
              <a:sym typeface="Roboto"/>
            </a:endParaRPr>
          </a:p>
          <a:p>
            <a:pPr marL="0" lvl="0" indent="0" algn="l" rtl="0">
              <a:lnSpc>
                <a:spcPct val="115000"/>
              </a:lnSpc>
              <a:spcBef>
                <a:spcPts val="1500"/>
              </a:spcBef>
              <a:spcAft>
                <a:spcPts val="0"/>
              </a:spcAft>
              <a:buNone/>
            </a:pPr>
            <a:endParaRPr sz="1300">
              <a:latin typeface="Roboto"/>
              <a:ea typeface="Roboto"/>
              <a:cs typeface="Roboto"/>
              <a:sym typeface="Roboto"/>
            </a:endParaRPr>
          </a:p>
          <a:p>
            <a:pPr marL="0" lvl="0" indent="0" algn="l" rtl="0">
              <a:spcBef>
                <a:spcPts val="1500"/>
              </a:spcBef>
              <a:spcAft>
                <a:spcPts val="0"/>
              </a:spcAft>
              <a:buNone/>
            </a:pPr>
            <a:endParaRPr/>
          </a:p>
        </p:txBody>
      </p:sp>
      <p:sp>
        <p:nvSpPr>
          <p:cNvPr id="251" name="Google Shape;251;p34"/>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Regex flags (2 of 2)</a:t>
            </a:r>
            <a:endParaRPr/>
          </a:p>
        </p:txBody>
      </p:sp>
      <p:sp>
        <p:nvSpPr>
          <p:cNvPr id="257" name="Google Shape;257;p35"/>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None/>
            </a:pPr>
            <a:fld id="{00000000-1234-1234-1234-123412341234}" type="slidenum">
              <a:rPr lang="en"/>
              <a:t>17</a:t>
            </a:fld>
            <a:endParaRPr/>
          </a:p>
        </p:txBody>
      </p:sp>
      <p:graphicFrame>
        <p:nvGraphicFramePr>
          <p:cNvPr id="258" name="Google Shape;258;p35"/>
          <p:cNvGraphicFramePr/>
          <p:nvPr/>
        </p:nvGraphicFramePr>
        <p:xfrm>
          <a:off x="426000" y="1304925"/>
          <a:ext cx="7974275" cy="3369945"/>
        </p:xfrm>
        <a:graphic>
          <a:graphicData uri="http://schemas.openxmlformats.org/drawingml/2006/table">
            <a:tbl>
              <a:tblPr>
                <a:solidFill>
                  <a:srgbClr val="FEFEFE"/>
                </a:solidFill>
                <a:tableStyleId>{E65B80B3-D6A0-4F7F-9482-33BDE5902289}</a:tableStyleId>
              </a:tblPr>
              <a:tblGrid>
                <a:gridCol w="582500">
                  <a:extLst>
                    <a:ext uri="{9D8B030D-6E8A-4147-A177-3AD203B41FA5}">
                      <a16:colId xmlns:a16="http://schemas.microsoft.com/office/drawing/2014/main" val="20000"/>
                    </a:ext>
                  </a:extLst>
                </a:gridCol>
                <a:gridCol w="1477450">
                  <a:extLst>
                    <a:ext uri="{9D8B030D-6E8A-4147-A177-3AD203B41FA5}">
                      <a16:colId xmlns:a16="http://schemas.microsoft.com/office/drawing/2014/main" val="20001"/>
                    </a:ext>
                  </a:extLst>
                </a:gridCol>
                <a:gridCol w="5914325">
                  <a:extLst>
                    <a:ext uri="{9D8B030D-6E8A-4147-A177-3AD203B41FA5}">
                      <a16:colId xmlns:a16="http://schemas.microsoft.com/office/drawing/2014/main" val="20002"/>
                    </a:ext>
                  </a:extLst>
                </a:gridCol>
              </a:tblGrid>
              <a:tr h="542925">
                <a:tc>
                  <a:txBody>
                    <a:bodyPr/>
                    <a:lstStyle/>
                    <a:p>
                      <a:pPr marL="0" lvl="0" indent="0" algn="l" rtl="0">
                        <a:lnSpc>
                          <a:spcPct val="100000"/>
                        </a:lnSpc>
                        <a:spcBef>
                          <a:spcPts val="0"/>
                        </a:spcBef>
                        <a:spcAft>
                          <a:spcPts val="0"/>
                        </a:spcAft>
                        <a:buNone/>
                      </a:pPr>
                      <a:r>
                        <a:rPr lang="en" sz="1200" b="1">
                          <a:solidFill>
                            <a:srgbClr val="111111"/>
                          </a:solidFill>
                          <a:highlight>
                            <a:srgbClr val="FEFEFE"/>
                          </a:highlight>
                        </a:rPr>
                        <a:t>Flag</a:t>
                      </a:r>
                      <a:endParaRPr sz="1200" b="1">
                        <a:solidFill>
                          <a:srgbClr val="111111"/>
                        </a:solidFill>
                        <a:highlight>
                          <a:srgbClr val="FEFEFE"/>
                        </a:highlight>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b="1">
                          <a:solidFill>
                            <a:srgbClr val="111111"/>
                          </a:solidFill>
                          <a:highlight>
                            <a:srgbClr val="FEFEFE"/>
                          </a:highlight>
                        </a:rPr>
                        <a:t>Long Syntax</a:t>
                      </a:r>
                      <a:endParaRPr sz="1200" b="1">
                        <a:solidFill>
                          <a:srgbClr val="111111"/>
                        </a:solidFill>
                        <a:highlight>
                          <a:srgbClr val="FEFEFE"/>
                        </a:highlight>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b="1">
                          <a:solidFill>
                            <a:srgbClr val="111111"/>
                          </a:solidFill>
                          <a:highlight>
                            <a:srgbClr val="FEFEFE"/>
                          </a:highlight>
                        </a:rPr>
                        <a:t>Meaning</a:t>
                      </a:r>
                      <a:endParaRPr sz="1200" b="1">
                        <a:solidFill>
                          <a:srgbClr val="111111"/>
                        </a:solidFill>
                        <a:highlight>
                          <a:srgbClr val="FEFEFE"/>
                        </a:highlight>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16650">
                <a:tc>
                  <a:txBody>
                    <a:bodyPr/>
                    <a:lstStyle/>
                    <a:p>
                      <a:pPr marL="0" lvl="0" indent="0" algn="l" rtl="0">
                        <a:lnSpc>
                          <a:spcPct val="100000"/>
                        </a:lnSpc>
                        <a:spcBef>
                          <a:spcPts val="0"/>
                        </a:spcBef>
                        <a:spcAft>
                          <a:spcPts val="0"/>
                        </a:spcAft>
                        <a:buNone/>
                      </a:pPr>
                      <a:r>
                        <a:rPr lang="en" sz="1200">
                          <a:solidFill>
                            <a:srgbClr val="6C0B24"/>
                          </a:solidFill>
                          <a:highlight>
                            <a:srgbClr val="F9F2F4"/>
                          </a:highlight>
                          <a:latin typeface="Consolas"/>
                          <a:ea typeface="Consolas"/>
                          <a:cs typeface="Consolas"/>
                          <a:sym typeface="Consolas"/>
                        </a:rPr>
                        <a:t>re.A</a:t>
                      </a:r>
                      <a:endParaRPr sz="1200">
                        <a:solidFill>
                          <a:srgbClr val="6C0B24"/>
                        </a:solidFill>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u="sng">
                          <a:solidFill>
                            <a:srgbClr val="1E69DE"/>
                          </a:solidFill>
                          <a:highlight>
                            <a:srgbClr val="FEFEFE"/>
                          </a:highlight>
                          <a:latin typeface="Consolas"/>
                          <a:ea typeface="Consolas"/>
                          <a:cs typeface="Consolas"/>
                          <a:sym typeface="Consolas"/>
                          <a:hlinkClick r:id="rId3">
                            <a:extLst>
                              <a:ext uri="{A12FA001-AC4F-418D-AE19-62706E023703}">
                                <ahyp:hlinkClr xmlns:ahyp="http://schemas.microsoft.com/office/drawing/2018/hyperlinkcolor" val="tx"/>
                              </a:ext>
                            </a:extLst>
                          </a:hlinkClick>
                        </a:rPr>
                        <a:t>re.ASCII</a:t>
                      </a:r>
                      <a:endParaRPr sz="1200" u="sng">
                        <a:solidFill>
                          <a:srgbClr val="1E69DE"/>
                        </a:solidFill>
                        <a:highlight>
                          <a:srgbClr val="FEFEFE"/>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222222"/>
                          </a:solidFill>
                          <a:highlight>
                            <a:srgbClr val="FEFEFE"/>
                          </a:highlight>
                        </a:rPr>
                        <a:t>Perform ASCII-only matching instead of full Unicode matching.</a:t>
                      </a:r>
                      <a:endParaRPr sz="1100">
                        <a:solidFill>
                          <a:srgbClr val="222222"/>
                        </a:solidFill>
                        <a:highlight>
                          <a:srgbClr val="FEFEFE"/>
                        </a:highlight>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63600">
                <a:tc>
                  <a:txBody>
                    <a:bodyPr/>
                    <a:lstStyle/>
                    <a:p>
                      <a:pPr marL="0" lvl="0" indent="0" algn="l" rtl="0">
                        <a:lnSpc>
                          <a:spcPct val="100000"/>
                        </a:lnSpc>
                        <a:spcBef>
                          <a:spcPts val="0"/>
                        </a:spcBef>
                        <a:spcAft>
                          <a:spcPts val="0"/>
                        </a:spcAft>
                        <a:buNone/>
                      </a:pPr>
                      <a:r>
                        <a:rPr lang="en" sz="1200">
                          <a:solidFill>
                            <a:srgbClr val="6C0B24"/>
                          </a:solidFill>
                          <a:highlight>
                            <a:srgbClr val="F9F2F4"/>
                          </a:highlight>
                          <a:latin typeface="Consolas"/>
                          <a:ea typeface="Consolas"/>
                          <a:cs typeface="Consolas"/>
                          <a:sym typeface="Consolas"/>
                        </a:rPr>
                        <a:t>re.I</a:t>
                      </a:r>
                      <a:endParaRPr sz="1200">
                        <a:solidFill>
                          <a:srgbClr val="6C0B24"/>
                        </a:solidFill>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u="sng">
                          <a:solidFill>
                            <a:srgbClr val="1E69DE"/>
                          </a:solidFill>
                          <a:highlight>
                            <a:srgbClr val="FEFEFE"/>
                          </a:highlight>
                          <a:latin typeface="Consolas"/>
                          <a:ea typeface="Consolas"/>
                          <a:cs typeface="Consolas"/>
                          <a:sym typeface="Consolas"/>
                          <a:hlinkClick r:id="rId4">
                            <a:extLst>
                              <a:ext uri="{A12FA001-AC4F-418D-AE19-62706E023703}">
                                <ahyp:hlinkClr xmlns:ahyp="http://schemas.microsoft.com/office/drawing/2018/hyperlinkcolor" val="tx"/>
                              </a:ext>
                            </a:extLst>
                          </a:hlinkClick>
                        </a:rPr>
                        <a:t>re.IGNORECASE</a:t>
                      </a:r>
                      <a:endParaRPr sz="1200" u="sng">
                        <a:solidFill>
                          <a:srgbClr val="1E69DE"/>
                        </a:solidFill>
                        <a:highlight>
                          <a:srgbClr val="FEFEFE"/>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222222"/>
                          </a:solidFill>
                          <a:highlight>
                            <a:srgbClr val="FEFEFE"/>
                          </a:highlight>
                        </a:rPr>
                        <a:t>Perform case-insensitive matching.</a:t>
                      </a:r>
                      <a:endParaRPr sz="1100">
                        <a:solidFill>
                          <a:srgbClr val="222222"/>
                        </a:solidFill>
                        <a:highlight>
                          <a:srgbClr val="FEFEFE"/>
                        </a:highlight>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2600">
                <a:tc>
                  <a:txBody>
                    <a:bodyPr/>
                    <a:lstStyle/>
                    <a:p>
                      <a:pPr marL="0" lvl="0" indent="0" algn="l" rtl="0">
                        <a:lnSpc>
                          <a:spcPct val="100000"/>
                        </a:lnSpc>
                        <a:spcBef>
                          <a:spcPts val="0"/>
                        </a:spcBef>
                        <a:spcAft>
                          <a:spcPts val="0"/>
                        </a:spcAft>
                        <a:buNone/>
                      </a:pPr>
                      <a:r>
                        <a:rPr lang="en" sz="1200">
                          <a:solidFill>
                            <a:srgbClr val="6C0B24"/>
                          </a:solidFill>
                          <a:highlight>
                            <a:srgbClr val="F9F2F4"/>
                          </a:highlight>
                          <a:latin typeface="Consolas"/>
                          <a:ea typeface="Consolas"/>
                          <a:cs typeface="Consolas"/>
                          <a:sym typeface="Consolas"/>
                        </a:rPr>
                        <a:t>re.M</a:t>
                      </a:r>
                      <a:endParaRPr sz="1200">
                        <a:solidFill>
                          <a:srgbClr val="6C0B24"/>
                        </a:solidFill>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u="sng">
                          <a:solidFill>
                            <a:srgbClr val="1E69DE"/>
                          </a:solidFill>
                          <a:highlight>
                            <a:srgbClr val="FEFEFE"/>
                          </a:highlight>
                          <a:latin typeface="Consolas"/>
                          <a:ea typeface="Consolas"/>
                          <a:cs typeface="Consolas"/>
                          <a:sym typeface="Consolas"/>
                          <a:hlinkClick r:id="rId5">
                            <a:extLst>
                              <a:ext uri="{A12FA001-AC4F-418D-AE19-62706E023703}">
                                <ahyp:hlinkClr xmlns:ahyp="http://schemas.microsoft.com/office/drawing/2018/hyperlinkcolor" val="tx"/>
                              </a:ext>
                            </a:extLst>
                          </a:hlinkClick>
                        </a:rPr>
                        <a:t>re.MULTILINE</a:t>
                      </a:r>
                      <a:endParaRPr sz="1200" u="sng">
                        <a:solidFill>
                          <a:srgbClr val="1E69DE"/>
                        </a:solidFill>
                        <a:highlight>
                          <a:srgbClr val="FEFEFE"/>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222222"/>
                          </a:solidFill>
                          <a:highlight>
                            <a:srgbClr val="FEFEFE"/>
                          </a:highlight>
                        </a:rPr>
                        <a:t>This flag is used with metacharacter </a:t>
                      </a:r>
                      <a:r>
                        <a:rPr lang="en" sz="1100">
                          <a:solidFill>
                            <a:srgbClr val="6C0B24"/>
                          </a:solidFill>
                          <a:highlight>
                            <a:srgbClr val="F9F2F4"/>
                          </a:highlight>
                        </a:rPr>
                        <a:t>^</a:t>
                      </a:r>
                      <a:r>
                        <a:rPr lang="en" sz="1100">
                          <a:solidFill>
                            <a:srgbClr val="222222"/>
                          </a:solidFill>
                          <a:highlight>
                            <a:srgbClr val="FEFEFE"/>
                          </a:highlight>
                        </a:rPr>
                        <a:t> (caret) and </a:t>
                      </a:r>
                      <a:r>
                        <a:rPr lang="en" sz="1100">
                          <a:solidFill>
                            <a:srgbClr val="6C0B24"/>
                          </a:solidFill>
                          <a:highlight>
                            <a:srgbClr val="F9F2F4"/>
                          </a:highlight>
                        </a:rPr>
                        <a:t>$</a:t>
                      </a:r>
                      <a:r>
                        <a:rPr lang="en" sz="1100">
                          <a:solidFill>
                            <a:srgbClr val="222222"/>
                          </a:solidFill>
                          <a:highlight>
                            <a:srgbClr val="FEFEFE"/>
                          </a:highlight>
                        </a:rPr>
                        <a:t> (dollar). When this flag is specified, the metacharacter </a:t>
                      </a:r>
                      <a:r>
                        <a:rPr lang="en" sz="1100">
                          <a:solidFill>
                            <a:srgbClr val="6C0B24"/>
                          </a:solidFill>
                          <a:highlight>
                            <a:srgbClr val="F9F2F4"/>
                          </a:highlight>
                        </a:rPr>
                        <a:t>^</a:t>
                      </a:r>
                      <a:r>
                        <a:rPr lang="en" sz="1100">
                          <a:solidFill>
                            <a:srgbClr val="222222"/>
                          </a:solidFill>
                          <a:highlight>
                            <a:srgbClr val="FEFEFE"/>
                          </a:highlight>
                        </a:rPr>
                        <a:t> matches the pattern at beginning of the string and each newline’s beginning (</a:t>
                      </a:r>
                      <a:r>
                        <a:rPr lang="en" sz="1100">
                          <a:solidFill>
                            <a:srgbClr val="6C0B24"/>
                          </a:solidFill>
                          <a:highlight>
                            <a:srgbClr val="F9F2F4"/>
                          </a:highlight>
                        </a:rPr>
                        <a:t>\n</a:t>
                      </a:r>
                      <a:r>
                        <a:rPr lang="en" sz="1100">
                          <a:solidFill>
                            <a:srgbClr val="222222"/>
                          </a:solidFill>
                          <a:highlight>
                            <a:srgbClr val="FEFEFE"/>
                          </a:highlight>
                        </a:rPr>
                        <a:t>).</a:t>
                      </a:r>
                      <a:endParaRPr sz="1100">
                        <a:solidFill>
                          <a:srgbClr val="222222"/>
                        </a:solidFill>
                        <a:highlight>
                          <a:srgbClr val="FEFEFE"/>
                        </a:highlight>
                      </a:endParaRPr>
                    </a:p>
                    <a:p>
                      <a:pPr marL="0" lvl="0" indent="0" algn="l" rtl="0">
                        <a:lnSpc>
                          <a:spcPct val="100000"/>
                        </a:lnSpc>
                        <a:spcBef>
                          <a:spcPts val="0"/>
                        </a:spcBef>
                        <a:spcAft>
                          <a:spcPts val="0"/>
                        </a:spcAft>
                        <a:buNone/>
                      </a:pPr>
                      <a:r>
                        <a:rPr lang="en" sz="1100">
                          <a:solidFill>
                            <a:srgbClr val="222222"/>
                          </a:solidFill>
                          <a:highlight>
                            <a:srgbClr val="FEFEFE"/>
                          </a:highlight>
                        </a:rPr>
                        <a:t>And the metacharacter </a:t>
                      </a:r>
                      <a:r>
                        <a:rPr lang="en" sz="1100">
                          <a:solidFill>
                            <a:srgbClr val="6C0B24"/>
                          </a:solidFill>
                          <a:highlight>
                            <a:srgbClr val="F9F2F4"/>
                          </a:highlight>
                        </a:rPr>
                        <a:t>$</a:t>
                      </a:r>
                      <a:r>
                        <a:rPr lang="en" sz="1100">
                          <a:solidFill>
                            <a:srgbClr val="222222"/>
                          </a:solidFill>
                          <a:highlight>
                            <a:srgbClr val="FEFEFE"/>
                          </a:highlight>
                        </a:rPr>
                        <a:t> matches pattern at the end of the string and the end of each new line (</a:t>
                      </a:r>
                      <a:r>
                        <a:rPr lang="en" sz="1100">
                          <a:solidFill>
                            <a:srgbClr val="6C0B24"/>
                          </a:solidFill>
                          <a:highlight>
                            <a:srgbClr val="F9F2F4"/>
                          </a:highlight>
                        </a:rPr>
                        <a:t>\n</a:t>
                      </a:r>
                      <a:r>
                        <a:rPr lang="en" sz="1100">
                          <a:solidFill>
                            <a:srgbClr val="222222"/>
                          </a:solidFill>
                          <a:highlight>
                            <a:srgbClr val="FEFEFE"/>
                          </a:highlight>
                        </a:rPr>
                        <a:t>)</a:t>
                      </a:r>
                      <a:endParaRPr sz="1100">
                        <a:solidFill>
                          <a:srgbClr val="222222"/>
                        </a:solidFill>
                        <a:highlight>
                          <a:srgbClr val="FEFEFE"/>
                        </a:highlight>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lnSpc>
                          <a:spcPct val="100000"/>
                        </a:lnSpc>
                        <a:spcBef>
                          <a:spcPts val="0"/>
                        </a:spcBef>
                        <a:spcAft>
                          <a:spcPts val="0"/>
                        </a:spcAft>
                        <a:buNone/>
                      </a:pPr>
                      <a:r>
                        <a:rPr lang="en" sz="1200">
                          <a:solidFill>
                            <a:srgbClr val="6C0B24"/>
                          </a:solidFill>
                          <a:highlight>
                            <a:srgbClr val="F9F2F4"/>
                          </a:highlight>
                          <a:latin typeface="Consolas"/>
                          <a:ea typeface="Consolas"/>
                          <a:cs typeface="Consolas"/>
                          <a:sym typeface="Consolas"/>
                        </a:rPr>
                        <a:t>re.S</a:t>
                      </a:r>
                      <a:endParaRPr sz="1200">
                        <a:solidFill>
                          <a:srgbClr val="6C0B24"/>
                        </a:solidFill>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u="sng">
                          <a:solidFill>
                            <a:srgbClr val="1E69DE"/>
                          </a:solidFill>
                          <a:highlight>
                            <a:srgbClr val="FEFEFE"/>
                          </a:highlight>
                          <a:latin typeface="Consolas"/>
                          <a:ea typeface="Consolas"/>
                          <a:cs typeface="Consolas"/>
                          <a:sym typeface="Consolas"/>
                          <a:hlinkClick r:id="rId6">
                            <a:extLst>
                              <a:ext uri="{A12FA001-AC4F-418D-AE19-62706E023703}">
                                <ahyp:hlinkClr xmlns:ahyp="http://schemas.microsoft.com/office/drawing/2018/hyperlinkcolor" val="tx"/>
                              </a:ext>
                            </a:extLst>
                          </a:hlinkClick>
                        </a:rPr>
                        <a:t>re.DOTALL</a:t>
                      </a:r>
                      <a:endParaRPr sz="1200" u="sng">
                        <a:solidFill>
                          <a:srgbClr val="1E69DE"/>
                        </a:solidFill>
                        <a:highlight>
                          <a:srgbClr val="FEFEFE"/>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222222"/>
                          </a:solidFill>
                          <a:highlight>
                            <a:srgbClr val="FEFEFE"/>
                          </a:highlight>
                        </a:rPr>
                        <a:t>Make the DOT (</a:t>
                      </a:r>
                      <a:r>
                        <a:rPr lang="en" sz="1100">
                          <a:solidFill>
                            <a:srgbClr val="6C0B24"/>
                          </a:solidFill>
                          <a:highlight>
                            <a:srgbClr val="F9F2F4"/>
                          </a:highlight>
                        </a:rPr>
                        <a:t>.</a:t>
                      </a:r>
                      <a:r>
                        <a:rPr lang="en" sz="1100">
                          <a:solidFill>
                            <a:srgbClr val="222222"/>
                          </a:solidFill>
                          <a:highlight>
                            <a:srgbClr val="FEFEFE"/>
                          </a:highlight>
                        </a:rPr>
                        <a:t>) special character match any character at all, including a newline. Without this flag, DOT(</a:t>
                      </a:r>
                      <a:r>
                        <a:rPr lang="en" sz="1100">
                          <a:solidFill>
                            <a:srgbClr val="6C0B24"/>
                          </a:solidFill>
                          <a:highlight>
                            <a:srgbClr val="F9F2F4"/>
                          </a:highlight>
                        </a:rPr>
                        <a:t>.</a:t>
                      </a:r>
                      <a:r>
                        <a:rPr lang="en" sz="1100">
                          <a:solidFill>
                            <a:srgbClr val="222222"/>
                          </a:solidFill>
                          <a:highlight>
                            <a:srgbClr val="FEFEFE"/>
                          </a:highlight>
                        </a:rPr>
                        <a:t>) will match anything except a newline.</a:t>
                      </a:r>
                      <a:endParaRPr sz="1100">
                        <a:solidFill>
                          <a:srgbClr val="222222"/>
                        </a:solidFill>
                        <a:highlight>
                          <a:srgbClr val="FEFEFE"/>
                        </a:highlight>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lnSpc>
                          <a:spcPct val="100000"/>
                        </a:lnSpc>
                        <a:spcBef>
                          <a:spcPts val="0"/>
                        </a:spcBef>
                        <a:spcAft>
                          <a:spcPts val="0"/>
                        </a:spcAft>
                        <a:buNone/>
                      </a:pPr>
                      <a:r>
                        <a:rPr lang="en" sz="1200">
                          <a:solidFill>
                            <a:srgbClr val="6C0B24"/>
                          </a:solidFill>
                          <a:highlight>
                            <a:srgbClr val="F9F2F4"/>
                          </a:highlight>
                          <a:latin typeface="Consolas"/>
                          <a:ea typeface="Consolas"/>
                          <a:cs typeface="Consolas"/>
                          <a:sym typeface="Consolas"/>
                        </a:rPr>
                        <a:t>re.X</a:t>
                      </a:r>
                      <a:endParaRPr sz="1200">
                        <a:solidFill>
                          <a:srgbClr val="6C0B24"/>
                        </a:solidFill>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u="sng">
                          <a:solidFill>
                            <a:srgbClr val="1E69DE"/>
                          </a:solidFill>
                          <a:highlight>
                            <a:srgbClr val="FEFEFE"/>
                          </a:highlight>
                          <a:latin typeface="Consolas"/>
                          <a:ea typeface="Consolas"/>
                          <a:cs typeface="Consolas"/>
                          <a:sym typeface="Consolas"/>
                          <a:hlinkClick r:id="rId7">
                            <a:extLst>
                              <a:ext uri="{A12FA001-AC4F-418D-AE19-62706E023703}">
                                <ahyp:hlinkClr xmlns:ahyp="http://schemas.microsoft.com/office/drawing/2018/hyperlinkcolor" val="tx"/>
                              </a:ext>
                            </a:extLst>
                          </a:hlinkClick>
                        </a:rPr>
                        <a:t>re.VERBOSE</a:t>
                      </a:r>
                      <a:endParaRPr sz="1200" u="sng">
                        <a:solidFill>
                          <a:srgbClr val="1E69DE"/>
                        </a:solidFill>
                        <a:highlight>
                          <a:srgbClr val="FEFEFE"/>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100">
                          <a:solidFill>
                            <a:srgbClr val="222222"/>
                          </a:solidFill>
                          <a:highlight>
                            <a:srgbClr val="FEFEFE"/>
                          </a:highlight>
                        </a:rPr>
                        <a:t>Allow comment in the regex. This flag is useful to make regex more readable by allowing comments in the regex.</a:t>
                      </a:r>
                      <a:endParaRPr sz="1100">
                        <a:solidFill>
                          <a:srgbClr val="222222"/>
                        </a:solidFill>
                        <a:highlight>
                          <a:srgbClr val="FEFEFE"/>
                        </a:highlight>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title"/>
          </p:nvPr>
        </p:nvSpPr>
        <p:spPr>
          <a:xfrm>
            <a:off x="437237" y="6798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The Match Object Methods</a:t>
            </a:r>
            <a:endParaRPr/>
          </a:p>
        </p:txBody>
      </p:sp>
      <p:sp>
        <p:nvSpPr>
          <p:cNvPr id="264" name="Google Shape;264;p36"/>
          <p:cNvSpPr txBox="1">
            <a:spLocks noGrp="1"/>
          </p:cNvSpPr>
          <p:nvPr>
            <p:ph type="body" idx="1"/>
          </p:nvPr>
        </p:nvSpPr>
        <p:spPr>
          <a:xfrm>
            <a:off x="535075" y="1210225"/>
            <a:ext cx="7969800" cy="530400"/>
          </a:xfrm>
          <a:prstGeom prst="rect">
            <a:avLst/>
          </a:prstGeom>
        </p:spPr>
        <p:txBody>
          <a:bodyPr spcFirstLastPara="1" wrap="square" lIns="68575" tIns="68575" rIns="68575" bIns="68575" anchor="t" anchorCtr="0">
            <a:normAutofit lnSpcReduction="20000"/>
          </a:bodyPr>
          <a:lstStyle/>
          <a:p>
            <a:pPr marL="0" lvl="0" indent="0" algn="l" rtl="0">
              <a:lnSpc>
                <a:spcPct val="115000"/>
              </a:lnSpc>
              <a:spcBef>
                <a:spcPts val="0"/>
              </a:spcBef>
              <a:spcAft>
                <a:spcPts val="1500"/>
              </a:spcAft>
              <a:buNone/>
            </a:pPr>
            <a:r>
              <a:rPr lang="en" sz="1300">
                <a:latin typeface="Roboto"/>
                <a:ea typeface="Roboto"/>
                <a:cs typeface="Roboto"/>
                <a:sym typeface="Roboto"/>
              </a:rPr>
              <a:t>Whenever we found a match to the regex pattern, Python returns us the Match object. We can use the following methods of a </a:t>
            </a:r>
            <a:r>
              <a:rPr lang="en" sz="1300">
                <a:solidFill>
                  <a:srgbClr val="6C0B24"/>
                </a:solidFill>
                <a:highlight>
                  <a:srgbClr val="F9F2F4"/>
                </a:highlight>
                <a:latin typeface="Consolas"/>
                <a:ea typeface="Consolas"/>
                <a:cs typeface="Consolas"/>
                <a:sym typeface="Consolas"/>
              </a:rPr>
              <a:t>re.Match</a:t>
            </a:r>
            <a:r>
              <a:rPr lang="en" sz="1300">
                <a:latin typeface="Roboto"/>
                <a:ea typeface="Roboto"/>
                <a:cs typeface="Roboto"/>
                <a:sym typeface="Roboto"/>
              </a:rPr>
              <a:t> object to extract the matched values and positions.</a:t>
            </a:r>
            <a:endParaRPr/>
          </a:p>
        </p:txBody>
      </p:sp>
      <p:sp>
        <p:nvSpPr>
          <p:cNvPr id="265" name="Google Shape;265;p36"/>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18</a:t>
            </a:fld>
            <a:endParaRPr/>
          </a:p>
        </p:txBody>
      </p:sp>
      <p:graphicFrame>
        <p:nvGraphicFramePr>
          <p:cNvPr id="266" name="Google Shape;266;p36"/>
          <p:cNvGraphicFramePr/>
          <p:nvPr/>
        </p:nvGraphicFramePr>
        <p:xfrm>
          <a:off x="1301225" y="2034650"/>
          <a:ext cx="6761075" cy="2412370"/>
        </p:xfrm>
        <a:graphic>
          <a:graphicData uri="http://schemas.openxmlformats.org/drawingml/2006/table">
            <a:tbl>
              <a:tblPr>
                <a:solidFill>
                  <a:srgbClr val="FEFEFE"/>
                </a:solidFill>
                <a:tableStyleId>{E65B80B3-D6A0-4F7F-9482-33BDE5902289}</a:tableStyleId>
              </a:tblPr>
              <a:tblGrid>
                <a:gridCol w="993050">
                  <a:extLst>
                    <a:ext uri="{9D8B030D-6E8A-4147-A177-3AD203B41FA5}">
                      <a16:colId xmlns:a16="http://schemas.microsoft.com/office/drawing/2014/main" val="20000"/>
                    </a:ext>
                  </a:extLst>
                </a:gridCol>
                <a:gridCol w="5768025">
                  <a:extLst>
                    <a:ext uri="{9D8B030D-6E8A-4147-A177-3AD203B41FA5}">
                      <a16:colId xmlns:a16="http://schemas.microsoft.com/office/drawing/2014/main" val="20001"/>
                    </a:ext>
                  </a:extLst>
                </a:gridCol>
              </a:tblGrid>
              <a:tr h="0">
                <a:tc>
                  <a:txBody>
                    <a:bodyPr/>
                    <a:lstStyle/>
                    <a:p>
                      <a:pPr marL="0" lvl="0" indent="0" algn="l" rtl="0">
                        <a:lnSpc>
                          <a:spcPct val="100000"/>
                        </a:lnSpc>
                        <a:spcBef>
                          <a:spcPts val="0"/>
                        </a:spcBef>
                        <a:spcAft>
                          <a:spcPts val="0"/>
                        </a:spcAft>
                        <a:buNone/>
                      </a:pPr>
                      <a:r>
                        <a:rPr lang="en" sz="1200" b="1">
                          <a:highlight>
                            <a:srgbClr val="FEFEFE"/>
                          </a:highlight>
                          <a:latin typeface="Roboto"/>
                          <a:ea typeface="Roboto"/>
                          <a:cs typeface="Roboto"/>
                          <a:sym typeface="Roboto"/>
                        </a:rPr>
                        <a:t>Method</a:t>
                      </a:r>
                      <a:endParaRPr sz="1200" b="1">
                        <a:highlight>
                          <a:srgbClr val="FEFEFE"/>
                        </a:highlight>
                        <a:latin typeface="Roboto"/>
                        <a:ea typeface="Roboto"/>
                        <a:cs typeface="Roboto"/>
                        <a:sym typeface="Roboto"/>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b="1">
                          <a:highlight>
                            <a:srgbClr val="FEFEFE"/>
                          </a:highlight>
                          <a:latin typeface="Roboto"/>
                          <a:ea typeface="Roboto"/>
                          <a:cs typeface="Roboto"/>
                          <a:sym typeface="Roboto"/>
                        </a:rPr>
                        <a:t>Meaning</a:t>
                      </a:r>
                      <a:endParaRPr sz="1200" b="1">
                        <a:highlight>
                          <a:srgbClr val="FEFEFE"/>
                        </a:highlight>
                        <a:latin typeface="Roboto"/>
                        <a:ea typeface="Roboto"/>
                        <a:cs typeface="Roboto"/>
                        <a:sym typeface="Roboto"/>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90550">
                <a:tc>
                  <a:txBody>
                    <a:bodyPr/>
                    <a:lstStyle/>
                    <a:p>
                      <a:pPr marL="0" lvl="0" indent="0" algn="l" rtl="0">
                        <a:lnSpc>
                          <a:spcPct val="100000"/>
                        </a:lnSpc>
                        <a:spcBef>
                          <a:spcPts val="0"/>
                        </a:spcBef>
                        <a:spcAft>
                          <a:spcPts val="0"/>
                        </a:spcAft>
                        <a:buNone/>
                      </a:pPr>
                      <a:r>
                        <a:rPr lang="en" sz="1200">
                          <a:highlight>
                            <a:srgbClr val="F9F2F4"/>
                          </a:highlight>
                          <a:latin typeface="Consolas"/>
                          <a:ea typeface="Consolas"/>
                          <a:cs typeface="Consolas"/>
                          <a:sym typeface="Consolas"/>
                        </a:rPr>
                        <a:t>group()</a:t>
                      </a:r>
                      <a:endParaRPr sz="1200">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highlight>
                            <a:srgbClr val="FEFEFE"/>
                          </a:highlight>
                          <a:latin typeface="Roboto"/>
                          <a:ea typeface="Roboto"/>
                          <a:cs typeface="Roboto"/>
                          <a:sym typeface="Roboto"/>
                        </a:rPr>
                        <a:t>Return the string matched by the regex pattern.</a:t>
                      </a:r>
                      <a:endParaRPr sz="1200">
                        <a:highlight>
                          <a:srgbClr val="FEFEFE"/>
                        </a:highlight>
                        <a:latin typeface="Roboto"/>
                        <a:ea typeface="Roboto"/>
                        <a:cs typeface="Roboto"/>
                        <a:sym typeface="Roboto"/>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59325">
                <a:tc>
                  <a:txBody>
                    <a:bodyPr/>
                    <a:lstStyle/>
                    <a:p>
                      <a:pPr marL="0" lvl="0" indent="0" algn="l" rtl="0">
                        <a:lnSpc>
                          <a:spcPct val="100000"/>
                        </a:lnSpc>
                        <a:spcBef>
                          <a:spcPts val="0"/>
                        </a:spcBef>
                        <a:spcAft>
                          <a:spcPts val="0"/>
                        </a:spcAft>
                        <a:buNone/>
                      </a:pPr>
                      <a:r>
                        <a:rPr lang="en" sz="1200">
                          <a:highlight>
                            <a:srgbClr val="F9F2F4"/>
                          </a:highlight>
                          <a:latin typeface="Consolas"/>
                          <a:ea typeface="Consolas"/>
                          <a:cs typeface="Consolas"/>
                          <a:sym typeface="Consolas"/>
                        </a:rPr>
                        <a:t>groups()</a:t>
                      </a:r>
                      <a:endParaRPr sz="1200">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highlight>
                            <a:srgbClr val="FEFEFE"/>
                          </a:highlight>
                          <a:latin typeface="Roboto"/>
                          <a:ea typeface="Roboto"/>
                          <a:cs typeface="Roboto"/>
                          <a:sym typeface="Roboto"/>
                        </a:rPr>
                        <a:t>Returns a tuple containing the strings for all matched subgroups.</a:t>
                      </a:r>
                      <a:endParaRPr sz="1200">
                        <a:highlight>
                          <a:srgbClr val="FEFEFE"/>
                        </a:highlight>
                        <a:latin typeface="Roboto"/>
                        <a:ea typeface="Roboto"/>
                        <a:cs typeface="Roboto"/>
                        <a:sym typeface="Roboto"/>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41925">
                <a:tc>
                  <a:txBody>
                    <a:bodyPr/>
                    <a:lstStyle/>
                    <a:p>
                      <a:pPr marL="0" lvl="0" indent="0" algn="l" rtl="0">
                        <a:lnSpc>
                          <a:spcPct val="100000"/>
                        </a:lnSpc>
                        <a:spcBef>
                          <a:spcPts val="0"/>
                        </a:spcBef>
                        <a:spcAft>
                          <a:spcPts val="0"/>
                        </a:spcAft>
                        <a:buNone/>
                      </a:pPr>
                      <a:r>
                        <a:rPr lang="en" sz="1200">
                          <a:highlight>
                            <a:srgbClr val="F9F2F4"/>
                          </a:highlight>
                          <a:latin typeface="Consolas"/>
                          <a:ea typeface="Consolas"/>
                          <a:cs typeface="Consolas"/>
                          <a:sym typeface="Consolas"/>
                        </a:rPr>
                        <a:t>start()</a:t>
                      </a:r>
                      <a:endParaRPr sz="1200">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highlight>
                            <a:srgbClr val="FEFEFE"/>
                          </a:highlight>
                          <a:latin typeface="Roboto"/>
                          <a:ea typeface="Roboto"/>
                          <a:cs typeface="Roboto"/>
                          <a:sym typeface="Roboto"/>
                        </a:rPr>
                        <a:t>Return the start position of the match.</a:t>
                      </a:r>
                      <a:endParaRPr sz="1200">
                        <a:highlight>
                          <a:srgbClr val="FEFEFE"/>
                        </a:highlight>
                        <a:latin typeface="Roboto"/>
                        <a:ea typeface="Roboto"/>
                        <a:cs typeface="Roboto"/>
                        <a:sym typeface="Roboto"/>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5450">
                <a:tc>
                  <a:txBody>
                    <a:bodyPr/>
                    <a:lstStyle/>
                    <a:p>
                      <a:pPr marL="0" lvl="0" indent="0" algn="l" rtl="0">
                        <a:lnSpc>
                          <a:spcPct val="100000"/>
                        </a:lnSpc>
                        <a:spcBef>
                          <a:spcPts val="0"/>
                        </a:spcBef>
                        <a:spcAft>
                          <a:spcPts val="0"/>
                        </a:spcAft>
                        <a:buNone/>
                      </a:pPr>
                      <a:r>
                        <a:rPr lang="en" sz="1200">
                          <a:highlight>
                            <a:srgbClr val="F9F2F4"/>
                          </a:highlight>
                          <a:latin typeface="Consolas"/>
                          <a:ea typeface="Consolas"/>
                          <a:cs typeface="Consolas"/>
                          <a:sym typeface="Consolas"/>
                        </a:rPr>
                        <a:t>end()</a:t>
                      </a:r>
                      <a:endParaRPr sz="1200">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highlight>
                            <a:srgbClr val="FEFEFE"/>
                          </a:highlight>
                          <a:latin typeface="Roboto"/>
                          <a:ea typeface="Roboto"/>
                          <a:cs typeface="Roboto"/>
                          <a:sym typeface="Roboto"/>
                        </a:rPr>
                        <a:t>Return the end position of the match.</a:t>
                      </a:r>
                      <a:endParaRPr sz="1200">
                        <a:highlight>
                          <a:srgbClr val="FEFEFE"/>
                        </a:highlight>
                        <a:latin typeface="Roboto"/>
                        <a:ea typeface="Roboto"/>
                        <a:cs typeface="Roboto"/>
                        <a:sym typeface="Roboto"/>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33400">
                <a:tc>
                  <a:txBody>
                    <a:bodyPr/>
                    <a:lstStyle/>
                    <a:p>
                      <a:pPr marL="0" lvl="0" indent="0" algn="l" rtl="0">
                        <a:lnSpc>
                          <a:spcPct val="100000"/>
                        </a:lnSpc>
                        <a:spcBef>
                          <a:spcPts val="0"/>
                        </a:spcBef>
                        <a:spcAft>
                          <a:spcPts val="0"/>
                        </a:spcAft>
                        <a:buNone/>
                      </a:pPr>
                      <a:r>
                        <a:rPr lang="en" sz="1200">
                          <a:highlight>
                            <a:srgbClr val="F9F2F4"/>
                          </a:highlight>
                          <a:latin typeface="Consolas"/>
                          <a:ea typeface="Consolas"/>
                          <a:cs typeface="Consolas"/>
                          <a:sym typeface="Consolas"/>
                        </a:rPr>
                        <a:t>span()</a:t>
                      </a:r>
                      <a:endParaRPr sz="1200">
                        <a:highlight>
                          <a:srgbClr val="F9F2F4"/>
                        </a:highlight>
                        <a:latin typeface="Consolas"/>
                        <a:ea typeface="Consolas"/>
                        <a:cs typeface="Consolas"/>
                        <a:sym typeface="Consolas"/>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200">
                          <a:highlight>
                            <a:srgbClr val="FEFEFE"/>
                          </a:highlight>
                          <a:latin typeface="Roboto"/>
                          <a:ea typeface="Roboto"/>
                          <a:cs typeface="Roboto"/>
                          <a:sym typeface="Roboto"/>
                        </a:rPr>
                        <a:t>Return a tuple containing the (start, end) positions of the match.</a:t>
                      </a:r>
                      <a:endParaRPr sz="1200">
                        <a:highlight>
                          <a:srgbClr val="FEFEFE"/>
                        </a:highlight>
                        <a:latin typeface="Roboto"/>
                        <a:ea typeface="Roboto"/>
                        <a:cs typeface="Roboto"/>
                        <a:sym typeface="Roboto"/>
                      </a:endParaRPr>
                    </a:p>
                  </a:txBody>
                  <a:tcPr marL="95250" marR="95250" marT="95250" marB="952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title"/>
          </p:nvPr>
        </p:nvSpPr>
        <p:spPr>
          <a:xfrm>
            <a:off x="437212" y="6854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Compile a Regular Expression Pattern</a:t>
            </a:r>
            <a:endParaRPr/>
          </a:p>
        </p:txBody>
      </p:sp>
      <p:sp>
        <p:nvSpPr>
          <p:cNvPr id="272" name="Google Shape;272;p37"/>
          <p:cNvSpPr txBox="1">
            <a:spLocks noGrp="1"/>
          </p:cNvSpPr>
          <p:nvPr>
            <p:ph type="body" idx="1"/>
          </p:nvPr>
        </p:nvSpPr>
        <p:spPr>
          <a:xfrm>
            <a:off x="647150" y="1290725"/>
            <a:ext cx="3456600" cy="3395400"/>
          </a:xfrm>
          <a:prstGeom prst="rect">
            <a:avLst/>
          </a:prstGeom>
        </p:spPr>
        <p:txBody>
          <a:bodyPr spcFirstLastPara="1" wrap="square" lIns="68575" tIns="68575" rIns="68575" bIns="68575" anchor="t" anchorCtr="0">
            <a:noAutofit/>
          </a:bodyPr>
          <a:lstStyle/>
          <a:p>
            <a:pPr marL="0" lvl="0" indent="0" algn="l" rtl="0">
              <a:spcBef>
                <a:spcPts val="700"/>
              </a:spcBef>
              <a:spcAft>
                <a:spcPts val="0"/>
              </a:spcAft>
              <a:buNone/>
            </a:pPr>
            <a:r>
              <a:rPr lang="en">
                <a:highlight>
                  <a:srgbClr val="FEFEFE"/>
                </a:highlight>
              </a:rPr>
              <a:t>Python’s </a:t>
            </a:r>
            <a:r>
              <a:rPr lang="en">
                <a:solidFill>
                  <a:srgbClr val="6C0B24"/>
                </a:solidFill>
                <a:highlight>
                  <a:srgbClr val="F9F2F4"/>
                </a:highlight>
              </a:rPr>
              <a:t>re.compile()</a:t>
            </a:r>
            <a:r>
              <a:rPr lang="en">
                <a:highlight>
                  <a:srgbClr val="FEFEFE"/>
                </a:highlight>
              </a:rPr>
              <a:t> method is used to compile a regular expression pattern provided as a string into a regex pattern object (</a:t>
            </a:r>
            <a:r>
              <a:rPr lang="en">
                <a:solidFill>
                  <a:srgbClr val="6C0B24"/>
                </a:solidFill>
                <a:highlight>
                  <a:srgbClr val="F9F2F4"/>
                </a:highlight>
              </a:rPr>
              <a:t>re.Pattern</a:t>
            </a:r>
            <a:r>
              <a:rPr lang="en">
                <a:highlight>
                  <a:srgbClr val="FEFEFE"/>
                </a:highlight>
              </a:rPr>
              <a:t>). Later, we can use this pattern object to search for a match inside different target strings using regex methods such as a </a:t>
            </a:r>
            <a:r>
              <a:rPr lang="en" b="1">
                <a:highlight>
                  <a:srgbClr val="FEFEFE"/>
                </a:highlight>
              </a:rPr>
              <a:t>re.match() </a:t>
            </a:r>
            <a:r>
              <a:rPr lang="en">
                <a:highlight>
                  <a:srgbClr val="FEFEFE"/>
                </a:highlight>
              </a:rPr>
              <a:t>or </a:t>
            </a:r>
            <a:r>
              <a:rPr lang="en" b="1">
                <a:highlight>
                  <a:srgbClr val="FEFEFE"/>
                </a:highlight>
              </a:rPr>
              <a:t>re.search().</a:t>
            </a:r>
            <a:endParaRPr b="1">
              <a:highlight>
                <a:srgbClr val="FEFEFE"/>
              </a:highlight>
            </a:endParaRPr>
          </a:p>
          <a:p>
            <a:pPr marL="0" lvl="0" indent="0" algn="l" rtl="0">
              <a:spcBef>
                <a:spcPts val="700"/>
              </a:spcBef>
              <a:spcAft>
                <a:spcPts val="0"/>
              </a:spcAft>
              <a:buNone/>
            </a:pPr>
            <a:endParaRPr b="1">
              <a:highlight>
                <a:srgbClr val="FEFEFE"/>
              </a:highlight>
            </a:endParaRPr>
          </a:p>
          <a:p>
            <a:pPr marL="0" lvl="0" indent="0" algn="l" rtl="0">
              <a:lnSpc>
                <a:spcPct val="115000"/>
              </a:lnSpc>
              <a:spcBef>
                <a:spcPts val="0"/>
              </a:spcBef>
              <a:spcAft>
                <a:spcPts val="1500"/>
              </a:spcAft>
              <a:buNone/>
            </a:pPr>
            <a:r>
              <a:rPr lang="en">
                <a:highlight>
                  <a:srgbClr val="FEFEFE"/>
                </a:highlight>
                <a:latin typeface="Roboto"/>
                <a:ea typeface="Roboto"/>
                <a:cs typeface="Roboto"/>
                <a:sym typeface="Roboto"/>
              </a:rPr>
              <a:t>In simple terms, we can compile a regular expression into a regex object to </a:t>
            </a:r>
            <a:r>
              <a:rPr lang="en" b="1">
                <a:highlight>
                  <a:srgbClr val="FEFEFE"/>
                </a:highlight>
                <a:latin typeface="Roboto"/>
                <a:ea typeface="Roboto"/>
                <a:cs typeface="Roboto"/>
                <a:sym typeface="Roboto"/>
              </a:rPr>
              <a:t>look for occurrences of the same pattern inside various target strings</a:t>
            </a:r>
            <a:r>
              <a:rPr lang="en">
                <a:highlight>
                  <a:srgbClr val="FEFEFE"/>
                </a:highlight>
                <a:latin typeface="Roboto"/>
                <a:ea typeface="Roboto"/>
                <a:cs typeface="Roboto"/>
                <a:sym typeface="Roboto"/>
              </a:rPr>
              <a:t> without rewriting it.</a:t>
            </a:r>
            <a:endParaRPr b="1">
              <a:highlight>
                <a:srgbClr val="FEFEFE"/>
              </a:highlight>
            </a:endParaRPr>
          </a:p>
        </p:txBody>
      </p:sp>
      <p:sp>
        <p:nvSpPr>
          <p:cNvPr id="273" name="Google Shape;273;p37"/>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19</a:t>
            </a:fld>
            <a:endParaRPr/>
          </a:p>
        </p:txBody>
      </p:sp>
      <p:pic>
        <p:nvPicPr>
          <p:cNvPr id="274" name="Google Shape;274;p37"/>
          <p:cNvPicPr preferRelativeResize="0"/>
          <p:nvPr/>
        </p:nvPicPr>
        <p:blipFill>
          <a:blip r:embed="rId3">
            <a:alphaModFix/>
          </a:blip>
          <a:stretch>
            <a:fillRect/>
          </a:stretch>
        </p:blipFill>
        <p:spPr>
          <a:xfrm>
            <a:off x="4246325" y="1467088"/>
            <a:ext cx="4547200" cy="2967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idx="4294967295"/>
          </p:nvPr>
        </p:nvSpPr>
        <p:spPr>
          <a:xfrm>
            <a:off x="4474300" y="736575"/>
            <a:ext cx="4464600" cy="52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a:t>Learning Objectives</a:t>
            </a:r>
            <a:endParaRPr sz="1800" b="1"/>
          </a:p>
        </p:txBody>
      </p:sp>
      <p:sp>
        <p:nvSpPr>
          <p:cNvPr id="139" name="Google Shape;139;p20"/>
          <p:cNvSpPr txBox="1">
            <a:spLocks noGrp="1"/>
          </p:cNvSpPr>
          <p:nvPr>
            <p:ph type="body" idx="1"/>
          </p:nvPr>
        </p:nvSpPr>
        <p:spPr>
          <a:xfrm>
            <a:off x="4474300" y="1202875"/>
            <a:ext cx="4134000" cy="36543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a:solidFill>
                  <a:srgbClr val="222222"/>
                </a:solidFill>
                <a:highlight>
                  <a:srgbClr val="FEFEFE"/>
                </a:highlight>
              </a:rPr>
              <a:t>By the end of this lesson, learners will be able to:</a:t>
            </a:r>
            <a:endParaRPr sz="1400">
              <a:solidFill>
                <a:srgbClr val="222222"/>
              </a:solidFill>
              <a:highlight>
                <a:srgbClr val="FEFEFE"/>
              </a:highlight>
            </a:endParaRPr>
          </a:p>
          <a:p>
            <a:pPr marL="457200" lvl="0" indent="-317500" algn="l" rtl="0">
              <a:lnSpc>
                <a:spcPct val="105000"/>
              </a:lnSpc>
              <a:spcBef>
                <a:spcPts val="1000"/>
              </a:spcBef>
              <a:spcAft>
                <a:spcPts val="0"/>
              </a:spcAft>
              <a:buSzPts val="1400"/>
              <a:buChar char="●"/>
            </a:pPr>
            <a:r>
              <a:rPr lang="en" sz="1400">
                <a:solidFill>
                  <a:srgbClr val="222222"/>
                </a:solidFill>
                <a:highlight>
                  <a:srgbClr val="FEFEFE"/>
                </a:highlight>
              </a:rPr>
              <a:t>Explain how to use Python </a:t>
            </a:r>
            <a:r>
              <a:rPr lang="en" sz="1400" b="1">
                <a:solidFill>
                  <a:srgbClr val="222222"/>
                </a:solidFill>
                <a:highlight>
                  <a:srgbClr val="FEFEFE"/>
                </a:highlight>
              </a:rPr>
              <a:t>RE</a:t>
            </a:r>
            <a:r>
              <a:rPr lang="en" sz="1400">
                <a:solidFill>
                  <a:srgbClr val="222222"/>
                </a:solidFill>
                <a:highlight>
                  <a:srgbClr val="FEFEFE"/>
                </a:highlight>
              </a:rPr>
              <a:t> module for pattern matching with regular expressions.</a:t>
            </a:r>
            <a:endParaRPr sz="1400">
              <a:solidFill>
                <a:srgbClr val="222222"/>
              </a:solidFill>
              <a:highlight>
                <a:srgbClr val="FEFEFE"/>
              </a:highlight>
            </a:endParaRPr>
          </a:p>
          <a:p>
            <a:pPr marL="457200" lvl="0" indent="-317500" algn="l" rtl="0">
              <a:lnSpc>
                <a:spcPct val="105000"/>
              </a:lnSpc>
              <a:spcBef>
                <a:spcPts val="1000"/>
              </a:spcBef>
              <a:spcAft>
                <a:spcPts val="0"/>
              </a:spcAft>
              <a:buSzPts val="1400"/>
              <a:buChar char="●"/>
            </a:pPr>
            <a:r>
              <a:rPr lang="en" sz="1400">
                <a:solidFill>
                  <a:srgbClr val="222222"/>
                </a:solidFill>
                <a:highlight>
                  <a:srgbClr val="FEFEFE"/>
                </a:highlight>
              </a:rPr>
              <a:t>Identify the </a:t>
            </a:r>
            <a:r>
              <a:rPr lang="en" sz="1400">
                <a:solidFill>
                  <a:srgbClr val="222222"/>
                </a:solidFill>
              </a:rPr>
              <a:t>Regular expressions and their syntax.</a:t>
            </a:r>
            <a:endParaRPr sz="1400">
              <a:solidFill>
                <a:srgbClr val="222222"/>
              </a:solidFill>
            </a:endParaRPr>
          </a:p>
          <a:p>
            <a:pPr marL="457200" lvl="0" indent="-317500" algn="l" rtl="0">
              <a:lnSpc>
                <a:spcPct val="105000"/>
              </a:lnSpc>
              <a:spcBef>
                <a:spcPts val="1000"/>
              </a:spcBef>
              <a:spcAft>
                <a:spcPts val="0"/>
              </a:spcAft>
              <a:buSzPts val="1400"/>
              <a:buChar char="●"/>
            </a:pPr>
            <a:r>
              <a:rPr lang="en" sz="1400">
                <a:solidFill>
                  <a:srgbClr val="222222"/>
                </a:solidFill>
                <a:highlight>
                  <a:srgbClr val="FEFEFE"/>
                </a:highlight>
              </a:rPr>
              <a:t>Identify the </a:t>
            </a:r>
            <a:r>
              <a:rPr lang="en" sz="1400">
                <a:solidFill>
                  <a:srgbClr val="222222"/>
                </a:solidFill>
              </a:rPr>
              <a:t>Regex methods and objects.</a:t>
            </a:r>
            <a:endParaRPr sz="1400">
              <a:solidFill>
                <a:srgbClr val="222222"/>
              </a:solidFill>
            </a:endParaRPr>
          </a:p>
          <a:p>
            <a:pPr marL="457200" lvl="0" indent="-317500" algn="l" rtl="0">
              <a:lnSpc>
                <a:spcPct val="105000"/>
              </a:lnSpc>
              <a:spcBef>
                <a:spcPts val="1000"/>
              </a:spcBef>
              <a:spcAft>
                <a:spcPts val="0"/>
              </a:spcAft>
              <a:buSzPts val="1400"/>
              <a:buChar char="●"/>
            </a:pPr>
            <a:r>
              <a:rPr lang="en" sz="1400">
                <a:solidFill>
                  <a:srgbClr val="222222"/>
                </a:solidFill>
                <a:highlight>
                  <a:srgbClr val="FEFEFE"/>
                </a:highlight>
              </a:rPr>
              <a:t>Explain the Regex  symbols, metacharacters, and special sequences.</a:t>
            </a:r>
            <a:endParaRPr sz="1400">
              <a:solidFill>
                <a:srgbClr val="222222"/>
              </a:solidFill>
              <a:highlight>
                <a:srgbClr val="FEFEFE"/>
              </a:highlight>
            </a:endParaRPr>
          </a:p>
          <a:p>
            <a:pPr marL="457200" lvl="0" indent="-317500" algn="l" rtl="0">
              <a:spcBef>
                <a:spcPts val="1000"/>
              </a:spcBef>
              <a:spcAft>
                <a:spcPts val="0"/>
              </a:spcAft>
              <a:buSzPts val="1400"/>
              <a:buChar char="●"/>
            </a:pPr>
            <a:r>
              <a:rPr lang="en" sz="1400">
                <a:solidFill>
                  <a:srgbClr val="222222"/>
                </a:solidFill>
              </a:rPr>
              <a:t>Capture groups pattern.</a:t>
            </a:r>
            <a:endParaRPr sz="1400">
              <a:solidFill>
                <a:srgbClr val="222222"/>
              </a:solidFill>
              <a:highlight>
                <a:srgbClr val="FEFEFE"/>
              </a:highlight>
            </a:endParaRPr>
          </a:p>
        </p:txBody>
      </p:sp>
      <p:sp>
        <p:nvSpPr>
          <p:cNvPr id="140" name="Google Shape;140;p20"/>
          <p:cNvSpPr txBox="1"/>
          <p:nvPr/>
        </p:nvSpPr>
        <p:spPr>
          <a:xfrm>
            <a:off x="281675" y="1746850"/>
            <a:ext cx="3595200" cy="2693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solidFill>
                  <a:srgbClr val="F9F9F9"/>
                </a:solidFill>
                <a:latin typeface="Century Gothic"/>
                <a:ea typeface="Century Gothic"/>
                <a:cs typeface="Century Gothic"/>
                <a:sym typeface="Century Gothic"/>
              </a:rPr>
              <a:t>_____________________________________________________</a:t>
            </a:r>
            <a:endParaRPr sz="800" b="1">
              <a:solidFill>
                <a:srgbClr val="F9F9F9"/>
              </a:solidFill>
              <a:latin typeface="Century Gothic"/>
              <a:ea typeface="Century Gothic"/>
              <a:cs typeface="Century Gothic"/>
              <a:sym typeface="Century Gothic"/>
            </a:endParaRPr>
          </a:p>
          <a:p>
            <a:pPr marL="0" lvl="0" indent="0" algn="ctr" rtl="0">
              <a:spcBef>
                <a:spcPts val="2400"/>
              </a:spcBef>
              <a:spcAft>
                <a:spcPts val="0"/>
              </a:spcAft>
              <a:buNone/>
            </a:pPr>
            <a:r>
              <a:rPr lang="en" sz="2900" b="1">
                <a:solidFill>
                  <a:srgbClr val="F9F9F9"/>
                </a:solidFill>
                <a:latin typeface="Century Gothic"/>
                <a:ea typeface="Century Gothic"/>
                <a:cs typeface="Century Gothic"/>
                <a:sym typeface="Century Gothic"/>
              </a:rPr>
              <a:t>Regular Expression in Python</a:t>
            </a:r>
            <a:endParaRPr sz="2700" b="1">
              <a:solidFill>
                <a:srgbClr val="222222"/>
              </a:solidFill>
              <a:latin typeface="Roboto"/>
              <a:ea typeface="Roboto"/>
              <a:cs typeface="Roboto"/>
              <a:sym typeface="Roboto"/>
            </a:endParaRPr>
          </a:p>
          <a:p>
            <a:pPr marL="0" marR="0" lvl="0" indent="0" algn="ctr" rtl="0">
              <a:lnSpc>
                <a:spcPct val="100000"/>
              </a:lnSpc>
              <a:spcBef>
                <a:spcPts val="1800"/>
              </a:spcBef>
              <a:spcAft>
                <a:spcPts val="0"/>
              </a:spcAft>
              <a:buNone/>
            </a:pPr>
            <a:endParaRPr sz="2900" b="1">
              <a:solidFill>
                <a:srgbClr val="F9F9F9"/>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3300" b="1">
              <a:solidFill>
                <a:srgbClr val="F9F9F9"/>
              </a:solidFill>
              <a:latin typeface="Century Gothic"/>
              <a:ea typeface="Century Gothic"/>
              <a:cs typeface="Century Gothic"/>
              <a:sym typeface="Century Gothic"/>
            </a:endParaRPr>
          </a:p>
        </p:txBody>
      </p:sp>
      <p:sp>
        <p:nvSpPr>
          <p:cNvPr id="141" name="Google Shape;141;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8"/>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Find all Pattern Matches in a String</a:t>
            </a:r>
            <a:endParaRPr/>
          </a:p>
        </p:txBody>
      </p:sp>
      <p:sp>
        <p:nvSpPr>
          <p:cNvPr id="280" name="Google Shape;280;p38"/>
          <p:cNvSpPr txBox="1">
            <a:spLocks noGrp="1"/>
          </p:cNvSpPr>
          <p:nvPr>
            <p:ph type="body" idx="1"/>
          </p:nvPr>
        </p:nvSpPr>
        <p:spPr>
          <a:xfrm>
            <a:off x="523875" y="1228950"/>
            <a:ext cx="8186700" cy="695400"/>
          </a:xfrm>
          <a:prstGeom prst="rect">
            <a:avLst/>
          </a:prstGeom>
        </p:spPr>
        <p:txBody>
          <a:bodyPr spcFirstLastPara="1" wrap="square" lIns="68575" tIns="68575" rIns="68575" bIns="68575" anchor="t" anchorCtr="0">
            <a:normAutofit/>
          </a:bodyPr>
          <a:lstStyle/>
          <a:p>
            <a:pPr marL="0" lvl="0" indent="0" algn="l" rtl="0">
              <a:lnSpc>
                <a:spcPct val="115000"/>
              </a:lnSpc>
              <a:spcBef>
                <a:spcPts val="2300"/>
              </a:spcBef>
              <a:spcAft>
                <a:spcPts val="1900"/>
              </a:spcAft>
              <a:buNone/>
            </a:pPr>
            <a:r>
              <a:rPr lang="en">
                <a:highlight>
                  <a:srgbClr val="FEFEFE"/>
                </a:highlight>
              </a:rPr>
              <a:t>Let's take a simple example of a regular expression to check if a string contains a number. We will use findall() method.</a:t>
            </a:r>
            <a:endParaRPr sz="1500"/>
          </a:p>
        </p:txBody>
      </p:sp>
      <p:sp>
        <p:nvSpPr>
          <p:cNvPr id="281" name="Google Shape;281;p38"/>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20</a:t>
            </a:fld>
            <a:endParaRPr/>
          </a:p>
        </p:txBody>
      </p:sp>
      <p:sp>
        <p:nvSpPr>
          <p:cNvPr id="282" name="Google Shape;282;p38"/>
          <p:cNvSpPr txBox="1"/>
          <p:nvPr/>
        </p:nvSpPr>
        <p:spPr>
          <a:xfrm>
            <a:off x="607925" y="1987925"/>
            <a:ext cx="3228000" cy="1881600"/>
          </a:xfrm>
          <a:prstGeom prst="rect">
            <a:avLst/>
          </a:prstGeom>
          <a:solidFill>
            <a:srgbClr val="F3F3F3"/>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050" b="1">
                <a:solidFill>
                  <a:srgbClr val="008000"/>
                </a:solidFill>
                <a:highlight>
                  <a:srgbClr val="F7F7F7"/>
                </a:highlight>
                <a:latin typeface="Consolas"/>
                <a:ea typeface="Consolas"/>
                <a:cs typeface="Consolas"/>
                <a:sym typeface="Consolas"/>
              </a:rPr>
              <a:t># import RE module</a:t>
            </a:r>
            <a:endParaRPr sz="1050" b="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050" b="1">
                <a:solidFill>
                  <a:srgbClr val="AF00DB"/>
                </a:solidFill>
                <a:highlight>
                  <a:srgbClr val="F7F7F7"/>
                </a:highlight>
                <a:latin typeface="Consolas"/>
                <a:ea typeface="Consolas"/>
                <a:cs typeface="Consolas"/>
                <a:sym typeface="Consolas"/>
              </a:rPr>
              <a:t>import</a:t>
            </a:r>
            <a:r>
              <a:rPr lang="en" sz="1050" b="1">
                <a:highlight>
                  <a:srgbClr val="F7F7F7"/>
                </a:highlight>
                <a:latin typeface="Consolas"/>
                <a:ea typeface="Consolas"/>
                <a:cs typeface="Consolas"/>
                <a:sym typeface="Consolas"/>
              </a:rPr>
              <a:t> re</a:t>
            </a:r>
            <a:endParaRPr sz="1050" b="1">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050" b="1">
                <a:highlight>
                  <a:srgbClr val="F7F7F7"/>
                </a:highlight>
                <a:latin typeface="Consolas"/>
                <a:ea typeface="Consolas"/>
                <a:cs typeface="Consolas"/>
                <a:sym typeface="Consolas"/>
              </a:rPr>
              <a:t>target_str = </a:t>
            </a:r>
            <a:r>
              <a:rPr lang="en" sz="1050" b="1">
                <a:solidFill>
                  <a:srgbClr val="A31515"/>
                </a:solidFill>
                <a:highlight>
                  <a:srgbClr val="F7F7F7"/>
                </a:highlight>
                <a:latin typeface="Consolas"/>
                <a:ea typeface="Consolas"/>
                <a:cs typeface="Consolas"/>
                <a:sym typeface="Consolas"/>
              </a:rPr>
              <a:t>"My roll number is 25"</a:t>
            </a:r>
            <a:endParaRPr sz="1050" b="1">
              <a:solidFill>
                <a:srgbClr val="A31515"/>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050" b="1">
                <a:highlight>
                  <a:srgbClr val="F7F7F7"/>
                </a:highlight>
                <a:latin typeface="Consolas"/>
                <a:ea typeface="Consolas"/>
                <a:cs typeface="Consolas"/>
                <a:sym typeface="Consolas"/>
              </a:rPr>
              <a:t>res = re.findall(r</a:t>
            </a:r>
            <a:r>
              <a:rPr lang="en" sz="1050" b="1">
                <a:solidFill>
                  <a:srgbClr val="A31515"/>
                </a:solidFill>
                <a:highlight>
                  <a:srgbClr val="F7F7F7"/>
                </a:highlight>
                <a:latin typeface="Consolas"/>
                <a:ea typeface="Consolas"/>
                <a:cs typeface="Consolas"/>
                <a:sym typeface="Consolas"/>
              </a:rPr>
              <a:t>"\d"</a:t>
            </a:r>
            <a:r>
              <a:rPr lang="en" sz="1050" b="1">
                <a:highlight>
                  <a:srgbClr val="F7F7F7"/>
                </a:highlight>
                <a:latin typeface="Consolas"/>
                <a:ea typeface="Consolas"/>
                <a:cs typeface="Consolas"/>
                <a:sym typeface="Consolas"/>
              </a:rPr>
              <a:t>, target_str)</a:t>
            </a:r>
            <a:endParaRPr sz="1050" b="1">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050" b="1">
                <a:solidFill>
                  <a:srgbClr val="008000"/>
                </a:solidFill>
                <a:highlight>
                  <a:srgbClr val="F7F7F7"/>
                </a:highlight>
                <a:latin typeface="Consolas"/>
                <a:ea typeface="Consolas"/>
                <a:cs typeface="Consolas"/>
                <a:sym typeface="Consolas"/>
              </a:rPr>
              <a:t># extract matching value</a:t>
            </a:r>
            <a:endParaRPr sz="1050" b="1">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050" b="1">
                <a:solidFill>
                  <a:srgbClr val="795E26"/>
                </a:solidFill>
                <a:highlight>
                  <a:srgbClr val="F7F7F7"/>
                </a:highlight>
                <a:latin typeface="Consolas"/>
                <a:ea typeface="Consolas"/>
                <a:cs typeface="Consolas"/>
                <a:sym typeface="Consolas"/>
              </a:rPr>
              <a:t>print</a:t>
            </a:r>
            <a:r>
              <a:rPr lang="en" sz="1050" b="1">
                <a:highlight>
                  <a:srgbClr val="F7F7F7"/>
                </a:highlight>
                <a:latin typeface="Consolas"/>
                <a:ea typeface="Consolas"/>
                <a:cs typeface="Consolas"/>
                <a:sym typeface="Consolas"/>
              </a:rPr>
              <a:t>(res)</a:t>
            </a:r>
            <a:endParaRPr sz="1050" b="1">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endParaRPr sz="1050" b="1">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050" b="1">
                <a:solidFill>
                  <a:srgbClr val="008000"/>
                </a:solidFill>
                <a:highlight>
                  <a:srgbClr val="F7F7F7"/>
                </a:highlight>
                <a:latin typeface="Consolas"/>
                <a:ea typeface="Consolas"/>
                <a:cs typeface="Consolas"/>
                <a:sym typeface="Consolas"/>
              </a:rPr>
              <a:t># Output [2, 5]</a:t>
            </a:r>
            <a:endParaRPr sz="1050" b="1">
              <a:solidFill>
                <a:srgbClr val="008000"/>
              </a:solidFill>
              <a:highlight>
                <a:srgbClr val="F7F7F7"/>
              </a:highlight>
              <a:latin typeface="Consolas"/>
              <a:ea typeface="Consolas"/>
              <a:cs typeface="Consolas"/>
              <a:sym typeface="Consolas"/>
            </a:endParaRPr>
          </a:p>
        </p:txBody>
      </p:sp>
      <p:sp>
        <p:nvSpPr>
          <p:cNvPr id="283" name="Google Shape;283;p38"/>
          <p:cNvSpPr txBox="1"/>
          <p:nvPr/>
        </p:nvSpPr>
        <p:spPr>
          <a:xfrm>
            <a:off x="4054075" y="1856850"/>
            <a:ext cx="4691700" cy="2802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rgbClr val="222222"/>
                </a:solidFill>
                <a:latin typeface="Roboto"/>
                <a:ea typeface="Roboto"/>
                <a:cs typeface="Roboto"/>
                <a:sym typeface="Roboto"/>
              </a:rPr>
              <a:t>Explanation</a:t>
            </a:r>
            <a:endParaRPr sz="1300" b="1">
              <a:solidFill>
                <a:srgbClr val="222222"/>
              </a:solidFill>
              <a:latin typeface="Roboto"/>
              <a:ea typeface="Roboto"/>
              <a:cs typeface="Roboto"/>
              <a:sym typeface="Roboto"/>
            </a:endParaRPr>
          </a:p>
          <a:p>
            <a:pPr marL="838200" lvl="0" indent="-311150" algn="l" rtl="0">
              <a:lnSpc>
                <a:spcPct val="115000"/>
              </a:lnSpc>
              <a:spcBef>
                <a:spcPts val="1500"/>
              </a:spcBef>
              <a:spcAft>
                <a:spcPts val="0"/>
              </a:spcAft>
              <a:buClr>
                <a:srgbClr val="222222"/>
              </a:buClr>
              <a:buSzPts val="1300"/>
              <a:buFont typeface="Roboto"/>
              <a:buAutoNum type="arabicPeriod"/>
            </a:pPr>
            <a:r>
              <a:rPr lang="en" sz="1300">
                <a:solidFill>
                  <a:srgbClr val="222222"/>
                </a:solidFill>
                <a:latin typeface="Roboto"/>
                <a:ea typeface="Roboto"/>
                <a:cs typeface="Roboto"/>
                <a:sym typeface="Roboto"/>
              </a:rPr>
              <a:t>We imported the RE module into our program</a:t>
            </a:r>
            <a:endParaRPr sz="1300">
              <a:solidFill>
                <a:srgbClr val="222222"/>
              </a:solidFill>
              <a:latin typeface="Roboto"/>
              <a:ea typeface="Roboto"/>
              <a:cs typeface="Roboto"/>
              <a:sym typeface="Roboto"/>
            </a:endParaRPr>
          </a:p>
          <a:p>
            <a:pPr marL="838200" lvl="0" indent="-311150" algn="l" rtl="0">
              <a:lnSpc>
                <a:spcPct val="115000"/>
              </a:lnSpc>
              <a:spcBef>
                <a:spcPts val="0"/>
              </a:spcBef>
              <a:spcAft>
                <a:spcPts val="0"/>
              </a:spcAft>
              <a:buClr>
                <a:srgbClr val="222222"/>
              </a:buClr>
              <a:buSzPts val="1300"/>
              <a:buFont typeface="Roboto"/>
              <a:buAutoNum type="arabicPeriod"/>
            </a:pPr>
            <a:r>
              <a:rPr lang="en" sz="1300">
                <a:solidFill>
                  <a:srgbClr val="222222"/>
                </a:solidFill>
                <a:latin typeface="Roboto"/>
                <a:ea typeface="Roboto"/>
                <a:cs typeface="Roboto"/>
                <a:sym typeface="Roboto"/>
              </a:rPr>
              <a:t>Next, We created a regex pattern </a:t>
            </a:r>
            <a:r>
              <a:rPr lang="en" sz="1300">
                <a:solidFill>
                  <a:srgbClr val="6C0B24"/>
                </a:solidFill>
                <a:highlight>
                  <a:srgbClr val="F9F2F4"/>
                </a:highlight>
                <a:latin typeface="Consolas"/>
                <a:ea typeface="Consolas"/>
                <a:cs typeface="Consolas"/>
                <a:sym typeface="Consolas"/>
              </a:rPr>
              <a:t>\d</a:t>
            </a:r>
            <a:r>
              <a:rPr lang="en" sz="1300">
                <a:solidFill>
                  <a:srgbClr val="222222"/>
                </a:solidFill>
                <a:latin typeface="Roboto"/>
                <a:ea typeface="Roboto"/>
                <a:cs typeface="Roboto"/>
                <a:sym typeface="Roboto"/>
              </a:rPr>
              <a:t> to match any digit between 0 to 9.</a:t>
            </a:r>
            <a:endParaRPr sz="1300">
              <a:solidFill>
                <a:srgbClr val="222222"/>
              </a:solidFill>
              <a:latin typeface="Roboto"/>
              <a:ea typeface="Roboto"/>
              <a:cs typeface="Roboto"/>
              <a:sym typeface="Roboto"/>
            </a:endParaRPr>
          </a:p>
          <a:p>
            <a:pPr marL="457200" lvl="0" indent="0" algn="l" rtl="0">
              <a:lnSpc>
                <a:spcPct val="115000"/>
              </a:lnSpc>
              <a:spcBef>
                <a:spcPts val="1500"/>
              </a:spcBef>
              <a:spcAft>
                <a:spcPts val="0"/>
              </a:spcAft>
              <a:buNone/>
            </a:pPr>
            <a:r>
              <a:rPr lang="en" sz="1300" b="1">
                <a:solidFill>
                  <a:srgbClr val="222222"/>
                </a:solidFill>
                <a:highlight>
                  <a:srgbClr val="FEFEFE"/>
                </a:highlight>
                <a:latin typeface="Roboto"/>
                <a:ea typeface="Roboto"/>
                <a:cs typeface="Roboto"/>
                <a:sym typeface="Roboto"/>
              </a:rPr>
              <a:t>Note</a:t>
            </a:r>
            <a:r>
              <a:rPr lang="en" sz="1300">
                <a:solidFill>
                  <a:srgbClr val="222222"/>
                </a:solidFill>
                <a:highlight>
                  <a:srgbClr val="FEFEFE"/>
                </a:highlight>
                <a:latin typeface="Roboto"/>
                <a:ea typeface="Roboto"/>
                <a:cs typeface="Roboto"/>
                <a:sym typeface="Roboto"/>
              </a:rPr>
              <a:t>: I have used a raw string to define a pattern like this </a:t>
            </a:r>
            <a:r>
              <a:rPr lang="en" sz="1100">
                <a:solidFill>
                  <a:srgbClr val="6C0B24"/>
                </a:solidFill>
                <a:highlight>
                  <a:srgbClr val="F9F2F4"/>
                </a:highlight>
                <a:latin typeface="Consolas"/>
                <a:ea typeface="Consolas"/>
                <a:cs typeface="Consolas"/>
                <a:sym typeface="Consolas"/>
              </a:rPr>
              <a:t>r"\d"</a:t>
            </a:r>
            <a:r>
              <a:rPr lang="en" sz="1300">
                <a:solidFill>
                  <a:srgbClr val="222222"/>
                </a:solidFill>
                <a:highlight>
                  <a:srgbClr val="FEFEFE"/>
                </a:highlight>
                <a:latin typeface="Roboto"/>
                <a:ea typeface="Roboto"/>
                <a:cs typeface="Roboto"/>
                <a:sym typeface="Roboto"/>
              </a:rPr>
              <a:t>. Always write your regex as a raw string.</a:t>
            </a:r>
            <a:endParaRPr sz="1300">
              <a:solidFill>
                <a:srgbClr val="222222"/>
              </a:solidFill>
              <a:latin typeface="Roboto"/>
              <a:ea typeface="Roboto"/>
              <a:cs typeface="Roboto"/>
              <a:sym typeface="Roboto"/>
            </a:endParaRPr>
          </a:p>
          <a:p>
            <a:pPr marL="838200" lvl="0" indent="-311150" algn="l" rtl="0">
              <a:lnSpc>
                <a:spcPct val="115000"/>
              </a:lnSpc>
              <a:spcBef>
                <a:spcPts val="1500"/>
              </a:spcBef>
              <a:spcAft>
                <a:spcPts val="0"/>
              </a:spcAft>
              <a:buClr>
                <a:srgbClr val="222222"/>
              </a:buClr>
              <a:buSzPts val="1300"/>
              <a:buFont typeface="Roboto"/>
              <a:buAutoNum type="arabicPeriod"/>
            </a:pPr>
            <a:r>
              <a:rPr lang="en" sz="1300">
                <a:solidFill>
                  <a:srgbClr val="222222"/>
                </a:solidFill>
                <a:latin typeface="Roboto"/>
                <a:ea typeface="Roboto"/>
                <a:cs typeface="Roboto"/>
                <a:sym typeface="Roboto"/>
              </a:rPr>
              <a:t>After that, we used the </a:t>
            </a:r>
            <a:r>
              <a:rPr lang="en" sz="1300">
                <a:solidFill>
                  <a:srgbClr val="6C0B24"/>
                </a:solidFill>
                <a:highlight>
                  <a:srgbClr val="F9F2F4"/>
                </a:highlight>
                <a:latin typeface="Consolas"/>
                <a:ea typeface="Consolas"/>
                <a:cs typeface="Consolas"/>
                <a:sym typeface="Consolas"/>
              </a:rPr>
              <a:t>re.findall()</a:t>
            </a:r>
            <a:r>
              <a:rPr lang="en" sz="1300">
                <a:solidFill>
                  <a:srgbClr val="222222"/>
                </a:solidFill>
                <a:latin typeface="Roboto"/>
                <a:ea typeface="Roboto"/>
                <a:cs typeface="Roboto"/>
                <a:sym typeface="Roboto"/>
              </a:rPr>
              <a:t> method to match our pattern.</a:t>
            </a:r>
            <a:endParaRPr sz="1300">
              <a:solidFill>
                <a:srgbClr val="222222"/>
              </a:solidFill>
              <a:latin typeface="Roboto"/>
              <a:ea typeface="Roboto"/>
              <a:cs typeface="Roboto"/>
              <a:sym typeface="Roboto"/>
            </a:endParaRPr>
          </a:p>
          <a:p>
            <a:pPr marL="838200" lvl="0" indent="-311150" algn="l" rtl="0">
              <a:lnSpc>
                <a:spcPct val="115000"/>
              </a:lnSpc>
              <a:spcBef>
                <a:spcPts val="0"/>
              </a:spcBef>
              <a:spcAft>
                <a:spcPts val="0"/>
              </a:spcAft>
              <a:buClr>
                <a:srgbClr val="222222"/>
              </a:buClr>
              <a:buSzPts val="1300"/>
              <a:buFont typeface="Roboto"/>
              <a:buAutoNum type="arabicPeriod"/>
            </a:pPr>
            <a:r>
              <a:rPr lang="en" sz="1300">
                <a:solidFill>
                  <a:srgbClr val="222222"/>
                </a:solidFill>
                <a:latin typeface="Roboto"/>
                <a:ea typeface="Roboto"/>
                <a:cs typeface="Roboto"/>
                <a:sym typeface="Roboto"/>
              </a:rPr>
              <a:t>In the end, we got two digits 2 and 5.</a:t>
            </a:r>
            <a:endParaRPr sz="1300">
              <a:solidFill>
                <a:srgbClr val="22222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9"/>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Capture the email Addresses</a:t>
            </a:r>
            <a:endParaRPr/>
          </a:p>
        </p:txBody>
      </p:sp>
      <p:sp>
        <p:nvSpPr>
          <p:cNvPr id="289" name="Google Shape;289;p39"/>
          <p:cNvSpPr txBox="1">
            <a:spLocks noGrp="1"/>
          </p:cNvSpPr>
          <p:nvPr>
            <p:ph type="body" idx="1"/>
          </p:nvPr>
        </p:nvSpPr>
        <p:spPr>
          <a:xfrm>
            <a:off x="523875" y="1290600"/>
            <a:ext cx="8328600" cy="342000"/>
          </a:xfrm>
          <a:prstGeom prst="rect">
            <a:avLst/>
          </a:prstGeom>
        </p:spPr>
        <p:txBody>
          <a:bodyPr spcFirstLastPara="1" wrap="square" lIns="68575" tIns="68575" rIns="68575" bIns="68575" anchor="t" anchorCtr="0">
            <a:normAutofit/>
          </a:bodyPr>
          <a:lstStyle/>
          <a:p>
            <a:pPr marL="0" lvl="0" indent="0" algn="l" rtl="0">
              <a:lnSpc>
                <a:spcPct val="135714"/>
              </a:lnSpc>
              <a:spcBef>
                <a:spcPts val="0"/>
              </a:spcBef>
              <a:spcAft>
                <a:spcPts val="0"/>
              </a:spcAft>
              <a:buNone/>
            </a:pPr>
            <a:r>
              <a:rPr lang="en" sz="1200">
                <a:solidFill>
                  <a:srgbClr val="374151"/>
                </a:solidFill>
              </a:rPr>
              <a:t>In the following example, we will capture the email addresses, starting from</a:t>
            </a:r>
            <a:r>
              <a:rPr lang="en" sz="1200" b="1" i="1">
                <a:solidFill>
                  <a:srgbClr val="374151"/>
                </a:solidFill>
              </a:rPr>
              <a:t> 'From:' </a:t>
            </a:r>
            <a:r>
              <a:rPr lang="en" sz="1200">
                <a:solidFill>
                  <a:srgbClr val="374151"/>
                </a:solidFill>
              </a:rPr>
              <a:t>and extending until the </a:t>
            </a:r>
            <a:r>
              <a:rPr lang="en" sz="1200" b="1" i="1">
                <a:solidFill>
                  <a:srgbClr val="374151"/>
                </a:solidFill>
              </a:rPr>
              <a:t>'@' </a:t>
            </a:r>
            <a:r>
              <a:rPr lang="en" sz="1200">
                <a:solidFill>
                  <a:srgbClr val="374151"/>
                </a:solidFill>
              </a:rPr>
              <a:t>character.</a:t>
            </a:r>
            <a:endParaRPr/>
          </a:p>
        </p:txBody>
      </p:sp>
      <p:sp>
        <p:nvSpPr>
          <p:cNvPr id="290" name="Google Shape;290;p39"/>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21</a:t>
            </a:fld>
            <a:endParaRPr/>
          </a:p>
        </p:txBody>
      </p:sp>
      <p:sp>
        <p:nvSpPr>
          <p:cNvPr id="291" name="Google Shape;291;p39"/>
          <p:cNvSpPr txBox="1"/>
          <p:nvPr/>
        </p:nvSpPr>
        <p:spPr>
          <a:xfrm>
            <a:off x="333650" y="1829075"/>
            <a:ext cx="3105000" cy="1803000"/>
          </a:xfrm>
          <a:prstGeom prst="rect">
            <a:avLst/>
          </a:prstGeom>
          <a:solidFill>
            <a:srgbClr val="F7F7F7"/>
          </a:solid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150">
                <a:solidFill>
                  <a:srgbClr val="AF00DB"/>
                </a:solidFill>
                <a:highlight>
                  <a:srgbClr val="F7F7F7"/>
                </a:highlight>
                <a:latin typeface="Consolas"/>
                <a:ea typeface="Consolas"/>
                <a:cs typeface="Consolas"/>
                <a:sym typeface="Consolas"/>
              </a:rPr>
              <a:t>import</a:t>
            </a:r>
            <a:r>
              <a:rPr lang="en" sz="1150">
                <a:highlight>
                  <a:srgbClr val="F7F7F7"/>
                </a:highlight>
                <a:latin typeface="Consolas"/>
                <a:ea typeface="Consolas"/>
                <a:cs typeface="Consolas"/>
                <a:sym typeface="Consolas"/>
              </a:rPr>
              <a:t> re</a:t>
            </a:r>
            <a:endParaRPr sz="11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highlight>
                  <a:srgbClr val="F7F7F7"/>
                </a:highlight>
                <a:latin typeface="Consolas"/>
                <a:ea typeface="Consolas"/>
                <a:cs typeface="Consolas"/>
                <a:sym typeface="Consolas"/>
              </a:rPr>
              <a:t>stri = </a:t>
            </a:r>
            <a:r>
              <a:rPr lang="en" sz="1150">
                <a:solidFill>
                  <a:srgbClr val="A31515"/>
                </a:solidFill>
                <a:highlight>
                  <a:srgbClr val="F7F7F7"/>
                </a:highlight>
                <a:latin typeface="Consolas"/>
                <a:ea typeface="Consolas"/>
                <a:cs typeface="Consolas"/>
                <a:sym typeface="Consolas"/>
              </a:rPr>
              <a:t>'From: stephen.a.smith@espn.com, drake@hotmail.com, frenchMontana@gmail.com'</a:t>
            </a:r>
            <a:endParaRPr sz="1150">
              <a:solidFill>
                <a:srgbClr val="A31515"/>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highlight>
                  <a:srgbClr val="F7F7F7"/>
                </a:highlight>
                <a:latin typeface="Consolas"/>
                <a:ea typeface="Consolas"/>
                <a:cs typeface="Consolas"/>
                <a:sym typeface="Consolas"/>
              </a:rPr>
              <a:t>stri = stri.rstrip()</a:t>
            </a:r>
            <a:endParaRPr sz="11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highlight>
                  <a:srgbClr val="F7F7F7"/>
                </a:highlight>
                <a:latin typeface="Consolas"/>
                <a:ea typeface="Consolas"/>
                <a:cs typeface="Consolas"/>
                <a:sym typeface="Consolas"/>
              </a:rPr>
              <a:t>(re.findall(</a:t>
            </a:r>
            <a:r>
              <a:rPr lang="en" sz="1150">
                <a:solidFill>
                  <a:srgbClr val="A31515"/>
                </a:solidFill>
                <a:highlight>
                  <a:srgbClr val="F7F7F7"/>
                </a:highlight>
                <a:latin typeface="Consolas"/>
                <a:ea typeface="Consolas"/>
                <a:cs typeface="Consolas"/>
                <a:sym typeface="Consolas"/>
              </a:rPr>
              <a:t>'From:.+@'</a:t>
            </a:r>
            <a:r>
              <a:rPr lang="en" sz="1150">
                <a:highlight>
                  <a:srgbClr val="F7F7F7"/>
                </a:highlight>
                <a:latin typeface="Consolas"/>
                <a:ea typeface="Consolas"/>
                <a:cs typeface="Consolas"/>
                <a:sym typeface="Consolas"/>
              </a:rPr>
              <a:t>, stri))</a:t>
            </a:r>
            <a:endParaRPr sz="1500">
              <a:latin typeface="Consolas"/>
              <a:ea typeface="Consolas"/>
              <a:cs typeface="Consolas"/>
              <a:sym typeface="Consolas"/>
            </a:endParaRPr>
          </a:p>
        </p:txBody>
      </p:sp>
      <p:sp>
        <p:nvSpPr>
          <p:cNvPr id="292" name="Google Shape;292;p39"/>
          <p:cNvSpPr txBox="1"/>
          <p:nvPr/>
        </p:nvSpPr>
        <p:spPr>
          <a:xfrm>
            <a:off x="3548375" y="1569200"/>
            <a:ext cx="5539800" cy="31884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000">
                <a:solidFill>
                  <a:srgbClr val="374151"/>
                </a:solidFill>
              </a:rPr>
              <a:t>Here is a step-by-step explanation of the code:</a:t>
            </a:r>
            <a:endParaRPr sz="1000">
              <a:solidFill>
                <a:srgbClr val="374151"/>
              </a:solidFill>
            </a:endParaRPr>
          </a:p>
          <a:p>
            <a:pPr marL="285750" lvl="0" indent="-177800" algn="l" rtl="0">
              <a:lnSpc>
                <a:spcPct val="115000"/>
              </a:lnSpc>
              <a:spcBef>
                <a:spcPts val="0"/>
              </a:spcBef>
              <a:spcAft>
                <a:spcPts val="0"/>
              </a:spcAft>
              <a:buClr>
                <a:srgbClr val="374151"/>
              </a:buClr>
              <a:buSzPts val="1000"/>
              <a:buChar char="●"/>
            </a:pPr>
            <a:r>
              <a:rPr lang="en" sz="1000" b="1">
                <a:solidFill>
                  <a:srgbClr val="374151"/>
                </a:solidFill>
                <a:latin typeface="Consolas"/>
                <a:ea typeface="Consolas"/>
                <a:cs typeface="Consolas"/>
                <a:sym typeface="Consolas"/>
              </a:rPr>
              <a:t>stri = 'From: stephen.a.smith@espn.com, drake@hotmail.com, frenchMontana@gmail.com':</a:t>
            </a:r>
            <a:r>
              <a:rPr lang="en" sz="1000">
                <a:solidFill>
                  <a:srgbClr val="374151"/>
                </a:solidFill>
                <a:latin typeface="Roboto"/>
                <a:ea typeface="Roboto"/>
                <a:cs typeface="Roboto"/>
                <a:sym typeface="Roboto"/>
              </a:rPr>
              <a:t> This line initializes a string variable </a:t>
            </a:r>
            <a:r>
              <a:rPr lang="en" sz="1000" b="1">
                <a:solidFill>
                  <a:srgbClr val="374151"/>
                </a:solidFill>
                <a:latin typeface="Consolas"/>
                <a:ea typeface="Consolas"/>
                <a:cs typeface="Consolas"/>
                <a:sym typeface="Consolas"/>
              </a:rPr>
              <a:t>stri </a:t>
            </a:r>
            <a:r>
              <a:rPr lang="en" sz="1000">
                <a:solidFill>
                  <a:srgbClr val="374151"/>
                </a:solidFill>
                <a:latin typeface="Roboto"/>
                <a:ea typeface="Roboto"/>
                <a:cs typeface="Roboto"/>
                <a:sym typeface="Roboto"/>
              </a:rPr>
              <a:t>with a sequence of email addresses separated by commas.</a:t>
            </a:r>
            <a:endParaRPr sz="1000">
              <a:solidFill>
                <a:srgbClr val="374151"/>
              </a:solidFill>
              <a:latin typeface="Roboto"/>
              <a:ea typeface="Roboto"/>
              <a:cs typeface="Roboto"/>
              <a:sym typeface="Roboto"/>
            </a:endParaRPr>
          </a:p>
          <a:p>
            <a:pPr marL="285750" lvl="0" indent="-177800" algn="l" rtl="0">
              <a:lnSpc>
                <a:spcPct val="115000"/>
              </a:lnSpc>
              <a:spcBef>
                <a:spcPts val="0"/>
              </a:spcBef>
              <a:spcAft>
                <a:spcPts val="0"/>
              </a:spcAft>
              <a:buClr>
                <a:srgbClr val="374151"/>
              </a:buClr>
              <a:buSzPts val="1000"/>
              <a:buChar char="●"/>
            </a:pPr>
            <a:r>
              <a:rPr lang="en" sz="1000" b="1">
                <a:solidFill>
                  <a:srgbClr val="374151"/>
                </a:solidFill>
                <a:latin typeface="Consolas"/>
                <a:ea typeface="Consolas"/>
                <a:cs typeface="Consolas"/>
                <a:sym typeface="Consolas"/>
              </a:rPr>
              <a:t>stri = stri.rstrip(): </a:t>
            </a:r>
            <a:r>
              <a:rPr lang="en" sz="1000">
                <a:solidFill>
                  <a:srgbClr val="374151"/>
                </a:solidFill>
                <a:latin typeface="Roboto"/>
                <a:ea typeface="Roboto"/>
                <a:cs typeface="Roboto"/>
                <a:sym typeface="Roboto"/>
              </a:rPr>
              <a:t>The </a:t>
            </a:r>
            <a:r>
              <a:rPr lang="en" sz="1000" b="1">
                <a:solidFill>
                  <a:srgbClr val="374151"/>
                </a:solidFill>
                <a:latin typeface="Consolas"/>
                <a:ea typeface="Consolas"/>
                <a:cs typeface="Consolas"/>
                <a:sym typeface="Consolas"/>
              </a:rPr>
              <a:t>rstrip()</a:t>
            </a:r>
            <a:r>
              <a:rPr lang="en" sz="1000">
                <a:solidFill>
                  <a:srgbClr val="374151"/>
                </a:solidFill>
                <a:latin typeface="Roboto"/>
                <a:ea typeface="Roboto"/>
                <a:cs typeface="Roboto"/>
                <a:sym typeface="Roboto"/>
              </a:rPr>
              <a:t> method is called on the string </a:t>
            </a:r>
            <a:r>
              <a:rPr lang="en" sz="1000" b="1">
                <a:solidFill>
                  <a:srgbClr val="374151"/>
                </a:solidFill>
                <a:latin typeface="Consolas"/>
                <a:ea typeface="Consolas"/>
                <a:cs typeface="Consolas"/>
                <a:sym typeface="Consolas"/>
              </a:rPr>
              <a:t>stri</a:t>
            </a:r>
            <a:r>
              <a:rPr lang="en" sz="1000">
                <a:solidFill>
                  <a:srgbClr val="374151"/>
                </a:solidFill>
                <a:latin typeface="Roboto"/>
                <a:ea typeface="Roboto"/>
                <a:cs typeface="Roboto"/>
                <a:sym typeface="Roboto"/>
              </a:rPr>
              <a:t> to remove any trailing whitespaces or newline characters at the end of the string.</a:t>
            </a:r>
            <a:endParaRPr sz="1000">
              <a:solidFill>
                <a:srgbClr val="374151"/>
              </a:solidFill>
              <a:latin typeface="Roboto"/>
              <a:ea typeface="Roboto"/>
              <a:cs typeface="Roboto"/>
              <a:sym typeface="Roboto"/>
            </a:endParaRPr>
          </a:p>
          <a:p>
            <a:pPr marL="285750" lvl="0" indent="-177800" algn="l" rtl="0">
              <a:lnSpc>
                <a:spcPct val="115000"/>
              </a:lnSpc>
              <a:spcBef>
                <a:spcPts val="0"/>
              </a:spcBef>
              <a:spcAft>
                <a:spcPts val="0"/>
              </a:spcAft>
              <a:buClr>
                <a:srgbClr val="374151"/>
              </a:buClr>
              <a:buSzPts val="1000"/>
              <a:buChar char="●"/>
            </a:pPr>
            <a:r>
              <a:rPr lang="en" sz="1000" b="1">
                <a:solidFill>
                  <a:srgbClr val="374151"/>
                </a:solidFill>
                <a:latin typeface="Consolas"/>
                <a:ea typeface="Consolas"/>
                <a:cs typeface="Consolas"/>
                <a:sym typeface="Consolas"/>
              </a:rPr>
              <a:t>print(re.findall('From:.+@', stri)): This line uses the re.findall()</a:t>
            </a:r>
            <a:r>
              <a:rPr lang="en" sz="1000">
                <a:solidFill>
                  <a:srgbClr val="374151"/>
                </a:solidFill>
                <a:latin typeface="Roboto"/>
                <a:ea typeface="Roboto"/>
                <a:cs typeface="Roboto"/>
                <a:sym typeface="Roboto"/>
              </a:rPr>
              <a:t> function to search for all occurrences of the specified pattern in the string </a:t>
            </a:r>
            <a:r>
              <a:rPr lang="en" sz="1000" b="1">
                <a:solidFill>
                  <a:srgbClr val="374151"/>
                </a:solidFill>
                <a:latin typeface="Consolas"/>
                <a:ea typeface="Consolas"/>
                <a:cs typeface="Consolas"/>
                <a:sym typeface="Consolas"/>
              </a:rPr>
              <a:t>stri</a:t>
            </a:r>
            <a:r>
              <a:rPr lang="en" sz="1000">
                <a:solidFill>
                  <a:srgbClr val="374151"/>
                </a:solidFill>
                <a:latin typeface="Roboto"/>
                <a:ea typeface="Roboto"/>
                <a:cs typeface="Roboto"/>
                <a:sym typeface="Roboto"/>
              </a:rPr>
              <a:t>. The pattern is </a:t>
            </a:r>
            <a:r>
              <a:rPr lang="en" sz="1000" b="1">
                <a:solidFill>
                  <a:srgbClr val="374151"/>
                </a:solidFill>
                <a:latin typeface="Consolas"/>
                <a:ea typeface="Consolas"/>
                <a:cs typeface="Consolas"/>
                <a:sym typeface="Consolas"/>
              </a:rPr>
              <a:t>'From:.+@',</a:t>
            </a:r>
            <a:r>
              <a:rPr lang="en" sz="1000">
                <a:solidFill>
                  <a:srgbClr val="374151"/>
                </a:solidFill>
                <a:latin typeface="Roboto"/>
                <a:ea typeface="Roboto"/>
                <a:cs typeface="Roboto"/>
                <a:sym typeface="Roboto"/>
              </a:rPr>
              <a:t> which can be broken down as follows:</a:t>
            </a:r>
            <a:endParaRPr sz="1000">
              <a:solidFill>
                <a:srgbClr val="374151"/>
              </a:solidFill>
              <a:latin typeface="Roboto"/>
              <a:ea typeface="Roboto"/>
              <a:cs typeface="Roboto"/>
              <a:sym typeface="Roboto"/>
            </a:endParaRPr>
          </a:p>
          <a:p>
            <a:pPr marL="571500" lvl="1" indent="-177800" algn="l" rtl="0">
              <a:lnSpc>
                <a:spcPct val="115000"/>
              </a:lnSpc>
              <a:spcBef>
                <a:spcPts val="0"/>
              </a:spcBef>
              <a:spcAft>
                <a:spcPts val="0"/>
              </a:spcAft>
              <a:buClr>
                <a:srgbClr val="374151"/>
              </a:buClr>
              <a:buSzPts val="1000"/>
              <a:buChar char="○"/>
            </a:pPr>
            <a:r>
              <a:rPr lang="en" sz="1000" b="1">
                <a:solidFill>
                  <a:srgbClr val="374151"/>
                </a:solidFill>
                <a:latin typeface="Consolas"/>
                <a:ea typeface="Consolas"/>
                <a:cs typeface="Consolas"/>
                <a:sym typeface="Consolas"/>
              </a:rPr>
              <a:t>From: </a:t>
            </a:r>
            <a:r>
              <a:rPr lang="en" sz="1000">
                <a:solidFill>
                  <a:srgbClr val="374151"/>
                </a:solidFill>
                <a:latin typeface="Roboto"/>
                <a:ea typeface="Roboto"/>
                <a:cs typeface="Roboto"/>
                <a:sym typeface="Roboto"/>
              </a:rPr>
              <a:t>-This is a literal string, indicating the start of the pattern.</a:t>
            </a:r>
            <a:endParaRPr sz="1000">
              <a:solidFill>
                <a:srgbClr val="374151"/>
              </a:solidFill>
              <a:latin typeface="Roboto"/>
              <a:ea typeface="Roboto"/>
              <a:cs typeface="Roboto"/>
              <a:sym typeface="Roboto"/>
            </a:endParaRPr>
          </a:p>
          <a:p>
            <a:pPr marL="571500" lvl="1" indent="-177800" algn="l" rtl="0">
              <a:lnSpc>
                <a:spcPct val="115000"/>
              </a:lnSpc>
              <a:spcBef>
                <a:spcPts val="0"/>
              </a:spcBef>
              <a:spcAft>
                <a:spcPts val="0"/>
              </a:spcAft>
              <a:buClr>
                <a:srgbClr val="374151"/>
              </a:buClr>
              <a:buSzPts val="1000"/>
              <a:buChar char="○"/>
            </a:pPr>
            <a:r>
              <a:rPr lang="en" sz="1000" b="1">
                <a:solidFill>
                  <a:srgbClr val="374151"/>
                </a:solidFill>
                <a:latin typeface="Consolas"/>
                <a:ea typeface="Consolas"/>
                <a:cs typeface="Consolas"/>
                <a:sym typeface="Consolas"/>
              </a:rPr>
              <a:t>.+:</a:t>
            </a:r>
            <a:r>
              <a:rPr lang="en" sz="1000">
                <a:solidFill>
                  <a:srgbClr val="374151"/>
                </a:solidFill>
                <a:latin typeface="Roboto"/>
                <a:ea typeface="Roboto"/>
                <a:cs typeface="Roboto"/>
                <a:sym typeface="Roboto"/>
              </a:rPr>
              <a:t> </a:t>
            </a:r>
            <a:r>
              <a:rPr lang="en" sz="1050">
                <a:solidFill>
                  <a:srgbClr val="333333"/>
                </a:solidFill>
                <a:highlight>
                  <a:srgbClr val="D9EDF7"/>
                </a:highlight>
              </a:rPr>
              <a:t>The '+' character in regex is greedy, therefore it will match with the entire string and not just one email.</a:t>
            </a:r>
            <a:r>
              <a:rPr lang="en" sz="1000">
                <a:solidFill>
                  <a:srgbClr val="374151"/>
                </a:solidFill>
                <a:latin typeface="Roboto"/>
                <a:ea typeface="Roboto"/>
                <a:cs typeface="Roboto"/>
                <a:sym typeface="Roboto"/>
              </a:rPr>
              <a:t>This part of the pattern matches one or more characters (except for newline characters).</a:t>
            </a:r>
            <a:endParaRPr sz="1000">
              <a:solidFill>
                <a:srgbClr val="374151"/>
              </a:solidFill>
              <a:latin typeface="Roboto"/>
              <a:ea typeface="Roboto"/>
              <a:cs typeface="Roboto"/>
              <a:sym typeface="Roboto"/>
            </a:endParaRPr>
          </a:p>
          <a:p>
            <a:pPr marL="571500" lvl="1" indent="-177800" algn="l" rtl="0">
              <a:lnSpc>
                <a:spcPct val="115000"/>
              </a:lnSpc>
              <a:spcBef>
                <a:spcPts val="0"/>
              </a:spcBef>
              <a:spcAft>
                <a:spcPts val="0"/>
              </a:spcAft>
              <a:buClr>
                <a:srgbClr val="374151"/>
              </a:buClr>
              <a:buSzPts val="1000"/>
              <a:buChar char="○"/>
            </a:pPr>
            <a:r>
              <a:rPr lang="en" sz="1000" b="1">
                <a:solidFill>
                  <a:srgbClr val="374151"/>
                </a:solidFill>
                <a:latin typeface="Consolas"/>
                <a:ea typeface="Consolas"/>
                <a:cs typeface="Consolas"/>
                <a:sym typeface="Consolas"/>
              </a:rPr>
              <a:t>@: </a:t>
            </a:r>
            <a:r>
              <a:rPr lang="en" sz="1000">
                <a:solidFill>
                  <a:srgbClr val="374151"/>
                </a:solidFill>
                <a:latin typeface="Roboto"/>
                <a:ea typeface="Roboto"/>
                <a:cs typeface="Roboto"/>
                <a:sym typeface="Roboto"/>
              </a:rPr>
              <a:t>This is a literal</a:t>
            </a:r>
            <a:r>
              <a:rPr lang="en" sz="1000" b="1">
                <a:solidFill>
                  <a:srgbClr val="374151"/>
                </a:solidFill>
                <a:latin typeface="Consolas"/>
                <a:ea typeface="Consolas"/>
                <a:cs typeface="Consolas"/>
                <a:sym typeface="Consolas"/>
              </a:rPr>
              <a:t> '@'</a:t>
            </a:r>
            <a:r>
              <a:rPr lang="en" sz="1000">
                <a:solidFill>
                  <a:srgbClr val="374151"/>
                </a:solidFill>
                <a:latin typeface="Roboto"/>
                <a:ea typeface="Roboto"/>
                <a:cs typeface="Roboto"/>
                <a:sym typeface="Roboto"/>
              </a:rPr>
              <a:t> character.</a:t>
            </a:r>
            <a:endParaRPr sz="1000">
              <a:solidFill>
                <a:srgbClr val="374151"/>
              </a:solidFill>
              <a:latin typeface="Roboto"/>
              <a:ea typeface="Roboto"/>
              <a:cs typeface="Roboto"/>
              <a:sym typeface="Roboto"/>
            </a:endParaRPr>
          </a:p>
          <a:p>
            <a:pPr marL="285750" lvl="0" indent="-177800" algn="l" rtl="0">
              <a:lnSpc>
                <a:spcPct val="115000"/>
              </a:lnSpc>
              <a:spcBef>
                <a:spcPts val="0"/>
              </a:spcBef>
              <a:spcAft>
                <a:spcPts val="0"/>
              </a:spcAft>
              <a:buClr>
                <a:srgbClr val="374151"/>
              </a:buClr>
              <a:buSzPts val="1000"/>
              <a:buChar char="●"/>
            </a:pPr>
            <a:r>
              <a:rPr lang="en" sz="1000">
                <a:solidFill>
                  <a:srgbClr val="374151"/>
                </a:solidFill>
                <a:latin typeface="Roboto"/>
                <a:ea typeface="Roboto"/>
                <a:cs typeface="Roboto"/>
                <a:sym typeface="Roboto"/>
              </a:rPr>
              <a:t>So the pattern is looking for substrings in the form of</a:t>
            </a:r>
            <a:r>
              <a:rPr lang="en" sz="1000" b="1">
                <a:solidFill>
                  <a:srgbClr val="374151"/>
                </a:solidFill>
                <a:latin typeface="Consolas"/>
                <a:ea typeface="Consolas"/>
                <a:cs typeface="Consolas"/>
                <a:sym typeface="Consolas"/>
              </a:rPr>
              <a:t> 'From: anything@.'</a:t>
            </a:r>
            <a:r>
              <a:rPr lang="en" sz="1000">
                <a:solidFill>
                  <a:srgbClr val="374151"/>
                </a:solidFill>
                <a:latin typeface="Roboto"/>
                <a:ea typeface="Roboto"/>
                <a:cs typeface="Roboto"/>
                <a:sym typeface="Roboto"/>
              </a:rPr>
              <a:t> The </a:t>
            </a:r>
            <a:r>
              <a:rPr lang="en" sz="1000" b="1">
                <a:solidFill>
                  <a:srgbClr val="374151"/>
                </a:solidFill>
                <a:latin typeface="Consolas"/>
                <a:ea typeface="Consolas"/>
                <a:cs typeface="Consolas"/>
                <a:sym typeface="Consolas"/>
              </a:rPr>
              <a:t>re.findall()</a:t>
            </a:r>
            <a:r>
              <a:rPr lang="en" sz="1000">
                <a:solidFill>
                  <a:srgbClr val="374151"/>
                </a:solidFill>
                <a:latin typeface="Roboto"/>
                <a:ea typeface="Roboto"/>
                <a:cs typeface="Roboto"/>
                <a:sym typeface="Roboto"/>
              </a:rPr>
              <a:t> function returns a list of all non-overlapping matches.</a:t>
            </a:r>
            <a:br>
              <a:rPr lang="en" sz="1000">
                <a:solidFill>
                  <a:srgbClr val="374151"/>
                </a:solidFill>
                <a:latin typeface="Roboto"/>
                <a:ea typeface="Roboto"/>
                <a:cs typeface="Roboto"/>
                <a:sym typeface="Roboto"/>
              </a:rPr>
            </a:br>
            <a:r>
              <a:rPr lang="en" sz="1000">
                <a:solidFill>
                  <a:srgbClr val="374151"/>
                </a:solidFill>
                <a:latin typeface="Roboto"/>
                <a:ea typeface="Roboto"/>
                <a:cs typeface="Roboto"/>
                <a:sym typeface="Roboto"/>
              </a:rPr>
              <a:t>The output of this code will be a list of email addresses that match the specified pattern.</a:t>
            </a:r>
            <a:endParaRPr sz="1000">
              <a:solidFill>
                <a:srgbClr val="374151"/>
              </a:solidFill>
              <a:latin typeface="Roboto"/>
              <a:ea typeface="Roboto"/>
              <a:cs typeface="Roboto"/>
              <a:sym typeface="Roboto"/>
            </a:endParaRPr>
          </a:p>
        </p:txBody>
      </p:sp>
      <p:sp>
        <p:nvSpPr>
          <p:cNvPr id="293" name="Google Shape;293;p39"/>
          <p:cNvSpPr txBox="1"/>
          <p:nvPr/>
        </p:nvSpPr>
        <p:spPr>
          <a:xfrm>
            <a:off x="333650" y="3732800"/>
            <a:ext cx="31050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accent2"/>
                </a:solidFill>
                <a:highlight>
                  <a:srgbClr val="FFFFFF"/>
                </a:highlight>
              </a:rPr>
              <a:t>Result:</a:t>
            </a:r>
            <a:endParaRPr sz="1100" b="1">
              <a:solidFill>
                <a:schemeClr val="accent2"/>
              </a:solidFill>
              <a:highlight>
                <a:srgbClr val="FFFFFF"/>
              </a:highlight>
            </a:endParaRPr>
          </a:p>
          <a:p>
            <a:pPr marL="0" lvl="0" indent="0" algn="l" rtl="0">
              <a:spcBef>
                <a:spcPts val="0"/>
              </a:spcBef>
              <a:spcAft>
                <a:spcPts val="0"/>
              </a:spcAft>
              <a:buNone/>
            </a:pPr>
            <a:r>
              <a:rPr lang="en" sz="1100">
                <a:solidFill>
                  <a:schemeClr val="accent2"/>
                </a:solidFill>
                <a:highlight>
                  <a:srgbClr val="FFFFFF"/>
                </a:highlight>
                <a:latin typeface="Roboto"/>
                <a:ea typeface="Roboto"/>
                <a:cs typeface="Roboto"/>
                <a:sym typeface="Roboto"/>
              </a:rPr>
              <a:t>['From: stephen.a.smith@espn.com, drake@hotmail.com, frenchMontana@']</a:t>
            </a:r>
            <a:endParaRPr sz="11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0"/>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Search for a Pattern Match in a String</a:t>
            </a:r>
            <a:endParaRPr/>
          </a:p>
        </p:txBody>
      </p:sp>
      <p:sp>
        <p:nvSpPr>
          <p:cNvPr id="299" name="Google Shape;299;p40"/>
          <p:cNvSpPr txBox="1">
            <a:spLocks noGrp="1"/>
          </p:cNvSpPr>
          <p:nvPr>
            <p:ph type="body" idx="1"/>
          </p:nvPr>
        </p:nvSpPr>
        <p:spPr>
          <a:xfrm>
            <a:off x="478650" y="1382125"/>
            <a:ext cx="8186700" cy="530400"/>
          </a:xfrm>
          <a:prstGeom prst="rect">
            <a:avLst/>
          </a:prstGeom>
        </p:spPr>
        <p:txBody>
          <a:bodyPr spcFirstLastPara="1" wrap="square" lIns="68575" tIns="68575" rIns="68575" bIns="68575" anchor="t" anchorCtr="0">
            <a:noAutofit/>
          </a:bodyPr>
          <a:lstStyle/>
          <a:p>
            <a:pPr marL="0" lvl="0" indent="0" algn="l" rtl="0">
              <a:spcBef>
                <a:spcPts val="700"/>
              </a:spcBef>
              <a:spcAft>
                <a:spcPts val="0"/>
              </a:spcAft>
              <a:buNone/>
            </a:pPr>
            <a:r>
              <a:rPr lang="en" sz="1300">
                <a:highlight>
                  <a:srgbClr val="FEFEFE"/>
                </a:highlight>
                <a:latin typeface="Roboto"/>
                <a:ea typeface="Roboto"/>
                <a:cs typeface="Roboto"/>
                <a:sym typeface="Roboto"/>
              </a:rPr>
              <a:t>The </a:t>
            </a:r>
            <a:r>
              <a:rPr lang="en" sz="1300">
                <a:solidFill>
                  <a:srgbClr val="6C0B24"/>
                </a:solidFill>
                <a:highlight>
                  <a:srgbClr val="F9F2F4"/>
                </a:highlight>
                <a:latin typeface="Consolas"/>
                <a:ea typeface="Consolas"/>
                <a:cs typeface="Consolas"/>
                <a:sym typeface="Consolas"/>
              </a:rPr>
              <a:t>re.search()</a:t>
            </a:r>
            <a:r>
              <a:rPr lang="en" sz="1300">
                <a:highlight>
                  <a:srgbClr val="FEFEFE"/>
                </a:highlight>
                <a:latin typeface="Roboto"/>
                <a:ea typeface="Roboto"/>
                <a:cs typeface="Roboto"/>
                <a:sym typeface="Roboto"/>
              </a:rPr>
              <a:t> returns only the first match to the pattern from the target string. Use a </a:t>
            </a:r>
            <a:r>
              <a:rPr lang="en" sz="1300">
                <a:solidFill>
                  <a:srgbClr val="6C0B24"/>
                </a:solidFill>
                <a:highlight>
                  <a:srgbClr val="F9F2F4"/>
                </a:highlight>
                <a:latin typeface="Consolas"/>
                <a:ea typeface="Consolas"/>
                <a:cs typeface="Consolas"/>
                <a:sym typeface="Consolas"/>
              </a:rPr>
              <a:t>re.search()</a:t>
            </a:r>
            <a:r>
              <a:rPr lang="en" sz="1300">
                <a:highlight>
                  <a:srgbClr val="FEFEFE"/>
                </a:highlight>
                <a:latin typeface="Roboto"/>
                <a:ea typeface="Roboto"/>
                <a:cs typeface="Roboto"/>
                <a:sym typeface="Roboto"/>
              </a:rPr>
              <a:t> to search pattern anywhere in the string. </a:t>
            </a:r>
            <a:r>
              <a:rPr lang="en" sz="1300">
                <a:solidFill>
                  <a:srgbClr val="202124"/>
                </a:solidFill>
                <a:highlight>
                  <a:srgbClr val="FFFFFF"/>
                </a:highlight>
                <a:latin typeface="Roboto"/>
                <a:ea typeface="Roboto"/>
                <a:cs typeface="Roboto"/>
                <a:sym typeface="Roboto"/>
              </a:rPr>
              <a:t>search() returns a match object or None otherwise.</a:t>
            </a:r>
            <a:endParaRPr sz="1300">
              <a:solidFill>
                <a:srgbClr val="202124"/>
              </a:solidFill>
              <a:highlight>
                <a:srgbClr val="FFFFFF"/>
              </a:highlight>
              <a:latin typeface="Roboto"/>
              <a:ea typeface="Roboto"/>
              <a:cs typeface="Roboto"/>
              <a:sym typeface="Roboto"/>
            </a:endParaRPr>
          </a:p>
        </p:txBody>
      </p:sp>
      <p:sp>
        <p:nvSpPr>
          <p:cNvPr id="300" name="Google Shape;300;p40"/>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22</a:t>
            </a:fld>
            <a:endParaRPr/>
          </a:p>
        </p:txBody>
      </p:sp>
      <p:sp>
        <p:nvSpPr>
          <p:cNvPr id="301" name="Google Shape;301;p40"/>
          <p:cNvSpPr txBox="1"/>
          <p:nvPr/>
        </p:nvSpPr>
        <p:spPr>
          <a:xfrm>
            <a:off x="426000" y="2619650"/>
            <a:ext cx="4291500" cy="1777800"/>
          </a:xfrm>
          <a:prstGeom prst="rect">
            <a:avLst/>
          </a:prstGeom>
          <a:solidFill>
            <a:srgbClr val="F3F3F3"/>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1150">
                <a:solidFill>
                  <a:srgbClr val="AF00DB"/>
                </a:solidFill>
                <a:highlight>
                  <a:srgbClr val="F7F7F7"/>
                </a:highlight>
                <a:latin typeface="Consolas"/>
                <a:ea typeface="Consolas"/>
                <a:cs typeface="Consolas"/>
                <a:sym typeface="Consolas"/>
              </a:rPr>
              <a:t>import</a:t>
            </a:r>
            <a:r>
              <a:rPr lang="en" sz="1150">
                <a:highlight>
                  <a:srgbClr val="F7F7F7"/>
                </a:highlight>
                <a:latin typeface="Consolas"/>
                <a:ea typeface="Consolas"/>
                <a:cs typeface="Consolas"/>
                <a:sym typeface="Consolas"/>
              </a:rPr>
              <a:t> re</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150">
                <a:highlight>
                  <a:srgbClr val="F7F7F7"/>
                </a:highlight>
                <a:latin typeface="Consolas"/>
                <a:ea typeface="Consolas"/>
                <a:cs typeface="Consolas"/>
                <a:sym typeface="Consolas"/>
              </a:rPr>
              <a:t>pattern = re.</a:t>
            </a:r>
            <a:r>
              <a:rPr lang="en" sz="1150">
                <a:solidFill>
                  <a:srgbClr val="795E26"/>
                </a:solidFill>
                <a:highlight>
                  <a:srgbClr val="F7F7F7"/>
                </a:highlight>
                <a:latin typeface="Consolas"/>
                <a:ea typeface="Consolas"/>
                <a:cs typeface="Consolas"/>
                <a:sym typeface="Consolas"/>
              </a:rPr>
              <a:t>compile</a:t>
            </a:r>
            <a:r>
              <a:rPr lang="en" sz="1150">
                <a:highlight>
                  <a:srgbClr val="F7F7F7"/>
                </a:highlight>
                <a:latin typeface="Consolas"/>
                <a:ea typeface="Consolas"/>
                <a:cs typeface="Consolas"/>
                <a:sym typeface="Consolas"/>
              </a:rPr>
              <a:t>(r</a:t>
            </a:r>
            <a:r>
              <a:rPr lang="en" sz="1150">
                <a:solidFill>
                  <a:srgbClr val="A31515"/>
                </a:solidFill>
                <a:highlight>
                  <a:srgbClr val="F7F7F7"/>
                </a:highlight>
                <a:latin typeface="Consolas"/>
                <a:ea typeface="Consolas"/>
                <a:cs typeface="Consolas"/>
                <a:sym typeface="Consolas"/>
              </a:rPr>
              <a:t>'word:\w\w\w'</a:t>
            </a:r>
            <a:r>
              <a:rPr lang="en"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150">
                <a:solidFill>
                  <a:srgbClr val="257693"/>
                </a:solidFill>
                <a:highlight>
                  <a:srgbClr val="F7F7F7"/>
                </a:highlight>
                <a:latin typeface="Consolas"/>
                <a:ea typeface="Consolas"/>
                <a:cs typeface="Consolas"/>
                <a:sym typeface="Consolas"/>
              </a:rPr>
              <a:t>str</a:t>
            </a:r>
            <a:r>
              <a:rPr lang="en" sz="1150">
                <a:highlight>
                  <a:srgbClr val="F7F7F7"/>
                </a:highlight>
                <a:latin typeface="Consolas"/>
                <a:ea typeface="Consolas"/>
                <a:cs typeface="Consolas"/>
                <a:sym typeface="Consolas"/>
              </a:rPr>
              <a:t> = </a:t>
            </a:r>
            <a:r>
              <a:rPr lang="en" sz="1150">
                <a:solidFill>
                  <a:srgbClr val="A31515"/>
                </a:solidFill>
                <a:highlight>
                  <a:srgbClr val="F7F7F7"/>
                </a:highlight>
                <a:latin typeface="Consolas"/>
                <a:ea typeface="Consolas"/>
                <a:cs typeface="Consolas"/>
                <a:sym typeface="Consolas"/>
              </a:rPr>
              <a:t>'an example word:cat!!'</a:t>
            </a:r>
            <a:endParaRPr sz="1150">
              <a:solidFill>
                <a:srgbClr val="A31515"/>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150">
                <a:solidFill>
                  <a:srgbClr val="AF00DB"/>
                </a:solidFill>
                <a:highlight>
                  <a:srgbClr val="F7F7F7"/>
                </a:highlight>
                <a:latin typeface="Consolas"/>
                <a:ea typeface="Consolas"/>
                <a:cs typeface="Consolas"/>
                <a:sym typeface="Consolas"/>
              </a:rPr>
              <a:t>match</a:t>
            </a:r>
            <a:r>
              <a:rPr lang="en" sz="1150">
                <a:highlight>
                  <a:srgbClr val="F7F7F7"/>
                </a:highlight>
                <a:latin typeface="Consolas"/>
                <a:ea typeface="Consolas"/>
                <a:cs typeface="Consolas"/>
                <a:sym typeface="Consolas"/>
              </a:rPr>
              <a:t> = re.search(pattern, </a:t>
            </a:r>
            <a:r>
              <a:rPr lang="en" sz="1150">
                <a:solidFill>
                  <a:srgbClr val="257693"/>
                </a:solidFill>
                <a:highlight>
                  <a:srgbClr val="F7F7F7"/>
                </a:highlight>
                <a:latin typeface="Consolas"/>
                <a:ea typeface="Consolas"/>
                <a:cs typeface="Consolas"/>
                <a:sym typeface="Consolas"/>
              </a:rPr>
              <a:t>str</a:t>
            </a:r>
            <a:r>
              <a:rPr lang="en"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150">
                <a:solidFill>
                  <a:srgbClr val="008000"/>
                </a:solidFill>
                <a:highlight>
                  <a:srgbClr val="F7F7F7"/>
                </a:highlight>
                <a:latin typeface="Consolas"/>
                <a:ea typeface="Consolas"/>
                <a:cs typeface="Consolas"/>
                <a:sym typeface="Consolas"/>
              </a:rPr>
              <a:t># If-statement after search() tests if it succeeded</a:t>
            </a:r>
            <a:endParaRPr sz="115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150">
                <a:solidFill>
                  <a:srgbClr val="AF00DB"/>
                </a:solidFill>
                <a:highlight>
                  <a:srgbClr val="F7F7F7"/>
                </a:highlight>
                <a:latin typeface="Consolas"/>
                <a:ea typeface="Consolas"/>
                <a:cs typeface="Consolas"/>
                <a:sym typeface="Consolas"/>
              </a:rPr>
              <a:t>if</a:t>
            </a:r>
            <a:r>
              <a:rPr lang="en" sz="1150">
                <a:highlight>
                  <a:srgbClr val="F7F7F7"/>
                </a:highlight>
                <a:latin typeface="Consolas"/>
                <a:ea typeface="Consolas"/>
                <a:cs typeface="Consolas"/>
                <a:sym typeface="Consolas"/>
              </a:rPr>
              <a:t> </a:t>
            </a:r>
            <a:r>
              <a:rPr lang="en" sz="1150">
                <a:solidFill>
                  <a:srgbClr val="AF00DB"/>
                </a:solidFill>
                <a:highlight>
                  <a:srgbClr val="F7F7F7"/>
                </a:highlight>
                <a:latin typeface="Consolas"/>
                <a:ea typeface="Consolas"/>
                <a:cs typeface="Consolas"/>
                <a:sym typeface="Consolas"/>
              </a:rPr>
              <a:t>match</a:t>
            </a:r>
            <a:r>
              <a:rPr lang="en"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150">
                <a:highlight>
                  <a:srgbClr val="F7F7F7"/>
                </a:highlight>
                <a:latin typeface="Consolas"/>
                <a:ea typeface="Consolas"/>
                <a:cs typeface="Consolas"/>
                <a:sym typeface="Consolas"/>
              </a:rPr>
              <a:t>  </a:t>
            </a:r>
            <a:r>
              <a:rPr lang="en" sz="1150">
                <a:solidFill>
                  <a:srgbClr val="795E26"/>
                </a:solidFill>
                <a:highlight>
                  <a:srgbClr val="F7F7F7"/>
                </a:highlight>
                <a:latin typeface="Consolas"/>
                <a:ea typeface="Consolas"/>
                <a:cs typeface="Consolas"/>
                <a:sym typeface="Consolas"/>
              </a:rPr>
              <a:t>print</a:t>
            </a:r>
            <a:r>
              <a:rPr lang="en" sz="1150">
                <a:highlight>
                  <a:srgbClr val="F7F7F7"/>
                </a:highlight>
                <a:latin typeface="Consolas"/>
                <a:ea typeface="Consolas"/>
                <a:cs typeface="Consolas"/>
                <a:sym typeface="Consolas"/>
              </a:rPr>
              <a:t>(</a:t>
            </a:r>
            <a:r>
              <a:rPr lang="en" sz="1150">
                <a:solidFill>
                  <a:srgbClr val="A31515"/>
                </a:solidFill>
                <a:highlight>
                  <a:srgbClr val="F7F7F7"/>
                </a:highlight>
                <a:latin typeface="Consolas"/>
                <a:ea typeface="Consolas"/>
                <a:cs typeface="Consolas"/>
                <a:sym typeface="Consolas"/>
              </a:rPr>
              <a:t>'found'</a:t>
            </a:r>
            <a:r>
              <a:rPr lang="en" sz="1150">
                <a:highlight>
                  <a:srgbClr val="F7F7F7"/>
                </a:highlight>
                <a:latin typeface="Consolas"/>
                <a:ea typeface="Consolas"/>
                <a:cs typeface="Consolas"/>
                <a:sym typeface="Consolas"/>
              </a:rPr>
              <a:t>, </a:t>
            </a:r>
            <a:r>
              <a:rPr lang="en" sz="1150">
                <a:solidFill>
                  <a:srgbClr val="AF00DB"/>
                </a:solidFill>
                <a:highlight>
                  <a:srgbClr val="F7F7F7"/>
                </a:highlight>
                <a:latin typeface="Consolas"/>
                <a:ea typeface="Consolas"/>
                <a:cs typeface="Consolas"/>
                <a:sym typeface="Consolas"/>
              </a:rPr>
              <a:t>match</a:t>
            </a:r>
            <a:r>
              <a:rPr lang="en" sz="1150">
                <a:highlight>
                  <a:srgbClr val="F7F7F7"/>
                </a:highlight>
                <a:latin typeface="Consolas"/>
                <a:ea typeface="Consolas"/>
                <a:cs typeface="Consolas"/>
                <a:sym typeface="Consolas"/>
              </a:rPr>
              <a:t>.group()) </a:t>
            </a:r>
            <a:r>
              <a:rPr lang="en" sz="1150">
                <a:solidFill>
                  <a:srgbClr val="008000"/>
                </a:solidFill>
                <a:highlight>
                  <a:srgbClr val="F7F7F7"/>
                </a:highlight>
                <a:latin typeface="Consolas"/>
                <a:ea typeface="Consolas"/>
                <a:cs typeface="Consolas"/>
                <a:sym typeface="Consolas"/>
              </a:rPr>
              <a:t>## 'found word:cat'</a:t>
            </a:r>
            <a:endParaRPr sz="115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150">
                <a:solidFill>
                  <a:srgbClr val="AF00DB"/>
                </a:solidFill>
                <a:highlight>
                  <a:srgbClr val="F7F7F7"/>
                </a:highlight>
                <a:latin typeface="Consolas"/>
                <a:ea typeface="Consolas"/>
                <a:cs typeface="Consolas"/>
                <a:sym typeface="Consolas"/>
              </a:rPr>
              <a:t>else</a:t>
            </a:r>
            <a:r>
              <a:rPr lang="en"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150">
                <a:highlight>
                  <a:srgbClr val="F7F7F7"/>
                </a:highlight>
                <a:latin typeface="Consolas"/>
                <a:ea typeface="Consolas"/>
                <a:cs typeface="Consolas"/>
                <a:sym typeface="Consolas"/>
              </a:rPr>
              <a:t>  </a:t>
            </a:r>
            <a:r>
              <a:rPr lang="en" sz="1150">
                <a:solidFill>
                  <a:srgbClr val="795E26"/>
                </a:solidFill>
                <a:highlight>
                  <a:srgbClr val="F7F7F7"/>
                </a:highlight>
                <a:latin typeface="Consolas"/>
                <a:ea typeface="Consolas"/>
                <a:cs typeface="Consolas"/>
                <a:sym typeface="Consolas"/>
              </a:rPr>
              <a:t>print</a:t>
            </a:r>
            <a:r>
              <a:rPr lang="en" sz="1150">
                <a:highlight>
                  <a:srgbClr val="F7F7F7"/>
                </a:highlight>
                <a:latin typeface="Consolas"/>
                <a:ea typeface="Consolas"/>
                <a:cs typeface="Consolas"/>
                <a:sym typeface="Consolas"/>
              </a:rPr>
              <a:t>(</a:t>
            </a:r>
            <a:r>
              <a:rPr lang="en" sz="1150">
                <a:solidFill>
                  <a:srgbClr val="A31515"/>
                </a:solidFill>
                <a:highlight>
                  <a:srgbClr val="F7F7F7"/>
                </a:highlight>
                <a:latin typeface="Consolas"/>
                <a:ea typeface="Consolas"/>
                <a:cs typeface="Consolas"/>
                <a:sym typeface="Consolas"/>
              </a:rPr>
              <a:t>'did not find'</a:t>
            </a:r>
            <a:r>
              <a:rPr lang="en"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p:txBody>
      </p:sp>
      <p:sp>
        <p:nvSpPr>
          <p:cNvPr id="302" name="Google Shape;302;p40"/>
          <p:cNvSpPr txBox="1"/>
          <p:nvPr/>
        </p:nvSpPr>
        <p:spPr>
          <a:xfrm>
            <a:off x="4848575" y="1861875"/>
            <a:ext cx="3951900" cy="2988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spAutoFit/>
          </a:bodyPr>
          <a:lstStyle/>
          <a:p>
            <a:pPr marL="171450" lvl="0" indent="-190500" algn="l" rtl="0">
              <a:lnSpc>
                <a:spcPct val="115000"/>
              </a:lnSpc>
              <a:spcBef>
                <a:spcPts val="0"/>
              </a:spcBef>
              <a:spcAft>
                <a:spcPts val="0"/>
              </a:spcAft>
              <a:buSzPts val="1200"/>
              <a:buChar char="●"/>
            </a:pPr>
            <a:r>
              <a:rPr lang="en" sz="1200"/>
              <a:t>Compiling the pattern using </a:t>
            </a:r>
            <a:r>
              <a:rPr lang="en" sz="1200">
                <a:solidFill>
                  <a:srgbClr val="188038"/>
                </a:solidFill>
                <a:latin typeface="Consolas"/>
                <a:ea typeface="Consolas"/>
                <a:cs typeface="Consolas"/>
                <a:sym typeface="Consolas"/>
              </a:rPr>
              <a:t>re.compile()</a:t>
            </a:r>
            <a:r>
              <a:rPr lang="en" sz="1200">
                <a:solidFill>
                  <a:srgbClr val="D1D5DB"/>
                </a:solidFill>
                <a:latin typeface="Roboto"/>
                <a:ea typeface="Roboto"/>
                <a:cs typeface="Roboto"/>
                <a:sym typeface="Roboto"/>
              </a:rPr>
              <a:t>.</a:t>
            </a:r>
            <a:r>
              <a:rPr lang="en" sz="1200">
                <a:solidFill>
                  <a:srgbClr val="202124"/>
                </a:solidFill>
                <a:highlight>
                  <a:srgbClr val="FFFFFF"/>
                </a:highlight>
                <a:latin typeface="Roboto"/>
                <a:ea typeface="Roboto"/>
                <a:cs typeface="Roboto"/>
                <a:sym typeface="Roboto"/>
              </a:rPr>
              <a:t> </a:t>
            </a:r>
            <a:endParaRPr sz="1200">
              <a:solidFill>
                <a:srgbClr val="202124"/>
              </a:solidFill>
              <a:highlight>
                <a:srgbClr val="FFFFFF"/>
              </a:highlight>
              <a:latin typeface="Roboto"/>
              <a:ea typeface="Roboto"/>
              <a:cs typeface="Roboto"/>
              <a:sym typeface="Roboto"/>
            </a:endParaRPr>
          </a:p>
          <a:p>
            <a:pPr marL="171450" lvl="0" indent="-190500" algn="l" rtl="0">
              <a:lnSpc>
                <a:spcPct val="115000"/>
              </a:lnSpc>
              <a:spcBef>
                <a:spcPts val="1200"/>
              </a:spcBef>
              <a:spcAft>
                <a:spcPts val="0"/>
              </a:spcAft>
              <a:buClr>
                <a:srgbClr val="202124"/>
              </a:buClr>
              <a:buSzPts val="1200"/>
              <a:buChar char="●"/>
            </a:pPr>
            <a:r>
              <a:rPr lang="en" sz="1200">
                <a:solidFill>
                  <a:srgbClr val="202124"/>
                </a:solidFill>
                <a:highlight>
                  <a:srgbClr val="FFFFFF"/>
                </a:highlight>
                <a:latin typeface="Roboto"/>
                <a:ea typeface="Roboto"/>
                <a:cs typeface="Roboto"/>
                <a:sym typeface="Roboto"/>
              </a:rPr>
              <a:t>The code </a:t>
            </a:r>
            <a:r>
              <a:rPr lang="en" sz="1200">
                <a:solidFill>
                  <a:srgbClr val="202124"/>
                </a:solidFill>
                <a:highlight>
                  <a:srgbClr val="FFFFFF"/>
                </a:highlight>
                <a:latin typeface="Roboto Mono"/>
                <a:ea typeface="Roboto Mono"/>
                <a:cs typeface="Roboto Mono"/>
                <a:sym typeface="Roboto Mono"/>
              </a:rPr>
              <a:t>match = re.search(pat, str)</a:t>
            </a:r>
            <a:r>
              <a:rPr lang="en" sz="1200">
                <a:solidFill>
                  <a:srgbClr val="202124"/>
                </a:solidFill>
                <a:highlight>
                  <a:srgbClr val="FFFFFF"/>
                </a:highlight>
                <a:latin typeface="Roboto"/>
                <a:ea typeface="Roboto"/>
                <a:cs typeface="Roboto"/>
                <a:sym typeface="Roboto"/>
              </a:rPr>
              <a:t> stores the search result in a variable named "match". Then the if-statement tests the match -- if true the search succeeded and match.group() is the matching text (e.g. 'word:cat'). Otherwise if the match is false (None to be more specific), then the search did not succeed, and there is no matching text.</a:t>
            </a:r>
            <a:endParaRPr sz="1200">
              <a:solidFill>
                <a:srgbClr val="202124"/>
              </a:solidFill>
              <a:highlight>
                <a:srgbClr val="FFFFFF"/>
              </a:highlight>
              <a:latin typeface="Roboto"/>
              <a:ea typeface="Roboto"/>
              <a:cs typeface="Roboto"/>
              <a:sym typeface="Roboto"/>
            </a:endParaRPr>
          </a:p>
          <a:p>
            <a:pPr marL="171450" lvl="0" indent="-190500" algn="l" rtl="0">
              <a:lnSpc>
                <a:spcPct val="115000"/>
              </a:lnSpc>
              <a:spcBef>
                <a:spcPts val="1000"/>
              </a:spcBef>
              <a:spcAft>
                <a:spcPts val="1200"/>
              </a:spcAft>
              <a:buClr>
                <a:srgbClr val="202124"/>
              </a:buClr>
              <a:buSzPts val="1200"/>
              <a:buFont typeface="Roboto"/>
              <a:buChar char="●"/>
            </a:pPr>
            <a:r>
              <a:rPr lang="en" sz="1200">
                <a:solidFill>
                  <a:srgbClr val="202124"/>
                </a:solidFill>
                <a:highlight>
                  <a:srgbClr val="FFFFFF"/>
                </a:highlight>
                <a:latin typeface="Roboto"/>
                <a:ea typeface="Roboto"/>
                <a:cs typeface="Roboto"/>
                <a:sym typeface="Roboto"/>
              </a:rPr>
              <a:t>The 'r' at the start of the pattern string designates a python "raw" string which passes through backslashes without change which is very handy for regular expressions. </a:t>
            </a:r>
            <a:endParaRPr sz="1200">
              <a:solidFill>
                <a:srgbClr val="202124"/>
              </a:solidFill>
              <a:highlight>
                <a:srgbClr val="FFFFFF"/>
              </a:highlight>
              <a:latin typeface="Roboto"/>
              <a:ea typeface="Roboto"/>
              <a:cs typeface="Roboto"/>
              <a:sym typeface="Roboto"/>
            </a:endParaRPr>
          </a:p>
        </p:txBody>
      </p:sp>
      <p:sp>
        <p:nvSpPr>
          <p:cNvPr id="303" name="Google Shape;303;p40"/>
          <p:cNvSpPr txBox="1"/>
          <p:nvPr/>
        </p:nvSpPr>
        <p:spPr>
          <a:xfrm>
            <a:off x="426000" y="1912525"/>
            <a:ext cx="4291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t>The following example searches for the pattern 'word:' followed by a 3 letter word.</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Captured Groups in a Match Object</a:t>
            </a:r>
            <a:endParaRPr/>
          </a:p>
        </p:txBody>
      </p:sp>
      <p:sp>
        <p:nvSpPr>
          <p:cNvPr id="309" name="Google Shape;309;p41"/>
          <p:cNvSpPr txBox="1">
            <a:spLocks noGrp="1"/>
          </p:cNvSpPr>
          <p:nvPr>
            <p:ph type="body" idx="1"/>
          </p:nvPr>
        </p:nvSpPr>
        <p:spPr>
          <a:xfrm>
            <a:off x="784975" y="1260650"/>
            <a:ext cx="7890600" cy="3395400"/>
          </a:xfrm>
          <a:prstGeom prst="rect">
            <a:avLst/>
          </a:prstGeom>
        </p:spPr>
        <p:txBody>
          <a:bodyPr spcFirstLastPara="1" wrap="square" lIns="68575" tIns="68575" rIns="68575" bIns="68575" anchor="t" anchorCtr="0">
            <a:normAutofit/>
          </a:bodyPr>
          <a:lstStyle/>
          <a:p>
            <a:pPr marL="457200" lvl="0" indent="-330200" algn="l" rtl="0">
              <a:spcBef>
                <a:spcPts val="700"/>
              </a:spcBef>
              <a:spcAft>
                <a:spcPts val="0"/>
              </a:spcAft>
              <a:buSzPts val="1600"/>
              <a:buChar char="❑"/>
            </a:pPr>
            <a:r>
              <a:rPr lang="en" sz="1600"/>
              <a:t>You can access captured groups in a match object by using the </a:t>
            </a:r>
            <a:r>
              <a:rPr lang="en" sz="1600" b="1"/>
              <a:t>group()</a:t>
            </a:r>
            <a:r>
              <a:rPr lang="en" sz="1600"/>
              <a:t> method. This method will return the </a:t>
            </a:r>
            <a:r>
              <a:rPr lang="en" sz="1600" b="1"/>
              <a:t>string </a:t>
            </a:r>
            <a:r>
              <a:rPr lang="en" sz="1600"/>
              <a:t>that was matched by the corresponding group.</a:t>
            </a:r>
            <a:endParaRPr sz="1600"/>
          </a:p>
          <a:p>
            <a:pPr marL="457200" lvl="0" indent="-330200" algn="l" rtl="0">
              <a:spcBef>
                <a:spcPts val="1000"/>
              </a:spcBef>
              <a:spcAft>
                <a:spcPts val="0"/>
              </a:spcAft>
              <a:buSzPts val="1600"/>
              <a:buChar char="❑"/>
            </a:pPr>
            <a:r>
              <a:rPr lang="en" sz="1600" b="1">
                <a:highlight>
                  <a:srgbClr val="FEFEFE"/>
                </a:highlight>
                <a:latin typeface="Roboto"/>
                <a:ea typeface="Roboto"/>
                <a:cs typeface="Roboto"/>
                <a:sym typeface="Roboto"/>
              </a:rPr>
              <a:t>A group is a part of a regex pattern enclosed in parentheses </a:t>
            </a:r>
            <a:r>
              <a:rPr lang="en" sz="1600" b="1">
                <a:solidFill>
                  <a:srgbClr val="6C0B24"/>
                </a:solidFill>
                <a:highlight>
                  <a:srgbClr val="F9F2F4"/>
                </a:highlight>
                <a:latin typeface="Consolas"/>
                <a:ea typeface="Consolas"/>
                <a:cs typeface="Consolas"/>
                <a:sym typeface="Consolas"/>
              </a:rPr>
              <a:t>()</a:t>
            </a:r>
            <a:r>
              <a:rPr lang="en" sz="1600" b="1">
                <a:highlight>
                  <a:srgbClr val="FEFEFE"/>
                </a:highlight>
                <a:latin typeface="Roboto"/>
                <a:ea typeface="Roboto"/>
                <a:cs typeface="Roboto"/>
                <a:sym typeface="Roboto"/>
              </a:rPr>
              <a:t> metacharacter</a:t>
            </a:r>
            <a:r>
              <a:rPr lang="en" sz="1600">
                <a:highlight>
                  <a:srgbClr val="FEFEFE"/>
                </a:highlight>
                <a:latin typeface="Roboto"/>
                <a:ea typeface="Roboto"/>
                <a:cs typeface="Roboto"/>
                <a:sym typeface="Roboto"/>
              </a:rPr>
              <a:t>. We create a group by placing the regex pattern inside the set of parentheses </a:t>
            </a:r>
            <a:r>
              <a:rPr lang="en" sz="1600">
                <a:solidFill>
                  <a:srgbClr val="6C0B24"/>
                </a:solidFill>
                <a:highlight>
                  <a:srgbClr val="F9F2F4"/>
                </a:highlight>
                <a:latin typeface="Consolas"/>
                <a:ea typeface="Consolas"/>
                <a:cs typeface="Consolas"/>
                <a:sym typeface="Consolas"/>
              </a:rPr>
              <a:t>(</a:t>
            </a:r>
            <a:r>
              <a:rPr lang="en" sz="1600">
                <a:highlight>
                  <a:srgbClr val="FEFEFE"/>
                </a:highlight>
                <a:latin typeface="Roboto"/>
                <a:ea typeface="Roboto"/>
                <a:cs typeface="Roboto"/>
                <a:sym typeface="Roboto"/>
              </a:rPr>
              <a:t> and </a:t>
            </a:r>
            <a:r>
              <a:rPr lang="en" sz="1600">
                <a:solidFill>
                  <a:srgbClr val="6C0B24"/>
                </a:solidFill>
                <a:highlight>
                  <a:srgbClr val="F9F2F4"/>
                </a:highlight>
                <a:latin typeface="Consolas"/>
                <a:ea typeface="Consolas"/>
                <a:cs typeface="Consolas"/>
                <a:sym typeface="Consolas"/>
              </a:rPr>
              <a:t>)</a:t>
            </a:r>
            <a:r>
              <a:rPr lang="en" sz="1600">
                <a:highlight>
                  <a:srgbClr val="FEFEFE"/>
                </a:highlight>
                <a:latin typeface="Roboto"/>
                <a:ea typeface="Roboto"/>
                <a:cs typeface="Roboto"/>
                <a:sym typeface="Roboto"/>
              </a:rPr>
              <a:t>. For example, the regular expression </a:t>
            </a:r>
            <a:r>
              <a:rPr lang="en" sz="1600">
                <a:solidFill>
                  <a:srgbClr val="6C0B24"/>
                </a:solidFill>
                <a:highlight>
                  <a:srgbClr val="F9F2F4"/>
                </a:highlight>
                <a:latin typeface="Consolas"/>
                <a:ea typeface="Consolas"/>
                <a:cs typeface="Consolas"/>
                <a:sym typeface="Consolas"/>
              </a:rPr>
              <a:t>(cat)</a:t>
            </a:r>
            <a:r>
              <a:rPr lang="en" sz="1600">
                <a:highlight>
                  <a:srgbClr val="FEFEFE"/>
                </a:highlight>
                <a:latin typeface="Roboto"/>
                <a:ea typeface="Roboto"/>
                <a:cs typeface="Roboto"/>
                <a:sym typeface="Roboto"/>
              </a:rPr>
              <a:t> creates a single group containing the letters ‘c’, ‘a’, and ‘t’.</a:t>
            </a:r>
            <a:endParaRPr sz="1600">
              <a:highlight>
                <a:srgbClr val="FEFEFE"/>
              </a:highlight>
              <a:latin typeface="Roboto"/>
              <a:ea typeface="Roboto"/>
              <a:cs typeface="Roboto"/>
              <a:sym typeface="Roboto"/>
            </a:endParaRPr>
          </a:p>
          <a:p>
            <a:pPr marL="457200" lvl="0" indent="-330200" algn="l" rtl="0">
              <a:spcBef>
                <a:spcPts val="1000"/>
              </a:spcBef>
              <a:spcAft>
                <a:spcPts val="1000"/>
              </a:spcAft>
              <a:buSzPts val="1600"/>
              <a:buFont typeface="Roboto"/>
              <a:buChar char="❑"/>
            </a:pPr>
            <a:r>
              <a:rPr lang="en" sz="1600">
                <a:highlight>
                  <a:srgbClr val="FEFEFE"/>
                </a:highlight>
                <a:latin typeface="Roboto"/>
                <a:ea typeface="Roboto"/>
                <a:cs typeface="Roboto"/>
                <a:sym typeface="Roboto"/>
              </a:rPr>
              <a:t>In a real-world case, you want to capture emails and phone numbers, So you should write two groups, the first will search email, and the second will search phone numbers.</a:t>
            </a:r>
            <a:endParaRPr sz="1600">
              <a:highlight>
                <a:srgbClr val="FEFEFE"/>
              </a:highlight>
              <a:latin typeface="Roboto"/>
              <a:ea typeface="Roboto"/>
              <a:cs typeface="Roboto"/>
              <a:sym typeface="Roboto"/>
            </a:endParaRPr>
          </a:p>
        </p:txBody>
      </p:sp>
      <p:sp>
        <p:nvSpPr>
          <p:cNvPr id="310" name="Google Shape;310;p41"/>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426006" y="730250"/>
            <a:ext cx="44814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Example1: Capture Groups</a:t>
            </a:r>
            <a:endParaRPr/>
          </a:p>
        </p:txBody>
      </p:sp>
      <p:sp>
        <p:nvSpPr>
          <p:cNvPr id="316" name="Google Shape;316;p42"/>
          <p:cNvSpPr txBox="1">
            <a:spLocks noGrp="1"/>
          </p:cNvSpPr>
          <p:nvPr>
            <p:ph type="body" idx="1"/>
          </p:nvPr>
        </p:nvSpPr>
        <p:spPr>
          <a:xfrm>
            <a:off x="471650" y="2176375"/>
            <a:ext cx="4481400" cy="2535900"/>
          </a:xfrm>
          <a:prstGeom prst="rect">
            <a:avLst/>
          </a:prstGeom>
          <a:solidFill>
            <a:srgbClr val="F3F3F3"/>
          </a:solidFill>
        </p:spPr>
        <p:txBody>
          <a:bodyPr spcFirstLastPara="1" wrap="square" lIns="68575" tIns="68575" rIns="68575" bIns="68575" anchor="t" anchorCtr="0">
            <a:normAutofit lnSpcReduction="10000"/>
          </a:bodyPr>
          <a:lstStyle/>
          <a:p>
            <a:pPr marL="0" lvl="0" indent="0" algn="l" rtl="0">
              <a:lnSpc>
                <a:spcPct val="100000"/>
              </a:lnSpc>
              <a:spcBef>
                <a:spcPts val="0"/>
              </a:spcBef>
              <a:spcAft>
                <a:spcPts val="0"/>
              </a:spcAft>
              <a:buNone/>
            </a:pPr>
            <a:r>
              <a:rPr lang="en" sz="1050">
                <a:solidFill>
                  <a:srgbClr val="AF00DB"/>
                </a:solidFill>
                <a:highlight>
                  <a:srgbClr val="F7F7F7"/>
                </a:highlight>
                <a:latin typeface="Consolas"/>
                <a:ea typeface="Consolas"/>
                <a:cs typeface="Consolas"/>
                <a:sym typeface="Consolas"/>
              </a:rPr>
              <a:t>import</a:t>
            </a:r>
            <a:r>
              <a:rPr lang="en" sz="1050">
                <a:solidFill>
                  <a:srgbClr val="000000"/>
                </a:solidFill>
                <a:highlight>
                  <a:srgbClr val="F7F7F7"/>
                </a:highlight>
                <a:latin typeface="Consolas"/>
                <a:ea typeface="Consolas"/>
                <a:cs typeface="Consolas"/>
                <a:sym typeface="Consolas"/>
              </a:rPr>
              <a:t> re</a:t>
            </a:r>
            <a:endParaRPr sz="105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000000"/>
                </a:solidFill>
                <a:highlight>
                  <a:srgbClr val="F7F7F7"/>
                </a:highlight>
                <a:latin typeface="Consolas"/>
                <a:ea typeface="Consolas"/>
                <a:cs typeface="Consolas"/>
                <a:sym typeface="Consolas"/>
              </a:rPr>
              <a:t>target_string = </a:t>
            </a:r>
            <a:r>
              <a:rPr lang="en" sz="1050">
                <a:solidFill>
                  <a:srgbClr val="A31515"/>
                </a:solidFill>
                <a:highlight>
                  <a:srgbClr val="F7F7F7"/>
                </a:highlight>
                <a:latin typeface="Consolas"/>
                <a:ea typeface="Consolas"/>
                <a:cs typeface="Consolas"/>
                <a:sym typeface="Consolas"/>
              </a:rPr>
              <a:t>"The price of PINEAPPLE ice cream is 20"</a:t>
            </a:r>
            <a:endParaRPr sz="1050">
              <a:solidFill>
                <a:srgbClr val="A31515"/>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008000"/>
                </a:solidFill>
                <a:highlight>
                  <a:srgbClr val="F7F7F7"/>
                </a:highlight>
                <a:latin typeface="Consolas"/>
                <a:ea typeface="Consolas"/>
                <a:cs typeface="Consolas"/>
                <a:sym typeface="Consolas"/>
              </a:rPr>
              <a:t># two groups enclosed in separate ( and ) bracket</a:t>
            </a:r>
            <a:endParaRPr sz="105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000000"/>
                </a:solidFill>
                <a:highlight>
                  <a:srgbClr val="F7F7F7"/>
                </a:highlight>
                <a:latin typeface="Consolas"/>
                <a:ea typeface="Consolas"/>
                <a:cs typeface="Consolas"/>
                <a:sym typeface="Consolas"/>
              </a:rPr>
              <a:t>result = re.search(r</a:t>
            </a:r>
            <a:r>
              <a:rPr lang="en" sz="1050">
                <a:solidFill>
                  <a:srgbClr val="A31515"/>
                </a:solidFill>
                <a:highlight>
                  <a:srgbClr val="F7F7F7"/>
                </a:highlight>
                <a:latin typeface="Consolas"/>
                <a:ea typeface="Consolas"/>
                <a:cs typeface="Consolas"/>
                <a:sym typeface="Consolas"/>
              </a:rPr>
              <a:t>"(\b[A-Z]+\b).+(\b\d+)"</a:t>
            </a:r>
            <a:r>
              <a:rPr lang="en" sz="1050">
                <a:solidFill>
                  <a:srgbClr val="000000"/>
                </a:solidFill>
                <a:highlight>
                  <a:srgbClr val="F7F7F7"/>
                </a:highlight>
                <a:latin typeface="Consolas"/>
                <a:ea typeface="Consolas"/>
                <a:cs typeface="Consolas"/>
                <a:sym typeface="Consolas"/>
              </a:rPr>
              <a:t>, target_string)</a:t>
            </a:r>
            <a:endParaRPr sz="105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endParaRPr sz="105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008000"/>
                </a:solidFill>
                <a:highlight>
                  <a:srgbClr val="F7F7F7"/>
                </a:highlight>
                <a:latin typeface="Consolas"/>
                <a:ea typeface="Consolas"/>
                <a:cs typeface="Consolas"/>
                <a:sym typeface="Consolas"/>
              </a:rPr>
              <a:t># Extract matching values of all groups</a:t>
            </a:r>
            <a:endParaRPr sz="105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solidFill>
                  <a:srgbClr val="000000"/>
                </a:solidFill>
                <a:highlight>
                  <a:srgbClr val="F7F7F7"/>
                </a:highlight>
                <a:latin typeface="Consolas"/>
                <a:ea typeface="Consolas"/>
                <a:cs typeface="Consolas"/>
                <a:sym typeface="Consolas"/>
              </a:rPr>
              <a:t>(result.groups())</a:t>
            </a:r>
            <a:endParaRPr sz="105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008000"/>
                </a:solidFill>
                <a:highlight>
                  <a:srgbClr val="F7F7F7"/>
                </a:highlight>
                <a:latin typeface="Consolas"/>
                <a:ea typeface="Consolas"/>
                <a:cs typeface="Consolas"/>
                <a:sym typeface="Consolas"/>
              </a:rPr>
              <a:t># Output ('PINEAPPLE', '20')</a:t>
            </a:r>
            <a:endParaRPr sz="105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endParaRPr sz="105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008000"/>
                </a:solidFill>
                <a:highlight>
                  <a:srgbClr val="F7F7F7"/>
                </a:highlight>
                <a:latin typeface="Consolas"/>
                <a:ea typeface="Consolas"/>
                <a:cs typeface="Consolas"/>
                <a:sym typeface="Consolas"/>
              </a:rPr>
              <a:t># Extract match value of group 1</a:t>
            </a:r>
            <a:endParaRPr sz="105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solidFill>
                  <a:srgbClr val="000000"/>
                </a:solidFill>
                <a:highlight>
                  <a:srgbClr val="F7F7F7"/>
                </a:highlight>
                <a:latin typeface="Consolas"/>
                <a:ea typeface="Consolas"/>
                <a:cs typeface="Consolas"/>
                <a:sym typeface="Consolas"/>
              </a:rPr>
              <a:t>(result.group(</a:t>
            </a:r>
            <a:r>
              <a:rPr lang="en" sz="1050">
                <a:solidFill>
                  <a:srgbClr val="098156"/>
                </a:solidFill>
                <a:highlight>
                  <a:srgbClr val="F7F7F7"/>
                </a:highlight>
                <a:latin typeface="Consolas"/>
                <a:ea typeface="Consolas"/>
                <a:cs typeface="Consolas"/>
                <a:sym typeface="Consolas"/>
              </a:rPr>
              <a:t>1</a:t>
            </a:r>
            <a:r>
              <a:rPr lang="en" sz="1050">
                <a:solidFill>
                  <a:srgbClr val="000000"/>
                </a:solidFill>
                <a:highlight>
                  <a:srgbClr val="F7F7F7"/>
                </a:highlight>
                <a:latin typeface="Consolas"/>
                <a:ea typeface="Consolas"/>
                <a:cs typeface="Consolas"/>
                <a:sym typeface="Consolas"/>
              </a:rPr>
              <a:t>))</a:t>
            </a:r>
            <a:endParaRPr sz="105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008000"/>
                </a:solidFill>
                <a:highlight>
                  <a:srgbClr val="F7F7F7"/>
                </a:highlight>
                <a:latin typeface="Consolas"/>
                <a:ea typeface="Consolas"/>
                <a:cs typeface="Consolas"/>
                <a:sym typeface="Consolas"/>
              </a:rPr>
              <a:t># Output 'PINEAPPLE'</a:t>
            </a:r>
            <a:endParaRPr sz="105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endParaRPr sz="105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008000"/>
                </a:solidFill>
                <a:highlight>
                  <a:srgbClr val="F7F7F7"/>
                </a:highlight>
                <a:latin typeface="Consolas"/>
                <a:ea typeface="Consolas"/>
                <a:cs typeface="Consolas"/>
                <a:sym typeface="Consolas"/>
              </a:rPr>
              <a:t># Extract match value of group 2</a:t>
            </a:r>
            <a:endParaRPr sz="105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solidFill>
                  <a:srgbClr val="000000"/>
                </a:solidFill>
                <a:highlight>
                  <a:srgbClr val="F7F7F7"/>
                </a:highlight>
                <a:latin typeface="Consolas"/>
                <a:ea typeface="Consolas"/>
                <a:cs typeface="Consolas"/>
                <a:sym typeface="Consolas"/>
              </a:rPr>
              <a:t>(result.group(</a:t>
            </a:r>
            <a:r>
              <a:rPr lang="en" sz="1050">
                <a:solidFill>
                  <a:srgbClr val="098156"/>
                </a:solidFill>
                <a:highlight>
                  <a:srgbClr val="F7F7F7"/>
                </a:highlight>
                <a:latin typeface="Consolas"/>
                <a:ea typeface="Consolas"/>
                <a:cs typeface="Consolas"/>
                <a:sym typeface="Consolas"/>
              </a:rPr>
              <a:t>2</a:t>
            </a:r>
            <a:r>
              <a:rPr lang="en" sz="1050">
                <a:solidFill>
                  <a:srgbClr val="000000"/>
                </a:solidFill>
                <a:highlight>
                  <a:srgbClr val="F7F7F7"/>
                </a:highlight>
                <a:latin typeface="Consolas"/>
                <a:ea typeface="Consolas"/>
                <a:cs typeface="Consolas"/>
                <a:sym typeface="Consolas"/>
              </a:rPr>
              <a:t>))</a:t>
            </a:r>
            <a:endParaRPr sz="105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050">
                <a:solidFill>
                  <a:srgbClr val="008000"/>
                </a:solidFill>
                <a:highlight>
                  <a:srgbClr val="F7F7F7"/>
                </a:highlight>
                <a:latin typeface="Consolas"/>
                <a:ea typeface="Consolas"/>
                <a:cs typeface="Consolas"/>
                <a:sym typeface="Consolas"/>
              </a:rPr>
              <a:t># Output 20</a:t>
            </a:r>
            <a:endParaRPr/>
          </a:p>
        </p:txBody>
      </p:sp>
      <p:sp>
        <p:nvSpPr>
          <p:cNvPr id="317" name="Google Shape;317;p42"/>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24</a:t>
            </a:fld>
            <a:endParaRPr/>
          </a:p>
        </p:txBody>
      </p:sp>
      <p:sp>
        <p:nvSpPr>
          <p:cNvPr id="318" name="Google Shape;318;p42"/>
          <p:cNvSpPr txBox="1"/>
          <p:nvPr/>
        </p:nvSpPr>
        <p:spPr>
          <a:xfrm>
            <a:off x="471650" y="1169875"/>
            <a:ext cx="4481400" cy="1006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222222"/>
                </a:solidFill>
                <a:highlight>
                  <a:srgbClr val="FEFEFE"/>
                </a:highlight>
              </a:rPr>
              <a:t>This example will match the following two regex groups inside a string.</a:t>
            </a:r>
            <a:endParaRPr sz="1200">
              <a:solidFill>
                <a:srgbClr val="222222"/>
              </a:solidFill>
              <a:highlight>
                <a:srgbClr val="FEFEFE"/>
              </a:highlight>
            </a:endParaRPr>
          </a:p>
          <a:p>
            <a:pPr marL="838200" lvl="0" indent="-304800" algn="l" rtl="0">
              <a:lnSpc>
                <a:spcPct val="115000"/>
              </a:lnSpc>
              <a:spcBef>
                <a:spcPts val="0"/>
              </a:spcBef>
              <a:spcAft>
                <a:spcPts val="0"/>
              </a:spcAft>
              <a:buClr>
                <a:srgbClr val="222222"/>
              </a:buClr>
              <a:buSzPts val="1200"/>
              <a:buFont typeface="Arial"/>
              <a:buAutoNum type="arabicPeriod"/>
            </a:pPr>
            <a:r>
              <a:rPr lang="en" sz="1200">
                <a:solidFill>
                  <a:srgbClr val="222222"/>
                </a:solidFill>
                <a:highlight>
                  <a:srgbClr val="FEFEFE"/>
                </a:highlight>
              </a:rPr>
              <a:t>To match an UPPERCASE word</a:t>
            </a:r>
            <a:endParaRPr sz="1200">
              <a:solidFill>
                <a:srgbClr val="222222"/>
              </a:solidFill>
              <a:highlight>
                <a:srgbClr val="FEFEFE"/>
              </a:highlight>
            </a:endParaRPr>
          </a:p>
          <a:p>
            <a:pPr marL="838200" lvl="0" indent="-304800" algn="l" rtl="0">
              <a:lnSpc>
                <a:spcPct val="115000"/>
              </a:lnSpc>
              <a:spcBef>
                <a:spcPts val="0"/>
              </a:spcBef>
              <a:spcAft>
                <a:spcPts val="0"/>
              </a:spcAft>
              <a:buClr>
                <a:srgbClr val="222222"/>
              </a:buClr>
              <a:buSzPts val="1200"/>
              <a:buFont typeface="Arial"/>
              <a:buAutoNum type="arabicPeriod"/>
            </a:pPr>
            <a:r>
              <a:rPr lang="en" sz="1200">
                <a:solidFill>
                  <a:srgbClr val="222222"/>
                </a:solidFill>
                <a:highlight>
                  <a:srgbClr val="FEFEFE"/>
                </a:highlight>
              </a:rPr>
              <a:t>To match a number</a:t>
            </a:r>
            <a:endParaRPr sz="1200">
              <a:solidFill>
                <a:srgbClr val="222222"/>
              </a:solidFill>
              <a:highlight>
                <a:srgbClr val="FEFEFE"/>
              </a:highlight>
            </a:endParaRPr>
          </a:p>
        </p:txBody>
      </p:sp>
      <p:sp>
        <p:nvSpPr>
          <p:cNvPr id="319" name="Google Shape;319;p42"/>
          <p:cNvSpPr txBox="1"/>
          <p:nvPr/>
        </p:nvSpPr>
        <p:spPr>
          <a:xfrm>
            <a:off x="5048750" y="783275"/>
            <a:ext cx="3951000" cy="4088100"/>
          </a:xfrm>
          <a:prstGeom prst="rect">
            <a:avLst/>
          </a:prstGeom>
          <a:noFill/>
          <a:ln w="9525" cap="flat" cmpd="sng">
            <a:solidFill>
              <a:srgbClr val="007BF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rgbClr val="222222"/>
                </a:solidFill>
                <a:highlight>
                  <a:srgbClr val="FEFEFE"/>
                </a:highlight>
              </a:rPr>
              <a:t>The first group pattern to search for an uppercase word:</a:t>
            </a:r>
            <a:r>
              <a:rPr lang="en" sz="1300">
                <a:solidFill>
                  <a:srgbClr val="222222"/>
                </a:solidFill>
                <a:highlight>
                  <a:srgbClr val="FEFEFE"/>
                </a:highlight>
              </a:rPr>
              <a:t> </a:t>
            </a:r>
            <a:r>
              <a:rPr lang="en" sz="1300">
                <a:solidFill>
                  <a:srgbClr val="6C0B24"/>
                </a:solidFill>
                <a:highlight>
                  <a:srgbClr val="F9F2F4"/>
                </a:highlight>
                <a:latin typeface="Consolas"/>
                <a:ea typeface="Consolas"/>
                <a:cs typeface="Consolas"/>
                <a:sym typeface="Consolas"/>
              </a:rPr>
              <a:t>[A-Z]+</a:t>
            </a:r>
            <a:endParaRPr sz="1300">
              <a:solidFill>
                <a:srgbClr val="6C0B24"/>
              </a:solidFill>
              <a:highlight>
                <a:srgbClr val="F9F2F4"/>
              </a:highlight>
              <a:latin typeface="Consolas"/>
              <a:ea typeface="Consolas"/>
              <a:cs typeface="Consolas"/>
              <a:sym typeface="Consolas"/>
            </a:endParaRPr>
          </a:p>
          <a:p>
            <a:pPr marL="571500" lvl="0" indent="-311150" algn="l" rtl="0">
              <a:lnSpc>
                <a:spcPct val="115000"/>
              </a:lnSpc>
              <a:spcBef>
                <a:spcPts val="0"/>
              </a:spcBef>
              <a:spcAft>
                <a:spcPts val="0"/>
              </a:spcAft>
              <a:buClr>
                <a:srgbClr val="222222"/>
              </a:buClr>
              <a:buSzPts val="1300"/>
              <a:buFont typeface="Roboto"/>
              <a:buChar char="●"/>
            </a:pPr>
            <a:r>
              <a:rPr lang="en" sz="1300">
                <a:solidFill>
                  <a:srgbClr val="6C0B24"/>
                </a:solidFill>
                <a:highlight>
                  <a:srgbClr val="F9F2F4"/>
                </a:highlight>
                <a:latin typeface="Consolas"/>
                <a:ea typeface="Consolas"/>
                <a:cs typeface="Consolas"/>
                <a:sym typeface="Consolas"/>
              </a:rPr>
              <a:t>[A-Z]</a:t>
            </a:r>
            <a:r>
              <a:rPr lang="en" sz="1300">
                <a:solidFill>
                  <a:srgbClr val="222222"/>
                </a:solidFill>
                <a:highlight>
                  <a:srgbClr val="FEFEFE"/>
                </a:highlight>
              </a:rPr>
              <a:t> is the </a:t>
            </a:r>
            <a:r>
              <a:rPr lang="en" sz="1300" u="sng">
                <a:solidFill>
                  <a:srgbClr val="1E69DE"/>
                </a:solidFill>
                <a:highlight>
                  <a:srgbClr val="FEFEFE"/>
                </a:highlight>
                <a:hlinkClick r:id="rId3">
                  <a:extLst>
                    <a:ext uri="{A12FA001-AC4F-418D-AE19-62706E023703}">
                      <ahyp:hlinkClr xmlns:ahyp="http://schemas.microsoft.com/office/drawing/2018/hyperlinkcolor" val="tx"/>
                    </a:ext>
                  </a:extLst>
                </a:hlinkClick>
              </a:rPr>
              <a:t>character class</a:t>
            </a:r>
            <a:r>
              <a:rPr lang="en" sz="1300">
                <a:solidFill>
                  <a:srgbClr val="222222"/>
                </a:solidFill>
                <a:highlight>
                  <a:srgbClr val="FEFEFE"/>
                </a:highlight>
              </a:rPr>
              <a:t>. It means match any letter from the capital A to capital Z in uppercase exclusively.</a:t>
            </a:r>
            <a:endParaRPr sz="1300">
              <a:solidFill>
                <a:srgbClr val="222222"/>
              </a:solidFill>
              <a:highlight>
                <a:srgbClr val="FEFEFE"/>
              </a:highlight>
            </a:endParaRPr>
          </a:p>
          <a:p>
            <a:pPr marL="571500" lvl="0" indent="-311150" algn="l" rtl="0">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rPr>
              <a:t>Then the </a:t>
            </a:r>
            <a:r>
              <a:rPr lang="en" sz="1300">
                <a:solidFill>
                  <a:srgbClr val="6C0B24"/>
                </a:solidFill>
                <a:highlight>
                  <a:srgbClr val="F9F2F4"/>
                </a:highlight>
              </a:rPr>
              <a:t>+</a:t>
            </a:r>
            <a:r>
              <a:rPr lang="en" sz="1300">
                <a:solidFill>
                  <a:srgbClr val="222222"/>
                </a:solidFill>
                <a:highlight>
                  <a:srgbClr val="FEFEFE"/>
                </a:highlight>
              </a:rPr>
              <a:t> </a:t>
            </a:r>
            <a:r>
              <a:rPr lang="en" sz="1300" u="sng">
                <a:solidFill>
                  <a:srgbClr val="1E69DE"/>
                </a:solidFill>
                <a:highlight>
                  <a:srgbClr val="FEFEFE"/>
                </a:highlight>
                <a:hlinkClick r:id="rId4">
                  <a:extLst>
                    <a:ext uri="{A12FA001-AC4F-418D-AE19-62706E023703}">
                      <ahyp:hlinkClr xmlns:ahyp="http://schemas.microsoft.com/office/drawing/2018/hyperlinkcolor" val="tx"/>
                    </a:ext>
                  </a:extLst>
                </a:hlinkClick>
              </a:rPr>
              <a:t>metacharacter</a:t>
            </a:r>
            <a:r>
              <a:rPr lang="en" sz="1300">
                <a:solidFill>
                  <a:srgbClr val="222222"/>
                </a:solidFill>
                <a:highlight>
                  <a:srgbClr val="FEFEFE"/>
                </a:highlight>
              </a:rPr>
              <a:t> indicates 1 or more occurrence of an uppercase letter.</a:t>
            </a:r>
            <a:endParaRPr sz="1300">
              <a:solidFill>
                <a:srgbClr val="222222"/>
              </a:solidFill>
              <a:highlight>
                <a:srgbClr val="FEFEFE"/>
              </a:highlight>
            </a:endParaRPr>
          </a:p>
          <a:p>
            <a:pPr marL="0" lvl="0" indent="0" algn="l" rtl="0">
              <a:lnSpc>
                <a:spcPct val="115000"/>
              </a:lnSpc>
              <a:spcBef>
                <a:spcPts val="2100"/>
              </a:spcBef>
              <a:spcAft>
                <a:spcPts val="0"/>
              </a:spcAft>
              <a:buNone/>
            </a:pPr>
            <a:r>
              <a:rPr lang="en" sz="1200" b="1">
                <a:solidFill>
                  <a:srgbClr val="222222"/>
                </a:solidFill>
                <a:highlight>
                  <a:srgbClr val="FEFEFE"/>
                </a:highlight>
              </a:rPr>
              <a:t>Second group pattern to search for the price:</a:t>
            </a:r>
            <a:r>
              <a:rPr lang="en" sz="1300" b="1">
                <a:solidFill>
                  <a:srgbClr val="222222"/>
                </a:solidFill>
                <a:highlight>
                  <a:srgbClr val="FEFEFE"/>
                </a:highlight>
                <a:latin typeface="Roboto"/>
                <a:ea typeface="Roboto"/>
                <a:cs typeface="Roboto"/>
                <a:sym typeface="Roboto"/>
              </a:rPr>
              <a:t> </a:t>
            </a:r>
            <a:r>
              <a:rPr lang="en" sz="1300">
                <a:solidFill>
                  <a:srgbClr val="6C0B24"/>
                </a:solidFill>
                <a:highlight>
                  <a:srgbClr val="F9F2F4"/>
                </a:highlight>
                <a:latin typeface="Consolas"/>
                <a:ea typeface="Consolas"/>
                <a:cs typeface="Consolas"/>
                <a:sym typeface="Consolas"/>
              </a:rPr>
              <a:t>\d+</a:t>
            </a:r>
            <a:endParaRPr sz="1300">
              <a:solidFill>
                <a:srgbClr val="6C0B24"/>
              </a:solidFill>
              <a:highlight>
                <a:srgbClr val="F9F2F4"/>
              </a:highlight>
              <a:latin typeface="Consolas"/>
              <a:ea typeface="Consolas"/>
              <a:cs typeface="Consolas"/>
              <a:sym typeface="Consolas"/>
            </a:endParaRPr>
          </a:p>
          <a:p>
            <a:pPr marL="514350" lvl="0" indent="-311150" algn="l" rtl="0">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rPr>
              <a:t>The</a:t>
            </a:r>
            <a:r>
              <a:rPr lang="en" sz="1300">
                <a:solidFill>
                  <a:srgbClr val="222222"/>
                </a:solidFill>
                <a:highlight>
                  <a:srgbClr val="FEFEFE"/>
                </a:highlight>
                <a:latin typeface="Roboto"/>
                <a:ea typeface="Roboto"/>
                <a:cs typeface="Roboto"/>
                <a:sym typeface="Roboto"/>
              </a:rPr>
              <a:t> </a:t>
            </a:r>
            <a:r>
              <a:rPr lang="en" sz="1300">
                <a:solidFill>
                  <a:srgbClr val="6C0B24"/>
                </a:solidFill>
                <a:highlight>
                  <a:srgbClr val="F9F2F4"/>
                </a:highlight>
                <a:latin typeface="Consolas"/>
                <a:ea typeface="Consolas"/>
                <a:cs typeface="Consolas"/>
                <a:sym typeface="Consolas"/>
              </a:rPr>
              <a:t>\d</a:t>
            </a:r>
            <a:r>
              <a:rPr lang="en" sz="1300">
                <a:solidFill>
                  <a:srgbClr val="222222"/>
                </a:solidFill>
                <a:highlight>
                  <a:srgbClr val="FEFEFE"/>
                </a:highlight>
                <a:latin typeface="Roboto"/>
                <a:ea typeface="Roboto"/>
                <a:cs typeface="Roboto"/>
                <a:sym typeface="Roboto"/>
              </a:rPr>
              <a:t> </a:t>
            </a:r>
            <a:r>
              <a:rPr lang="en" sz="1300">
                <a:solidFill>
                  <a:srgbClr val="222222"/>
                </a:solidFill>
                <a:highlight>
                  <a:srgbClr val="FEFEFE"/>
                </a:highlight>
              </a:rPr>
              <a:t>means match any digit from 0 to 9 in a target string.</a:t>
            </a:r>
            <a:endParaRPr sz="1300">
              <a:solidFill>
                <a:srgbClr val="222222"/>
              </a:solidFill>
              <a:highlight>
                <a:srgbClr val="FEFEFE"/>
              </a:highlight>
            </a:endParaRPr>
          </a:p>
          <a:p>
            <a:pPr marL="514350" lvl="0" indent="-311150" algn="l" rtl="0">
              <a:lnSpc>
                <a:spcPct val="115000"/>
              </a:lnSpc>
              <a:spcBef>
                <a:spcPts val="0"/>
              </a:spcBef>
              <a:spcAft>
                <a:spcPts val="0"/>
              </a:spcAft>
              <a:buClr>
                <a:srgbClr val="222222"/>
              </a:buClr>
              <a:buSzPts val="1300"/>
              <a:buFont typeface="Roboto"/>
              <a:buChar char="●"/>
            </a:pPr>
            <a:r>
              <a:rPr lang="en" sz="1300">
                <a:solidFill>
                  <a:srgbClr val="222222"/>
                </a:solidFill>
                <a:highlight>
                  <a:srgbClr val="FEFEFE"/>
                </a:highlight>
              </a:rPr>
              <a:t>Then the</a:t>
            </a:r>
            <a:r>
              <a:rPr lang="en" sz="1300">
                <a:solidFill>
                  <a:srgbClr val="222222"/>
                </a:solidFill>
                <a:highlight>
                  <a:srgbClr val="FEFEFE"/>
                </a:highlight>
                <a:latin typeface="Roboto"/>
                <a:ea typeface="Roboto"/>
                <a:cs typeface="Roboto"/>
                <a:sym typeface="Roboto"/>
              </a:rPr>
              <a:t> </a:t>
            </a:r>
            <a:r>
              <a:rPr lang="en" sz="1300">
                <a:solidFill>
                  <a:srgbClr val="6C0B24"/>
                </a:solidFill>
                <a:highlight>
                  <a:srgbClr val="F9F2F4"/>
                </a:highlight>
                <a:latin typeface="Consolas"/>
                <a:ea typeface="Consolas"/>
                <a:cs typeface="Consolas"/>
                <a:sym typeface="Consolas"/>
              </a:rPr>
              <a:t>+</a:t>
            </a:r>
            <a:r>
              <a:rPr lang="en" sz="1300">
                <a:solidFill>
                  <a:srgbClr val="222222"/>
                </a:solidFill>
                <a:highlight>
                  <a:srgbClr val="FEFEFE"/>
                </a:highlight>
                <a:latin typeface="Roboto"/>
                <a:ea typeface="Roboto"/>
                <a:cs typeface="Roboto"/>
                <a:sym typeface="Roboto"/>
              </a:rPr>
              <a:t> </a:t>
            </a:r>
            <a:r>
              <a:rPr lang="en" sz="1300">
                <a:solidFill>
                  <a:srgbClr val="222222"/>
                </a:solidFill>
                <a:highlight>
                  <a:srgbClr val="FEFEFE"/>
                </a:highlight>
              </a:rPr>
              <a:t>metacharacter indicates number can contain a minimum of 1 or maximum any number of digits.</a:t>
            </a:r>
            <a:endParaRPr sz="1300">
              <a:solidFill>
                <a:srgbClr val="222222"/>
              </a:solidFill>
              <a:highlight>
                <a:srgbClr val="FEFEFE"/>
              </a:highlight>
            </a:endParaRPr>
          </a:p>
          <a:p>
            <a:pPr marL="0" lvl="0" indent="0" algn="l" rtl="0">
              <a:lnSpc>
                <a:spcPct val="115000"/>
              </a:lnSpc>
              <a:spcBef>
                <a:spcPts val="0"/>
              </a:spcBef>
              <a:spcAft>
                <a:spcPts val="0"/>
              </a:spcAft>
              <a:buNone/>
            </a:pPr>
            <a:r>
              <a:rPr lang="en" sz="1300" b="1">
                <a:solidFill>
                  <a:srgbClr val="222222"/>
                </a:solidFill>
                <a:highlight>
                  <a:srgbClr val="FEFEFE"/>
                </a:highlight>
              </a:rPr>
              <a:t>Extract matched group values:</a:t>
            </a:r>
            <a:endParaRPr sz="1300" b="1">
              <a:solidFill>
                <a:srgbClr val="222222"/>
              </a:solidFill>
              <a:highlight>
                <a:srgbClr val="FEFEFE"/>
              </a:highlight>
            </a:endParaRPr>
          </a:p>
          <a:p>
            <a:pPr marL="0" lvl="0" indent="0" algn="l" rtl="0">
              <a:lnSpc>
                <a:spcPct val="115000"/>
              </a:lnSpc>
              <a:spcBef>
                <a:spcPts val="0"/>
              </a:spcBef>
              <a:spcAft>
                <a:spcPts val="2100"/>
              </a:spcAft>
              <a:buNone/>
            </a:pPr>
            <a:r>
              <a:rPr lang="en" sz="1300">
                <a:solidFill>
                  <a:srgbClr val="222222"/>
                </a:solidFill>
                <a:highlight>
                  <a:srgbClr val="FEFEFE"/>
                </a:highlight>
              </a:rPr>
              <a:t>In the end, we used the groups() and group() method of match object to get the matched values.</a:t>
            </a:r>
            <a:endParaRPr sz="1300" b="1">
              <a:solidFill>
                <a:srgbClr val="222222"/>
              </a:solidFill>
              <a:highlight>
                <a:srgbClr val="FEFEFE"/>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3"/>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Example2: Capture Groups</a:t>
            </a:r>
            <a:endParaRPr/>
          </a:p>
        </p:txBody>
      </p:sp>
      <p:sp>
        <p:nvSpPr>
          <p:cNvPr id="325" name="Google Shape;325;p43"/>
          <p:cNvSpPr txBox="1">
            <a:spLocks noGrp="1"/>
          </p:cNvSpPr>
          <p:nvPr>
            <p:ph type="body" idx="1"/>
          </p:nvPr>
        </p:nvSpPr>
        <p:spPr>
          <a:xfrm>
            <a:off x="523875" y="1290600"/>
            <a:ext cx="6552600" cy="3395400"/>
          </a:xfrm>
          <a:prstGeom prst="rect">
            <a:avLst/>
          </a:prstGeom>
        </p:spPr>
        <p:txBody>
          <a:bodyPr spcFirstLastPara="1" wrap="square" lIns="68575" tIns="68575" rIns="68575" bIns="68575" anchor="t" anchorCtr="0">
            <a:normAutofit/>
          </a:bodyPr>
          <a:lstStyle/>
          <a:p>
            <a:pPr marL="0" lvl="0" indent="0" algn="l" rtl="0">
              <a:lnSpc>
                <a:spcPct val="135714"/>
              </a:lnSpc>
              <a:spcBef>
                <a:spcPts val="0"/>
              </a:spcBef>
              <a:spcAft>
                <a:spcPts val="0"/>
              </a:spcAft>
              <a:buNone/>
            </a:pPr>
            <a:r>
              <a:rPr lang="en" sz="1150">
                <a:solidFill>
                  <a:srgbClr val="000000"/>
                </a:solidFill>
                <a:highlight>
                  <a:srgbClr val="F7F7F7"/>
                </a:highlight>
                <a:latin typeface="Consolas"/>
                <a:ea typeface="Consolas"/>
                <a:cs typeface="Consolas"/>
                <a:sym typeface="Consolas"/>
              </a:rPr>
              <a:t>name_regex = re.</a:t>
            </a:r>
            <a:r>
              <a:rPr lang="en" sz="1150">
                <a:solidFill>
                  <a:srgbClr val="795E26"/>
                </a:solidFill>
                <a:highlight>
                  <a:srgbClr val="F7F7F7"/>
                </a:highlight>
                <a:latin typeface="Consolas"/>
                <a:ea typeface="Consolas"/>
                <a:cs typeface="Consolas"/>
                <a:sym typeface="Consolas"/>
              </a:rPr>
              <a:t>compile</a:t>
            </a:r>
            <a:r>
              <a:rPr lang="en" sz="1150">
                <a:solidFill>
                  <a:srgbClr val="000000"/>
                </a:solidFill>
                <a:highlight>
                  <a:srgbClr val="F7F7F7"/>
                </a:highlight>
                <a:latin typeface="Consolas"/>
                <a:ea typeface="Consolas"/>
                <a:cs typeface="Consolas"/>
                <a:sym typeface="Consolas"/>
              </a:rPr>
              <a:t>(r</a:t>
            </a:r>
            <a:r>
              <a:rPr lang="en" sz="1150">
                <a:solidFill>
                  <a:srgbClr val="A31515"/>
                </a:solidFill>
                <a:highlight>
                  <a:srgbClr val="F7F7F7"/>
                </a:highlight>
                <a:latin typeface="Consolas"/>
                <a:ea typeface="Consolas"/>
                <a:cs typeface="Consolas"/>
                <a:sym typeface="Consolas"/>
              </a:rPr>
              <a:t>'First Name: (.*) Last Name: (.*)'</a:t>
            </a:r>
            <a:r>
              <a:rPr lang="en" sz="1150">
                <a:solidFill>
                  <a:srgbClr val="000000"/>
                </a:solidFill>
                <a:highlight>
                  <a:srgbClr val="F7F7F7"/>
                </a:highlight>
                <a:latin typeface="Consolas"/>
                <a:ea typeface="Consolas"/>
                <a:cs typeface="Consolas"/>
                <a:sym typeface="Consolas"/>
              </a:rPr>
              <a:t>)</a:t>
            </a:r>
            <a:endParaRPr sz="11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000000"/>
                </a:solidFill>
                <a:highlight>
                  <a:srgbClr val="F7F7F7"/>
                </a:highlight>
                <a:latin typeface="Consolas"/>
                <a:ea typeface="Consolas"/>
                <a:cs typeface="Consolas"/>
                <a:sym typeface="Consolas"/>
              </a:rPr>
              <a:t>mo = name_regex.search(</a:t>
            </a:r>
            <a:r>
              <a:rPr lang="en" sz="1150">
                <a:solidFill>
                  <a:srgbClr val="A31515"/>
                </a:solidFill>
                <a:highlight>
                  <a:srgbClr val="F7F7F7"/>
                </a:highlight>
                <a:latin typeface="Consolas"/>
                <a:ea typeface="Consolas"/>
                <a:cs typeface="Consolas"/>
                <a:sym typeface="Consolas"/>
              </a:rPr>
              <a:t>'First Name: Al Last Name: Sweigart'</a:t>
            </a:r>
            <a:r>
              <a:rPr lang="en" sz="1150">
                <a:solidFill>
                  <a:srgbClr val="000000"/>
                </a:solidFill>
                <a:highlight>
                  <a:srgbClr val="F7F7F7"/>
                </a:highlight>
                <a:latin typeface="Consolas"/>
                <a:ea typeface="Consolas"/>
                <a:cs typeface="Consolas"/>
                <a:sym typeface="Consolas"/>
              </a:rPr>
              <a:t>)</a:t>
            </a:r>
            <a:endParaRPr sz="11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solidFill>
                  <a:srgbClr val="000000"/>
                </a:solidFill>
                <a:highlight>
                  <a:srgbClr val="F7F7F7"/>
                </a:highlight>
                <a:latin typeface="Consolas"/>
                <a:ea typeface="Consolas"/>
                <a:cs typeface="Consolas"/>
                <a:sym typeface="Consolas"/>
              </a:rPr>
              <a:t>(mo.group(</a:t>
            </a:r>
            <a:r>
              <a:rPr lang="en" sz="1150">
                <a:solidFill>
                  <a:srgbClr val="098156"/>
                </a:solidFill>
                <a:highlight>
                  <a:srgbClr val="F7F7F7"/>
                </a:highlight>
                <a:latin typeface="Consolas"/>
                <a:ea typeface="Consolas"/>
                <a:cs typeface="Consolas"/>
                <a:sym typeface="Consolas"/>
              </a:rPr>
              <a:t>1</a:t>
            </a:r>
            <a:r>
              <a:rPr lang="en" sz="1150">
                <a:solidFill>
                  <a:srgbClr val="000000"/>
                </a:solidFill>
                <a:highlight>
                  <a:srgbClr val="F7F7F7"/>
                </a:highlight>
                <a:latin typeface="Consolas"/>
                <a:ea typeface="Consolas"/>
                <a:cs typeface="Consolas"/>
                <a:sym typeface="Consolas"/>
              </a:rPr>
              <a:t>))</a:t>
            </a:r>
            <a:endParaRPr sz="11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solidFill>
                  <a:srgbClr val="000000"/>
                </a:solidFill>
                <a:highlight>
                  <a:srgbClr val="F7F7F7"/>
                </a:highlight>
                <a:latin typeface="Consolas"/>
                <a:ea typeface="Consolas"/>
                <a:cs typeface="Consolas"/>
                <a:sym typeface="Consolas"/>
              </a:rPr>
              <a:t>(mo.group(</a:t>
            </a:r>
            <a:r>
              <a:rPr lang="en" sz="1150">
                <a:solidFill>
                  <a:srgbClr val="098156"/>
                </a:solidFill>
                <a:highlight>
                  <a:srgbClr val="F7F7F7"/>
                </a:highlight>
                <a:latin typeface="Consolas"/>
                <a:ea typeface="Consolas"/>
                <a:cs typeface="Consolas"/>
                <a:sym typeface="Consolas"/>
              </a:rPr>
              <a:t>2</a:t>
            </a:r>
            <a:r>
              <a:rPr lang="en" sz="1150">
                <a:solidFill>
                  <a:srgbClr val="000000"/>
                </a:solidFill>
                <a:highlight>
                  <a:srgbClr val="F7F7F7"/>
                </a:highlight>
                <a:latin typeface="Consolas"/>
                <a:ea typeface="Consolas"/>
                <a:cs typeface="Consolas"/>
                <a:sym typeface="Consolas"/>
              </a:rPr>
              <a:t>))</a:t>
            </a:r>
            <a:endParaRPr sz="1150">
              <a:solidFill>
                <a:srgbClr val="000000"/>
              </a:solidFill>
              <a:highlight>
                <a:srgbClr val="F7F7F7"/>
              </a:highlight>
              <a:latin typeface="Consolas"/>
              <a:ea typeface="Consolas"/>
              <a:cs typeface="Consolas"/>
              <a:sym typeface="Consolas"/>
            </a:endParaRPr>
          </a:p>
          <a:p>
            <a:pPr marL="0" lvl="0" indent="0" algn="l" rtl="0">
              <a:spcBef>
                <a:spcPts val="700"/>
              </a:spcBef>
              <a:spcAft>
                <a:spcPts val="0"/>
              </a:spcAft>
              <a:buNone/>
            </a:pPr>
            <a:r>
              <a:rPr lang="en">
                <a:latin typeface="Consolas"/>
                <a:ea typeface="Consolas"/>
                <a:cs typeface="Consolas"/>
                <a:sym typeface="Consolas"/>
              </a:rPr>
              <a:t>#Grouping with parentheses</a:t>
            </a:r>
            <a:endParaRPr>
              <a:latin typeface="Consolas"/>
              <a:ea typeface="Consolas"/>
              <a:cs typeface="Consolas"/>
              <a:sym typeface="Consolas"/>
            </a:endParaRPr>
          </a:p>
          <a:p>
            <a:pPr marL="0" lvl="0" indent="0" algn="l" rtl="0">
              <a:lnSpc>
                <a:spcPct val="135714"/>
              </a:lnSpc>
              <a:spcBef>
                <a:spcPts val="0"/>
              </a:spcBef>
              <a:spcAft>
                <a:spcPts val="0"/>
              </a:spcAft>
              <a:buNone/>
            </a:pPr>
            <a:endParaRPr sz="11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000000"/>
                </a:solidFill>
                <a:highlight>
                  <a:srgbClr val="F7F7F7"/>
                </a:highlight>
                <a:latin typeface="Consolas"/>
                <a:ea typeface="Consolas"/>
                <a:cs typeface="Consolas"/>
                <a:sym typeface="Consolas"/>
              </a:rPr>
              <a:t>phone_num_regex = re.</a:t>
            </a:r>
            <a:r>
              <a:rPr lang="en" sz="1150">
                <a:solidFill>
                  <a:srgbClr val="795E26"/>
                </a:solidFill>
                <a:highlight>
                  <a:srgbClr val="F7F7F7"/>
                </a:highlight>
                <a:latin typeface="Consolas"/>
                <a:ea typeface="Consolas"/>
                <a:cs typeface="Consolas"/>
                <a:sym typeface="Consolas"/>
              </a:rPr>
              <a:t>compile</a:t>
            </a:r>
            <a:r>
              <a:rPr lang="en" sz="1150">
                <a:solidFill>
                  <a:srgbClr val="000000"/>
                </a:solidFill>
                <a:highlight>
                  <a:srgbClr val="F7F7F7"/>
                </a:highlight>
                <a:latin typeface="Consolas"/>
                <a:ea typeface="Consolas"/>
                <a:cs typeface="Consolas"/>
                <a:sym typeface="Consolas"/>
              </a:rPr>
              <a:t>(r</a:t>
            </a:r>
            <a:r>
              <a:rPr lang="en" sz="1150">
                <a:solidFill>
                  <a:srgbClr val="A31515"/>
                </a:solidFill>
                <a:highlight>
                  <a:srgbClr val="F7F7F7"/>
                </a:highlight>
                <a:latin typeface="Consolas"/>
                <a:ea typeface="Consolas"/>
                <a:cs typeface="Consolas"/>
                <a:sym typeface="Consolas"/>
              </a:rPr>
              <a:t>'(\d\d\d)-(\d\d\d-\d\d\d\d)'</a:t>
            </a:r>
            <a:r>
              <a:rPr lang="en" sz="1150">
                <a:solidFill>
                  <a:srgbClr val="000000"/>
                </a:solidFill>
                <a:highlight>
                  <a:srgbClr val="F7F7F7"/>
                </a:highlight>
                <a:latin typeface="Consolas"/>
                <a:ea typeface="Consolas"/>
                <a:cs typeface="Consolas"/>
                <a:sym typeface="Consolas"/>
              </a:rPr>
              <a:t>)</a:t>
            </a:r>
            <a:endParaRPr sz="11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000000"/>
                </a:solidFill>
                <a:highlight>
                  <a:srgbClr val="F7F7F7"/>
                </a:highlight>
                <a:latin typeface="Consolas"/>
                <a:ea typeface="Consolas"/>
                <a:cs typeface="Consolas"/>
                <a:sym typeface="Consolas"/>
              </a:rPr>
              <a:t>mo = phone_num_regex.search(</a:t>
            </a:r>
            <a:r>
              <a:rPr lang="en" sz="1150">
                <a:solidFill>
                  <a:srgbClr val="A31515"/>
                </a:solidFill>
                <a:highlight>
                  <a:srgbClr val="F7F7F7"/>
                </a:highlight>
                <a:latin typeface="Consolas"/>
                <a:ea typeface="Consolas"/>
                <a:cs typeface="Consolas"/>
                <a:sym typeface="Consolas"/>
              </a:rPr>
              <a:t>'My number is 415-555-4242.'</a:t>
            </a:r>
            <a:r>
              <a:rPr lang="en" sz="1150">
                <a:solidFill>
                  <a:srgbClr val="000000"/>
                </a:solidFill>
                <a:highlight>
                  <a:srgbClr val="F7F7F7"/>
                </a:highlight>
                <a:latin typeface="Consolas"/>
                <a:ea typeface="Consolas"/>
                <a:cs typeface="Consolas"/>
                <a:sym typeface="Consolas"/>
              </a:rPr>
              <a:t>)</a:t>
            </a:r>
            <a:endParaRPr sz="11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endParaRPr sz="11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solidFill>
                  <a:srgbClr val="000000"/>
                </a:solidFill>
                <a:highlight>
                  <a:srgbClr val="F7F7F7"/>
                </a:highlight>
                <a:latin typeface="Consolas"/>
                <a:ea typeface="Consolas"/>
                <a:cs typeface="Consolas"/>
                <a:sym typeface="Consolas"/>
              </a:rPr>
              <a:t>(mo.group(</a:t>
            </a:r>
            <a:r>
              <a:rPr lang="en" sz="1150">
                <a:solidFill>
                  <a:srgbClr val="098156"/>
                </a:solidFill>
                <a:highlight>
                  <a:srgbClr val="F7F7F7"/>
                </a:highlight>
                <a:latin typeface="Consolas"/>
                <a:ea typeface="Consolas"/>
                <a:cs typeface="Consolas"/>
                <a:sym typeface="Consolas"/>
              </a:rPr>
              <a:t>1</a:t>
            </a:r>
            <a:r>
              <a:rPr lang="en" sz="1150">
                <a:solidFill>
                  <a:srgbClr val="000000"/>
                </a:solidFill>
                <a:highlight>
                  <a:srgbClr val="F7F7F7"/>
                </a:highlight>
                <a:latin typeface="Consolas"/>
                <a:ea typeface="Consolas"/>
                <a:cs typeface="Consolas"/>
                <a:sym typeface="Consolas"/>
              </a:rPr>
              <a:t>))</a:t>
            </a:r>
            <a:endParaRPr sz="11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solidFill>
                  <a:srgbClr val="000000"/>
                </a:solidFill>
                <a:highlight>
                  <a:srgbClr val="F7F7F7"/>
                </a:highlight>
                <a:latin typeface="Consolas"/>
                <a:ea typeface="Consolas"/>
                <a:cs typeface="Consolas"/>
                <a:sym typeface="Consolas"/>
              </a:rPr>
              <a:t>(mo.group(</a:t>
            </a:r>
            <a:r>
              <a:rPr lang="en" sz="1150">
                <a:solidFill>
                  <a:srgbClr val="098156"/>
                </a:solidFill>
                <a:highlight>
                  <a:srgbClr val="F7F7F7"/>
                </a:highlight>
                <a:latin typeface="Consolas"/>
                <a:ea typeface="Consolas"/>
                <a:cs typeface="Consolas"/>
                <a:sym typeface="Consolas"/>
              </a:rPr>
              <a:t>2</a:t>
            </a:r>
            <a:r>
              <a:rPr lang="en" sz="1150">
                <a:solidFill>
                  <a:srgbClr val="000000"/>
                </a:solidFill>
                <a:highlight>
                  <a:srgbClr val="F7F7F7"/>
                </a:highlight>
                <a:latin typeface="Consolas"/>
                <a:ea typeface="Consolas"/>
                <a:cs typeface="Consolas"/>
                <a:sym typeface="Consolas"/>
              </a:rPr>
              <a:t>))</a:t>
            </a:r>
            <a:endParaRPr sz="1150">
              <a:solidFill>
                <a:srgbClr val="000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solidFill>
                  <a:srgbClr val="000000"/>
                </a:solidFill>
                <a:highlight>
                  <a:srgbClr val="F7F7F7"/>
                </a:highlight>
                <a:latin typeface="Consolas"/>
                <a:ea typeface="Consolas"/>
                <a:cs typeface="Consolas"/>
                <a:sym typeface="Consolas"/>
              </a:rPr>
              <a:t>(mo.group(</a:t>
            </a:r>
            <a:r>
              <a:rPr lang="en" sz="1150">
                <a:solidFill>
                  <a:srgbClr val="098156"/>
                </a:solidFill>
                <a:highlight>
                  <a:srgbClr val="F7F7F7"/>
                </a:highlight>
                <a:latin typeface="Consolas"/>
                <a:ea typeface="Consolas"/>
                <a:cs typeface="Consolas"/>
                <a:sym typeface="Consolas"/>
              </a:rPr>
              <a:t>0</a:t>
            </a:r>
            <a:r>
              <a:rPr lang="en" sz="1150">
                <a:solidFill>
                  <a:srgbClr val="000000"/>
                </a:solidFill>
                <a:highlight>
                  <a:srgbClr val="F7F7F7"/>
                </a:highlight>
                <a:latin typeface="Consolas"/>
                <a:ea typeface="Consolas"/>
                <a:cs typeface="Consolas"/>
                <a:sym typeface="Consolas"/>
              </a:rPr>
              <a:t>))</a:t>
            </a:r>
            <a:endParaRPr sz="1150">
              <a:solidFill>
                <a:srgbClr val="008000"/>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solidFill>
                  <a:srgbClr val="000000"/>
                </a:solidFill>
                <a:highlight>
                  <a:srgbClr val="F7F7F7"/>
                </a:highlight>
                <a:latin typeface="Consolas"/>
                <a:ea typeface="Consolas"/>
                <a:cs typeface="Consolas"/>
                <a:sym typeface="Consolas"/>
              </a:rPr>
              <a:t>(mo.group())</a:t>
            </a:r>
            <a:endParaRPr sz="1150">
              <a:solidFill>
                <a:srgbClr val="000000"/>
              </a:solidFill>
              <a:highlight>
                <a:srgbClr val="F7F7F7"/>
              </a:highlight>
              <a:latin typeface="Consolas"/>
              <a:ea typeface="Consolas"/>
              <a:cs typeface="Consolas"/>
              <a:sym typeface="Consolas"/>
            </a:endParaRPr>
          </a:p>
        </p:txBody>
      </p:sp>
      <p:sp>
        <p:nvSpPr>
          <p:cNvPr id="326" name="Google Shape;326;p43"/>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4"/>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Get the position of a regex match</a:t>
            </a:r>
            <a:endParaRPr/>
          </a:p>
        </p:txBody>
      </p:sp>
      <p:sp>
        <p:nvSpPr>
          <p:cNvPr id="332" name="Google Shape;332;p44"/>
          <p:cNvSpPr txBox="1">
            <a:spLocks noGrp="1"/>
          </p:cNvSpPr>
          <p:nvPr>
            <p:ph type="body" idx="1"/>
          </p:nvPr>
        </p:nvSpPr>
        <p:spPr>
          <a:xfrm>
            <a:off x="426000" y="2032325"/>
            <a:ext cx="5525700" cy="2653800"/>
          </a:xfrm>
          <a:prstGeom prst="rect">
            <a:avLst/>
          </a:prstGeom>
          <a:ln w="9525" cap="flat" cmpd="sng">
            <a:solidFill>
              <a:srgbClr val="000000"/>
            </a:solidFill>
            <a:prstDash val="solid"/>
            <a:round/>
            <a:headEnd type="none" w="sm" len="sm"/>
            <a:tailEnd type="none" w="sm" len="sm"/>
          </a:ln>
        </p:spPr>
        <p:txBody>
          <a:bodyPr spcFirstLastPara="1" wrap="square" lIns="68575" tIns="68575" rIns="68575" bIns="68575" anchor="t" anchorCtr="0">
            <a:noAutofit/>
          </a:bodyPr>
          <a:lstStyle/>
          <a:p>
            <a:pPr marL="0" lvl="0" indent="0" algn="l" rtl="0">
              <a:lnSpc>
                <a:spcPct val="100000"/>
              </a:lnSpc>
              <a:spcBef>
                <a:spcPts val="0"/>
              </a:spcBef>
              <a:spcAft>
                <a:spcPts val="0"/>
              </a:spcAft>
              <a:buNone/>
            </a:pPr>
            <a:r>
              <a:rPr lang="en" sz="1200">
                <a:solidFill>
                  <a:srgbClr val="AF00DB"/>
                </a:solidFill>
                <a:highlight>
                  <a:srgbClr val="F7F7F7"/>
                </a:highlight>
                <a:latin typeface="Consolas"/>
                <a:ea typeface="Consolas"/>
                <a:cs typeface="Consolas"/>
                <a:sym typeface="Consolas"/>
              </a:rPr>
              <a:t>import</a:t>
            </a:r>
            <a:r>
              <a:rPr lang="en" sz="1200">
                <a:solidFill>
                  <a:srgbClr val="000000"/>
                </a:solidFill>
                <a:highlight>
                  <a:srgbClr val="F7F7F7"/>
                </a:highlight>
                <a:latin typeface="Consolas"/>
                <a:ea typeface="Consolas"/>
                <a:cs typeface="Consolas"/>
                <a:sym typeface="Consolas"/>
              </a:rPr>
              <a:t> re</a:t>
            </a:r>
            <a:endParaRPr sz="120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000000"/>
                </a:solidFill>
                <a:highlight>
                  <a:srgbClr val="F7F7F7"/>
                </a:highlight>
                <a:latin typeface="Consolas"/>
                <a:ea typeface="Consolas"/>
                <a:cs typeface="Consolas"/>
                <a:sym typeface="Consolas"/>
              </a:rPr>
              <a:t>target_string = </a:t>
            </a:r>
            <a:r>
              <a:rPr lang="en" sz="1200">
                <a:solidFill>
                  <a:srgbClr val="A31515"/>
                </a:solidFill>
                <a:highlight>
                  <a:srgbClr val="F7F7F7"/>
                </a:highlight>
                <a:latin typeface="Consolas"/>
                <a:ea typeface="Consolas"/>
                <a:cs typeface="Consolas"/>
                <a:sym typeface="Consolas"/>
              </a:rPr>
              <a:t>"Abraham Lincoln was born on February 12, 1809,"</a:t>
            </a:r>
            <a:endParaRPr sz="1200">
              <a:solidFill>
                <a:srgbClr val="A31515"/>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008000"/>
                </a:solidFill>
                <a:highlight>
                  <a:srgbClr val="F7F7F7"/>
                </a:highlight>
                <a:latin typeface="Consolas"/>
                <a:ea typeface="Consolas"/>
                <a:cs typeface="Consolas"/>
                <a:sym typeface="Consolas"/>
              </a:rPr>
              <a:t># \d to match digits</a:t>
            </a:r>
            <a:endParaRPr sz="120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000000"/>
                </a:solidFill>
                <a:highlight>
                  <a:srgbClr val="F7F7F7"/>
                </a:highlight>
                <a:latin typeface="Consolas"/>
                <a:ea typeface="Consolas"/>
                <a:cs typeface="Consolas"/>
                <a:sym typeface="Consolas"/>
              </a:rPr>
              <a:t>res = re.search(r</a:t>
            </a:r>
            <a:r>
              <a:rPr lang="en" sz="1200">
                <a:solidFill>
                  <a:srgbClr val="A31515"/>
                </a:solidFill>
                <a:highlight>
                  <a:srgbClr val="F7F7F7"/>
                </a:highlight>
                <a:latin typeface="Consolas"/>
                <a:ea typeface="Consolas"/>
                <a:cs typeface="Consolas"/>
                <a:sym typeface="Consolas"/>
              </a:rPr>
              <a:t>'\d{4}'</a:t>
            </a:r>
            <a:r>
              <a:rPr lang="en" sz="1200">
                <a:solidFill>
                  <a:srgbClr val="000000"/>
                </a:solidFill>
                <a:highlight>
                  <a:srgbClr val="F7F7F7"/>
                </a:highlight>
                <a:latin typeface="Consolas"/>
                <a:ea typeface="Consolas"/>
                <a:cs typeface="Consolas"/>
                <a:sym typeface="Consolas"/>
              </a:rPr>
              <a:t>, target_string)</a:t>
            </a:r>
            <a:endParaRPr sz="120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795E26"/>
                </a:solidFill>
                <a:highlight>
                  <a:srgbClr val="F7F7F7"/>
                </a:highlight>
                <a:latin typeface="Consolas"/>
                <a:ea typeface="Consolas"/>
                <a:cs typeface="Consolas"/>
                <a:sym typeface="Consolas"/>
              </a:rPr>
              <a:t>print</a:t>
            </a:r>
            <a:r>
              <a:rPr lang="en" sz="1200">
                <a:solidFill>
                  <a:srgbClr val="000000"/>
                </a:solidFill>
                <a:highlight>
                  <a:srgbClr val="F7F7F7"/>
                </a:highlight>
                <a:latin typeface="Consolas"/>
                <a:ea typeface="Consolas"/>
                <a:cs typeface="Consolas"/>
                <a:sym typeface="Consolas"/>
              </a:rPr>
              <a:t>(res.group()) </a:t>
            </a:r>
            <a:r>
              <a:rPr lang="en" sz="1200">
                <a:solidFill>
                  <a:srgbClr val="008000"/>
                </a:solidFill>
                <a:highlight>
                  <a:srgbClr val="F7F7F7"/>
                </a:highlight>
                <a:latin typeface="Consolas"/>
                <a:ea typeface="Consolas"/>
                <a:cs typeface="Consolas"/>
                <a:sym typeface="Consolas"/>
              </a:rPr>
              <a:t># match value</a:t>
            </a:r>
            <a:endParaRPr sz="120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008000"/>
                </a:solidFill>
                <a:highlight>
                  <a:srgbClr val="F7F7F7"/>
                </a:highlight>
                <a:latin typeface="Consolas"/>
                <a:ea typeface="Consolas"/>
                <a:cs typeface="Consolas"/>
                <a:sym typeface="Consolas"/>
              </a:rPr>
              <a:t># Output 1809</a:t>
            </a:r>
            <a:endParaRPr sz="120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endParaRPr sz="120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008000"/>
                </a:solidFill>
                <a:highlight>
                  <a:srgbClr val="F7F7F7"/>
                </a:highlight>
                <a:latin typeface="Consolas"/>
                <a:ea typeface="Consolas"/>
                <a:cs typeface="Consolas"/>
                <a:sym typeface="Consolas"/>
              </a:rPr>
              <a:t># start and end position</a:t>
            </a:r>
            <a:endParaRPr sz="120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795E26"/>
                </a:solidFill>
                <a:highlight>
                  <a:srgbClr val="F7F7F7"/>
                </a:highlight>
                <a:latin typeface="Consolas"/>
                <a:ea typeface="Consolas"/>
                <a:cs typeface="Consolas"/>
                <a:sym typeface="Consolas"/>
              </a:rPr>
              <a:t>print</a:t>
            </a:r>
            <a:r>
              <a:rPr lang="en" sz="1200">
                <a:solidFill>
                  <a:srgbClr val="000000"/>
                </a:solidFill>
                <a:highlight>
                  <a:srgbClr val="F7F7F7"/>
                </a:highlight>
                <a:latin typeface="Consolas"/>
                <a:ea typeface="Consolas"/>
                <a:cs typeface="Consolas"/>
                <a:sym typeface="Consolas"/>
              </a:rPr>
              <a:t>(res.span())</a:t>
            </a:r>
            <a:endParaRPr sz="120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008000"/>
                </a:solidFill>
                <a:highlight>
                  <a:srgbClr val="F7F7F7"/>
                </a:highlight>
                <a:latin typeface="Consolas"/>
                <a:ea typeface="Consolas"/>
                <a:cs typeface="Consolas"/>
                <a:sym typeface="Consolas"/>
              </a:rPr>
              <a:t># Output (41, 45)</a:t>
            </a:r>
            <a:endParaRPr sz="120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795E26"/>
                </a:solidFill>
                <a:highlight>
                  <a:srgbClr val="F7F7F7"/>
                </a:highlight>
                <a:latin typeface="Consolas"/>
                <a:ea typeface="Consolas"/>
                <a:cs typeface="Consolas"/>
                <a:sym typeface="Consolas"/>
              </a:rPr>
              <a:t>print</a:t>
            </a:r>
            <a:r>
              <a:rPr lang="en" sz="1200">
                <a:solidFill>
                  <a:srgbClr val="000000"/>
                </a:solidFill>
                <a:highlight>
                  <a:srgbClr val="F7F7F7"/>
                </a:highlight>
                <a:latin typeface="Consolas"/>
                <a:ea typeface="Consolas"/>
                <a:cs typeface="Consolas"/>
                <a:sym typeface="Consolas"/>
              </a:rPr>
              <a:t>(res.start())</a:t>
            </a:r>
            <a:r>
              <a:rPr lang="en" sz="1200">
                <a:solidFill>
                  <a:srgbClr val="008000"/>
                </a:solidFill>
                <a:highlight>
                  <a:srgbClr val="F7F7F7"/>
                </a:highlight>
                <a:latin typeface="Consolas"/>
                <a:ea typeface="Consolas"/>
                <a:cs typeface="Consolas"/>
                <a:sym typeface="Consolas"/>
              </a:rPr>
              <a:t># start position</a:t>
            </a:r>
            <a:endParaRPr sz="120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008000"/>
                </a:solidFill>
                <a:highlight>
                  <a:srgbClr val="F7F7F7"/>
                </a:highlight>
                <a:latin typeface="Consolas"/>
                <a:ea typeface="Consolas"/>
                <a:cs typeface="Consolas"/>
                <a:sym typeface="Consolas"/>
              </a:rPr>
              <a:t># Output 41</a:t>
            </a:r>
            <a:endParaRPr sz="1200">
              <a:solidFill>
                <a:srgbClr val="008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795E26"/>
                </a:solidFill>
                <a:highlight>
                  <a:srgbClr val="F7F7F7"/>
                </a:highlight>
                <a:latin typeface="Consolas"/>
                <a:ea typeface="Consolas"/>
                <a:cs typeface="Consolas"/>
                <a:sym typeface="Consolas"/>
              </a:rPr>
              <a:t>print</a:t>
            </a:r>
            <a:r>
              <a:rPr lang="en" sz="1200">
                <a:solidFill>
                  <a:srgbClr val="000000"/>
                </a:solidFill>
                <a:highlight>
                  <a:srgbClr val="F7F7F7"/>
                </a:highlight>
                <a:latin typeface="Consolas"/>
                <a:ea typeface="Consolas"/>
                <a:cs typeface="Consolas"/>
                <a:sym typeface="Consolas"/>
              </a:rPr>
              <a:t>(res.end()) </a:t>
            </a:r>
            <a:r>
              <a:rPr lang="en" sz="1200">
                <a:solidFill>
                  <a:srgbClr val="008000"/>
                </a:solidFill>
                <a:highlight>
                  <a:srgbClr val="F7F7F7"/>
                </a:highlight>
                <a:latin typeface="Consolas"/>
                <a:ea typeface="Consolas"/>
                <a:cs typeface="Consolas"/>
                <a:sym typeface="Consolas"/>
              </a:rPr>
              <a:t># end position</a:t>
            </a:r>
            <a:endParaRPr sz="1200">
              <a:solidFill>
                <a:srgbClr val="000000"/>
              </a:solidFill>
              <a:highlight>
                <a:srgbClr val="F7F7F7"/>
              </a:highlight>
              <a:latin typeface="Consolas"/>
              <a:ea typeface="Consolas"/>
              <a:cs typeface="Consolas"/>
              <a:sym typeface="Consolas"/>
            </a:endParaRPr>
          </a:p>
          <a:p>
            <a:pPr marL="0" lvl="0" indent="0" algn="l" rtl="0">
              <a:lnSpc>
                <a:spcPct val="100000"/>
              </a:lnSpc>
              <a:spcBef>
                <a:spcPts val="0"/>
              </a:spcBef>
              <a:spcAft>
                <a:spcPts val="0"/>
              </a:spcAft>
              <a:buNone/>
            </a:pPr>
            <a:r>
              <a:rPr lang="en" sz="1200">
                <a:solidFill>
                  <a:srgbClr val="008000"/>
                </a:solidFill>
                <a:highlight>
                  <a:srgbClr val="F7F7F7"/>
                </a:highlight>
                <a:latin typeface="Consolas"/>
                <a:ea typeface="Consolas"/>
                <a:cs typeface="Consolas"/>
                <a:sym typeface="Consolas"/>
              </a:rPr>
              <a:t># Output 45</a:t>
            </a:r>
            <a:endParaRPr sz="1200">
              <a:latin typeface="Consolas"/>
              <a:ea typeface="Consolas"/>
              <a:cs typeface="Consolas"/>
              <a:sym typeface="Consolas"/>
            </a:endParaRPr>
          </a:p>
        </p:txBody>
      </p:sp>
      <p:sp>
        <p:nvSpPr>
          <p:cNvPr id="333" name="Google Shape;333;p44"/>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26</a:t>
            </a:fld>
            <a:endParaRPr/>
          </a:p>
        </p:txBody>
      </p:sp>
      <p:sp>
        <p:nvSpPr>
          <p:cNvPr id="334" name="Google Shape;334;p44"/>
          <p:cNvSpPr txBox="1"/>
          <p:nvPr/>
        </p:nvSpPr>
        <p:spPr>
          <a:xfrm>
            <a:off x="478675" y="1260650"/>
            <a:ext cx="8117100" cy="61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500"/>
              </a:spcAft>
              <a:buNone/>
            </a:pPr>
            <a:r>
              <a:rPr lang="en" sz="1300">
                <a:solidFill>
                  <a:srgbClr val="222222"/>
                </a:solidFill>
                <a:highlight>
                  <a:srgbClr val="FEFEFE"/>
                </a:highlight>
                <a:latin typeface="Roboto"/>
                <a:ea typeface="Roboto"/>
                <a:cs typeface="Roboto"/>
                <a:sym typeface="Roboto"/>
              </a:rPr>
              <a:t>In this example, we will search any 4 digit number inside the string. To achieve this, we must first write the regular expression pattern. </a:t>
            </a:r>
            <a:r>
              <a:rPr lang="en" sz="1300" u="sng">
                <a:solidFill>
                  <a:srgbClr val="1E69DE"/>
                </a:solidFill>
                <a:highlight>
                  <a:srgbClr val="FEFEFE"/>
                </a:highlight>
                <a:latin typeface="Roboto"/>
                <a:ea typeface="Roboto"/>
                <a:cs typeface="Roboto"/>
                <a:sym typeface="Roboto"/>
                <a:hlinkClick r:id="rId3">
                  <a:extLst>
                    <a:ext uri="{A12FA001-AC4F-418D-AE19-62706E023703}">
                      <ahyp:hlinkClr xmlns:ahyp="http://schemas.microsoft.com/office/drawing/2018/hyperlinkcolor" val="tx"/>
                    </a:ext>
                  </a:extLst>
                </a:hlinkClick>
              </a:rPr>
              <a:t>Pattern to match</a:t>
            </a:r>
            <a:r>
              <a:rPr lang="en" sz="1300">
                <a:solidFill>
                  <a:srgbClr val="222222"/>
                </a:solidFill>
                <a:highlight>
                  <a:srgbClr val="FEFEFE"/>
                </a:highlight>
                <a:latin typeface="Roboto"/>
                <a:ea typeface="Roboto"/>
                <a:cs typeface="Roboto"/>
                <a:sym typeface="Roboto"/>
              </a:rPr>
              <a:t> any 4 digit number: </a:t>
            </a:r>
            <a:r>
              <a:rPr lang="en" sz="1300">
                <a:solidFill>
                  <a:srgbClr val="6C0B24"/>
                </a:solidFill>
                <a:highlight>
                  <a:srgbClr val="F9F2F4"/>
                </a:highlight>
                <a:latin typeface="Consolas"/>
                <a:ea typeface="Consolas"/>
                <a:cs typeface="Consolas"/>
                <a:sym typeface="Consolas"/>
              </a:rPr>
              <a:t>\d{4}</a:t>
            </a:r>
            <a:endParaRPr sz="1300">
              <a:solidFill>
                <a:srgbClr val="6C0B24"/>
              </a:solidFill>
              <a:highlight>
                <a:srgbClr val="F9F2F4"/>
              </a:highlight>
              <a:latin typeface="Consolas"/>
              <a:ea typeface="Consolas"/>
              <a:cs typeface="Consolas"/>
              <a:sym typeface="Consolas"/>
            </a:endParaRPr>
          </a:p>
        </p:txBody>
      </p:sp>
      <p:sp>
        <p:nvSpPr>
          <p:cNvPr id="335" name="Google Shape;335;p44"/>
          <p:cNvSpPr txBox="1"/>
          <p:nvPr/>
        </p:nvSpPr>
        <p:spPr>
          <a:xfrm>
            <a:off x="6088175" y="1740125"/>
            <a:ext cx="3000000" cy="2895900"/>
          </a:xfrm>
          <a:prstGeom prst="rect">
            <a:avLst/>
          </a:prstGeom>
          <a:noFill/>
          <a:ln w="9525" cap="flat" cmpd="sng">
            <a:solidFill>
              <a:srgbClr val="007BF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solidFill>
                  <a:srgbClr val="222222"/>
                </a:solidFill>
                <a:highlight>
                  <a:srgbClr val="FEFEFE"/>
                </a:highlight>
                <a:latin typeface="Roboto"/>
                <a:ea typeface="Roboto"/>
                <a:cs typeface="Roboto"/>
                <a:sym typeface="Roboto"/>
              </a:rPr>
              <a:t>Steps</a:t>
            </a:r>
            <a:r>
              <a:rPr lang="en" sz="1300">
                <a:solidFill>
                  <a:srgbClr val="222222"/>
                </a:solidFill>
                <a:highlight>
                  <a:srgbClr val="FEFEFE"/>
                </a:highlight>
                <a:latin typeface="Roboto"/>
                <a:ea typeface="Roboto"/>
                <a:cs typeface="Roboto"/>
                <a:sym typeface="Roboto"/>
              </a:rPr>
              <a:t>:</a:t>
            </a:r>
            <a:endParaRPr sz="1300">
              <a:solidFill>
                <a:srgbClr val="222222"/>
              </a:solidFill>
              <a:highlight>
                <a:srgbClr val="FEFEFE"/>
              </a:highlight>
              <a:latin typeface="Roboto"/>
              <a:ea typeface="Roboto"/>
              <a:cs typeface="Roboto"/>
              <a:sym typeface="Roboto"/>
            </a:endParaRPr>
          </a:p>
          <a:p>
            <a:pPr marL="228600" lvl="0" indent="-190500" algn="l" rtl="0">
              <a:lnSpc>
                <a:spcPct val="115000"/>
              </a:lnSpc>
              <a:spcBef>
                <a:spcPts val="0"/>
              </a:spcBef>
              <a:spcAft>
                <a:spcPts val="0"/>
              </a:spcAft>
              <a:buClr>
                <a:srgbClr val="222222"/>
              </a:buClr>
              <a:buSzPts val="1200"/>
              <a:buFont typeface="Roboto"/>
              <a:buChar char="●"/>
            </a:pPr>
            <a:r>
              <a:rPr lang="en" sz="1200">
                <a:solidFill>
                  <a:srgbClr val="222222"/>
                </a:solidFill>
                <a:highlight>
                  <a:srgbClr val="FEFEFE"/>
                </a:highlight>
                <a:latin typeface="Roboto"/>
                <a:ea typeface="Roboto"/>
                <a:cs typeface="Roboto"/>
                <a:sym typeface="Roboto"/>
              </a:rPr>
              <a:t>Search the pattern using the </a:t>
            </a:r>
            <a:r>
              <a:rPr lang="en" sz="1200" u="sng">
                <a:solidFill>
                  <a:srgbClr val="1E69DE"/>
                </a:solidFill>
                <a:highlight>
                  <a:srgbClr val="FEFEFE"/>
                </a:highlight>
                <a:latin typeface="Roboto"/>
                <a:ea typeface="Roboto"/>
                <a:cs typeface="Roboto"/>
                <a:sym typeface="Roboto"/>
                <a:hlinkClick r:id="rId4">
                  <a:extLst>
                    <a:ext uri="{A12FA001-AC4F-418D-AE19-62706E023703}">
                      <ahyp:hlinkClr xmlns:ahyp="http://schemas.microsoft.com/office/drawing/2018/hyperlinkcolor" val="tx"/>
                    </a:ext>
                  </a:extLst>
                </a:hlinkClick>
              </a:rPr>
              <a:t>search()</a:t>
            </a:r>
            <a:r>
              <a:rPr lang="en" sz="1200">
                <a:solidFill>
                  <a:srgbClr val="222222"/>
                </a:solidFill>
                <a:highlight>
                  <a:srgbClr val="FEFEFE"/>
                </a:highlight>
                <a:latin typeface="Roboto"/>
                <a:ea typeface="Roboto"/>
                <a:cs typeface="Roboto"/>
                <a:sym typeface="Roboto"/>
              </a:rPr>
              <a:t> method.</a:t>
            </a:r>
            <a:endParaRPr sz="1200">
              <a:solidFill>
                <a:srgbClr val="222222"/>
              </a:solidFill>
              <a:highlight>
                <a:srgbClr val="FEFEFE"/>
              </a:highlight>
              <a:latin typeface="Roboto"/>
              <a:ea typeface="Roboto"/>
              <a:cs typeface="Roboto"/>
              <a:sym typeface="Roboto"/>
            </a:endParaRPr>
          </a:p>
          <a:p>
            <a:pPr marL="228600" lvl="0" indent="-190500" algn="l" rtl="0">
              <a:lnSpc>
                <a:spcPct val="115000"/>
              </a:lnSpc>
              <a:spcBef>
                <a:spcPts val="1000"/>
              </a:spcBef>
              <a:spcAft>
                <a:spcPts val="0"/>
              </a:spcAft>
              <a:buClr>
                <a:srgbClr val="222222"/>
              </a:buClr>
              <a:buSzPts val="1200"/>
              <a:buFont typeface="Roboto"/>
              <a:buChar char="●"/>
            </a:pPr>
            <a:r>
              <a:rPr lang="en" sz="1200">
                <a:solidFill>
                  <a:srgbClr val="222222"/>
                </a:solidFill>
                <a:highlight>
                  <a:srgbClr val="FEFEFE"/>
                </a:highlight>
                <a:latin typeface="Roboto"/>
                <a:ea typeface="Roboto"/>
                <a:cs typeface="Roboto"/>
                <a:sym typeface="Roboto"/>
              </a:rPr>
              <a:t>Next, we can extract the match value using </a:t>
            </a:r>
            <a:r>
              <a:rPr lang="en" sz="1200" u="sng">
                <a:solidFill>
                  <a:srgbClr val="1E69DE"/>
                </a:solidFill>
                <a:highlight>
                  <a:srgbClr val="FEFEFE"/>
                </a:highlight>
                <a:latin typeface="Consolas"/>
                <a:ea typeface="Consolas"/>
                <a:cs typeface="Consolas"/>
                <a:sym typeface="Consolas"/>
                <a:hlinkClick r:id="rId5">
                  <a:extLst>
                    <a:ext uri="{A12FA001-AC4F-418D-AE19-62706E023703}">
                      <ahyp:hlinkClr xmlns:ahyp="http://schemas.microsoft.com/office/drawing/2018/hyperlinkcolor" val="tx"/>
                    </a:ext>
                  </a:extLst>
                </a:hlinkClick>
              </a:rPr>
              <a:t>group()</a:t>
            </a:r>
            <a:endParaRPr sz="1200" u="sng">
              <a:solidFill>
                <a:srgbClr val="1E69DE"/>
              </a:solidFill>
              <a:highlight>
                <a:srgbClr val="FEFEFE"/>
              </a:highlight>
              <a:latin typeface="Consolas"/>
              <a:ea typeface="Consolas"/>
              <a:cs typeface="Consolas"/>
              <a:sym typeface="Consolas"/>
            </a:endParaRPr>
          </a:p>
          <a:p>
            <a:pPr marL="228600" lvl="0" indent="-190500" algn="l" rtl="0">
              <a:lnSpc>
                <a:spcPct val="115000"/>
              </a:lnSpc>
              <a:spcBef>
                <a:spcPts val="1000"/>
              </a:spcBef>
              <a:spcAft>
                <a:spcPts val="0"/>
              </a:spcAft>
              <a:buClr>
                <a:srgbClr val="222222"/>
              </a:buClr>
              <a:buSzPts val="1200"/>
              <a:buFont typeface="Roboto"/>
              <a:buChar char="●"/>
            </a:pPr>
            <a:r>
              <a:rPr lang="en" sz="1200">
                <a:solidFill>
                  <a:srgbClr val="222222"/>
                </a:solidFill>
                <a:highlight>
                  <a:srgbClr val="FEFEFE"/>
                </a:highlight>
                <a:latin typeface="Roboto"/>
                <a:ea typeface="Roboto"/>
                <a:cs typeface="Roboto"/>
                <a:sym typeface="Roboto"/>
              </a:rPr>
              <a:t>Now, we can use the </a:t>
            </a:r>
            <a:r>
              <a:rPr lang="en" sz="1200">
                <a:solidFill>
                  <a:srgbClr val="6C0B24"/>
                </a:solidFill>
                <a:highlight>
                  <a:srgbClr val="F9F2F4"/>
                </a:highlight>
                <a:latin typeface="Consolas"/>
                <a:ea typeface="Consolas"/>
                <a:cs typeface="Consolas"/>
                <a:sym typeface="Consolas"/>
              </a:rPr>
              <a:t>start()</a:t>
            </a:r>
            <a:r>
              <a:rPr lang="en" sz="1200">
                <a:solidFill>
                  <a:srgbClr val="222222"/>
                </a:solidFill>
                <a:highlight>
                  <a:srgbClr val="FEFEFE"/>
                </a:highlight>
                <a:latin typeface="Roboto"/>
                <a:ea typeface="Roboto"/>
                <a:cs typeface="Roboto"/>
                <a:sym typeface="Roboto"/>
              </a:rPr>
              <a:t> and </a:t>
            </a:r>
            <a:r>
              <a:rPr lang="en" sz="1200">
                <a:solidFill>
                  <a:srgbClr val="6C0B24"/>
                </a:solidFill>
                <a:highlight>
                  <a:srgbClr val="F9F2F4"/>
                </a:highlight>
                <a:latin typeface="Consolas"/>
                <a:ea typeface="Consolas"/>
                <a:cs typeface="Consolas"/>
                <a:sym typeface="Consolas"/>
              </a:rPr>
              <a:t>end()</a:t>
            </a:r>
            <a:r>
              <a:rPr lang="en" sz="1200">
                <a:solidFill>
                  <a:srgbClr val="222222"/>
                </a:solidFill>
                <a:highlight>
                  <a:srgbClr val="FEFEFE"/>
                </a:highlight>
                <a:latin typeface="Roboto"/>
                <a:ea typeface="Roboto"/>
                <a:cs typeface="Roboto"/>
                <a:sym typeface="Roboto"/>
              </a:rPr>
              <a:t> methods to get the starting and ending index of the match.</a:t>
            </a:r>
            <a:endParaRPr sz="1200">
              <a:solidFill>
                <a:srgbClr val="222222"/>
              </a:solidFill>
              <a:highlight>
                <a:srgbClr val="FEFEFE"/>
              </a:highlight>
              <a:latin typeface="Roboto"/>
              <a:ea typeface="Roboto"/>
              <a:cs typeface="Roboto"/>
              <a:sym typeface="Roboto"/>
            </a:endParaRPr>
          </a:p>
          <a:p>
            <a:pPr marL="228600" lvl="0" indent="-190500" algn="l" rtl="0">
              <a:lnSpc>
                <a:spcPct val="115000"/>
              </a:lnSpc>
              <a:spcBef>
                <a:spcPts val="1000"/>
              </a:spcBef>
              <a:spcAft>
                <a:spcPts val="1000"/>
              </a:spcAft>
              <a:buClr>
                <a:srgbClr val="222222"/>
              </a:buClr>
              <a:buSzPts val="1200"/>
              <a:buFont typeface="Roboto"/>
              <a:buChar char="●"/>
            </a:pPr>
            <a:r>
              <a:rPr lang="en" sz="1200">
                <a:solidFill>
                  <a:srgbClr val="222222"/>
                </a:solidFill>
                <a:highlight>
                  <a:srgbClr val="FEFEFE"/>
                </a:highlight>
                <a:latin typeface="Roboto"/>
                <a:ea typeface="Roboto"/>
                <a:cs typeface="Roboto"/>
                <a:sym typeface="Roboto"/>
              </a:rPr>
              <a:t>Also, we can use the </a:t>
            </a:r>
            <a:r>
              <a:rPr lang="en" sz="1200">
                <a:solidFill>
                  <a:srgbClr val="6C0B24"/>
                </a:solidFill>
                <a:highlight>
                  <a:srgbClr val="F9F2F4"/>
                </a:highlight>
                <a:latin typeface="Consolas"/>
                <a:ea typeface="Consolas"/>
                <a:cs typeface="Consolas"/>
                <a:sym typeface="Consolas"/>
              </a:rPr>
              <a:t>span()</a:t>
            </a:r>
            <a:r>
              <a:rPr lang="en" sz="1200">
                <a:solidFill>
                  <a:srgbClr val="222222"/>
                </a:solidFill>
                <a:highlight>
                  <a:srgbClr val="FEFEFE"/>
                </a:highlight>
                <a:latin typeface="Roboto"/>
                <a:ea typeface="Roboto"/>
                <a:cs typeface="Roboto"/>
                <a:sym typeface="Roboto"/>
              </a:rPr>
              <a:t> method() to get both start and end indexes in a single tuple.</a:t>
            </a:r>
            <a:endParaRPr sz="1200">
              <a:solidFill>
                <a:srgbClr val="222222"/>
              </a:solidFill>
              <a:highlight>
                <a:srgbClr val="FEFEFE"/>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5"/>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Guided Lab - Regex in Python</a:t>
            </a:r>
            <a:endParaRPr/>
          </a:p>
        </p:txBody>
      </p:sp>
      <p:sp>
        <p:nvSpPr>
          <p:cNvPr id="341" name="Google Shape;341;p45"/>
          <p:cNvSpPr txBox="1">
            <a:spLocks noGrp="1"/>
          </p:cNvSpPr>
          <p:nvPr>
            <p:ph type="body" idx="1"/>
          </p:nvPr>
        </p:nvSpPr>
        <p:spPr>
          <a:xfrm>
            <a:off x="523875" y="1290600"/>
            <a:ext cx="8186700" cy="3395400"/>
          </a:xfrm>
          <a:prstGeom prst="rect">
            <a:avLst/>
          </a:prstGeom>
        </p:spPr>
        <p:txBody>
          <a:bodyPr spcFirstLastPara="1" wrap="square" lIns="68575" tIns="68575" rIns="68575" bIns="68575" anchor="t" anchorCtr="0">
            <a:normAutofit/>
          </a:bodyPr>
          <a:lstStyle/>
          <a:p>
            <a:pPr marL="0" lvl="0" indent="0" algn="l" rtl="0">
              <a:spcBef>
                <a:spcPts val="700"/>
              </a:spcBef>
              <a:spcAft>
                <a:spcPts val="0"/>
              </a:spcAft>
              <a:buNone/>
            </a:pPr>
            <a:r>
              <a:rPr lang="en" u="sng">
                <a:solidFill>
                  <a:schemeClr val="hlink"/>
                </a:solidFill>
                <a:hlinkClick r:id="rId3"/>
              </a:rPr>
              <a:t>Guided Lab 341.3.1 - Regular Expression in Python.ipynb</a:t>
            </a:r>
            <a:endParaRPr/>
          </a:p>
          <a:p>
            <a:pPr marL="0" lvl="0" indent="0" algn="l" rtl="0">
              <a:spcBef>
                <a:spcPts val="700"/>
              </a:spcBef>
              <a:spcAft>
                <a:spcPts val="0"/>
              </a:spcAft>
              <a:buNone/>
            </a:pPr>
            <a:r>
              <a:rPr lang="en" u="sng">
                <a:solidFill>
                  <a:schemeClr val="hlink"/>
                </a:solidFill>
                <a:hlinkClick r:id="rId4"/>
              </a:rPr>
              <a:t>Guided Lab 341.3.2 - Regular Expression - Match URL pattern in Python.ipynb</a:t>
            </a:r>
            <a:endParaRPr/>
          </a:p>
        </p:txBody>
      </p:sp>
      <p:sp>
        <p:nvSpPr>
          <p:cNvPr id="342" name="Google Shape;342;p45"/>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Search() vs. Findall()</a:t>
            </a:r>
            <a:endParaRPr/>
          </a:p>
        </p:txBody>
      </p:sp>
      <p:sp>
        <p:nvSpPr>
          <p:cNvPr id="348" name="Google Shape;348;p46"/>
          <p:cNvSpPr txBox="1">
            <a:spLocks noGrp="1"/>
          </p:cNvSpPr>
          <p:nvPr>
            <p:ph type="body" idx="1"/>
          </p:nvPr>
        </p:nvSpPr>
        <p:spPr>
          <a:xfrm>
            <a:off x="523875" y="1290600"/>
            <a:ext cx="8186700" cy="3395400"/>
          </a:xfrm>
          <a:prstGeom prst="rect">
            <a:avLst/>
          </a:prstGeom>
        </p:spPr>
        <p:txBody>
          <a:bodyPr spcFirstLastPara="1" wrap="square" lIns="68575" tIns="68575" rIns="68575" bIns="68575" anchor="t" anchorCtr="0">
            <a:noAutofit/>
          </a:bodyPr>
          <a:lstStyle/>
          <a:p>
            <a:pPr marL="457200" lvl="0" indent="-323850" algn="l" rtl="0">
              <a:lnSpc>
                <a:spcPct val="115000"/>
              </a:lnSpc>
              <a:spcBef>
                <a:spcPts val="0"/>
              </a:spcBef>
              <a:spcAft>
                <a:spcPts val="0"/>
              </a:spcAft>
              <a:buSzPts val="1500"/>
              <a:buChar char="❑"/>
            </a:pPr>
            <a:r>
              <a:rPr lang="en" sz="1500">
                <a:highlight>
                  <a:srgbClr val="FEFEFE"/>
                </a:highlight>
              </a:rPr>
              <a:t>Both the</a:t>
            </a:r>
            <a:r>
              <a:rPr lang="en" sz="1500" b="1">
                <a:highlight>
                  <a:srgbClr val="FEFEFE"/>
                </a:highlight>
              </a:rPr>
              <a:t> Search()</a:t>
            </a:r>
            <a:r>
              <a:rPr lang="en" sz="1500">
                <a:highlight>
                  <a:srgbClr val="FEFEFE"/>
                </a:highlight>
              </a:rPr>
              <a:t> and </a:t>
            </a:r>
            <a:r>
              <a:rPr lang="en" sz="1500" b="1">
                <a:highlight>
                  <a:srgbClr val="FEFEFE"/>
                </a:highlight>
              </a:rPr>
              <a:t>Findall()</a:t>
            </a:r>
            <a:r>
              <a:rPr lang="en" sz="1500">
                <a:highlight>
                  <a:srgbClr val="FEFEFE"/>
                </a:highlight>
              </a:rPr>
              <a:t> methods serve the different purpose/use case when performing regex pattern matching in Python.</a:t>
            </a:r>
            <a:endParaRPr sz="1500">
              <a:highlight>
                <a:srgbClr val="FEFEFE"/>
              </a:highlight>
            </a:endParaRPr>
          </a:p>
          <a:p>
            <a:pPr marL="457200" lvl="0" indent="-323850" algn="l" rtl="0">
              <a:lnSpc>
                <a:spcPct val="115000"/>
              </a:lnSpc>
              <a:spcBef>
                <a:spcPts val="1000"/>
              </a:spcBef>
              <a:spcAft>
                <a:spcPts val="0"/>
              </a:spcAft>
              <a:buSzPts val="1500"/>
              <a:buChar char="❑"/>
            </a:pPr>
            <a:r>
              <a:rPr lang="en" sz="1500">
                <a:highlight>
                  <a:srgbClr val="FEFEFE"/>
                </a:highlight>
              </a:rPr>
              <a:t>As we know, the</a:t>
            </a:r>
            <a:r>
              <a:rPr lang="en" sz="1500" b="1">
                <a:highlight>
                  <a:srgbClr val="FEFEFE"/>
                </a:highlight>
              </a:rPr>
              <a:t> search() </a:t>
            </a:r>
            <a:r>
              <a:rPr lang="en" sz="1500">
                <a:highlight>
                  <a:srgbClr val="FEFEFE"/>
                </a:highlight>
              </a:rPr>
              <a:t>method scans the entire string to look for a pattern and returns only the first match. I.e., As soon as it gets the first match, it stops its execution.</a:t>
            </a:r>
            <a:endParaRPr sz="1500">
              <a:highlight>
                <a:srgbClr val="FEFEFE"/>
              </a:highlight>
            </a:endParaRPr>
          </a:p>
          <a:p>
            <a:pPr marL="457200" lvl="0" indent="-323850" algn="l" rtl="0">
              <a:lnSpc>
                <a:spcPct val="115000"/>
              </a:lnSpc>
              <a:spcBef>
                <a:spcPts val="1000"/>
              </a:spcBef>
              <a:spcAft>
                <a:spcPts val="0"/>
              </a:spcAft>
              <a:buSzPts val="1500"/>
              <a:buFont typeface="Roboto"/>
              <a:buChar char="❑"/>
            </a:pPr>
            <a:r>
              <a:rPr lang="en" sz="1500">
                <a:highlight>
                  <a:srgbClr val="FEFEFE"/>
                </a:highlight>
              </a:rPr>
              <a:t>On the other hand, The </a:t>
            </a:r>
            <a:r>
              <a:rPr lang="en" sz="1500" b="1">
                <a:highlight>
                  <a:srgbClr val="FEFEFE"/>
                </a:highlight>
              </a:rPr>
              <a:t>findall() method </a:t>
            </a:r>
            <a:r>
              <a:rPr lang="en" sz="1500">
                <a:highlight>
                  <a:srgbClr val="FEFEFE"/>
                </a:highlight>
              </a:rPr>
              <a:t>returns all matches to the pattern. So use the </a:t>
            </a:r>
            <a:r>
              <a:rPr lang="en" sz="1500" b="1">
                <a:highlight>
                  <a:srgbClr val="FEFEFE"/>
                </a:highlight>
              </a:rPr>
              <a:t>findall()</a:t>
            </a:r>
            <a:r>
              <a:rPr lang="en" sz="1500">
                <a:highlight>
                  <a:srgbClr val="FEFEFE"/>
                </a:highlight>
              </a:rPr>
              <a:t> method to search all occurrence/possible matches to a regular expression.</a:t>
            </a:r>
            <a:endParaRPr sz="1500">
              <a:highlight>
                <a:srgbClr val="FEFEFE"/>
              </a:highlight>
            </a:endParaRPr>
          </a:p>
          <a:p>
            <a:pPr marL="457200" lvl="0" indent="-323850" algn="l" rtl="0">
              <a:lnSpc>
                <a:spcPct val="115000"/>
              </a:lnSpc>
              <a:spcBef>
                <a:spcPts val="1000"/>
              </a:spcBef>
              <a:spcAft>
                <a:spcPts val="0"/>
              </a:spcAft>
              <a:buSzPts val="1500"/>
              <a:buChar char="❑"/>
            </a:pPr>
            <a:r>
              <a:rPr lang="en" sz="1500">
                <a:highlight>
                  <a:srgbClr val="FEFEFE"/>
                </a:highlight>
              </a:rPr>
              <a:t>The </a:t>
            </a:r>
            <a:r>
              <a:rPr lang="en" sz="1500" b="1">
                <a:highlight>
                  <a:srgbClr val="FEFEFE"/>
                </a:highlight>
              </a:rPr>
              <a:t>search()</a:t>
            </a:r>
            <a:r>
              <a:rPr lang="en" sz="1500">
                <a:highlight>
                  <a:srgbClr val="FEFEFE"/>
                </a:highlight>
              </a:rPr>
              <a:t> method returns a Match object, which consists of the start and end index of a successful match and the actual matching value that we can retrieve using a group() method.</a:t>
            </a:r>
            <a:endParaRPr sz="1500">
              <a:highlight>
                <a:srgbClr val="FEFEFE"/>
              </a:highlight>
            </a:endParaRPr>
          </a:p>
          <a:p>
            <a:pPr marL="457200" lvl="0" indent="-323850" algn="l" rtl="0">
              <a:lnSpc>
                <a:spcPct val="115000"/>
              </a:lnSpc>
              <a:spcBef>
                <a:spcPts val="1000"/>
              </a:spcBef>
              <a:spcAft>
                <a:spcPts val="1000"/>
              </a:spcAft>
              <a:buSzPts val="1500"/>
              <a:buChar char="❑"/>
            </a:pPr>
            <a:r>
              <a:rPr lang="en" sz="1500">
                <a:highlight>
                  <a:srgbClr val="FEFEFE"/>
                </a:highlight>
              </a:rPr>
              <a:t>The </a:t>
            </a:r>
            <a:r>
              <a:rPr lang="en" sz="1500" b="1">
                <a:highlight>
                  <a:srgbClr val="FEFEFE"/>
                </a:highlight>
              </a:rPr>
              <a:t>findall()</a:t>
            </a:r>
            <a:r>
              <a:rPr lang="en" sz="1500">
                <a:highlight>
                  <a:srgbClr val="FEFEFE"/>
                </a:highlight>
              </a:rPr>
              <a:t> method returns all of the matches in the form of a Python list.</a:t>
            </a:r>
            <a:endParaRPr sz="1600"/>
          </a:p>
        </p:txBody>
      </p:sp>
      <p:sp>
        <p:nvSpPr>
          <p:cNvPr id="349" name="Google Shape;349;p46"/>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7"/>
          <p:cNvSpPr txBox="1">
            <a:spLocks noGrp="1"/>
          </p:cNvSpPr>
          <p:nvPr>
            <p:ph type="title"/>
          </p:nvPr>
        </p:nvSpPr>
        <p:spPr>
          <a:xfrm>
            <a:off x="442812" y="6591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Managing Complex Regex</a:t>
            </a:r>
            <a:endParaRPr/>
          </a:p>
        </p:txBody>
      </p:sp>
      <p:sp>
        <p:nvSpPr>
          <p:cNvPr id="355" name="Google Shape;355;p47"/>
          <p:cNvSpPr txBox="1">
            <a:spLocks noGrp="1"/>
          </p:cNvSpPr>
          <p:nvPr>
            <p:ph type="body" idx="1"/>
          </p:nvPr>
        </p:nvSpPr>
        <p:spPr>
          <a:xfrm>
            <a:off x="523875" y="1189525"/>
            <a:ext cx="8186700" cy="756300"/>
          </a:xfrm>
          <a:prstGeom prst="rect">
            <a:avLst/>
          </a:prstGeom>
        </p:spPr>
        <p:txBody>
          <a:bodyPr spcFirstLastPara="1" wrap="square" lIns="68575" tIns="68575" rIns="68575" bIns="68575" anchor="t" anchorCtr="0">
            <a:noAutofit/>
          </a:bodyPr>
          <a:lstStyle/>
          <a:p>
            <a:pPr marL="457200" lvl="0" indent="-311150" algn="l" rtl="0">
              <a:lnSpc>
                <a:spcPct val="100000"/>
              </a:lnSpc>
              <a:spcBef>
                <a:spcPts val="0"/>
              </a:spcBef>
              <a:spcAft>
                <a:spcPts val="0"/>
              </a:spcAft>
              <a:buSzPts val="1300"/>
              <a:buChar char="❑"/>
            </a:pPr>
            <a:r>
              <a:rPr lang="en" sz="1300">
                <a:solidFill>
                  <a:srgbClr val="334155"/>
                </a:solidFill>
                <a:highlight>
                  <a:srgbClr val="FFFFFF"/>
                </a:highlight>
              </a:rPr>
              <a:t>To tell the </a:t>
            </a:r>
            <a:r>
              <a:rPr lang="en" sz="1300" b="1">
                <a:solidFill>
                  <a:srgbClr val="990000"/>
                </a:solidFill>
                <a:highlight>
                  <a:srgbClr val="FFFFFF"/>
                </a:highlight>
              </a:rPr>
              <a:t>re.compile() </a:t>
            </a:r>
            <a:r>
              <a:rPr lang="en" sz="1300">
                <a:solidFill>
                  <a:srgbClr val="334155"/>
                </a:solidFill>
                <a:highlight>
                  <a:srgbClr val="FFFFFF"/>
                </a:highlight>
              </a:rPr>
              <a:t>function to ignore whitespace and comments inside the regular expression string, “verbose mode” can be enabled by passing the variable </a:t>
            </a:r>
            <a:r>
              <a:rPr lang="en" sz="1300" b="1">
                <a:solidFill>
                  <a:srgbClr val="990000"/>
                </a:solidFill>
                <a:highlight>
                  <a:srgbClr val="FFFFFF"/>
                </a:highlight>
              </a:rPr>
              <a:t>re.VERBOSE</a:t>
            </a:r>
            <a:r>
              <a:rPr lang="en" sz="1300">
                <a:solidFill>
                  <a:srgbClr val="334155"/>
                </a:solidFill>
                <a:highlight>
                  <a:srgbClr val="FFFFFF"/>
                </a:highlight>
              </a:rPr>
              <a:t> as the second argument to </a:t>
            </a:r>
            <a:r>
              <a:rPr lang="en" sz="1300">
                <a:solidFill>
                  <a:srgbClr val="0EA5E9"/>
                </a:solidFill>
                <a:highlight>
                  <a:srgbClr val="FFFFFF"/>
                </a:highlight>
              </a:rPr>
              <a:t>re.compile()</a:t>
            </a:r>
            <a:r>
              <a:rPr lang="en" sz="1300">
                <a:solidFill>
                  <a:srgbClr val="334155"/>
                </a:solidFill>
                <a:highlight>
                  <a:srgbClr val="FFFFFF"/>
                </a:highlight>
              </a:rPr>
              <a:t>.</a:t>
            </a:r>
            <a:endParaRPr sz="1300">
              <a:solidFill>
                <a:srgbClr val="334155"/>
              </a:solidFill>
              <a:highlight>
                <a:srgbClr val="FFFFFF"/>
              </a:highlight>
            </a:endParaRPr>
          </a:p>
          <a:p>
            <a:pPr marL="457200" lvl="0" indent="-311150" algn="l" rtl="0">
              <a:spcBef>
                <a:spcPts val="1000"/>
              </a:spcBef>
              <a:spcAft>
                <a:spcPts val="1000"/>
              </a:spcAft>
              <a:buSzPts val="1300"/>
              <a:buChar char="❑"/>
            </a:pPr>
            <a:r>
              <a:rPr lang="en" sz="1300"/>
              <a:t>Now, instead of a hard-to-read regular expression like this:</a:t>
            </a:r>
            <a:endParaRPr sz="1300"/>
          </a:p>
        </p:txBody>
      </p:sp>
      <p:sp>
        <p:nvSpPr>
          <p:cNvPr id="356" name="Google Shape;356;p47"/>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29</a:t>
            </a:fld>
            <a:endParaRPr/>
          </a:p>
        </p:txBody>
      </p:sp>
      <p:sp>
        <p:nvSpPr>
          <p:cNvPr id="357" name="Google Shape;357;p47"/>
          <p:cNvSpPr txBox="1"/>
          <p:nvPr/>
        </p:nvSpPr>
        <p:spPr>
          <a:xfrm>
            <a:off x="2452025" y="3180600"/>
            <a:ext cx="4883700" cy="1662300"/>
          </a:xfrm>
          <a:prstGeom prst="rect">
            <a:avLst/>
          </a:prstGeom>
          <a:noFill/>
          <a:ln w="9525" cap="flat" cmpd="sng">
            <a:solidFill>
              <a:srgbClr val="007B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Consolas"/>
                <a:ea typeface="Consolas"/>
                <a:cs typeface="Consolas"/>
                <a:sym typeface="Consolas"/>
              </a:rPr>
              <a:t>phone_regex = re.compile(r'''(</a:t>
            </a:r>
            <a:endParaRPr sz="1200" b="1">
              <a:latin typeface="Consolas"/>
              <a:ea typeface="Consolas"/>
              <a:cs typeface="Consolas"/>
              <a:sym typeface="Consolas"/>
            </a:endParaRPr>
          </a:p>
          <a:p>
            <a:pPr marL="0" lvl="0" indent="0" algn="l" rtl="0">
              <a:spcBef>
                <a:spcPts val="0"/>
              </a:spcBef>
              <a:spcAft>
                <a:spcPts val="0"/>
              </a:spcAft>
              <a:buNone/>
            </a:pPr>
            <a:r>
              <a:rPr lang="en" sz="1200" b="1">
                <a:latin typeface="Consolas"/>
                <a:ea typeface="Consolas"/>
                <a:cs typeface="Consolas"/>
                <a:sym typeface="Consolas"/>
              </a:rPr>
              <a:t>    (\d{3}|\(\d{3}\))?            # area code</a:t>
            </a:r>
            <a:endParaRPr sz="1200" b="1">
              <a:latin typeface="Consolas"/>
              <a:ea typeface="Consolas"/>
              <a:cs typeface="Consolas"/>
              <a:sym typeface="Consolas"/>
            </a:endParaRPr>
          </a:p>
          <a:p>
            <a:pPr marL="0" lvl="0" indent="0" algn="l" rtl="0">
              <a:spcBef>
                <a:spcPts val="0"/>
              </a:spcBef>
              <a:spcAft>
                <a:spcPts val="0"/>
              </a:spcAft>
              <a:buNone/>
            </a:pPr>
            <a:r>
              <a:rPr lang="en" sz="1200" b="1">
                <a:latin typeface="Consolas"/>
                <a:ea typeface="Consolas"/>
                <a:cs typeface="Consolas"/>
                <a:sym typeface="Consolas"/>
              </a:rPr>
              <a:t>    (\s|-|\.)?                    # separator</a:t>
            </a:r>
            <a:endParaRPr sz="1200" b="1">
              <a:latin typeface="Consolas"/>
              <a:ea typeface="Consolas"/>
              <a:cs typeface="Consolas"/>
              <a:sym typeface="Consolas"/>
            </a:endParaRPr>
          </a:p>
          <a:p>
            <a:pPr marL="0" lvl="0" indent="0" algn="l" rtl="0">
              <a:spcBef>
                <a:spcPts val="0"/>
              </a:spcBef>
              <a:spcAft>
                <a:spcPts val="0"/>
              </a:spcAft>
              <a:buNone/>
            </a:pPr>
            <a:r>
              <a:rPr lang="en" sz="1200" b="1">
                <a:latin typeface="Consolas"/>
                <a:ea typeface="Consolas"/>
                <a:cs typeface="Consolas"/>
                <a:sym typeface="Consolas"/>
              </a:rPr>
              <a:t>    \d{3}                         # first 3 digits</a:t>
            </a:r>
            <a:endParaRPr sz="1200" b="1">
              <a:latin typeface="Consolas"/>
              <a:ea typeface="Consolas"/>
              <a:cs typeface="Consolas"/>
              <a:sym typeface="Consolas"/>
            </a:endParaRPr>
          </a:p>
          <a:p>
            <a:pPr marL="0" lvl="0" indent="0" algn="l" rtl="0">
              <a:spcBef>
                <a:spcPts val="0"/>
              </a:spcBef>
              <a:spcAft>
                <a:spcPts val="0"/>
              </a:spcAft>
              <a:buNone/>
            </a:pPr>
            <a:r>
              <a:rPr lang="en" sz="1200" b="1">
                <a:latin typeface="Consolas"/>
                <a:ea typeface="Consolas"/>
                <a:cs typeface="Consolas"/>
                <a:sym typeface="Consolas"/>
              </a:rPr>
              <a:t>    (\s|-|\.)                     # separator</a:t>
            </a:r>
            <a:endParaRPr sz="1200" b="1">
              <a:latin typeface="Consolas"/>
              <a:ea typeface="Consolas"/>
              <a:cs typeface="Consolas"/>
              <a:sym typeface="Consolas"/>
            </a:endParaRPr>
          </a:p>
          <a:p>
            <a:pPr marL="0" lvl="0" indent="0" algn="l" rtl="0">
              <a:spcBef>
                <a:spcPts val="0"/>
              </a:spcBef>
              <a:spcAft>
                <a:spcPts val="0"/>
              </a:spcAft>
              <a:buNone/>
            </a:pPr>
            <a:r>
              <a:rPr lang="en" sz="1200" b="1">
                <a:latin typeface="Consolas"/>
                <a:ea typeface="Consolas"/>
                <a:cs typeface="Consolas"/>
                <a:sym typeface="Consolas"/>
              </a:rPr>
              <a:t>    \d{4}                         # last 4 digits</a:t>
            </a:r>
            <a:endParaRPr sz="1200" b="1">
              <a:latin typeface="Consolas"/>
              <a:ea typeface="Consolas"/>
              <a:cs typeface="Consolas"/>
              <a:sym typeface="Consolas"/>
            </a:endParaRPr>
          </a:p>
          <a:p>
            <a:pPr marL="0" lvl="0" indent="0" algn="l" rtl="0">
              <a:spcBef>
                <a:spcPts val="0"/>
              </a:spcBef>
              <a:spcAft>
                <a:spcPts val="0"/>
              </a:spcAft>
              <a:buNone/>
            </a:pPr>
            <a:r>
              <a:rPr lang="en" sz="1200" b="1">
                <a:latin typeface="Consolas"/>
                <a:ea typeface="Consolas"/>
                <a:cs typeface="Consolas"/>
                <a:sym typeface="Consolas"/>
              </a:rPr>
              <a:t>    (\s*(ext|x|ext.)\s*\d{2,5})?  # extension</a:t>
            </a:r>
            <a:endParaRPr sz="1200" b="1">
              <a:latin typeface="Consolas"/>
              <a:ea typeface="Consolas"/>
              <a:cs typeface="Consolas"/>
              <a:sym typeface="Consolas"/>
            </a:endParaRPr>
          </a:p>
          <a:p>
            <a:pPr marL="0" lvl="0" indent="0" algn="l" rtl="0">
              <a:lnSpc>
                <a:spcPct val="115000"/>
              </a:lnSpc>
              <a:spcBef>
                <a:spcPts val="0"/>
              </a:spcBef>
              <a:spcAft>
                <a:spcPts val="0"/>
              </a:spcAft>
              <a:buNone/>
            </a:pPr>
            <a:r>
              <a:rPr lang="en" sz="1200" b="1">
                <a:latin typeface="Consolas"/>
                <a:ea typeface="Consolas"/>
                <a:cs typeface="Consolas"/>
                <a:sym typeface="Consolas"/>
              </a:rPr>
              <a:t>    )''', re.VERBOSE)</a:t>
            </a:r>
            <a:endParaRPr sz="1200" b="1">
              <a:latin typeface="Consolas"/>
              <a:ea typeface="Consolas"/>
              <a:cs typeface="Consolas"/>
              <a:sym typeface="Consolas"/>
            </a:endParaRPr>
          </a:p>
        </p:txBody>
      </p:sp>
      <p:sp>
        <p:nvSpPr>
          <p:cNvPr id="358" name="Google Shape;358;p47"/>
          <p:cNvSpPr txBox="1"/>
          <p:nvPr/>
        </p:nvSpPr>
        <p:spPr>
          <a:xfrm>
            <a:off x="442800" y="2273850"/>
            <a:ext cx="8358600" cy="354000"/>
          </a:xfrm>
          <a:prstGeom prst="rect">
            <a:avLst/>
          </a:prstGeom>
          <a:noFill/>
          <a:ln w="9525" cap="flat" cmpd="sng">
            <a:solidFill>
              <a:srgbClr val="007B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b="1">
                <a:latin typeface="Consolas"/>
                <a:ea typeface="Consolas"/>
                <a:cs typeface="Consolas"/>
                <a:sym typeface="Consolas"/>
              </a:rPr>
              <a:t>phone_regex = re.compile(r'((\d{3}|\(\d{3}\))?(\s|-|\.)?\d{3}(\s|-|\.)\d{4}(\s*(ext|x|ext.)\s*\d{2,5})?)')</a:t>
            </a:r>
            <a:endParaRPr sz="1100" b="1">
              <a:latin typeface="Consolas"/>
              <a:ea typeface="Consolas"/>
              <a:cs typeface="Consolas"/>
              <a:sym typeface="Consolas"/>
            </a:endParaRPr>
          </a:p>
        </p:txBody>
      </p:sp>
      <p:sp>
        <p:nvSpPr>
          <p:cNvPr id="359" name="Google Shape;359;p47"/>
          <p:cNvSpPr txBox="1"/>
          <p:nvPr/>
        </p:nvSpPr>
        <p:spPr>
          <a:xfrm>
            <a:off x="551900" y="2704125"/>
            <a:ext cx="8249700" cy="400200"/>
          </a:xfrm>
          <a:prstGeom prst="rect">
            <a:avLst/>
          </a:prstGeom>
          <a:noFill/>
          <a:ln>
            <a:noFill/>
          </a:ln>
        </p:spPr>
        <p:txBody>
          <a:bodyPr spcFirstLastPara="1" wrap="square" lIns="91425" tIns="91425" rIns="91425" bIns="91425" anchor="ctr" anchorCtr="0">
            <a:spAutoFit/>
          </a:bodyPr>
          <a:lstStyle/>
          <a:p>
            <a:pPr marL="457200" lvl="0" indent="-304800" algn="l" rtl="0">
              <a:spcBef>
                <a:spcPts val="700"/>
              </a:spcBef>
              <a:spcAft>
                <a:spcPts val="0"/>
              </a:spcAft>
              <a:buClr>
                <a:srgbClr val="FF9900"/>
              </a:buClr>
              <a:buSzPts val="1200"/>
              <a:buChar char="❏"/>
            </a:pPr>
            <a:r>
              <a:rPr lang="en">
                <a:solidFill>
                  <a:srgbClr val="222222"/>
                </a:solidFill>
              </a:rPr>
              <a:t>You can spread the regular expression over multiple lines with comments like this: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353750" y="633075"/>
            <a:ext cx="86637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147" name="Google Shape;147;p21"/>
          <p:cNvSpPr txBox="1">
            <a:spLocks noGrp="1"/>
          </p:cNvSpPr>
          <p:nvPr>
            <p:ph type="body" idx="1"/>
          </p:nvPr>
        </p:nvSpPr>
        <p:spPr>
          <a:xfrm>
            <a:off x="523325" y="1205775"/>
            <a:ext cx="7699800" cy="3416400"/>
          </a:xfrm>
          <a:prstGeom prst="rect">
            <a:avLst/>
          </a:prstGeom>
        </p:spPr>
        <p:txBody>
          <a:bodyPr spcFirstLastPara="1" wrap="square" lIns="171450" tIns="91425" rIns="91425" bIns="91425" anchor="t" anchorCtr="0">
            <a:noAutofit/>
          </a:bodyPr>
          <a:lstStyle/>
          <a:p>
            <a:pPr marL="571500" lvl="1" indent="-260350" algn="l" rtl="0">
              <a:lnSpc>
                <a:spcPct val="100000"/>
              </a:lnSpc>
              <a:spcBef>
                <a:spcPts val="0"/>
              </a:spcBef>
              <a:spcAft>
                <a:spcPts val="0"/>
              </a:spcAft>
              <a:buClr>
                <a:srgbClr val="B45F06"/>
              </a:buClr>
              <a:buSzPts val="1400"/>
              <a:buChar char="➢"/>
            </a:pPr>
            <a:r>
              <a:rPr lang="en" sz="1230"/>
              <a:t>Regular Expression</a:t>
            </a:r>
            <a:endParaRPr sz="1230"/>
          </a:p>
          <a:p>
            <a:pPr marL="571500" lvl="1" indent="-260350" algn="l" rtl="0">
              <a:lnSpc>
                <a:spcPct val="95000"/>
              </a:lnSpc>
              <a:spcBef>
                <a:spcPts val="0"/>
              </a:spcBef>
              <a:spcAft>
                <a:spcPts val="0"/>
              </a:spcAft>
              <a:buClr>
                <a:srgbClr val="B45F06"/>
              </a:buClr>
              <a:buSzPts val="1400"/>
              <a:buChar char="➢"/>
            </a:pPr>
            <a:r>
              <a:rPr lang="en" sz="1230"/>
              <a:t>Introduction to Regular Expressions in Python</a:t>
            </a:r>
            <a:endParaRPr sz="1230"/>
          </a:p>
          <a:p>
            <a:pPr marL="571500" lvl="1" indent="-260350" algn="l" rtl="0">
              <a:lnSpc>
                <a:spcPct val="95000"/>
              </a:lnSpc>
              <a:spcBef>
                <a:spcPts val="0"/>
              </a:spcBef>
              <a:spcAft>
                <a:spcPts val="0"/>
              </a:spcAft>
              <a:buClr>
                <a:srgbClr val="B45F06"/>
              </a:buClr>
              <a:buSzPts val="1400"/>
              <a:buChar char="➢"/>
            </a:pPr>
            <a:r>
              <a:rPr lang="en" sz="1230"/>
              <a:t>Raw Strings</a:t>
            </a:r>
            <a:endParaRPr sz="1230"/>
          </a:p>
          <a:p>
            <a:pPr marL="571500" lvl="1" indent="-260350" algn="l" rtl="0">
              <a:lnSpc>
                <a:spcPct val="95000"/>
              </a:lnSpc>
              <a:spcBef>
                <a:spcPts val="0"/>
              </a:spcBef>
              <a:spcAft>
                <a:spcPts val="0"/>
              </a:spcAft>
              <a:buClr>
                <a:srgbClr val="B45F06"/>
              </a:buClr>
              <a:buSzPts val="1400"/>
              <a:buChar char="➢"/>
            </a:pPr>
            <a:r>
              <a:rPr lang="en" sz="1230"/>
              <a:t>Regex Metacharacters</a:t>
            </a:r>
            <a:endParaRPr sz="1230"/>
          </a:p>
          <a:p>
            <a:pPr marL="571500" lvl="1" indent="-260350" algn="l" rtl="0">
              <a:lnSpc>
                <a:spcPct val="95000"/>
              </a:lnSpc>
              <a:spcBef>
                <a:spcPts val="0"/>
              </a:spcBef>
              <a:spcAft>
                <a:spcPts val="0"/>
              </a:spcAft>
              <a:buClr>
                <a:srgbClr val="B45F06"/>
              </a:buClr>
              <a:buSzPts val="1400"/>
              <a:buChar char="➢"/>
            </a:pPr>
            <a:r>
              <a:rPr lang="en" sz="1230"/>
              <a:t>Regular Expression Patterns</a:t>
            </a:r>
            <a:endParaRPr sz="1230"/>
          </a:p>
          <a:p>
            <a:pPr marL="571500" lvl="1" indent="-260350" algn="l" rtl="0">
              <a:lnSpc>
                <a:spcPct val="95000"/>
              </a:lnSpc>
              <a:spcBef>
                <a:spcPts val="0"/>
              </a:spcBef>
              <a:spcAft>
                <a:spcPts val="0"/>
              </a:spcAft>
              <a:buClr>
                <a:srgbClr val="B45F06"/>
              </a:buClr>
              <a:buSzPts val="1400"/>
              <a:buChar char="➢"/>
            </a:pPr>
            <a:r>
              <a:rPr lang="en" sz="1230"/>
              <a:t>Specific characters / Metacharacter</a:t>
            </a:r>
            <a:endParaRPr sz="1230"/>
          </a:p>
          <a:p>
            <a:pPr marL="571500" lvl="1" indent="-260350" algn="l" rtl="0">
              <a:lnSpc>
                <a:spcPct val="95000"/>
              </a:lnSpc>
              <a:spcBef>
                <a:spcPts val="0"/>
              </a:spcBef>
              <a:spcAft>
                <a:spcPts val="0"/>
              </a:spcAft>
              <a:buClr>
                <a:srgbClr val="B45F06"/>
              </a:buClr>
              <a:buSzPts val="1400"/>
              <a:buChar char="➢"/>
            </a:pPr>
            <a:r>
              <a:rPr lang="en" sz="1230"/>
              <a:t>Python Regex Methods</a:t>
            </a:r>
            <a:endParaRPr sz="1230"/>
          </a:p>
          <a:p>
            <a:pPr marL="571500" lvl="1" indent="-260350" algn="l" rtl="0">
              <a:lnSpc>
                <a:spcPct val="95000"/>
              </a:lnSpc>
              <a:spcBef>
                <a:spcPts val="0"/>
              </a:spcBef>
              <a:spcAft>
                <a:spcPts val="0"/>
              </a:spcAft>
              <a:buClr>
                <a:srgbClr val="B45F06"/>
              </a:buClr>
              <a:buSzPts val="1400"/>
              <a:buChar char="➢"/>
            </a:pPr>
            <a:r>
              <a:rPr lang="en" sz="1230"/>
              <a:t>Regex Flags</a:t>
            </a:r>
            <a:endParaRPr sz="1230"/>
          </a:p>
          <a:p>
            <a:pPr marL="571500" lvl="1" indent="-260350" algn="l" rtl="0">
              <a:lnSpc>
                <a:spcPct val="95000"/>
              </a:lnSpc>
              <a:spcBef>
                <a:spcPts val="0"/>
              </a:spcBef>
              <a:spcAft>
                <a:spcPts val="0"/>
              </a:spcAft>
              <a:buClr>
                <a:srgbClr val="B45F06"/>
              </a:buClr>
              <a:buSzPts val="1400"/>
              <a:buChar char="➢"/>
            </a:pPr>
            <a:r>
              <a:rPr lang="en" sz="1230"/>
              <a:t>The Match Object Methods</a:t>
            </a:r>
            <a:endParaRPr sz="1230"/>
          </a:p>
          <a:p>
            <a:pPr marL="571500" lvl="1" indent="-260350" algn="l" rtl="0">
              <a:lnSpc>
                <a:spcPct val="95000"/>
              </a:lnSpc>
              <a:spcBef>
                <a:spcPts val="0"/>
              </a:spcBef>
              <a:spcAft>
                <a:spcPts val="0"/>
              </a:spcAft>
              <a:buClr>
                <a:srgbClr val="B45F06"/>
              </a:buClr>
              <a:buSzPts val="1400"/>
              <a:buChar char="➢"/>
            </a:pPr>
            <a:r>
              <a:rPr lang="en" sz="1230"/>
              <a:t>Compile a Regular Expression Pattern</a:t>
            </a:r>
            <a:endParaRPr sz="1230"/>
          </a:p>
          <a:p>
            <a:pPr marL="571500" lvl="1" indent="-260350" algn="l" rtl="0">
              <a:lnSpc>
                <a:spcPct val="95000"/>
              </a:lnSpc>
              <a:spcBef>
                <a:spcPts val="0"/>
              </a:spcBef>
              <a:spcAft>
                <a:spcPts val="0"/>
              </a:spcAft>
              <a:buClr>
                <a:srgbClr val="B45F06"/>
              </a:buClr>
              <a:buSzPts val="1400"/>
              <a:buChar char="➢"/>
            </a:pPr>
            <a:r>
              <a:rPr lang="en" sz="1230"/>
              <a:t>Find all pattern matches in a String</a:t>
            </a:r>
            <a:endParaRPr sz="1230"/>
          </a:p>
          <a:p>
            <a:pPr marL="571500" lvl="1" indent="-249555" algn="l" rtl="0">
              <a:lnSpc>
                <a:spcPct val="100000"/>
              </a:lnSpc>
              <a:spcBef>
                <a:spcPts val="0"/>
              </a:spcBef>
              <a:spcAft>
                <a:spcPts val="0"/>
              </a:spcAft>
              <a:buClr>
                <a:srgbClr val="B45F06"/>
              </a:buClr>
              <a:buSzPts val="1230"/>
              <a:buChar char="➢"/>
            </a:pPr>
            <a:r>
              <a:rPr lang="en" sz="1230"/>
              <a:t>Captures the email addresses</a:t>
            </a:r>
            <a:endParaRPr sz="1230"/>
          </a:p>
          <a:p>
            <a:pPr marL="571500" lvl="1" indent="-260350" algn="l" rtl="0">
              <a:lnSpc>
                <a:spcPct val="95000"/>
              </a:lnSpc>
              <a:spcBef>
                <a:spcPts val="0"/>
              </a:spcBef>
              <a:spcAft>
                <a:spcPts val="0"/>
              </a:spcAft>
              <a:buClr>
                <a:srgbClr val="B45F06"/>
              </a:buClr>
              <a:buSzPts val="1400"/>
              <a:buChar char="➢"/>
            </a:pPr>
            <a:r>
              <a:rPr lang="en" sz="1230"/>
              <a:t>Search for a pattern match in a String</a:t>
            </a:r>
            <a:endParaRPr sz="1230"/>
          </a:p>
          <a:p>
            <a:pPr marL="571500" lvl="1" indent="-260350" algn="l" rtl="0">
              <a:lnSpc>
                <a:spcPct val="95000"/>
              </a:lnSpc>
              <a:spcBef>
                <a:spcPts val="0"/>
              </a:spcBef>
              <a:spcAft>
                <a:spcPts val="0"/>
              </a:spcAft>
              <a:buClr>
                <a:srgbClr val="B45F06"/>
              </a:buClr>
              <a:buSzPts val="1400"/>
              <a:buChar char="➢"/>
            </a:pPr>
            <a:r>
              <a:rPr lang="en" sz="1230"/>
              <a:t>Capture Groups</a:t>
            </a:r>
            <a:endParaRPr sz="1230"/>
          </a:p>
          <a:p>
            <a:pPr marL="571500" lvl="1" indent="-260350" algn="l" rtl="0">
              <a:lnSpc>
                <a:spcPct val="95000"/>
              </a:lnSpc>
              <a:spcBef>
                <a:spcPts val="0"/>
              </a:spcBef>
              <a:spcAft>
                <a:spcPts val="0"/>
              </a:spcAft>
              <a:buClr>
                <a:srgbClr val="B45F06"/>
              </a:buClr>
              <a:buSzPts val="1400"/>
              <a:buChar char="➢"/>
            </a:pPr>
            <a:r>
              <a:rPr lang="en" sz="1230"/>
              <a:t>Get the position of a Regex match</a:t>
            </a:r>
            <a:endParaRPr sz="1230"/>
          </a:p>
          <a:p>
            <a:pPr marL="571500" lvl="1" indent="-260350" algn="l" rtl="0">
              <a:lnSpc>
                <a:spcPct val="95000"/>
              </a:lnSpc>
              <a:spcBef>
                <a:spcPts val="0"/>
              </a:spcBef>
              <a:spcAft>
                <a:spcPts val="0"/>
              </a:spcAft>
              <a:buClr>
                <a:srgbClr val="B45F06"/>
              </a:buClr>
              <a:buSzPts val="1400"/>
              <a:buChar char="➢"/>
            </a:pPr>
            <a:r>
              <a:rPr lang="en" sz="1230"/>
              <a:t>Search vs. Findall</a:t>
            </a:r>
            <a:endParaRPr sz="1230"/>
          </a:p>
          <a:p>
            <a:pPr marL="571500" lvl="1" indent="-260350" algn="l" rtl="0">
              <a:lnSpc>
                <a:spcPct val="95000"/>
              </a:lnSpc>
              <a:spcBef>
                <a:spcPts val="0"/>
              </a:spcBef>
              <a:spcAft>
                <a:spcPts val="0"/>
              </a:spcAft>
              <a:buClr>
                <a:srgbClr val="B45F06"/>
              </a:buClr>
              <a:buSzPts val="1400"/>
              <a:buChar char="➢"/>
            </a:pPr>
            <a:r>
              <a:rPr lang="en" sz="1230"/>
              <a:t>Managing Complex Regex</a:t>
            </a:r>
            <a:endParaRPr sz="1230"/>
          </a:p>
        </p:txBody>
      </p:sp>
      <p:sp>
        <p:nvSpPr>
          <p:cNvPr id="148" name="Google Shape;148;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8"/>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Knowledge Check</a:t>
            </a:r>
            <a:endParaRPr/>
          </a:p>
        </p:txBody>
      </p:sp>
      <p:sp>
        <p:nvSpPr>
          <p:cNvPr id="365" name="Google Shape;365;p48"/>
          <p:cNvSpPr txBox="1">
            <a:spLocks noGrp="1"/>
          </p:cNvSpPr>
          <p:nvPr>
            <p:ph type="body" idx="1"/>
          </p:nvPr>
        </p:nvSpPr>
        <p:spPr>
          <a:xfrm>
            <a:off x="523875" y="1290600"/>
            <a:ext cx="8186700" cy="3395400"/>
          </a:xfrm>
          <a:prstGeom prst="rect">
            <a:avLst/>
          </a:prstGeom>
        </p:spPr>
        <p:txBody>
          <a:bodyPr spcFirstLastPara="1" wrap="square" lIns="68575" tIns="68575" rIns="68575" bIns="68575" anchor="t" anchorCtr="0">
            <a:normAutofit lnSpcReduction="20000"/>
          </a:bodyPr>
          <a:lstStyle/>
          <a:p>
            <a:pPr marL="457200" lvl="0" indent="-307975" algn="l" rtl="0">
              <a:spcBef>
                <a:spcPts val="700"/>
              </a:spcBef>
              <a:spcAft>
                <a:spcPts val="0"/>
              </a:spcAft>
              <a:buSzPts val="1250"/>
              <a:buAutoNum type="arabicPeriod"/>
            </a:pPr>
            <a:r>
              <a:rPr lang="en" sz="1250"/>
              <a:t>What are Regular Expressions?</a:t>
            </a:r>
            <a:endParaRPr sz="1250"/>
          </a:p>
          <a:p>
            <a:pPr marL="457200" lvl="0" indent="-307975" algn="l" rtl="0">
              <a:spcBef>
                <a:spcPts val="700"/>
              </a:spcBef>
              <a:spcAft>
                <a:spcPts val="0"/>
              </a:spcAft>
              <a:buSzPts val="1250"/>
              <a:buAutoNum type="arabicPeriod"/>
            </a:pPr>
            <a:r>
              <a:rPr lang="en" sz="1250"/>
              <a:t>Why we use Regular Expressions?</a:t>
            </a:r>
            <a:endParaRPr sz="1250"/>
          </a:p>
          <a:p>
            <a:pPr marL="457200" lvl="0" indent="-307975" algn="l" rtl="0">
              <a:spcBef>
                <a:spcPts val="700"/>
              </a:spcBef>
              <a:spcAft>
                <a:spcPts val="0"/>
              </a:spcAft>
              <a:buSzPts val="1250"/>
              <a:buAutoNum type="arabicPeriod"/>
            </a:pPr>
            <a:r>
              <a:rPr lang="en" sz="1250"/>
              <a:t>Can you give some examples of special characters that have specific meanings when used in regular expressions?</a:t>
            </a:r>
            <a:endParaRPr sz="1250"/>
          </a:p>
          <a:p>
            <a:pPr marL="457200" lvl="0" indent="-307975" algn="l" rtl="0">
              <a:spcBef>
                <a:spcPts val="700"/>
              </a:spcBef>
              <a:spcAft>
                <a:spcPts val="0"/>
              </a:spcAft>
              <a:buSzPts val="1250"/>
              <a:buAutoNum type="arabicPeriod"/>
            </a:pPr>
            <a:r>
              <a:rPr lang="en" sz="1250"/>
              <a:t>Can you list out some common functions and methods provided by the re module?</a:t>
            </a:r>
            <a:endParaRPr sz="1250"/>
          </a:p>
          <a:p>
            <a:pPr marL="457200" lvl="0" indent="-307975" algn="l" rtl="0">
              <a:spcBef>
                <a:spcPts val="700"/>
              </a:spcBef>
              <a:spcAft>
                <a:spcPts val="0"/>
              </a:spcAft>
              <a:buSzPts val="1250"/>
              <a:buAutoNum type="arabicPeriod"/>
            </a:pPr>
            <a:r>
              <a:rPr lang="en" sz="1250"/>
              <a:t>What is the purpose of raw strings? Should they always be used?</a:t>
            </a:r>
            <a:endParaRPr sz="1250"/>
          </a:p>
          <a:p>
            <a:pPr marL="457200" lvl="0" indent="-307975" algn="l" rtl="0">
              <a:spcBef>
                <a:spcPts val="700"/>
              </a:spcBef>
              <a:spcAft>
                <a:spcPts val="0"/>
              </a:spcAft>
              <a:buSzPts val="1250"/>
              <a:buAutoNum type="arabicPeriod"/>
            </a:pPr>
            <a:r>
              <a:rPr lang="en" sz="1250"/>
              <a:t>What is the function of \b in a regular expression?</a:t>
            </a:r>
            <a:endParaRPr sz="1250"/>
          </a:p>
          <a:p>
            <a:pPr marL="457200" lvl="0" indent="-307975" algn="l" rtl="0">
              <a:spcBef>
                <a:spcPts val="700"/>
              </a:spcBef>
              <a:spcAft>
                <a:spcPts val="0"/>
              </a:spcAft>
              <a:buSzPts val="1250"/>
              <a:buAutoNum type="arabicPeriod"/>
            </a:pPr>
            <a:r>
              <a:rPr lang="en" sz="1250"/>
              <a:t>Can you explain the meaning of .match(), .search(), and .findall()?</a:t>
            </a:r>
            <a:endParaRPr sz="1250"/>
          </a:p>
          <a:p>
            <a:pPr marL="457200" lvl="0" indent="-307975" algn="l" rtl="0">
              <a:spcBef>
                <a:spcPts val="700"/>
              </a:spcBef>
              <a:spcAft>
                <a:spcPts val="0"/>
              </a:spcAft>
              <a:buSzPts val="1250"/>
              <a:buAutoNum type="arabicPeriod"/>
            </a:pPr>
            <a:r>
              <a:rPr lang="en" sz="1250"/>
              <a:t>Which of the following is not a metacharacter in the re module?</a:t>
            </a:r>
            <a:endParaRPr sz="1250"/>
          </a:p>
          <a:p>
            <a:pPr marL="914400" lvl="1" indent="-317500" algn="l" rtl="0">
              <a:spcBef>
                <a:spcPts val="700"/>
              </a:spcBef>
              <a:spcAft>
                <a:spcPts val="0"/>
              </a:spcAft>
              <a:buSzPts val="1400"/>
              <a:buFont typeface="Consolas"/>
              <a:buAutoNum type="alphaLcPeriod"/>
            </a:pPr>
            <a:r>
              <a:rPr lang="en" sz="1600">
                <a:latin typeface="Consolas"/>
                <a:ea typeface="Consolas"/>
                <a:cs typeface="Consolas"/>
                <a:sym typeface="Consolas"/>
              </a:rPr>
              <a:t> ^</a:t>
            </a:r>
            <a:endParaRPr sz="1600">
              <a:latin typeface="Consolas"/>
              <a:ea typeface="Consolas"/>
              <a:cs typeface="Consolas"/>
              <a:sym typeface="Consolas"/>
            </a:endParaRPr>
          </a:p>
          <a:p>
            <a:pPr marL="914400" lvl="1" indent="-317500" algn="l" rtl="0">
              <a:spcBef>
                <a:spcPts val="700"/>
              </a:spcBef>
              <a:spcAft>
                <a:spcPts val="0"/>
              </a:spcAft>
              <a:buSzPts val="1400"/>
              <a:buFont typeface="Consolas"/>
              <a:buAutoNum type="alphaLcPeriod"/>
            </a:pPr>
            <a:r>
              <a:rPr lang="en" sz="1600">
                <a:latin typeface="Consolas"/>
                <a:ea typeface="Consolas"/>
                <a:cs typeface="Consolas"/>
                <a:sym typeface="Consolas"/>
              </a:rPr>
              <a:t> |</a:t>
            </a:r>
            <a:endParaRPr sz="1600">
              <a:latin typeface="Consolas"/>
              <a:ea typeface="Consolas"/>
              <a:cs typeface="Consolas"/>
              <a:sym typeface="Consolas"/>
            </a:endParaRPr>
          </a:p>
          <a:p>
            <a:pPr marL="914400" lvl="1" indent="-317500" algn="l" rtl="0">
              <a:spcBef>
                <a:spcPts val="700"/>
              </a:spcBef>
              <a:spcAft>
                <a:spcPts val="0"/>
              </a:spcAft>
              <a:buSzPts val="1400"/>
              <a:buFont typeface="Consolas"/>
              <a:buAutoNum type="alphaLcPeriod"/>
            </a:pPr>
            <a:r>
              <a:rPr lang="en" sz="1600">
                <a:latin typeface="Consolas"/>
                <a:ea typeface="Consolas"/>
                <a:cs typeface="Consolas"/>
                <a:sym typeface="Consolas"/>
              </a:rPr>
              <a:t> &amp;</a:t>
            </a:r>
            <a:endParaRPr sz="1600">
              <a:latin typeface="Consolas"/>
              <a:ea typeface="Consolas"/>
              <a:cs typeface="Consolas"/>
              <a:sym typeface="Consolas"/>
            </a:endParaRPr>
          </a:p>
          <a:p>
            <a:pPr marL="914400" lvl="1" indent="-317500" algn="l" rtl="0">
              <a:spcBef>
                <a:spcPts val="700"/>
              </a:spcBef>
              <a:spcAft>
                <a:spcPts val="0"/>
              </a:spcAft>
              <a:buSzPts val="1400"/>
              <a:buFont typeface="Consolas"/>
              <a:buAutoNum type="alphaLcPeriod"/>
            </a:pPr>
            <a:r>
              <a:rPr lang="en" sz="1600">
                <a:latin typeface="Consolas"/>
                <a:ea typeface="Consolas"/>
                <a:cs typeface="Consolas"/>
                <a:sym typeface="Consolas"/>
              </a:rPr>
              <a:t> \</a:t>
            </a:r>
            <a:endParaRPr sz="1600">
              <a:latin typeface="Consolas"/>
              <a:ea typeface="Consolas"/>
              <a:cs typeface="Consolas"/>
              <a:sym typeface="Consolas"/>
            </a:endParaRPr>
          </a:p>
        </p:txBody>
      </p:sp>
      <p:sp>
        <p:nvSpPr>
          <p:cNvPr id="366" name="Google Shape;366;p48"/>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txBox="1">
            <a:spLocks noGrp="1"/>
          </p:cNvSpPr>
          <p:nvPr>
            <p:ph type="title"/>
          </p:nvPr>
        </p:nvSpPr>
        <p:spPr>
          <a:xfrm>
            <a:off x="426012" y="6686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Summary</a:t>
            </a:r>
            <a:endParaRPr/>
          </a:p>
        </p:txBody>
      </p:sp>
      <p:sp>
        <p:nvSpPr>
          <p:cNvPr id="372" name="Google Shape;372;p49"/>
          <p:cNvSpPr txBox="1">
            <a:spLocks noGrp="1"/>
          </p:cNvSpPr>
          <p:nvPr>
            <p:ph type="body" idx="1"/>
          </p:nvPr>
        </p:nvSpPr>
        <p:spPr>
          <a:xfrm>
            <a:off x="593475" y="1199025"/>
            <a:ext cx="7949700" cy="3717300"/>
          </a:xfrm>
          <a:prstGeom prst="rect">
            <a:avLst/>
          </a:prstGeom>
        </p:spPr>
        <p:txBody>
          <a:bodyPr spcFirstLastPara="1" wrap="square" lIns="68575" tIns="68575" rIns="68575" bIns="68575" anchor="t" anchorCtr="0">
            <a:noAutofit/>
          </a:bodyPr>
          <a:lstStyle/>
          <a:p>
            <a:pPr marL="228600" lvl="0" indent="-311665" algn="l" rtl="0">
              <a:spcBef>
                <a:spcPts val="0"/>
              </a:spcBef>
              <a:spcAft>
                <a:spcPts val="0"/>
              </a:spcAft>
              <a:buSzPts val="1308"/>
              <a:buChar char="●"/>
            </a:pPr>
            <a:r>
              <a:rPr lang="en" sz="1200"/>
              <a:t>Regular expressions (regex or regexp) are a powerful tool in Python for pattern matching and text processing.</a:t>
            </a:r>
            <a:endParaRPr sz="1200"/>
          </a:p>
          <a:p>
            <a:pPr marL="228600" lvl="0" indent="-311665" algn="l" rtl="0">
              <a:spcBef>
                <a:spcPts val="400"/>
              </a:spcBef>
              <a:spcAft>
                <a:spcPts val="0"/>
              </a:spcAft>
              <a:buSzPts val="1308"/>
              <a:buChar char="●"/>
            </a:pPr>
            <a:r>
              <a:rPr lang="en" sz="1200"/>
              <a:t>Using the re Module: Python provides the re module for working with regular expressions.</a:t>
            </a:r>
            <a:endParaRPr sz="1200"/>
          </a:p>
          <a:p>
            <a:pPr marL="228600" lvl="0" indent="-311665" algn="l" rtl="0">
              <a:spcBef>
                <a:spcPts val="400"/>
              </a:spcBef>
              <a:spcAft>
                <a:spcPts val="0"/>
              </a:spcAft>
              <a:buSzPts val="1308"/>
              <a:buChar char="●"/>
            </a:pPr>
            <a:r>
              <a:rPr lang="en" sz="1200"/>
              <a:t>Key functions include re.compile(), re.search(), re.match(), re.findall(), and more.</a:t>
            </a:r>
            <a:endParaRPr sz="1200"/>
          </a:p>
          <a:p>
            <a:pPr marL="228600" lvl="0" indent="-311665" algn="l" rtl="0">
              <a:spcBef>
                <a:spcPts val="400"/>
              </a:spcBef>
              <a:spcAft>
                <a:spcPts val="0"/>
              </a:spcAft>
              <a:buSzPts val="1308"/>
              <a:buChar char="●"/>
            </a:pPr>
            <a:r>
              <a:rPr lang="en" sz="1200"/>
              <a:t>Patterns:</a:t>
            </a:r>
            <a:endParaRPr sz="1200"/>
          </a:p>
          <a:p>
            <a:pPr marL="571500" lvl="1" indent="-304800" algn="l" rtl="0">
              <a:spcBef>
                <a:spcPts val="400"/>
              </a:spcBef>
              <a:spcAft>
                <a:spcPts val="0"/>
              </a:spcAft>
              <a:buSzPts val="1200"/>
              <a:buChar char="○"/>
            </a:pPr>
            <a:r>
              <a:rPr lang="en"/>
              <a:t>A regex pattern is a sequence of characters that define a search pattern.</a:t>
            </a:r>
            <a:endParaRPr/>
          </a:p>
          <a:p>
            <a:pPr marL="571500" lvl="1" indent="-304800" algn="l" rtl="0">
              <a:spcBef>
                <a:spcPts val="400"/>
              </a:spcBef>
              <a:spcAft>
                <a:spcPts val="0"/>
              </a:spcAft>
              <a:buSzPts val="1200"/>
              <a:buChar char="○"/>
            </a:pPr>
            <a:r>
              <a:rPr lang="en"/>
              <a:t>Special characters like . (dot), * (asterisk), + (plus), ? (question mark), [] (brackets), () (parentheses), and others have specific meanings in regex.</a:t>
            </a:r>
            <a:endParaRPr/>
          </a:p>
          <a:p>
            <a:pPr marL="228600" lvl="0" indent="-311665" algn="l" rtl="0">
              <a:spcBef>
                <a:spcPts val="400"/>
              </a:spcBef>
              <a:spcAft>
                <a:spcPts val="0"/>
              </a:spcAft>
              <a:buSzPts val="1308"/>
              <a:buChar char="●"/>
            </a:pPr>
            <a:r>
              <a:rPr lang="en" sz="1200"/>
              <a:t>Metacharacters, such as . (dot), match any character. * matches 0 or more occurrences, + matches 1 or more occurrences, and ? matches 0 or 1 occurrence.</a:t>
            </a:r>
            <a:endParaRPr sz="1200"/>
          </a:p>
          <a:p>
            <a:pPr marL="228600" lvl="0" indent="-311665" algn="l" rtl="0">
              <a:spcBef>
                <a:spcPts val="400"/>
              </a:spcBef>
              <a:spcAft>
                <a:spcPts val="0"/>
              </a:spcAft>
              <a:buSzPts val="1308"/>
              <a:buChar char="●"/>
            </a:pPr>
            <a:r>
              <a:rPr lang="en" sz="1200"/>
              <a:t>Character Classes: [ ] defines a character class, e.g., [0-9] matches any digit. [^ ] defines a negated character class, e.g., [^0-9] matches any character that is not a digit.</a:t>
            </a:r>
            <a:endParaRPr sz="1200"/>
          </a:p>
          <a:p>
            <a:pPr marL="228600" lvl="0" indent="-311665" algn="l" rtl="0">
              <a:spcBef>
                <a:spcPts val="400"/>
              </a:spcBef>
              <a:spcAft>
                <a:spcPts val="0"/>
              </a:spcAft>
              <a:buSzPts val="1308"/>
              <a:buChar char="●"/>
            </a:pPr>
            <a:r>
              <a:rPr lang="en" sz="1200"/>
              <a:t>Quantifiers: {n} matches exactly n occurrences, e.g., \d{3} matches exactly 3 digits. {n,} matches at least n occurrences, and {n, m} matches between n and m occurrences.</a:t>
            </a:r>
            <a:endParaRPr sz="1200"/>
          </a:p>
          <a:p>
            <a:pPr marL="228600" lvl="0" indent="-311665" algn="l" rtl="0">
              <a:spcBef>
                <a:spcPts val="400"/>
              </a:spcBef>
              <a:spcAft>
                <a:spcPts val="400"/>
              </a:spcAft>
              <a:buSzPts val="1308"/>
              <a:buChar char="●"/>
            </a:pPr>
            <a:r>
              <a:rPr lang="en" sz="1200"/>
              <a:t>Groups and Capturing ( ) - create groups and allow for capturing matched substrings. \1, \2, etc., refer to captured groups in replacement patterns.</a:t>
            </a:r>
            <a:endParaRPr sz="1200"/>
          </a:p>
        </p:txBody>
      </p:sp>
      <p:sp>
        <p:nvSpPr>
          <p:cNvPr id="373" name="Google Shape;373;p49"/>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title"/>
          </p:nvPr>
        </p:nvSpPr>
        <p:spPr>
          <a:xfrm>
            <a:off x="485575" y="674950"/>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References</a:t>
            </a:r>
            <a:endParaRPr/>
          </a:p>
        </p:txBody>
      </p:sp>
      <p:sp>
        <p:nvSpPr>
          <p:cNvPr id="379" name="Google Shape;379;p50"/>
          <p:cNvSpPr txBox="1">
            <a:spLocks noGrp="1"/>
          </p:cNvSpPr>
          <p:nvPr>
            <p:ph type="body" idx="1"/>
          </p:nvPr>
        </p:nvSpPr>
        <p:spPr>
          <a:xfrm>
            <a:off x="434450" y="1247650"/>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u="sng">
                <a:solidFill>
                  <a:schemeClr val="hlink"/>
                </a:solidFill>
                <a:hlinkClick r:id="rId3"/>
              </a:rPr>
              <a:t>https://developers.google.com/edu/python/regular-expressions</a:t>
            </a:r>
            <a:endParaRPr/>
          </a:p>
          <a:p>
            <a:pPr marL="457200" lvl="0" indent="-330200" algn="l" rtl="0">
              <a:spcBef>
                <a:spcPts val="0"/>
              </a:spcBef>
              <a:spcAft>
                <a:spcPts val="0"/>
              </a:spcAft>
              <a:buSzPts val="1600"/>
              <a:buChar char="●"/>
            </a:pPr>
            <a:r>
              <a:rPr lang="en" u="sng">
                <a:solidFill>
                  <a:schemeClr val="hlink"/>
                </a:solidFill>
                <a:hlinkClick r:id="rId4"/>
              </a:rPr>
              <a:t>https://www.pythoncheatsheet.org/cheatsheet/built-in-functions</a:t>
            </a:r>
            <a:endParaRPr/>
          </a:p>
          <a:p>
            <a:pPr marL="457200" lvl="0" indent="-330200" algn="l" rtl="0">
              <a:spcBef>
                <a:spcPts val="0"/>
              </a:spcBef>
              <a:spcAft>
                <a:spcPts val="0"/>
              </a:spcAft>
              <a:buSzPts val="1600"/>
              <a:buChar char="●"/>
            </a:pPr>
            <a:r>
              <a:rPr lang="en" u="sng">
                <a:solidFill>
                  <a:schemeClr val="hlink"/>
                </a:solidFill>
                <a:hlinkClick r:id="rId5"/>
              </a:rPr>
              <a:t>https://www.pythoncheatsheet.org/cheatsheet/regular-expressions</a:t>
            </a:r>
            <a:endParaRPr/>
          </a:p>
          <a:p>
            <a:pPr marL="457200" lvl="0" indent="-330200" algn="l" rtl="0">
              <a:spcBef>
                <a:spcPts val="0"/>
              </a:spcBef>
              <a:spcAft>
                <a:spcPts val="0"/>
              </a:spcAft>
              <a:buSzPts val="1600"/>
              <a:buChar char="●"/>
            </a:pPr>
            <a:r>
              <a:rPr lang="en" u="sng">
                <a:solidFill>
                  <a:schemeClr val="hlink"/>
                </a:solidFill>
                <a:hlinkClick r:id="rId6"/>
              </a:rPr>
              <a:t>https://pynative.com/python/regex/</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380" name="Google Shape;380;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1"/>
          <p:cNvSpPr txBox="1">
            <a:spLocks noGrp="1"/>
          </p:cNvSpPr>
          <p:nvPr>
            <p:ph type="title"/>
          </p:nvPr>
        </p:nvSpPr>
        <p:spPr>
          <a:xfrm>
            <a:off x="485575" y="674950"/>
            <a:ext cx="8520600" cy="572700"/>
          </a:xfrm>
          <a:prstGeom prst="rect">
            <a:avLst/>
          </a:prstGeom>
          <a:noFill/>
          <a:ln>
            <a:noFill/>
          </a:ln>
        </p:spPr>
        <p:txBody>
          <a:bodyPr spcFirstLastPara="1" wrap="square" lIns="91425" tIns="91425" rIns="91425" bIns="91425" anchor="ctr" anchorCtr="0">
            <a:noAutofit/>
          </a:bodyPr>
          <a:lstStyle/>
          <a:p>
            <a:pPr marL="2743200" lvl="0" indent="0" algn="l" rtl="0">
              <a:lnSpc>
                <a:spcPct val="100000"/>
              </a:lnSpc>
              <a:spcBef>
                <a:spcPts val="0"/>
              </a:spcBef>
              <a:spcAft>
                <a:spcPts val="0"/>
              </a:spcAft>
              <a:buSzPts val="2500"/>
              <a:buNone/>
            </a:pPr>
            <a:r>
              <a:rPr lang="en"/>
              <a:t> 	Questions</a:t>
            </a:r>
            <a:endParaRPr/>
          </a:p>
        </p:txBody>
      </p:sp>
      <p:pic>
        <p:nvPicPr>
          <p:cNvPr id="386" name="Google Shape;386;p51" descr="D:\Logos\1434554660_Help.png"/>
          <p:cNvPicPr preferRelativeResize="0"/>
          <p:nvPr/>
        </p:nvPicPr>
        <p:blipFill rotWithShape="1">
          <a:blip r:embed="rId3">
            <a:alphaModFix/>
          </a:blip>
          <a:srcRect/>
          <a:stretch/>
        </p:blipFill>
        <p:spPr>
          <a:xfrm>
            <a:off x="2837606" y="1247643"/>
            <a:ext cx="3468792" cy="34687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Regular Expression</a:t>
            </a:r>
            <a:endParaRPr/>
          </a:p>
        </p:txBody>
      </p:sp>
      <p:sp>
        <p:nvSpPr>
          <p:cNvPr id="154" name="Google Shape;154;p22"/>
          <p:cNvSpPr txBox="1">
            <a:spLocks noGrp="1"/>
          </p:cNvSpPr>
          <p:nvPr>
            <p:ph type="body" idx="1"/>
          </p:nvPr>
        </p:nvSpPr>
        <p:spPr>
          <a:xfrm>
            <a:off x="523875" y="1290600"/>
            <a:ext cx="8186700" cy="3395400"/>
          </a:xfrm>
          <a:prstGeom prst="rect">
            <a:avLst/>
          </a:prstGeom>
        </p:spPr>
        <p:txBody>
          <a:bodyPr spcFirstLastPara="1" wrap="square" lIns="68575" tIns="68575" rIns="68575" bIns="68575" anchor="t" anchorCtr="0">
            <a:normAutofit/>
          </a:bodyPr>
          <a:lstStyle/>
          <a:p>
            <a:pPr marL="0" lvl="0" indent="0" algn="l" rtl="0">
              <a:spcBef>
                <a:spcPts val="700"/>
              </a:spcBef>
              <a:spcAft>
                <a:spcPts val="0"/>
              </a:spcAft>
              <a:buNone/>
            </a:pPr>
            <a:r>
              <a:rPr lang="en"/>
              <a:t>Regular Expression , also known as Regex, is a powerful tool for searching, modifying, and validating strings or text data.</a:t>
            </a:r>
            <a:endParaRPr/>
          </a:p>
          <a:p>
            <a:pPr marL="171450" lvl="0" indent="-184150" algn="l" rtl="0">
              <a:spcBef>
                <a:spcPts val="1000"/>
              </a:spcBef>
              <a:spcAft>
                <a:spcPts val="0"/>
              </a:spcAft>
              <a:buSzPts val="1100"/>
              <a:buChar char="❑"/>
            </a:pPr>
            <a:r>
              <a:rPr lang="en" b="1"/>
              <a:t>Search: </a:t>
            </a:r>
            <a:r>
              <a:rPr lang="en"/>
              <a:t>Allows you to search for specific patterns of characters, such as phone numbers, email addresses, dates, or any other format in the text data.</a:t>
            </a:r>
            <a:endParaRPr/>
          </a:p>
          <a:p>
            <a:pPr marL="171450" lvl="0" indent="-184150" algn="l" rtl="0">
              <a:spcBef>
                <a:spcPts val="1000"/>
              </a:spcBef>
              <a:spcAft>
                <a:spcPts val="0"/>
              </a:spcAft>
              <a:buSzPts val="1100"/>
              <a:buChar char="❑"/>
            </a:pPr>
            <a:r>
              <a:rPr lang="en" b="1"/>
              <a:t>Modify:</a:t>
            </a:r>
            <a:r>
              <a:rPr lang="en"/>
              <a:t> Can be used to extract data from text, or replace certain patterns with other text. You can specify the exact pattern you want to match, and then search for it within a string or text file and replace it with the specific text. For example, you can search for the word ‘Hello’ and replace it with ‘Hi’ or you can search for the phone number xx-xxxx-xxxx and replace it with the format xxx-xxx-xxxx.</a:t>
            </a:r>
            <a:endParaRPr/>
          </a:p>
          <a:p>
            <a:pPr marL="171450" lvl="0" indent="-184150" algn="l" rtl="0">
              <a:spcBef>
                <a:spcPts val="1000"/>
              </a:spcBef>
              <a:spcAft>
                <a:spcPts val="1000"/>
              </a:spcAft>
              <a:buSzPts val="1100"/>
              <a:buChar char="❑"/>
            </a:pPr>
            <a:r>
              <a:rPr lang="en" b="1"/>
              <a:t>Validate: </a:t>
            </a:r>
            <a:r>
              <a:rPr lang="en"/>
              <a:t>Can be used to validate user input before processing it further. By validating user input, developers can ensure that the data being processed meets certain criteria such as format, length, or type. For example, if a user is required to enter an email address, validation can ensure that the input contains an "@" symbol and a valid domain name.</a:t>
            </a:r>
            <a:endParaRPr/>
          </a:p>
        </p:txBody>
      </p:sp>
      <p:sp>
        <p:nvSpPr>
          <p:cNvPr id="155" name="Google Shape;155;p22"/>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Common Use Cases</a:t>
            </a:r>
            <a:endParaRPr/>
          </a:p>
        </p:txBody>
      </p:sp>
      <p:sp>
        <p:nvSpPr>
          <p:cNvPr id="161" name="Google Shape;161;p23"/>
          <p:cNvSpPr txBox="1">
            <a:spLocks noGrp="1"/>
          </p:cNvSpPr>
          <p:nvPr>
            <p:ph type="body" idx="1"/>
          </p:nvPr>
        </p:nvSpPr>
        <p:spPr>
          <a:xfrm>
            <a:off x="523875" y="1290600"/>
            <a:ext cx="8186700" cy="3395400"/>
          </a:xfrm>
          <a:prstGeom prst="rect">
            <a:avLst/>
          </a:prstGeom>
        </p:spPr>
        <p:txBody>
          <a:bodyPr spcFirstLastPara="1" wrap="square" lIns="68575" tIns="68575" rIns="68575" bIns="68575" anchor="t" anchorCtr="0">
            <a:normAutofit/>
          </a:bodyPr>
          <a:lstStyle/>
          <a:p>
            <a:pPr marL="457200" lvl="0" indent="-323850" algn="l" rtl="0">
              <a:spcBef>
                <a:spcPts val="700"/>
              </a:spcBef>
              <a:spcAft>
                <a:spcPts val="0"/>
              </a:spcAft>
              <a:buSzPts val="1500"/>
              <a:buChar char="●"/>
            </a:pPr>
            <a:r>
              <a:rPr lang="en" sz="1700"/>
              <a:t>Validating email addresses, URLs, and phone numbers.</a:t>
            </a:r>
            <a:endParaRPr sz="1700"/>
          </a:p>
          <a:p>
            <a:pPr marL="457200" lvl="0" indent="-336550" algn="l" rtl="0">
              <a:spcBef>
                <a:spcPts val="700"/>
              </a:spcBef>
              <a:spcAft>
                <a:spcPts val="0"/>
              </a:spcAft>
              <a:buSzPts val="1700"/>
              <a:buChar char="●"/>
            </a:pPr>
            <a:r>
              <a:rPr lang="en" sz="1700"/>
              <a:t>Web form Validations.</a:t>
            </a:r>
            <a:endParaRPr sz="1700"/>
          </a:p>
          <a:p>
            <a:pPr marL="457200" lvl="0" indent="-323850" algn="l" rtl="0">
              <a:spcBef>
                <a:spcPts val="700"/>
              </a:spcBef>
              <a:spcAft>
                <a:spcPts val="0"/>
              </a:spcAft>
              <a:buSzPts val="1500"/>
              <a:buChar char="●"/>
            </a:pPr>
            <a:r>
              <a:rPr lang="en" sz="1700"/>
              <a:t>Parsing and extracting information from text.</a:t>
            </a:r>
            <a:endParaRPr sz="1700"/>
          </a:p>
          <a:p>
            <a:pPr marL="457200" lvl="0" indent="-323850" algn="l" rtl="0">
              <a:spcBef>
                <a:spcPts val="700"/>
              </a:spcBef>
              <a:spcAft>
                <a:spcPts val="0"/>
              </a:spcAft>
              <a:buSzPts val="1500"/>
              <a:buChar char="●"/>
            </a:pPr>
            <a:r>
              <a:rPr lang="en" sz="1700"/>
              <a:t>Search and replace operations in strings.</a:t>
            </a:r>
            <a:endParaRPr sz="1700"/>
          </a:p>
          <a:p>
            <a:pPr marL="457200" lvl="0" indent="-323850" algn="l" rtl="0">
              <a:spcBef>
                <a:spcPts val="700"/>
              </a:spcBef>
              <a:spcAft>
                <a:spcPts val="0"/>
              </a:spcAft>
              <a:buSzPts val="1500"/>
              <a:buChar char="●"/>
            </a:pPr>
            <a:r>
              <a:rPr lang="en" sz="1700"/>
              <a:t>Text data cleaning and validation.</a:t>
            </a:r>
            <a:endParaRPr sz="1700"/>
          </a:p>
          <a:p>
            <a:pPr marL="0" lvl="0" indent="0" algn="l" rtl="0">
              <a:spcBef>
                <a:spcPts val="700"/>
              </a:spcBef>
              <a:spcAft>
                <a:spcPts val="0"/>
              </a:spcAft>
              <a:buNone/>
            </a:pPr>
            <a:endParaRPr/>
          </a:p>
        </p:txBody>
      </p:sp>
      <p:sp>
        <p:nvSpPr>
          <p:cNvPr id="162" name="Google Shape;162;p23"/>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body" idx="1"/>
          </p:nvPr>
        </p:nvSpPr>
        <p:spPr>
          <a:xfrm>
            <a:off x="523875" y="1290600"/>
            <a:ext cx="8186700" cy="2157600"/>
          </a:xfrm>
          <a:prstGeom prst="rect">
            <a:avLst/>
          </a:prstGeom>
        </p:spPr>
        <p:txBody>
          <a:bodyPr spcFirstLastPara="1" wrap="square" lIns="68575" tIns="68575" rIns="68575" bIns="68575" anchor="t" anchorCtr="0">
            <a:normAutofit/>
          </a:bodyPr>
          <a:lstStyle/>
          <a:p>
            <a:pPr marL="457200" lvl="0" indent="-311150" algn="l" rtl="0">
              <a:lnSpc>
                <a:spcPct val="90000"/>
              </a:lnSpc>
              <a:spcBef>
                <a:spcPts val="700"/>
              </a:spcBef>
              <a:spcAft>
                <a:spcPts val="0"/>
              </a:spcAft>
              <a:buSzPts val="1300"/>
              <a:buChar char="❖"/>
            </a:pPr>
            <a:r>
              <a:rPr lang="en" sz="1300"/>
              <a:t>A Regular Expression (Regex) is a sequence of characters that defines a search pattern, used mainly:</a:t>
            </a:r>
            <a:endParaRPr sz="1300"/>
          </a:p>
          <a:p>
            <a:pPr marL="685800" lvl="1" indent="-247650" algn="l" rtl="0">
              <a:lnSpc>
                <a:spcPct val="90000"/>
              </a:lnSpc>
              <a:spcBef>
                <a:spcPts val="1000"/>
              </a:spcBef>
              <a:spcAft>
                <a:spcPts val="0"/>
              </a:spcAft>
              <a:buSzPts val="1300"/>
              <a:buChar char="➢"/>
            </a:pPr>
            <a:r>
              <a:rPr lang="en" sz="1300"/>
              <a:t>For performing find and replace operations in search engines and text processors. </a:t>
            </a:r>
            <a:endParaRPr sz="1300"/>
          </a:p>
          <a:p>
            <a:pPr marL="685800" lvl="1" indent="-247650" algn="l" rtl="0">
              <a:lnSpc>
                <a:spcPct val="90000"/>
              </a:lnSpc>
              <a:spcBef>
                <a:spcPts val="1000"/>
              </a:spcBef>
              <a:spcAft>
                <a:spcPts val="0"/>
              </a:spcAft>
              <a:buSzPts val="1300"/>
              <a:buChar char="➢"/>
            </a:pPr>
            <a:r>
              <a:rPr lang="en" sz="1300"/>
              <a:t>For matching text patterns.</a:t>
            </a:r>
            <a:endParaRPr sz="1300"/>
          </a:p>
          <a:p>
            <a:pPr marL="457200" lvl="0" indent="-311150" algn="l" rtl="0">
              <a:lnSpc>
                <a:spcPct val="90000"/>
              </a:lnSpc>
              <a:spcBef>
                <a:spcPts val="1000"/>
              </a:spcBef>
              <a:spcAft>
                <a:spcPts val="0"/>
              </a:spcAft>
              <a:buSzPts val="1300"/>
              <a:buChar char="❖"/>
            </a:pPr>
            <a:r>
              <a:rPr lang="en" sz="1300"/>
              <a:t>Python offers Regex capabilities through the “</a:t>
            </a:r>
            <a:r>
              <a:rPr lang="en" sz="1300">
                <a:solidFill>
                  <a:srgbClr val="990000"/>
                </a:solidFill>
              </a:rPr>
              <a:t>re”</a:t>
            </a:r>
            <a:r>
              <a:rPr lang="en" sz="1300"/>
              <a:t> module bundled as a part of the standard library.</a:t>
            </a:r>
            <a:endParaRPr sz="1300"/>
          </a:p>
          <a:p>
            <a:pPr marL="457200" marR="0" lvl="0" indent="-311150" algn="l" rtl="0">
              <a:lnSpc>
                <a:spcPct val="90000"/>
              </a:lnSpc>
              <a:spcBef>
                <a:spcPts val="1000"/>
              </a:spcBef>
              <a:spcAft>
                <a:spcPts val="1000"/>
              </a:spcAft>
              <a:buSzPts val="1300"/>
              <a:buChar char="❖"/>
            </a:pPr>
            <a:r>
              <a:rPr lang="en" sz="1300"/>
              <a:t>All of the regex functions in Python are in the “</a:t>
            </a:r>
            <a:r>
              <a:rPr lang="en" sz="1300">
                <a:solidFill>
                  <a:srgbClr val="990000"/>
                </a:solidFill>
              </a:rPr>
              <a:t>re”</a:t>
            </a:r>
            <a:r>
              <a:rPr lang="en" sz="1300"/>
              <a:t> module:</a:t>
            </a:r>
            <a:endParaRPr sz="1300"/>
          </a:p>
        </p:txBody>
      </p:sp>
      <p:sp>
        <p:nvSpPr>
          <p:cNvPr id="168" name="Google Shape;168;p24"/>
          <p:cNvSpPr txBox="1">
            <a:spLocks noGrp="1"/>
          </p:cNvSpPr>
          <p:nvPr>
            <p:ph type="title"/>
          </p:nvPr>
        </p:nvSpPr>
        <p:spPr>
          <a:xfrm>
            <a:off x="426012" y="730247"/>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sz="2800"/>
              <a:t>Introduction to Regular Expressions in Python</a:t>
            </a:r>
            <a:endParaRPr sz="2800"/>
          </a:p>
        </p:txBody>
      </p:sp>
      <p:sp>
        <p:nvSpPr>
          <p:cNvPr id="169" name="Google Shape;169;p24"/>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sz="1200">
                <a:solidFill>
                  <a:srgbClr val="222222"/>
                </a:solidFill>
              </a:rPr>
              <a:t>6</a:t>
            </a:fld>
            <a:endParaRPr sz="1200">
              <a:solidFill>
                <a:srgbClr val="222222"/>
              </a:solidFill>
            </a:endParaRPr>
          </a:p>
        </p:txBody>
      </p:sp>
      <p:sp>
        <p:nvSpPr>
          <p:cNvPr id="170" name="Google Shape;170;p24"/>
          <p:cNvSpPr txBox="1"/>
          <p:nvPr/>
        </p:nvSpPr>
        <p:spPr>
          <a:xfrm>
            <a:off x="3710325" y="2860375"/>
            <a:ext cx="16269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342900" lvl="0" indent="-234950" algn="l" rtl="0">
              <a:lnSpc>
                <a:spcPct val="115000"/>
              </a:lnSpc>
              <a:spcBef>
                <a:spcPts val="0"/>
              </a:spcBef>
              <a:spcAft>
                <a:spcPts val="0"/>
              </a:spcAft>
              <a:buClr>
                <a:srgbClr val="FF9900"/>
              </a:buClr>
              <a:buSzPts val="1100"/>
              <a:buFont typeface="Consolas"/>
              <a:buChar char="❖"/>
            </a:pPr>
            <a:r>
              <a:rPr lang="en" sz="1200">
                <a:latin typeface="Consolas"/>
                <a:ea typeface="Consolas"/>
                <a:cs typeface="Consolas"/>
                <a:sym typeface="Consolas"/>
              </a:rPr>
              <a:t>&gt;&gt;&gt; import re</a:t>
            </a:r>
            <a:endParaRPr>
              <a:latin typeface="Consolas"/>
              <a:ea typeface="Consolas"/>
              <a:cs typeface="Consolas"/>
              <a:sym typeface="Consolas"/>
            </a:endParaRPr>
          </a:p>
        </p:txBody>
      </p:sp>
      <p:sp>
        <p:nvSpPr>
          <p:cNvPr id="171" name="Google Shape;171;p24"/>
          <p:cNvSpPr txBox="1"/>
          <p:nvPr/>
        </p:nvSpPr>
        <p:spPr>
          <a:xfrm>
            <a:off x="801650" y="3383950"/>
            <a:ext cx="7935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Regex is used to perform complex string manipulations. For example:</a:t>
            </a:r>
            <a:endParaRPr/>
          </a:p>
          <a:p>
            <a:pPr marL="457200" lvl="0" indent="-317500" algn="l" rtl="0">
              <a:spcBef>
                <a:spcPts val="0"/>
              </a:spcBef>
              <a:spcAft>
                <a:spcPts val="0"/>
              </a:spcAft>
              <a:buSzPts val="1400"/>
              <a:buChar char="●"/>
            </a:pPr>
            <a:r>
              <a:rPr lang="en"/>
              <a:t>Search for a specific pattern within a text file.</a:t>
            </a:r>
            <a:endParaRPr/>
          </a:p>
          <a:p>
            <a:pPr marL="457200" lvl="0" indent="-317500" algn="l" rtl="0">
              <a:spcBef>
                <a:spcPts val="0"/>
              </a:spcBef>
              <a:spcAft>
                <a:spcPts val="0"/>
              </a:spcAft>
              <a:buSzPts val="1400"/>
              <a:buChar char="●"/>
            </a:pPr>
            <a:r>
              <a:rPr lang="en"/>
              <a:t>Replace all occurrences of a pattern within a text file.</a:t>
            </a:r>
            <a:endParaRPr/>
          </a:p>
          <a:p>
            <a:pPr marL="457200" lvl="0" indent="-317500" algn="l" rtl="0">
              <a:spcBef>
                <a:spcPts val="0"/>
              </a:spcBef>
              <a:spcAft>
                <a:spcPts val="0"/>
              </a:spcAft>
              <a:buSzPts val="1400"/>
              <a:buChar char="●"/>
            </a:pPr>
            <a:r>
              <a:rPr lang="en"/>
              <a:t>Extract specific data from a text file based on a pattern.</a:t>
            </a:r>
            <a:endParaRPr/>
          </a:p>
        </p:txBody>
      </p:sp>
      <p:sp>
        <p:nvSpPr>
          <p:cNvPr id="172" name="Google Shape;172;p24"/>
          <p:cNvSpPr txBox="1"/>
          <p:nvPr/>
        </p:nvSpPr>
        <p:spPr>
          <a:xfrm>
            <a:off x="5913350" y="4101125"/>
            <a:ext cx="2712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hlinkClick r:id="rId3"/>
              </a:rPr>
              <a:t>Click here for more details about Regular expressions in Python</a:t>
            </a:r>
            <a:r>
              <a:rPr lang="en" sz="1300"/>
              <a:t>.</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426012" y="6630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Raw Strings</a:t>
            </a:r>
            <a:endParaRPr/>
          </a:p>
        </p:txBody>
      </p:sp>
      <p:sp>
        <p:nvSpPr>
          <p:cNvPr id="178" name="Google Shape;178;p25"/>
          <p:cNvSpPr txBox="1">
            <a:spLocks noGrp="1"/>
          </p:cNvSpPr>
          <p:nvPr>
            <p:ph type="body" idx="1"/>
          </p:nvPr>
        </p:nvSpPr>
        <p:spPr>
          <a:xfrm>
            <a:off x="501450" y="1193425"/>
            <a:ext cx="8186700" cy="591000"/>
          </a:xfrm>
          <a:prstGeom prst="rect">
            <a:avLst/>
          </a:prstGeom>
        </p:spPr>
        <p:txBody>
          <a:bodyPr spcFirstLastPara="1" wrap="square" lIns="68575" tIns="68575" rIns="68575" bIns="68575" anchor="t" anchorCtr="0">
            <a:normAutofit/>
          </a:bodyPr>
          <a:lstStyle/>
          <a:p>
            <a:pPr marL="0" lvl="0" indent="0" algn="l" rtl="0">
              <a:spcBef>
                <a:spcPts val="700"/>
              </a:spcBef>
              <a:spcAft>
                <a:spcPts val="0"/>
              </a:spcAft>
              <a:buNone/>
            </a:pPr>
            <a:r>
              <a:rPr lang="en"/>
              <a:t>Different functions in Python's </a:t>
            </a:r>
            <a:r>
              <a:rPr lang="en">
                <a:solidFill>
                  <a:srgbClr val="990000"/>
                </a:solidFill>
                <a:highlight>
                  <a:srgbClr val="FFF2CC"/>
                </a:highlight>
              </a:rPr>
              <a:t>re</a:t>
            </a:r>
            <a:r>
              <a:rPr lang="en" b="1">
                <a:solidFill>
                  <a:srgbClr val="990000"/>
                </a:solidFill>
                <a:highlight>
                  <a:srgbClr val="FFF2CC"/>
                </a:highlight>
              </a:rPr>
              <a:t> </a:t>
            </a:r>
            <a:r>
              <a:rPr lang="en"/>
              <a:t>module use raw strings as an argument. A regular </a:t>
            </a:r>
            <a:r>
              <a:rPr lang="en" b="1"/>
              <a:t>string</a:t>
            </a:r>
            <a:r>
              <a:rPr lang="en"/>
              <a:t>, when prefixed with 'r' or 'R' becomes a </a:t>
            </a:r>
            <a:r>
              <a:rPr lang="en" b="1"/>
              <a:t>raw string</a:t>
            </a:r>
            <a:r>
              <a:rPr lang="en"/>
              <a:t>.</a:t>
            </a:r>
            <a:endParaRPr/>
          </a:p>
        </p:txBody>
      </p:sp>
      <p:sp>
        <p:nvSpPr>
          <p:cNvPr id="179" name="Google Shape;179;p25"/>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7</a:t>
            </a:fld>
            <a:endParaRPr/>
          </a:p>
        </p:txBody>
      </p:sp>
      <p:sp>
        <p:nvSpPr>
          <p:cNvPr id="180" name="Google Shape;180;p25"/>
          <p:cNvSpPr txBox="1"/>
          <p:nvPr/>
        </p:nvSpPr>
        <p:spPr>
          <a:xfrm>
            <a:off x="563100" y="1901038"/>
            <a:ext cx="3941700" cy="5541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highlight>
                  <a:srgbClr val="FFFFFF"/>
                </a:highlight>
                <a:latin typeface="Consolas"/>
                <a:ea typeface="Consolas"/>
                <a:cs typeface="Consolas"/>
                <a:sym typeface="Consolas"/>
              </a:rPr>
              <a:t>rawstr </a:t>
            </a:r>
            <a:r>
              <a:rPr lang="en" sz="1200" b="1">
                <a:solidFill>
                  <a:srgbClr val="9A6E3A"/>
                </a:solidFill>
                <a:highlight>
                  <a:srgbClr val="FFFFFF"/>
                </a:highlight>
                <a:latin typeface="Consolas"/>
                <a:ea typeface="Consolas"/>
                <a:cs typeface="Consolas"/>
                <a:sym typeface="Consolas"/>
              </a:rPr>
              <a:t>=</a:t>
            </a:r>
            <a:r>
              <a:rPr lang="en" sz="1200" b="1">
                <a:highlight>
                  <a:srgbClr val="FFFFFF"/>
                </a:highlight>
                <a:latin typeface="Consolas"/>
                <a:ea typeface="Consolas"/>
                <a:cs typeface="Consolas"/>
                <a:sym typeface="Consolas"/>
              </a:rPr>
              <a:t> </a:t>
            </a:r>
            <a:r>
              <a:rPr lang="en" sz="1200" b="1">
                <a:solidFill>
                  <a:srgbClr val="669900"/>
                </a:solidFill>
                <a:highlight>
                  <a:srgbClr val="FFFFFF"/>
                </a:highlight>
                <a:latin typeface="Consolas"/>
                <a:ea typeface="Consolas"/>
                <a:cs typeface="Consolas"/>
                <a:sym typeface="Consolas"/>
              </a:rPr>
              <a:t>r'Hello! How are you?'</a:t>
            </a:r>
            <a:endParaRPr sz="1200" b="1">
              <a:highlight>
                <a:srgbClr val="FFFFFF"/>
              </a:highlight>
              <a:latin typeface="Consolas"/>
              <a:ea typeface="Consolas"/>
              <a:cs typeface="Consolas"/>
              <a:sym typeface="Consolas"/>
            </a:endParaRPr>
          </a:p>
          <a:p>
            <a:pPr marL="0" marR="152400" lvl="0" indent="0" algn="l" rtl="0">
              <a:lnSpc>
                <a:spcPct val="150000"/>
              </a:lnSpc>
              <a:spcBef>
                <a:spcPts val="0"/>
              </a:spcBef>
              <a:spcAft>
                <a:spcPts val="0"/>
              </a:spcAft>
              <a:buNone/>
            </a:pPr>
            <a:r>
              <a:rPr lang="en" sz="1200" b="1">
                <a:solidFill>
                  <a:srgbClr val="0077AA"/>
                </a:solidFill>
                <a:highlight>
                  <a:srgbClr val="FFFFFF"/>
                </a:highlight>
                <a:latin typeface="Consolas"/>
                <a:ea typeface="Consolas"/>
                <a:cs typeface="Consolas"/>
                <a:sym typeface="Consolas"/>
              </a:rPr>
              <a:t>print</a:t>
            </a:r>
            <a:r>
              <a:rPr lang="en" sz="1200" b="1">
                <a:solidFill>
                  <a:srgbClr val="413F3F"/>
                </a:solidFill>
                <a:highlight>
                  <a:srgbClr val="FFFFFF"/>
                </a:highlight>
                <a:latin typeface="Consolas"/>
                <a:ea typeface="Consolas"/>
                <a:cs typeface="Consolas"/>
                <a:sym typeface="Consolas"/>
              </a:rPr>
              <a:t>(</a:t>
            </a:r>
            <a:r>
              <a:rPr lang="en" sz="1200" b="1">
                <a:highlight>
                  <a:srgbClr val="FFFFFF"/>
                </a:highlight>
                <a:latin typeface="Consolas"/>
                <a:ea typeface="Consolas"/>
                <a:cs typeface="Consolas"/>
                <a:sym typeface="Consolas"/>
              </a:rPr>
              <a:t>rawstr</a:t>
            </a:r>
            <a:r>
              <a:rPr lang="en" sz="1200" b="1">
                <a:solidFill>
                  <a:srgbClr val="413F3F"/>
                </a:solidFill>
                <a:highlight>
                  <a:srgbClr val="FFFFFF"/>
                </a:highlight>
                <a:latin typeface="Consolas"/>
                <a:ea typeface="Consolas"/>
                <a:cs typeface="Consolas"/>
                <a:sym typeface="Consolas"/>
              </a:rPr>
              <a:t>)</a:t>
            </a:r>
            <a:r>
              <a:rPr lang="en" sz="1200" b="1">
                <a:highlight>
                  <a:srgbClr val="FFFFFF"/>
                </a:highlight>
                <a:latin typeface="Consolas"/>
                <a:ea typeface="Consolas"/>
                <a:cs typeface="Consolas"/>
                <a:sym typeface="Consolas"/>
              </a:rPr>
              <a:t>  </a:t>
            </a:r>
            <a:r>
              <a:rPr lang="en" sz="1200" b="1">
                <a:solidFill>
                  <a:srgbClr val="C11235"/>
                </a:solidFill>
                <a:highlight>
                  <a:srgbClr val="FFFFFF"/>
                </a:highlight>
                <a:latin typeface="Consolas"/>
                <a:ea typeface="Consolas"/>
                <a:cs typeface="Consolas"/>
                <a:sym typeface="Consolas"/>
              </a:rPr>
              <a:t># Hello! How are you?</a:t>
            </a:r>
            <a:endParaRPr sz="1200" b="1">
              <a:solidFill>
                <a:srgbClr val="C11235"/>
              </a:solidFill>
              <a:highlight>
                <a:srgbClr val="FFFFFF"/>
              </a:highlight>
              <a:latin typeface="Consolas"/>
              <a:ea typeface="Consolas"/>
              <a:cs typeface="Consolas"/>
              <a:sym typeface="Consolas"/>
            </a:endParaRPr>
          </a:p>
        </p:txBody>
      </p:sp>
      <p:sp>
        <p:nvSpPr>
          <p:cNvPr id="181" name="Google Shape;181;p25"/>
          <p:cNvSpPr txBox="1"/>
          <p:nvPr/>
        </p:nvSpPr>
        <p:spPr>
          <a:xfrm>
            <a:off x="563100" y="2513450"/>
            <a:ext cx="8388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highlight>
                  <a:srgbClr val="FFFFFF"/>
                </a:highlight>
              </a:rPr>
              <a:t>The difference between a normal string and a raw string is that the normal string in </a:t>
            </a:r>
            <a:r>
              <a:rPr lang="en" sz="1300" b="1">
                <a:highlight>
                  <a:srgbClr val="FFFFFF"/>
                </a:highlight>
              </a:rPr>
              <a:t>print()</a:t>
            </a:r>
            <a:r>
              <a:rPr lang="en" sz="1300">
                <a:highlight>
                  <a:srgbClr val="FFFFFF"/>
                </a:highlight>
              </a:rPr>
              <a:t> function translates escape characters (such as</a:t>
            </a:r>
            <a:r>
              <a:rPr lang="en" sz="1300" b="1">
                <a:solidFill>
                  <a:srgbClr val="181717"/>
                </a:solidFill>
                <a:highlight>
                  <a:srgbClr val="FFFFFF"/>
                </a:highlight>
              </a:rPr>
              <a:t> </a:t>
            </a:r>
            <a:r>
              <a:rPr lang="en" sz="1200" b="1">
                <a:solidFill>
                  <a:srgbClr val="188038"/>
                </a:solidFill>
                <a:highlight>
                  <a:srgbClr val="D9E5F3"/>
                </a:highlight>
              </a:rPr>
              <a:t>\n</a:t>
            </a:r>
            <a:r>
              <a:rPr lang="en" sz="1300">
                <a:solidFill>
                  <a:srgbClr val="181717"/>
                </a:solidFill>
                <a:highlight>
                  <a:srgbClr val="FFFFFF"/>
                </a:highlight>
              </a:rPr>
              <a:t>, </a:t>
            </a:r>
            <a:r>
              <a:rPr lang="en" sz="1200" b="1">
                <a:solidFill>
                  <a:srgbClr val="188038"/>
                </a:solidFill>
                <a:highlight>
                  <a:srgbClr val="D9E5F3"/>
                </a:highlight>
              </a:rPr>
              <a:t>\t</a:t>
            </a:r>
            <a:r>
              <a:rPr lang="en" sz="1300" b="1">
                <a:solidFill>
                  <a:srgbClr val="181717"/>
                </a:solidFill>
                <a:highlight>
                  <a:srgbClr val="FFFFFF"/>
                </a:highlight>
              </a:rPr>
              <a:t> </a:t>
            </a:r>
            <a:r>
              <a:rPr lang="en" sz="1300">
                <a:highlight>
                  <a:srgbClr val="FFFFFF"/>
                </a:highlight>
              </a:rPr>
              <a:t>etc.) if any, while those in a raw string are not.</a:t>
            </a:r>
            <a:endParaRPr sz="1300"/>
          </a:p>
        </p:txBody>
      </p:sp>
      <p:sp>
        <p:nvSpPr>
          <p:cNvPr id="182" name="Google Shape;182;p25"/>
          <p:cNvSpPr txBox="1"/>
          <p:nvPr/>
        </p:nvSpPr>
        <p:spPr>
          <a:xfrm>
            <a:off x="535075" y="3098450"/>
            <a:ext cx="3941700" cy="1322700"/>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 sz="1150">
                <a:highlight>
                  <a:srgbClr val="F7F7F7"/>
                </a:highlight>
                <a:latin typeface="Consolas"/>
                <a:ea typeface="Consolas"/>
                <a:cs typeface="Consolas"/>
                <a:sym typeface="Consolas"/>
              </a:rPr>
              <a:t>str1 = </a:t>
            </a:r>
            <a:r>
              <a:rPr lang="en" sz="1150">
                <a:solidFill>
                  <a:srgbClr val="A31515"/>
                </a:solidFill>
                <a:highlight>
                  <a:srgbClr val="F7F7F7"/>
                </a:highlight>
                <a:latin typeface="Consolas"/>
                <a:ea typeface="Consolas"/>
                <a:cs typeface="Consolas"/>
                <a:sym typeface="Consolas"/>
              </a:rPr>
              <a:t>"Hello!\nHow are you?"</a:t>
            </a:r>
            <a:endParaRPr sz="1150">
              <a:solidFill>
                <a:srgbClr val="A31515"/>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highlight>
                  <a:srgbClr val="F7F7F7"/>
                </a:highlight>
                <a:latin typeface="Consolas"/>
                <a:ea typeface="Consolas"/>
                <a:cs typeface="Consolas"/>
                <a:sym typeface="Consolas"/>
              </a:rPr>
              <a:t>(</a:t>
            </a:r>
            <a:r>
              <a:rPr lang="en" sz="1150">
                <a:solidFill>
                  <a:srgbClr val="A31515"/>
                </a:solidFill>
                <a:highlight>
                  <a:srgbClr val="F7F7F7"/>
                </a:highlight>
                <a:latin typeface="Consolas"/>
                <a:ea typeface="Consolas"/>
                <a:cs typeface="Consolas"/>
                <a:sym typeface="Consolas"/>
              </a:rPr>
              <a:t>"normal string:"</a:t>
            </a:r>
            <a:r>
              <a:rPr lang="en" sz="1150">
                <a:highlight>
                  <a:srgbClr val="F7F7F7"/>
                </a:highlight>
                <a:latin typeface="Consolas"/>
                <a:ea typeface="Consolas"/>
                <a:cs typeface="Consolas"/>
                <a:sym typeface="Consolas"/>
              </a:rPr>
              <a:t>, str1)</a:t>
            </a:r>
            <a:endParaRPr sz="11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endParaRPr sz="1150">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highlight>
                  <a:srgbClr val="F7F7F7"/>
                </a:highlight>
                <a:latin typeface="Consolas"/>
                <a:ea typeface="Consolas"/>
                <a:cs typeface="Consolas"/>
                <a:sym typeface="Consolas"/>
              </a:rPr>
              <a:t>str2 = r</a:t>
            </a:r>
            <a:r>
              <a:rPr lang="en" sz="1150">
                <a:solidFill>
                  <a:srgbClr val="A31515"/>
                </a:solidFill>
                <a:highlight>
                  <a:srgbClr val="F7F7F7"/>
                </a:highlight>
                <a:latin typeface="Consolas"/>
                <a:ea typeface="Consolas"/>
                <a:cs typeface="Consolas"/>
                <a:sym typeface="Consolas"/>
              </a:rPr>
              <a:t>"Hello!\nHow are you?"</a:t>
            </a:r>
            <a:endParaRPr sz="1150">
              <a:solidFill>
                <a:srgbClr val="A31515"/>
              </a:solidFill>
              <a:highlight>
                <a:srgbClr val="F7F7F7"/>
              </a:highlight>
              <a:latin typeface="Consolas"/>
              <a:ea typeface="Consolas"/>
              <a:cs typeface="Consolas"/>
              <a:sym typeface="Consolas"/>
            </a:endParaRPr>
          </a:p>
          <a:p>
            <a:pPr marL="0" lvl="0" indent="0" algn="l" rtl="0">
              <a:lnSpc>
                <a:spcPct val="135714"/>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highlight>
                  <a:srgbClr val="F7F7F7"/>
                </a:highlight>
                <a:latin typeface="Consolas"/>
                <a:ea typeface="Consolas"/>
                <a:cs typeface="Consolas"/>
                <a:sym typeface="Consolas"/>
              </a:rPr>
              <a:t>(</a:t>
            </a:r>
            <a:r>
              <a:rPr lang="en" sz="1150">
                <a:solidFill>
                  <a:srgbClr val="A31515"/>
                </a:solidFill>
                <a:highlight>
                  <a:srgbClr val="F7F7F7"/>
                </a:highlight>
                <a:latin typeface="Consolas"/>
                <a:ea typeface="Consolas"/>
                <a:cs typeface="Consolas"/>
                <a:sym typeface="Consolas"/>
              </a:rPr>
              <a:t>"raw string:"</a:t>
            </a:r>
            <a:r>
              <a:rPr lang="en" sz="1150">
                <a:highlight>
                  <a:srgbClr val="F7F7F7"/>
                </a:highlight>
                <a:latin typeface="Consolas"/>
                <a:ea typeface="Consolas"/>
                <a:cs typeface="Consolas"/>
                <a:sym typeface="Consolas"/>
              </a:rPr>
              <a:t>,str2)</a:t>
            </a:r>
            <a:endParaRPr sz="1150">
              <a:highlight>
                <a:srgbClr val="F7F7F7"/>
              </a:highlight>
              <a:latin typeface="Consolas"/>
              <a:ea typeface="Consolas"/>
              <a:cs typeface="Consolas"/>
              <a:sym typeface="Consolas"/>
            </a:endParaRPr>
          </a:p>
        </p:txBody>
      </p:sp>
      <p:sp>
        <p:nvSpPr>
          <p:cNvPr id="183" name="Google Shape;183;p25"/>
          <p:cNvSpPr txBox="1"/>
          <p:nvPr/>
        </p:nvSpPr>
        <p:spPr>
          <a:xfrm>
            <a:off x="4903300" y="3341175"/>
            <a:ext cx="3760500" cy="80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50" b="1">
                <a:solidFill>
                  <a:schemeClr val="accent2"/>
                </a:solidFill>
                <a:highlight>
                  <a:srgbClr val="FFFFFF"/>
                </a:highlight>
                <a:latin typeface="Consolas"/>
                <a:ea typeface="Consolas"/>
                <a:cs typeface="Consolas"/>
                <a:sym typeface="Consolas"/>
              </a:rPr>
              <a:t>normal string: Hello! </a:t>
            </a:r>
            <a:endParaRPr sz="1350" b="1">
              <a:solidFill>
                <a:schemeClr val="accent2"/>
              </a:solidFill>
              <a:highlight>
                <a:srgbClr val="FFFFFF"/>
              </a:highlight>
              <a:latin typeface="Consolas"/>
              <a:ea typeface="Consolas"/>
              <a:cs typeface="Consolas"/>
              <a:sym typeface="Consolas"/>
            </a:endParaRPr>
          </a:p>
          <a:p>
            <a:pPr marL="0" lvl="0" indent="0" algn="l" rtl="0">
              <a:spcBef>
                <a:spcPts val="0"/>
              </a:spcBef>
              <a:spcAft>
                <a:spcPts val="0"/>
              </a:spcAft>
              <a:buNone/>
            </a:pPr>
            <a:r>
              <a:rPr lang="en" sz="1350" b="1">
                <a:solidFill>
                  <a:schemeClr val="accent2"/>
                </a:solidFill>
                <a:highlight>
                  <a:srgbClr val="FFFFFF"/>
                </a:highlight>
                <a:latin typeface="Consolas"/>
                <a:ea typeface="Consolas"/>
                <a:cs typeface="Consolas"/>
                <a:sym typeface="Consolas"/>
              </a:rPr>
              <a:t>How are you?</a:t>
            </a:r>
            <a:endParaRPr sz="1350" b="1">
              <a:solidFill>
                <a:schemeClr val="accent2"/>
              </a:solidFill>
              <a:highlight>
                <a:srgbClr val="FFFFFF"/>
              </a:highlight>
              <a:latin typeface="Consolas"/>
              <a:ea typeface="Consolas"/>
              <a:cs typeface="Consolas"/>
              <a:sym typeface="Consolas"/>
            </a:endParaRPr>
          </a:p>
          <a:p>
            <a:pPr marL="0" lvl="0" indent="0" algn="l" rtl="0">
              <a:spcBef>
                <a:spcPts val="0"/>
              </a:spcBef>
              <a:spcAft>
                <a:spcPts val="0"/>
              </a:spcAft>
              <a:buNone/>
            </a:pPr>
            <a:r>
              <a:rPr lang="en" sz="1350" b="1">
                <a:solidFill>
                  <a:schemeClr val="accent2"/>
                </a:solidFill>
                <a:highlight>
                  <a:srgbClr val="FFFFFF"/>
                </a:highlight>
                <a:latin typeface="Consolas"/>
                <a:ea typeface="Consolas"/>
                <a:cs typeface="Consolas"/>
                <a:sym typeface="Consolas"/>
              </a:rPr>
              <a:t>raw string: Hello!\nHow are you?</a:t>
            </a:r>
            <a:endParaRPr sz="1700" b="1">
              <a:latin typeface="Consolas"/>
              <a:ea typeface="Consolas"/>
              <a:cs typeface="Consolas"/>
              <a:sym typeface="Consolas"/>
            </a:endParaRPr>
          </a:p>
        </p:txBody>
      </p:sp>
      <p:sp>
        <p:nvSpPr>
          <p:cNvPr id="184" name="Google Shape;184;p25"/>
          <p:cNvSpPr txBox="1"/>
          <p:nvPr/>
        </p:nvSpPr>
        <p:spPr>
          <a:xfrm>
            <a:off x="1790350" y="4478250"/>
            <a:ext cx="6789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181717"/>
                </a:solidFill>
                <a:highlight>
                  <a:srgbClr val="FFFFFF"/>
                </a:highlight>
              </a:rPr>
              <a:t>In the above example, </a:t>
            </a:r>
            <a:r>
              <a:rPr lang="en" sz="1200">
                <a:solidFill>
                  <a:srgbClr val="188038"/>
                </a:solidFill>
                <a:highlight>
                  <a:srgbClr val="D9E5F3"/>
                </a:highlight>
              </a:rPr>
              <a:t>\n</a:t>
            </a:r>
            <a:r>
              <a:rPr lang="en" sz="1300">
                <a:solidFill>
                  <a:srgbClr val="181717"/>
                </a:solidFill>
                <a:highlight>
                  <a:srgbClr val="FFFFFF"/>
                </a:highlight>
              </a:rPr>
              <a:t> inside </a:t>
            </a:r>
            <a:r>
              <a:rPr lang="en" sz="1200">
                <a:solidFill>
                  <a:srgbClr val="188038"/>
                </a:solidFill>
                <a:highlight>
                  <a:srgbClr val="D9E5F3"/>
                </a:highlight>
              </a:rPr>
              <a:t>str1</a:t>
            </a:r>
            <a:r>
              <a:rPr lang="en" sz="1300">
                <a:solidFill>
                  <a:srgbClr val="181717"/>
                </a:solidFill>
                <a:highlight>
                  <a:srgbClr val="FFFFFF"/>
                </a:highlight>
              </a:rPr>
              <a:t> (normal string) has translated as a newline being printed in the next line. But, it is printed as </a:t>
            </a:r>
            <a:r>
              <a:rPr lang="en" sz="1200">
                <a:solidFill>
                  <a:srgbClr val="188038"/>
                </a:solidFill>
                <a:highlight>
                  <a:srgbClr val="D9E5F3"/>
                </a:highlight>
              </a:rPr>
              <a:t>\n</a:t>
            </a:r>
            <a:r>
              <a:rPr lang="en" sz="1300">
                <a:solidFill>
                  <a:srgbClr val="181717"/>
                </a:solidFill>
                <a:highlight>
                  <a:srgbClr val="FFFFFF"/>
                </a:highlight>
              </a:rPr>
              <a:t> in </a:t>
            </a:r>
            <a:r>
              <a:rPr lang="en" sz="1200">
                <a:solidFill>
                  <a:srgbClr val="188038"/>
                </a:solidFill>
                <a:highlight>
                  <a:srgbClr val="D9E5F3"/>
                </a:highlight>
              </a:rPr>
              <a:t>str2</a:t>
            </a:r>
            <a:r>
              <a:rPr lang="en" sz="1300">
                <a:solidFill>
                  <a:srgbClr val="181717"/>
                </a:solidFill>
                <a:highlight>
                  <a:srgbClr val="FFFFFF"/>
                </a:highlight>
              </a:rPr>
              <a:t> - a raw string.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426012" y="6742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What is the Purpose of Raw Strings</a:t>
            </a:r>
            <a:endParaRPr/>
          </a:p>
        </p:txBody>
      </p:sp>
      <p:sp>
        <p:nvSpPr>
          <p:cNvPr id="190" name="Google Shape;190;p26"/>
          <p:cNvSpPr txBox="1">
            <a:spLocks noGrp="1"/>
          </p:cNvSpPr>
          <p:nvPr>
            <p:ph type="body" idx="1"/>
          </p:nvPr>
        </p:nvSpPr>
        <p:spPr>
          <a:xfrm>
            <a:off x="618575" y="1204625"/>
            <a:ext cx="7984200" cy="3288000"/>
          </a:xfrm>
          <a:prstGeom prst="rect">
            <a:avLst/>
          </a:prstGeom>
        </p:spPr>
        <p:txBody>
          <a:bodyPr spcFirstLastPara="1" wrap="square" lIns="68575" tIns="68575" rIns="68575" bIns="68575" anchor="t" anchorCtr="0">
            <a:normAutofit/>
          </a:bodyPr>
          <a:lstStyle/>
          <a:p>
            <a:pPr marL="0" lvl="0" indent="0" algn="l" rtl="0">
              <a:spcBef>
                <a:spcPts val="700"/>
              </a:spcBef>
              <a:spcAft>
                <a:spcPts val="0"/>
              </a:spcAft>
              <a:buNone/>
            </a:pPr>
            <a:r>
              <a:rPr lang="en" sz="1600"/>
              <a:t>Raw strings are used to create regular expressions that are not interpreted by the Python interpreter. This can be useful if you want to create a regular expression that is not affected by Python’s own escape characters. However, raw strings should not always be used, as they can make your code less readable.</a:t>
            </a:r>
            <a:endParaRPr sz="1600"/>
          </a:p>
        </p:txBody>
      </p:sp>
      <p:sp>
        <p:nvSpPr>
          <p:cNvPr id="191" name="Google Shape;191;p26"/>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437212" y="679822"/>
            <a:ext cx="8117100" cy="5304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Regex Metacharacters</a:t>
            </a:r>
            <a:endParaRPr/>
          </a:p>
        </p:txBody>
      </p:sp>
      <p:sp>
        <p:nvSpPr>
          <p:cNvPr id="197" name="Google Shape;197;p27"/>
          <p:cNvSpPr txBox="1">
            <a:spLocks noGrp="1"/>
          </p:cNvSpPr>
          <p:nvPr>
            <p:ph type="body" idx="1"/>
          </p:nvPr>
        </p:nvSpPr>
        <p:spPr>
          <a:xfrm>
            <a:off x="523875" y="1210225"/>
            <a:ext cx="8186700" cy="1705200"/>
          </a:xfrm>
          <a:prstGeom prst="rect">
            <a:avLst/>
          </a:prstGeom>
        </p:spPr>
        <p:txBody>
          <a:bodyPr spcFirstLastPara="1" wrap="square" lIns="68575" tIns="68575" rIns="68575" bIns="68575" anchor="t" anchorCtr="0">
            <a:normAutofit/>
          </a:bodyPr>
          <a:lstStyle/>
          <a:p>
            <a:pPr marL="0" lvl="0" indent="0" algn="l" rtl="0">
              <a:lnSpc>
                <a:spcPct val="115000"/>
              </a:lnSpc>
              <a:spcBef>
                <a:spcPts val="1800"/>
              </a:spcBef>
              <a:spcAft>
                <a:spcPts val="0"/>
              </a:spcAft>
              <a:buNone/>
            </a:pPr>
            <a:r>
              <a:rPr lang="en" sz="1300">
                <a:solidFill>
                  <a:srgbClr val="181717"/>
                </a:solidFill>
                <a:highlight>
                  <a:srgbClr val="FFFFFF"/>
                </a:highlight>
              </a:rPr>
              <a:t>Some characters carry a special meaning when they appear as a part pattern matching string. Python’s </a:t>
            </a:r>
            <a:r>
              <a:rPr lang="en" sz="1300" b="1">
                <a:solidFill>
                  <a:srgbClr val="181717"/>
                </a:solidFill>
                <a:highlight>
                  <a:srgbClr val="FFFFFF"/>
                </a:highlight>
              </a:rPr>
              <a:t>re</a:t>
            </a:r>
            <a:r>
              <a:rPr lang="en" sz="1300">
                <a:solidFill>
                  <a:srgbClr val="181717"/>
                </a:solidFill>
                <a:highlight>
                  <a:srgbClr val="FFFFFF"/>
                </a:highlight>
              </a:rPr>
              <a:t> module uses the following characters as meta characters:</a:t>
            </a:r>
            <a:endParaRPr sz="1300">
              <a:solidFill>
                <a:srgbClr val="181717"/>
              </a:solidFill>
              <a:highlight>
                <a:srgbClr val="FFFFFF"/>
              </a:highlight>
            </a:endParaRPr>
          </a:p>
          <a:p>
            <a:pPr marL="0" lvl="0" indent="0" algn="l" rtl="0">
              <a:lnSpc>
                <a:spcPct val="115000"/>
              </a:lnSpc>
              <a:spcBef>
                <a:spcPts val="1800"/>
              </a:spcBef>
              <a:spcAft>
                <a:spcPts val="0"/>
              </a:spcAft>
              <a:buNone/>
            </a:pPr>
            <a:endParaRPr sz="1300">
              <a:solidFill>
                <a:srgbClr val="181717"/>
              </a:solidFill>
              <a:highlight>
                <a:srgbClr val="FFFFFF"/>
              </a:highlight>
            </a:endParaRPr>
          </a:p>
          <a:p>
            <a:pPr marL="0" lvl="0" indent="0" algn="l" rtl="0">
              <a:lnSpc>
                <a:spcPct val="115000"/>
              </a:lnSpc>
              <a:spcBef>
                <a:spcPts val="0"/>
              </a:spcBef>
              <a:spcAft>
                <a:spcPts val="1800"/>
              </a:spcAft>
              <a:buNone/>
            </a:pPr>
            <a:r>
              <a:rPr lang="en" sz="1300">
                <a:solidFill>
                  <a:srgbClr val="181717"/>
                </a:solidFill>
                <a:highlight>
                  <a:srgbClr val="FFFFFF"/>
                </a:highlight>
              </a:rPr>
              <a:t>When a set of alphanumeric characters are placed inside square brackets </a:t>
            </a:r>
            <a:r>
              <a:rPr lang="en" sz="1200">
                <a:solidFill>
                  <a:srgbClr val="000000"/>
                </a:solidFill>
                <a:highlight>
                  <a:srgbClr val="D9E5F3"/>
                </a:highlight>
              </a:rPr>
              <a:t>[]</a:t>
            </a:r>
            <a:r>
              <a:rPr lang="en" sz="1300">
                <a:solidFill>
                  <a:srgbClr val="181717"/>
                </a:solidFill>
                <a:highlight>
                  <a:srgbClr val="FFFFFF"/>
                </a:highlight>
              </a:rPr>
              <a:t>, the target string is matched with these characters. A range of characters or individual characters can be listed in the square bracket. For example:</a:t>
            </a:r>
            <a:endParaRPr/>
          </a:p>
        </p:txBody>
      </p:sp>
      <p:sp>
        <p:nvSpPr>
          <p:cNvPr id="198" name="Google Shape;198;p27"/>
          <p:cNvSpPr txBox="1">
            <a:spLocks noGrp="1"/>
          </p:cNvSpPr>
          <p:nvPr>
            <p:ph type="sldNum" idx="12"/>
          </p:nvPr>
        </p:nvSpPr>
        <p:spPr>
          <a:xfrm>
            <a:off x="8504981" y="4686113"/>
            <a:ext cx="583200" cy="405600"/>
          </a:xfrm>
          <a:prstGeom prst="rect">
            <a:avLst/>
          </a:prstGeom>
        </p:spPr>
        <p:txBody>
          <a:bodyPr spcFirstLastPara="1" wrap="square" lIns="68575" tIns="34275" rIns="68575" bIns="34275" anchor="b" anchorCtr="0">
            <a:noAutofit/>
          </a:bodyPr>
          <a:lstStyle/>
          <a:p>
            <a:pPr marL="0" lvl="0" indent="0" algn="ctr" rtl="0">
              <a:spcBef>
                <a:spcPts val="0"/>
              </a:spcBef>
              <a:spcAft>
                <a:spcPts val="0"/>
              </a:spcAft>
              <a:buClr>
                <a:srgbClr val="000000"/>
              </a:buClr>
              <a:buSzPts val="2100"/>
              <a:buFont typeface="Arial"/>
              <a:buNone/>
            </a:pPr>
            <a:fld id="{00000000-1234-1234-1234-123412341234}" type="slidenum">
              <a:rPr lang="en"/>
              <a:t>9</a:t>
            </a:fld>
            <a:endParaRPr/>
          </a:p>
        </p:txBody>
      </p:sp>
      <p:graphicFrame>
        <p:nvGraphicFramePr>
          <p:cNvPr id="199" name="Google Shape;199;p27"/>
          <p:cNvGraphicFramePr/>
          <p:nvPr/>
        </p:nvGraphicFramePr>
        <p:xfrm>
          <a:off x="523875" y="3025750"/>
          <a:ext cx="8321050" cy="1851010"/>
        </p:xfrm>
        <a:graphic>
          <a:graphicData uri="http://schemas.openxmlformats.org/drawingml/2006/table">
            <a:tbl>
              <a:tblPr>
                <a:noFill/>
                <a:tableStyleId>{E65B80B3-D6A0-4F7F-9482-33BDE5902289}</a:tableStyleId>
              </a:tblPr>
              <a:tblGrid>
                <a:gridCol w="2080275">
                  <a:extLst>
                    <a:ext uri="{9D8B030D-6E8A-4147-A177-3AD203B41FA5}">
                      <a16:colId xmlns:a16="http://schemas.microsoft.com/office/drawing/2014/main" val="20000"/>
                    </a:ext>
                  </a:extLst>
                </a:gridCol>
                <a:gridCol w="6240775">
                  <a:extLst>
                    <a:ext uri="{9D8B030D-6E8A-4147-A177-3AD203B41FA5}">
                      <a16:colId xmlns:a16="http://schemas.microsoft.com/office/drawing/2014/main" val="20001"/>
                    </a:ext>
                  </a:extLst>
                </a:gridCol>
              </a:tblGrid>
              <a:tr h="392275">
                <a:tc>
                  <a:txBody>
                    <a:bodyPr/>
                    <a:lstStyle/>
                    <a:p>
                      <a:pPr marL="0" lvl="0" indent="0" algn="l" rtl="0">
                        <a:spcBef>
                          <a:spcPts val="0"/>
                        </a:spcBef>
                        <a:spcAft>
                          <a:spcPts val="0"/>
                        </a:spcAft>
                        <a:buNone/>
                      </a:pPr>
                      <a:r>
                        <a:rPr lang="en"/>
                        <a:t>Pattern</a:t>
                      </a:r>
                      <a:endParaRPr/>
                    </a:p>
                  </a:txBody>
                  <a:tcPr marL="91425" marR="91425" marT="91425" marB="91425" anchor="b">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17325" cap="flat" cmpd="sng">
                      <a:solidFill>
                        <a:srgbClr val="000000"/>
                      </a:solidFill>
                      <a:prstDash val="solid"/>
                      <a:round/>
                      <a:headEnd type="none" w="sm" len="sm"/>
                      <a:tailEnd type="none" w="sm" len="sm"/>
                    </a:lnB>
                    <a:solidFill>
                      <a:srgbClr val="63A9E0"/>
                    </a:solidFill>
                  </a:tcPr>
                </a:tc>
                <a:tc>
                  <a:txBody>
                    <a:bodyPr/>
                    <a:lstStyle/>
                    <a:p>
                      <a:pPr marL="0" lvl="0" indent="0" algn="l" rtl="0">
                        <a:spcBef>
                          <a:spcPts val="0"/>
                        </a:spcBef>
                        <a:spcAft>
                          <a:spcPts val="0"/>
                        </a:spcAft>
                        <a:buNone/>
                      </a:pPr>
                      <a:r>
                        <a:rPr lang="en"/>
                        <a:t>Description</a:t>
                      </a:r>
                      <a:endParaRPr/>
                    </a:p>
                  </a:txBody>
                  <a:tcPr marL="91425" marR="91425" marT="91425" marB="91425" anchor="b">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17325" cap="flat" cmpd="sng">
                      <a:solidFill>
                        <a:srgbClr val="000000"/>
                      </a:solidFill>
                      <a:prstDash val="solid"/>
                      <a:round/>
                      <a:headEnd type="none" w="sm" len="sm"/>
                      <a:tailEnd type="none" w="sm" len="sm"/>
                    </a:lnB>
                    <a:solidFill>
                      <a:srgbClr val="63A9E0"/>
                    </a:solidFill>
                  </a:tcPr>
                </a:tc>
                <a:extLst>
                  <a:ext uri="{0D108BD9-81ED-4DB2-BD59-A6C34878D82A}">
                    <a16:rowId xmlns:a16="http://schemas.microsoft.com/office/drawing/2014/main" val="10000"/>
                  </a:ext>
                </a:extLst>
              </a:tr>
              <a:tr h="363700">
                <a:tc>
                  <a:txBody>
                    <a:bodyPr/>
                    <a:lstStyle/>
                    <a:p>
                      <a:pPr marL="0" lvl="0" indent="0" algn="just" rtl="0">
                        <a:lnSpc>
                          <a:spcPct val="115000"/>
                        </a:lnSpc>
                        <a:spcBef>
                          <a:spcPts val="0"/>
                        </a:spcBef>
                        <a:spcAft>
                          <a:spcPts val="0"/>
                        </a:spcAft>
                        <a:buNone/>
                      </a:pPr>
                      <a:r>
                        <a:rPr lang="en" sz="1050" b="1">
                          <a:highlight>
                            <a:srgbClr val="FFFFFF"/>
                          </a:highlight>
                          <a:latin typeface="Consolas"/>
                          <a:ea typeface="Consolas"/>
                          <a:cs typeface="Consolas"/>
                          <a:sym typeface="Consolas"/>
                        </a:rPr>
                        <a:t>[abc]</a:t>
                      </a:r>
                      <a:endParaRPr sz="1050" b="1">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17325"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050" b="1">
                          <a:highlight>
                            <a:srgbClr val="FFFFFF"/>
                          </a:highlight>
                          <a:latin typeface="Century Gothic"/>
                          <a:ea typeface="Century Gothic"/>
                          <a:cs typeface="Century Gothic"/>
                          <a:sym typeface="Century Gothic"/>
                        </a:rPr>
                        <a:t>match any of the characters a, b, or c</a:t>
                      </a:r>
                      <a:endParaRPr sz="1050" b="1">
                        <a:highlight>
                          <a:srgbClr val="FFFFFF"/>
                        </a:highlight>
                        <a:latin typeface="Century Gothic"/>
                        <a:ea typeface="Century Gothic"/>
                        <a:cs typeface="Century Gothic"/>
                        <a:sym typeface="Century Gothic"/>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17325"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3700">
                <a:tc>
                  <a:txBody>
                    <a:bodyPr/>
                    <a:lstStyle/>
                    <a:p>
                      <a:pPr marL="0" lvl="0" indent="0" algn="just" rtl="0">
                        <a:lnSpc>
                          <a:spcPct val="115000"/>
                        </a:lnSpc>
                        <a:spcBef>
                          <a:spcPts val="0"/>
                        </a:spcBef>
                        <a:spcAft>
                          <a:spcPts val="0"/>
                        </a:spcAft>
                        <a:buNone/>
                      </a:pPr>
                      <a:r>
                        <a:rPr lang="en" sz="1050" b="1">
                          <a:highlight>
                            <a:srgbClr val="FFFFFF"/>
                          </a:highlight>
                          <a:latin typeface="Consolas"/>
                          <a:ea typeface="Consolas"/>
                          <a:cs typeface="Consolas"/>
                          <a:sym typeface="Consolas"/>
                        </a:rPr>
                        <a:t>[a-c]</a:t>
                      </a:r>
                      <a:endParaRPr sz="1050" b="1">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050" b="1">
                          <a:highlight>
                            <a:srgbClr val="FFFFFF"/>
                          </a:highlight>
                          <a:latin typeface="Century Gothic"/>
                          <a:ea typeface="Century Gothic"/>
                          <a:cs typeface="Century Gothic"/>
                          <a:sym typeface="Century Gothic"/>
                        </a:rPr>
                        <a:t>which uses a range to express the same set of characters.</a:t>
                      </a:r>
                      <a:endParaRPr sz="1050" b="1">
                        <a:highlight>
                          <a:srgbClr val="FFFFFF"/>
                        </a:highlight>
                        <a:latin typeface="Century Gothic"/>
                        <a:ea typeface="Century Gothic"/>
                        <a:cs typeface="Century Gothic"/>
                        <a:sym typeface="Century Gothic"/>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63700">
                <a:tc>
                  <a:txBody>
                    <a:bodyPr/>
                    <a:lstStyle/>
                    <a:p>
                      <a:pPr marL="0" lvl="0" indent="0" algn="just" rtl="0">
                        <a:lnSpc>
                          <a:spcPct val="115000"/>
                        </a:lnSpc>
                        <a:spcBef>
                          <a:spcPts val="0"/>
                        </a:spcBef>
                        <a:spcAft>
                          <a:spcPts val="0"/>
                        </a:spcAft>
                        <a:buNone/>
                      </a:pPr>
                      <a:r>
                        <a:rPr lang="en" sz="1050" b="1">
                          <a:highlight>
                            <a:srgbClr val="FFFFFF"/>
                          </a:highlight>
                          <a:latin typeface="Consolas"/>
                          <a:ea typeface="Consolas"/>
                          <a:cs typeface="Consolas"/>
                          <a:sym typeface="Consolas"/>
                        </a:rPr>
                        <a:t>[a-z]</a:t>
                      </a:r>
                      <a:endParaRPr sz="1050" b="1">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050" b="1">
                          <a:highlight>
                            <a:srgbClr val="FFFFFF"/>
                          </a:highlight>
                          <a:latin typeface="Century Gothic"/>
                          <a:ea typeface="Century Gothic"/>
                          <a:cs typeface="Century Gothic"/>
                          <a:sym typeface="Century Gothic"/>
                        </a:rPr>
                        <a:t>match only lowercase letters.</a:t>
                      </a:r>
                      <a:endParaRPr sz="1050" b="1">
                        <a:highlight>
                          <a:srgbClr val="FFFFFF"/>
                        </a:highlight>
                        <a:latin typeface="Century Gothic"/>
                        <a:ea typeface="Century Gothic"/>
                        <a:cs typeface="Century Gothic"/>
                        <a:sym typeface="Century Gothic"/>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63700">
                <a:tc>
                  <a:txBody>
                    <a:bodyPr/>
                    <a:lstStyle/>
                    <a:p>
                      <a:pPr marL="0" lvl="0" indent="0" algn="just" rtl="0">
                        <a:lnSpc>
                          <a:spcPct val="115000"/>
                        </a:lnSpc>
                        <a:spcBef>
                          <a:spcPts val="0"/>
                        </a:spcBef>
                        <a:spcAft>
                          <a:spcPts val="0"/>
                        </a:spcAft>
                        <a:buNone/>
                      </a:pPr>
                      <a:r>
                        <a:rPr lang="en" sz="1050" b="1">
                          <a:highlight>
                            <a:srgbClr val="FFFFFF"/>
                          </a:highlight>
                          <a:latin typeface="Consolas"/>
                          <a:ea typeface="Consolas"/>
                          <a:cs typeface="Consolas"/>
                          <a:sym typeface="Consolas"/>
                        </a:rPr>
                        <a:t>[0-9]</a:t>
                      </a:r>
                      <a:endParaRPr sz="1050" b="1">
                        <a:highlight>
                          <a:srgbClr val="FFFFFF"/>
                        </a:highlight>
                        <a:latin typeface="Consolas"/>
                        <a:ea typeface="Consolas"/>
                        <a:cs typeface="Consolas"/>
                        <a:sym typeface="Consolas"/>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050" b="1">
                          <a:highlight>
                            <a:srgbClr val="FFFFFF"/>
                          </a:highlight>
                          <a:latin typeface="Century Gothic"/>
                          <a:ea typeface="Century Gothic"/>
                          <a:cs typeface="Century Gothic"/>
                          <a:sym typeface="Century Gothic"/>
                        </a:rPr>
                        <a:t>match only digits.</a:t>
                      </a:r>
                      <a:endParaRPr sz="1050" b="1">
                        <a:highlight>
                          <a:srgbClr val="FFFFFF"/>
                        </a:highlight>
                        <a:latin typeface="Century Gothic"/>
                        <a:ea typeface="Century Gothic"/>
                        <a:cs typeface="Century Gothic"/>
                        <a:sym typeface="Century Gothic"/>
                      </a:endParaRPr>
                    </a:p>
                  </a:txBody>
                  <a:tcPr marL="91425" marR="91425" marT="91425" marB="91425">
                    <a:lnL w="8650" cap="flat" cmpd="sng">
                      <a:solidFill>
                        <a:srgbClr val="000000"/>
                      </a:solidFill>
                      <a:prstDash val="solid"/>
                      <a:round/>
                      <a:headEnd type="none" w="sm" len="sm"/>
                      <a:tailEnd type="none" w="sm" len="sm"/>
                    </a:lnL>
                    <a:lnR w="8650" cap="flat" cmpd="sng">
                      <a:solidFill>
                        <a:srgbClr val="000000"/>
                      </a:solidFill>
                      <a:prstDash val="solid"/>
                      <a:round/>
                      <a:headEnd type="none" w="sm" len="sm"/>
                      <a:tailEnd type="none" w="sm" len="sm"/>
                    </a:lnR>
                    <a:lnT w="8650" cap="flat" cmpd="sng">
                      <a:solidFill>
                        <a:srgbClr val="000000"/>
                      </a:solidFill>
                      <a:prstDash val="solid"/>
                      <a:round/>
                      <a:headEnd type="none" w="sm" len="sm"/>
                      <a:tailEnd type="none" w="sm" len="sm"/>
                    </a:lnT>
                    <a:lnB w="8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00" name="Google Shape;200;p27"/>
          <p:cNvSpPr txBox="1"/>
          <p:nvPr/>
        </p:nvSpPr>
        <p:spPr>
          <a:xfrm>
            <a:off x="3350650" y="1792800"/>
            <a:ext cx="3000000" cy="3849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300">
                <a:solidFill>
                  <a:srgbClr val="181717"/>
                </a:solidFill>
                <a:highlight>
                  <a:srgbClr val="FFFFFF"/>
                </a:highlight>
              </a:rPr>
              <a:t>. ^ $ * + ? [ ] \ | ( )</a:t>
            </a:r>
            <a:endParaRPr/>
          </a:p>
        </p:txBody>
      </p:sp>
    </p:spTree>
  </p:cSld>
  <p:clrMapOvr>
    <a:masterClrMapping/>
  </p:clrMapOvr>
</p:sld>
</file>

<file path=ppt/theme/theme1.xml><?xml version="1.0" encoding="utf-8"?>
<a:theme xmlns:a="http://schemas.openxmlformats.org/drawingml/2006/main"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4413</Words>
  <Application>Microsoft Office PowerPoint</Application>
  <PresentationFormat>On-screen Show (16:9)</PresentationFormat>
  <Paragraphs>402</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Consolas</vt:lpstr>
      <vt:lpstr>Avenir</vt:lpstr>
      <vt:lpstr>Roboto Mono</vt:lpstr>
      <vt:lpstr>Century Gothic</vt:lpstr>
      <vt:lpstr>Roboto</vt:lpstr>
      <vt:lpstr>PS Course Template</vt:lpstr>
      <vt:lpstr>Python - Regular Expression in Python</vt:lpstr>
      <vt:lpstr>Learning Objectives</vt:lpstr>
      <vt:lpstr>Table of Contents</vt:lpstr>
      <vt:lpstr>Regular Expression</vt:lpstr>
      <vt:lpstr>Common Use Cases</vt:lpstr>
      <vt:lpstr>Introduction to Regular Expressions in Python</vt:lpstr>
      <vt:lpstr>Raw Strings</vt:lpstr>
      <vt:lpstr>What is the Purpose of Raw Strings</vt:lpstr>
      <vt:lpstr>Regex Metacharacters</vt:lpstr>
      <vt:lpstr>Regular Expression Patterns</vt:lpstr>
      <vt:lpstr>Specific Characters / Metacharacter</vt:lpstr>
      <vt:lpstr>Specific Characters / Metacharacter</vt:lpstr>
      <vt:lpstr>Example</vt:lpstr>
      <vt:lpstr>Python Regex Methods</vt:lpstr>
      <vt:lpstr>Python Regex methods (continued)</vt:lpstr>
      <vt:lpstr>Regex flags (1 of 2)</vt:lpstr>
      <vt:lpstr>Regex flags (2 of 2)</vt:lpstr>
      <vt:lpstr>The Match Object Methods</vt:lpstr>
      <vt:lpstr>Compile a Regular Expression Pattern</vt:lpstr>
      <vt:lpstr>Find all Pattern Matches in a String</vt:lpstr>
      <vt:lpstr>Capture the email Addresses</vt:lpstr>
      <vt:lpstr>Search for a Pattern Match in a String</vt:lpstr>
      <vt:lpstr>Captured Groups in a Match Object</vt:lpstr>
      <vt:lpstr>Example1: Capture Groups</vt:lpstr>
      <vt:lpstr>Example2: Capture Groups</vt:lpstr>
      <vt:lpstr>Get the position of a regex match</vt:lpstr>
      <vt:lpstr>Guided Lab - Regex in Python</vt:lpstr>
      <vt:lpstr>Search() vs. Findall()</vt:lpstr>
      <vt:lpstr>Managing Complex Regex</vt:lpstr>
      <vt:lpstr>Knowledge Check</vt:lpstr>
      <vt:lpstr>Summary</vt:lpstr>
      <vt:lpstr>References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Hutchins, Kashari</cp:lastModifiedBy>
  <cp:revision>1</cp:revision>
  <dcterms:modified xsi:type="dcterms:W3CDTF">2025-04-07T21:36:25Z</dcterms:modified>
</cp:coreProperties>
</file>