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7" r:id="rId1"/>
  </p:sldMasterIdLst>
  <p:notesMasterIdLst>
    <p:notesMasterId r:id="rId24"/>
  </p:notesMasterIdLst>
  <p:sldIdLst>
    <p:sldId id="256" r:id="rId2"/>
    <p:sldId id="270" r:id="rId3"/>
    <p:sldId id="257" r:id="rId4"/>
    <p:sldId id="258" r:id="rId5"/>
    <p:sldId id="259" r:id="rId6"/>
    <p:sldId id="260" r:id="rId7"/>
    <p:sldId id="261" r:id="rId8"/>
    <p:sldId id="262" r:id="rId9"/>
    <p:sldId id="266" r:id="rId10"/>
    <p:sldId id="269" r:id="rId11"/>
    <p:sldId id="276" r:id="rId12"/>
    <p:sldId id="267" r:id="rId13"/>
    <p:sldId id="268" r:id="rId14"/>
    <p:sldId id="277" r:id="rId15"/>
    <p:sldId id="281" r:id="rId16"/>
    <p:sldId id="282" r:id="rId17"/>
    <p:sldId id="283" r:id="rId18"/>
    <p:sldId id="284" r:id="rId19"/>
    <p:sldId id="285" r:id="rId20"/>
    <p:sldId id="286" r:id="rId21"/>
    <p:sldId id="271"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741" autoAdjust="0"/>
  </p:normalViewPr>
  <p:slideViewPr>
    <p:cSldViewPr snapToGrid="0">
      <p:cViewPr varScale="1">
        <p:scale>
          <a:sx n="35" d="100"/>
          <a:sy n="35" d="100"/>
        </p:scale>
        <p:origin x="101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D964-0C1B-4235-8DD6-00975FC47E70}" type="datetimeFigureOut">
              <a:rPr lang="en-IN" smtClean="0"/>
              <a:t>10-02-2023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2731D-2238-4575-B3DA-F8D646E7186F}" type="slidenum">
              <a:rPr lang="en-IN" smtClean="0"/>
              <a:t>‹#›</a:t>
            </a:fld>
            <a:endParaRPr lang="en-IN"/>
          </a:p>
        </p:txBody>
      </p:sp>
    </p:spTree>
    <p:extLst>
      <p:ext uri="{BB962C8B-B14F-4D97-AF65-F5344CB8AC3E}">
        <p14:creationId xmlns:p14="http://schemas.microsoft.com/office/powerpoint/2010/main" val="332616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42731D-2238-4575-B3DA-F8D646E7186F}" type="slidenum">
              <a:rPr lang="en-IN" smtClean="0"/>
              <a:t>13</a:t>
            </a:fld>
            <a:endParaRPr lang="en-IN"/>
          </a:p>
        </p:txBody>
      </p:sp>
    </p:spTree>
    <p:extLst>
      <p:ext uri="{BB962C8B-B14F-4D97-AF65-F5344CB8AC3E}">
        <p14:creationId xmlns:p14="http://schemas.microsoft.com/office/powerpoint/2010/main" val="52584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42731D-2238-4575-B3DA-F8D646E7186F}" type="slidenum">
              <a:rPr lang="en-IN" smtClean="0"/>
              <a:t>14</a:t>
            </a:fld>
            <a:endParaRPr lang="en-IN"/>
          </a:p>
        </p:txBody>
      </p:sp>
    </p:spTree>
    <p:extLst>
      <p:ext uri="{BB962C8B-B14F-4D97-AF65-F5344CB8AC3E}">
        <p14:creationId xmlns:p14="http://schemas.microsoft.com/office/powerpoint/2010/main" val="320961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4992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71750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3406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9ABCAEC-7D34-E549-A96E-FCEDAADBE4B0}"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479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864334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B0A250-5CC0-1746-B209-08E8B0DAE6AF}" type="datetimeFigureOut">
              <a:rPr lang="en-US" smtClean="0"/>
              <a:pPr/>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5009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B0A250-5CC0-1746-B209-08E8B0DAE6AF}" type="datetimeFigureOut">
              <a:rPr lang="en-US" smtClean="0"/>
              <a:pPr/>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93801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928718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5B0A250-5CC0-1746-B209-08E8B0DAE6AF}" type="datetimeFigureOut">
              <a:rPr lang="en-US" smtClean="0"/>
              <a:t>2/10/2023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9ABCAEC-7D34-E549-A96E-FCEDAADBE4B0}" type="slidenum">
              <a:rPr lang="en-US" smtClean="0"/>
              <a:t>‹#›</a:t>
            </a:fld>
            <a:endParaRPr lang="en-US"/>
          </a:p>
        </p:txBody>
      </p:sp>
    </p:spTree>
    <p:extLst>
      <p:ext uri="{BB962C8B-B14F-4D97-AF65-F5344CB8AC3E}">
        <p14:creationId xmlns:p14="http://schemas.microsoft.com/office/powerpoint/2010/main" val="281274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81284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07775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76395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77498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2/10/2023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58639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5B0A250-5CC0-1746-B209-08E8B0DAE6AF}" type="datetimeFigureOut">
              <a:rPr lang="en-US" smtClean="0"/>
              <a:pPr/>
              <a:t>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5083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2/10/2023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55476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2/10/2023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34476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B0A250-5CC0-1746-B209-08E8B0DAE6AF}" type="datetimeFigureOut">
              <a:rPr lang="en-US" smtClean="0"/>
              <a:pPr/>
              <a:t>2/10/2023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36875658"/>
      </p:ext>
    </p:extLst>
  </p:cSld>
  <p:clrMap bg1="dk1" tx1="lt1" bg2="dk2" tx2="lt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 id="214748412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phylake1337/fire-dataset" TargetMode="External"/><Relationship Id="rId2" Type="http://schemas.openxmlformats.org/officeDocument/2006/relationships/hyperlink" Target="https://semiengineering.com/sensors-in-fire-detection/" TargetMode="External"/><Relationship Id="rId1" Type="http://schemas.openxmlformats.org/officeDocument/2006/relationships/slideLayout" Target="../slideLayouts/slideLayout2.xml"/><Relationship Id="rId4" Type="http://schemas.openxmlformats.org/officeDocument/2006/relationships/hyperlink" Target="https://docs.opencv.org/4.x/d9/df8/tutorial_roo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4DF6-B271-A2B1-3422-23FC7057763D}"/>
              </a:ext>
            </a:extLst>
          </p:cNvPr>
          <p:cNvSpPr>
            <a:spLocks noGrp="1"/>
          </p:cNvSpPr>
          <p:nvPr>
            <p:ph type="ctrTitle"/>
          </p:nvPr>
        </p:nvSpPr>
        <p:spPr>
          <a:xfrm>
            <a:off x="4493171" y="1121163"/>
            <a:ext cx="6479629" cy="1475178"/>
          </a:xfrm>
        </p:spPr>
        <p:txBody>
          <a:bodyPr>
            <a:normAutofit/>
          </a:bodyPr>
          <a:lstStyle/>
          <a:p>
            <a:r>
              <a:rPr lang="en-US" sz="3200" u="sng" dirty="0">
                <a:latin typeface="Times New Roman" panose="02020603050405020304" pitchFamily="18" charset="0"/>
                <a:cs typeface="Times New Roman" panose="02020603050405020304" pitchFamily="18" charset="0"/>
              </a:rPr>
              <a:t>FIRE  DETECTION  SYSTEM USING  OPENCV  AND  ML</a:t>
            </a:r>
            <a:endParaRPr lang="en-IN" sz="32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7FF462A-5555-7D6D-64E5-0E1E728EE49A}"/>
              </a:ext>
            </a:extLst>
          </p:cNvPr>
          <p:cNvSpPr>
            <a:spLocks noGrp="1"/>
          </p:cNvSpPr>
          <p:nvPr>
            <p:ph type="subTitle" idx="1"/>
          </p:nvPr>
        </p:nvSpPr>
        <p:spPr>
          <a:xfrm>
            <a:off x="4923004" y="2596341"/>
            <a:ext cx="6479629" cy="3493324"/>
          </a:xfrm>
        </p:spPr>
        <p:txBody>
          <a:bodyPr>
            <a:noAutofit/>
          </a:bodyPr>
          <a:lstStyle/>
          <a:p>
            <a:pPr algn="ctr"/>
            <a:r>
              <a:rPr lang="en-US" dirty="0">
                <a:latin typeface="Times New Roman" panose="02020603050405020304" pitchFamily="18" charset="0"/>
                <a:cs typeface="Times New Roman" panose="02020603050405020304" pitchFamily="18" charset="0"/>
              </a:rPr>
              <a:t> PRESENTED BY :-</a:t>
            </a:r>
          </a:p>
          <a:p>
            <a:r>
              <a:rPr lang="en-US" dirty="0">
                <a:latin typeface="Times New Roman" panose="02020603050405020304" pitchFamily="18" charset="0"/>
                <a:cs typeface="Times New Roman" panose="02020603050405020304" pitchFamily="18" charset="0"/>
              </a:rPr>
              <a:t>KASHETTY ANEESH                               245320748020 </a:t>
            </a:r>
          </a:p>
          <a:p>
            <a:r>
              <a:rPr lang="en-US" dirty="0">
                <a:latin typeface="Times New Roman" panose="02020603050405020304" pitchFamily="18" charset="0"/>
                <a:cs typeface="Times New Roman" panose="02020603050405020304" pitchFamily="18" charset="0"/>
              </a:rPr>
              <a:t>M RUTHWIK                                             245320748027  </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       K PRANEETH  KUMAR</a:t>
            </a:r>
            <a:r>
              <a:rPr lang="en-US" dirty="0">
                <a:latin typeface="Times New Roman" panose="02020603050405020304" pitchFamily="18" charset="0"/>
                <a:cs typeface="Times New Roman" panose="02020603050405020304" pitchFamily="18" charset="0"/>
              </a:rPr>
              <a:t>                          245320748306 </a:t>
            </a:r>
          </a:p>
          <a:p>
            <a:pPr algn="ct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Batch-21</a:t>
            </a:r>
          </a:p>
          <a:p>
            <a:pPr algn="ctr"/>
            <a:r>
              <a:rPr lang="en-IN" sz="2600" dirty="0">
                <a:latin typeface="Times New Roman" panose="02020603050405020304" pitchFamily="18" charset="0"/>
                <a:cs typeface="Times New Roman" panose="02020603050405020304" pitchFamily="18" charset="0"/>
              </a:rPr>
              <a:t>UNDER THE GUIDANCE OF:-</a:t>
            </a:r>
          </a:p>
          <a:p>
            <a:pPr algn="ctr"/>
            <a:r>
              <a:rPr lang="en-IN" sz="2600" dirty="0">
                <a:latin typeface="Times New Roman" panose="02020603050405020304" pitchFamily="18" charset="0"/>
                <a:cs typeface="Times New Roman" panose="02020603050405020304" pitchFamily="18" charset="0"/>
              </a:rPr>
              <a:t>Mrs. S. SWAPNA</a:t>
            </a:r>
          </a:p>
          <a:p>
            <a:pPr algn="ctr"/>
            <a:r>
              <a:rPr lang="en-US" sz="2400" dirty="0">
                <a:latin typeface="Times New Roman" panose="02020603050405020304" pitchFamily="18" charset="0"/>
                <a:cs typeface="Times New Roman" panose="02020603050405020304" pitchFamily="18" charset="0"/>
              </a:rPr>
              <a:t>ASSISTANT PROFESSOR</a:t>
            </a:r>
          </a:p>
          <a:p>
            <a:pPr algn="ctr"/>
            <a:r>
              <a:rPr lang="en-US" sz="2400" b="1" dirty="0">
                <a:latin typeface="Times New Roman" panose="02020603050405020304" pitchFamily="18" charset="0"/>
                <a:cs typeface="Times New Roman" panose="02020603050405020304" pitchFamily="18" charset="0"/>
              </a:rPr>
              <a:t>Department of CSE(AIML)</a:t>
            </a:r>
            <a:endParaRPr lang="en-US" sz="2400" dirty="0">
              <a:latin typeface="Times New Roman" panose="02020603050405020304" pitchFamily="18" charset="0"/>
              <a:cs typeface="Times New Roman" panose="02020603050405020304" pitchFamily="18" charset="0"/>
            </a:endParaRPr>
          </a:p>
          <a:p>
            <a:pPr algn="ctr"/>
            <a:r>
              <a:rPr lang="en-IN"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8EAD4B50-25B3-3CC0-86B7-09B4494C3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57" y="1582220"/>
            <a:ext cx="5020699" cy="4249167"/>
          </a:xfrm>
          <a:prstGeom prst="rect">
            <a:avLst/>
          </a:prstGeom>
        </p:spPr>
      </p:pic>
      <p:pic>
        <p:nvPicPr>
          <p:cNvPr id="4" name="Picture 3">
            <a:extLst>
              <a:ext uri="{FF2B5EF4-FFF2-40B4-BE49-F238E27FC236}">
                <a16:creationId xmlns:a16="http://schemas.microsoft.com/office/drawing/2014/main" id="{029825EC-432F-90D9-BE6C-DF81EBBFE601}"/>
              </a:ext>
            </a:extLst>
          </p:cNvPr>
          <p:cNvPicPr>
            <a:picLocks noChangeAspect="1"/>
          </p:cNvPicPr>
          <p:nvPr/>
        </p:nvPicPr>
        <p:blipFill>
          <a:blip r:embed="rId3"/>
          <a:stretch>
            <a:fillRect/>
          </a:stretch>
        </p:blipFill>
        <p:spPr>
          <a:xfrm>
            <a:off x="687855" y="392574"/>
            <a:ext cx="1128389" cy="931368"/>
          </a:xfrm>
          <a:prstGeom prst="rect">
            <a:avLst/>
          </a:prstGeom>
        </p:spPr>
      </p:pic>
      <p:sp>
        <p:nvSpPr>
          <p:cNvPr id="6" name="TextBox 5">
            <a:extLst>
              <a:ext uri="{FF2B5EF4-FFF2-40B4-BE49-F238E27FC236}">
                <a16:creationId xmlns:a16="http://schemas.microsoft.com/office/drawing/2014/main" id="{1D14DB11-385E-2EF0-0088-47E383E3CE67}"/>
              </a:ext>
            </a:extLst>
          </p:cNvPr>
          <p:cNvSpPr txBox="1"/>
          <p:nvPr/>
        </p:nvSpPr>
        <p:spPr>
          <a:xfrm>
            <a:off x="2391310" y="473757"/>
            <a:ext cx="8221894" cy="861774"/>
          </a:xfrm>
          <a:prstGeom prst="rect">
            <a:avLst/>
          </a:prstGeom>
          <a:noFill/>
        </p:spPr>
        <p:txBody>
          <a:bodyPr wrap="square">
            <a:spAutoFit/>
          </a:bodyPr>
          <a:lstStyle/>
          <a:p>
            <a:r>
              <a:rPr lang="en-US" sz="2500" b="1" dirty="0">
                <a:latin typeface="Times New Roman" panose="02020603050405020304" pitchFamily="18" charset="0"/>
                <a:cs typeface="Times New Roman" panose="02020603050405020304" pitchFamily="18" charset="0"/>
              </a:rPr>
              <a:t>NEIL GOGTE INSTITUTE OF TECHNOLOGY</a:t>
            </a:r>
            <a:endParaRPr lang="en-US" sz="2500" dirty="0">
              <a:latin typeface="Times New Roman" panose="02020603050405020304" pitchFamily="18" charset="0"/>
              <a:cs typeface="Times New Roman" panose="02020603050405020304" pitchFamily="18" charset="0"/>
            </a:endParaRPr>
          </a:p>
          <a:p>
            <a:r>
              <a:rPr lang="en-US" sz="2500" dirty="0" err="1">
                <a:latin typeface="Times New Roman" panose="02020603050405020304" pitchFamily="18" charset="0"/>
                <a:cs typeface="Times New Roman" panose="02020603050405020304" pitchFamily="18" charset="0"/>
              </a:rPr>
              <a:t>Kachavanisingaram</a:t>
            </a:r>
            <a:r>
              <a:rPr lang="en-US" sz="2500" dirty="0">
                <a:latin typeface="Times New Roman" panose="02020603050405020304" pitchFamily="18" charset="0"/>
                <a:cs typeface="Times New Roman" panose="02020603050405020304" pitchFamily="18" charset="0"/>
              </a:rPr>
              <a:t> Village, Hyderabad, Telangana 500058.</a:t>
            </a:r>
          </a:p>
        </p:txBody>
      </p:sp>
    </p:spTree>
    <p:extLst>
      <p:ext uri="{BB962C8B-B14F-4D97-AF65-F5344CB8AC3E}">
        <p14:creationId xmlns:p14="http://schemas.microsoft.com/office/powerpoint/2010/main" val="145629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97C8-4868-EC76-9737-9D78E173FEEC}"/>
              </a:ext>
            </a:extLst>
          </p:cNvPr>
          <p:cNvSpPr>
            <a:spLocks noGrp="1"/>
          </p:cNvSpPr>
          <p:nvPr>
            <p:ph type="title"/>
          </p:nvPr>
        </p:nvSpPr>
        <p:spPr>
          <a:xfrm>
            <a:off x="761129" y="456258"/>
            <a:ext cx="9198761" cy="1268984"/>
          </a:xfrm>
        </p:spPr>
        <p:txBody>
          <a:bodyPr>
            <a:normAutofit/>
          </a:bodyPr>
          <a:lstStyle/>
          <a:p>
            <a:pPr algn="ct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FUNCTIONAL REQUIREMENTS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AB5C80-DFEF-978C-B6E9-F0F1D6CD66D1}"/>
              </a:ext>
            </a:extLst>
          </p:cNvPr>
          <p:cNvSpPr>
            <a:spLocks noGrp="1"/>
          </p:cNvSpPr>
          <p:nvPr>
            <p:ph idx="1"/>
          </p:nvPr>
        </p:nvSpPr>
        <p:spPr>
          <a:xfrm>
            <a:off x="565150" y="1504336"/>
            <a:ext cx="9198761" cy="4582774"/>
          </a:xfrm>
        </p:spPr>
        <p:txBody>
          <a:bodyPr>
            <a:normAutofit fontScale="85000" lnSpcReduction="10000"/>
          </a:bodyPr>
          <a:lstStyle/>
          <a:p>
            <a:pPr marL="0" indent="0" algn="just">
              <a:lnSpc>
                <a:spcPct val="103000"/>
              </a:lnSpc>
              <a:buNone/>
            </a:pPr>
            <a:endParaRPr lang="en-US" sz="2000" b="1" u="sng" dirty="0">
              <a:effectLst/>
              <a:latin typeface="Times New Roman" panose="02020603050405020304" pitchFamily="18" charset="0"/>
              <a:ea typeface="Times New Roman" panose="02020603050405020304" pitchFamily="18" charset="0"/>
            </a:endParaRPr>
          </a:p>
          <a:p>
            <a:pPr marL="0" indent="0" algn="just">
              <a:lnSpc>
                <a:spcPct val="103000"/>
              </a:lnSpc>
              <a:buNone/>
            </a:pPr>
            <a:endParaRPr lang="en-US" sz="2000" b="1" u="sng" dirty="0">
              <a:effectLst/>
              <a:latin typeface="Times New Roman" panose="02020603050405020304" pitchFamily="18" charset="0"/>
              <a:ea typeface="Times New Roman" panose="02020603050405020304" pitchFamily="18" charset="0"/>
            </a:endParaRPr>
          </a:p>
          <a:p>
            <a:pPr marL="0" indent="0" algn="just">
              <a:lnSpc>
                <a:spcPct val="103000"/>
              </a:lnSpc>
              <a:buNone/>
            </a:pPr>
            <a:r>
              <a:rPr lang="en-US" sz="2000" b="1" u="sng" dirty="0">
                <a:effectLst/>
                <a:latin typeface="Times New Roman" panose="02020603050405020304" pitchFamily="18" charset="0"/>
                <a:ea typeface="Times New Roman" panose="02020603050405020304" pitchFamily="18" charset="0"/>
              </a:rPr>
              <a:t>User Functionality: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user will be able to </a:t>
            </a:r>
            <a:r>
              <a:rPr lang="en-US" sz="2000" dirty="0">
                <a:latin typeface="Times New Roman" panose="02020603050405020304" pitchFamily="18" charset="0"/>
                <a:ea typeface="Times New Roman" panose="02020603050405020304" pitchFamily="18" charset="0"/>
              </a:rPr>
              <a:t>give camera access to the system.</a:t>
            </a:r>
          </a:p>
          <a:p>
            <a:pPr marL="342900" lvl="0" indent="-342900" algn="just">
              <a:lnSpc>
                <a:spcPct val="103000"/>
              </a:lnSpc>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rPr>
              <a:t>Give the requirements to the Admin.</a:t>
            </a:r>
          </a:p>
          <a:p>
            <a:pPr marL="342900" lvl="0" indent="-342900" algn="just">
              <a:lnSpc>
                <a:spcPct val="103000"/>
              </a:lnSpc>
              <a:buFont typeface="Symbol" panose="05050102010706020507" pitchFamily="18" charset="2"/>
              <a:buChar char=""/>
            </a:pPr>
            <a:endParaRPr lang="en-US" sz="2000" dirty="0">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endParaRPr lang="en-US" sz="2000" dirty="0">
              <a:latin typeface="Times New Roman" panose="02020603050405020304" pitchFamily="18" charset="0"/>
              <a:ea typeface="Times New Roman" panose="02020603050405020304" pitchFamily="18" charset="0"/>
            </a:endParaRPr>
          </a:p>
          <a:p>
            <a:pPr marL="0" indent="0" algn="just">
              <a:lnSpc>
                <a:spcPct val="103000"/>
              </a:lnSpc>
              <a:buNone/>
            </a:pPr>
            <a:r>
              <a:rPr lang="en-US" sz="2000" b="1" u="sng" dirty="0">
                <a:effectLst/>
                <a:latin typeface="Times New Roman" panose="02020603050405020304" pitchFamily="18" charset="0"/>
                <a:ea typeface="Times New Roman" panose="02020603050405020304" pitchFamily="18" charset="0"/>
              </a:rPr>
              <a:t>Admin Functionality:</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admin manages the </a:t>
            </a:r>
            <a:r>
              <a:rPr lang="en-US" sz="2000" dirty="0">
                <a:latin typeface="Times New Roman" panose="02020603050405020304" pitchFamily="18" charset="0"/>
                <a:ea typeface="Times New Roman" panose="02020603050405020304" pitchFamily="18" charset="0"/>
              </a:rPr>
              <a:t>system.</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admin can increase dataset size.</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admin can </a:t>
            </a:r>
            <a:r>
              <a:rPr lang="en-US" sz="2000" dirty="0">
                <a:latin typeface="Times New Roman" panose="02020603050405020304" pitchFamily="18" charset="0"/>
                <a:ea typeface="Times New Roman" panose="02020603050405020304" pitchFamily="18" charset="0"/>
              </a:rPr>
              <a:t>set the requirements as required by the user.</a:t>
            </a: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admin can implement a better algorithm if at all a better algorithm is created in future.</a:t>
            </a:r>
            <a:endParaRPr lang="en-IN" sz="2000" dirty="0">
              <a:effectLst/>
              <a:latin typeface="Times New Roman" panose="02020603050405020304" pitchFamily="18" charset="0"/>
              <a:ea typeface="Times New Roman" panose="02020603050405020304" pitchFamily="18" charset="0"/>
            </a:endParaRPr>
          </a:p>
          <a:p>
            <a:pPr algn="just">
              <a:lnSpc>
                <a:spcPct val="103000"/>
              </a:lnSpc>
            </a:pPr>
            <a:endParaRPr lang="en-IN" sz="1300" dirty="0"/>
          </a:p>
        </p:txBody>
      </p:sp>
    </p:spTree>
    <p:extLst>
      <p:ext uri="{BB962C8B-B14F-4D97-AF65-F5344CB8AC3E}">
        <p14:creationId xmlns:p14="http://schemas.microsoft.com/office/powerpoint/2010/main" val="32881942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7BB4-8CC2-941B-707C-A05099A6C0BE}"/>
              </a:ext>
            </a:extLst>
          </p:cNvPr>
          <p:cNvSpPr>
            <a:spLocks noGrp="1"/>
          </p:cNvSpPr>
          <p:nvPr>
            <p:ph type="title"/>
          </p:nvPr>
        </p:nvSpPr>
        <p:spPr>
          <a:xfrm>
            <a:off x="5034337" y="328774"/>
            <a:ext cx="5589142" cy="1387010"/>
          </a:xfrm>
        </p:spPr>
        <p:txBody>
          <a:bodyPr vert="horz" lIns="91440" tIns="45720" rIns="91440" bIns="45720" rtlCol="0" anchor="t">
            <a:normAutofit/>
          </a:bodyPr>
          <a:lstStyle/>
          <a:p>
            <a:pPr algn="ctr">
              <a:lnSpc>
                <a:spcPct val="90000"/>
              </a:lnSpc>
            </a:pPr>
            <a:br>
              <a:rPr lang="en-US" sz="4100" u="sng" dirty="0">
                <a:latin typeface="Times New Roman" panose="02020603050405020304" pitchFamily="18" charset="0"/>
                <a:cs typeface="Times New Roman" panose="02020603050405020304" pitchFamily="18" charset="0"/>
              </a:rPr>
            </a:br>
            <a:r>
              <a:rPr lang="en-US" sz="4100" u="sng" dirty="0">
                <a:latin typeface="Times New Roman" panose="02020603050405020304" pitchFamily="18" charset="0"/>
                <a:cs typeface="Times New Roman" panose="02020603050405020304" pitchFamily="18" charset="0"/>
              </a:rPr>
              <a:t>USECASE </a:t>
            </a:r>
            <a:r>
              <a:rPr lang="en-US" sz="3900" u="sng" dirty="0">
                <a:latin typeface="Times New Roman" panose="02020603050405020304" pitchFamily="18" charset="0"/>
                <a:cs typeface="Times New Roman" panose="02020603050405020304" pitchFamily="18" charset="0"/>
              </a:rPr>
              <a:t>DIAGRAMS</a:t>
            </a:r>
          </a:p>
        </p:txBody>
      </p:sp>
      <p:pic>
        <p:nvPicPr>
          <p:cNvPr id="5" name="Picture 4">
            <a:extLst>
              <a:ext uri="{FF2B5EF4-FFF2-40B4-BE49-F238E27FC236}">
                <a16:creationId xmlns:a16="http://schemas.microsoft.com/office/drawing/2014/main" id="{86D5FABC-E646-FEE7-7455-B99B9374F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27" y="2209266"/>
            <a:ext cx="5727797" cy="4054090"/>
          </a:xfrm>
          <a:prstGeom prst="rect">
            <a:avLst/>
          </a:prstGeom>
        </p:spPr>
      </p:pic>
      <p:pic>
        <p:nvPicPr>
          <p:cNvPr id="6" name="Picture 5">
            <a:extLst>
              <a:ext uri="{FF2B5EF4-FFF2-40B4-BE49-F238E27FC236}">
                <a16:creationId xmlns:a16="http://schemas.microsoft.com/office/drawing/2014/main" id="{E094FBC3-A8FA-22BD-6010-F3A3DDD62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228" y="2209266"/>
            <a:ext cx="5862745" cy="4054090"/>
          </a:xfrm>
          <a:prstGeom prst="rect">
            <a:avLst/>
          </a:prstGeom>
        </p:spPr>
      </p:pic>
      <p:sp>
        <p:nvSpPr>
          <p:cNvPr id="7" name="TextBox 6">
            <a:extLst>
              <a:ext uri="{FF2B5EF4-FFF2-40B4-BE49-F238E27FC236}">
                <a16:creationId xmlns:a16="http://schemas.microsoft.com/office/drawing/2014/main" id="{B2D85C0F-41F8-28E5-D91E-F0AB4396D4D6}"/>
              </a:ext>
            </a:extLst>
          </p:cNvPr>
          <p:cNvSpPr txBox="1"/>
          <p:nvPr/>
        </p:nvSpPr>
        <p:spPr>
          <a:xfrm>
            <a:off x="297950" y="814086"/>
            <a:ext cx="5198724" cy="723275"/>
          </a:xfrm>
          <a:prstGeom prst="rect">
            <a:avLst/>
          </a:prstGeom>
          <a:noFill/>
        </p:spPr>
        <p:txBody>
          <a:bodyPr wrap="square" rtlCol="0">
            <a:spAutoFit/>
          </a:bodyPr>
          <a:lstStyle/>
          <a:p>
            <a:r>
              <a:rPr lang="en-US" sz="4100" u="sng" dirty="0"/>
              <a:t>SYSTEM </a:t>
            </a:r>
            <a:r>
              <a:rPr lang="en-US" sz="4100" u="sng" dirty="0">
                <a:latin typeface="Times New Roman" panose="02020603050405020304" pitchFamily="18" charset="0"/>
                <a:cs typeface="Times New Roman" panose="02020603050405020304" pitchFamily="18" charset="0"/>
              </a:rPr>
              <a:t>DIAGRAMS</a:t>
            </a:r>
            <a:endParaRPr lang="en-IN" sz="41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65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7BB4-8CC2-941B-707C-A05099A6C0BE}"/>
              </a:ext>
            </a:extLst>
          </p:cNvPr>
          <p:cNvSpPr>
            <a:spLocks noGrp="1"/>
          </p:cNvSpPr>
          <p:nvPr>
            <p:ph type="title"/>
          </p:nvPr>
        </p:nvSpPr>
        <p:spPr>
          <a:xfrm>
            <a:off x="2429852" y="390418"/>
            <a:ext cx="6402597" cy="1309351"/>
          </a:xfrm>
        </p:spPr>
        <p:txBody>
          <a:bodyPr vert="horz" lIns="91440" tIns="45720" rIns="91440" bIns="45720" rtlCol="0" anchor="t">
            <a:normAutofit/>
          </a:bodyPr>
          <a:lstStyle/>
          <a:p>
            <a:pPr algn="ctr">
              <a:lnSpc>
                <a:spcPct val="90000"/>
              </a:lnSpc>
            </a:pPr>
            <a:br>
              <a:rPr lang="en-US" sz="4100" u="sng" dirty="0">
                <a:latin typeface="Times New Roman" panose="02020603050405020304" pitchFamily="18" charset="0"/>
                <a:cs typeface="Times New Roman" panose="02020603050405020304" pitchFamily="18" charset="0"/>
              </a:rPr>
            </a:br>
            <a:r>
              <a:rPr lang="en-US" sz="4100" u="sng" dirty="0">
                <a:latin typeface="Times New Roman" panose="02020603050405020304" pitchFamily="18" charset="0"/>
                <a:cs typeface="Times New Roman" panose="02020603050405020304" pitchFamily="18" charset="0"/>
              </a:rPr>
              <a:t>SEQUENCE DIAGRAM</a:t>
            </a:r>
          </a:p>
        </p:txBody>
      </p:sp>
      <p:pic>
        <p:nvPicPr>
          <p:cNvPr id="4" name="Picture 3">
            <a:extLst>
              <a:ext uri="{FF2B5EF4-FFF2-40B4-BE49-F238E27FC236}">
                <a16:creationId xmlns:a16="http://schemas.microsoft.com/office/drawing/2014/main" id="{EC4E10EB-83C6-19BD-C307-814F3932F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852" y="2011468"/>
            <a:ext cx="7659370" cy="4846532"/>
          </a:xfrm>
          <a:prstGeom prst="rect">
            <a:avLst/>
          </a:prstGeom>
        </p:spPr>
      </p:pic>
    </p:spTree>
    <p:extLst>
      <p:ext uri="{BB962C8B-B14F-4D97-AF65-F5344CB8AC3E}">
        <p14:creationId xmlns:p14="http://schemas.microsoft.com/office/powerpoint/2010/main" val="256584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8745-8435-20D7-B509-0AB3ED435334}"/>
              </a:ext>
            </a:extLst>
          </p:cNvPr>
          <p:cNvSpPr>
            <a:spLocks noGrp="1"/>
          </p:cNvSpPr>
          <p:nvPr>
            <p:ph type="title"/>
          </p:nvPr>
        </p:nvSpPr>
        <p:spPr>
          <a:xfrm>
            <a:off x="3116095" y="236306"/>
            <a:ext cx="6402597" cy="1268901"/>
          </a:xfrm>
        </p:spPr>
        <p:txBody>
          <a:bodyPr vert="horz" lIns="91440" tIns="45720" rIns="91440" bIns="45720" rtlCol="0" anchor="t">
            <a:normAutofit fontScale="90000"/>
          </a:bodyPr>
          <a:lstStyle/>
          <a:p>
            <a:pPr>
              <a:lnSpc>
                <a:spcPct val="100000"/>
              </a:lnSpc>
            </a:pPr>
            <a:br>
              <a:rPr lang="en-US" sz="4800" u="sng" dirty="0">
                <a:latin typeface="Times New Roman" panose="02020603050405020304" pitchFamily="18" charset="0"/>
                <a:cs typeface="Times New Roman" panose="02020603050405020304" pitchFamily="18" charset="0"/>
              </a:rPr>
            </a:br>
            <a:r>
              <a:rPr lang="en-US" sz="4800" u="sng"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456256F9-A477-B582-3ADA-405EC5F0C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007" y="1962364"/>
            <a:ext cx="8923712" cy="4895636"/>
          </a:xfrm>
          <a:prstGeom prst="rect">
            <a:avLst/>
          </a:prstGeom>
        </p:spPr>
      </p:pic>
    </p:spTree>
    <p:extLst>
      <p:ext uri="{BB962C8B-B14F-4D97-AF65-F5344CB8AC3E}">
        <p14:creationId xmlns:p14="http://schemas.microsoft.com/office/powerpoint/2010/main" val="138249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8745-8435-20D7-B509-0AB3ED435334}"/>
              </a:ext>
            </a:extLst>
          </p:cNvPr>
          <p:cNvSpPr>
            <a:spLocks noGrp="1"/>
          </p:cNvSpPr>
          <p:nvPr>
            <p:ph type="title"/>
          </p:nvPr>
        </p:nvSpPr>
        <p:spPr>
          <a:xfrm>
            <a:off x="3116095" y="236306"/>
            <a:ext cx="6402597" cy="1268901"/>
          </a:xfrm>
        </p:spPr>
        <p:txBody>
          <a:bodyPr vert="horz" lIns="91440" tIns="45720" rIns="91440" bIns="45720" rtlCol="0" anchor="t">
            <a:normAutofit fontScale="90000"/>
          </a:bodyPr>
          <a:lstStyle/>
          <a:p>
            <a:pPr>
              <a:lnSpc>
                <a:spcPct val="100000"/>
              </a:lnSpc>
            </a:pPr>
            <a:br>
              <a:rPr lang="en-US" sz="4800" u="sng" dirty="0">
                <a:latin typeface="Times New Roman" panose="02020603050405020304" pitchFamily="18" charset="0"/>
                <a:cs typeface="Times New Roman" panose="02020603050405020304" pitchFamily="18" charset="0"/>
              </a:rPr>
            </a:br>
            <a:r>
              <a:rPr lang="en-US" sz="4800" u="sng" dirty="0">
                <a:latin typeface="Times New Roman" panose="02020603050405020304" pitchFamily="18" charset="0"/>
                <a:cs typeface="Times New Roman" panose="02020603050405020304" pitchFamily="18" charset="0"/>
              </a:rPr>
              <a:t>ACTIVITY  DIAGRAM</a:t>
            </a:r>
          </a:p>
        </p:txBody>
      </p:sp>
      <p:pic>
        <p:nvPicPr>
          <p:cNvPr id="5" name="Picture 4">
            <a:extLst>
              <a:ext uri="{FF2B5EF4-FFF2-40B4-BE49-F238E27FC236}">
                <a16:creationId xmlns:a16="http://schemas.microsoft.com/office/drawing/2014/main" id="{B79E6C3F-7B56-90B5-4D80-E39ED5C01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206" y="2003461"/>
            <a:ext cx="4179588" cy="4854538"/>
          </a:xfrm>
          <a:prstGeom prst="rect">
            <a:avLst/>
          </a:prstGeom>
        </p:spPr>
      </p:pic>
    </p:spTree>
    <p:extLst>
      <p:ext uri="{BB962C8B-B14F-4D97-AF65-F5344CB8AC3E}">
        <p14:creationId xmlns:p14="http://schemas.microsoft.com/office/powerpoint/2010/main" val="36243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97C8-4868-EC76-9737-9D78E173FEEC}"/>
              </a:ext>
            </a:extLst>
          </p:cNvPr>
          <p:cNvSpPr>
            <a:spLocks noGrp="1"/>
          </p:cNvSpPr>
          <p:nvPr>
            <p:ph type="title"/>
          </p:nvPr>
        </p:nvSpPr>
        <p:spPr>
          <a:xfrm>
            <a:off x="761129" y="227798"/>
            <a:ext cx="9198761" cy="1268984"/>
          </a:xfrm>
        </p:spPr>
        <p:txBody>
          <a:bodyPr>
            <a:normAutofit/>
          </a:bodyPr>
          <a:lstStyle/>
          <a:p>
            <a:pPr algn="ct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RESULTS</a:t>
            </a:r>
            <a:endParaRPr lang="en-IN" u="sng"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7449273-F9E5-4ADB-84A1-6552E39A1C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39" y="1957356"/>
            <a:ext cx="6663176" cy="3744799"/>
          </a:xfrm>
        </p:spPr>
      </p:pic>
      <p:pic>
        <p:nvPicPr>
          <p:cNvPr id="9" name="Picture 8">
            <a:extLst>
              <a:ext uri="{FF2B5EF4-FFF2-40B4-BE49-F238E27FC236}">
                <a16:creationId xmlns:a16="http://schemas.microsoft.com/office/drawing/2014/main" id="{D380AD19-8427-F5E1-0BFE-88A076788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100" y="1957356"/>
            <a:ext cx="3561394" cy="4625669"/>
          </a:xfrm>
          <a:prstGeom prst="rect">
            <a:avLst/>
          </a:prstGeom>
        </p:spPr>
      </p:pic>
      <p:sp>
        <p:nvSpPr>
          <p:cNvPr id="10" name="TextBox 9">
            <a:extLst>
              <a:ext uri="{FF2B5EF4-FFF2-40B4-BE49-F238E27FC236}">
                <a16:creationId xmlns:a16="http://schemas.microsoft.com/office/drawing/2014/main" id="{AB41088A-9973-6586-5370-8BAFD4E72581}"/>
              </a:ext>
            </a:extLst>
          </p:cNvPr>
          <p:cNvSpPr txBox="1"/>
          <p:nvPr/>
        </p:nvSpPr>
        <p:spPr>
          <a:xfrm flipH="1">
            <a:off x="7057868" y="6488668"/>
            <a:ext cx="3795858" cy="369332"/>
          </a:xfrm>
          <a:prstGeom prst="rect">
            <a:avLst/>
          </a:prstGeom>
          <a:noFill/>
        </p:spPr>
        <p:txBody>
          <a:bodyPr wrap="square" rtlCol="0">
            <a:spAutoFit/>
          </a:bodyPr>
          <a:lstStyle/>
          <a:p>
            <a:r>
              <a:rPr lang="en-US" dirty="0"/>
              <a:t>  Alert message received by Owner</a:t>
            </a:r>
            <a:endParaRPr lang="en-IN" dirty="0"/>
          </a:p>
        </p:txBody>
      </p:sp>
      <p:sp>
        <p:nvSpPr>
          <p:cNvPr id="12" name="TextBox 11">
            <a:extLst>
              <a:ext uri="{FF2B5EF4-FFF2-40B4-BE49-F238E27FC236}">
                <a16:creationId xmlns:a16="http://schemas.microsoft.com/office/drawing/2014/main" id="{A39B83A0-6226-910D-9B3C-A0621F9C43F7}"/>
              </a:ext>
            </a:extLst>
          </p:cNvPr>
          <p:cNvSpPr txBox="1"/>
          <p:nvPr/>
        </p:nvSpPr>
        <p:spPr>
          <a:xfrm>
            <a:off x="593332" y="5793397"/>
            <a:ext cx="6097712" cy="369332"/>
          </a:xfrm>
          <a:prstGeom prst="rect">
            <a:avLst/>
          </a:prstGeom>
          <a:noFill/>
        </p:spPr>
        <p:txBody>
          <a:bodyPr wrap="square">
            <a:spAutoFit/>
          </a:bodyPr>
          <a:lstStyle/>
          <a:p>
            <a:r>
              <a:rPr lang="en-US" dirty="0"/>
              <a:t>Fire Detected at ABC Chemical Factory, </a:t>
            </a:r>
            <a:r>
              <a:rPr lang="en-US" dirty="0" err="1"/>
              <a:t>Nacharam</a:t>
            </a:r>
            <a:r>
              <a:rPr lang="en-US" dirty="0"/>
              <a:t> X Road </a:t>
            </a:r>
            <a:endParaRPr lang="en-IN" dirty="0"/>
          </a:p>
        </p:txBody>
      </p:sp>
    </p:spTree>
    <p:extLst>
      <p:ext uri="{BB962C8B-B14F-4D97-AF65-F5344CB8AC3E}">
        <p14:creationId xmlns:p14="http://schemas.microsoft.com/office/powerpoint/2010/main" val="201098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C82946-DEF8-42E0-7F0B-D2265129E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95" y="777737"/>
            <a:ext cx="2990608" cy="5037435"/>
          </a:xfrm>
          <a:prstGeom prst="rect">
            <a:avLst/>
          </a:prstGeom>
        </p:spPr>
      </p:pic>
      <p:sp>
        <p:nvSpPr>
          <p:cNvPr id="5" name="TextBox 4">
            <a:extLst>
              <a:ext uri="{FF2B5EF4-FFF2-40B4-BE49-F238E27FC236}">
                <a16:creationId xmlns:a16="http://schemas.microsoft.com/office/drawing/2014/main" id="{3A55EE03-8EB4-0D51-600D-7B7179BC71A0}"/>
              </a:ext>
            </a:extLst>
          </p:cNvPr>
          <p:cNvSpPr txBox="1"/>
          <p:nvPr/>
        </p:nvSpPr>
        <p:spPr>
          <a:xfrm>
            <a:off x="74488" y="5864236"/>
            <a:ext cx="6097712"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Alert message received by Fire Station</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1302100-9891-DFAC-7FD5-1E0481521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306" y="973822"/>
            <a:ext cx="6307720" cy="4244195"/>
          </a:xfrm>
          <a:prstGeom prst="rect">
            <a:avLst/>
          </a:prstGeom>
        </p:spPr>
      </p:pic>
      <p:sp>
        <p:nvSpPr>
          <p:cNvPr id="9" name="TextBox 8">
            <a:extLst>
              <a:ext uri="{FF2B5EF4-FFF2-40B4-BE49-F238E27FC236}">
                <a16:creationId xmlns:a16="http://schemas.microsoft.com/office/drawing/2014/main" id="{A4CDEF7E-DDCB-FC11-7D20-FA08321533E1}"/>
              </a:ext>
            </a:extLst>
          </p:cNvPr>
          <p:cNvSpPr txBox="1"/>
          <p:nvPr/>
        </p:nvSpPr>
        <p:spPr>
          <a:xfrm>
            <a:off x="5216704" y="5514846"/>
            <a:ext cx="6097712"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Fire Detected at ABC Rubber Factory, </a:t>
            </a:r>
            <a:r>
              <a:rPr lang="en-US" sz="2000" dirty="0" err="1">
                <a:latin typeface="Times New Roman" panose="02020603050405020304" pitchFamily="18" charset="0"/>
                <a:cs typeface="Times New Roman" panose="02020603050405020304" pitchFamily="18" charset="0"/>
              </a:rPr>
              <a:t>Nampally</a:t>
            </a:r>
            <a:r>
              <a:rPr lang="en-US" sz="2000" dirty="0">
                <a:latin typeface="Times New Roman" panose="02020603050405020304" pitchFamily="18" charset="0"/>
                <a:cs typeface="Times New Roman" panose="02020603050405020304" pitchFamily="18" charset="0"/>
              </a:rPr>
              <a:t> X Road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416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6F50E-431D-1671-E07A-D869AC776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14" y="595902"/>
            <a:ext cx="2914123" cy="5315576"/>
          </a:xfrm>
          <a:prstGeom prst="rect">
            <a:avLst/>
          </a:prstGeom>
        </p:spPr>
      </p:pic>
      <p:sp>
        <p:nvSpPr>
          <p:cNvPr id="5" name="TextBox 4">
            <a:extLst>
              <a:ext uri="{FF2B5EF4-FFF2-40B4-BE49-F238E27FC236}">
                <a16:creationId xmlns:a16="http://schemas.microsoft.com/office/drawing/2014/main" id="{C542AE2A-B193-AA01-9F55-297277DCEF2B}"/>
              </a:ext>
            </a:extLst>
          </p:cNvPr>
          <p:cNvSpPr txBox="1"/>
          <p:nvPr/>
        </p:nvSpPr>
        <p:spPr>
          <a:xfrm>
            <a:off x="428946" y="5976692"/>
            <a:ext cx="6097712"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Alert message received by Fire Station</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710D798-F1F0-1898-A39E-DEF1C15EC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4002" y="577190"/>
            <a:ext cx="2914123" cy="5315575"/>
          </a:xfrm>
          <a:prstGeom prst="rect">
            <a:avLst/>
          </a:prstGeom>
        </p:spPr>
      </p:pic>
      <p:sp>
        <p:nvSpPr>
          <p:cNvPr id="11" name="TextBox 10">
            <a:extLst>
              <a:ext uri="{FF2B5EF4-FFF2-40B4-BE49-F238E27FC236}">
                <a16:creationId xmlns:a16="http://schemas.microsoft.com/office/drawing/2014/main" id="{3EBFBE85-8A98-B50F-9A54-6B056CD73834}"/>
              </a:ext>
            </a:extLst>
          </p:cNvPr>
          <p:cNvSpPr txBox="1"/>
          <p:nvPr/>
        </p:nvSpPr>
        <p:spPr>
          <a:xfrm>
            <a:off x="6850294" y="5911478"/>
            <a:ext cx="6097712"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Alert message received by Owner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129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2310-FC1E-41B0-5459-5832EB53651A}"/>
              </a:ext>
            </a:extLst>
          </p:cNvPr>
          <p:cNvSpPr>
            <a:spLocks noGrp="1"/>
          </p:cNvSpPr>
          <p:nvPr>
            <p:ph type="title"/>
          </p:nvPr>
        </p:nvSpPr>
        <p:spPr/>
        <p:txBody>
          <a:bodyPr/>
          <a:lstStyle/>
          <a:p>
            <a:pPr algn="ctr"/>
            <a:r>
              <a:rPr lang="en-US" u="sng" dirty="0"/>
              <a:t>CONCLUSION</a:t>
            </a:r>
            <a:endParaRPr lang="en-IN" u="sng" dirty="0"/>
          </a:p>
        </p:txBody>
      </p:sp>
      <p:sp>
        <p:nvSpPr>
          <p:cNvPr id="4" name="TextBox 3">
            <a:extLst>
              <a:ext uri="{FF2B5EF4-FFF2-40B4-BE49-F238E27FC236}">
                <a16:creationId xmlns:a16="http://schemas.microsoft.com/office/drawing/2014/main" id="{DFDF799C-2A11-464B-0AA9-A0586FF5B53B}"/>
              </a:ext>
            </a:extLst>
          </p:cNvPr>
          <p:cNvSpPr txBox="1"/>
          <p:nvPr/>
        </p:nvSpPr>
        <p:spPr>
          <a:xfrm>
            <a:off x="339047" y="2188397"/>
            <a:ext cx="11753636" cy="2003459"/>
          </a:xfrm>
          <a:prstGeom prst="rect">
            <a:avLst/>
          </a:prstGeom>
          <a:noFill/>
        </p:spPr>
        <p:txBody>
          <a:bodyPr wrap="square">
            <a:spAutoFit/>
          </a:bodyPr>
          <a:lstStyle/>
          <a:p>
            <a:pPr algn="just"/>
            <a:r>
              <a:rPr lang="en-US" sz="2500" dirty="0">
                <a:effectLst/>
                <a:latin typeface="Times New Roman" panose="02020603050405020304" pitchFamily="18" charset="0"/>
                <a:ea typeface="Times New Roman" panose="02020603050405020304" pitchFamily="18" charset="0"/>
              </a:rPr>
              <a:t>The main idea behind the fire detection and alerting system is to reduce the damage and Causalities cause by the fire accidents, this project is proposed in such a way that the fire is detected at the earliest and alerts the victims to evacuate the place, also sends message to the security chief or the Property Owner and also sends alert messages to the nearby fire stations.</a:t>
            </a:r>
            <a:endParaRPr lang="en-IN" sz="2500" dirty="0"/>
          </a:p>
        </p:txBody>
      </p:sp>
    </p:spTree>
    <p:extLst>
      <p:ext uri="{BB962C8B-B14F-4D97-AF65-F5344CB8AC3E}">
        <p14:creationId xmlns:p14="http://schemas.microsoft.com/office/powerpoint/2010/main" val="1402769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2310-FC1E-41B0-5459-5832EB53651A}"/>
              </a:ext>
            </a:extLst>
          </p:cNvPr>
          <p:cNvSpPr>
            <a:spLocks noGrp="1"/>
          </p:cNvSpPr>
          <p:nvPr>
            <p:ph type="title"/>
          </p:nvPr>
        </p:nvSpPr>
        <p:spPr/>
        <p:txBody>
          <a:bodyPr/>
          <a:lstStyle/>
          <a:p>
            <a:pPr algn="ctr"/>
            <a:r>
              <a:rPr lang="en-US" u="sng" dirty="0"/>
              <a:t>FUTURE</a:t>
            </a:r>
            <a:r>
              <a:rPr lang="en-US" dirty="0"/>
              <a:t> </a:t>
            </a:r>
            <a:r>
              <a:rPr lang="en-US" u="sng" dirty="0"/>
              <a:t>SCOPE</a:t>
            </a:r>
            <a:endParaRPr lang="en-IN" u="sng" dirty="0"/>
          </a:p>
        </p:txBody>
      </p:sp>
      <p:sp>
        <p:nvSpPr>
          <p:cNvPr id="5" name="TextBox 4">
            <a:extLst>
              <a:ext uri="{FF2B5EF4-FFF2-40B4-BE49-F238E27FC236}">
                <a16:creationId xmlns:a16="http://schemas.microsoft.com/office/drawing/2014/main" id="{1FADCEBF-AC82-DA06-76E5-A33DECDDB681}"/>
              </a:ext>
            </a:extLst>
          </p:cNvPr>
          <p:cNvSpPr txBox="1"/>
          <p:nvPr/>
        </p:nvSpPr>
        <p:spPr>
          <a:xfrm>
            <a:off x="870044" y="2177301"/>
            <a:ext cx="10965785" cy="1631216"/>
          </a:xfrm>
          <a:prstGeom prst="rect">
            <a:avLst/>
          </a:prstGeom>
          <a:noFill/>
        </p:spPr>
        <p:txBody>
          <a:bodyPr wrap="square">
            <a:spAutoFit/>
          </a:bodyPr>
          <a:lstStyle/>
          <a:p>
            <a:pPr algn="just"/>
            <a:r>
              <a:rPr lang="en-US" sz="2500" dirty="0">
                <a:effectLst/>
                <a:latin typeface="Times New Roman" panose="02020603050405020304" pitchFamily="18" charset="0"/>
                <a:ea typeface="Times New Roman" panose="02020603050405020304" pitchFamily="18" charset="0"/>
              </a:rPr>
              <a:t>In future the model can be modified if a new emerging algorithm is emerged then that can be used to train the model only if, its reaction time is less when compared to the HAAR CASCADE algorithm. This model can be combined with other models to develop the organization.</a:t>
            </a:r>
            <a:endParaRPr lang="en-IN" sz="2500" dirty="0"/>
          </a:p>
        </p:txBody>
      </p:sp>
    </p:spTree>
    <p:extLst>
      <p:ext uri="{BB962C8B-B14F-4D97-AF65-F5344CB8AC3E}">
        <p14:creationId xmlns:p14="http://schemas.microsoft.com/office/powerpoint/2010/main" val="244297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DA62-3F18-47A2-BCC0-D6368D7E3453}"/>
              </a:ext>
            </a:extLst>
          </p:cNvPr>
          <p:cNvSpPr>
            <a:spLocks noGrp="1"/>
          </p:cNvSpPr>
          <p:nvPr>
            <p:ph type="title"/>
          </p:nvPr>
        </p:nvSpPr>
        <p:spPr>
          <a:xfrm>
            <a:off x="299679" y="554900"/>
            <a:ext cx="7335835" cy="1268984"/>
          </a:xfrm>
        </p:spPr>
        <p:txBody>
          <a:bodyPr/>
          <a:lstStyle/>
          <a:p>
            <a:pPr algn="r"/>
            <a:r>
              <a:rPr lang="en-US" u="sng" dirty="0">
                <a:latin typeface="Times New Roman" panose="02020603050405020304" pitchFamily="18" charset="0"/>
                <a:cs typeface="Times New Roman" panose="02020603050405020304" pitchFamily="18" charset="0"/>
              </a:rPr>
              <a:t>TABLE OF CONTENTS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26B166-FFD7-4193-3526-384B52021FE7}"/>
              </a:ext>
            </a:extLst>
          </p:cNvPr>
          <p:cNvSpPr>
            <a:spLocks noGrp="1"/>
          </p:cNvSpPr>
          <p:nvPr>
            <p:ph idx="1"/>
          </p:nvPr>
        </p:nvSpPr>
        <p:spPr>
          <a:xfrm>
            <a:off x="506156" y="1873046"/>
            <a:ext cx="7335835" cy="4935793"/>
          </a:xfrm>
        </p:spPr>
        <p:txBody>
          <a:bodyPr>
            <a:normAutofit lnSpcReduction="10000"/>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INTRODUCTION</a:t>
            </a:r>
          </a:p>
          <a:p>
            <a:pPr algn="just"/>
            <a:r>
              <a:rPr lang="en-US" dirty="0">
                <a:latin typeface="Times New Roman" panose="02020603050405020304" pitchFamily="18" charset="0"/>
                <a:cs typeface="Times New Roman" panose="02020603050405020304" pitchFamily="18" charset="0"/>
              </a:rPr>
              <a:t>EXISTING SYSTEM</a:t>
            </a:r>
          </a:p>
          <a:p>
            <a:pPr algn="just"/>
            <a:r>
              <a:rPr lang="en-US" dirty="0">
                <a:latin typeface="Times New Roman" panose="02020603050405020304" pitchFamily="18" charset="0"/>
                <a:cs typeface="Times New Roman" panose="02020603050405020304" pitchFamily="18" charset="0"/>
              </a:rPr>
              <a:t>PROPOSED SYSTEM</a:t>
            </a:r>
          </a:p>
          <a:p>
            <a:pPr algn="just"/>
            <a:r>
              <a:rPr lang="en-US" dirty="0">
                <a:latin typeface="Times New Roman" panose="02020603050405020304" pitchFamily="18" charset="0"/>
                <a:cs typeface="Times New Roman" panose="02020603050405020304" pitchFamily="18" charset="0"/>
              </a:rPr>
              <a:t>OPERATING ENVIRONMENT</a:t>
            </a:r>
          </a:p>
          <a:p>
            <a:pPr algn="just"/>
            <a:r>
              <a:rPr lang="en-US" dirty="0">
                <a:latin typeface="Times New Roman" panose="02020603050405020304" pitchFamily="18" charset="0"/>
                <a:cs typeface="Times New Roman" panose="02020603050405020304" pitchFamily="18" charset="0"/>
              </a:rPr>
              <a:t>FUNCTIONAL REQUIREMENTS</a:t>
            </a:r>
          </a:p>
          <a:p>
            <a:pPr algn="just"/>
            <a:r>
              <a:rPr lang="en-US" dirty="0">
                <a:latin typeface="Times New Roman" panose="02020603050405020304" pitchFamily="18" charset="0"/>
                <a:cs typeface="Times New Roman" panose="02020603050405020304" pitchFamily="18" charset="0"/>
              </a:rPr>
              <a:t>SYSTEM DESIGN</a:t>
            </a:r>
          </a:p>
          <a:p>
            <a:pPr algn="just"/>
            <a:r>
              <a:rPr lang="en-US" dirty="0">
                <a:latin typeface="Times New Roman" panose="02020603050405020304" pitchFamily="18" charset="0"/>
                <a:cs typeface="Times New Roman" panose="02020603050405020304" pitchFamily="18" charset="0"/>
              </a:rPr>
              <a:t>RESULTS</a:t>
            </a:r>
          </a:p>
          <a:p>
            <a:pPr algn="just"/>
            <a:r>
              <a:rPr lang="en-US" dirty="0">
                <a:latin typeface="Times New Roman" panose="02020603050405020304" pitchFamily="18" charset="0"/>
                <a:cs typeface="Times New Roman" panose="02020603050405020304" pitchFamily="18" charset="0"/>
              </a:rPr>
              <a:t>CONCLUSION</a:t>
            </a:r>
          </a:p>
          <a:p>
            <a:pPr algn="just"/>
            <a:r>
              <a:rPr lang="en-US" dirty="0">
                <a:latin typeface="Times New Roman" panose="02020603050405020304" pitchFamily="18" charset="0"/>
                <a:cs typeface="Times New Roman" panose="02020603050405020304" pitchFamily="18" charset="0"/>
              </a:rPr>
              <a:t>FUTURE SCOPE</a:t>
            </a:r>
          </a:p>
          <a:p>
            <a:pPr algn="just"/>
            <a:r>
              <a:rPr lang="en-US" dirty="0">
                <a:latin typeface="Times New Roman" panose="02020603050405020304" pitchFamily="18" charset="0"/>
                <a:cs typeface="Times New Roman" panose="02020603050405020304" pitchFamily="18" charset="0"/>
              </a:rPr>
              <a:t>REFERENCES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84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2310-FC1E-41B0-5459-5832EB53651A}"/>
              </a:ext>
            </a:extLst>
          </p:cNvPr>
          <p:cNvSpPr>
            <a:spLocks noGrp="1"/>
          </p:cNvSpPr>
          <p:nvPr>
            <p:ph type="title"/>
          </p:nvPr>
        </p:nvSpPr>
        <p:spPr/>
        <p:txBody>
          <a:bodyPr/>
          <a:lstStyle/>
          <a:p>
            <a:pPr algn="ctr"/>
            <a:r>
              <a:rPr lang="en-US" u="sng" dirty="0"/>
              <a:t>CONCLUSION</a:t>
            </a:r>
            <a:endParaRPr lang="en-IN" u="sng" dirty="0"/>
          </a:p>
        </p:txBody>
      </p:sp>
      <p:sp>
        <p:nvSpPr>
          <p:cNvPr id="4" name="TextBox 3">
            <a:extLst>
              <a:ext uri="{FF2B5EF4-FFF2-40B4-BE49-F238E27FC236}">
                <a16:creationId xmlns:a16="http://schemas.microsoft.com/office/drawing/2014/main" id="{DFDF799C-2A11-464B-0AA9-A0586FF5B53B}"/>
              </a:ext>
            </a:extLst>
          </p:cNvPr>
          <p:cNvSpPr txBox="1"/>
          <p:nvPr/>
        </p:nvSpPr>
        <p:spPr>
          <a:xfrm>
            <a:off x="339047" y="2188397"/>
            <a:ext cx="11753636" cy="2003459"/>
          </a:xfrm>
          <a:prstGeom prst="rect">
            <a:avLst/>
          </a:prstGeom>
          <a:noFill/>
        </p:spPr>
        <p:txBody>
          <a:bodyPr wrap="square">
            <a:spAutoFit/>
          </a:bodyPr>
          <a:lstStyle/>
          <a:p>
            <a:pPr algn="just"/>
            <a:r>
              <a:rPr lang="en-US" sz="2500" dirty="0">
                <a:effectLst/>
                <a:latin typeface="Times New Roman" panose="02020603050405020304" pitchFamily="18" charset="0"/>
                <a:ea typeface="Times New Roman" panose="02020603050405020304" pitchFamily="18" charset="0"/>
              </a:rPr>
              <a:t>The main idea behind the fire detection and alerting system is to reduce the damage and Causalities cause by the fire accidents, this project is proposed in such a way that the fire is detected at the earliest and alerts the victims to evacuate the place, also sends message to the security chief or the Property Owner and also sends alert messages to the nearby fire stations.</a:t>
            </a:r>
            <a:endParaRPr lang="en-IN" sz="2500" dirty="0"/>
          </a:p>
        </p:txBody>
      </p:sp>
    </p:spTree>
    <p:extLst>
      <p:ext uri="{BB962C8B-B14F-4D97-AF65-F5344CB8AC3E}">
        <p14:creationId xmlns:p14="http://schemas.microsoft.com/office/powerpoint/2010/main" val="320438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C67E-B586-D4A4-03AC-4EBDCDA4AD99}"/>
              </a:ext>
            </a:extLst>
          </p:cNvPr>
          <p:cNvSpPr>
            <a:spLocks noGrp="1"/>
          </p:cNvSpPr>
          <p:nvPr>
            <p:ph type="title"/>
          </p:nvPr>
        </p:nvSpPr>
        <p:spPr>
          <a:xfrm>
            <a:off x="565150" y="281449"/>
            <a:ext cx="9198761" cy="1268984"/>
          </a:xfrm>
        </p:spPr>
        <p:txBody>
          <a:bodyPr>
            <a:normAutofit fontScale="90000"/>
          </a:bodyPr>
          <a:lstStyle/>
          <a:p>
            <a:pPr algn="ctr">
              <a:lnSpc>
                <a:spcPct val="100000"/>
              </a:lnSpc>
            </a:pPr>
            <a:br>
              <a:rPr lang="en-US" sz="3400" dirty="0">
                <a:latin typeface="Times New Roman" panose="02020603050405020304" pitchFamily="18" charset="0"/>
                <a:cs typeface="Times New Roman" panose="02020603050405020304" pitchFamily="18" charset="0"/>
              </a:rPr>
            </a:b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REFERENCES</a:t>
            </a:r>
            <a:br>
              <a:rPr lang="en-US" sz="3400" dirty="0">
                <a:latin typeface="Times New Roman" panose="02020603050405020304" pitchFamily="18" charset="0"/>
                <a:cs typeface="Times New Roman" panose="02020603050405020304" pitchFamily="18" charset="0"/>
              </a:rPr>
            </a:br>
            <a:endParaRPr lang="en-IN" sz="3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7C95D5-FA0A-7020-7BC1-2C45C711BDC6}"/>
              </a:ext>
            </a:extLst>
          </p:cNvPr>
          <p:cNvSpPr>
            <a:spLocks noGrp="1"/>
          </p:cNvSpPr>
          <p:nvPr>
            <p:ph idx="1"/>
          </p:nvPr>
        </p:nvSpPr>
        <p:spPr>
          <a:xfrm>
            <a:off x="681220" y="1296415"/>
            <a:ext cx="9198761" cy="4790693"/>
          </a:xfrm>
        </p:spPr>
        <p:txBody>
          <a:bodyPr>
            <a:normAutofit/>
          </a:bodyPr>
          <a:lstStyle/>
          <a:p>
            <a:pPr marL="0" indent="0" algn="just">
              <a:lnSpc>
                <a:spcPct val="103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3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3000"/>
              </a:lnSpc>
              <a:buNone/>
            </a:pPr>
            <a:r>
              <a:rPr lang="en-US" sz="2000" dirty="0">
                <a:latin typeface="Times New Roman" panose="02020603050405020304" pitchFamily="18" charset="0"/>
                <a:cs typeface="Times New Roman" panose="02020603050405020304" pitchFamily="18" charset="0"/>
              </a:rPr>
              <a:t>Existing System:</a:t>
            </a:r>
          </a:p>
          <a:p>
            <a:pPr algn="just">
              <a:lnSpc>
                <a:spcPct val="103000"/>
              </a:lnSpc>
            </a:pPr>
            <a:r>
              <a:rPr lang="en-US" sz="2000" dirty="0">
                <a:latin typeface="Times New Roman" panose="02020603050405020304" pitchFamily="18" charset="0"/>
                <a:ea typeface="Times New Roman" panose="02020603050405020304" pitchFamily="18" charset="0"/>
                <a:hlinkClick r:id="rId2"/>
              </a:rPr>
              <a:t>https://semiengineering.com/sensors-in-fire-detection/</a:t>
            </a:r>
            <a:endParaRPr lang="en-US" sz="2000" dirty="0">
              <a:latin typeface="Times New Roman" panose="02020603050405020304" pitchFamily="18" charset="0"/>
              <a:ea typeface="Times New Roman" panose="02020603050405020304" pitchFamily="18" charset="0"/>
            </a:endParaRPr>
          </a:p>
          <a:p>
            <a:pPr marL="0" indent="0" algn="just">
              <a:lnSpc>
                <a:spcPct val="103000"/>
              </a:lnSpc>
              <a:buNone/>
            </a:pPr>
            <a:r>
              <a:rPr lang="en-IN" sz="2000" dirty="0">
                <a:latin typeface="Times New Roman" panose="02020603050405020304" pitchFamily="18" charset="0"/>
                <a:cs typeface="Times New Roman" panose="02020603050405020304" pitchFamily="18" charset="0"/>
              </a:rPr>
              <a:t>Datasets:</a:t>
            </a:r>
          </a:p>
          <a:p>
            <a:pPr algn="just">
              <a:lnSpc>
                <a:spcPct val="103000"/>
              </a:lnSpc>
            </a:pPr>
            <a:r>
              <a:rPr lang="en-IN" sz="2000" dirty="0">
                <a:latin typeface="Times New Roman" panose="02020603050405020304" pitchFamily="18" charset="0"/>
                <a:cs typeface="Times New Roman" panose="02020603050405020304" pitchFamily="18" charset="0"/>
                <a:hlinkClick r:id="rId3"/>
              </a:rPr>
              <a:t>https://www.kaggle.com/datasets/phylake1337/fire-dataset</a:t>
            </a:r>
            <a:endParaRPr lang="en-IN" sz="2000" dirty="0">
              <a:latin typeface="Times New Roman" panose="02020603050405020304" pitchFamily="18" charset="0"/>
              <a:cs typeface="Times New Roman" panose="02020603050405020304" pitchFamily="18" charset="0"/>
            </a:endParaRPr>
          </a:p>
          <a:p>
            <a:pPr marL="0" indent="0" algn="just">
              <a:lnSpc>
                <a:spcPct val="103000"/>
              </a:lnSpc>
              <a:buNone/>
            </a:pPr>
            <a:r>
              <a:rPr lang="en-IN" sz="2000" dirty="0">
                <a:latin typeface="Times New Roman" panose="02020603050405020304" pitchFamily="18" charset="0"/>
                <a:cs typeface="Times New Roman" panose="02020603050405020304" pitchFamily="18" charset="0"/>
              </a:rPr>
              <a:t>OPEN CV:</a:t>
            </a:r>
          </a:p>
          <a:p>
            <a:pPr algn="just">
              <a:lnSpc>
                <a:spcPct val="103000"/>
              </a:lnSpc>
            </a:pPr>
            <a:r>
              <a:rPr lang="en-IN" sz="2000" dirty="0">
                <a:latin typeface="Times New Roman" panose="02020603050405020304" pitchFamily="18" charset="0"/>
                <a:cs typeface="Times New Roman" panose="02020603050405020304" pitchFamily="18" charset="0"/>
                <a:hlinkClick r:id="rId4"/>
              </a:rPr>
              <a:t>https://docs.opencv.org/4.x/d9/df8/tutorial_root.html</a:t>
            </a:r>
            <a:endParaRPr lang="en-IN" sz="2000" dirty="0">
              <a:latin typeface="Times New Roman" panose="02020603050405020304" pitchFamily="18" charset="0"/>
              <a:cs typeface="Times New Roman" panose="02020603050405020304" pitchFamily="18" charset="0"/>
            </a:endParaRPr>
          </a:p>
          <a:p>
            <a:pPr algn="just">
              <a:lnSpc>
                <a:spcPct val="103000"/>
              </a:lnSpc>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241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3F4A-1F8F-0545-4BD8-C5F385B14468}"/>
              </a:ext>
            </a:extLst>
          </p:cNvPr>
          <p:cNvSpPr>
            <a:spLocks noGrp="1"/>
          </p:cNvSpPr>
          <p:nvPr>
            <p:ph type="title"/>
          </p:nvPr>
        </p:nvSpPr>
        <p:spPr>
          <a:xfrm>
            <a:off x="2320413" y="2317333"/>
            <a:ext cx="8343437" cy="1268984"/>
          </a:xfrm>
        </p:spPr>
        <p:txBody>
          <a:bodyPr>
            <a:normAutofit fontScale="90000"/>
          </a:bodyPr>
          <a:lstStyle/>
          <a:p>
            <a:pPr algn="just"/>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56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ACDC-C338-537E-E8F1-191CB1EE098F}"/>
              </a:ext>
            </a:extLst>
          </p:cNvPr>
          <p:cNvSpPr>
            <a:spLocks noGrp="1"/>
          </p:cNvSpPr>
          <p:nvPr>
            <p:ph type="title"/>
          </p:nvPr>
        </p:nvSpPr>
        <p:spPr>
          <a:xfrm>
            <a:off x="3436170" y="210452"/>
            <a:ext cx="7335835" cy="1268984"/>
          </a:xfrm>
        </p:spPr>
        <p:txBody>
          <a:bodyPr anchor="ctr">
            <a:normAutofit fontScale="90000"/>
          </a:bodyPr>
          <a:lstStyle/>
          <a:p>
            <a:pPr algn="just"/>
            <a:br>
              <a:rPr lang="en-US" sz="3600" u="sng" dirty="0">
                <a:latin typeface="Times New Roman" panose="02020603050405020304" pitchFamily="18" charset="0"/>
                <a:cs typeface="Times New Roman" panose="02020603050405020304" pitchFamily="18" charset="0"/>
              </a:rPr>
            </a:br>
            <a:br>
              <a:rPr lang="en-US" sz="3600" u="sng" dirty="0">
                <a:latin typeface="Times New Roman" panose="02020603050405020304" pitchFamily="18" charset="0"/>
                <a:cs typeface="Times New Roman" panose="02020603050405020304" pitchFamily="18" charset="0"/>
              </a:rPr>
            </a:br>
            <a:r>
              <a:rPr lang="en-US" sz="3600" u="sng" dirty="0">
                <a:latin typeface="Times New Roman" panose="02020603050405020304" pitchFamily="18" charset="0"/>
                <a:cs typeface="Times New Roman" panose="02020603050405020304" pitchFamily="18" charset="0"/>
              </a:rPr>
              <a:t>INTRODUCTION</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67BF2-4C47-E6C7-33BA-9833E329525E}"/>
              </a:ext>
            </a:extLst>
          </p:cNvPr>
          <p:cNvSpPr>
            <a:spLocks noGrp="1"/>
          </p:cNvSpPr>
          <p:nvPr>
            <p:ph idx="1"/>
          </p:nvPr>
        </p:nvSpPr>
        <p:spPr>
          <a:xfrm>
            <a:off x="565150" y="1130711"/>
            <a:ext cx="11054922" cy="4975121"/>
          </a:xfrm>
        </p:spPr>
        <p:txBody>
          <a:bodyPr>
            <a:noAutofit/>
          </a:bodyPr>
          <a:lstStyle/>
          <a:p>
            <a:pPr marL="457200" indent="0" algn="just">
              <a:lnSpc>
                <a:spcPct val="150000"/>
              </a:lnSpc>
              <a:spcAft>
                <a:spcPts val="0"/>
              </a:spcAft>
              <a:buNone/>
            </a:pPr>
            <a:endParaRPr lang="en-US" dirty="0">
              <a:effectLst/>
              <a:latin typeface="Times New Roman" panose="02020603050405020304" pitchFamily="18" charset="0"/>
              <a:ea typeface="Times New Roman" panose="02020603050405020304" pitchFamily="18" charset="0"/>
            </a:endParaRPr>
          </a:p>
          <a:p>
            <a:pPr marL="457200" indent="97155" algn="just">
              <a:lnSpc>
                <a:spcPct val="150000"/>
              </a:lnSpc>
              <a:spcAft>
                <a:spcPts val="0"/>
              </a:spcAft>
            </a:pPr>
            <a:r>
              <a:rPr lang="en-US" dirty="0">
                <a:latin typeface="Times New Roman" panose="02020603050405020304" pitchFamily="18" charset="0"/>
                <a:cs typeface="Times New Roman" panose="02020603050405020304" pitchFamily="18" charset="0"/>
              </a:rPr>
              <a:t>Fire plays a major role in providing light and heat but it is very dangerous as it spreads rapidly</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57200" indent="97155" algn="just">
              <a:lnSpc>
                <a:spcPct val="150000"/>
              </a:lnSpc>
              <a:spcAft>
                <a:spcPts val="0"/>
              </a:spcAft>
            </a:pPr>
            <a:r>
              <a:rPr lang="en-US" dirty="0">
                <a:latin typeface="Times New Roman" panose="02020603050405020304" pitchFamily="18" charset="0"/>
                <a:cs typeface="Times New Roman" panose="02020603050405020304" pitchFamily="18" charset="0"/>
              </a:rPr>
              <a:t>So we need to be more cautious in monitoring it.</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97155" algn="just">
              <a:lnSpc>
                <a:spcPct val="150000"/>
              </a:lnSpc>
              <a:spcAft>
                <a:spcPts val="0"/>
              </a:spcAft>
            </a:pPr>
            <a:r>
              <a:rPr lang="en-US" dirty="0">
                <a:latin typeface="Times New Roman" panose="02020603050405020304" pitchFamily="18" charset="0"/>
                <a:cs typeface="Times New Roman" panose="02020603050405020304" pitchFamily="18" charset="0"/>
              </a:rPr>
              <a:t>Our project aimed to detect fire by using the image processing technology that will alert victims by early detection of fire.</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97155" algn="just">
              <a:lnSpc>
                <a:spcPct val="150000"/>
              </a:lnSpc>
              <a:spcAft>
                <a:spcPts val="0"/>
              </a:spcAft>
            </a:pPr>
            <a:r>
              <a:rPr lang="en-US" dirty="0">
                <a:effectLst/>
                <a:latin typeface="Times New Roman" panose="02020603050405020304" pitchFamily="18" charset="0"/>
                <a:ea typeface="Times New Roman" panose="02020603050405020304" pitchFamily="18" charset="0"/>
              </a:rPr>
              <a:t>We use </a:t>
            </a:r>
            <a:r>
              <a:rPr lang="en-US" dirty="0">
                <a:latin typeface="Times New Roman" panose="02020603050405020304" pitchFamily="18" charset="0"/>
                <a:ea typeface="Times New Roman" panose="02020603050405020304" pitchFamily="18" charset="0"/>
              </a:rPr>
              <a:t>supervised</a:t>
            </a:r>
            <a:r>
              <a:rPr lang="en-US" dirty="0">
                <a:effectLst/>
                <a:latin typeface="Times New Roman" panose="02020603050405020304" pitchFamily="18" charset="0"/>
                <a:ea typeface="Times New Roman" panose="02020603050405020304" pitchFamily="18" charset="0"/>
              </a:rPr>
              <a:t> learning to build a model that recognizes fire in real time through cameras</a:t>
            </a:r>
            <a:r>
              <a:rPr lang="en-US" dirty="0">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796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B68D-96EF-27B3-9C99-9F94462C2F7A}"/>
              </a:ext>
            </a:extLst>
          </p:cNvPr>
          <p:cNvSpPr>
            <a:spLocks noGrp="1"/>
          </p:cNvSpPr>
          <p:nvPr>
            <p:ph type="title"/>
          </p:nvPr>
        </p:nvSpPr>
        <p:spPr>
          <a:xfrm>
            <a:off x="1438383" y="250664"/>
            <a:ext cx="8409390" cy="1268984"/>
          </a:xfrm>
        </p:spPr>
        <p:txBody>
          <a:bodyPr anchor="ctr">
            <a:normAutofit/>
          </a:bodyPr>
          <a:lstStyle/>
          <a:p>
            <a:pPr algn="ctr"/>
            <a:br>
              <a:rPr lang="en-US" sz="3600" u="sng" dirty="0">
                <a:latin typeface="Times New Roman" panose="02020603050405020304" pitchFamily="18" charset="0"/>
                <a:cs typeface="Times New Roman" panose="02020603050405020304" pitchFamily="18" charset="0"/>
              </a:rPr>
            </a:br>
            <a:r>
              <a:rPr lang="en-US" sz="3600" u="sng" dirty="0">
                <a:latin typeface="Times New Roman" panose="02020603050405020304" pitchFamily="18" charset="0"/>
                <a:cs typeface="Times New Roman" panose="02020603050405020304" pitchFamily="18" charset="0"/>
              </a:rPr>
              <a:t>EXISTING SYSTEM</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B65F21-3DA1-EF95-61CC-64EFDA78C69E}"/>
              </a:ext>
            </a:extLst>
          </p:cNvPr>
          <p:cNvSpPr>
            <a:spLocks noGrp="1"/>
          </p:cNvSpPr>
          <p:nvPr>
            <p:ph idx="1"/>
          </p:nvPr>
        </p:nvSpPr>
        <p:spPr>
          <a:xfrm>
            <a:off x="565150" y="1347019"/>
            <a:ext cx="10043856" cy="4414209"/>
          </a:xfrm>
        </p:spPr>
        <p:txBody>
          <a:bodyPr>
            <a:normAutofit/>
          </a:bodyPr>
          <a:lstStyle/>
          <a:p>
            <a:pPr algn="just"/>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Most of the existing “Fire Detection Systems” consists of only hardware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the detection sensors.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They have some limitations and designed to sense fire with the smoke, which is limited to areas.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reduce limitations and to optimize with new technology, this project is proposed.</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49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7C31-B349-5A63-024D-D6717FB5DCE3}"/>
              </a:ext>
            </a:extLst>
          </p:cNvPr>
          <p:cNvSpPr>
            <a:spLocks noGrp="1"/>
          </p:cNvSpPr>
          <p:nvPr>
            <p:ph type="title"/>
          </p:nvPr>
        </p:nvSpPr>
        <p:spPr>
          <a:xfrm>
            <a:off x="3347679" y="239948"/>
            <a:ext cx="7335835" cy="1268984"/>
          </a:xfrm>
        </p:spPr>
        <p:txBody>
          <a:bodyPr anchor="ctr">
            <a:normAutofit/>
          </a:bodyPr>
          <a:lstStyle/>
          <a:p>
            <a:br>
              <a:rPr lang="en-US" sz="3600" u="sng" dirty="0">
                <a:latin typeface="Times New Roman" panose="02020603050405020304" pitchFamily="18" charset="0"/>
                <a:cs typeface="Times New Roman" panose="02020603050405020304" pitchFamily="18" charset="0"/>
              </a:rPr>
            </a:br>
            <a:r>
              <a:rPr lang="en-US" sz="3600" u="sng" dirty="0">
                <a:latin typeface="Times New Roman" panose="02020603050405020304" pitchFamily="18" charset="0"/>
                <a:cs typeface="Times New Roman" panose="02020603050405020304" pitchFamily="18" charset="0"/>
              </a:rPr>
              <a:t>LIMITATIONS</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B1845A-84CF-2AD1-65A8-FE1C33EF50F1}"/>
              </a:ext>
            </a:extLst>
          </p:cNvPr>
          <p:cNvSpPr>
            <a:spLocks noGrp="1"/>
          </p:cNvSpPr>
          <p:nvPr>
            <p:ph idx="1"/>
          </p:nvPr>
        </p:nvSpPr>
        <p:spPr>
          <a:xfrm>
            <a:off x="643808" y="1766725"/>
            <a:ext cx="10299495" cy="3601212"/>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They only detect fire &amp; smoke then alert just by an alarm.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many sensors are required as they can cover a limited distance about 5-7ft.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can be fooled easily.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42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D85F-5CE1-103B-D083-BB0EB54BBC76}"/>
              </a:ext>
            </a:extLst>
          </p:cNvPr>
          <p:cNvSpPr>
            <a:spLocks noGrp="1"/>
          </p:cNvSpPr>
          <p:nvPr>
            <p:ph type="title"/>
          </p:nvPr>
        </p:nvSpPr>
        <p:spPr>
          <a:xfrm>
            <a:off x="2993717" y="171121"/>
            <a:ext cx="7335835" cy="1318631"/>
          </a:xfrm>
        </p:spPr>
        <p:txBody>
          <a:bodyPr anchor="ctr">
            <a:normAutofit/>
          </a:bodyPr>
          <a:lstStyle/>
          <a:p>
            <a:br>
              <a:rPr lang="en-US" sz="3600" u="sng" dirty="0">
                <a:latin typeface="Times New Roman" panose="02020603050405020304" pitchFamily="18" charset="0"/>
                <a:cs typeface="Times New Roman" panose="02020603050405020304" pitchFamily="18" charset="0"/>
              </a:rPr>
            </a:br>
            <a:r>
              <a:rPr lang="en-US" sz="3600" u="sng" dirty="0">
                <a:latin typeface="Times New Roman" panose="02020603050405020304" pitchFamily="18" charset="0"/>
                <a:cs typeface="Times New Roman" panose="02020603050405020304" pitchFamily="18" charset="0"/>
              </a:rPr>
              <a:t>PROPOSED SYSTEM</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5DBE30-CA37-4D42-3A70-908ADCBD6CB0}"/>
              </a:ext>
            </a:extLst>
          </p:cNvPr>
          <p:cNvSpPr>
            <a:spLocks noGrp="1"/>
          </p:cNvSpPr>
          <p:nvPr>
            <p:ph idx="1"/>
          </p:nvPr>
        </p:nvSpPr>
        <p:spPr>
          <a:xfrm>
            <a:off x="565150" y="1219199"/>
            <a:ext cx="9764402" cy="4857135"/>
          </a:xfrm>
        </p:spPr>
        <p:txBody>
          <a:bodyPr/>
          <a:lstStyle/>
          <a:p>
            <a:pPr marL="0" indent="0" algn="just">
              <a:buNone/>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our proposed system we are trying to develop a detector which detects the fire and alerts the user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user has to give his Camera access to the system where it takes the real-time video as input and pre-processes the data to the model where it detects the fire(if any found) and plays the alarm which alerts the victims, this system also sends an alert to the user or nearby Fire Station by an email or SMS.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37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DD61-758A-E8AB-019D-9E9A35FEB5D8}"/>
              </a:ext>
            </a:extLst>
          </p:cNvPr>
          <p:cNvSpPr>
            <a:spLocks noGrp="1"/>
          </p:cNvSpPr>
          <p:nvPr>
            <p:ph type="title"/>
          </p:nvPr>
        </p:nvSpPr>
        <p:spPr>
          <a:xfrm>
            <a:off x="1356190" y="308774"/>
            <a:ext cx="7942918" cy="998916"/>
          </a:xfrm>
        </p:spPr>
        <p:txBody>
          <a:bodyPr anchor="ctr">
            <a:normAutofit fontScale="90000"/>
          </a:bodyPr>
          <a:lstStyle/>
          <a:p>
            <a:pPr algn="r"/>
            <a:br>
              <a:rPr lang="en-US" sz="3600"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r>
              <a:rPr lang="en-US" sz="3600" u="sng" dirty="0">
                <a:latin typeface="Times New Roman" panose="02020603050405020304" pitchFamily="18" charset="0"/>
                <a:cs typeface="Times New Roman" panose="02020603050405020304" pitchFamily="18" charset="0"/>
              </a:rPr>
              <a:t>ADVANTAGES OF PROPOSED SYSTEM</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04FD5C-85D7-257B-8F83-70E9DF638B76}"/>
              </a:ext>
            </a:extLst>
          </p:cNvPr>
          <p:cNvSpPr>
            <a:spLocks noGrp="1"/>
          </p:cNvSpPr>
          <p:nvPr>
            <p:ph idx="1"/>
          </p:nvPr>
        </p:nvSpPr>
        <p:spPr>
          <a:xfrm>
            <a:off x="653640" y="1800246"/>
            <a:ext cx="8981973" cy="4748980"/>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system can detect fire in less reaction time than sensor fire detection.</a:t>
            </a:r>
          </a:p>
          <a:p>
            <a:pPr algn="just"/>
            <a:r>
              <a:rPr lang="en-US" dirty="0">
                <a:latin typeface="Times New Roman" panose="02020603050405020304" pitchFamily="18" charset="0"/>
                <a:cs typeface="Times New Roman" panose="02020603050405020304" pitchFamily="18" charset="0"/>
              </a:rPr>
              <a:t>Cost Efficient as all we need is cameras or drones</a:t>
            </a:r>
          </a:p>
          <a:p>
            <a:pPr algn="just"/>
            <a:r>
              <a:rPr lang="en-US" dirty="0">
                <a:latin typeface="Times New Roman" panose="02020603050405020304" pitchFamily="18" charset="0"/>
                <a:cs typeface="Times New Roman" panose="02020603050405020304" pitchFamily="18" charset="0"/>
              </a:rPr>
              <a:t>By detecting the fire in less reaction time the property loss decreases and evacuating time increases for victims.</a:t>
            </a:r>
          </a:p>
          <a:p>
            <a:pPr algn="just"/>
            <a:r>
              <a:rPr lang="en-US" dirty="0">
                <a:latin typeface="Times New Roman" panose="02020603050405020304" pitchFamily="18" charset="0"/>
                <a:cs typeface="Times New Roman" panose="02020603050405020304" pitchFamily="18" charset="0"/>
              </a:rPr>
              <a:t>Using the same we can implement new features in future.</a:t>
            </a:r>
            <a:endParaRPr lang="en-IN"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2E62B0-8997-4A65-5D80-EB510A083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862" y="4688377"/>
            <a:ext cx="5034335" cy="2169623"/>
          </a:xfrm>
          <a:prstGeom prst="rect">
            <a:avLst/>
          </a:prstGeom>
        </p:spPr>
      </p:pic>
    </p:spTree>
    <p:extLst>
      <p:ext uri="{BB962C8B-B14F-4D97-AF65-F5344CB8AC3E}">
        <p14:creationId xmlns:p14="http://schemas.microsoft.com/office/powerpoint/2010/main" val="317880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1020-2341-E4B7-6234-76CC25380875}"/>
              </a:ext>
            </a:extLst>
          </p:cNvPr>
          <p:cNvSpPr>
            <a:spLocks noGrp="1"/>
          </p:cNvSpPr>
          <p:nvPr>
            <p:ph type="title"/>
          </p:nvPr>
        </p:nvSpPr>
        <p:spPr>
          <a:xfrm>
            <a:off x="2808679" y="578693"/>
            <a:ext cx="6402597" cy="1063244"/>
          </a:xfrm>
        </p:spPr>
        <p:txBody>
          <a:bodyPr vert="horz" lIns="91440" tIns="45720" rIns="91440" bIns="45720" rtlCol="0" anchor="ctr">
            <a:normAutofit/>
          </a:bodyPr>
          <a:lstStyle/>
          <a:p>
            <a:pPr algn="ctr">
              <a:lnSpc>
                <a:spcPct val="100000"/>
              </a:lnSpc>
            </a:pPr>
            <a:r>
              <a:rPr lang="en-US" sz="4800" u="sng" dirty="0">
                <a:latin typeface="Times New Roman" panose="02020603050405020304" pitchFamily="18" charset="0"/>
                <a:cs typeface="Times New Roman" panose="02020603050405020304" pitchFamily="18" charset="0"/>
              </a:rPr>
              <a:t>DIFFERENCES</a:t>
            </a:r>
          </a:p>
        </p:txBody>
      </p:sp>
      <p:pic>
        <p:nvPicPr>
          <p:cNvPr id="37" name="Content Placeholder 36">
            <a:extLst>
              <a:ext uri="{FF2B5EF4-FFF2-40B4-BE49-F238E27FC236}">
                <a16:creationId xmlns:a16="http://schemas.microsoft.com/office/drawing/2014/main" id="{6BA72209-7A4D-9A7E-BCB7-F97854C68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842" y="2172414"/>
            <a:ext cx="5686750" cy="3850636"/>
          </a:xfrm>
        </p:spPr>
      </p:pic>
      <p:pic>
        <p:nvPicPr>
          <p:cNvPr id="4" name="Picture 3">
            <a:extLst>
              <a:ext uri="{FF2B5EF4-FFF2-40B4-BE49-F238E27FC236}">
                <a16:creationId xmlns:a16="http://schemas.microsoft.com/office/drawing/2014/main" id="{CE5BE460-E105-A8C1-0C77-C4C3BC902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056" y="2172414"/>
            <a:ext cx="4738101" cy="3850636"/>
          </a:xfrm>
          <a:prstGeom prst="rect">
            <a:avLst/>
          </a:prstGeom>
        </p:spPr>
      </p:pic>
    </p:spTree>
    <p:extLst>
      <p:ext uri="{BB962C8B-B14F-4D97-AF65-F5344CB8AC3E}">
        <p14:creationId xmlns:p14="http://schemas.microsoft.com/office/powerpoint/2010/main" val="196401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87CC-BD0A-5B38-8A52-63A91BEA2AEF}"/>
              </a:ext>
            </a:extLst>
          </p:cNvPr>
          <p:cNvSpPr>
            <a:spLocks noGrp="1"/>
          </p:cNvSpPr>
          <p:nvPr>
            <p:ph type="title"/>
          </p:nvPr>
        </p:nvSpPr>
        <p:spPr>
          <a:xfrm>
            <a:off x="462117" y="318606"/>
            <a:ext cx="8396748" cy="1268984"/>
          </a:xfrm>
        </p:spPr>
        <p:txBody>
          <a:bodyPr>
            <a:normAutofit/>
          </a:bodyPr>
          <a:lstStyle/>
          <a:p>
            <a:pPr algn="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OPERATING ENVIRONMENT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48E3A6-E8F3-74F1-BECF-D8A79C4CA053}"/>
              </a:ext>
            </a:extLst>
          </p:cNvPr>
          <p:cNvSpPr>
            <a:spLocks noGrp="1"/>
          </p:cNvSpPr>
          <p:nvPr>
            <p:ph idx="1"/>
          </p:nvPr>
        </p:nvSpPr>
        <p:spPr>
          <a:xfrm>
            <a:off x="462117" y="1170038"/>
            <a:ext cx="8711380" cy="5801032"/>
          </a:xfrm>
        </p:spPr>
        <p:txBody>
          <a:bodyPr>
            <a:normAutofit/>
          </a:bodyPr>
          <a:lstStyle/>
          <a:p>
            <a:pPr indent="0" algn="just">
              <a:lnSpc>
                <a:spcPct val="150000"/>
              </a:lnSpc>
              <a:buNone/>
            </a:pPr>
            <a:endParaRPr lang="en-US" sz="1800" b="1" i="1" u="sng" dirty="0">
              <a:effectLst/>
              <a:latin typeface="Times New Roman" panose="02020603050405020304" pitchFamily="18" charset="0"/>
              <a:ea typeface="Times New Roman" panose="02020603050405020304" pitchFamily="18" charset="0"/>
            </a:endParaRPr>
          </a:p>
          <a:p>
            <a:pPr indent="0" algn="just">
              <a:lnSpc>
                <a:spcPct val="150000"/>
              </a:lnSpc>
              <a:buNone/>
            </a:pPr>
            <a:endParaRPr lang="en-US" sz="1800" b="1" i="1" u="sng" dirty="0">
              <a:latin typeface="Times New Roman" panose="02020603050405020304" pitchFamily="18" charset="0"/>
              <a:ea typeface="Times New Roman" panose="02020603050405020304" pitchFamily="18" charset="0"/>
            </a:endParaRPr>
          </a:p>
          <a:p>
            <a:pPr indent="0" algn="just">
              <a:lnSpc>
                <a:spcPct val="150000"/>
              </a:lnSpc>
              <a:buNone/>
            </a:pPr>
            <a:r>
              <a:rPr lang="en-US" sz="1800" b="1" i="1" u="sng" dirty="0">
                <a:effectLst/>
                <a:latin typeface="Times New Roman" panose="02020603050405020304" pitchFamily="18" charset="0"/>
                <a:ea typeface="Times New Roman" panose="02020603050405020304" pitchFamily="18" charset="0"/>
              </a:rPr>
              <a:t>Software Requirements:</a:t>
            </a:r>
            <a:endParaRPr lang="en-IN" sz="18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Operating System	:	Windows 7 (Min)</a:t>
            </a:r>
            <a:endParaRPr lang="en-IN" sz="16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Back End 	                  : 	Python</a:t>
            </a:r>
            <a:endParaRPr lang="en-IN" sz="16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b="1" i="1" u="sng" dirty="0">
                <a:effectLst/>
                <a:latin typeface="Times New Roman" panose="02020603050405020304" pitchFamily="18" charset="0"/>
                <a:ea typeface="Times New Roman" panose="02020603050405020304" pitchFamily="18" charset="0"/>
              </a:rPr>
              <a:t>Hardware Requirements:</a:t>
            </a:r>
            <a:endParaRPr lang="en-IN" sz="18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Processor		:	Intel Pentium® </a:t>
            </a:r>
            <a:r>
              <a:rPr lang="en-US" sz="1600" dirty="0">
                <a:latin typeface="Times New Roman" panose="02020603050405020304" pitchFamily="18" charset="0"/>
                <a:ea typeface="Times New Roman" panose="02020603050405020304" pitchFamily="18" charset="0"/>
              </a:rPr>
              <a:t>i3</a:t>
            </a:r>
            <a:r>
              <a:rPr lang="en-US" sz="1600" dirty="0">
                <a:effectLst/>
                <a:latin typeface="Times New Roman" panose="02020603050405020304" pitchFamily="18" charset="0"/>
                <a:ea typeface="Times New Roman" panose="02020603050405020304" pitchFamily="18" charset="0"/>
              </a:rPr>
              <a:t> Core Processor (Min)</a:t>
            </a:r>
            <a:endParaRPr lang="en-IN" sz="16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Speed		:	2.9 GHz (Min)</a:t>
            </a:r>
            <a:endParaRPr lang="en-IN" sz="16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RAM		:	</a:t>
            </a:r>
            <a:r>
              <a:rPr lang="en-US" sz="1600" dirty="0">
                <a:latin typeface="Times New Roman" panose="02020603050405020304" pitchFamily="18" charset="0"/>
                <a:ea typeface="Times New Roman" panose="02020603050405020304" pitchFamily="18" charset="0"/>
              </a:rPr>
              <a:t>4 </a:t>
            </a:r>
            <a:r>
              <a:rPr lang="en-US" sz="1600" dirty="0">
                <a:effectLst/>
                <a:latin typeface="Times New Roman" panose="02020603050405020304" pitchFamily="18" charset="0"/>
                <a:ea typeface="Times New Roman" panose="02020603050405020304" pitchFamily="18" charset="0"/>
              </a:rPr>
              <a:t>GB (Min)</a:t>
            </a:r>
            <a:endParaRPr lang="en-IN" sz="16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Hard Disk	                  :	</a:t>
            </a:r>
            <a:r>
              <a:rPr lang="en-US" sz="1600" dirty="0">
                <a:latin typeface="Times New Roman" panose="02020603050405020304" pitchFamily="18" charset="0"/>
                <a:ea typeface="Times New Roman" panose="02020603050405020304" pitchFamily="18" charset="0"/>
              </a:rPr>
              <a:t>8</a:t>
            </a:r>
            <a:r>
              <a:rPr lang="en-US" sz="1600" dirty="0">
                <a:effectLst/>
                <a:latin typeface="Times New Roman" panose="02020603050405020304" pitchFamily="18" charset="0"/>
                <a:ea typeface="Times New Roman" panose="02020603050405020304" pitchFamily="18" charset="0"/>
              </a:rPr>
              <a:t> GB (Min)</a:t>
            </a:r>
            <a:endParaRPr lang="en-IN" sz="16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29221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docProps/app.xml><?xml version="1.0" encoding="utf-8"?>
<Properties xmlns="http://schemas.openxmlformats.org/officeDocument/2006/extended-properties" xmlns:vt="http://schemas.openxmlformats.org/officeDocument/2006/docPropsVTypes">
  <Template>TM03457485[[fn=Mesh]]</Template>
  <TotalTime>2989</TotalTime>
  <Words>848</Words>
  <Application>Microsoft Office PowerPoint</Application>
  <PresentationFormat>Widescreen</PresentationFormat>
  <Paragraphs>114</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Symbol</vt:lpstr>
      <vt:lpstr>Times New Roman</vt:lpstr>
      <vt:lpstr>Trebuchet MS</vt:lpstr>
      <vt:lpstr>Berlin</vt:lpstr>
      <vt:lpstr>FIRE  DETECTION  SYSTEM USING  OPENCV  AND  ML</vt:lpstr>
      <vt:lpstr>TABLE OF CONTENTS</vt:lpstr>
      <vt:lpstr>  INTRODUCTION</vt:lpstr>
      <vt:lpstr> EXISTING SYSTEM</vt:lpstr>
      <vt:lpstr> LIMITATIONS</vt:lpstr>
      <vt:lpstr> PROPOSED SYSTEM</vt:lpstr>
      <vt:lpstr>   ADVANTAGES OF PROPOSED SYSTEM</vt:lpstr>
      <vt:lpstr>DIFFERENCES</vt:lpstr>
      <vt:lpstr> OPERATING ENVIRONMENT</vt:lpstr>
      <vt:lpstr> FUNCTIONAL REQUIREMENTS</vt:lpstr>
      <vt:lpstr> USECASE DIAGRAMS</vt:lpstr>
      <vt:lpstr> SEQUENCE DIAGRAM</vt:lpstr>
      <vt:lpstr> CLASS DIAGRAM</vt:lpstr>
      <vt:lpstr> ACTIVITY  DIAGRAM</vt:lpstr>
      <vt:lpstr> RESULTS</vt:lpstr>
      <vt:lpstr>PowerPoint Presentation</vt:lpstr>
      <vt:lpstr>PowerPoint Presentation</vt:lpstr>
      <vt:lpstr>CONCLUSION</vt:lpstr>
      <vt:lpstr>FUTURE SCOPE</vt:lpstr>
      <vt:lpstr>CONCLUSION</vt:lpstr>
      <vt:lpstr>  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BASED BIRD SPECIES IDENTIFICATION</dc:title>
  <dc:creator>Aneesh Kashetty</dc:creator>
  <cp:lastModifiedBy>rajesh k</cp:lastModifiedBy>
  <cp:revision>5</cp:revision>
  <dcterms:created xsi:type="dcterms:W3CDTF">2022-11-08T05:02:26Z</dcterms:created>
  <dcterms:modified xsi:type="dcterms:W3CDTF">2023-02-10T16:25:44Z</dcterms:modified>
</cp:coreProperties>
</file>