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i8RjQZiNXtJEm/wk86lMSkPce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24"/>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24"/>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2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4"/>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3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3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3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3"/>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3"/>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33"/>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3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3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3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3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4"/>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4"/>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3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3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3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3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5"/>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5"/>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35"/>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35"/>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35"/>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3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3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3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6"/>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6"/>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3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3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3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3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7"/>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7"/>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7"/>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37"/>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37"/>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37"/>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37"/>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3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3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3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3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8"/>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8"/>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38"/>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38"/>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38"/>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38"/>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38"/>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38"/>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38"/>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38"/>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3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3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3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9"/>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40"/>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0"/>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0"/>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0"/>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40"/>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0"/>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0"/>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pic>
        <p:nvPicPr>
          <p:cNvPr descr="HD-ShadowShort.png" id="37" name="Google Shape;37;p26"/>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38" name="Google Shape;38;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descr="HD-ShadowLong.png" id="43" name="Google Shape;43;p2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2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2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pic>
        <p:nvPicPr>
          <p:cNvPr descr="HD-ShadowLong.png" id="52" name="Google Shape;52;p28"/>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3" name="Google Shape;53;p28"/>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4" name="Google Shape;54;p28"/>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8"/>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8"/>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8"/>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8" name="Google Shape;58;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pic>
        <p:nvPicPr>
          <p:cNvPr descr="HD-ShadowLong.png" id="62" name="Google Shape;62;p2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3" name="Google Shape;63;p2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4" name="Google Shape;64;p2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9"/>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pic>
        <p:nvPicPr>
          <p:cNvPr descr="HD-ShadowLong.png" id="73" name="Google Shape;73;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4" name="Google Shape;74;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5" name="Google Shape;75;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0"/>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9" name="Google Shape;79;p30"/>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30"/>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1" name="Google Shape;81;p30"/>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31"/>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3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3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3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2"/>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2"/>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32"/>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3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23"/>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emiengineering.com/sensors-in-fire-detection/" TargetMode="External"/><Relationship Id="rId4" Type="http://schemas.openxmlformats.org/officeDocument/2006/relationships/hyperlink" Target="https://www.kaggle.com/datasets/phylake1337/fire-dataset" TargetMode="External"/><Relationship Id="rId5" Type="http://schemas.openxmlformats.org/officeDocument/2006/relationships/hyperlink" Target="https://docs.opencv.org/4.x/d9/df8/tutorial_roo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
          <p:cNvSpPr txBox="1"/>
          <p:nvPr>
            <p:ph type="ctrTitle"/>
          </p:nvPr>
        </p:nvSpPr>
        <p:spPr>
          <a:xfrm>
            <a:off x="4493171" y="1121163"/>
            <a:ext cx="6479629" cy="147517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Times New Roman"/>
              <a:buNone/>
            </a:pPr>
            <a:r>
              <a:rPr lang="en-US" sz="3200" u="sng">
                <a:latin typeface="Times New Roman"/>
                <a:ea typeface="Times New Roman"/>
                <a:cs typeface="Times New Roman"/>
                <a:sym typeface="Times New Roman"/>
              </a:rPr>
              <a:t>FIRE  DETECTION  SYSTEM USING  OPENCV  AND  ML</a:t>
            </a:r>
            <a:endParaRPr sz="3200" u="sng">
              <a:latin typeface="Times New Roman"/>
              <a:ea typeface="Times New Roman"/>
              <a:cs typeface="Times New Roman"/>
              <a:sym typeface="Times New Roman"/>
            </a:endParaRPr>
          </a:p>
        </p:txBody>
      </p:sp>
      <p:sp>
        <p:nvSpPr>
          <p:cNvPr id="207" name="Google Shape;207;p1"/>
          <p:cNvSpPr txBox="1"/>
          <p:nvPr>
            <p:ph idx="1" type="subTitle"/>
          </p:nvPr>
        </p:nvSpPr>
        <p:spPr>
          <a:xfrm>
            <a:off x="4923004" y="2596341"/>
            <a:ext cx="6479629" cy="349332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000"/>
              <a:buNone/>
            </a:pPr>
            <a:r>
              <a:rPr lang="en-US">
                <a:latin typeface="Times New Roman"/>
                <a:ea typeface="Times New Roman"/>
                <a:cs typeface="Times New Roman"/>
                <a:sym typeface="Times New Roman"/>
              </a:rPr>
              <a:t> PRESENTED BY :-</a:t>
            </a:r>
            <a:endParaRPr/>
          </a:p>
          <a:p>
            <a:pPr indent="0" lvl="0" marL="0" rtl="0" algn="r">
              <a:lnSpc>
                <a:spcPct val="90000"/>
              </a:lnSpc>
              <a:spcBef>
                <a:spcPts val="1000"/>
              </a:spcBef>
              <a:spcAft>
                <a:spcPts val="0"/>
              </a:spcAft>
              <a:buClr>
                <a:schemeClr val="lt1"/>
              </a:buClr>
              <a:buSzPts val="2000"/>
              <a:buNone/>
            </a:pPr>
            <a:r>
              <a:rPr lang="en-US">
                <a:latin typeface="Times New Roman"/>
                <a:ea typeface="Times New Roman"/>
                <a:cs typeface="Times New Roman"/>
                <a:sym typeface="Times New Roman"/>
              </a:rPr>
              <a:t>KASHETTY ANEESH                               245320748020 </a:t>
            </a:r>
            <a:endParaRPr/>
          </a:p>
          <a:p>
            <a:pPr indent="0" lvl="0" marL="0" rtl="0" algn="r">
              <a:lnSpc>
                <a:spcPct val="90000"/>
              </a:lnSpc>
              <a:spcBef>
                <a:spcPts val="1000"/>
              </a:spcBef>
              <a:spcAft>
                <a:spcPts val="0"/>
              </a:spcAft>
              <a:buClr>
                <a:schemeClr val="lt1"/>
              </a:buClr>
              <a:buSzPts val="2000"/>
              <a:buNone/>
            </a:pPr>
            <a:r>
              <a:rPr lang="en-US">
                <a:latin typeface="Times New Roman"/>
                <a:ea typeface="Times New Roman"/>
                <a:cs typeface="Times New Roman"/>
                <a:sym typeface="Times New Roman"/>
              </a:rPr>
              <a:t>M RUTHWIK                                             245320748027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ts val="2000"/>
              <a:buNone/>
            </a:pPr>
            <a:r>
              <a:rPr lang="en-US">
                <a:latin typeface="Times New Roman"/>
                <a:ea typeface="Times New Roman"/>
                <a:cs typeface="Times New Roman"/>
                <a:sym typeface="Times New Roman"/>
              </a:rPr>
              <a:t>       K PRANEETH  KUMAR                          245320748306 </a:t>
            </a:r>
            <a:endParaRPr/>
          </a:p>
          <a:p>
            <a:pPr indent="0" lvl="0" marL="0" rtl="0" algn="ctr">
              <a:lnSpc>
                <a:spcPct val="90000"/>
              </a:lnSpc>
              <a:spcBef>
                <a:spcPts val="1000"/>
              </a:spcBef>
              <a:spcAft>
                <a:spcPts val="0"/>
              </a:spcAft>
              <a:buClr>
                <a:schemeClr val="lt1"/>
              </a:buClr>
              <a:buSzPts val="2000"/>
              <a:buNone/>
            </a:pPr>
            <a:r>
              <a:rPr lang="en-US">
                <a:latin typeface="Times New Roman"/>
                <a:ea typeface="Times New Roman"/>
                <a:cs typeface="Times New Roman"/>
                <a:sym typeface="Times New Roman"/>
              </a:rPr>
              <a:t>     </a:t>
            </a:r>
            <a:r>
              <a:rPr lang="en-US" sz="2800">
                <a:latin typeface="Times New Roman"/>
                <a:ea typeface="Times New Roman"/>
                <a:cs typeface="Times New Roman"/>
                <a:sym typeface="Times New Roman"/>
              </a:rPr>
              <a:t>Batch-21</a:t>
            </a:r>
            <a:endParaRPr/>
          </a:p>
          <a:p>
            <a:pPr indent="0" lvl="0" marL="0" rtl="0" algn="ctr">
              <a:lnSpc>
                <a:spcPct val="90000"/>
              </a:lnSpc>
              <a:spcBef>
                <a:spcPts val="1000"/>
              </a:spcBef>
              <a:spcAft>
                <a:spcPts val="0"/>
              </a:spcAft>
              <a:buClr>
                <a:schemeClr val="lt1"/>
              </a:buClr>
              <a:buSzPts val="2600"/>
              <a:buNone/>
            </a:pPr>
            <a:r>
              <a:rPr lang="en-US" sz="2600">
                <a:latin typeface="Times New Roman"/>
                <a:ea typeface="Times New Roman"/>
                <a:cs typeface="Times New Roman"/>
                <a:sym typeface="Times New Roman"/>
              </a:rPr>
              <a:t>UNDER THE GUIDANCE OF:-</a:t>
            </a:r>
            <a:endParaRPr/>
          </a:p>
          <a:p>
            <a:pPr indent="0" lvl="0" marL="0" rtl="0" algn="ctr">
              <a:lnSpc>
                <a:spcPct val="90000"/>
              </a:lnSpc>
              <a:spcBef>
                <a:spcPts val="1000"/>
              </a:spcBef>
              <a:spcAft>
                <a:spcPts val="0"/>
              </a:spcAft>
              <a:buClr>
                <a:schemeClr val="lt1"/>
              </a:buClr>
              <a:buSzPts val="2600"/>
              <a:buNone/>
            </a:pPr>
            <a:r>
              <a:rPr lang="en-US" sz="2600">
                <a:latin typeface="Times New Roman"/>
                <a:ea typeface="Times New Roman"/>
                <a:cs typeface="Times New Roman"/>
                <a:sym typeface="Times New Roman"/>
              </a:rPr>
              <a:t>Mrs. S. SWAPNA</a:t>
            </a:r>
            <a:endParaRPr/>
          </a:p>
          <a:p>
            <a:pPr indent="0" lvl="0" marL="0" rtl="0" algn="ctr">
              <a:lnSpc>
                <a:spcPct val="90000"/>
              </a:lnSpc>
              <a:spcBef>
                <a:spcPts val="1000"/>
              </a:spcBef>
              <a:spcAft>
                <a:spcPts val="0"/>
              </a:spcAft>
              <a:buClr>
                <a:schemeClr val="lt1"/>
              </a:buClr>
              <a:buSzPts val="2400"/>
              <a:buNone/>
            </a:pPr>
            <a:r>
              <a:rPr lang="en-US" sz="2400">
                <a:latin typeface="Times New Roman"/>
                <a:ea typeface="Times New Roman"/>
                <a:cs typeface="Times New Roman"/>
                <a:sym typeface="Times New Roman"/>
              </a:rPr>
              <a:t>ASSISTANT PROFESSOR</a:t>
            </a:r>
            <a:endParaRPr/>
          </a:p>
          <a:p>
            <a:pPr indent="0" lvl="0" marL="0" rtl="0" algn="ctr">
              <a:lnSpc>
                <a:spcPct val="90000"/>
              </a:lnSpc>
              <a:spcBef>
                <a:spcPts val="1000"/>
              </a:spcBef>
              <a:spcAft>
                <a:spcPts val="0"/>
              </a:spcAft>
              <a:buClr>
                <a:schemeClr val="lt1"/>
              </a:buClr>
              <a:buSzPts val="2400"/>
              <a:buNone/>
            </a:pPr>
            <a:r>
              <a:rPr b="1" lang="en-US" sz="2400">
                <a:latin typeface="Times New Roman"/>
                <a:ea typeface="Times New Roman"/>
                <a:cs typeface="Times New Roman"/>
                <a:sym typeface="Times New Roman"/>
              </a:rPr>
              <a:t>Department of CSE(AIML)</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lt1"/>
              </a:buClr>
              <a:buSzPts val="2600"/>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p:txBody>
      </p:sp>
      <p:pic>
        <p:nvPicPr>
          <p:cNvPr id="208" name="Google Shape;208;p1"/>
          <p:cNvPicPr preferRelativeResize="0"/>
          <p:nvPr/>
        </p:nvPicPr>
        <p:blipFill rotWithShape="1">
          <a:blip r:embed="rId3">
            <a:alphaModFix/>
          </a:blip>
          <a:srcRect b="0" l="0" r="0" t="0"/>
          <a:stretch/>
        </p:blipFill>
        <p:spPr>
          <a:xfrm>
            <a:off x="85557" y="1582220"/>
            <a:ext cx="5020699" cy="4249167"/>
          </a:xfrm>
          <a:prstGeom prst="rect">
            <a:avLst/>
          </a:prstGeom>
          <a:noFill/>
          <a:ln>
            <a:noFill/>
          </a:ln>
        </p:spPr>
      </p:pic>
      <p:pic>
        <p:nvPicPr>
          <p:cNvPr id="209" name="Google Shape;209;p1"/>
          <p:cNvPicPr preferRelativeResize="0"/>
          <p:nvPr/>
        </p:nvPicPr>
        <p:blipFill rotWithShape="1">
          <a:blip r:embed="rId4">
            <a:alphaModFix/>
          </a:blip>
          <a:srcRect b="0" l="0" r="0" t="0"/>
          <a:stretch/>
        </p:blipFill>
        <p:spPr>
          <a:xfrm>
            <a:off x="687855" y="392574"/>
            <a:ext cx="1128389" cy="931368"/>
          </a:xfrm>
          <a:prstGeom prst="rect">
            <a:avLst/>
          </a:prstGeom>
          <a:noFill/>
          <a:ln>
            <a:noFill/>
          </a:ln>
        </p:spPr>
      </p:pic>
      <p:sp>
        <p:nvSpPr>
          <p:cNvPr id="210" name="Google Shape;210;p1"/>
          <p:cNvSpPr txBox="1"/>
          <p:nvPr/>
        </p:nvSpPr>
        <p:spPr>
          <a:xfrm>
            <a:off x="2391310" y="473757"/>
            <a:ext cx="8221894"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500" u="none" cap="none" strike="noStrike">
                <a:solidFill>
                  <a:schemeClr val="lt1"/>
                </a:solidFill>
                <a:latin typeface="Times New Roman"/>
                <a:ea typeface="Times New Roman"/>
                <a:cs typeface="Times New Roman"/>
                <a:sym typeface="Times New Roman"/>
              </a:rPr>
              <a:t>NEIL GOGTE INSTITUTE OF TECHNOLOGY</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00">
                <a:solidFill>
                  <a:schemeClr val="lt1"/>
                </a:solidFill>
                <a:latin typeface="Times New Roman"/>
                <a:ea typeface="Times New Roman"/>
                <a:cs typeface="Times New Roman"/>
                <a:sym typeface="Times New Roman"/>
              </a:rPr>
              <a:t>Kachavanisingaram Village, Hyderabad, Telangana 500058.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5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5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5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5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5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500"/>
                                        <p:tgtEl>
                                          <p:spTgt spid="2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Effect filter="fade" transition="in">
                                      <p:cBhvr>
                                        <p:cTn dur="500"/>
                                        <p:tgtEl>
                                          <p:spTgt spid="2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animEffect filter="fade" transition="in">
                                      <p:cBhvr>
                                        <p:cTn dur="500"/>
                                        <p:tgtEl>
                                          <p:spTgt spid="2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animEffect filter="fade" transition="in">
                                      <p:cBhvr>
                                        <p:cTn dur="500"/>
                                        <p:tgtEl>
                                          <p:spTgt spid="2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9" st="9"/>
                                            </p:txEl>
                                          </p:spTgt>
                                        </p:tgtEl>
                                        <p:attrNameLst>
                                          <p:attrName>style.visibility</p:attrName>
                                        </p:attrNameLst>
                                      </p:cBhvr>
                                      <p:to>
                                        <p:strVal val="visible"/>
                                      </p:to>
                                    </p:set>
                                    <p:animEffect filter="fade" transition="in">
                                      <p:cBhvr>
                                        <p:cTn dur="500"/>
                                        <p:tgtEl>
                                          <p:spTgt spid="20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64" name="Shape 264"/>
        <p:cNvGrpSpPr/>
        <p:nvPr/>
      </p:nvGrpSpPr>
      <p:grpSpPr>
        <a:xfrm>
          <a:off x="0" y="0"/>
          <a:ext cx="0" cy="0"/>
          <a:chOff x="0" y="0"/>
          <a:chExt cx="0" cy="0"/>
        </a:xfrm>
      </p:grpSpPr>
      <p:sp>
        <p:nvSpPr>
          <p:cNvPr id="265" name="Google Shape;265;p10"/>
          <p:cNvSpPr txBox="1"/>
          <p:nvPr>
            <p:ph type="title"/>
          </p:nvPr>
        </p:nvSpPr>
        <p:spPr>
          <a:xfrm>
            <a:off x="761129" y="456258"/>
            <a:ext cx="9198761" cy="12689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br>
              <a:rPr lang="en-US" u="sng">
                <a:latin typeface="Times New Roman"/>
                <a:ea typeface="Times New Roman"/>
                <a:cs typeface="Times New Roman"/>
                <a:sym typeface="Times New Roman"/>
              </a:rPr>
            </a:br>
            <a:r>
              <a:rPr lang="en-US" u="sng">
                <a:latin typeface="Times New Roman"/>
                <a:ea typeface="Times New Roman"/>
                <a:cs typeface="Times New Roman"/>
                <a:sym typeface="Times New Roman"/>
              </a:rPr>
              <a:t>FUNCTIONAL REQUIREMENTS</a:t>
            </a:r>
            <a:endParaRPr u="sng">
              <a:latin typeface="Times New Roman"/>
              <a:ea typeface="Times New Roman"/>
              <a:cs typeface="Times New Roman"/>
              <a:sym typeface="Times New Roman"/>
            </a:endParaRPr>
          </a:p>
        </p:txBody>
      </p:sp>
      <p:sp>
        <p:nvSpPr>
          <p:cNvPr id="266" name="Google Shape;266;p10"/>
          <p:cNvSpPr txBox="1"/>
          <p:nvPr>
            <p:ph idx="1" type="body"/>
          </p:nvPr>
        </p:nvSpPr>
        <p:spPr>
          <a:xfrm>
            <a:off x="565150" y="1504336"/>
            <a:ext cx="9198761" cy="4582774"/>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03000"/>
              </a:lnSpc>
              <a:spcBef>
                <a:spcPts val="0"/>
              </a:spcBef>
              <a:spcAft>
                <a:spcPts val="0"/>
              </a:spcAft>
              <a:buClr>
                <a:schemeClr val="lt1"/>
              </a:buClr>
              <a:buSzPct val="100000"/>
              <a:buNone/>
            </a:pPr>
            <a:r>
              <a:t/>
            </a:r>
            <a:endParaRPr b="1" sz="2000" u="sng">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ct val="100000"/>
              <a:buNone/>
            </a:pPr>
            <a:r>
              <a:t/>
            </a:r>
            <a:endParaRPr b="1" sz="2000" u="sng">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ct val="100000"/>
              <a:buNone/>
            </a:pPr>
            <a:r>
              <a:rPr b="1" lang="en-US" sz="2000" u="sng">
                <a:latin typeface="Times New Roman"/>
                <a:ea typeface="Times New Roman"/>
                <a:cs typeface="Times New Roman"/>
                <a:sym typeface="Times New Roman"/>
              </a:rPr>
              <a:t>User Functionality: </a:t>
            </a:r>
            <a:endParaRPr sz="2000">
              <a:latin typeface="Times New Roman"/>
              <a:ea typeface="Times New Roman"/>
              <a:cs typeface="Times New Roman"/>
              <a:sym typeface="Times New Roman"/>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The user will be able to give camera access to the system.</a:t>
            </a:r>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Give the requirements to the Admin.</a:t>
            </a:r>
            <a:endParaRPr/>
          </a:p>
          <a:p>
            <a:pPr indent="-234950" lvl="0" marL="342900" rtl="0" algn="just">
              <a:lnSpc>
                <a:spcPct val="103000"/>
              </a:lnSpc>
              <a:spcBef>
                <a:spcPts val="1000"/>
              </a:spcBef>
              <a:spcAft>
                <a:spcPts val="0"/>
              </a:spcAft>
              <a:buClr>
                <a:schemeClr val="lt1"/>
              </a:buClr>
              <a:buSzPct val="100000"/>
              <a:buFont typeface="Noto Sans Symbols"/>
              <a:buNone/>
            </a:pPr>
            <a:r>
              <a:t/>
            </a:r>
            <a:endParaRPr sz="2000">
              <a:latin typeface="Times New Roman"/>
              <a:ea typeface="Times New Roman"/>
              <a:cs typeface="Times New Roman"/>
              <a:sym typeface="Times New Roman"/>
            </a:endParaRPr>
          </a:p>
          <a:p>
            <a:pPr indent="-234950" lvl="0" marL="342900" rtl="0" algn="just">
              <a:lnSpc>
                <a:spcPct val="103000"/>
              </a:lnSpc>
              <a:spcBef>
                <a:spcPts val="1000"/>
              </a:spcBef>
              <a:spcAft>
                <a:spcPts val="0"/>
              </a:spcAft>
              <a:buClr>
                <a:schemeClr val="lt1"/>
              </a:buClr>
              <a:buSzPct val="100000"/>
              <a:buFont typeface="Noto Sans Symbols"/>
              <a:buNone/>
            </a:pPr>
            <a:r>
              <a:t/>
            </a:r>
            <a:endParaRPr sz="2000">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ct val="100000"/>
              <a:buNone/>
            </a:pPr>
            <a:r>
              <a:rPr b="1" lang="en-US" sz="2000" u="sng">
                <a:latin typeface="Times New Roman"/>
                <a:ea typeface="Times New Roman"/>
                <a:cs typeface="Times New Roman"/>
                <a:sym typeface="Times New Roman"/>
              </a:rPr>
              <a:t>Admin Functionality:</a:t>
            </a:r>
            <a:endParaRPr sz="2000">
              <a:latin typeface="Times New Roman"/>
              <a:ea typeface="Times New Roman"/>
              <a:cs typeface="Times New Roman"/>
              <a:sym typeface="Times New Roman"/>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The admin manages the system.</a:t>
            </a:r>
            <a:endParaRPr sz="2000">
              <a:latin typeface="Times New Roman"/>
              <a:ea typeface="Times New Roman"/>
              <a:cs typeface="Times New Roman"/>
              <a:sym typeface="Times New Roman"/>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The admin can increase dataset size.</a:t>
            </a:r>
            <a:endParaRPr sz="2000">
              <a:latin typeface="Times New Roman"/>
              <a:ea typeface="Times New Roman"/>
              <a:cs typeface="Times New Roman"/>
              <a:sym typeface="Times New Roman"/>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The admin can set the requirements as required by the user. </a:t>
            </a:r>
            <a:endParaRPr sz="2000">
              <a:latin typeface="Times New Roman"/>
              <a:ea typeface="Times New Roman"/>
              <a:cs typeface="Times New Roman"/>
              <a:sym typeface="Times New Roman"/>
            </a:endParaRPr>
          </a:p>
          <a:p>
            <a:pPr indent="-342900" lvl="0" marL="342900" rtl="0" algn="just">
              <a:lnSpc>
                <a:spcPct val="103000"/>
              </a:lnSpc>
              <a:spcBef>
                <a:spcPts val="1000"/>
              </a:spcBef>
              <a:spcAft>
                <a:spcPts val="0"/>
              </a:spcAft>
              <a:buClr>
                <a:schemeClr val="lt1"/>
              </a:buClr>
              <a:buSzPct val="100000"/>
              <a:buFont typeface="Noto Sans Symbols"/>
              <a:buChar char="∙"/>
            </a:pPr>
            <a:r>
              <a:rPr lang="en-US" sz="2000">
                <a:latin typeface="Times New Roman"/>
                <a:ea typeface="Times New Roman"/>
                <a:cs typeface="Times New Roman"/>
                <a:sym typeface="Times New Roman"/>
              </a:rPr>
              <a:t>The admin can implement a better algorithm if at all a better algorithm is created in future.</a:t>
            </a:r>
            <a:endParaRPr sz="2000">
              <a:latin typeface="Times New Roman"/>
              <a:ea typeface="Times New Roman"/>
              <a:cs typeface="Times New Roman"/>
              <a:sym typeface="Times New Roman"/>
            </a:endParaRPr>
          </a:p>
          <a:p>
            <a:pPr indent="-158432" lvl="0" marL="228600" rtl="0" algn="just">
              <a:lnSpc>
                <a:spcPct val="103000"/>
              </a:lnSpc>
              <a:spcBef>
                <a:spcPts val="1000"/>
              </a:spcBef>
              <a:spcAft>
                <a:spcPts val="0"/>
              </a:spcAft>
              <a:buClr>
                <a:schemeClr val="lt1"/>
              </a:buClr>
              <a:buSzPct val="100000"/>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5034337" y="328774"/>
            <a:ext cx="5589142" cy="13870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100"/>
              <a:buFont typeface="Times New Roman"/>
              <a:buNone/>
            </a:pPr>
            <a:br>
              <a:rPr lang="en-US" sz="4100" u="sng">
                <a:latin typeface="Times New Roman"/>
                <a:ea typeface="Times New Roman"/>
                <a:cs typeface="Times New Roman"/>
                <a:sym typeface="Times New Roman"/>
              </a:rPr>
            </a:br>
            <a:r>
              <a:rPr lang="en-US" sz="4100" u="sng">
                <a:latin typeface="Times New Roman"/>
                <a:ea typeface="Times New Roman"/>
                <a:cs typeface="Times New Roman"/>
                <a:sym typeface="Times New Roman"/>
              </a:rPr>
              <a:t>USECASE </a:t>
            </a:r>
            <a:r>
              <a:rPr lang="en-US" sz="3900" u="sng">
                <a:latin typeface="Times New Roman"/>
                <a:ea typeface="Times New Roman"/>
                <a:cs typeface="Times New Roman"/>
                <a:sym typeface="Times New Roman"/>
              </a:rPr>
              <a:t>DIAGRAMS</a:t>
            </a:r>
            <a:endParaRPr/>
          </a:p>
        </p:txBody>
      </p:sp>
      <p:pic>
        <p:nvPicPr>
          <p:cNvPr id="272" name="Google Shape;272;p11"/>
          <p:cNvPicPr preferRelativeResize="0"/>
          <p:nvPr/>
        </p:nvPicPr>
        <p:blipFill rotWithShape="1">
          <a:blip r:embed="rId3">
            <a:alphaModFix/>
          </a:blip>
          <a:srcRect b="0" l="0" r="0" t="0"/>
          <a:stretch/>
        </p:blipFill>
        <p:spPr>
          <a:xfrm>
            <a:off x="162027" y="2209266"/>
            <a:ext cx="5727797" cy="4054090"/>
          </a:xfrm>
          <a:prstGeom prst="rect">
            <a:avLst/>
          </a:prstGeom>
          <a:noFill/>
          <a:ln>
            <a:noFill/>
          </a:ln>
        </p:spPr>
      </p:pic>
      <p:pic>
        <p:nvPicPr>
          <p:cNvPr id="273" name="Google Shape;273;p11"/>
          <p:cNvPicPr preferRelativeResize="0"/>
          <p:nvPr/>
        </p:nvPicPr>
        <p:blipFill rotWithShape="1">
          <a:blip r:embed="rId4">
            <a:alphaModFix/>
          </a:blip>
          <a:srcRect b="0" l="0" r="0" t="0"/>
          <a:stretch/>
        </p:blipFill>
        <p:spPr>
          <a:xfrm>
            <a:off x="6167228" y="2209266"/>
            <a:ext cx="5862745" cy="4054090"/>
          </a:xfrm>
          <a:prstGeom prst="rect">
            <a:avLst/>
          </a:prstGeom>
          <a:noFill/>
          <a:ln>
            <a:noFill/>
          </a:ln>
        </p:spPr>
      </p:pic>
      <p:sp>
        <p:nvSpPr>
          <p:cNvPr id="274" name="Google Shape;274;p11"/>
          <p:cNvSpPr txBox="1"/>
          <p:nvPr/>
        </p:nvSpPr>
        <p:spPr>
          <a:xfrm>
            <a:off x="297950" y="814086"/>
            <a:ext cx="5198724" cy="723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100" u="sng">
                <a:solidFill>
                  <a:schemeClr val="lt1"/>
                </a:solidFill>
                <a:latin typeface="Trebuchet MS"/>
                <a:ea typeface="Trebuchet MS"/>
                <a:cs typeface="Trebuchet MS"/>
                <a:sym typeface="Trebuchet MS"/>
              </a:rPr>
              <a:t>SYSTEM </a:t>
            </a:r>
            <a:r>
              <a:rPr lang="en-US" sz="4100" u="sng">
                <a:solidFill>
                  <a:schemeClr val="lt1"/>
                </a:solidFill>
                <a:latin typeface="Times New Roman"/>
                <a:ea typeface="Times New Roman"/>
                <a:cs typeface="Times New Roman"/>
                <a:sym typeface="Times New Roman"/>
              </a:rPr>
              <a:t>DIAGRAMS</a:t>
            </a:r>
            <a:endParaRPr sz="4100" u="sng">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 name="Shape 278"/>
        <p:cNvGrpSpPr/>
        <p:nvPr/>
      </p:nvGrpSpPr>
      <p:grpSpPr>
        <a:xfrm>
          <a:off x="0" y="0"/>
          <a:ext cx="0" cy="0"/>
          <a:chOff x="0" y="0"/>
          <a:chExt cx="0" cy="0"/>
        </a:xfrm>
      </p:grpSpPr>
      <p:sp>
        <p:nvSpPr>
          <p:cNvPr id="279" name="Google Shape;279;p12"/>
          <p:cNvSpPr txBox="1"/>
          <p:nvPr>
            <p:ph type="title"/>
          </p:nvPr>
        </p:nvSpPr>
        <p:spPr>
          <a:xfrm>
            <a:off x="2429852" y="390418"/>
            <a:ext cx="6402597" cy="130935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100"/>
              <a:buFont typeface="Times New Roman"/>
              <a:buNone/>
            </a:pPr>
            <a:br>
              <a:rPr lang="en-US" sz="4100" u="sng">
                <a:latin typeface="Times New Roman"/>
                <a:ea typeface="Times New Roman"/>
                <a:cs typeface="Times New Roman"/>
                <a:sym typeface="Times New Roman"/>
              </a:rPr>
            </a:br>
            <a:r>
              <a:rPr lang="en-US" sz="4100" u="sng">
                <a:latin typeface="Times New Roman"/>
                <a:ea typeface="Times New Roman"/>
                <a:cs typeface="Times New Roman"/>
                <a:sym typeface="Times New Roman"/>
              </a:rPr>
              <a:t>SEQUENCE DIAGRAM</a:t>
            </a:r>
            <a:endParaRPr/>
          </a:p>
        </p:txBody>
      </p:sp>
      <p:pic>
        <p:nvPicPr>
          <p:cNvPr id="280" name="Google Shape;280;p12"/>
          <p:cNvPicPr preferRelativeResize="0"/>
          <p:nvPr/>
        </p:nvPicPr>
        <p:blipFill rotWithShape="1">
          <a:blip r:embed="rId3">
            <a:alphaModFix/>
          </a:blip>
          <a:srcRect b="0" l="0" r="0" t="0"/>
          <a:stretch/>
        </p:blipFill>
        <p:spPr>
          <a:xfrm>
            <a:off x="2429852" y="2011468"/>
            <a:ext cx="7659370" cy="48465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sp>
        <p:nvSpPr>
          <p:cNvPr id="286" name="Google Shape;286;p13"/>
          <p:cNvSpPr txBox="1"/>
          <p:nvPr>
            <p:ph type="title"/>
          </p:nvPr>
        </p:nvSpPr>
        <p:spPr>
          <a:xfrm>
            <a:off x="3116095" y="236306"/>
            <a:ext cx="6402597" cy="126890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Times New Roman"/>
              <a:buNone/>
            </a:pPr>
            <a:br>
              <a:rPr lang="en-US" sz="4800" u="sng">
                <a:latin typeface="Times New Roman"/>
                <a:ea typeface="Times New Roman"/>
                <a:cs typeface="Times New Roman"/>
                <a:sym typeface="Times New Roman"/>
              </a:rPr>
            </a:br>
            <a:r>
              <a:rPr lang="en-US" sz="4800" u="sng">
                <a:latin typeface="Times New Roman"/>
                <a:ea typeface="Times New Roman"/>
                <a:cs typeface="Times New Roman"/>
                <a:sym typeface="Times New Roman"/>
              </a:rPr>
              <a:t>CLASS DIAGRAM</a:t>
            </a:r>
            <a:endParaRPr/>
          </a:p>
        </p:txBody>
      </p:sp>
      <p:pic>
        <p:nvPicPr>
          <p:cNvPr id="287" name="Google Shape;287;p13"/>
          <p:cNvPicPr preferRelativeResize="0"/>
          <p:nvPr/>
        </p:nvPicPr>
        <p:blipFill rotWithShape="1">
          <a:blip r:embed="rId3">
            <a:alphaModFix/>
          </a:blip>
          <a:srcRect b="0" l="0" r="0" t="0"/>
          <a:stretch/>
        </p:blipFill>
        <p:spPr>
          <a:xfrm>
            <a:off x="2121007" y="1962364"/>
            <a:ext cx="8923712" cy="48956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14"/>
          <p:cNvSpPr txBox="1"/>
          <p:nvPr>
            <p:ph type="title"/>
          </p:nvPr>
        </p:nvSpPr>
        <p:spPr>
          <a:xfrm>
            <a:off x="3116095" y="236306"/>
            <a:ext cx="6402597" cy="126890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Times New Roman"/>
              <a:buNone/>
            </a:pPr>
            <a:br>
              <a:rPr lang="en-US" sz="4800" u="sng">
                <a:latin typeface="Times New Roman"/>
                <a:ea typeface="Times New Roman"/>
                <a:cs typeface="Times New Roman"/>
                <a:sym typeface="Times New Roman"/>
              </a:rPr>
            </a:br>
            <a:r>
              <a:rPr lang="en-US" sz="4800" u="sng">
                <a:latin typeface="Times New Roman"/>
                <a:ea typeface="Times New Roman"/>
                <a:cs typeface="Times New Roman"/>
                <a:sym typeface="Times New Roman"/>
              </a:rPr>
              <a:t>ACTIVITY  DIAGRAM</a:t>
            </a:r>
            <a:endParaRPr/>
          </a:p>
        </p:txBody>
      </p:sp>
      <p:pic>
        <p:nvPicPr>
          <p:cNvPr id="294" name="Google Shape;294;p14"/>
          <p:cNvPicPr preferRelativeResize="0"/>
          <p:nvPr/>
        </p:nvPicPr>
        <p:blipFill rotWithShape="1">
          <a:blip r:embed="rId3">
            <a:alphaModFix/>
          </a:blip>
          <a:srcRect b="0" l="0" r="0" t="0"/>
          <a:stretch/>
        </p:blipFill>
        <p:spPr>
          <a:xfrm>
            <a:off x="4006206" y="2003461"/>
            <a:ext cx="4179588" cy="48545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type="title"/>
          </p:nvPr>
        </p:nvSpPr>
        <p:spPr>
          <a:xfrm>
            <a:off x="761129" y="227798"/>
            <a:ext cx="9198761" cy="12689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br>
              <a:rPr lang="en-US" u="sng">
                <a:latin typeface="Times New Roman"/>
                <a:ea typeface="Times New Roman"/>
                <a:cs typeface="Times New Roman"/>
                <a:sym typeface="Times New Roman"/>
              </a:rPr>
            </a:br>
            <a:r>
              <a:rPr lang="en-US" u="sng">
                <a:latin typeface="Times New Roman"/>
                <a:ea typeface="Times New Roman"/>
                <a:cs typeface="Times New Roman"/>
                <a:sym typeface="Times New Roman"/>
              </a:rPr>
              <a:t>RESULTS</a:t>
            </a:r>
            <a:endParaRPr u="sng">
              <a:latin typeface="Times New Roman"/>
              <a:ea typeface="Times New Roman"/>
              <a:cs typeface="Times New Roman"/>
              <a:sym typeface="Times New Roman"/>
            </a:endParaRPr>
          </a:p>
        </p:txBody>
      </p:sp>
      <p:pic>
        <p:nvPicPr>
          <p:cNvPr id="300" name="Google Shape;300;p15"/>
          <p:cNvPicPr preferRelativeResize="0"/>
          <p:nvPr>
            <p:ph idx="1" type="body"/>
          </p:nvPr>
        </p:nvPicPr>
        <p:blipFill rotWithShape="1">
          <a:blip r:embed="rId3">
            <a:alphaModFix/>
          </a:blip>
          <a:srcRect b="0" l="0" r="0" t="0"/>
          <a:stretch/>
        </p:blipFill>
        <p:spPr>
          <a:xfrm>
            <a:off x="143839" y="1957356"/>
            <a:ext cx="6663176" cy="3744799"/>
          </a:xfrm>
          <a:prstGeom prst="rect">
            <a:avLst/>
          </a:prstGeom>
          <a:noFill/>
          <a:ln>
            <a:noFill/>
          </a:ln>
        </p:spPr>
      </p:pic>
      <p:pic>
        <p:nvPicPr>
          <p:cNvPr id="301" name="Google Shape;301;p15"/>
          <p:cNvPicPr preferRelativeResize="0"/>
          <p:nvPr/>
        </p:nvPicPr>
        <p:blipFill rotWithShape="1">
          <a:blip r:embed="rId4">
            <a:alphaModFix/>
          </a:blip>
          <a:srcRect b="0" l="0" r="0" t="0"/>
          <a:stretch/>
        </p:blipFill>
        <p:spPr>
          <a:xfrm>
            <a:off x="7175100" y="1957356"/>
            <a:ext cx="3561394" cy="4625669"/>
          </a:xfrm>
          <a:prstGeom prst="rect">
            <a:avLst/>
          </a:prstGeom>
          <a:noFill/>
          <a:ln>
            <a:noFill/>
          </a:ln>
        </p:spPr>
      </p:pic>
      <p:sp>
        <p:nvSpPr>
          <p:cNvPr id="302" name="Google Shape;302;p15"/>
          <p:cNvSpPr txBox="1"/>
          <p:nvPr/>
        </p:nvSpPr>
        <p:spPr>
          <a:xfrm flipH="1">
            <a:off x="7057868" y="6488668"/>
            <a:ext cx="37958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  Alert message received by Owner</a:t>
            </a:r>
            <a:endParaRPr sz="1800">
              <a:solidFill>
                <a:schemeClr val="lt1"/>
              </a:solidFill>
              <a:latin typeface="Trebuchet MS"/>
              <a:ea typeface="Trebuchet MS"/>
              <a:cs typeface="Trebuchet MS"/>
              <a:sym typeface="Trebuchet MS"/>
            </a:endParaRPr>
          </a:p>
        </p:txBody>
      </p:sp>
      <p:sp>
        <p:nvSpPr>
          <p:cNvPr id="303" name="Google Shape;303;p15"/>
          <p:cNvSpPr txBox="1"/>
          <p:nvPr/>
        </p:nvSpPr>
        <p:spPr>
          <a:xfrm>
            <a:off x="593332" y="5793397"/>
            <a:ext cx="60977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Fire Detected at ABC Chemical Factory, Nacharam X Road </a:t>
            </a:r>
            <a:endParaRPr sz="18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6"/>
          <p:cNvPicPr preferRelativeResize="0"/>
          <p:nvPr/>
        </p:nvPicPr>
        <p:blipFill rotWithShape="1">
          <a:blip r:embed="rId3">
            <a:alphaModFix/>
          </a:blip>
          <a:srcRect b="0" l="0" r="0" t="0"/>
          <a:stretch/>
        </p:blipFill>
        <p:spPr>
          <a:xfrm>
            <a:off x="625895" y="777737"/>
            <a:ext cx="2990608" cy="5037435"/>
          </a:xfrm>
          <a:prstGeom prst="rect">
            <a:avLst/>
          </a:prstGeom>
          <a:noFill/>
          <a:ln>
            <a:noFill/>
          </a:ln>
        </p:spPr>
      </p:pic>
      <p:sp>
        <p:nvSpPr>
          <p:cNvPr id="309" name="Google Shape;309;p16"/>
          <p:cNvSpPr txBox="1"/>
          <p:nvPr/>
        </p:nvSpPr>
        <p:spPr>
          <a:xfrm>
            <a:off x="74488" y="5864236"/>
            <a:ext cx="60977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Alert message received by Fire Station</a:t>
            </a:r>
            <a:endParaRPr sz="2000">
              <a:solidFill>
                <a:schemeClr val="lt1"/>
              </a:solidFill>
              <a:latin typeface="Times New Roman"/>
              <a:ea typeface="Times New Roman"/>
              <a:cs typeface="Times New Roman"/>
              <a:sym typeface="Times New Roman"/>
            </a:endParaRPr>
          </a:p>
        </p:txBody>
      </p:sp>
      <p:pic>
        <p:nvPicPr>
          <p:cNvPr id="310" name="Google Shape;310;p16"/>
          <p:cNvPicPr preferRelativeResize="0"/>
          <p:nvPr/>
        </p:nvPicPr>
        <p:blipFill rotWithShape="1">
          <a:blip r:embed="rId4">
            <a:alphaModFix/>
          </a:blip>
          <a:srcRect b="0" l="0" r="0" t="0"/>
          <a:stretch/>
        </p:blipFill>
        <p:spPr>
          <a:xfrm>
            <a:off x="4693306" y="973822"/>
            <a:ext cx="6307720" cy="4244195"/>
          </a:xfrm>
          <a:prstGeom prst="rect">
            <a:avLst/>
          </a:prstGeom>
          <a:noFill/>
          <a:ln>
            <a:noFill/>
          </a:ln>
        </p:spPr>
      </p:pic>
      <p:sp>
        <p:nvSpPr>
          <p:cNvPr id="311" name="Google Shape;311;p16"/>
          <p:cNvSpPr txBox="1"/>
          <p:nvPr/>
        </p:nvSpPr>
        <p:spPr>
          <a:xfrm>
            <a:off x="5216704" y="5514846"/>
            <a:ext cx="60977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Fire Detected at ABC Rubber Factory, Nampally X Road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7"/>
          <p:cNvPicPr preferRelativeResize="0"/>
          <p:nvPr/>
        </p:nvPicPr>
        <p:blipFill rotWithShape="1">
          <a:blip r:embed="rId3">
            <a:alphaModFix/>
          </a:blip>
          <a:srcRect b="0" l="0" r="0" t="0"/>
          <a:stretch/>
        </p:blipFill>
        <p:spPr>
          <a:xfrm>
            <a:off x="887314" y="595902"/>
            <a:ext cx="2914123" cy="5315576"/>
          </a:xfrm>
          <a:prstGeom prst="rect">
            <a:avLst/>
          </a:prstGeom>
          <a:noFill/>
          <a:ln>
            <a:noFill/>
          </a:ln>
        </p:spPr>
      </p:pic>
      <p:sp>
        <p:nvSpPr>
          <p:cNvPr id="317" name="Google Shape;317;p17"/>
          <p:cNvSpPr txBox="1"/>
          <p:nvPr/>
        </p:nvSpPr>
        <p:spPr>
          <a:xfrm>
            <a:off x="428946" y="5976692"/>
            <a:ext cx="60977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Alert message received by Fire Station</a:t>
            </a:r>
            <a:endParaRPr sz="2000">
              <a:solidFill>
                <a:schemeClr val="lt1"/>
              </a:solidFill>
              <a:latin typeface="Times New Roman"/>
              <a:ea typeface="Times New Roman"/>
              <a:cs typeface="Times New Roman"/>
              <a:sym typeface="Times New Roman"/>
            </a:endParaRPr>
          </a:p>
        </p:txBody>
      </p:sp>
      <p:pic>
        <p:nvPicPr>
          <p:cNvPr id="318" name="Google Shape;318;p17"/>
          <p:cNvPicPr preferRelativeResize="0"/>
          <p:nvPr/>
        </p:nvPicPr>
        <p:blipFill rotWithShape="1">
          <a:blip r:embed="rId4">
            <a:alphaModFix/>
          </a:blip>
          <a:srcRect b="0" l="0" r="0" t="0"/>
          <a:stretch/>
        </p:blipFill>
        <p:spPr>
          <a:xfrm>
            <a:off x="7134002" y="577190"/>
            <a:ext cx="2914123" cy="5315575"/>
          </a:xfrm>
          <a:prstGeom prst="rect">
            <a:avLst/>
          </a:prstGeom>
          <a:noFill/>
          <a:ln>
            <a:noFill/>
          </a:ln>
        </p:spPr>
      </p:pic>
      <p:sp>
        <p:nvSpPr>
          <p:cNvPr id="319" name="Google Shape;319;p17"/>
          <p:cNvSpPr txBox="1"/>
          <p:nvPr/>
        </p:nvSpPr>
        <p:spPr>
          <a:xfrm>
            <a:off x="6850294" y="5911478"/>
            <a:ext cx="60977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 Alert message received by Owner</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u="sng"/>
              <a:t>CONCLUSION</a:t>
            </a:r>
            <a:endParaRPr u="sng"/>
          </a:p>
        </p:txBody>
      </p:sp>
      <p:sp>
        <p:nvSpPr>
          <p:cNvPr id="325" name="Google Shape;325;p18"/>
          <p:cNvSpPr txBox="1"/>
          <p:nvPr/>
        </p:nvSpPr>
        <p:spPr>
          <a:xfrm>
            <a:off x="339047" y="2188397"/>
            <a:ext cx="11753636" cy="200345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500">
                <a:solidFill>
                  <a:schemeClr val="lt1"/>
                </a:solidFill>
                <a:latin typeface="Times New Roman"/>
                <a:ea typeface="Times New Roman"/>
                <a:cs typeface="Times New Roman"/>
                <a:sym typeface="Times New Roman"/>
              </a:rPr>
              <a:t>The main idea behind the fire detection and alerting system is to reduce the damage and Causalities cause by the fire accidents, this project is proposed in such a way that the fire is detected at the earliest and alerts the victims to evacuate the place, also sends message to the security chief or the Property Owner and also sends alert messages to the nearby fire stations.</a:t>
            </a:r>
            <a:endParaRPr sz="2500">
              <a:solidFill>
                <a:schemeClr val="lt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u="sng"/>
              <a:t>FUTURE</a:t>
            </a:r>
            <a:r>
              <a:rPr lang="en-US"/>
              <a:t> </a:t>
            </a:r>
            <a:r>
              <a:rPr lang="en-US" u="sng"/>
              <a:t>SCOPE</a:t>
            </a:r>
            <a:endParaRPr u="sng"/>
          </a:p>
        </p:txBody>
      </p:sp>
      <p:sp>
        <p:nvSpPr>
          <p:cNvPr id="331" name="Google Shape;331;p19"/>
          <p:cNvSpPr txBox="1"/>
          <p:nvPr/>
        </p:nvSpPr>
        <p:spPr>
          <a:xfrm>
            <a:off x="870044" y="2177301"/>
            <a:ext cx="10965785"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500">
                <a:solidFill>
                  <a:schemeClr val="lt1"/>
                </a:solidFill>
                <a:latin typeface="Times New Roman"/>
                <a:ea typeface="Times New Roman"/>
                <a:cs typeface="Times New Roman"/>
                <a:sym typeface="Times New Roman"/>
              </a:rPr>
              <a:t>In future the model can be modified if a new emerging algorithm is emerged then that can be used to train the model only if, its reaction time is less when compared to the HAAR CASCADE algorithm. This model can be combined with other models to develop the organization.</a:t>
            </a:r>
            <a:endParaRPr sz="25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type="title"/>
          </p:nvPr>
        </p:nvSpPr>
        <p:spPr>
          <a:xfrm>
            <a:off x="299679" y="554900"/>
            <a:ext cx="7335835" cy="126898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Times New Roman"/>
              <a:buNone/>
            </a:pPr>
            <a:r>
              <a:rPr lang="en-US" u="sng">
                <a:latin typeface="Times New Roman"/>
                <a:ea typeface="Times New Roman"/>
                <a:cs typeface="Times New Roman"/>
                <a:sym typeface="Times New Roman"/>
              </a:rPr>
              <a:t>TABLE OF CONTENTS</a:t>
            </a:r>
            <a:endParaRPr u="sng">
              <a:latin typeface="Times New Roman"/>
              <a:ea typeface="Times New Roman"/>
              <a:cs typeface="Times New Roman"/>
              <a:sym typeface="Times New Roman"/>
            </a:endParaRPr>
          </a:p>
        </p:txBody>
      </p:sp>
      <p:sp>
        <p:nvSpPr>
          <p:cNvPr id="216" name="Google Shape;216;p2"/>
          <p:cNvSpPr txBox="1"/>
          <p:nvPr>
            <p:ph idx="1" type="body"/>
          </p:nvPr>
        </p:nvSpPr>
        <p:spPr>
          <a:xfrm>
            <a:off x="506156" y="1873046"/>
            <a:ext cx="7335835" cy="4935793"/>
          </a:xfrm>
          <a:prstGeom prst="rect">
            <a:avLst/>
          </a:prstGeom>
          <a:noFill/>
          <a:ln>
            <a:noFill/>
          </a:ln>
        </p:spPr>
        <p:txBody>
          <a:bodyPr anchorCtr="0" anchor="t" bIns="45700" lIns="91425" spcFirstLastPara="1" rIns="91425" wrap="square" tIns="45700">
            <a:normAutofit lnSpcReduction="10000"/>
          </a:bodyPr>
          <a:lstStyle/>
          <a:p>
            <a:pPr indent="-76200" lvl="0" marL="228600" rtl="0" algn="just">
              <a:lnSpc>
                <a:spcPct val="9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INTRODUCTION</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EXISTING SYSTEM</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PROPOSED SYSTEM</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OPERATING ENVIRONMENT</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FUNCTIONAL REQUIREMENTS</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SYSTEM DESIGN</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RESULTS</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CONCLUSION</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FUTURE SCOPE</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REFERENCES</a:t>
            </a:r>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rebuchet MS"/>
              <a:buNone/>
            </a:pPr>
            <a:r>
              <a:rPr lang="en-US" u="sng"/>
              <a:t>CONCLUSION</a:t>
            </a:r>
            <a:endParaRPr u="sng"/>
          </a:p>
        </p:txBody>
      </p:sp>
      <p:sp>
        <p:nvSpPr>
          <p:cNvPr id="337" name="Google Shape;337;p20"/>
          <p:cNvSpPr txBox="1"/>
          <p:nvPr/>
        </p:nvSpPr>
        <p:spPr>
          <a:xfrm>
            <a:off x="339047" y="2188397"/>
            <a:ext cx="11753636" cy="200345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500">
                <a:solidFill>
                  <a:schemeClr val="lt1"/>
                </a:solidFill>
                <a:latin typeface="Times New Roman"/>
                <a:ea typeface="Times New Roman"/>
                <a:cs typeface="Times New Roman"/>
                <a:sym typeface="Times New Roman"/>
              </a:rPr>
              <a:t>The main idea behind the fire detection and alerting system is to reduce the damage and Causalities cause by the fire accidents, this project is proposed in such a way that the fire is detected at the earliest and alerts the victims to evacuate the place, also sends message to the security chief or the Property Owner and also sends alert messages to the nearby fire stations.</a:t>
            </a:r>
            <a:endParaRPr sz="2500">
              <a:solidFill>
                <a:schemeClr val="lt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1" name="Shape 341"/>
        <p:cNvGrpSpPr/>
        <p:nvPr/>
      </p:nvGrpSpPr>
      <p:grpSpPr>
        <a:xfrm>
          <a:off x="0" y="0"/>
          <a:ext cx="0" cy="0"/>
          <a:chOff x="0" y="0"/>
          <a:chExt cx="0" cy="0"/>
        </a:xfrm>
      </p:grpSpPr>
      <p:sp>
        <p:nvSpPr>
          <p:cNvPr id="342" name="Google Shape;342;p21"/>
          <p:cNvSpPr txBox="1"/>
          <p:nvPr>
            <p:ph type="title"/>
          </p:nvPr>
        </p:nvSpPr>
        <p:spPr>
          <a:xfrm>
            <a:off x="565150" y="281449"/>
            <a:ext cx="9198761" cy="126898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Times New Roman"/>
              <a:buNone/>
            </a:pPr>
            <a:br>
              <a:rPr lang="en-US" sz="3400">
                <a:latin typeface="Times New Roman"/>
                <a:ea typeface="Times New Roman"/>
                <a:cs typeface="Times New Roman"/>
                <a:sym typeface="Times New Roman"/>
              </a:rPr>
            </a:br>
            <a:br>
              <a:rPr lang="en-US" sz="3400">
                <a:latin typeface="Times New Roman"/>
                <a:ea typeface="Times New Roman"/>
                <a:cs typeface="Times New Roman"/>
                <a:sym typeface="Times New Roman"/>
              </a:rPr>
            </a:br>
            <a:r>
              <a:rPr lang="en-US" sz="3400">
                <a:latin typeface="Times New Roman"/>
                <a:ea typeface="Times New Roman"/>
                <a:cs typeface="Times New Roman"/>
                <a:sym typeface="Times New Roman"/>
              </a:rPr>
              <a:t>REFERENCES</a:t>
            </a:r>
            <a:br>
              <a:rPr lang="en-US" sz="3400">
                <a:latin typeface="Times New Roman"/>
                <a:ea typeface="Times New Roman"/>
                <a:cs typeface="Times New Roman"/>
                <a:sym typeface="Times New Roman"/>
              </a:rPr>
            </a:br>
            <a:endParaRPr sz="3400">
              <a:latin typeface="Times New Roman"/>
              <a:ea typeface="Times New Roman"/>
              <a:cs typeface="Times New Roman"/>
              <a:sym typeface="Times New Roman"/>
            </a:endParaRPr>
          </a:p>
        </p:txBody>
      </p:sp>
      <p:sp>
        <p:nvSpPr>
          <p:cNvPr id="343" name="Google Shape;343;p21"/>
          <p:cNvSpPr txBox="1"/>
          <p:nvPr>
            <p:ph idx="1" type="body"/>
          </p:nvPr>
        </p:nvSpPr>
        <p:spPr>
          <a:xfrm>
            <a:off x="681220" y="1296415"/>
            <a:ext cx="9198761" cy="4790693"/>
          </a:xfrm>
          <a:prstGeom prst="rect">
            <a:avLst/>
          </a:prstGeom>
          <a:noFill/>
          <a:ln>
            <a:noFill/>
          </a:ln>
        </p:spPr>
        <p:txBody>
          <a:bodyPr anchorCtr="0" anchor="t" bIns="45700" lIns="91425" spcFirstLastPara="1" rIns="91425" wrap="square" tIns="45700">
            <a:normAutofit/>
          </a:bodyPr>
          <a:lstStyle/>
          <a:p>
            <a:pPr indent="0" lvl="0" marL="0" rtl="0" algn="just">
              <a:lnSpc>
                <a:spcPct val="103000"/>
              </a:lnSpc>
              <a:spcBef>
                <a:spcPts val="0"/>
              </a:spcBef>
              <a:spcAft>
                <a:spcPts val="0"/>
              </a:spcAft>
              <a:buClr>
                <a:schemeClr val="lt1"/>
              </a:buClr>
              <a:buSzPts val="2000"/>
              <a:buNone/>
            </a:pPr>
            <a:r>
              <a:t/>
            </a:r>
            <a:endParaRPr sz="2000">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ts val="2000"/>
              <a:buNone/>
            </a:pPr>
            <a:r>
              <a:t/>
            </a:r>
            <a:endParaRPr sz="2000">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Existing System:</a:t>
            </a:r>
            <a:endParaRPr/>
          </a:p>
          <a:p>
            <a:pPr indent="-228600" lvl="0" marL="228600" rtl="0" algn="just">
              <a:lnSpc>
                <a:spcPct val="103000"/>
              </a:lnSpc>
              <a:spcBef>
                <a:spcPts val="1000"/>
              </a:spcBef>
              <a:spcAft>
                <a:spcPts val="0"/>
              </a:spcAft>
              <a:buClr>
                <a:schemeClr val="lt1"/>
              </a:buClr>
              <a:buSzPts val="2000"/>
              <a:buChar char="•"/>
            </a:pPr>
            <a:r>
              <a:rPr lang="en-US" sz="2000" u="sng">
                <a:solidFill>
                  <a:schemeClr val="hlink"/>
                </a:solidFill>
                <a:latin typeface="Times New Roman"/>
                <a:ea typeface="Times New Roman"/>
                <a:cs typeface="Times New Roman"/>
                <a:sym typeface="Times New Roman"/>
                <a:hlinkClick r:id="rId3"/>
              </a:rPr>
              <a:t>https://semiengineering.com/sensors-in-fire-detection/</a:t>
            </a:r>
            <a:endParaRPr sz="2000">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Datasets:</a:t>
            </a:r>
            <a:endParaRPr/>
          </a:p>
          <a:p>
            <a:pPr indent="-228600" lvl="0" marL="228600" rtl="0" algn="just">
              <a:lnSpc>
                <a:spcPct val="103000"/>
              </a:lnSpc>
              <a:spcBef>
                <a:spcPts val="1000"/>
              </a:spcBef>
              <a:spcAft>
                <a:spcPts val="0"/>
              </a:spcAft>
              <a:buClr>
                <a:schemeClr val="lt1"/>
              </a:buClr>
              <a:buSzPts val="2000"/>
              <a:buChar char="•"/>
            </a:pPr>
            <a:r>
              <a:rPr lang="en-US" sz="2000" u="sng">
                <a:solidFill>
                  <a:schemeClr val="hlink"/>
                </a:solidFill>
                <a:latin typeface="Times New Roman"/>
                <a:ea typeface="Times New Roman"/>
                <a:cs typeface="Times New Roman"/>
                <a:sym typeface="Times New Roman"/>
                <a:hlinkClick r:id="rId4"/>
              </a:rPr>
              <a:t>https://www.kaggle.com/datasets/phylake1337/fire-dataset</a:t>
            </a:r>
            <a:endParaRPr sz="2000">
              <a:latin typeface="Times New Roman"/>
              <a:ea typeface="Times New Roman"/>
              <a:cs typeface="Times New Roman"/>
              <a:sym typeface="Times New Roman"/>
            </a:endParaRPr>
          </a:p>
          <a:p>
            <a:pPr indent="0" lvl="0" marL="0" rtl="0" algn="just">
              <a:lnSpc>
                <a:spcPct val="103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OPEN CV:</a:t>
            </a:r>
            <a:endParaRPr/>
          </a:p>
          <a:p>
            <a:pPr indent="-228600" lvl="0" marL="228600" rtl="0" algn="just">
              <a:lnSpc>
                <a:spcPct val="103000"/>
              </a:lnSpc>
              <a:spcBef>
                <a:spcPts val="1000"/>
              </a:spcBef>
              <a:spcAft>
                <a:spcPts val="0"/>
              </a:spcAft>
              <a:buClr>
                <a:schemeClr val="lt1"/>
              </a:buClr>
              <a:buSzPts val="2000"/>
              <a:buChar char="•"/>
            </a:pPr>
            <a:r>
              <a:rPr lang="en-US" sz="2000" u="sng">
                <a:solidFill>
                  <a:schemeClr val="hlink"/>
                </a:solidFill>
                <a:latin typeface="Times New Roman"/>
                <a:ea typeface="Times New Roman"/>
                <a:cs typeface="Times New Roman"/>
                <a:sym typeface="Times New Roman"/>
                <a:hlinkClick r:id="rId5"/>
              </a:rPr>
              <a:t>https://docs.opencv.org/4.x/d9/df8/tutorial_root.html</a:t>
            </a:r>
            <a:endParaRPr sz="2000">
              <a:latin typeface="Times New Roman"/>
              <a:ea typeface="Times New Roman"/>
              <a:cs typeface="Times New Roman"/>
              <a:sym typeface="Times New Roman"/>
            </a:endParaRPr>
          </a:p>
          <a:p>
            <a:pPr indent="-133350" lvl="0" marL="228600" rtl="0" algn="just">
              <a:lnSpc>
                <a:spcPct val="103000"/>
              </a:lnSpc>
              <a:spcBef>
                <a:spcPts val="1000"/>
              </a:spcBef>
              <a:spcAft>
                <a:spcPts val="0"/>
              </a:spcAft>
              <a:buClr>
                <a:schemeClr val="lt1"/>
              </a:buClr>
              <a:buSzPts val="1500"/>
              <a:buNone/>
            </a:pPr>
            <a:r>
              <a:t/>
            </a:r>
            <a:endParaRPr sz="15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2320413" y="2317333"/>
            <a:ext cx="8343437" cy="1268984"/>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chemeClr val="lt1"/>
              </a:buClr>
              <a:buSzPct val="100000"/>
              <a:buFont typeface="Times New Roman"/>
              <a:buNone/>
            </a:pPr>
            <a:r>
              <a:rPr lang="en-US" sz="9600">
                <a:latin typeface="Times New Roman"/>
                <a:ea typeface="Times New Roman"/>
                <a:cs typeface="Times New Roman"/>
                <a:sym typeface="Times New Roman"/>
              </a:rPr>
              <a:t>Thank You!!!</a:t>
            </a:r>
            <a:endParaRPr sz="9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txBox="1"/>
          <p:nvPr>
            <p:ph type="title"/>
          </p:nvPr>
        </p:nvSpPr>
        <p:spPr>
          <a:xfrm>
            <a:off x="3436170" y="210452"/>
            <a:ext cx="7335835" cy="1268984"/>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chemeClr val="lt1"/>
              </a:buClr>
              <a:buSzPct val="100000"/>
              <a:buFont typeface="Times New Roman"/>
              <a:buNone/>
            </a:pPr>
            <a:br>
              <a:rPr lang="en-US" sz="3600" u="sng">
                <a:latin typeface="Times New Roman"/>
                <a:ea typeface="Times New Roman"/>
                <a:cs typeface="Times New Roman"/>
                <a:sym typeface="Times New Roman"/>
              </a:rPr>
            </a:b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INTRODUCTION</a:t>
            </a:r>
            <a:endParaRPr sz="3600" u="sng">
              <a:latin typeface="Times New Roman"/>
              <a:ea typeface="Times New Roman"/>
              <a:cs typeface="Times New Roman"/>
              <a:sym typeface="Times New Roman"/>
            </a:endParaRPr>
          </a:p>
        </p:txBody>
      </p:sp>
      <p:sp>
        <p:nvSpPr>
          <p:cNvPr id="222" name="Google Shape;222;p3"/>
          <p:cNvSpPr txBox="1"/>
          <p:nvPr>
            <p:ph idx="1" type="body"/>
          </p:nvPr>
        </p:nvSpPr>
        <p:spPr>
          <a:xfrm>
            <a:off x="565150" y="1130711"/>
            <a:ext cx="11054922" cy="4975121"/>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97155" lvl="0" marL="554355" rtl="0" algn="just">
              <a:lnSpc>
                <a:spcPct val="15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Fire plays a major role in providing light and heat but it is very dangerous as it spreads rapidly. </a:t>
            </a:r>
            <a:endParaRPr/>
          </a:p>
          <a:p>
            <a:pPr indent="-97155" lvl="0" marL="554355" rtl="0" algn="just">
              <a:lnSpc>
                <a:spcPct val="15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So we need to be more cautious in monitoring it.</a:t>
            </a:r>
            <a:endParaRPr>
              <a:latin typeface="Times New Roman"/>
              <a:ea typeface="Times New Roman"/>
              <a:cs typeface="Times New Roman"/>
              <a:sym typeface="Times New Roman"/>
            </a:endParaRPr>
          </a:p>
          <a:p>
            <a:pPr indent="-97155" lvl="0" marL="554355" rtl="0" algn="just">
              <a:lnSpc>
                <a:spcPct val="15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Our project aimed to detect fire by using the image processing technology that will alert victims by early detection of fire.</a:t>
            </a:r>
            <a:endParaRPr>
              <a:latin typeface="Times New Roman"/>
              <a:ea typeface="Times New Roman"/>
              <a:cs typeface="Times New Roman"/>
              <a:sym typeface="Times New Roman"/>
            </a:endParaRPr>
          </a:p>
          <a:p>
            <a:pPr indent="-97155" lvl="0" marL="554355" rtl="0" algn="just">
              <a:lnSpc>
                <a:spcPct val="15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We use supervised learning to build a model that recognizes fire in real time through cameras.</a:t>
            </a:r>
            <a:endParaRPr>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1438383" y="250664"/>
            <a:ext cx="8409390" cy="12689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EXISTING SYSTEM</a:t>
            </a:r>
            <a:endParaRPr sz="3600" u="sng">
              <a:latin typeface="Times New Roman"/>
              <a:ea typeface="Times New Roman"/>
              <a:cs typeface="Times New Roman"/>
              <a:sym typeface="Times New Roman"/>
            </a:endParaRPr>
          </a:p>
        </p:txBody>
      </p:sp>
      <p:sp>
        <p:nvSpPr>
          <p:cNvPr id="228" name="Google Shape;228;p4"/>
          <p:cNvSpPr txBox="1"/>
          <p:nvPr>
            <p:ph idx="1" type="body"/>
          </p:nvPr>
        </p:nvSpPr>
        <p:spPr>
          <a:xfrm>
            <a:off x="565150" y="1347019"/>
            <a:ext cx="10043856" cy="441420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Most of the existing “Fire Detection Systems” consists of only hardware i.e the detection sensors.</a:t>
            </a:r>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They have some limitations and designed to sense fire with the smoke, which is limited to areas.</a:t>
            </a:r>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To reduce limitations and to optimize with new technology, this project is proposed.</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3347679" y="239948"/>
            <a:ext cx="7335835" cy="12689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LIMITATIONS</a:t>
            </a:r>
            <a:endParaRPr sz="3600" u="sng">
              <a:latin typeface="Times New Roman"/>
              <a:ea typeface="Times New Roman"/>
              <a:cs typeface="Times New Roman"/>
              <a:sym typeface="Times New Roman"/>
            </a:endParaRPr>
          </a:p>
        </p:txBody>
      </p:sp>
      <p:sp>
        <p:nvSpPr>
          <p:cNvPr id="234" name="Google Shape;234;p5"/>
          <p:cNvSpPr txBox="1"/>
          <p:nvPr>
            <p:ph idx="1" type="body"/>
          </p:nvPr>
        </p:nvSpPr>
        <p:spPr>
          <a:xfrm>
            <a:off x="643808" y="1766725"/>
            <a:ext cx="10299495" cy="3601212"/>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They only detect fire &amp; smoke then alert just by an alarm.</a:t>
            </a:r>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So many sensors are required as they can cover a limited distance about 5-7ft.</a:t>
            </a:r>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It can be fooled easily.</a:t>
            </a:r>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ph type="title"/>
          </p:nvPr>
        </p:nvSpPr>
        <p:spPr>
          <a:xfrm>
            <a:off x="2993717" y="171121"/>
            <a:ext cx="7335835" cy="13186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br>
              <a:rPr lang="en-US" sz="3600"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PROPOSED SYSTEM</a:t>
            </a:r>
            <a:endParaRPr sz="3600" u="sng">
              <a:latin typeface="Times New Roman"/>
              <a:ea typeface="Times New Roman"/>
              <a:cs typeface="Times New Roman"/>
              <a:sym typeface="Times New Roman"/>
            </a:endParaRPr>
          </a:p>
        </p:txBody>
      </p:sp>
      <p:sp>
        <p:nvSpPr>
          <p:cNvPr id="240" name="Google Shape;240;p6"/>
          <p:cNvSpPr txBox="1"/>
          <p:nvPr>
            <p:ph idx="1" type="body"/>
          </p:nvPr>
        </p:nvSpPr>
        <p:spPr>
          <a:xfrm>
            <a:off x="565150" y="1219199"/>
            <a:ext cx="9764402" cy="485713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In our proposed system we are trying to develop a detector which detects the fire and alerts the user.</a:t>
            </a:r>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The user has to give his Camera access to the system where it takes the real-time video as input and pre-processes the data to the model where it detects the fire(if any found) and plays the alarm which alerts the victims, this system also sends an alert to the user or nearby Fire Station by an email or SMS.</a:t>
            </a:r>
            <a:endParaRPr>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1356190" y="308774"/>
            <a:ext cx="7942918" cy="998916"/>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Times New Roman"/>
              <a:buNone/>
            </a:pPr>
            <a:br>
              <a:rPr lang="en-US" sz="3600" u="sng">
                <a:latin typeface="Times New Roman"/>
                <a:ea typeface="Times New Roman"/>
                <a:cs typeface="Times New Roman"/>
                <a:sym typeface="Times New Roman"/>
              </a:rPr>
            </a:br>
            <a:br>
              <a:rPr lang="en-US" u="sng">
                <a:latin typeface="Times New Roman"/>
                <a:ea typeface="Times New Roman"/>
                <a:cs typeface="Times New Roman"/>
                <a:sym typeface="Times New Roman"/>
              </a:rPr>
            </a:br>
            <a:br>
              <a:rPr lang="en-US" u="sng">
                <a:latin typeface="Times New Roman"/>
                <a:ea typeface="Times New Roman"/>
                <a:cs typeface="Times New Roman"/>
                <a:sym typeface="Times New Roman"/>
              </a:rPr>
            </a:br>
            <a:r>
              <a:rPr lang="en-US" sz="3600" u="sng">
                <a:latin typeface="Times New Roman"/>
                <a:ea typeface="Times New Roman"/>
                <a:cs typeface="Times New Roman"/>
                <a:sym typeface="Times New Roman"/>
              </a:rPr>
              <a:t>ADVANTAGES OF PROPOSED SYSTEM</a:t>
            </a:r>
            <a:endParaRPr sz="3600" u="sng">
              <a:latin typeface="Times New Roman"/>
              <a:ea typeface="Times New Roman"/>
              <a:cs typeface="Times New Roman"/>
              <a:sym typeface="Times New Roman"/>
            </a:endParaRPr>
          </a:p>
        </p:txBody>
      </p:sp>
      <p:sp>
        <p:nvSpPr>
          <p:cNvPr id="246" name="Google Shape;246;p7"/>
          <p:cNvSpPr txBox="1"/>
          <p:nvPr>
            <p:ph idx="1" type="body"/>
          </p:nvPr>
        </p:nvSpPr>
        <p:spPr>
          <a:xfrm>
            <a:off x="653640" y="1800246"/>
            <a:ext cx="8981973" cy="4748980"/>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lt1"/>
              </a:buClr>
              <a:buSzPts val="24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This system can detect fire in less reaction time than sensor fire detection.</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Cost Efficient as all we need is cameras or drones</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By detecting the fire in less reaction time the property loss decreases and evacuating time increases for victims.</a:t>
            </a:r>
            <a:endParaRPr/>
          </a:p>
          <a:p>
            <a:pPr indent="-228600" lvl="0" marL="228600" rtl="0" algn="just">
              <a:lnSpc>
                <a:spcPct val="90000"/>
              </a:lnSpc>
              <a:spcBef>
                <a:spcPts val="1000"/>
              </a:spcBef>
              <a:spcAft>
                <a:spcPts val="0"/>
              </a:spcAft>
              <a:buClr>
                <a:schemeClr val="lt1"/>
              </a:buClr>
              <a:buSzPts val="2400"/>
              <a:buChar char="•"/>
            </a:pPr>
            <a:r>
              <a:rPr lang="en-US">
                <a:latin typeface="Times New Roman"/>
                <a:ea typeface="Times New Roman"/>
                <a:cs typeface="Times New Roman"/>
                <a:sym typeface="Times New Roman"/>
              </a:rPr>
              <a:t>Using the same we can implement new features in future.</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400"/>
              <a:buNone/>
            </a:pPr>
            <a:r>
              <a:t/>
            </a:r>
            <a:endParaRPr>
              <a:latin typeface="Times New Roman"/>
              <a:ea typeface="Times New Roman"/>
              <a:cs typeface="Times New Roman"/>
              <a:sym typeface="Times New Roman"/>
            </a:endParaRPr>
          </a:p>
        </p:txBody>
      </p:sp>
      <p:pic>
        <p:nvPicPr>
          <p:cNvPr id="247" name="Google Shape;247;p7"/>
          <p:cNvPicPr preferRelativeResize="0"/>
          <p:nvPr/>
        </p:nvPicPr>
        <p:blipFill rotWithShape="1">
          <a:blip r:embed="rId3">
            <a:alphaModFix/>
          </a:blip>
          <a:srcRect b="0" l="0" r="0" t="0"/>
          <a:stretch/>
        </p:blipFill>
        <p:spPr>
          <a:xfrm>
            <a:off x="2917862" y="4688377"/>
            <a:ext cx="5034335" cy="2169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8"/>
          <p:cNvSpPr txBox="1"/>
          <p:nvPr>
            <p:ph type="title"/>
          </p:nvPr>
        </p:nvSpPr>
        <p:spPr>
          <a:xfrm>
            <a:off x="2808679" y="578693"/>
            <a:ext cx="6402597" cy="106324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800"/>
              <a:buFont typeface="Times New Roman"/>
              <a:buNone/>
            </a:pPr>
            <a:r>
              <a:rPr lang="en-US" sz="4800" u="sng">
                <a:latin typeface="Times New Roman"/>
                <a:ea typeface="Times New Roman"/>
                <a:cs typeface="Times New Roman"/>
                <a:sym typeface="Times New Roman"/>
              </a:rPr>
              <a:t>DIFFERENCES</a:t>
            </a:r>
            <a:endParaRPr/>
          </a:p>
        </p:txBody>
      </p:sp>
      <p:pic>
        <p:nvPicPr>
          <p:cNvPr id="253" name="Google Shape;253;p8"/>
          <p:cNvPicPr preferRelativeResize="0"/>
          <p:nvPr>
            <p:ph idx="1" type="body"/>
          </p:nvPr>
        </p:nvPicPr>
        <p:blipFill rotWithShape="1">
          <a:blip r:embed="rId3">
            <a:alphaModFix/>
          </a:blip>
          <a:srcRect b="0" l="0" r="0" t="0"/>
          <a:stretch/>
        </p:blipFill>
        <p:spPr>
          <a:xfrm>
            <a:off x="518842" y="2172414"/>
            <a:ext cx="5686750" cy="3850636"/>
          </a:xfrm>
          <a:prstGeom prst="rect">
            <a:avLst/>
          </a:prstGeom>
          <a:noFill/>
          <a:ln>
            <a:noFill/>
          </a:ln>
        </p:spPr>
      </p:pic>
      <p:pic>
        <p:nvPicPr>
          <p:cNvPr id="254" name="Google Shape;254;p8"/>
          <p:cNvPicPr preferRelativeResize="0"/>
          <p:nvPr/>
        </p:nvPicPr>
        <p:blipFill rotWithShape="1">
          <a:blip r:embed="rId4">
            <a:alphaModFix/>
          </a:blip>
          <a:srcRect b="0" l="0" r="0" t="0"/>
          <a:stretch/>
        </p:blipFill>
        <p:spPr>
          <a:xfrm>
            <a:off x="6935056" y="2172414"/>
            <a:ext cx="4738101" cy="38506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txBox="1"/>
          <p:nvPr>
            <p:ph type="title"/>
          </p:nvPr>
        </p:nvSpPr>
        <p:spPr>
          <a:xfrm>
            <a:off x="462117" y="318606"/>
            <a:ext cx="8396748" cy="126898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Times New Roman"/>
              <a:buNone/>
            </a:pPr>
            <a:br>
              <a:rPr lang="en-US" u="sng">
                <a:latin typeface="Times New Roman"/>
                <a:ea typeface="Times New Roman"/>
                <a:cs typeface="Times New Roman"/>
                <a:sym typeface="Times New Roman"/>
              </a:rPr>
            </a:br>
            <a:r>
              <a:rPr lang="en-US" u="sng">
                <a:latin typeface="Times New Roman"/>
                <a:ea typeface="Times New Roman"/>
                <a:cs typeface="Times New Roman"/>
                <a:sym typeface="Times New Roman"/>
              </a:rPr>
              <a:t>OPERATING ENVIRONMENT</a:t>
            </a:r>
            <a:endParaRPr u="sng">
              <a:latin typeface="Times New Roman"/>
              <a:ea typeface="Times New Roman"/>
              <a:cs typeface="Times New Roman"/>
              <a:sym typeface="Times New Roman"/>
            </a:endParaRPr>
          </a:p>
        </p:txBody>
      </p:sp>
      <p:sp>
        <p:nvSpPr>
          <p:cNvPr id="260" name="Google Shape;260;p9"/>
          <p:cNvSpPr txBox="1"/>
          <p:nvPr>
            <p:ph idx="1" type="body"/>
          </p:nvPr>
        </p:nvSpPr>
        <p:spPr>
          <a:xfrm>
            <a:off x="462117" y="1170038"/>
            <a:ext cx="8711380" cy="5801032"/>
          </a:xfrm>
          <a:prstGeom prst="rect">
            <a:avLst/>
          </a:prstGeom>
          <a:noFill/>
          <a:ln>
            <a:noFill/>
          </a:ln>
        </p:spPr>
        <p:txBody>
          <a:bodyPr anchorCtr="0" anchor="t" bIns="45700" lIns="91425" spcFirstLastPara="1" rIns="91425" wrap="square" tIns="45700">
            <a:normAutofit/>
          </a:bodyPr>
          <a:lstStyle/>
          <a:p>
            <a:pPr indent="0" lvl="0" marL="228600" rtl="0" algn="just">
              <a:lnSpc>
                <a:spcPct val="150000"/>
              </a:lnSpc>
              <a:spcBef>
                <a:spcPts val="0"/>
              </a:spcBef>
              <a:spcAft>
                <a:spcPts val="0"/>
              </a:spcAft>
              <a:buClr>
                <a:schemeClr val="lt1"/>
              </a:buClr>
              <a:buSzPts val="1800"/>
              <a:buNone/>
            </a:pPr>
            <a:r>
              <a:t/>
            </a:r>
            <a:endParaRPr b="1" i="1" sz="1800" u="sng">
              <a:latin typeface="Times New Roman"/>
              <a:ea typeface="Times New Roman"/>
              <a:cs typeface="Times New Roman"/>
              <a:sym typeface="Times New Roman"/>
            </a:endParaRPr>
          </a:p>
          <a:p>
            <a:pPr indent="0" lvl="0" marL="228600" rtl="0" algn="just">
              <a:lnSpc>
                <a:spcPct val="150000"/>
              </a:lnSpc>
              <a:spcBef>
                <a:spcPts val="1000"/>
              </a:spcBef>
              <a:spcAft>
                <a:spcPts val="0"/>
              </a:spcAft>
              <a:buClr>
                <a:schemeClr val="lt1"/>
              </a:buClr>
              <a:buSzPts val="1800"/>
              <a:buNone/>
            </a:pPr>
            <a:r>
              <a:t/>
            </a:r>
            <a:endParaRPr b="1" i="1" sz="1800" u="sng">
              <a:latin typeface="Times New Roman"/>
              <a:ea typeface="Times New Roman"/>
              <a:cs typeface="Times New Roman"/>
              <a:sym typeface="Times New Roman"/>
            </a:endParaRPr>
          </a:p>
          <a:p>
            <a:pPr indent="0" lvl="0" marL="228600" rtl="0" algn="just">
              <a:lnSpc>
                <a:spcPct val="150000"/>
              </a:lnSpc>
              <a:spcBef>
                <a:spcPts val="1000"/>
              </a:spcBef>
              <a:spcAft>
                <a:spcPts val="0"/>
              </a:spcAft>
              <a:buClr>
                <a:schemeClr val="lt1"/>
              </a:buClr>
              <a:buSzPts val="1800"/>
              <a:buNone/>
            </a:pPr>
            <a:r>
              <a:rPr b="1" i="1" lang="en-US" sz="1800" u="sng">
                <a:latin typeface="Times New Roman"/>
                <a:ea typeface="Times New Roman"/>
                <a:cs typeface="Times New Roman"/>
                <a:sym typeface="Times New Roman"/>
              </a:rPr>
              <a:t>Software Requirements:</a:t>
            </a:r>
            <a:endParaRPr sz="18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Operating System	:	Windows 7 (Min)</a:t>
            </a:r>
            <a:endParaRPr sz="16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Back End 	                  : 	Python</a:t>
            </a:r>
            <a:endParaRPr sz="1600">
              <a:latin typeface="Times New Roman"/>
              <a:ea typeface="Times New Roman"/>
              <a:cs typeface="Times New Roman"/>
              <a:sym typeface="Times New Roman"/>
            </a:endParaRPr>
          </a:p>
          <a:p>
            <a:pPr indent="0" lvl="0" marL="228600" rtl="0" algn="just">
              <a:lnSpc>
                <a:spcPct val="150000"/>
              </a:lnSpc>
              <a:spcBef>
                <a:spcPts val="1000"/>
              </a:spcBef>
              <a:spcAft>
                <a:spcPts val="0"/>
              </a:spcAft>
              <a:buClr>
                <a:schemeClr val="lt1"/>
              </a:buClr>
              <a:buSzPts val="1800"/>
              <a:buNone/>
            </a:pPr>
            <a:r>
              <a:rPr b="1" i="1" lang="en-US" sz="1800" u="sng">
                <a:latin typeface="Times New Roman"/>
                <a:ea typeface="Times New Roman"/>
                <a:cs typeface="Times New Roman"/>
                <a:sym typeface="Times New Roman"/>
              </a:rPr>
              <a:t>Hardware Requirements:</a:t>
            </a:r>
            <a:endParaRPr sz="18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Processor		:	Intel Pentium® i3 Core Processor (Min)</a:t>
            </a:r>
            <a:endParaRPr sz="16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Speed		:	2.9 GHz (Min)</a:t>
            </a:r>
            <a:endParaRPr sz="16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RAM		:	4 GB (Min)</a:t>
            </a:r>
            <a:endParaRPr sz="1600">
              <a:latin typeface="Times New Roman"/>
              <a:ea typeface="Times New Roman"/>
              <a:cs typeface="Times New Roman"/>
              <a:sym typeface="Times New Roman"/>
            </a:endParaRPr>
          </a:p>
          <a:p>
            <a:pPr indent="-228600" lvl="0" marL="914400" rtl="0" algn="just">
              <a:lnSpc>
                <a:spcPct val="150000"/>
              </a:lnSpc>
              <a:spcBef>
                <a:spcPts val="1000"/>
              </a:spcBef>
              <a:spcAft>
                <a:spcPts val="0"/>
              </a:spcAft>
              <a:buClr>
                <a:schemeClr val="lt1"/>
              </a:buClr>
              <a:buSzPts val="1600"/>
              <a:buChar char="•"/>
            </a:pPr>
            <a:r>
              <a:rPr lang="en-US" sz="1600">
                <a:latin typeface="Times New Roman"/>
                <a:ea typeface="Times New Roman"/>
                <a:cs typeface="Times New Roman"/>
                <a:sym typeface="Times New Roman"/>
              </a:rPr>
              <a:t>Hard Disk	                  :	8 GB (Min)</a:t>
            </a:r>
            <a:endParaRPr sz="16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lt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2022-11-08T05:02:26Z</dcterms:created>
  <dc:creator>Aneesh Kashetty</dc:creator>
</cp:coreProperties>
</file>