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62" r:id="rId6"/>
    <p:sldId id="257" r:id="rId7"/>
    <p:sldId id="270" r:id="rId8"/>
    <p:sldId id="265" r:id="rId9"/>
    <p:sldId id="266" r:id="rId10"/>
    <p:sldId id="267" r:id="rId11"/>
    <p:sldId id="271" r:id="rId12"/>
    <p:sldId id="268" r:id="rId13"/>
    <p:sldId id="269"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70"/>
            <p14:sldId id="265"/>
            <p14:sldId id="266"/>
            <p14:sldId id="267"/>
            <p14:sldId id="271"/>
            <p14:sldId id="268"/>
            <p14:sldId id="269"/>
            <p14:sldId id="272"/>
            <p14:sldId id="273"/>
            <p14:sldId id="274"/>
            <p14:sldId id="275"/>
            <p14:sldId id="276"/>
            <p14:sldId id="277"/>
            <p14:sldId id="27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p:scale>
          <a:sx n="75" d="100"/>
          <a:sy n="75" d="100"/>
        </p:scale>
        <p:origin x="5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1/29/2023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u="sng" dirty="0" smtClean="0"/>
              <a:t>Capstone Project</a:t>
            </a:r>
            <a:endParaRPr lang="en-US" sz="6000" b="1" u="sng" dirty="0"/>
          </a:p>
        </p:txBody>
      </p:sp>
      <p:sp>
        <p:nvSpPr>
          <p:cNvPr id="3" name="Subtitle 2"/>
          <p:cNvSpPr>
            <a:spLocks noGrp="1"/>
          </p:cNvSpPr>
          <p:nvPr>
            <p:ph type="subTitle" idx="1"/>
          </p:nvPr>
        </p:nvSpPr>
        <p:spPr/>
        <p:txBody>
          <a:bodyPr>
            <a:normAutofit fontScale="85000" lnSpcReduction="20000"/>
          </a:bodyPr>
          <a:lstStyle/>
          <a:p>
            <a:r>
              <a:rPr lang="en-US" sz="4000" b="1" dirty="0" err="1" smtClean="0">
                <a:latin typeface="Adobe Caslon Pro" panose="0205050205050A020403" pitchFamily="18" charset="0"/>
                <a:ea typeface="Adobe Kaiti Std R" panose="02020400000000000000" pitchFamily="18" charset="-128"/>
              </a:rPr>
              <a:t>AirBnB</a:t>
            </a:r>
            <a:r>
              <a:rPr lang="en-US" sz="4000" b="1" dirty="0" smtClean="0">
                <a:latin typeface="Adobe Caslon Pro" panose="0205050205050A020403" pitchFamily="18" charset="0"/>
                <a:ea typeface="Adobe Kaiti Std R" panose="02020400000000000000" pitchFamily="18" charset="-128"/>
              </a:rPr>
              <a:t> </a:t>
            </a:r>
            <a:r>
              <a:rPr lang="en-US" sz="4000" b="1" dirty="0">
                <a:latin typeface="Adobe Caslon Pro" panose="0205050205050A020403" pitchFamily="18" charset="0"/>
                <a:ea typeface="Adobe Kaiti Std R" panose="02020400000000000000" pitchFamily="18" charset="-128"/>
              </a:rPr>
              <a:t>Hotel </a:t>
            </a:r>
            <a:r>
              <a:rPr lang="en-US" sz="4000" b="1" dirty="0" smtClean="0">
                <a:latin typeface="Adobe Caslon Pro" panose="0205050205050A020403" pitchFamily="18" charset="0"/>
                <a:ea typeface="Adobe Kaiti Std R" panose="02020400000000000000" pitchFamily="18" charset="-128"/>
              </a:rPr>
              <a:t>Analysis</a:t>
            </a:r>
          </a:p>
          <a:p>
            <a:r>
              <a:rPr lang="en-US" sz="1600" b="1" dirty="0" smtClean="0">
                <a:latin typeface="Adobe Caslon Pro" panose="0205050205050A020403" pitchFamily="18" charset="0"/>
                <a:ea typeface="Adobe Kaiti Std R" panose="02020400000000000000" pitchFamily="18" charset="-128"/>
              </a:rPr>
              <a:t>BY- KASHFUR RAHMAN KHAN</a:t>
            </a:r>
            <a:endParaRPr lang="en-US" sz="1600" b="1" dirty="0">
              <a:latin typeface="Adobe Caslon Pro" panose="0205050205050A020403" pitchFamily="18" charset="0"/>
              <a:ea typeface="Adobe Kaiti Std R" panose="02020400000000000000" pitchFamily="18" charset="-128"/>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dobe Clean Medium" panose="020B0603020404020204" pitchFamily="34" charset="0"/>
              </a:rPr>
              <a:t>Estimating Revenue</a:t>
            </a:r>
          </a:p>
        </p:txBody>
      </p:sp>
      <p:sp>
        <p:nvSpPr>
          <p:cNvPr id="3" name="Content Placeholder 2"/>
          <p:cNvSpPr>
            <a:spLocks noGrp="1"/>
          </p:cNvSpPr>
          <p:nvPr>
            <p:ph idx="1"/>
          </p:nvPr>
        </p:nvSpPr>
        <p:spPr>
          <a:xfrm>
            <a:off x="838201" y="1825625"/>
            <a:ext cx="10515600" cy="4351338"/>
          </a:xfrm>
        </p:spPr>
        <p:txBody>
          <a:bodyPr/>
          <a:lstStyle/>
          <a:p>
            <a:pPr marL="285750" indent="-285750">
              <a:buFont typeface="Arial" panose="020B0604020202020204" pitchFamily="34" charset="0"/>
              <a:buChar char="•"/>
            </a:pPr>
            <a:r>
              <a:rPr lang="en-US" dirty="0" smtClean="0"/>
              <a:t>Creating new column </a:t>
            </a:r>
            <a:r>
              <a:rPr lang="en-US" dirty="0" err="1" smtClean="0"/>
              <a:t>estimated_revenue</a:t>
            </a:r>
            <a:endParaRPr lang="en-US" dirty="0" smtClean="0"/>
          </a:p>
          <a:p>
            <a:pPr marL="285750" indent="-285750">
              <a:buFont typeface="Arial" panose="020B0604020202020204" pitchFamily="34" charset="0"/>
              <a:buChar char="•"/>
            </a:pPr>
            <a:r>
              <a:rPr lang="en-US" dirty="0" smtClean="0"/>
              <a:t>Multiplying price , </a:t>
            </a:r>
            <a:r>
              <a:rPr lang="en-US" dirty="0" err="1" smtClean="0"/>
              <a:t>minimum_nights</a:t>
            </a:r>
            <a:r>
              <a:rPr lang="en-US" dirty="0" smtClean="0"/>
              <a:t> , </a:t>
            </a:r>
            <a:r>
              <a:rPr lang="en-US" dirty="0" err="1" smtClean="0"/>
              <a:t>calculated_host_listings</a:t>
            </a:r>
            <a:r>
              <a:rPr lang="en-US" dirty="0" smtClean="0"/>
              <a:t> </a:t>
            </a:r>
          </a:p>
          <a:p>
            <a:pPr marL="285750" indent="-285750">
              <a:buFont typeface="Arial" panose="020B0604020202020204" pitchFamily="34" charset="0"/>
              <a:buChar char="•"/>
            </a:pPr>
            <a:r>
              <a:rPr lang="en-US" dirty="0" smtClean="0"/>
              <a:t>Grouping the column estimated revenue with column name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3405187"/>
            <a:ext cx="10101666" cy="2982913"/>
          </a:xfrm>
          <a:prstGeom prst="rect">
            <a:avLst/>
          </a:prstGeom>
        </p:spPr>
      </p:pic>
    </p:spTree>
    <p:extLst>
      <p:ext uri="{BB962C8B-B14F-4D97-AF65-F5344CB8AC3E}">
        <p14:creationId xmlns:p14="http://schemas.microsoft.com/office/powerpoint/2010/main" val="3632190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1727200"/>
            <a:ext cx="9029700" cy="4800600"/>
          </a:xfrm>
        </p:spPr>
      </p:pic>
    </p:spTree>
    <p:extLst>
      <p:ext uri="{BB962C8B-B14F-4D97-AF65-F5344CB8AC3E}">
        <p14:creationId xmlns:p14="http://schemas.microsoft.com/office/powerpoint/2010/main" val="3503906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dobe Clean Medium" panose="020B0603020404020204" pitchFamily="34" charset="0"/>
              </a:rPr>
              <a:t>Busiest months for renters</a:t>
            </a:r>
            <a:br>
              <a:rPr lang="en-US" b="1" dirty="0">
                <a:latin typeface="Adobe Clean Medium" panose="020B0603020404020204" pitchFamily="34" charset="0"/>
              </a:rPr>
            </a:br>
            <a:endParaRPr lang="en-US" dirty="0"/>
          </a:p>
        </p:txBody>
      </p:sp>
      <p:sp>
        <p:nvSpPr>
          <p:cNvPr id="3" name="Content Placeholder 2"/>
          <p:cNvSpPr>
            <a:spLocks noGrp="1"/>
          </p:cNvSpPr>
          <p:nvPr>
            <p:ph idx="1"/>
          </p:nvPr>
        </p:nvSpPr>
        <p:spPr>
          <a:xfrm>
            <a:off x="838201" y="1825625"/>
            <a:ext cx="10083799" cy="4351338"/>
          </a:xfrm>
        </p:spPr>
        <p:txBody>
          <a:bodyPr/>
          <a:lstStyle/>
          <a:p>
            <a:r>
              <a:rPr lang="en-US" dirty="0" smtClean="0"/>
              <a:t>Grouping year with month column using </a:t>
            </a:r>
            <a:r>
              <a:rPr lang="en-US" dirty="0" err="1" smtClean="0"/>
              <a:t>groupby</a:t>
            </a:r>
            <a:r>
              <a:rPr lang="en-US" dirty="0" smtClean="0"/>
              <a:t> and counting month </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2717800"/>
            <a:ext cx="10584266" cy="3975100"/>
          </a:xfrm>
          <a:prstGeom prst="rect">
            <a:avLst/>
          </a:prstGeom>
        </p:spPr>
      </p:pic>
    </p:spTree>
    <p:extLst>
      <p:ext uri="{BB962C8B-B14F-4D97-AF65-F5344CB8AC3E}">
        <p14:creationId xmlns:p14="http://schemas.microsoft.com/office/powerpoint/2010/main" val="4085254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Room Types</a:t>
            </a:r>
            <a:endParaRPr lang="en-US" dirty="0"/>
          </a:p>
        </p:txBody>
      </p:sp>
      <p:sp>
        <p:nvSpPr>
          <p:cNvPr id="3" name="Content Placeholder 2"/>
          <p:cNvSpPr>
            <a:spLocks noGrp="1"/>
          </p:cNvSpPr>
          <p:nvPr>
            <p:ph idx="1"/>
          </p:nvPr>
        </p:nvSpPr>
        <p:spPr>
          <a:xfrm>
            <a:off x="604434" y="1825625"/>
            <a:ext cx="10749367" cy="4351338"/>
          </a:xfrm>
        </p:spPr>
        <p:txBody>
          <a:bodyPr/>
          <a:lstStyle/>
          <a:p>
            <a:r>
              <a:rPr lang="en-US" dirty="0" smtClean="0"/>
              <a:t>Finding room types from column </a:t>
            </a:r>
            <a:r>
              <a:rPr lang="en-US" dirty="0" err="1" smtClean="0"/>
              <a:t>room_types</a:t>
            </a:r>
            <a:r>
              <a:rPr lang="en-US" dirty="0" smtClean="0"/>
              <a:t>  using method unique()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25" y="2919412"/>
            <a:ext cx="8106875" cy="2528888"/>
          </a:xfrm>
          <a:prstGeom prst="rect">
            <a:avLst/>
          </a:prstGeom>
        </p:spPr>
      </p:pic>
    </p:spTree>
    <p:extLst>
      <p:ext uri="{BB962C8B-B14F-4D97-AF65-F5344CB8AC3E}">
        <p14:creationId xmlns:p14="http://schemas.microsoft.com/office/powerpoint/2010/main" val="2858025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700" y="1701800"/>
            <a:ext cx="9271000" cy="4787899"/>
          </a:xfrm>
        </p:spPr>
      </p:pic>
    </p:spTree>
    <p:extLst>
      <p:ext uri="{BB962C8B-B14F-4D97-AF65-F5344CB8AC3E}">
        <p14:creationId xmlns:p14="http://schemas.microsoft.com/office/powerpoint/2010/main" val="2404567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AVAILABLITY </a:t>
            </a:r>
            <a:r>
              <a:rPr lang="en-US" b="1" dirty="0" smtClean="0"/>
              <a:t>OF ROOMS</a:t>
            </a:r>
            <a:endParaRPr lang="en-US" dirty="0"/>
          </a:p>
        </p:txBody>
      </p:sp>
      <p:sp>
        <p:nvSpPr>
          <p:cNvPr id="3" name="Content Placeholder 2"/>
          <p:cNvSpPr>
            <a:spLocks noGrp="1"/>
          </p:cNvSpPr>
          <p:nvPr>
            <p:ph idx="1"/>
          </p:nvPr>
        </p:nvSpPr>
        <p:spPr>
          <a:xfrm>
            <a:off x="838201" y="1825625"/>
            <a:ext cx="9918699" cy="4351338"/>
          </a:xfrm>
        </p:spPr>
        <p:txBody>
          <a:bodyPr/>
          <a:lstStyle/>
          <a:p>
            <a:r>
              <a:rPr lang="en-US" dirty="0" smtClean="0"/>
              <a:t>Using Column </a:t>
            </a:r>
            <a:r>
              <a:rPr lang="en-US" dirty="0"/>
              <a:t>'availability_365','name'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325687"/>
            <a:ext cx="10071099" cy="3705225"/>
          </a:xfrm>
          <a:prstGeom prst="rect">
            <a:avLst/>
          </a:prstGeom>
        </p:spPr>
      </p:pic>
    </p:spTree>
    <p:extLst>
      <p:ext uri="{BB962C8B-B14F-4D97-AF65-F5344CB8AC3E}">
        <p14:creationId xmlns:p14="http://schemas.microsoft.com/office/powerpoint/2010/main" val="1029817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701800"/>
            <a:ext cx="10007600" cy="5067300"/>
          </a:xfrm>
        </p:spPr>
      </p:pic>
    </p:spTree>
    <p:extLst>
      <p:ext uri="{BB962C8B-B14F-4D97-AF65-F5344CB8AC3E}">
        <p14:creationId xmlns:p14="http://schemas.microsoft.com/office/powerpoint/2010/main" val="728305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201" y="1825625"/>
            <a:ext cx="10274299" cy="4351338"/>
          </a:xfrm>
        </p:spPr>
        <p:txBody>
          <a:bodyPr/>
          <a:lstStyle/>
          <a:p>
            <a:r>
              <a:rPr lang="en-US" dirty="0"/>
              <a:t>This information can help hosts and guests make informed decisions and optimize their experiences. Understanding the key factors that drive demand, such as seasonality and location, can help hosts set competitive prices and increase their chances of attracting guests. Analyzing the review scores and feedback provided by guests can also provide valuable information for improving the quality of the properties and the overall experience for guests. Overall, </a:t>
            </a:r>
            <a:r>
              <a:rPr lang="en-US" dirty="0" err="1"/>
              <a:t>Airbnb</a:t>
            </a:r>
            <a:r>
              <a:rPr lang="en-US" dirty="0"/>
              <a:t> data analysis can play a crucial role in driving success for both hosts and guests on the platform.</a:t>
            </a:r>
            <a:endParaRPr lang="en-US" dirty="0"/>
          </a:p>
        </p:txBody>
      </p:sp>
    </p:spTree>
    <p:extLst>
      <p:ext uri="{BB962C8B-B14F-4D97-AF65-F5344CB8AC3E}">
        <p14:creationId xmlns:p14="http://schemas.microsoft.com/office/powerpoint/2010/main" val="1094667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838200" y="1825624"/>
            <a:ext cx="10611118" cy="4910027"/>
          </a:xfrm>
        </p:spPr>
        <p:txBody>
          <a:bodyPr numCol="2">
            <a:normAutofit fontScale="92500" lnSpcReduction="20000"/>
          </a:bodyPr>
          <a:lstStyle/>
          <a:p>
            <a:pPr marL="514350" indent="-514350">
              <a:buFont typeface="+mj-lt"/>
              <a:buAutoNum type="arabicPeriod"/>
            </a:pPr>
            <a:r>
              <a:rPr lang="en-US" sz="2800" b="1" dirty="0" smtClean="0">
                <a:latin typeface="Adobe Clean Medium" panose="020B0603020404020204" pitchFamily="34" charset="0"/>
              </a:rPr>
              <a:t>IMPORTING  Libraries</a:t>
            </a:r>
          </a:p>
          <a:p>
            <a:pPr marL="514350" indent="-514350">
              <a:buFont typeface="+mj-lt"/>
              <a:buAutoNum type="arabicPeriod"/>
            </a:pPr>
            <a:r>
              <a:rPr lang="en-US" sz="2800" b="1" dirty="0" smtClean="0">
                <a:latin typeface="Adobe Clean Medium" panose="020B0603020404020204" pitchFamily="34" charset="0"/>
              </a:rPr>
              <a:t>Dataset Summary</a:t>
            </a:r>
          </a:p>
          <a:p>
            <a:pPr marL="514350" indent="-514350">
              <a:buFont typeface="+mj-lt"/>
              <a:buAutoNum type="arabicPeriod"/>
            </a:pPr>
            <a:r>
              <a:rPr lang="en-US" sz="2800" b="1" dirty="0" smtClean="0">
                <a:latin typeface="Adobe Clean Medium" panose="020B0603020404020204" pitchFamily="34" charset="0"/>
              </a:rPr>
              <a:t>Cleaning Data</a:t>
            </a:r>
          </a:p>
          <a:p>
            <a:pPr marL="514350" indent="-514350">
              <a:buFont typeface="+mj-lt"/>
              <a:buAutoNum type="arabicPeriod"/>
            </a:pPr>
            <a:r>
              <a:rPr lang="en-US" sz="2800" b="1" dirty="0" smtClean="0">
                <a:latin typeface="Adobe Clean Medium" panose="020B0603020404020204" pitchFamily="34" charset="0"/>
              </a:rPr>
              <a:t>Handling missing Data</a:t>
            </a:r>
          </a:p>
          <a:p>
            <a:pPr marL="514350" indent="-514350">
              <a:buFont typeface="+mj-lt"/>
              <a:buAutoNum type="arabicPeriod"/>
            </a:pPr>
            <a:r>
              <a:rPr lang="en-US" sz="2800" b="1" dirty="0">
                <a:latin typeface="Adobe Clean Medium" panose="020B0603020404020204" pitchFamily="34" charset="0"/>
              </a:rPr>
              <a:t>Top 10 Most Reviewed </a:t>
            </a:r>
            <a:r>
              <a:rPr lang="en-US" sz="2800" b="1" dirty="0" smtClean="0">
                <a:latin typeface="Adobe Clean Medium" panose="020B0603020404020204" pitchFamily="34" charset="0"/>
              </a:rPr>
              <a:t>Host</a:t>
            </a:r>
            <a:endParaRPr lang="en-US" sz="2800" b="1" dirty="0" smtClean="0">
              <a:latin typeface="Adobe Clean Medium" panose="020B0603020404020204" pitchFamily="34" charset="0"/>
            </a:endParaRPr>
          </a:p>
          <a:p>
            <a:pPr marL="514350" indent="-514350">
              <a:buFont typeface="+mj-lt"/>
              <a:buAutoNum type="arabicPeriod"/>
            </a:pPr>
            <a:r>
              <a:rPr lang="en-US" sz="2800" b="1" dirty="0" smtClean="0">
                <a:latin typeface="Adobe Clean Medium" panose="020B0603020404020204" pitchFamily="34" charset="0"/>
              </a:rPr>
              <a:t>Top Highest price Host</a:t>
            </a:r>
          </a:p>
          <a:p>
            <a:pPr marL="514350" indent="-514350">
              <a:buFont typeface="+mj-lt"/>
              <a:buAutoNum type="arabicPeriod"/>
            </a:pPr>
            <a:r>
              <a:rPr lang="en-US" sz="2800" b="1" dirty="0" smtClean="0">
                <a:latin typeface="Adobe Clean Medium" panose="020B0603020404020204" pitchFamily="34" charset="0"/>
              </a:rPr>
              <a:t>Host Which Need </a:t>
            </a:r>
            <a:r>
              <a:rPr lang="en-US" sz="2800" b="1" dirty="0">
                <a:latin typeface="Adobe Clean Medium" panose="020B0603020404020204" pitchFamily="34" charset="0"/>
              </a:rPr>
              <a:t>T</a:t>
            </a:r>
            <a:r>
              <a:rPr lang="en-US" sz="2800" b="1" dirty="0" smtClean="0">
                <a:latin typeface="Adobe Clean Medium" panose="020B0603020404020204" pitchFamily="34" charset="0"/>
              </a:rPr>
              <a:t>o </a:t>
            </a:r>
            <a:r>
              <a:rPr lang="en-US" sz="2800" b="1" dirty="0">
                <a:latin typeface="Adobe Clean Medium" panose="020B0603020404020204" pitchFamily="34" charset="0"/>
              </a:rPr>
              <a:t>U</a:t>
            </a:r>
            <a:r>
              <a:rPr lang="en-US" sz="2800" b="1" dirty="0" smtClean="0">
                <a:latin typeface="Adobe Clean Medium" panose="020B0603020404020204" pitchFamily="34" charset="0"/>
              </a:rPr>
              <a:t>pdate </a:t>
            </a:r>
            <a:r>
              <a:rPr lang="en-US" sz="2800" b="1" dirty="0">
                <a:latin typeface="Adobe Clean Medium" panose="020B0603020404020204" pitchFamily="34" charset="0"/>
              </a:rPr>
              <a:t>T</a:t>
            </a:r>
            <a:r>
              <a:rPr lang="en-US" sz="2800" b="1" dirty="0" smtClean="0">
                <a:latin typeface="Adobe Clean Medium" panose="020B0603020404020204" pitchFamily="34" charset="0"/>
              </a:rPr>
              <a:t>he Price</a:t>
            </a:r>
            <a:endParaRPr lang="en-US" sz="2800" b="1" dirty="0">
              <a:latin typeface="Adobe Clean Medium" panose="020B0603020404020204" pitchFamily="34" charset="0"/>
            </a:endParaRPr>
          </a:p>
          <a:p>
            <a:pPr marL="514350" indent="-514350">
              <a:buFont typeface="+mj-lt"/>
              <a:buAutoNum type="arabicPeriod"/>
            </a:pPr>
            <a:r>
              <a:rPr lang="en-US" sz="2800" b="1" dirty="0" smtClean="0">
                <a:latin typeface="Adobe Clean Medium" panose="020B0603020404020204" pitchFamily="34" charset="0"/>
              </a:rPr>
              <a:t>Estimating Revenue</a:t>
            </a:r>
          </a:p>
          <a:p>
            <a:pPr marL="514350" indent="-514350">
              <a:buFont typeface="+mj-lt"/>
              <a:buAutoNum type="arabicPeriod"/>
            </a:pPr>
            <a:r>
              <a:rPr lang="en-US" sz="2800" b="1" dirty="0">
                <a:latin typeface="Adobe Clean Medium" panose="020B0603020404020204" pitchFamily="34" charset="0"/>
              </a:rPr>
              <a:t>B</a:t>
            </a:r>
            <a:r>
              <a:rPr lang="en-US" sz="2800" b="1" dirty="0" smtClean="0">
                <a:latin typeface="Adobe Clean Medium" panose="020B0603020404020204" pitchFamily="34" charset="0"/>
              </a:rPr>
              <a:t>usiest </a:t>
            </a:r>
            <a:r>
              <a:rPr lang="en-US" sz="2800" b="1" dirty="0">
                <a:latin typeface="Adobe Clean Medium" panose="020B0603020404020204" pitchFamily="34" charset="0"/>
              </a:rPr>
              <a:t>months for </a:t>
            </a:r>
            <a:r>
              <a:rPr lang="en-US" sz="2800" b="1" dirty="0" smtClean="0">
                <a:latin typeface="Adobe Clean Medium" panose="020B0603020404020204" pitchFamily="34" charset="0"/>
              </a:rPr>
              <a:t>renters</a:t>
            </a:r>
            <a:endParaRPr lang="en-US" sz="2800" b="1" dirty="0">
              <a:latin typeface="Adobe Clean Medium" panose="020B0603020404020204" pitchFamily="34" charset="0"/>
            </a:endParaRPr>
          </a:p>
          <a:p>
            <a:pPr marL="514350" indent="-514350">
              <a:buFont typeface="+mj-lt"/>
              <a:buAutoNum type="arabicPeriod"/>
            </a:pPr>
            <a:r>
              <a:rPr lang="en-US" sz="2800" b="1" dirty="0" smtClean="0">
                <a:latin typeface="Adobe Clean Medium" panose="020B0603020404020204" pitchFamily="34" charset="0"/>
              </a:rPr>
              <a:t>Types of Rooms</a:t>
            </a:r>
          </a:p>
          <a:p>
            <a:pPr marL="514350" indent="-514350">
              <a:buFont typeface="+mj-lt"/>
              <a:buAutoNum type="arabicPeriod"/>
            </a:pPr>
            <a:r>
              <a:rPr lang="en-US" sz="2800" b="1" dirty="0" smtClean="0">
                <a:latin typeface="Adobe Clean Medium" panose="020B0603020404020204" pitchFamily="34" charset="0"/>
              </a:rPr>
              <a:t>Room Availability</a:t>
            </a:r>
          </a:p>
          <a:p>
            <a:endParaRPr lang="en-US"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a:xfrm>
            <a:off x="604435" y="1825625"/>
            <a:ext cx="10749366" cy="4433752"/>
          </a:xfrm>
        </p:spPr>
        <p:txBody>
          <a:bodyPr>
            <a:normAutofit/>
          </a:bodyPr>
          <a:lstStyle/>
          <a:p>
            <a:r>
              <a:rPr lang="en-US" b="1" dirty="0" smtClean="0"/>
              <a:t>Libraries used in this is Pandas, </a:t>
            </a:r>
            <a:r>
              <a:rPr lang="en-US" b="1" dirty="0" err="1" smtClean="0"/>
              <a:t>Numpy</a:t>
            </a:r>
            <a:r>
              <a:rPr lang="en-US" b="1" dirty="0" smtClean="0"/>
              <a:t> , </a:t>
            </a:r>
            <a:r>
              <a:rPr lang="en-US" b="1" dirty="0" err="1" smtClean="0"/>
              <a:t>Seaborn</a:t>
            </a:r>
            <a:r>
              <a:rPr lang="en-US" b="1" dirty="0" smtClean="0"/>
              <a:t> , </a:t>
            </a:r>
            <a:r>
              <a:rPr lang="en-US" b="1" dirty="0" err="1" smtClean="0"/>
              <a:t>Matplotlib</a:t>
            </a:r>
            <a:endParaRPr lang="en-US" b="1" dirty="0" smtClean="0"/>
          </a:p>
          <a:p>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604434" y="1825625"/>
            <a:ext cx="10749367" cy="4351338"/>
          </a:xfrm>
        </p:spPr>
        <p:txBody>
          <a:bodyPr numCol="2">
            <a:normAutofit/>
          </a:bodyPr>
          <a:lstStyle/>
          <a:p>
            <a:r>
              <a:rPr lang="en-US" b="1" dirty="0" smtClean="0"/>
              <a:t>Dataset </a:t>
            </a:r>
            <a:r>
              <a:rPr lang="en-US" b="1" dirty="0" err="1" smtClean="0"/>
              <a:t>airbnb_df</a:t>
            </a:r>
            <a:r>
              <a:rPr lang="en-US" b="1" dirty="0" smtClean="0"/>
              <a:t> has 48895 rows and 13 columns</a:t>
            </a:r>
          </a:p>
          <a:p>
            <a:pPr marL="342900" indent="-342900">
              <a:buFont typeface="+mj-lt"/>
              <a:buAutoNum type="arabicPeriod"/>
            </a:pPr>
            <a:r>
              <a:rPr lang="en-US" dirty="0" smtClean="0"/>
              <a:t>id </a:t>
            </a:r>
          </a:p>
          <a:p>
            <a:pPr marL="342900" indent="-342900">
              <a:buFont typeface="+mj-lt"/>
              <a:buAutoNum type="arabicPeriod"/>
            </a:pPr>
            <a:r>
              <a:rPr lang="en-US" dirty="0" err="1" smtClean="0"/>
              <a:t>host_id</a:t>
            </a:r>
            <a:r>
              <a:rPr lang="en-US" dirty="0" smtClean="0"/>
              <a:t> </a:t>
            </a:r>
          </a:p>
          <a:p>
            <a:pPr marL="342900" indent="-342900">
              <a:buFont typeface="+mj-lt"/>
              <a:buAutoNum type="arabicPeriod"/>
            </a:pPr>
            <a:r>
              <a:rPr lang="en-US" dirty="0" smtClean="0"/>
              <a:t>name </a:t>
            </a:r>
          </a:p>
          <a:p>
            <a:pPr marL="342900" indent="-342900">
              <a:buFont typeface="+mj-lt"/>
              <a:buAutoNum type="arabicPeriod"/>
            </a:pPr>
            <a:r>
              <a:rPr lang="en-US" dirty="0" err="1" smtClean="0"/>
              <a:t>host_name</a:t>
            </a:r>
            <a:r>
              <a:rPr lang="en-US" dirty="0" smtClean="0"/>
              <a:t> </a:t>
            </a:r>
          </a:p>
          <a:p>
            <a:pPr marL="342900" indent="-342900">
              <a:buFont typeface="+mj-lt"/>
              <a:buAutoNum type="arabicPeriod"/>
            </a:pPr>
            <a:r>
              <a:rPr lang="en-US" dirty="0" err="1" smtClean="0"/>
              <a:t>neighbourhood</a:t>
            </a:r>
            <a:r>
              <a:rPr lang="en-US" dirty="0" smtClean="0"/>
              <a:t> </a:t>
            </a:r>
          </a:p>
          <a:p>
            <a:pPr marL="342900" indent="-342900">
              <a:buFont typeface="+mj-lt"/>
              <a:buAutoNum type="arabicPeriod"/>
            </a:pPr>
            <a:r>
              <a:rPr lang="en-US" dirty="0" err="1" smtClean="0"/>
              <a:t>room_type</a:t>
            </a:r>
            <a:r>
              <a:rPr lang="en-US" dirty="0" smtClean="0"/>
              <a:t> </a:t>
            </a:r>
          </a:p>
          <a:p>
            <a:pPr marL="342900" indent="-342900">
              <a:buFont typeface="+mj-lt"/>
              <a:buAutoNum type="arabicPeriod"/>
            </a:pPr>
            <a:r>
              <a:rPr lang="en-US" dirty="0" smtClean="0"/>
              <a:t>price </a:t>
            </a:r>
          </a:p>
          <a:p>
            <a:pPr marL="342900" indent="-342900">
              <a:buFont typeface="+mj-lt"/>
              <a:buAutoNum type="arabicPeriod"/>
            </a:pPr>
            <a:r>
              <a:rPr lang="en-US" dirty="0" err="1" smtClean="0"/>
              <a:t>minimum_nights</a:t>
            </a:r>
            <a:r>
              <a:rPr lang="en-US" dirty="0" smtClean="0"/>
              <a:t> </a:t>
            </a:r>
          </a:p>
          <a:p>
            <a:pPr marL="342900" indent="-342900">
              <a:buFont typeface="+mj-lt"/>
              <a:buAutoNum type="arabicPeriod"/>
            </a:pPr>
            <a:r>
              <a:rPr lang="en-US" dirty="0" err="1" smtClean="0"/>
              <a:t>number_of_reviews</a:t>
            </a:r>
            <a:r>
              <a:rPr lang="en-US" dirty="0" smtClean="0"/>
              <a:t> </a:t>
            </a:r>
          </a:p>
          <a:p>
            <a:pPr marL="342900" indent="-342900">
              <a:buFont typeface="+mj-lt"/>
              <a:buAutoNum type="arabicPeriod"/>
            </a:pPr>
            <a:r>
              <a:rPr lang="en-US" dirty="0" err="1" smtClean="0"/>
              <a:t>reviews_per_month</a:t>
            </a:r>
            <a:r>
              <a:rPr lang="en-US" dirty="0" smtClean="0"/>
              <a:t> </a:t>
            </a:r>
          </a:p>
          <a:p>
            <a:pPr marL="342900" indent="-342900">
              <a:buFont typeface="+mj-lt"/>
              <a:buAutoNum type="arabicPeriod"/>
            </a:pPr>
            <a:r>
              <a:rPr lang="en-US" dirty="0" err="1" smtClean="0"/>
              <a:t>last_review</a:t>
            </a:r>
            <a:r>
              <a:rPr lang="en-US" dirty="0" smtClean="0"/>
              <a:t>  </a:t>
            </a:r>
          </a:p>
          <a:p>
            <a:pPr marL="342900" indent="-342900">
              <a:buFont typeface="+mj-lt"/>
              <a:buAutoNum type="arabicPeriod"/>
            </a:pPr>
            <a:r>
              <a:rPr lang="en-US" dirty="0" err="1" smtClean="0"/>
              <a:t>calculated_host_listings_count</a:t>
            </a:r>
            <a:r>
              <a:rPr lang="en-US" dirty="0"/>
              <a:t> </a:t>
            </a:r>
            <a:endParaRPr lang="en-US" dirty="0" smtClean="0"/>
          </a:p>
          <a:p>
            <a:pPr marL="342900" indent="-342900">
              <a:buFont typeface="+mj-lt"/>
              <a:buAutoNum type="arabicPeriod"/>
            </a:pPr>
            <a:r>
              <a:rPr lang="en-US" dirty="0" smtClean="0"/>
              <a:t>availability_365</a:t>
            </a:r>
            <a:endParaRPr lang="en-US" dirty="0"/>
          </a:p>
        </p:txBody>
      </p:sp>
    </p:spTree>
    <p:extLst>
      <p:ext uri="{BB962C8B-B14F-4D97-AF65-F5344CB8AC3E}">
        <p14:creationId xmlns:p14="http://schemas.microsoft.com/office/powerpoint/2010/main" val="2816217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Dataset &amp; Handling missing Data</a:t>
            </a:r>
            <a:endParaRPr lang="en-US" dirty="0"/>
          </a:p>
        </p:txBody>
      </p:sp>
      <p:sp>
        <p:nvSpPr>
          <p:cNvPr id="3" name="Content Placeholder 2"/>
          <p:cNvSpPr>
            <a:spLocks noGrp="1"/>
          </p:cNvSpPr>
          <p:nvPr>
            <p:ph idx="1"/>
          </p:nvPr>
        </p:nvSpPr>
        <p:spPr>
          <a:xfrm>
            <a:off x="604435" y="1825625"/>
            <a:ext cx="10749366" cy="4351338"/>
          </a:xfrm>
        </p:spPr>
        <p:txBody>
          <a:bodyPr/>
          <a:lstStyle/>
          <a:p>
            <a:pPr marL="342900" indent="-342900">
              <a:buFont typeface="+mj-lt"/>
              <a:buAutoNum type="arabicPeriod"/>
            </a:pPr>
            <a:r>
              <a:rPr lang="en-US" b="1" dirty="0" smtClean="0"/>
              <a:t>Dropping all nan values using </a:t>
            </a:r>
            <a:r>
              <a:rPr lang="en-US" b="1" dirty="0" err="1" smtClean="0"/>
              <a:t>dropna</a:t>
            </a:r>
            <a:r>
              <a:rPr lang="en-US" b="1" dirty="0" smtClean="0"/>
              <a:t>() in </a:t>
            </a:r>
            <a:r>
              <a:rPr lang="en-US" b="1" dirty="0" err="1" smtClean="0"/>
              <a:t>airbnb_no_null_df</a:t>
            </a:r>
            <a:r>
              <a:rPr lang="en-US" b="1" dirty="0" smtClean="0"/>
              <a:t> .</a:t>
            </a:r>
          </a:p>
          <a:p>
            <a:pPr marL="342900" indent="-342900">
              <a:buFont typeface="+mj-lt"/>
              <a:buAutoNum type="arabicPeriod"/>
            </a:pPr>
            <a:r>
              <a:rPr lang="en-US" b="1" dirty="0" smtClean="0"/>
              <a:t>Filling nan value with </a:t>
            </a:r>
            <a:r>
              <a:rPr lang="en-US" b="1" dirty="0" err="1" smtClean="0"/>
              <a:t>fillna</a:t>
            </a:r>
            <a:r>
              <a:rPr lang="en-US" b="1" dirty="0" smtClean="0"/>
              <a:t>().</a:t>
            </a:r>
          </a:p>
          <a:p>
            <a:pPr marL="342900" indent="-342900">
              <a:buFont typeface="+mj-lt"/>
              <a:buAutoNum type="arabicPeriod"/>
            </a:pPr>
            <a:r>
              <a:rPr lang="en-US" b="1" dirty="0" smtClean="0"/>
              <a:t>Checking if there is any null value with info()</a:t>
            </a:r>
          </a:p>
          <a:p>
            <a:pPr marL="342900" indent="-342900">
              <a:buFont typeface="+mj-lt"/>
              <a:buAutoNum type="arabicPeriod"/>
            </a:pPr>
            <a:r>
              <a:rPr lang="en-US" b="1" dirty="0" smtClean="0"/>
              <a:t>Converting date using </a:t>
            </a:r>
            <a:r>
              <a:rPr lang="en-US" b="1" dirty="0" err="1" smtClean="0"/>
              <a:t>pd.to_datetime</a:t>
            </a:r>
            <a:endParaRPr lang="en-US" b="1" dirty="0" smtClean="0"/>
          </a:p>
          <a:p>
            <a:pPr marL="342900" indent="-342900">
              <a:buFont typeface="+mj-lt"/>
              <a:buAutoNum type="arabicPeriod"/>
            </a:pPr>
            <a:r>
              <a:rPr lang="en-US" b="1" dirty="0" smtClean="0"/>
              <a:t>Converting nan value in Year and Month To 0 using </a:t>
            </a:r>
            <a:r>
              <a:rPr lang="en-US" b="1" dirty="0" err="1" smtClean="0"/>
              <a:t>pd.isnull</a:t>
            </a:r>
            <a:endParaRPr lang="en-US" b="1" dirty="0" smtClean="0"/>
          </a:p>
          <a:p>
            <a:endParaRPr lang="en-US" b="1" dirty="0" smtClean="0"/>
          </a:p>
          <a:p>
            <a:endParaRPr lang="en-US" b="1" dirty="0"/>
          </a:p>
          <a:p>
            <a:endParaRPr lang="en-US" b="1" dirty="0"/>
          </a:p>
          <a:p>
            <a:endParaRPr lang="en-US" b="1" dirty="0"/>
          </a:p>
        </p:txBody>
      </p:sp>
    </p:spTree>
    <p:extLst>
      <p:ext uri="{BB962C8B-B14F-4D97-AF65-F5344CB8AC3E}">
        <p14:creationId xmlns:p14="http://schemas.microsoft.com/office/powerpoint/2010/main" val="2359412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dobe Clean Medium" panose="020B0603020404020204" pitchFamily="34" charset="0"/>
              </a:rPr>
              <a:t>Top 10 Most Reviewed Host</a:t>
            </a:r>
            <a:br>
              <a:rPr lang="en-US" b="1" dirty="0">
                <a:latin typeface="Adobe Clean Medium" panose="020B0603020404020204" pitchFamily="34" charset="0"/>
              </a:rPr>
            </a:br>
            <a:endParaRPr lang="en-US" dirty="0"/>
          </a:p>
        </p:txBody>
      </p:sp>
      <p:sp>
        <p:nvSpPr>
          <p:cNvPr id="3" name="Content Placeholder 2"/>
          <p:cNvSpPr>
            <a:spLocks noGrp="1"/>
          </p:cNvSpPr>
          <p:nvPr>
            <p:ph idx="1"/>
          </p:nvPr>
        </p:nvSpPr>
        <p:spPr>
          <a:xfrm>
            <a:off x="604434" y="1825625"/>
            <a:ext cx="10749367" cy="4351338"/>
          </a:xfrm>
        </p:spPr>
        <p:txBody>
          <a:bodyPr/>
          <a:lstStyle/>
          <a:p>
            <a:r>
              <a:rPr lang="en-US" dirty="0" smtClean="0"/>
              <a:t>USING COLUMNS =</a:t>
            </a:r>
            <a:r>
              <a:rPr lang="en-US" dirty="0"/>
              <a:t>['name','</a:t>
            </a:r>
            <a:r>
              <a:rPr lang="en-US" dirty="0" err="1"/>
              <a:t>number_of_reviews</a:t>
            </a:r>
            <a:r>
              <a:rPr lang="en-US" dirty="0"/>
              <a:t>']</a:t>
            </a:r>
          </a:p>
          <a:p>
            <a:r>
              <a:rPr lang="en-US" dirty="0" smtClean="0"/>
              <a:t>SORTING VALUES IN DESCENDING FORM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2971800"/>
            <a:ext cx="9428566" cy="3205163"/>
          </a:xfrm>
          <a:prstGeom prst="rect">
            <a:avLst/>
          </a:prstGeom>
        </p:spPr>
      </p:pic>
    </p:spTree>
    <p:extLst>
      <p:ext uri="{BB962C8B-B14F-4D97-AF65-F5344CB8AC3E}">
        <p14:creationId xmlns:p14="http://schemas.microsoft.com/office/powerpoint/2010/main" val="2930769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dobe Clean Medium" panose="020B0603020404020204" pitchFamily="34" charset="0"/>
              </a:rPr>
              <a:t>Top Highest price Host</a:t>
            </a:r>
            <a:br>
              <a:rPr lang="en-US" b="1" dirty="0">
                <a:latin typeface="Adobe Clean Medium" panose="020B0603020404020204" pitchFamily="34" charset="0"/>
              </a:rPr>
            </a:br>
            <a:endParaRPr lang="en-US" dirty="0"/>
          </a:p>
        </p:txBody>
      </p:sp>
      <p:sp>
        <p:nvSpPr>
          <p:cNvPr id="3" name="Content Placeholder 2"/>
          <p:cNvSpPr>
            <a:spLocks noGrp="1"/>
          </p:cNvSpPr>
          <p:nvPr>
            <p:ph idx="1"/>
          </p:nvPr>
        </p:nvSpPr>
        <p:spPr>
          <a:xfrm>
            <a:off x="604435" y="1825625"/>
            <a:ext cx="10749366" cy="4351338"/>
          </a:xfrm>
        </p:spPr>
        <p:txBody>
          <a:bodyPr/>
          <a:lstStyle/>
          <a:p>
            <a:r>
              <a:rPr lang="en-US" dirty="0" smtClean="0"/>
              <a:t>USING COLUMNS=</a:t>
            </a:r>
            <a:r>
              <a:rPr lang="en-US" dirty="0"/>
              <a:t>['</a:t>
            </a:r>
            <a:r>
              <a:rPr lang="en-US" dirty="0" err="1"/>
              <a:t>name','price</a:t>
            </a:r>
            <a:r>
              <a:rPr lang="en-US" dirty="0"/>
              <a:t>']</a:t>
            </a:r>
          </a:p>
          <a:p>
            <a:r>
              <a:rPr lang="en-US" dirty="0" smtClean="0"/>
              <a:t>SORTING VALUES BY PRICE IN DESCENDING FORM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2963862"/>
            <a:ext cx="9492066" cy="3419475"/>
          </a:xfrm>
          <a:prstGeom prst="rect">
            <a:avLst/>
          </a:prstGeom>
        </p:spPr>
      </p:pic>
    </p:spTree>
    <p:extLst>
      <p:ext uri="{BB962C8B-B14F-4D97-AF65-F5344CB8AC3E}">
        <p14:creationId xmlns:p14="http://schemas.microsoft.com/office/powerpoint/2010/main" val="1252547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000" y="1689100"/>
            <a:ext cx="9728200" cy="4902200"/>
          </a:xfrm>
        </p:spPr>
      </p:pic>
    </p:spTree>
    <p:extLst>
      <p:ext uri="{BB962C8B-B14F-4D97-AF65-F5344CB8AC3E}">
        <p14:creationId xmlns:p14="http://schemas.microsoft.com/office/powerpoint/2010/main" val="812771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dobe Clean Medium" panose="020B0603020404020204" pitchFamily="34" charset="0"/>
              </a:rPr>
              <a:t>Host Which Need To Update The Price</a:t>
            </a:r>
            <a:br>
              <a:rPr lang="en-US" b="1" dirty="0">
                <a:latin typeface="Adobe Clean Medium" panose="020B0603020404020204" pitchFamily="34" charset="0"/>
              </a:rPr>
            </a:br>
            <a:endParaRPr lang="en-US" dirty="0"/>
          </a:p>
        </p:txBody>
      </p:sp>
      <p:sp>
        <p:nvSpPr>
          <p:cNvPr id="3" name="Content Placeholder 2"/>
          <p:cNvSpPr>
            <a:spLocks noGrp="1"/>
          </p:cNvSpPr>
          <p:nvPr>
            <p:ph idx="1"/>
          </p:nvPr>
        </p:nvSpPr>
        <p:spPr>
          <a:xfrm>
            <a:off x="604434" y="1825625"/>
            <a:ext cx="10749367" cy="4351338"/>
          </a:xfrm>
        </p:spPr>
        <p:txBody>
          <a:bodyPr/>
          <a:lstStyle/>
          <a:p>
            <a:r>
              <a:rPr lang="en-US" dirty="0" smtClean="0"/>
              <a:t>Using </a:t>
            </a:r>
            <a:r>
              <a:rPr lang="en-US" dirty="0" err="1" smtClean="0"/>
              <a:t>dataframe</a:t>
            </a:r>
            <a:r>
              <a:rPr lang="en-US" dirty="0" smtClean="0"/>
              <a:t> </a:t>
            </a:r>
            <a:r>
              <a:rPr lang="en-US" dirty="0" err="1" smtClean="0"/>
              <a:t>price_df</a:t>
            </a:r>
            <a:endParaRPr lang="en-US" dirty="0" smtClean="0"/>
          </a:p>
          <a:p>
            <a:r>
              <a:rPr lang="en-US" dirty="0" smtClean="0"/>
              <a:t>Sorting values by price in ascending order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34" y="2886075"/>
            <a:ext cx="10304865" cy="3752850"/>
          </a:xfrm>
          <a:prstGeom prst="rect">
            <a:avLst/>
          </a:prstGeom>
        </p:spPr>
      </p:pic>
    </p:spTree>
    <p:extLst>
      <p:ext uri="{BB962C8B-B14F-4D97-AF65-F5344CB8AC3E}">
        <p14:creationId xmlns:p14="http://schemas.microsoft.com/office/powerpoint/2010/main" val="752905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0C04F-E7AC-41AB-9C6D-1B1BB88BFF7F}">
  <ds:schemaRefs>
    <ds:schemaRef ds:uri="http://schemas.openxmlformats.org/package/2006/metadata/core-properties"/>
    <ds:schemaRef ds:uri="http://schemas.microsoft.com/office/2006/metadata/properties"/>
    <ds:schemaRef ds:uri="http://purl.org/dc/elements/1.1/"/>
    <ds:schemaRef ds:uri="4873beb7-5857-4685-be1f-d57550cc96cc"/>
    <ds:schemaRef ds:uri="http://schemas.microsoft.com/office/infopath/2007/PartnerControls"/>
    <ds:schemaRef ds:uri="http://schemas.microsoft.com/office/2006/documentManagement/types"/>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1534</TotalTime>
  <Words>330</Words>
  <Application>Microsoft Office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Adobe Kaiti Std R</vt:lpstr>
      <vt:lpstr>Adobe Caslon Pro</vt:lpstr>
      <vt:lpstr>Adobe Clean Medium</vt:lpstr>
      <vt:lpstr>Arial</vt:lpstr>
      <vt:lpstr>Calibri</vt:lpstr>
      <vt:lpstr>Segoe UI</vt:lpstr>
      <vt:lpstr>Segoe UI Light</vt:lpstr>
      <vt:lpstr>WelcomeDoc</vt:lpstr>
      <vt:lpstr>Capstone Project</vt:lpstr>
      <vt:lpstr>Content</vt:lpstr>
      <vt:lpstr>Libraries</vt:lpstr>
      <vt:lpstr>DATASET</vt:lpstr>
      <vt:lpstr>Cleaning Dataset &amp; Handling missing Data</vt:lpstr>
      <vt:lpstr>Top 10 Most Reviewed Host </vt:lpstr>
      <vt:lpstr>Top Highest price Host </vt:lpstr>
      <vt:lpstr>PowerPoint Presentation</vt:lpstr>
      <vt:lpstr>Host Which Need To Update The Price </vt:lpstr>
      <vt:lpstr>Estimating Revenue</vt:lpstr>
      <vt:lpstr>PowerPoint Presentation</vt:lpstr>
      <vt:lpstr>Busiest months for renters </vt:lpstr>
      <vt:lpstr>Room Types</vt:lpstr>
      <vt:lpstr>PowerPoint Presentation</vt:lpstr>
      <vt:lpstr>AVAILABLITY OF ROOMS</vt:lpstr>
      <vt:lpstr>PowerPoint Presentation</vt:lpstr>
      <vt:lpstr>CONCLUSION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kashfur khan</dc:creator>
  <cp:keywords/>
  <cp:lastModifiedBy>kashfur khan</cp:lastModifiedBy>
  <cp:revision>21</cp:revision>
  <dcterms:created xsi:type="dcterms:W3CDTF">2023-01-29T18:05:48Z</dcterms:created>
  <dcterms:modified xsi:type="dcterms:W3CDTF">2023-01-30T19:39:57Z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