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1" r:id="rId7"/>
    <p:sldId id="268" r:id="rId8"/>
    <p:sldId id="269" r:id="rId9"/>
    <p:sldId id="262" r:id="rId10"/>
    <p:sldId id="263"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64" r:id="rId33"/>
    <p:sldId id="265" r:id="rId34"/>
    <p:sldId id="266" r:id="rId35"/>
    <p:sldId id="2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44" autoAdjust="0"/>
    <p:restoredTop sz="94660"/>
  </p:normalViewPr>
  <p:slideViewPr>
    <p:cSldViewPr snapToGrid="0">
      <p:cViewPr varScale="1">
        <p:scale>
          <a:sx n="88" d="100"/>
          <a:sy n="88" d="100"/>
        </p:scale>
        <p:origin x="1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A0360F4-8EAC-46F1-B685-F879A55C77C5}"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243945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0360F4-8EAC-46F1-B685-F879A55C77C5}"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306843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0360F4-8EAC-46F1-B685-F879A55C77C5}"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211825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0360F4-8EAC-46F1-B685-F879A55C77C5}"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77211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0360F4-8EAC-46F1-B685-F879A55C77C5}"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316183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A0360F4-8EAC-46F1-B685-F879A55C77C5}"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382423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A0360F4-8EAC-46F1-B685-F879A55C77C5}"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244744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A0360F4-8EAC-46F1-B685-F879A55C77C5}"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321488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360F4-8EAC-46F1-B685-F879A55C77C5}"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92031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0360F4-8EAC-46F1-B685-F879A55C77C5}"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7348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0360F4-8EAC-46F1-B685-F879A55C77C5}"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C709C-CC94-4624-AF77-5657901DE199}" type="slidenum">
              <a:rPr lang="en-IN" smtClean="0"/>
              <a:t>‹#›</a:t>
            </a:fld>
            <a:endParaRPr lang="en-IN"/>
          </a:p>
        </p:txBody>
      </p:sp>
    </p:spTree>
    <p:extLst>
      <p:ext uri="{BB962C8B-B14F-4D97-AF65-F5344CB8AC3E}">
        <p14:creationId xmlns:p14="http://schemas.microsoft.com/office/powerpoint/2010/main" val="72014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360F4-8EAC-46F1-B685-F879A55C77C5}" type="datetimeFigureOut">
              <a:rPr lang="en-IN" smtClean="0"/>
              <a:t>30-03-2024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C709C-CC94-4624-AF77-5657901DE199}" type="slidenum">
              <a:rPr lang="en-IN" smtClean="0"/>
              <a:t>‹#›</a:t>
            </a:fld>
            <a:endParaRPr lang="en-IN"/>
          </a:p>
        </p:txBody>
      </p:sp>
    </p:spTree>
    <p:extLst>
      <p:ext uri="{BB962C8B-B14F-4D97-AF65-F5344CB8AC3E}">
        <p14:creationId xmlns:p14="http://schemas.microsoft.com/office/powerpoint/2010/main" val="1080994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buffer.github.io/thug/" TargetMode="External"/><Relationship Id="rId7" Type="http://schemas.openxmlformats.org/officeDocument/2006/relationships/hyperlink" Target="https://github.com/tnich/honssh/" TargetMode="External"/><Relationship Id="rId2" Type="http://schemas.openxmlformats.org/officeDocument/2006/relationships/hyperlink" Target="http://conpot.org/" TargetMode="External"/><Relationship Id="rId1" Type="http://schemas.openxmlformats.org/officeDocument/2006/relationships/slideLayout" Target="../slideLayouts/slideLayout2.xml"/><Relationship Id="rId6" Type="http://schemas.openxmlformats.org/officeDocument/2006/relationships/hyperlink" Target="https://github.com/desaster/kippo" TargetMode="External"/><Relationship Id="rId5" Type="http://schemas.openxmlformats.org/officeDocument/2006/relationships/hyperlink" Target="http://www.honeyd.org/" TargetMode="External"/><Relationship Id="rId4" Type="http://schemas.openxmlformats.org/officeDocument/2006/relationships/hyperlink" Target="http://dionaea.carnivore.i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209" y="581025"/>
            <a:ext cx="10057484" cy="1655037"/>
          </a:xfrm>
        </p:spPr>
        <p:txBody>
          <a:bodyPr>
            <a:noAutofit/>
          </a:bodyPr>
          <a:lstStyle/>
          <a:p>
            <a:pPr marL="12700" marR="5080">
              <a:lnSpc>
                <a:spcPts val="6520"/>
              </a:lnSpc>
              <a:spcBef>
                <a:spcPts val="1215"/>
              </a:spcBef>
            </a:pPr>
            <a:r>
              <a:rPr lang="en-US" sz="4000" b="1" spc="-15" dirty="0">
                <a:latin typeface="Times New Roman" panose="02020603050405020304" pitchFamily="18" charset="0"/>
                <a:cs typeface="Times New Roman" panose="02020603050405020304" pitchFamily="18" charset="0"/>
              </a:rPr>
              <a:t>ANALYSING ATTACKER </a:t>
            </a:r>
            <a:r>
              <a:rPr lang="en-US" sz="4000" b="1" spc="-3450" dirty="0">
                <a:latin typeface="Times New Roman" panose="02020603050405020304" pitchFamily="18" charset="0"/>
                <a:cs typeface="Times New Roman" panose="02020603050405020304" pitchFamily="18" charset="0"/>
              </a:rPr>
              <a:t> </a:t>
            </a:r>
            <a:r>
              <a:rPr lang="en-US" sz="4000" b="1" spc="-15" dirty="0">
                <a:latin typeface="Times New Roman" panose="02020603050405020304" pitchFamily="18" charset="0"/>
                <a:cs typeface="Times New Roman" panose="02020603050405020304" pitchFamily="18" charset="0"/>
              </a:rPr>
              <a:t>BEHAVIOUR</a:t>
            </a: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spc="-15" dirty="0">
                <a:latin typeface="Times New Roman" panose="02020603050405020304" pitchFamily="18" charset="0"/>
                <a:cs typeface="Times New Roman" panose="02020603050405020304" pitchFamily="18" charset="0"/>
              </a:rPr>
              <a:t>THROUGH</a:t>
            </a:r>
            <a:r>
              <a:rPr lang="en-US" sz="4000" b="1" spc="-30" dirty="0">
                <a:latin typeface="Times New Roman" panose="02020603050405020304" pitchFamily="18" charset="0"/>
                <a:cs typeface="Times New Roman" panose="02020603050405020304" pitchFamily="18" charset="0"/>
              </a:rPr>
              <a:t> </a:t>
            </a:r>
            <a:r>
              <a:rPr lang="en-US" sz="4000" b="1" spc="-15" dirty="0">
                <a:latin typeface="Times New Roman" panose="02020603050405020304" pitchFamily="18" charset="0"/>
                <a:cs typeface="Times New Roman" panose="02020603050405020304" pitchFamily="18" charset="0"/>
              </a:rPr>
              <a:t>HONEYPOT</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27428" y="2963857"/>
            <a:ext cx="4127863" cy="1785104"/>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Group Members</a:t>
            </a:r>
          </a:p>
          <a:p>
            <a:pPr algn="ctr"/>
            <a:endParaRPr lang="en-US" dirty="0"/>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Arpit Subhash                   (20BCE10083)</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Manu Yadav                      (20BCE10290)</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Karan </a:t>
            </a:r>
            <a:r>
              <a:rPr lang="en-US" sz="1600" dirty="0" err="1">
                <a:latin typeface="Times New Roman" panose="02020603050405020304" pitchFamily="18" charset="0"/>
                <a:cs typeface="Times New Roman" panose="02020603050405020304" pitchFamily="18" charset="0"/>
              </a:rPr>
              <a:t>Gyani</a:t>
            </a:r>
            <a:r>
              <a:rPr lang="en-US" sz="1600" dirty="0">
                <a:latin typeface="Times New Roman" panose="02020603050405020304" pitchFamily="18" charset="0"/>
                <a:cs typeface="Times New Roman" panose="02020603050405020304" pitchFamily="18" charset="0"/>
              </a:rPr>
              <a:t>                     (20BCE10558)</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Sunil Kumar Nishad         (20BCE10831)</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123966" y="5476756"/>
            <a:ext cx="2934788" cy="800219"/>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Supervisor</a:t>
            </a:r>
            <a:endParaRPr lang="en-US" sz="32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Dr. G.R. </a:t>
            </a:r>
            <a:r>
              <a:rPr lang="en-US" dirty="0" err="1">
                <a:latin typeface="Times New Roman" panose="02020603050405020304" pitchFamily="18" charset="0"/>
                <a:cs typeface="Times New Roman" panose="02020603050405020304" pitchFamily="18" charset="0"/>
              </a:rPr>
              <a:t>Hemalakshmi</a:t>
            </a:r>
            <a:endParaRPr lang="en-IN" dirty="0">
              <a:latin typeface="Times New Roman" panose="02020603050405020304" pitchFamily="18" charset="0"/>
              <a:cs typeface="Times New Roman" panose="02020603050405020304" pitchFamily="18" charset="0"/>
            </a:endParaRPr>
          </a:p>
        </p:txBody>
      </p:sp>
      <p:pic>
        <p:nvPicPr>
          <p:cNvPr id="8" name="Picture 4" descr="VIT - Bhopal | Bhop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48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75" y="810683"/>
            <a:ext cx="10515600" cy="760942"/>
          </a:xfrm>
        </p:spPr>
        <p:txBody>
          <a:bodyP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Methodology &amp; Proposed work</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6" name="Picture 4" descr="VIT - Bhopal | Bhop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895;p66">
            <a:extLst>
              <a:ext uri="{FF2B5EF4-FFF2-40B4-BE49-F238E27FC236}">
                <a16:creationId xmlns:a16="http://schemas.microsoft.com/office/drawing/2014/main" id="{10540F46-EB6C-43CB-AB73-1989264B622B}"/>
              </a:ext>
            </a:extLst>
          </p:cNvPr>
          <p:cNvPicPr preferRelativeResize="0"/>
          <p:nvPr/>
        </p:nvPicPr>
        <p:blipFill rotWithShape="1">
          <a:blip r:embed="rId3">
            <a:alphaModFix/>
          </a:blip>
          <a:srcRect/>
          <a:stretch/>
        </p:blipFill>
        <p:spPr>
          <a:xfrm>
            <a:off x="8592804" y="1767111"/>
            <a:ext cx="914400" cy="914400"/>
          </a:xfrm>
          <a:prstGeom prst="rect">
            <a:avLst/>
          </a:prstGeom>
          <a:noFill/>
          <a:ln>
            <a:noFill/>
          </a:ln>
        </p:spPr>
      </p:pic>
      <p:cxnSp>
        <p:nvCxnSpPr>
          <p:cNvPr id="8" name="Google Shape;892;p66">
            <a:extLst>
              <a:ext uri="{FF2B5EF4-FFF2-40B4-BE49-F238E27FC236}">
                <a16:creationId xmlns:a16="http://schemas.microsoft.com/office/drawing/2014/main" id="{4BB8AA6A-1BD0-460B-A857-D384AE448E86}"/>
              </a:ext>
            </a:extLst>
          </p:cNvPr>
          <p:cNvCxnSpPr/>
          <p:nvPr/>
        </p:nvCxnSpPr>
        <p:spPr>
          <a:xfrm flipH="1">
            <a:off x="8259791" y="2564780"/>
            <a:ext cx="458100" cy="453300"/>
          </a:xfrm>
          <a:prstGeom prst="straightConnector1">
            <a:avLst/>
          </a:prstGeom>
          <a:noFill/>
          <a:ln w="76200" cap="flat" cmpd="sng">
            <a:solidFill>
              <a:schemeClr val="accent6"/>
            </a:solidFill>
            <a:prstDash val="solid"/>
            <a:round/>
            <a:headEnd type="none" w="sm" len="sm"/>
            <a:tailEnd type="triangle" w="med" len="med"/>
          </a:ln>
          <a:effectLst>
            <a:outerShdw blurRad="50800" dist="12700" dir="5400000" algn="ctr" rotWithShape="0">
              <a:srgbClr val="000000">
                <a:alpha val="49800"/>
              </a:srgbClr>
            </a:outerShdw>
          </a:effectLst>
        </p:spPr>
      </p:cxnSp>
      <p:pic>
        <p:nvPicPr>
          <p:cNvPr id="9" name="Google Shape;884;p66">
            <a:extLst>
              <a:ext uri="{FF2B5EF4-FFF2-40B4-BE49-F238E27FC236}">
                <a16:creationId xmlns:a16="http://schemas.microsoft.com/office/drawing/2014/main" id="{0FD96511-7569-4F8B-9589-C5160EB4457C}"/>
              </a:ext>
            </a:extLst>
          </p:cNvPr>
          <p:cNvPicPr preferRelativeResize="0">
            <a:picLocks/>
          </p:cNvPicPr>
          <p:nvPr/>
        </p:nvPicPr>
        <p:blipFill rotWithShape="1">
          <a:blip r:embed="rId4">
            <a:alphaModFix/>
          </a:blip>
          <a:srcRect l="-28271" t="-29643" r="-28271" b="-29643"/>
          <a:stretch/>
        </p:blipFill>
        <p:spPr>
          <a:xfrm>
            <a:off x="7368798" y="2872500"/>
            <a:ext cx="1094100" cy="1113000"/>
          </a:xfrm>
          <a:prstGeom prst="ellipse">
            <a:avLst/>
          </a:prstGeom>
          <a:solidFill>
            <a:schemeClr val="lt1"/>
          </a:solidFill>
          <a:ln>
            <a:noFill/>
          </a:ln>
          <a:effectLst>
            <a:outerShdw blurRad="50800" dist="38100" dir="2700000" algn="tl" rotWithShape="0">
              <a:srgbClr val="000000">
                <a:alpha val="40000"/>
              </a:srgbClr>
            </a:outerShdw>
          </a:effectLst>
        </p:spPr>
      </p:pic>
      <p:cxnSp>
        <p:nvCxnSpPr>
          <p:cNvPr id="10" name="Google Shape;896;p66">
            <a:extLst>
              <a:ext uri="{FF2B5EF4-FFF2-40B4-BE49-F238E27FC236}">
                <a16:creationId xmlns:a16="http://schemas.microsoft.com/office/drawing/2014/main" id="{55B8ABF9-34B8-4CFB-9A02-4C44AE17EDCF}"/>
              </a:ext>
            </a:extLst>
          </p:cNvPr>
          <p:cNvCxnSpPr/>
          <p:nvPr/>
        </p:nvCxnSpPr>
        <p:spPr>
          <a:xfrm flipH="1">
            <a:off x="7091135" y="3856380"/>
            <a:ext cx="515400" cy="535200"/>
          </a:xfrm>
          <a:prstGeom prst="straightConnector1">
            <a:avLst/>
          </a:prstGeom>
          <a:noFill/>
          <a:ln w="76200" cap="flat" cmpd="sng">
            <a:solidFill>
              <a:schemeClr val="accent6"/>
            </a:solidFill>
            <a:prstDash val="solid"/>
            <a:round/>
            <a:headEnd type="none" w="sm" len="sm"/>
            <a:tailEnd type="triangle" w="med" len="med"/>
          </a:ln>
          <a:effectLst>
            <a:outerShdw blurRad="50800" dist="12700" dir="5400000" algn="ctr" rotWithShape="0">
              <a:srgbClr val="000000">
                <a:alpha val="49800"/>
              </a:srgbClr>
            </a:outerShdw>
          </a:effectLst>
        </p:spPr>
      </p:cxnSp>
      <p:pic>
        <p:nvPicPr>
          <p:cNvPr id="11" name="Google Shape;888;p66">
            <a:extLst>
              <a:ext uri="{FF2B5EF4-FFF2-40B4-BE49-F238E27FC236}">
                <a16:creationId xmlns:a16="http://schemas.microsoft.com/office/drawing/2014/main" id="{B2528FAC-6EEF-43F2-AFC2-B46DAE729446}"/>
              </a:ext>
            </a:extLst>
          </p:cNvPr>
          <p:cNvPicPr preferRelativeResize="0">
            <a:picLocks/>
          </p:cNvPicPr>
          <p:nvPr/>
        </p:nvPicPr>
        <p:blipFill rotWithShape="1">
          <a:blip r:embed="rId5">
            <a:alphaModFix/>
          </a:blip>
          <a:srcRect l="-18098" t="-19175" r="-18085" b="-19175"/>
          <a:stretch/>
        </p:blipFill>
        <p:spPr>
          <a:xfrm>
            <a:off x="6180609" y="4178728"/>
            <a:ext cx="1094100" cy="1113000"/>
          </a:xfrm>
          <a:prstGeom prst="ellipse">
            <a:avLst/>
          </a:prstGeom>
          <a:solidFill>
            <a:schemeClr val="lt1"/>
          </a:solidFill>
          <a:ln>
            <a:noFill/>
          </a:ln>
          <a:effectLst>
            <a:outerShdw blurRad="50800" dist="38100" dir="2700000" algn="tl" rotWithShape="0">
              <a:srgbClr val="000000">
                <a:alpha val="40000"/>
              </a:srgbClr>
            </a:outerShdw>
          </a:effectLst>
        </p:spPr>
      </p:pic>
      <p:cxnSp>
        <p:nvCxnSpPr>
          <p:cNvPr id="12" name="Google Shape;897;p66">
            <a:extLst>
              <a:ext uri="{FF2B5EF4-FFF2-40B4-BE49-F238E27FC236}">
                <a16:creationId xmlns:a16="http://schemas.microsoft.com/office/drawing/2014/main" id="{BFD4F44F-2AA2-417E-B7F8-2E833DE930B1}"/>
              </a:ext>
            </a:extLst>
          </p:cNvPr>
          <p:cNvCxnSpPr/>
          <p:nvPr/>
        </p:nvCxnSpPr>
        <p:spPr>
          <a:xfrm flipH="1">
            <a:off x="5890282" y="5175498"/>
            <a:ext cx="487500" cy="563400"/>
          </a:xfrm>
          <a:prstGeom prst="straightConnector1">
            <a:avLst/>
          </a:prstGeom>
          <a:noFill/>
          <a:ln w="76200" cap="flat" cmpd="sng">
            <a:solidFill>
              <a:schemeClr val="accent6"/>
            </a:solidFill>
            <a:prstDash val="solid"/>
            <a:round/>
            <a:headEnd type="none" w="sm" len="sm"/>
            <a:tailEnd type="triangle" w="med" len="med"/>
          </a:ln>
          <a:effectLst>
            <a:outerShdw blurRad="50800" dist="12700" dir="5400000" algn="ctr" rotWithShape="0">
              <a:srgbClr val="000000">
                <a:alpha val="49800"/>
              </a:srgbClr>
            </a:outerShdw>
          </a:effectLst>
        </p:spPr>
      </p:cxnSp>
      <p:pic>
        <p:nvPicPr>
          <p:cNvPr id="13" name="Google Shape;886;p66">
            <a:extLst>
              <a:ext uri="{FF2B5EF4-FFF2-40B4-BE49-F238E27FC236}">
                <a16:creationId xmlns:a16="http://schemas.microsoft.com/office/drawing/2014/main" id="{F85CDE70-9A5E-4C0A-A5F8-4C2166ADD66B}"/>
              </a:ext>
            </a:extLst>
          </p:cNvPr>
          <p:cNvPicPr preferRelativeResize="0">
            <a:picLocks/>
          </p:cNvPicPr>
          <p:nvPr/>
        </p:nvPicPr>
        <p:blipFill rotWithShape="1">
          <a:blip r:embed="rId6">
            <a:alphaModFix/>
          </a:blip>
          <a:srcRect l="-24962" t="-26382" r="-24962" b="-26382"/>
          <a:stretch/>
        </p:blipFill>
        <p:spPr>
          <a:xfrm>
            <a:off x="4925604" y="5601067"/>
            <a:ext cx="1094100" cy="1113000"/>
          </a:xfrm>
          <a:prstGeom prst="ellipse">
            <a:avLst/>
          </a:prstGeom>
          <a:solidFill>
            <a:schemeClr val="lt1"/>
          </a:solidFill>
          <a:ln>
            <a:noFill/>
          </a:ln>
          <a:effectLst>
            <a:outerShdw blurRad="50800" dist="38100" dir="2700000" algn="tl" rotWithShape="0">
              <a:srgbClr val="000000">
                <a:alpha val="40000"/>
              </a:srgbClr>
            </a:outerShdw>
          </a:effectLst>
        </p:spPr>
      </p:pic>
      <p:sp>
        <p:nvSpPr>
          <p:cNvPr id="15" name="Google Shape;893;p66">
            <a:extLst>
              <a:ext uri="{FF2B5EF4-FFF2-40B4-BE49-F238E27FC236}">
                <a16:creationId xmlns:a16="http://schemas.microsoft.com/office/drawing/2014/main" id="{8907B29B-89A1-4447-98C1-BD7C27A091FC}"/>
              </a:ext>
            </a:extLst>
          </p:cNvPr>
          <p:cNvSpPr txBox="1"/>
          <p:nvPr/>
        </p:nvSpPr>
        <p:spPr>
          <a:xfrm>
            <a:off x="2340090" y="2109758"/>
            <a:ext cx="4023300" cy="4248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accent1"/>
              </a:buClr>
              <a:buSzPts val="2800"/>
              <a:buFont typeface="Arial"/>
              <a:buNone/>
            </a:pPr>
            <a:r>
              <a:rPr lang="en-US" sz="2800" b="1" i="0" u="none" strike="noStrike" cap="none" dirty="0">
                <a:solidFill>
                  <a:srgbClr val="00B0F0"/>
                </a:solidFill>
                <a:latin typeface="Twentieth Century"/>
                <a:ea typeface="Twentieth Century"/>
                <a:cs typeface="Twentieth Century"/>
                <a:sym typeface="Twentieth Century"/>
              </a:rPr>
              <a:t>DATA</a:t>
            </a:r>
            <a:endParaRPr dirty="0">
              <a:solidFill>
                <a:srgbClr val="00B0F0"/>
              </a:solidFill>
            </a:endParaRPr>
          </a:p>
        </p:txBody>
      </p:sp>
      <p:sp>
        <p:nvSpPr>
          <p:cNvPr id="16" name="Google Shape;883;p66">
            <a:extLst>
              <a:ext uri="{FF2B5EF4-FFF2-40B4-BE49-F238E27FC236}">
                <a16:creationId xmlns:a16="http://schemas.microsoft.com/office/drawing/2014/main" id="{5A3F1C2C-46B6-4459-92A5-B04F4ABB8529}"/>
              </a:ext>
            </a:extLst>
          </p:cNvPr>
          <p:cNvSpPr txBox="1">
            <a:spLocks/>
          </p:cNvSpPr>
          <p:nvPr/>
        </p:nvSpPr>
        <p:spPr>
          <a:xfrm>
            <a:off x="-213385" y="3224538"/>
            <a:ext cx="5720700" cy="656700"/>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SzPts val="2800"/>
              <a:buFont typeface="Arial" panose="020B0604020202020204" pitchFamily="34" charset="0"/>
              <a:buNone/>
            </a:pPr>
            <a:r>
              <a:rPr lang="en-US" dirty="0">
                <a:solidFill>
                  <a:srgbClr val="92D050"/>
                </a:solidFill>
              </a:rPr>
              <a:t>  DATA CLEANING AND PREPROCESSING</a:t>
            </a:r>
          </a:p>
        </p:txBody>
      </p:sp>
      <p:sp>
        <p:nvSpPr>
          <p:cNvPr id="17" name="Google Shape;885;p66">
            <a:extLst>
              <a:ext uri="{FF2B5EF4-FFF2-40B4-BE49-F238E27FC236}">
                <a16:creationId xmlns:a16="http://schemas.microsoft.com/office/drawing/2014/main" id="{F6173A26-016D-4558-AC9B-6871637B741D}"/>
              </a:ext>
            </a:extLst>
          </p:cNvPr>
          <p:cNvSpPr txBox="1">
            <a:spLocks/>
          </p:cNvSpPr>
          <p:nvPr/>
        </p:nvSpPr>
        <p:spPr>
          <a:xfrm>
            <a:off x="519589" y="4682582"/>
            <a:ext cx="4023300" cy="424800"/>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SzPts val="2800"/>
              <a:buFont typeface="Arial" panose="020B0604020202020204" pitchFamily="34" charset="0"/>
              <a:buNone/>
            </a:pPr>
            <a:r>
              <a:rPr lang="en-US" dirty="0">
                <a:solidFill>
                  <a:srgbClr val="00B0F0"/>
                </a:solidFill>
              </a:rPr>
              <a:t>ANALYSING</a:t>
            </a:r>
          </a:p>
        </p:txBody>
      </p:sp>
      <p:sp>
        <p:nvSpPr>
          <p:cNvPr id="18" name="Google Shape;887;p66">
            <a:extLst>
              <a:ext uri="{FF2B5EF4-FFF2-40B4-BE49-F238E27FC236}">
                <a16:creationId xmlns:a16="http://schemas.microsoft.com/office/drawing/2014/main" id="{4432DFF6-43B4-49B3-89DE-D92B4535E7E9}"/>
              </a:ext>
            </a:extLst>
          </p:cNvPr>
          <p:cNvSpPr txBox="1">
            <a:spLocks/>
          </p:cNvSpPr>
          <p:nvPr/>
        </p:nvSpPr>
        <p:spPr>
          <a:xfrm>
            <a:off x="411316" y="5915108"/>
            <a:ext cx="3027000" cy="424800"/>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SzPts val="2800"/>
              <a:buFont typeface="Arial" panose="020B0604020202020204" pitchFamily="34" charset="0"/>
              <a:buNone/>
            </a:pPr>
            <a:r>
              <a:rPr lang="en-US" dirty="0">
                <a:solidFill>
                  <a:srgbClr val="92D050"/>
                </a:solidFill>
              </a:rPr>
              <a:t>PLOTTING</a:t>
            </a:r>
          </a:p>
        </p:txBody>
      </p:sp>
      <p:cxnSp>
        <p:nvCxnSpPr>
          <p:cNvPr id="19" name="Google Shape;891;p66">
            <a:extLst>
              <a:ext uri="{FF2B5EF4-FFF2-40B4-BE49-F238E27FC236}">
                <a16:creationId xmlns:a16="http://schemas.microsoft.com/office/drawing/2014/main" id="{23B8CBCA-D796-4C9C-B212-EDCD89A68BB4}"/>
              </a:ext>
            </a:extLst>
          </p:cNvPr>
          <p:cNvCxnSpPr/>
          <p:nvPr/>
        </p:nvCxnSpPr>
        <p:spPr>
          <a:xfrm>
            <a:off x="1765483" y="4265901"/>
            <a:ext cx="3582900" cy="19200"/>
          </a:xfrm>
          <a:prstGeom prst="straightConnector1">
            <a:avLst/>
          </a:prstGeom>
          <a:noFill/>
          <a:ln w="12700" cap="flat" cmpd="sng">
            <a:solidFill>
              <a:schemeClr val="dk1"/>
            </a:solidFill>
            <a:prstDash val="solid"/>
            <a:round/>
            <a:headEnd type="none" w="sm" len="sm"/>
            <a:tailEnd type="none" w="sm" len="sm"/>
          </a:ln>
        </p:spPr>
      </p:cxnSp>
      <p:cxnSp>
        <p:nvCxnSpPr>
          <p:cNvPr id="20" name="Google Shape;891;p66">
            <a:extLst>
              <a:ext uri="{FF2B5EF4-FFF2-40B4-BE49-F238E27FC236}">
                <a16:creationId xmlns:a16="http://schemas.microsoft.com/office/drawing/2014/main" id="{F2D6C710-9BE4-4E96-85ED-6588464787E0}"/>
              </a:ext>
            </a:extLst>
          </p:cNvPr>
          <p:cNvCxnSpPr/>
          <p:nvPr/>
        </p:nvCxnSpPr>
        <p:spPr>
          <a:xfrm>
            <a:off x="3068418" y="2590512"/>
            <a:ext cx="3582900" cy="19200"/>
          </a:xfrm>
          <a:prstGeom prst="straightConnector1">
            <a:avLst/>
          </a:prstGeom>
          <a:noFill/>
          <a:ln w="12700" cap="flat" cmpd="sng">
            <a:solidFill>
              <a:schemeClr val="dk1"/>
            </a:solidFill>
            <a:prstDash val="solid"/>
            <a:round/>
            <a:headEnd type="none" w="sm" len="sm"/>
            <a:tailEnd type="none" w="sm" len="sm"/>
          </a:ln>
        </p:spPr>
      </p:cxnSp>
      <p:cxnSp>
        <p:nvCxnSpPr>
          <p:cNvPr id="21" name="Google Shape;891;p66">
            <a:extLst>
              <a:ext uri="{FF2B5EF4-FFF2-40B4-BE49-F238E27FC236}">
                <a16:creationId xmlns:a16="http://schemas.microsoft.com/office/drawing/2014/main" id="{7DD992EA-11C0-48BF-83C5-1A4F4A9F68B3}"/>
              </a:ext>
            </a:extLst>
          </p:cNvPr>
          <p:cNvCxnSpPr/>
          <p:nvPr/>
        </p:nvCxnSpPr>
        <p:spPr>
          <a:xfrm>
            <a:off x="411316" y="5838288"/>
            <a:ext cx="3582900" cy="19200"/>
          </a:xfrm>
          <a:prstGeom prst="straightConnector1">
            <a:avLst/>
          </a:prstGeom>
          <a:noFill/>
          <a:ln w="12700" cap="flat" cmpd="sng">
            <a:solidFill>
              <a:schemeClr val="dk1"/>
            </a:solidFill>
            <a:prstDash val="solid"/>
            <a:round/>
            <a:headEnd type="none" w="sm" len="sm"/>
            <a:tailEnd type="none" w="sm" len="sm"/>
          </a:ln>
        </p:spPr>
      </p:cxnSp>
      <p:cxnSp>
        <p:nvCxnSpPr>
          <p:cNvPr id="22" name="Google Shape;891;p66">
            <a:extLst>
              <a:ext uri="{FF2B5EF4-FFF2-40B4-BE49-F238E27FC236}">
                <a16:creationId xmlns:a16="http://schemas.microsoft.com/office/drawing/2014/main" id="{7EACF7C6-B2AA-4580-80F0-4E1FE9DAB9C9}"/>
              </a:ext>
            </a:extLst>
          </p:cNvPr>
          <p:cNvCxnSpPr>
            <a:cxnSpLocks/>
          </p:cNvCxnSpPr>
          <p:nvPr/>
        </p:nvCxnSpPr>
        <p:spPr>
          <a:xfrm flipV="1">
            <a:off x="3275819" y="1845425"/>
            <a:ext cx="4073016" cy="5024470"/>
          </a:xfrm>
          <a:prstGeom prst="straightConnector1">
            <a:avLst/>
          </a:prstGeom>
          <a:noFill/>
          <a:ln w="12700"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5314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5039-F45D-48DF-A0F5-D7DE8C40A52C}"/>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A. DATA</a:t>
            </a:r>
          </a:p>
        </p:txBody>
      </p:sp>
      <p:sp>
        <p:nvSpPr>
          <p:cNvPr id="3" name="Content Placeholder 2">
            <a:extLst>
              <a:ext uri="{FF2B5EF4-FFF2-40B4-BE49-F238E27FC236}">
                <a16:creationId xmlns:a16="http://schemas.microsoft.com/office/drawing/2014/main" id="{58B53D05-8FF3-41D9-B34B-D9763872D0F4}"/>
              </a:ext>
            </a:extLst>
          </p:cNvPr>
          <p:cNvSpPr>
            <a:spLocks noGrp="1"/>
          </p:cNvSpPr>
          <p:nvPr>
            <p:ph idx="1"/>
          </p:nvPr>
        </p:nvSpPr>
        <p:spPr/>
        <p:txBody>
          <a:bodyPr>
            <a:normAutofit lnSpcReduction="10000"/>
          </a:bodyPr>
          <a:lstStyle/>
          <a:p>
            <a:r>
              <a:rPr lang="en-US" dirty="0">
                <a:latin typeface="Twentieth Century"/>
                <a:ea typeface="Twentieth Century"/>
                <a:cs typeface="Twentieth Century"/>
                <a:sym typeface="Twentieth Century"/>
              </a:rPr>
              <a:t>Honeypot data-set used, is taken from AWS honeypot database. It is an open-source database including information on cyber attacks and attempts. Dataset has 451,581 data points collected from 9:53pm on 3 march to 5:55am on 8 September 2013. The data has a total of 15 columns and have been displayed in Table 1 below.</a:t>
            </a:r>
            <a:br>
              <a:rPr lang="en-US" dirty="0">
                <a:latin typeface="Twentieth Century"/>
                <a:ea typeface="Twentieth Century"/>
                <a:cs typeface="Twentieth Century"/>
                <a:sym typeface="Twentieth Century"/>
              </a:rPr>
            </a:br>
            <a:r>
              <a:rPr lang="en-US" dirty="0">
                <a:latin typeface="Twentieth Century"/>
                <a:ea typeface="Twentieth Century"/>
                <a:cs typeface="Twentieth Century"/>
                <a:sym typeface="Twentieth Century"/>
              </a:rPr>
              <a:t/>
            </a:r>
            <a:br>
              <a:rPr lang="en-US" dirty="0">
                <a:latin typeface="Twentieth Century"/>
                <a:ea typeface="Twentieth Century"/>
                <a:cs typeface="Twentieth Century"/>
                <a:sym typeface="Twentieth Century"/>
              </a:rPr>
            </a:br>
            <a:r>
              <a:rPr lang="en-US" dirty="0">
                <a:solidFill>
                  <a:schemeClr val="accent1"/>
                </a:solidFill>
                <a:latin typeface="Twentieth Century"/>
                <a:ea typeface="Twentieth Century"/>
                <a:cs typeface="Twentieth Century"/>
                <a:sym typeface="Twentieth Century"/>
              </a:rPr>
              <a:t>The first columns contain date, time. The rest of the columns display specific properties of attacker and host such as country of origin of attack, IP address, latitude, longitude and protocol etc</a:t>
            </a:r>
            <a:r>
              <a:rPr lang="en-US" dirty="0">
                <a:solidFill>
                  <a:schemeClr val="accent1"/>
                </a:solidFill>
              </a:rPr>
              <a:t>.</a:t>
            </a:r>
            <a:br>
              <a:rPr lang="en-US" dirty="0">
                <a:solidFill>
                  <a:schemeClr val="accent1"/>
                </a:solidFill>
              </a:rPr>
            </a:br>
            <a:endParaRPr lang="en-IN" dirty="0"/>
          </a:p>
        </p:txBody>
      </p:sp>
    </p:spTree>
    <p:extLst>
      <p:ext uri="{BB962C8B-B14F-4D97-AF65-F5344CB8AC3E}">
        <p14:creationId xmlns:p14="http://schemas.microsoft.com/office/powerpoint/2010/main" val="192062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2A6E-52CA-4FA3-B438-36402C8855B7}"/>
              </a:ext>
            </a:extLst>
          </p:cNvPr>
          <p:cNvSpPr>
            <a:spLocks noGrp="1"/>
          </p:cNvSpPr>
          <p:nvPr>
            <p:ph type="title"/>
          </p:nvPr>
        </p:nvSpPr>
        <p:spPr>
          <a:xfrm>
            <a:off x="187569" y="3709079"/>
            <a:ext cx="10515600" cy="1325563"/>
          </a:xfrm>
        </p:spPr>
        <p:txBody>
          <a:bodyPr/>
          <a:lstStyle/>
          <a:p>
            <a:r>
              <a:rPr lang="en-IN" dirty="0"/>
              <a:t>Table 2: Description of Data Set</a:t>
            </a:r>
          </a:p>
        </p:txBody>
      </p:sp>
      <p:pic>
        <p:nvPicPr>
          <p:cNvPr id="4" name="Picture 3">
            <a:extLst>
              <a:ext uri="{FF2B5EF4-FFF2-40B4-BE49-F238E27FC236}">
                <a16:creationId xmlns:a16="http://schemas.microsoft.com/office/drawing/2014/main" id="{8B2C557A-D987-44E6-AF9E-B2155C1678AF}"/>
              </a:ext>
            </a:extLst>
          </p:cNvPr>
          <p:cNvPicPr>
            <a:picLocks noChangeAspect="1"/>
          </p:cNvPicPr>
          <p:nvPr/>
        </p:nvPicPr>
        <p:blipFill>
          <a:blip r:embed="rId2"/>
          <a:stretch>
            <a:fillRect/>
          </a:stretch>
        </p:blipFill>
        <p:spPr>
          <a:xfrm>
            <a:off x="187569" y="1794123"/>
            <a:ext cx="11816862" cy="1768305"/>
          </a:xfrm>
          <a:prstGeom prst="rect">
            <a:avLst/>
          </a:prstGeom>
        </p:spPr>
      </p:pic>
      <p:pic>
        <p:nvPicPr>
          <p:cNvPr id="5" name="Google Shape;919;p68">
            <a:extLst>
              <a:ext uri="{FF2B5EF4-FFF2-40B4-BE49-F238E27FC236}">
                <a16:creationId xmlns:a16="http://schemas.microsoft.com/office/drawing/2014/main" id="{DD660C86-56AF-49F0-B897-DD868DCDEBB1}"/>
              </a:ext>
            </a:extLst>
          </p:cNvPr>
          <p:cNvPicPr preferRelativeResize="0"/>
          <p:nvPr/>
        </p:nvPicPr>
        <p:blipFill rotWithShape="1">
          <a:blip r:embed="rId3">
            <a:alphaModFix/>
          </a:blip>
          <a:srcRect l="6250" t="51821" r="72977" b="39097"/>
          <a:stretch/>
        </p:blipFill>
        <p:spPr>
          <a:xfrm>
            <a:off x="187569" y="5181293"/>
            <a:ext cx="5832648" cy="1311582"/>
          </a:xfrm>
          <a:prstGeom prst="rect">
            <a:avLst/>
          </a:prstGeom>
          <a:noFill/>
          <a:ln>
            <a:noFill/>
          </a:ln>
        </p:spPr>
      </p:pic>
      <p:sp>
        <p:nvSpPr>
          <p:cNvPr id="6" name="Title 1">
            <a:extLst>
              <a:ext uri="{FF2B5EF4-FFF2-40B4-BE49-F238E27FC236}">
                <a16:creationId xmlns:a16="http://schemas.microsoft.com/office/drawing/2014/main" id="{3B41B765-DF14-45B5-B38A-FFE886D8F613}"/>
              </a:ext>
            </a:extLst>
          </p:cNvPr>
          <p:cNvSpPr txBox="1">
            <a:spLocks/>
          </p:cNvSpPr>
          <p:nvPr/>
        </p:nvSpPr>
        <p:spPr>
          <a:xfrm>
            <a:off x="187569"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Table 1: Description of Data Set</a:t>
            </a:r>
          </a:p>
        </p:txBody>
      </p:sp>
    </p:spTree>
    <p:extLst>
      <p:ext uri="{BB962C8B-B14F-4D97-AF65-F5344CB8AC3E}">
        <p14:creationId xmlns:p14="http://schemas.microsoft.com/office/powerpoint/2010/main" val="83276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0E2E-7BC4-4402-AD38-291FB5DE9D9F}"/>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B. DATA CLEANING &amp; PREPROCESSING</a:t>
            </a:r>
          </a:p>
        </p:txBody>
      </p:sp>
      <p:sp>
        <p:nvSpPr>
          <p:cNvPr id="3" name="Content Placeholder 2">
            <a:extLst>
              <a:ext uri="{FF2B5EF4-FFF2-40B4-BE49-F238E27FC236}">
                <a16:creationId xmlns:a16="http://schemas.microsoft.com/office/drawing/2014/main" id="{96BEEF15-2DD8-4031-90DF-89B5D822EAE0}"/>
              </a:ext>
            </a:extLst>
          </p:cNvPr>
          <p:cNvSpPr>
            <a:spLocks noGrp="1"/>
          </p:cNvSpPr>
          <p:nvPr>
            <p:ph idx="1"/>
          </p:nvPr>
        </p:nvSpPr>
        <p:spPr/>
        <p:txBody>
          <a:bodyPr>
            <a:normAutofit/>
          </a:bodyPr>
          <a:lstStyle/>
          <a:p>
            <a:pPr marL="0" lvl="0" indent="0">
              <a:spcBef>
                <a:spcPts val="0"/>
              </a:spcBef>
              <a:buSzPts val="2400"/>
              <a:buNone/>
            </a:pPr>
            <a:r>
              <a:rPr lang="en-US" sz="2500" dirty="0" err="1">
                <a:latin typeface="Times New Roman"/>
                <a:ea typeface="Times New Roman"/>
                <a:cs typeface="Times New Roman"/>
                <a:sym typeface="Times New Roman"/>
              </a:rPr>
              <a:t>i</a:t>
            </a:r>
            <a:r>
              <a:rPr lang="en-US" sz="2500" dirty="0">
                <a:latin typeface="Times New Roman"/>
                <a:ea typeface="Times New Roman"/>
                <a:cs typeface="Times New Roman"/>
                <a:sym typeface="Times New Roman"/>
              </a:rPr>
              <a:t>) There are several missing values that need to be removed because longitude and latitude are missing, since these are crucial features for the geolocation on world map using </a:t>
            </a:r>
            <a:r>
              <a:rPr lang="en-US" sz="2500" dirty="0" err="1">
                <a:latin typeface="Times New Roman"/>
                <a:ea typeface="Times New Roman"/>
                <a:cs typeface="Times New Roman"/>
                <a:sym typeface="Times New Roman"/>
              </a:rPr>
              <a:t>geopandas</a:t>
            </a:r>
            <a:r>
              <a:rPr lang="en-US" sz="2500" dirty="0">
                <a:latin typeface="Times New Roman"/>
                <a:ea typeface="Times New Roman"/>
                <a:cs typeface="Times New Roman"/>
                <a:sym typeface="Times New Roman"/>
              </a:rPr>
              <a:t>.</a:t>
            </a:r>
          </a:p>
          <a:p>
            <a:pPr marL="0" marR="161925" lvl="0" indent="0">
              <a:lnSpc>
                <a:spcPct val="110000"/>
              </a:lnSpc>
              <a:spcBef>
                <a:spcPts val="1400"/>
              </a:spcBef>
              <a:buSzPts val="2400"/>
              <a:buNone/>
            </a:pPr>
            <a:r>
              <a:rPr lang="en-US" sz="2500" dirty="0">
                <a:latin typeface="Times New Roman"/>
                <a:ea typeface="Times New Roman"/>
                <a:cs typeface="Times New Roman"/>
                <a:sym typeface="Times New Roman"/>
              </a:rPr>
              <a:t>ii) There are some faulty values of latitudes and longitudes, as latitude cannot be greater than 90 degrees and cannot be less than -90 degrees. So that need to be dropped from data-set, similarly for longitudes.</a:t>
            </a:r>
          </a:p>
          <a:p>
            <a:pPr marL="0" marR="161925" lvl="0" indent="0">
              <a:lnSpc>
                <a:spcPct val="110000"/>
              </a:lnSpc>
              <a:spcBef>
                <a:spcPts val="1200"/>
              </a:spcBef>
              <a:buSzPts val="2400"/>
              <a:buNone/>
            </a:pPr>
            <a:r>
              <a:rPr lang="en-US" sz="2500" dirty="0">
                <a:latin typeface="Times New Roman"/>
                <a:ea typeface="Times New Roman"/>
                <a:cs typeface="Times New Roman"/>
                <a:sym typeface="Times New Roman"/>
              </a:rPr>
              <a:t>iii) There are columns that are not relevant or redundant to project, so that need to be dropped to get better output. Example- “cc”, “</a:t>
            </a:r>
            <a:r>
              <a:rPr lang="en-US" sz="2500" dirty="0" err="1">
                <a:latin typeface="Times New Roman"/>
                <a:ea typeface="Times New Roman"/>
                <a:cs typeface="Times New Roman"/>
                <a:sym typeface="Times New Roman"/>
              </a:rPr>
              <a:t>src</a:t>
            </a:r>
            <a:r>
              <a:rPr lang="en-US" sz="2500" dirty="0">
                <a:latin typeface="Times New Roman"/>
                <a:ea typeface="Times New Roman"/>
                <a:cs typeface="Times New Roman"/>
                <a:sym typeface="Times New Roman"/>
              </a:rPr>
              <a:t>”, “unnamed:15”.</a:t>
            </a:r>
          </a:p>
          <a:p>
            <a:pPr marL="0" marR="161925" lvl="0" indent="0">
              <a:lnSpc>
                <a:spcPct val="110000"/>
              </a:lnSpc>
              <a:spcBef>
                <a:spcPts val="1200"/>
              </a:spcBef>
              <a:buSzPts val="2400"/>
              <a:buNone/>
            </a:pPr>
            <a:r>
              <a:rPr lang="en-US" sz="2500" dirty="0">
                <a:latin typeface="Times New Roman"/>
                <a:ea typeface="Times New Roman"/>
                <a:cs typeface="Times New Roman"/>
                <a:sym typeface="Times New Roman"/>
              </a:rPr>
              <a:t>iv) Preprocess datetime using pandas ‘</a:t>
            </a:r>
            <a:r>
              <a:rPr lang="en-US" sz="2500" dirty="0" err="1">
                <a:latin typeface="Times New Roman"/>
                <a:ea typeface="Times New Roman"/>
                <a:cs typeface="Times New Roman"/>
                <a:sym typeface="Times New Roman"/>
              </a:rPr>
              <a:t>to_datetime</a:t>
            </a:r>
            <a:r>
              <a:rPr lang="en-US" sz="2500" dirty="0">
                <a:latin typeface="Times New Roman"/>
                <a:ea typeface="Times New Roman"/>
                <a:cs typeface="Times New Roman"/>
                <a:sym typeface="Times New Roman"/>
              </a:rPr>
              <a:t>()’</a:t>
            </a:r>
          </a:p>
          <a:p>
            <a:endParaRPr lang="en-IN" sz="2500" dirty="0"/>
          </a:p>
        </p:txBody>
      </p:sp>
    </p:spTree>
    <p:extLst>
      <p:ext uri="{BB962C8B-B14F-4D97-AF65-F5344CB8AC3E}">
        <p14:creationId xmlns:p14="http://schemas.microsoft.com/office/powerpoint/2010/main" val="89936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0A61-DF4D-49FD-BB79-9534CF5D22E5}"/>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 ANALYSIS</a:t>
            </a:r>
          </a:p>
        </p:txBody>
      </p:sp>
      <p:sp>
        <p:nvSpPr>
          <p:cNvPr id="3" name="Content Placeholder 2">
            <a:extLst>
              <a:ext uri="{FF2B5EF4-FFF2-40B4-BE49-F238E27FC236}">
                <a16:creationId xmlns:a16="http://schemas.microsoft.com/office/drawing/2014/main" id="{62D429ED-893B-44AE-9595-3B06CA431D05}"/>
              </a:ext>
            </a:extLst>
          </p:cNvPr>
          <p:cNvSpPr>
            <a:spLocks noGrp="1"/>
          </p:cNvSpPr>
          <p:nvPr>
            <p:ph idx="1"/>
          </p:nvPr>
        </p:nvSpPr>
        <p:spPr>
          <a:xfrm>
            <a:off x="838200" y="1504449"/>
            <a:ext cx="10515600" cy="2962273"/>
          </a:xfrm>
        </p:spPr>
        <p:txBody>
          <a:bodyPr>
            <a:normAutofit/>
          </a:bodyPr>
          <a:lstStyle/>
          <a:p>
            <a:pPr marL="0" marR="161925" lvl="0" indent="0">
              <a:lnSpc>
                <a:spcPct val="150000"/>
              </a:lnSpc>
              <a:spcBef>
                <a:spcPts val="0"/>
              </a:spcBef>
              <a:buSzPts val="2400"/>
              <a:buNone/>
            </a:pPr>
            <a:r>
              <a:rPr lang="en-US" sz="2400" dirty="0">
                <a:latin typeface="Times New Roman"/>
                <a:ea typeface="Times New Roman"/>
                <a:cs typeface="Times New Roman"/>
                <a:sym typeface="Times New Roman"/>
              </a:rPr>
              <a:t>3.1 Geolocation of attacks</a:t>
            </a:r>
          </a:p>
          <a:p>
            <a:pPr marL="0" marR="161925" lvl="0" indent="0">
              <a:lnSpc>
                <a:spcPct val="150000"/>
              </a:lnSpc>
              <a:spcBef>
                <a:spcPts val="1200"/>
              </a:spcBef>
              <a:buSzPts val="2400"/>
              <a:buNone/>
            </a:pPr>
            <a:r>
              <a:rPr lang="en-US" sz="2400" dirty="0">
                <a:latin typeface="Times New Roman"/>
                <a:ea typeface="Times New Roman"/>
                <a:cs typeface="Times New Roman"/>
                <a:sym typeface="Times New Roman"/>
              </a:rPr>
              <a:t>3.2 Top 10 countries from attack originate.</a:t>
            </a:r>
          </a:p>
          <a:p>
            <a:pPr marL="0" marR="161925" lvl="0" indent="0">
              <a:lnSpc>
                <a:spcPct val="150000"/>
              </a:lnSpc>
              <a:spcBef>
                <a:spcPts val="1200"/>
              </a:spcBef>
              <a:buSzPts val="2400"/>
              <a:buNone/>
            </a:pPr>
            <a:r>
              <a:rPr lang="en-US" sz="2400" dirty="0">
                <a:latin typeface="Times New Roman"/>
                <a:ea typeface="Times New Roman"/>
                <a:cs typeface="Times New Roman"/>
                <a:sym typeface="Times New Roman"/>
              </a:rPr>
              <a:t>3.3 Top 10 host attacked in world.</a:t>
            </a:r>
          </a:p>
          <a:p>
            <a:pPr marL="0" marR="161925" lvl="0" indent="0">
              <a:lnSpc>
                <a:spcPct val="150000"/>
              </a:lnSpc>
              <a:spcBef>
                <a:spcPts val="1200"/>
              </a:spcBef>
              <a:buSzPts val="2400"/>
              <a:buNone/>
            </a:pPr>
            <a:r>
              <a:rPr lang="en-US" sz="2400" dirty="0">
                <a:latin typeface="Times New Roman"/>
                <a:ea typeface="Times New Roman"/>
                <a:cs typeface="Times New Roman"/>
                <a:sym typeface="Times New Roman"/>
              </a:rPr>
              <a:t>3.4 Frequency of attack in a hour span</a:t>
            </a:r>
          </a:p>
          <a:p>
            <a:pPr marL="0" indent="0">
              <a:buNone/>
            </a:pPr>
            <a:endParaRPr lang="en-IN" sz="2400" dirty="0"/>
          </a:p>
        </p:txBody>
      </p:sp>
      <p:sp>
        <p:nvSpPr>
          <p:cNvPr id="4" name="Title 1">
            <a:extLst>
              <a:ext uri="{FF2B5EF4-FFF2-40B4-BE49-F238E27FC236}">
                <a16:creationId xmlns:a16="http://schemas.microsoft.com/office/drawing/2014/main" id="{45A52673-B9FF-4A61-ACAC-A434ED243678}"/>
              </a:ext>
            </a:extLst>
          </p:cNvPr>
          <p:cNvSpPr txBox="1">
            <a:spLocks/>
          </p:cNvSpPr>
          <p:nvPr/>
        </p:nvSpPr>
        <p:spPr>
          <a:xfrm>
            <a:off x="838200" y="41453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FF0000"/>
                </a:solidFill>
                <a:latin typeface="Times New Roman" panose="02020603050405020304" pitchFamily="18" charset="0"/>
                <a:cs typeface="Times New Roman" panose="02020603050405020304" pitchFamily="18" charset="0"/>
              </a:rPr>
              <a:t>D. PLOTTING</a:t>
            </a:r>
          </a:p>
        </p:txBody>
      </p:sp>
      <p:sp>
        <p:nvSpPr>
          <p:cNvPr id="5" name="TextBox 4">
            <a:extLst>
              <a:ext uri="{FF2B5EF4-FFF2-40B4-BE49-F238E27FC236}">
                <a16:creationId xmlns:a16="http://schemas.microsoft.com/office/drawing/2014/main" id="{EA4F5C15-FFD7-4E6A-8C35-330BB4DB1077}"/>
              </a:ext>
            </a:extLst>
          </p:cNvPr>
          <p:cNvSpPr txBox="1"/>
          <p:nvPr/>
        </p:nvSpPr>
        <p:spPr>
          <a:xfrm>
            <a:off x="838200" y="5470900"/>
            <a:ext cx="8037095" cy="830997"/>
          </a:xfrm>
          <a:prstGeom prst="rect">
            <a:avLst/>
          </a:prstGeom>
          <a:noFill/>
        </p:spPr>
        <p:txBody>
          <a:bodyPr wrap="square" rtlCol="0">
            <a:spAutoFit/>
          </a:bodyPr>
          <a:lstStyle/>
          <a:p>
            <a:r>
              <a:rPr lang="en-US" sz="2400" dirty="0">
                <a:solidFill>
                  <a:schemeClr val="dk1"/>
                </a:solidFill>
                <a:latin typeface="Times New Roman"/>
                <a:ea typeface="Times New Roman"/>
                <a:cs typeface="Times New Roman"/>
                <a:sym typeface="Times New Roman"/>
              </a:rPr>
              <a:t>Different plots are plotted using matplotlib, </a:t>
            </a:r>
            <a:r>
              <a:rPr lang="en-US" sz="2400" dirty="0" err="1">
                <a:solidFill>
                  <a:schemeClr val="dk1"/>
                </a:solidFill>
                <a:latin typeface="Times New Roman"/>
                <a:ea typeface="Times New Roman"/>
                <a:cs typeface="Times New Roman"/>
                <a:sym typeface="Times New Roman"/>
              </a:rPr>
              <a:t>pylot</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geopandas</a:t>
            </a:r>
            <a:r>
              <a:rPr lang="en-US" sz="2400" dirty="0">
                <a:solidFill>
                  <a:schemeClr val="accent3"/>
                </a:solidFill>
                <a:latin typeface="Times New Roman"/>
                <a:ea typeface="Times New Roman"/>
                <a:cs typeface="Times New Roman"/>
                <a:sym typeface="Times New Roman"/>
              </a:rPr>
              <a:t>. </a:t>
            </a:r>
          </a:p>
          <a:p>
            <a:endParaRPr lang="en-IN" sz="2400" dirty="0"/>
          </a:p>
        </p:txBody>
      </p:sp>
    </p:spTree>
    <p:extLst>
      <p:ext uri="{BB962C8B-B14F-4D97-AF65-F5344CB8AC3E}">
        <p14:creationId xmlns:p14="http://schemas.microsoft.com/office/powerpoint/2010/main" val="340168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65C8-0B2B-4036-8388-0EA384C27222}"/>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5. IMPLEMENTATION AND CODING</a:t>
            </a:r>
          </a:p>
        </p:txBody>
      </p:sp>
      <p:sp>
        <p:nvSpPr>
          <p:cNvPr id="3" name="Content Placeholder 2">
            <a:extLst>
              <a:ext uri="{FF2B5EF4-FFF2-40B4-BE49-F238E27FC236}">
                <a16:creationId xmlns:a16="http://schemas.microsoft.com/office/drawing/2014/main" id="{7CB7B003-0DBC-4FD3-AC25-79386827E6BE}"/>
              </a:ext>
            </a:extLst>
          </p:cNvPr>
          <p:cNvSpPr>
            <a:spLocks noGrp="1"/>
          </p:cNvSpPr>
          <p:nvPr>
            <p:ph idx="1"/>
          </p:nvPr>
        </p:nvSpPr>
        <p:spPr/>
        <p:txBody>
          <a:bodyPr>
            <a:normAutofit/>
          </a:bodyPr>
          <a:lstStyle/>
          <a:p>
            <a:pPr marL="0" indent="0">
              <a:buNone/>
            </a:pPr>
            <a:r>
              <a:rPr lang="en-IN" b="1" dirty="0"/>
              <a:t>a) Including important libraries:</a:t>
            </a:r>
          </a:p>
        </p:txBody>
      </p:sp>
      <p:pic>
        <p:nvPicPr>
          <p:cNvPr id="8" name="Picture 7">
            <a:extLst>
              <a:ext uri="{FF2B5EF4-FFF2-40B4-BE49-F238E27FC236}">
                <a16:creationId xmlns:a16="http://schemas.microsoft.com/office/drawing/2014/main" id="{CA400E34-76AA-41DA-A5F0-69C67FB05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59673"/>
            <a:ext cx="10298723" cy="3061189"/>
          </a:xfrm>
          <a:prstGeom prst="rect">
            <a:avLst/>
          </a:prstGeom>
        </p:spPr>
      </p:pic>
    </p:spTree>
    <p:extLst>
      <p:ext uri="{BB962C8B-B14F-4D97-AF65-F5344CB8AC3E}">
        <p14:creationId xmlns:p14="http://schemas.microsoft.com/office/powerpoint/2010/main" val="3481773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9D724-6F45-476E-9DC3-6BF241741CDD}"/>
              </a:ext>
            </a:extLst>
          </p:cNvPr>
          <p:cNvSpPr>
            <a:spLocks noGrp="1"/>
          </p:cNvSpPr>
          <p:nvPr>
            <p:ph idx="1"/>
          </p:nvPr>
        </p:nvSpPr>
        <p:spPr>
          <a:xfrm>
            <a:off x="838200" y="679938"/>
            <a:ext cx="10515600" cy="5497025"/>
          </a:xfrm>
        </p:spPr>
        <p:txBody>
          <a:bodyPr/>
          <a:lstStyle/>
          <a:p>
            <a:pPr marL="0" indent="0">
              <a:buNone/>
            </a:pPr>
            <a:r>
              <a:rPr lang="en-IN" b="1" dirty="0"/>
              <a:t>b) Data Cleaning and </a:t>
            </a:r>
            <a:r>
              <a:rPr lang="en-IN" b="1" dirty="0" err="1"/>
              <a:t>Preprocessing</a:t>
            </a:r>
            <a:endParaRPr lang="en-IN" b="1" dirty="0"/>
          </a:p>
        </p:txBody>
      </p:sp>
      <p:pic>
        <p:nvPicPr>
          <p:cNvPr id="4" name="Picture 3">
            <a:extLst>
              <a:ext uri="{FF2B5EF4-FFF2-40B4-BE49-F238E27FC236}">
                <a16:creationId xmlns:a16="http://schemas.microsoft.com/office/drawing/2014/main" id="{CE996F63-E7A6-42D2-9BCB-338BDF418C6E}"/>
              </a:ext>
            </a:extLst>
          </p:cNvPr>
          <p:cNvPicPr>
            <a:picLocks noChangeAspect="1"/>
          </p:cNvPicPr>
          <p:nvPr/>
        </p:nvPicPr>
        <p:blipFill>
          <a:blip r:embed="rId2"/>
          <a:stretch>
            <a:fillRect/>
          </a:stretch>
        </p:blipFill>
        <p:spPr>
          <a:xfrm>
            <a:off x="838200" y="1703795"/>
            <a:ext cx="10134600" cy="1531774"/>
          </a:xfrm>
          <a:prstGeom prst="rect">
            <a:avLst/>
          </a:prstGeom>
        </p:spPr>
      </p:pic>
      <p:pic>
        <p:nvPicPr>
          <p:cNvPr id="5" name="Picture 4">
            <a:extLst>
              <a:ext uri="{FF2B5EF4-FFF2-40B4-BE49-F238E27FC236}">
                <a16:creationId xmlns:a16="http://schemas.microsoft.com/office/drawing/2014/main" id="{A268A249-E139-4787-9DA5-36E2CB4EFF99}"/>
              </a:ext>
            </a:extLst>
          </p:cNvPr>
          <p:cNvPicPr>
            <a:picLocks noChangeAspect="1"/>
          </p:cNvPicPr>
          <p:nvPr/>
        </p:nvPicPr>
        <p:blipFill>
          <a:blip r:embed="rId3"/>
          <a:stretch>
            <a:fillRect/>
          </a:stretch>
        </p:blipFill>
        <p:spPr>
          <a:xfrm>
            <a:off x="838200" y="3235569"/>
            <a:ext cx="10134600" cy="2770596"/>
          </a:xfrm>
          <a:prstGeom prst="rect">
            <a:avLst/>
          </a:prstGeom>
        </p:spPr>
      </p:pic>
    </p:spTree>
    <p:extLst>
      <p:ext uri="{BB962C8B-B14F-4D97-AF65-F5344CB8AC3E}">
        <p14:creationId xmlns:p14="http://schemas.microsoft.com/office/powerpoint/2010/main" val="148534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385E3-6D9A-4F3B-9647-E94E6455A5E8}"/>
              </a:ext>
            </a:extLst>
          </p:cNvPr>
          <p:cNvSpPr>
            <a:spLocks noGrp="1"/>
          </p:cNvSpPr>
          <p:nvPr>
            <p:ph idx="1"/>
          </p:nvPr>
        </p:nvSpPr>
        <p:spPr>
          <a:xfrm>
            <a:off x="838200" y="679938"/>
            <a:ext cx="10515600" cy="5497025"/>
          </a:xfrm>
        </p:spPr>
        <p:txBody>
          <a:bodyPr/>
          <a:lstStyle/>
          <a:p>
            <a:pPr marL="0" indent="0">
              <a:buNone/>
            </a:pPr>
            <a:r>
              <a:rPr lang="en-IN" b="1" dirty="0"/>
              <a:t>c) Analysing Data</a:t>
            </a:r>
          </a:p>
          <a:p>
            <a:pPr marL="0" indent="0">
              <a:buNone/>
            </a:pPr>
            <a:endParaRPr lang="en-IN" dirty="0"/>
          </a:p>
          <a:p>
            <a:pPr marL="0" indent="0">
              <a:buNone/>
            </a:pPr>
            <a:r>
              <a:rPr lang="en-IN" dirty="0"/>
              <a:t>3.1 Plotting location of IP Addresses</a:t>
            </a:r>
          </a:p>
        </p:txBody>
      </p:sp>
      <p:pic>
        <p:nvPicPr>
          <p:cNvPr id="4" name="Picture 3">
            <a:extLst>
              <a:ext uri="{FF2B5EF4-FFF2-40B4-BE49-F238E27FC236}">
                <a16:creationId xmlns:a16="http://schemas.microsoft.com/office/drawing/2014/main" id="{D5F08D91-75C9-4F2F-9BB1-3666BAAFABD2}"/>
              </a:ext>
            </a:extLst>
          </p:cNvPr>
          <p:cNvPicPr>
            <a:picLocks noChangeAspect="1"/>
          </p:cNvPicPr>
          <p:nvPr/>
        </p:nvPicPr>
        <p:blipFill>
          <a:blip r:embed="rId2"/>
          <a:stretch>
            <a:fillRect/>
          </a:stretch>
        </p:blipFill>
        <p:spPr>
          <a:xfrm>
            <a:off x="1024922" y="2233063"/>
            <a:ext cx="9798587" cy="4093092"/>
          </a:xfrm>
          <a:prstGeom prst="rect">
            <a:avLst/>
          </a:prstGeom>
        </p:spPr>
      </p:pic>
    </p:spTree>
    <p:extLst>
      <p:ext uri="{BB962C8B-B14F-4D97-AF65-F5344CB8AC3E}">
        <p14:creationId xmlns:p14="http://schemas.microsoft.com/office/powerpoint/2010/main" val="251651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B92EEE-DE2D-41CC-A13D-08C2D66C7F3C}"/>
              </a:ext>
            </a:extLst>
          </p:cNvPr>
          <p:cNvPicPr>
            <a:picLocks noChangeAspect="1"/>
          </p:cNvPicPr>
          <p:nvPr/>
        </p:nvPicPr>
        <p:blipFill>
          <a:blip r:embed="rId2"/>
          <a:stretch>
            <a:fillRect/>
          </a:stretch>
        </p:blipFill>
        <p:spPr>
          <a:xfrm>
            <a:off x="964919" y="573505"/>
            <a:ext cx="10262162" cy="5710989"/>
          </a:xfrm>
          <a:prstGeom prst="rect">
            <a:avLst/>
          </a:prstGeom>
        </p:spPr>
      </p:pic>
    </p:spTree>
    <p:extLst>
      <p:ext uri="{BB962C8B-B14F-4D97-AF65-F5344CB8AC3E}">
        <p14:creationId xmlns:p14="http://schemas.microsoft.com/office/powerpoint/2010/main" val="424775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3ABAD-77D6-44B1-B465-3BEE7F521BC4}"/>
              </a:ext>
            </a:extLst>
          </p:cNvPr>
          <p:cNvSpPr>
            <a:spLocks noGrp="1"/>
          </p:cNvSpPr>
          <p:nvPr>
            <p:ph idx="1"/>
          </p:nvPr>
        </p:nvSpPr>
        <p:spPr>
          <a:xfrm>
            <a:off x="838200" y="561474"/>
            <a:ext cx="10515600" cy="979459"/>
          </a:xfrm>
        </p:spPr>
        <p:txBody>
          <a:bodyPr/>
          <a:lstStyle/>
          <a:p>
            <a:pPr marL="0" indent="0">
              <a:buNone/>
            </a:pPr>
            <a:r>
              <a:rPr lang="en-IN" dirty="0"/>
              <a:t>3.2 Plotting top 10 bad IP </a:t>
            </a:r>
            <a:r>
              <a:rPr lang="en-IN" dirty="0" err="1"/>
              <a:t>Adresses</a:t>
            </a:r>
            <a:endParaRPr lang="en-IN" dirty="0"/>
          </a:p>
        </p:txBody>
      </p:sp>
      <p:pic>
        <p:nvPicPr>
          <p:cNvPr id="4" name="Picture 3">
            <a:extLst>
              <a:ext uri="{FF2B5EF4-FFF2-40B4-BE49-F238E27FC236}">
                <a16:creationId xmlns:a16="http://schemas.microsoft.com/office/drawing/2014/main" id="{0DA7C456-3D6D-4941-90F6-DE8C4F00614F}"/>
              </a:ext>
            </a:extLst>
          </p:cNvPr>
          <p:cNvPicPr>
            <a:picLocks noChangeAspect="1"/>
          </p:cNvPicPr>
          <p:nvPr/>
        </p:nvPicPr>
        <p:blipFill>
          <a:blip r:embed="rId2"/>
          <a:stretch>
            <a:fillRect/>
          </a:stretch>
        </p:blipFill>
        <p:spPr>
          <a:xfrm>
            <a:off x="838200" y="1540932"/>
            <a:ext cx="8712200" cy="3234267"/>
          </a:xfrm>
          <a:prstGeom prst="rect">
            <a:avLst/>
          </a:prstGeom>
        </p:spPr>
      </p:pic>
    </p:spTree>
    <p:extLst>
      <p:ext uri="{BB962C8B-B14F-4D97-AF65-F5344CB8AC3E}">
        <p14:creationId xmlns:p14="http://schemas.microsoft.com/office/powerpoint/2010/main" val="336311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5C8C-20B6-452D-AB71-681060D4F8DB}"/>
              </a:ext>
            </a:extLst>
          </p:cNvPr>
          <p:cNvSpPr>
            <a:spLocks noGrp="1"/>
          </p:cNvSpPr>
          <p:nvPr>
            <p:ph type="title"/>
          </p:nvPr>
        </p:nvSpPr>
        <p:spPr>
          <a:xfrm>
            <a:off x="4197015" y="333041"/>
            <a:ext cx="3797969" cy="1325563"/>
          </a:xfrm>
        </p:spPr>
        <p:txBody>
          <a:bodyPr/>
          <a:lstStyle/>
          <a:p>
            <a:r>
              <a:rPr lang="en-IN"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FFE43F9-08FA-46F1-AD3F-942AE1F00549}"/>
              </a:ext>
            </a:extLst>
          </p:cNvPr>
          <p:cNvSpPr>
            <a:spLocks noGrp="1"/>
          </p:cNvSpPr>
          <p:nvPr>
            <p:ph idx="1"/>
          </p:nvPr>
        </p:nvSpPr>
        <p:spPr/>
        <p:txBody>
          <a:bodyPr>
            <a:noAutofit/>
          </a:bodyPr>
          <a:lstStyle/>
          <a:p>
            <a:pPr marL="0" indent="0">
              <a:buNone/>
            </a:pPr>
            <a:r>
              <a:rPr lang="en-US" sz="2500" dirty="0">
                <a:latin typeface="Times New Roman"/>
                <a:ea typeface="Times New Roman"/>
                <a:cs typeface="Times New Roman"/>
                <a:sym typeface="Times New Roman"/>
              </a:rPr>
              <a:t>1. Introduction………………….……………………………………………...3</a:t>
            </a:r>
            <a:br>
              <a:rPr lang="en-US" sz="2500" dirty="0">
                <a:latin typeface="Times New Roman"/>
                <a:ea typeface="Times New Roman"/>
                <a:cs typeface="Times New Roman"/>
                <a:sym typeface="Times New Roman"/>
              </a:rPr>
            </a:br>
            <a:r>
              <a:rPr lang="en-US" sz="2500" dirty="0">
                <a:latin typeface="Times New Roman"/>
                <a:ea typeface="Times New Roman"/>
                <a:cs typeface="Times New Roman"/>
                <a:sym typeface="Times New Roman"/>
              </a:rPr>
              <a:t>2. Literature Review and Survey……………..……………………………......7</a:t>
            </a:r>
            <a:br>
              <a:rPr lang="en-US" sz="2500" dirty="0">
                <a:latin typeface="Times New Roman"/>
                <a:ea typeface="Times New Roman"/>
                <a:cs typeface="Times New Roman"/>
                <a:sym typeface="Times New Roman"/>
              </a:rPr>
            </a:br>
            <a:r>
              <a:rPr lang="en-US" sz="2500" dirty="0">
                <a:latin typeface="Times New Roman"/>
                <a:ea typeface="Times New Roman"/>
                <a:cs typeface="Times New Roman"/>
                <a:sym typeface="Times New Roman"/>
              </a:rPr>
              <a:t>3. Gaps Identified…………………………...…...….........................................9</a:t>
            </a:r>
            <a:br>
              <a:rPr lang="en-US" sz="2500" dirty="0">
                <a:latin typeface="Times New Roman"/>
                <a:ea typeface="Times New Roman"/>
                <a:cs typeface="Times New Roman"/>
                <a:sym typeface="Times New Roman"/>
              </a:rPr>
            </a:br>
            <a:r>
              <a:rPr lang="en-US" sz="2500" dirty="0">
                <a:latin typeface="Times New Roman"/>
                <a:ea typeface="Times New Roman"/>
                <a:cs typeface="Times New Roman"/>
                <a:sym typeface="Times New Roman"/>
              </a:rPr>
              <a:t>4. Proposed Work and Methodology………………………..……….………...10</a:t>
            </a:r>
            <a:br>
              <a:rPr lang="en-US" sz="2500" dirty="0">
                <a:latin typeface="Times New Roman"/>
                <a:ea typeface="Times New Roman"/>
                <a:cs typeface="Times New Roman"/>
                <a:sym typeface="Times New Roman"/>
              </a:rPr>
            </a:br>
            <a:r>
              <a:rPr lang="en-US" sz="2500" dirty="0">
                <a:latin typeface="Times New Roman"/>
                <a:ea typeface="Times New Roman"/>
                <a:cs typeface="Times New Roman"/>
                <a:sym typeface="Times New Roman"/>
              </a:rPr>
              <a:t>5. Implementation and Coding…...……………………………….……..…....15</a:t>
            </a:r>
            <a:br>
              <a:rPr lang="en-US" sz="2500" dirty="0">
                <a:latin typeface="Times New Roman"/>
                <a:ea typeface="Times New Roman"/>
                <a:cs typeface="Times New Roman"/>
                <a:sym typeface="Times New Roman"/>
              </a:rPr>
            </a:br>
            <a:r>
              <a:rPr lang="en-US" sz="2500" dirty="0">
                <a:latin typeface="Times New Roman"/>
                <a:ea typeface="Times New Roman"/>
                <a:cs typeface="Times New Roman"/>
                <a:sym typeface="Times New Roman"/>
              </a:rPr>
              <a:t>6. Tools and Technology Used…………………………………….………….26</a:t>
            </a:r>
            <a:br>
              <a:rPr lang="en-US" sz="2500" dirty="0">
                <a:latin typeface="Times New Roman"/>
                <a:ea typeface="Times New Roman"/>
                <a:cs typeface="Times New Roman"/>
                <a:sym typeface="Times New Roman"/>
              </a:rPr>
            </a:br>
            <a:r>
              <a:rPr lang="en-US" sz="2500" dirty="0">
                <a:latin typeface="Times New Roman"/>
                <a:ea typeface="Times New Roman"/>
                <a:cs typeface="Times New Roman"/>
                <a:sym typeface="Times New Roman"/>
              </a:rPr>
              <a:t>7. Conclusion…………………………………………………….……............27</a:t>
            </a:r>
            <a:br>
              <a:rPr lang="en-US" sz="2500" dirty="0">
                <a:latin typeface="Times New Roman"/>
                <a:ea typeface="Times New Roman"/>
                <a:cs typeface="Times New Roman"/>
                <a:sym typeface="Times New Roman"/>
              </a:rPr>
            </a:br>
            <a:r>
              <a:rPr lang="en-US" sz="2500" dirty="0">
                <a:latin typeface="Times New Roman"/>
                <a:ea typeface="Times New Roman"/>
                <a:cs typeface="Times New Roman"/>
                <a:sym typeface="Times New Roman"/>
              </a:rPr>
              <a:t>8. References…………………………………………………….…………….28</a:t>
            </a:r>
            <a:endParaRPr lang="en-IN" sz="2500" dirty="0"/>
          </a:p>
        </p:txBody>
      </p:sp>
    </p:spTree>
    <p:extLst>
      <p:ext uri="{BB962C8B-B14F-4D97-AF65-F5344CB8AC3E}">
        <p14:creationId xmlns:p14="http://schemas.microsoft.com/office/powerpoint/2010/main" val="3073835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F421C5-3808-481D-BFE7-FE3FA46EEFFD}"/>
              </a:ext>
            </a:extLst>
          </p:cNvPr>
          <p:cNvPicPr>
            <a:picLocks noChangeAspect="1"/>
          </p:cNvPicPr>
          <p:nvPr/>
        </p:nvPicPr>
        <p:blipFill>
          <a:blip r:embed="rId2"/>
          <a:stretch>
            <a:fillRect/>
          </a:stretch>
        </p:blipFill>
        <p:spPr>
          <a:xfrm>
            <a:off x="1246909" y="578096"/>
            <a:ext cx="10083337" cy="5900241"/>
          </a:xfrm>
          <a:prstGeom prst="rect">
            <a:avLst/>
          </a:prstGeom>
        </p:spPr>
      </p:pic>
    </p:spTree>
    <p:extLst>
      <p:ext uri="{BB962C8B-B14F-4D97-AF65-F5344CB8AC3E}">
        <p14:creationId xmlns:p14="http://schemas.microsoft.com/office/powerpoint/2010/main" val="1276647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08;p77">
            <a:extLst>
              <a:ext uri="{FF2B5EF4-FFF2-40B4-BE49-F238E27FC236}">
                <a16:creationId xmlns:a16="http://schemas.microsoft.com/office/drawing/2014/main" id="{1D747FF9-000A-4A4A-8D27-A8CE4B04658A}"/>
              </a:ext>
            </a:extLst>
          </p:cNvPr>
          <p:cNvPicPr preferRelativeResize="0"/>
          <p:nvPr/>
        </p:nvPicPr>
        <p:blipFill rotWithShape="1">
          <a:blip r:embed="rId2">
            <a:alphaModFix/>
          </a:blip>
          <a:srcRect/>
          <a:stretch/>
        </p:blipFill>
        <p:spPr>
          <a:xfrm>
            <a:off x="2857518" y="1827183"/>
            <a:ext cx="4954988" cy="4862375"/>
          </a:xfrm>
          <a:prstGeom prst="rect">
            <a:avLst/>
          </a:prstGeom>
          <a:noFill/>
          <a:ln>
            <a:noFill/>
          </a:ln>
        </p:spPr>
      </p:pic>
      <p:pic>
        <p:nvPicPr>
          <p:cNvPr id="5" name="Picture 4">
            <a:extLst>
              <a:ext uri="{FF2B5EF4-FFF2-40B4-BE49-F238E27FC236}">
                <a16:creationId xmlns:a16="http://schemas.microsoft.com/office/drawing/2014/main" id="{D2415430-6082-490E-98E6-E236EE08D287}"/>
              </a:ext>
            </a:extLst>
          </p:cNvPr>
          <p:cNvPicPr>
            <a:picLocks noChangeAspect="1"/>
          </p:cNvPicPr>
          <p:nvPr/>
        </p:nvPicPr>
        <p:blipFill>
          <a:blip r:embed="rId3"/>
          <a:stretch>
            <a:fillRect/>
          </a:stretch>
        </p:blipFill>
        <p:spPr>
          <a:xfrm>
            <a:off x="630840" y="425536"/>
            <a:ext cx="10293833" cy="1162212"/>
          </a:xfrm>
          <a:prstGeom prst="rect">
            <a:avLst/>
          </a:prstGeom>
        </p:spPr>
      </p:pic>
    </p:spTree>
    <p:extLst>
      <p:ext uri="{BB962C8B-B14F-4D97-AF65-F5344CB8AC3E}">
        <p14:creationId xmlns:p14="http://schemas.microsoft.com/office/powerpoint/2010/main" val="4167783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8E7058-934E-4E3F-9E78-B6F336BF0FA0}"/>
              </a:ext>
            </a:extLst>
          </p:cNvPr>
          <p:cNvPicPr>
            <a:picLocks noChangeAspect="1"/>
          </p:cNvPicPr>
          <p:nvPr/>
        </p:nvPicPr>
        <p:blipFill>
          <a:blip r:embed="rId2"/>
          <a:stretch>
            <a:fillRect/>
          </a:stretch>
        </p:blipFill>
        <p:spPr>
          <a:xfrm>
            <a:off x="204709" y="1203158"/>
            <a:ext cx="11782581" cy="5654841"/>
          </a:xfrm>
          <a:prstGeom prst="rect">
            <a:avLst/>
          </a:prstGeom>
        </p:spPr>
      </p:pic>
      <p:sp>
        <p:nvSpPr>
          <p:cNvPr id="5" name="TextBox 4">
            <a:extLst>
              <a:ext uri="{FF2B5EF4-FFF2-40B4-BE49-F238E27FC236}">
                <a16:creationId xmlns:a16="http://schemas.microsoft.com/office/drawing/2014/main" id="{70A0A0B0-7310-4E42-87F3-01422C5E8757}"/>
              </a:ext>
            </a:extLst>
          </p:cNvPr>
          <p:cNvSpPr txBox="1"/>
          <p:nvPr/>
        </p:nvSpPr>
        <p:spPr>
          <a:xfrm>
            <a:off x="204709" y="497305"/>
            <a:ext cx="8197516" cy="461665"/>
          </a:xfrm>
          <a:prstGeom prst="rect">
            <a:avLst/>
          </a:prstGeom>
          <a:noFill/>
        </p:spPr>
        <p:txBody>
          <a:bodyPr wrap="square" rtlCol="0">
            <a:spAutoFit/>
          </a:bodyPr>
          <a:lstStyle/>
          <a:p>
            <a:r>
              <a:rPr lang="en-IN" sz="2400" dirty="0"/>
              <a:t>3.4 Plotting frequency of attack in an hour span</a:t>
            </a:r>
          </a:p>
        </p:txBody>
      </p:sp>
    </p:spTree>
    <p:extLst>
      <p:ext uri="{BB962C8B-B14F-4D97-AF65-F5344CB8AC3E}">
        <p14:creationId xmlns:p14="http://schemas.microsoft.com/office/powerpoint/2010/main" val="3730605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25;p79">
            <a:extLst>
              <a:ext uri="{FF2B5EF4-FFF2-40B4-BE49-F238E27FC236}">
                <a16:creationId xmlns:a16="http://schemas.microsoft.com/office/drawing/2014/main" id="{C88C2CBD-45DB-462A-97DA-EFDFF4FB4490}"/>
              </a:ext>
            </a:extLst>
          </p:cNvPr>
          <p:cNvPicPr preferRelativeResize="0"/>
          <p:nvPr/>
        </p:nvPicPr>
        <p:blipFill rotWithShape="1">
          <a:blip r:embed="rId2">
            <a:alphaModFix/>
          </a:blip>
          <a:srcRect/>
          <a:stretch/>
        </p:blipFill>
        <p:spPr>
          <a:xfrm>
            <a:off x="514007" y="296651"/>
            <a:ext cx="11163985" cy="6264697"/>
          </a:xfrm>
          <a:prstGeom prst="rect">
            <a:avLst/>
          </a:prstGeom>
          <a:noFill/>
          <a:ln>
            <a:noFill/>
          </a:ln>
        </p:spPr>
      </p:pic>
    </p:spTree>
    <p:extLst>
      <p:ext uri="{BB962C8B-B14F-4D97-AF65-F5344CB8AC3E}">
        <p14:creationId xmlns:p14="http://schemas.microsoft.com/office/powerpoint/2010/main" val="413853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50A17-3AE8-4D11-BD07-2163AF0363A7}"/>
              </a:ext>
            </a:extLst>
          </p:cNvPr>
          <p:cNvSpPr>
            <a:spLocks noGrp="1"/>
          </p:cNvSpPr>
          <p:nvPr>
            <p:ph idx="1"/>
          </p:nvPr>
        </p:nvSpPr>
        <p:spPr>
          <a:xfrm>
            <a:off x="838200" y="879141"/>
            <a:ext cx="10515600" cy="1158206"/>
          </a:xfrm>
        </p:spPr>
        <p:txBody>
          <a:bodyPr/>
          <a:lstStyle/>
          <a:p>
            <a:pPr marL="0" indent="0">
              <a:buNone/>
            </a:pPr>
            <a:r>
              <a:rPr lang="en-IN" dirty="0"/>
              <a:t>3.5 Plotting frequency of attack on each host</a:t>
            </a:r>
          </a:p>
        </p:txBody>
      </p:sp>
      <p:pic>
        <p:nvPicPr>
          <p:cNvPr id="4" name="Picture 3">
            <a:extLst>
              <a:ext uri="{FF2B5EF4-FFF2-40B4-BE49-F238E27FC236}">
                <a16:creationId xmlns:a16="http://schemas.microsoft.com/office/drawing/2014/main" id="{A391931A-080F-4FF3-9384-AE8D71F3A464}"/>
              </a:ext>
            </a:extLst>
          </p:cNvPr>
          <p:cNvPicPr>
            <a:picLocks noChangeAspect="1"/>
          </p:cNvPicPr>
          <p:nvPr/>
        </p:nvPicPr>
        <p:blipFill>
          <a:blip r:embed="rId2"/>
          <a:stretch>
            <a:fillRect/>
          </a:stretch>
        </p:blipFill>
        <p:spPr>
          <a:xfrm>
            <a:off x="838200" y="1682303"/>
            <a:ext cx="9797716" cy="2584897"/>
          </a:xfrm>
          <a:prstGeom prst="rect">
            <a:avLst/>
          </a:prstGeom>
        </p:spPr>
      </p:pic>
    </p:spTree>
    <p:extLst>
      <p:ext uri="{BB962C8B-B14F-4D97-AF65-F5344CB8AC3E}">
        <p14:creationId xmlns:p14="http://schemas.microsoft.com/office/powerpoint/2010/main" val="3155407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42;p81">
            <a:extLst>
              <a:ext uri="{FF2B5EF4-FFF2-40B4-BE49-F238E27FC236}">
                <a16:creationId xmlns:a16="http://schemas.microsoft.com/office/drawing/2014/main" id="{18485F12-4224-498F-9C3A-90011674D55E}"/>
              </a:ext>
            </a:extLst>
          </p:cNvPr>
          <p:cNvPicPr preferRelativeResize="0"/>
          <p:nvPr/>
        </p:nvPicPr>
        <p:blipFill rotWithShape="1">
          <a:blip r:embed="rId2">
            <a:alphaModFix/>
          </a:blip>
          <a:srcRect/>
          <a:stretch/>
        </p:blipFill>
        <p:spPr>
          <a:xfrm>
            <a:off x="425423" y="548680"/>
            <a:ext cx="11217937" cy="6048672"/>
          </a:xfrm>
          <a:prstGeom prst="rect">
            <a:avLst/>
          </a:prstGeom>
          <a:noFill/>
          <a:ln>
            <a:noFill/>
          </a:ln>
        </p:spPr>
      </p:pic>
    </p:spTree>
    <p:extLst>
      <p:ext uri="{BB962C8B-B14F-4D97-AF65-F5344CB8AC3E}">
        <p14:creationId xmlns:p14="http://schemas.microsoft.com/office/powerpoint/2010/main" val="2906720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3680-AA62-43D0-BB11-CD47E44C0AC5}"/>
              </a:ext>
            </a:extLst>
          </p:cNvPr>
          <p:cNvSpPr>
            <a:spLocks noGrp="1"/>
          </p:cNvSpPr>
          <p:nvPr>
            <p:ph type="title"/>
          </p:nvPr>
        </p:nvSpPr>
        <p:spPr>
          <a:xfrm>
            <a:off x="838200" y="365125"/>
            <a:ext cx="10515600" cy="1048039"/>
          </a:xfrm>
        </p:spPr>
        <p:txBody>
          <a:bodyPr>
            <a:normAutofit/>
          </a:bodyPr>
          <a:lstStyle/>
          <a:p>
            <a:r>
              <a:rPr lang="en-US" sz="1800" b="1" dirty="0" smtClean="0">
                <a:latin typeface="Times New Roman" panose="02020603050405020304" pitchFamily="18" charset="0"/>
                <a:cs typeface="Times New Roman" panose="02020603050405020304" pitchFamily="18" charset="0"/>
              </a:rPr>
              <a:t>Preprocessing including PCA.</a:t>
            </a:r>
            <a:endParaRPr lang="en-IN"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6183C9-EFA6-454C-B429-D53CD896F5E7}"/>
              </a:ext>
            </a:extLst>
          </p:cNvPr>
          <p:cNvPicPr>
            <a:picLocks noChangeAspect="1"/>
          </p:cNvPicPr>
          <p:nvPr/>
        </p:nvPicPr>
        <p:blipFill>
          <a:blip r:embed="rId2"/>
          <a:stretch>
            <a:fillRect/>
          </a:stretch>
        </p:blipFill>
        <p:spPr>
          <a:xfrm>
            <a:off x="838200" y="1318153"/>
            <a:ext cx="9573886" cy="5382908"/>
          </a:xfrm>
          <a:prstGeom prst="rect">
            <a:avLst/>
          </a:prstGeom>
        </p:spPr>
      </p:pic>
    </p:spTree>
    <p:extLst>
      <p:ext uri="{BB962C8B-B14F-4D97-AF65-F5344CB8AC3E}">
        <p14:creationId xmlns:p14="http://schemas.microsoft.com/office/powerpoint/2010/main" val="1800848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70729-8725-4C5C-92A9-0B4B592EB72A}"/>
              </a:ext>
            </a:extLst>
          </p:cNvPr>
          <p:cNvPicPr>
            <a:picLocks noChangeAspect="1"/>
          </p:cNvPicPr>
          <p:nvPr/>
        </p:nvPicPr>
        <p:blipFill>
          <a:blip r:embed="rId2"/>
          <a:stretch>
            <a:fillRect/>
          </a:stretch>
        </p:blipFill>
        <p:spPr>
          <a:xfrm>
            <a:off x="598230" y="907875"/>
            <a:ext cx="6573167" cy="428685"/>
          </a:xfrm>
          <a:prstGeom prst="rect">
            <a:avLst/>
          </a:prstGeom>
        </p:spPr>
      </p:pic>
      <p:pic>
        <p:nvPicPr>
          <p:cNvPr id="6" name="Picture 5">
            <a:extLst>
              <a:ext uri="{FF2B5EF4-FFF2-40B4-BE49-F238E27FC236}">
                <a16:creationId xmlns:a16="http://schemas.microsoft.com/office/drawing/2014/main" id="{37A7BDF9-FE94-4B22-AA7E-1B560D3F11E2}"/>
              </a:ext>
            </a:extLst>
          </p:cNvPr>
          <p:cNvPicPr>
            <a:picLocks noChangeAspect="1"/>
          </p:cNvPicPr>
          <p:nvPr/>
        </p:nvPicPr>
        <p:blipFill>
          <a:blip r:embed="rId3"/>
          <a:stretch>
            <a:fillRect/>
          </a:stretch>
        </p:blipFill>
        <p:spPr>
          <a:xfrm>
            <a:off x="598230" y="1858004"/>
            <a:ext cx="9002970" cy="3877778"/>
          </a:xfrm>
          <a:prstGeom prst="rect">
            <a:avLst/>
          </a:prstGeom>
        </p:spPr>
      </p:pic>
    </p:spTree>
    <p:extLst>
      <p:ext uri="{BB962C8B-B14F-4D97-AF65-F5344CB8AC3E}">
        <p14:creationId xmlns:p14="http://schemas.microsoft.com/office/powerpoint/2010/main" val="143790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2BF462-9D28-43EA-B65C-905057D98C26}"/>
              </a:ext>
            </a:extLst>
          </p:cNvPr>
          <p:cNvPicPr>
            <a:picLocks noChangeAspect="1"/>
          </p:cNvPicPr>
          <p:nvPr/>
        </p:nvPicPr>
        <p:blipFill>
          <a:blip r:embed="rId2"/>
          <a:stretch>
            <a:fillRect/>
          </a:stretch>
        </p:blipFill>
        <p:spPr>
          <a:xfrm>
            <a:off x="722064" y="573956"/>
            <a:ext cx="10770149" cy="5419520"/>
          </a:xfrm>
          <a:prstGeom prst="rect">
            <a:avLst/>
          </a:prstGeom>
        </p:spPr>
      </p:pic>
    </p:spTree>
    <p:extLst>
      <p:ext uri="{BB962C8B-B14F-4D97-AF65-F5344CB8AC3E}">
        <p14:creationId xmlns:p14="http://schemas.microsoft.com/office/powerpoint/2010/main" val="235342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05C1-D6C9-41A6-A2C8-2EB30C076367}"/>
              </a:ext>
            </a:extLst>
          </p:cNvPr>
          <p:cNvSpPr>
            <a:spLocks noGrp="1"/>
          </p:cNvSpPr>
          <p:nvPr>
            <p:ph type="title"/>
          </p:nvPr>
        </p:nvSpPr>
        <p:spPr>
          <a:xfrm>
            <a:off x="544088" y="241069"/>
            <a:ext cx="10515600" cy="790344"/>
          </a:xfrm>
        </p:spPr>
        <p:txBody>
          <a:bodyPr>
            <a:normAutofit/>
          </a:bodyPr>
          <a:lstStyle/>
          <a:p>
            <a:r>
              <a:rPr lang="en-US" sz="1800" b="1" dirty="0">
                <a:latin typeface="Times New Roman" panose="02020603050405020304" pitchFamily="18" charset="0"/>
                <a:cs typeface="Times New Roman" panose="02020603050405020304" pitchFamily="18" charset="0"/>
              </a:rPr>
              <a:t>Performing PCA visualization and 3D plot visualization on selected columns, standardizing them, and plotting the transformed data points colored by country values.</a:t>
            </a:r>
            <a:endParaRPr lang="en-IN"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687AA8-839E-45CC-B56A-492A76240934}"/>
              </a:ext>
            </a:extLst>
          </p:cNvPr>
          <p:cNvPicPr>
            <a:picLocks noChangeAspect="1"/>
          </p:cNvPicPr>
          <p:nvPr/>
        </p:nvPicPr>
        <p:blipFill>
          <a:blip r:embed="rId2"/>
          <a:stretch>
            <a:fillRect/>
          </a:stretch>
        </p:blipFill>
        <p:spPr>
          <a:xfrm>
            <a:off x="684754" y="1245325"/>
            <a:ext cx="8941383" cy="5381897"/>
          </a:xfrm>
          <a:prstGeom prst="rect">
            <a:avLst/>
          </a:prstGeom>
        </p:spPr>
      </p:pic>
    </p:spTree>
    <p:extLst>
      <p:ext uri="{BB962C8B-B14F-4D97-AF65-F5344CB8AC3E}">
        <p14:creationId xmlns:p14="http://schemas.microsoft.com/office/powerpoint/2010/main" val="3013889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57" y="118223"/>
            <a:ext cx="9167949" cy="1325563"/>
          </a:xfrm>
        </p:spPr>
        <p:txBody>
          <a:bodyPr>
            <a:normAutofit/>
          </a:bodyPr>
          <a:lstStyle/>
          <a:p>
            <a:pPr algn="ctr"/>
            <a:r>
              <a:rPr lang="en-US" sz="4800" b="1" dirty="0">
                <a:solidFill>
                  <a:srgbClr val="FF0000"/>
                </a:solidFill>
              </a:rPr>
              <a:t>INTRODUCTION</a:t>
            </a:r>
            <a:endParaRPr lang="en-IN" sz="4800" b="1" dirty="0">
              <a:solidFill>
                <a:srgbClr val="FF0000"/>
              </a:solidFill>
            </a:endParaRPr>
          </a:p>
        </p:txBody>
      </p:sp>
      <p:sp>
        <p:nvSpPr>
          <p:cNvPr id="4" name="TextBox 3"/>
          <p:cNvSpPr txBox="1"/>
          <p:nvPr/>
        </p:nvSpPr>
        <p:spPr>
          <a:xfrm>
            <a:off x="5727033" y="2768259"/>
            <a:ext cx="6139543" cy="286232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honeypot is a computer security mechanism set to detect, deflect, counteract attempts at unauthorized use of information systems.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honeypot consists of data that appears to be a legitimate part of the site, but is actually isolated and monitored, and that seems to contain information of value to attackers, who are then blocked.</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1026" name="Picture 2" descr="Honeypots in cyber security **EXPLAINED**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17" y="1725522"/>
            <a:ext cx="5452415" cy="46306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VIT - Bhopal | Bhop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04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20C283-F427-4088-B98B-64A85B1E1E22}"/>
              </a:ext>
            </a:extLst>
          </p:cNvPr>
          <p:cNvPicPr>
            <a:picLocks noChangeAspect="1"/>
          </p:cNvPicPr>
          <p:nvPr/>
        </p:nvPicPr>
        <p:blipFill>
          <a:blip r:embed="rId2"/>
          <a:stretch>
            <a:fillRect/>
          </a:stretch>
        </p:blipFill>
        <p:spPr>
          <a:xfrm>
            <a:off x="470885" y="995023"/>
            <a:ext cx="11117226" cy="4867954"/>
          </a:xfrm>
          <a:prstGeom prst="rect">
            <a:avLst/>
          </a:prstGeom>
        </p:spPr>
      </p:pic>
      <p:pic>
        <p:nvPicPr>
          <p:cNvPr id="5" name="Picture 4">
            <a:extLst>
              <a:ext uri="{FF2B5EF4-FFF2-40B4-BE49-F238E27FC236}">
                <a16:creationId xmlns:a16="http://schemas.microsoft.com/office/drawing/2014/main" id="{276D2FAF-902B-4246-BA88-5F966C7A5709}"/>
              </a:ext>
            </a:extLst>
          </p:cNvPr>
          <p:cNvPicPr>
            <a:picLocks noChangeAspect="1"/>
          </p:cNvPicPr>
          <p:nvPr/>
        </p:nvPicPr>
        <p:blipFill>
          <a:blip r:embed="rId3"/>
          <a:stretch>
            <a:fillRect/>
          </a:stretch>
        </p:blipFill>
        <p:spPr>
          <a:xfrm>
            <a:off x="470885" y="6015334"/>
            <a:ext cx="5558613" cy="609685"/>
          </a:xfrm>
          <a:prstGeom prst="rect">
            <a:avLst/>
          </a:prstGeom>
        </p:spPr>
      </p:pic>
      <p:sp>
        <p:nvSpPr>
          <p:cNvPr id="6" name="TextBox 5">
            <a:extLst>
              <a:ext uri="{FF2B5EF4-FFF2-40B4-BE49-F238E27FC236}">
                <a16:creationId xmlns:a16="http://schemas.microsoft.com/office/drawing/2014/main" id="{C0032901-7238-4D3E-A13A-742ADA2AFEEF}"/>
              </a:ext>
            </a:extLst>
          </p:cNvPr>
          <p:cNvSpPr txBox="1"/>
          <p:nvPr/>
        </p:nvSpPr>
        <p:spPr>
          <a:xfrm>
            <a:off x="470885" y="232981"/>
            <a:ext cx="1064029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normalization is applied to the dataset, excluding specific columns, followed by the removal of rows with missing values, and a subsequent check for any remaining missing values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777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AD18BA-1B3A-4617-B24D-9E31CFA2B447}"/>
              </a:ext>
            </a:extLst>
          </p:cNvPr>
          <p:cNvPicPr>
            <a:picLocks noChangeAspect="1"/>
          </p:cNvPicPr>
          <p:nvPr/>
        </p:nvPicPr>
        <p:blipFill>
          <a:blip r:embed="rId2"/>
          <a:stretch>
            <a:fillRect/>
          </a:stretch>
        </p:blipFill>
        <p:spPr>
          <a:xfrm>
            <a:off x="415636" y="1246513"/>
            <a:ext cx="11222182" cy="5353396"/>
          </a:xfrm>
          <a:prstGeom prst="rect">
            <a:avLst/>
          </a:prstGeom>
        </p:spPr>
      </p:pic>
      <p:sp>
        <p:nvSpPr>
          <p:cNvPr id="5" name="TextBox 4">
            <a:extLst>
              <a:ext uri="{FF2B5EF4-FFF2-40B4-BE49-F238E27FC236}">
                <a16:creationId xmlns:a16="http://schemas.microsoft.com/office/drawing/2014/main" id="{6AD789AF-9778-4DA7-A33D-A7AA1EEEAB9C}"/>
              </a:ext>
            </a:extLst>
          </p:cNvPr>
          <p:cNvSpPr txBox="1"/>
          <p:nvPr/>
        </p:nvSpPr>
        <p:spPr>
          <a:xfrm>
            <a:off x="415636" y="340822"/>
            <a:ext cx="1090629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Conducting PCA on the normalized dataset dx, the visualization presents PCA dimensions in both 3D and 2D scatter plots, with colors reflecting country values.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804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425"/>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Tools and technology to be used</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76225" y="1446669"/>
            <a:ext cx="11830050" cy="5078313"/>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Software Requirement-:</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p>
          <a:p>
            <a:pPr algn="just"/>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is a powerful scientific environment written in Python, for Python, and designed by and for scientists, engineers and data analysts. It offers a unique combination of the advanced editing, analysis, debugging, and profiling functionality of a comprehensive development tool with the data exploration, interactive execution, deep inspection, and beautiful visualization capabilities of a scientific package. As a development environment, we have used Anaconda Distribution.</a:t>
            </a:r>
          </a:p>
          <a:p>
            <a:pPr algn="just"/>
            <a:r>
              <a:rPr lang="en-IN" dirty="0">
                <a:latin typeface="Times New Roman" panose="02020603050405020304" pitchFamily="18" charset="0"/>
                <a:cs typeface="Times New Roman" panose="02020603050405020304" pitchFamily="18" charset="0"/>
              </a:rPr>
              <a:t>Anaconda is an open-source package manager, environment manager, and distribution of the Python language. It is commonly used for large-scale data processing, scientific computing, and predictive analytics. We will use Matplotlib for data visualization,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for various array operations and Pandas for data analysis. We will also use Google Colaboratory to compile the codes from different sources and for data visualization.</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Hardware Requirements-: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CPU: 64-bit 2.8 GHz 8.00 GT/s CPUs.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RAM: 4 GB (up to 16 GB of 1600 MHz DDR3 RAM</a:t>
            </a:r>
          </a:p>
        </p:txBody>
      </p:sp>
      <p:pic>
        <p:nvPicPr>
          <p:cNvPr id="5" name="Picture 4" descr="VIT - Bhopal | Bhop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32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Possible Outcomes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76200" y="1985219"/>
            <a:ext cx="11801475" cy="3970318"/>
          </a:xfrm>
          <a:prstGeom prst="rect">
            <a:avLst/>
          </a:prstGeom>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discusses different types of honeypots such as production honeypots. It also looked at factors that should be considered while implementing a honeypot. For example, the level of interaction of your honeypot depends on what you want to use it for.</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legal issues surrounding honeypots and their implementation were examined, and throughout it mentioned the advantages of honeypots. Honeypots are a relatively new technology that is becoming increasingly popular, and will become even more so as commercial solutions become available that are easy to use and administer.</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honeypots and </a:t>
            </a:r>
            <a:r>
              <a:rPr lang="en-IN" dirty="0" err="1">
                <a:latin typeface="Times New Roman" panose="02020603050405020304" pitchFamily="18" charset="0"/>
                <a:cs typeface="Times New Roman" panose="02020603050405020304" pitchFamily="18" charset="0"/>
              </a:rPr>
              <a:t>honeynets</a:t>
            </a:r>
            <a:r>
              <a:rPr lang="en-IN" dirty="0">
                <a:latin typeface="Times New Roman" panose="02020603050405020304" pitchFamily="18" charset="0"/>
                <a:cs typeface="Times New Roman" panose="02020603050405020304" pitchFamily="18" charset="0"/>
              </a:rPr>
              <a:t> are unconventional tools. Their main purpose is to collect data and subsequently analyse them to learn information about attackers and their methods, tools and objectives. Therefore, it proposes as framework for analysis of data collected from honeypots and </a:t>
            </a:r>
            <a:r>
              <a:rPr lang="en-IN" dirty="0" err="1">
                <a:latin typeface="Times New Roman" panose="02020603050405020304" pitchFamily="18" charset="0"/>
                <a:cs typeface="Times New Roman" panose="02020603050405020304" pitchFamily="18" charset="0"/>
              </a:rPr>
              <a:t>honeynets</a:t>
            </a:r>
            <a:r>
              <a:rPr lang="en-IN" dirty="0">
                <a:latin typeface="Times New Roman" panose="02020603050405020304" pitchFamily="18" charset="0"/>
                <a:cs typeface="Times New Roman" panose="02020603050405020304" pitchFamily="18" charset="0"/>
              </a:rPr>
              <a:t>. Because they can be used to collect information on attackers and other threats, it is believed that, they can prove a useful tool in digital forensics investigations.</a:t>
            </a:r>
          </a:p>
        </p:txBody>
      </p:sp>
      <p:pic>
        <p:nvPicPr>
          <p:cNvPr id="5" name="Picture 4" descr="VIT - Bhopal | Bhop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12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576"/>
            <a:ext cx="10515600" cy="873124"/>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References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4775" y="1028700"/>
            <a:ext cx="11830049" cy="5632311"/>
          </a:xfrm>
          <a:prstGeom prst="rect">
            <a:avLst/>
          </a:prstGeom>
        </p:spPr>
        <p:txBody>
          <a:bodyPr wrap="square">
            <a:spAutoFit/>
          </a:bodyPr>
          <a:lstStyle/>
          <a:p>
            <a:r>
              <a:rPr lang="en-IN" dirty="0"/>
              <a:t>[1] </a:t>
            </a:r>
            <a:r>
              <a:rPr lang="en-IN" dirty="0" err="1"/>
              <a:t>Spitzner</a:t>
            </a:r>
            <a:r>
              <a:rPr lang="en-IN" dirty="0"/>
              <a:t>, L.: The </a:t>
            </a:r>
            <a:r>
              <a:rPr lang="en-IN" dirty="0" err="1"/>
              <a:t>honeynet</a:t>
            </a:r>
            <a:r>
              <a:rPr lang="en-IN" dirty="0"/>
              <a:t> project: Trapping the hackers, in IEEE Security &amp; Privacy, 1(2), pp. 15-23, 2003.</a:t>
            </a:r>
          </a:p>
          <a:p>
            <a:r>
              <a:rPr lang="en-IN" dirty="0"/>
              <a:t>[2] </a:t>
            </a:r>
            <a:r>
              <a:rPr lang="en-IN" dirty="0" err="1"/>
              <a:t>Spitzner</a:t>
            </a:r>
            <a:r>
              <a:rPr lang="en-IN" dirty="0"/>
              <a:t>, L.: Honeypots: Tracking Hackers, in Addison Wesley, pp. 1-430, 2002.</a:t>
            </a:r>
          </a:p>
          <a:p>
            <a:r>
              <a:rPr lang="en-IN" dirty="0"/>
              <a:t>[3] The </a:t>
            </a:r>
            <a:r>
              <a:rPr lang="en-IN" dirty="0" err="1"/>
              <a:t>Conpot</a:t>
            </a:r>
            <a:r>
              <a:rPr lang="en-IN" dirty="0"/>
              <a:t> Project. 2015: </a:t>
            </a:r>
            <a:r>
              <a:rPr lang="en-IN" dirty="0">
                <a:hlinkClick r:id="rId2"/>
              </a:rPr>
              <a:t>http://conpot.org/</a:t>
            </a:r>
            <a:endParaRPr lang="en-IN" dirty="0"/>
          </a:p>
          <a:p>
            <a:r>
              <a:rPr lang="en-IN" dirty="0"/>
              <a:t>[4] Thug. 2015. </a:t>
            </a:r>
            <a:r>
              <a:rPr lang="en-IN" dirty="0">
                <a:hlinkClick r:id="rId3"/>
              </a:rPr>
              <a:t>http://buffer.github.io/thug/</a:t>
            </a:r>
            <a:endParaRPr lang="en-IN" dirty="0"/>
          </a:p>
          <a:p>
            <a:r>
              <a:rPr lang="en-IN" dirty="0"/>
              <a:t>[5] Biswas, J.: Analysis of Client Honeypots, in International Journal of Computer Science &amp; Information Technologies, 5(4), 2014.</a:t>
            </a:r>
          </a:p>
          <a:p>
            <a:r>
              <a:rPr lang="en-IN" dirty="0"/>
              <a:t>[6] Dionaea. 2015: </a:t>
            </a:r>
            <a:r>
              <a:rPr lang="en-IN" dirty="0">
                <a:hlinkClick r:id="rId4"/>
              </a:rPr>
              <a:t>http://dionaea.carnivore.it/</a:t>
            </a:r>
            <a:endParaRPr lang="en-IN" dirty="0"/>
          </a:p>
          <a:p>
            <a:r>
              <a:rPr lang="en-IN" dirty="0"/>
              <a:t>[7] </a:t>
            </a:r>
            <a:r>
              <a:rPr lang="en-IN" dirty="0" err="1"/>
              <a:t>HoneyD</a:t>
            </a:r>
            <a:r>
              <a:rPr lang="en-IN" dirty="0"/>
              <a:t>, 2015: </a:t>
            </a:r>
            <a:r>
              <a:rPr lang="en-IN" dirty="0">
                <a:hlinkClick r:id="rId5"/>
              </a:rPr>
              <a:t>http://www.honeyd.org/</a:t>
            </a:r>
            <a:endParaRPr lang="en-IN" dirty="0"/>
          </a:p>
          <a:p>
            <a:r>
              <a:rPr lang="en-IN" dirty="0"/>
              <a:t>[8] </a:t>
            </a:r>
            <a:r>
              <a:rPr lang="en-IN" dirty="0" err="1"/>
              <a:t>Kippo</a:t>
            </a:r>
            <a:r>
              <a:rPr lang="en-IN" dirty="0"/>
              <a:t>, 2015: </a:t>
            </a:r>
            <a:r>
              <a:rPr lang="en-IN" dirty="0">
                <a:hlinkClick r:id="rId6"/>
              </a:rPr>
              <a:t>https://github.com/desaster/kippo</a:t>
            </a:r>
            <a:endParaRPr lang="en-IN" dirty="0"/>
          </a:p>
          <a:p>
            <a:r>
              <a:rPr lang="en-IN" dirty="0"/>
              <a:t>[9] Joshi, R. C., </a:t>
            </a:r>
            <a:r>
              <a:rPr lang="en-IN" dirty="0" err="1"/>
              <a:t>Sardana</a:t>
            </a:r>
            <a:r>
              <a:rPr lang="en-IN" dirty="0"/>
              <a:t>, A. (Eds.): Honeypots: A New Paradigm to Information Security, in CRC Press, 2011.</a:t>
            </a:r>
          </a:p>
          <a:p>
            <a:r>
              <a:rPr lang="en-IN" dirty="0"/>
              <a:t>[10] </a:t>
            </a:r>
            <a:r>
              <a:rPr lang="en-IN" dirty="0" err="1"/>
              <a:t>HonSSH</a:t>
            </a:r>
            <a:r>
              <a:rPr lang="en-IN" dirty="0"/>
              <a:t>, 2015: </a:t>
            </a:r>
            <a:r>
              <a:rPr lang="en-IN" dirty="0">
                <a:hlinkClick r:id="rId7"/>
              </a:rPr>
              <a:t>https://github.com/tnich/honssh/</a:t>
            </a:r>
            <a:endParaRPr lang="en-IN" dirty="0"/>
          </a:p>
          <a:p>
            <a:r>
              <a:rPr lang="en-IN" dirty="0"/>
              <a:t>[11] </a:t>
            </a:r>
            <a:r>
              <a:rPr lang="en-IN" dirty="0" err="1"/>
              <a:t>Abbasi</a:t>
            </a:r>
            <a:r>
              <a:rPr lang="en-IN" dirty="0"/>
              <a:t>, F., Harris, R.: Experiences with a Generation III virtual </a:t>
            </a:r>
            <a:r>
              <a:rPr lang="en-IN" dirty="0" err="1"/>
              <a:t>Honeynet</a:t>
            </a:r>
            <a:r>
              <a:rPr lang="en-IN" dirty="0"/>
              <a:t>, in Telecommunication Networks and Applications Conference (ATNAC), 2009 Australasian, 2009.</a:t>
            </a:r>
          </a:p>
          <a:p>
            <a:r>
              <a:rPr lang="en-IN" dirty="0"/>
              <a:t>[12] Kaur, M. M., Singh, D. Attack Methodology Analysis By Using Honeypot Technology.</a:t>
            </a:r>
          </a:p>
          <a:p>
            <a:r>
              <a:rPr lang="en-IN" dirty="0"/>
              <a:t>[13] Sharma, N., </a:t>
            </a:r>
            <a:r>
              <a:rPr lang="en-IN" dirty="0" err="1"/>
              <a:t>Sran</a:t>
            </a:r>
            <a:r>
              <a:rPr lang="en-IN" dirty="0"/>
              <a:t>, S. S.: Detection of threats in </a:t>
            </a:r>
            <a:r>
              <a:rPr lang="en-IN" dirty="0" err="1"/>
              <a:t>Honeynet</a:t>
            </a:r>
            <a:r>
              <a:rPr lang="en-IN" dirty="0"/>
              <a:t> using </a:t>
            </a:r>
            <a:r>
              <a:rPr lang="en-IN" dirty="0" err="1"/>
              <a:t>Honeywall</a:t>
            </a:r>
            <a:r>
              <a:rPr lang="en-IN" dirty="0"/>
              <a:t>, in International Journal on Computer Science and Engineering, 3(10), 33323336, 2011.</a:t>
            </a:r>
          </a:p>
          <a:p>
            <a:r>
              <a:rPr lang="en-IN" dirty="0"/>
              <a:t>[14] Shi-</a:t>
            </a:r>
            <a:r>
              <a:rPr lang="en-IN" dirty="0" err="1"/>
              <a:t>wei</a:t>
            </a:r>
            <a:r>
              <a:rPr lang="en-IN" dirty="0"/>
              <a:t>, Y., </a:t>
            </a:r>
            <a:r>
              <a:rPr lang="en-IN" dirty="0" err="1"/>
              <a:t>Xiu-shuang</a:t>
            </a:r>
            <a:r>
              <a:rPr lang="en-IN" dirty="0"/>
              <a:t>, M., &amp; Wei-dong, W. A. N. G.: Core Functions Analysis and Example Deployment of Virtual </a:t>
            </a:r>
            <a:r>
              <a:rPr lang="en-IN" dirty="0" err="1"/>
              <a:t>Honeynet</a:t>
            </a:r>
            <a:r>
              <a:rPr lang="en-IN" dirty="0"/>
              <a:t>, in Computer Science, 3,021, 2012.</a:t>
            </a:r>
          </a:p>
          <a:p>
            <a:r>
              <a:rPr lang="en-IN" dirty="0"/>
              <a:t>[15] </a:t>
            </a:r>
            <a:r>
              <a:rPr lang="en-IN" dirty="0" err="1"/>
              <a:t>Thonnard</a:t>
            </a:r>
            <a:r>
              <a:rPr lang="en-IN" dirty="0"/>
              <a:t>, O., </a:t>
            </a:r>
            <a:r>
              <a:rPr lang="en-IN" dirty="0" err="1"/>
              <a:t>Dacier</a:t>
            </a:r>
            <a:r>
              <a:rPr lang="en-IN" dirty="0"/>
              <a:t>, M.: A framework for attack patterns' discovery in </a:t>
            </a:r>
            <a:r>
              <a:rPr lang="en-IN" dirty="0" err="1"/>
              <a:t>honeynet</a:t>
            </a:r>
            <a:r>
              <a:rPr lang="en-IN" dirty="0"/>
              <a:t> data, in Digital investigation, 5, pp. 128-S139, 2008.</a:t>
            </a:r>
          </a:p>
        </p:txBody>
      </p:sp>
      <p:pic>
        <p:nvPicPr>
          <p:cNvPr id="5" name="Picture 4" descr="VIT - Bhopal | Bhopa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42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Messages For Attending Meeting - Luvzil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IT - Bhopal | Bhop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68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989"/>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Classification of Honeypots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30629" y="1720840"/>
            <a:ext cx="11974285" cy="4401205"/>
          </a:xfrm>
          <a:prstGeom prst="rect">
            <a:avLst/>
          </a:prstGeom>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The first classification is based on the role of honeypot-:</a:t>
            </a:r>
          </a:p>
          <a:p>
            <a:pPr algn="just"/>
            <a:endParaRPr lang="en-IN" sz="20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According to this classification, honeypots are divided in server-side honeypots and client-side honeypots.</a:t>
            </a: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Server-side honeypots are useful in detecting new exploits, collecting malware, and enriching research of the threat analysis.</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 the other hand, honeypots for client-side attacks are called client-side. The prime motive of client-side honeypots is to identify and detect malicious activities across the Internet</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The second classification is based on the level of interaction-:</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low interaction honeypots detect attackers using software emulation of characteristics of a particular operating system and network services on the host operating system.</a:t>
            </a: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Advantage of this approach is in a better control over attacker's activities, since attacker is limited to software running on a host operating system.</a:t>
            </a:r>
          </a:p>
        </p:txBody>
      </p:sp>
      <p:pic>
        <p:nvPicPr>
          <p:cNvPr id="5" name="Picture 4" descr="VIT - Bhopal | Bhop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6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74" y="365125"/>
            <a:ext cx="10465526" cy="1097915"/>
          </a:xfrm>
        </p:spPr>
        <p:txBody>
          <a:bodyPr/>
          <a:lstStyle/>
          <a:p>
            <a:pPr algn="ctr"/>
            <a:r>
              <a:rPr lang="en-US" b="1" dirty="0" err="1">
                <a:solidFill>
                  <a:srgbClr val="FF0000"/>
                </a:solidFill>
                <a:latin typeface="Times New Roman" panose="02020603050405020304" pitchFamily="18" charset="0"/>
                <a:cs typeface="Times New Roman" panose="02020603050405020304" pitchFamily="18" charset="0"/>
              </a:rPr>
              <a:t>Honeynet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2603" y="1916111"/>
            <a:ext cx="11956868" cy="3046988"/>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The concept of honeypots is extended by </a:t>
            </a:r>
            <a:r>
              <a:rPr lang="en-IN" sz="2400" dirty="0" err="1">
                <a:latin typeface="Times New Roman" panose="02020603050405020304" pitchFamily="18" charset="0"/>
                <a:cs typeface="Times New Roman" panose="02020603050405020304" pitchFamily="18" charset="0"/>
              </a:rPr>
              <a:t>honeynets</a:t>
            </a:r>
            <a:r>
              <a:rPr lang="en-IN" sz="2400" dirty="0">
                <a:latin typeface="Times New Roman" panose="02020603050405020304" pitchFamily="18" charset="0"/>
                <a:cs typeface="Times New Roman" panose="02020603050405020304" pitchFamily="18" charset="0"/>
              </a:rPr>
              <a:t> which can be defined as "a highly controlled network of honeypots“. To successfully deploy a </a:t>
            </a:r>
            <a:r>
              <a:rPr lang="en-IN" sz="2400" dirty="0" err="1">
                <a:latin typeface="Times New Roman" panose="02020603050405020304" pitchFamily="18" charset="0"/>
                <a:cs typeface="Times New Roman" panose="02020603050405020304" pitchFamily="18" charset="0"/>
              </a:rPr>
              <a:t>honeynet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honeynet</a:t>
            </a:r>
            <a:r>
              <a:rPr lang="en-IN" sz="2400" dirty="0">
                <a:latin typeface="Times New Roman" panose="02020603050405020304" pitchFamily="18" charset="0"/>
                <a:cs typeface="Times New Roman" panose="02020603050405020304" pitchFamily="18" charset="0"/>
              </a:rPr>
              <a:t> architecture needs to be deployed.</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There are three core elements of the </a:t>
            </a:r>
            <a:r>
              <a:rPr lang="en-IN" sz="2400" dirty="0" err="1">
                <a:latin typeface="Times New Roman" panose="02020603050405020304" pitchFamily="18" charset="0"/>
                <a:cs typeface="Times New Roman" panose="02020603050405020304" pitchFamily="18" charset="0"/>
              </a:rPr>
              <a:t>honeynet</a:t>
            </a:r>
            <a:r>
              <a:rPr lang="en-IN" sz="2400" dirty="0">
                <a:latin typeface="Times New Roman" panose="02020603050405020304" pitchFamily="18" charset="0"/>
                <a:cs typeface="Times New Roman" panose="02020603050405020304" pitchFamily="18" charset="0"/>
              </a:rPr>
              <a:t> architecture that define </a:t>
            </a:r>
            <a:r>
              <a:rPr lang="en-IN" sz="2400" dirty="0" err="1">
                <a:latin typeface="Times New Roman" panose="02020603050405020304" pitchFamily="18" charset="0"/>
                <a:cs typeface="Times New Roman" panose="02020603050405020304" pitchFamily="18" charset="0"/>
              </a:rPr>
              <a:t>honeynet</a:t>
            </a:r>
            <a:r>
              <a:rPr lang="en-IN" sz="2400" dirty="0">
                <a:latin typeface="Times New Roman" panose="02020603050405020304" pitchFamily="18" charset="0"/>
                <a:cs typeface="Times New Roman" panose="02020603050405020304" pitchFamily="18" charset="0"/>
              </a:rPr>
              <a:t> architecture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capture </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control</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collection</a:t>
            </a:r>
          </a:p>
        </p:txBody>
      </p:sp>
      <p:pic>
        <p:nvPicPr>
          <p:cNvPr id="5" name="Picture 4" descr="VIT - Bhopal | Bhop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8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Data Analysis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875867" y="3065902"/>
            <a:ext cx="6163733" cy="1938992"/>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Data analysis is an ability of </a:t>
            </a:r>
            <a:r>
              <a:rPr lang="en-IN" sz="2400" dirty="0" err="1">
                <a:latin typeface="Times New Roman" panose="02020603050405020304" pitchFamily="18" charset="0"/>
                <a:cs typeface="Times New Roman" panose="02020603050405020304" pitchFamily="18" charset="0"/>
              </a:rPr>
              <a:t>honeynet</a:t>
            </a:r>
            <a:r>
              <a:rPr lang="en-IN" sz="2400" dirty="0">
                <a:latin typeface="Times New Roman" panose="02020603050405020304" pitchFamily="18" charset="0"/>
                <a:cs typeface="Times New Roman" panose="02020603050405020304" pitchFamily="18" charset="0"/>
              </a:rPr>
              <a:t> to analyse the data, which is being collected from it Data analysis is used for "understanding, analysing, and tracking the captured probes, attacks or some other malicious activities"</a:t>
            </a:r>
          </a:p>
        </p:txBody>
      </p:sp>
      <p:pic>
        <p:nvPicPr>
          <p:cNvPr id="2050" name="Picture 2" descr="Illustration of data analysis graph - Download Free Vectors, Clipart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804" y="2426938"/>
            <a:ext cx="4585063" cy="3310197"/>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732867" y="3716867"/>
            <a:ext cx="1143000" cy="50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8" name="Picture 4" descr="VIT - Bhopal | Bhop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19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6451"/>
            <a:ext cx="10515600" cy="984704"/>
          </a:xfrm>
        </p:spPr>
        <p:txBody>
          <a:bodyPr/>
          <a:lstStyle/>
          <a:p>
            <a:pPr algn="ctr"/>
            <a:r>
              <a:rPr lang="en-IN" b="1" spc="-40" dirty="0">
                <a:solidFill>
                  <a:srgbClr val="FF0000"/>
                </a:solidFill>
                <a:latin typeface="Times New Roman" panose="02020603050405020304" pitchFamily="18" charset="0"/>
                <a:cs typeface="Times New Roman" panose="02020603050405020304" pitchFamily="18" charset="0"/>
              </a:rPr>
              <a:t>Literature review and survey</a:t>
            </a:r>
            <a:endParaRPr lang="en-IN" dirty="0"/>
          </a:p>
        </p:txBody>
      </p:sp>
      <p:sp>
        <p:nvSpPr>
          <p:cNvPr id="4" name="TextBox 3"/>
          <p:cNvSpPr txBox="1"/>
          <p:nvPr/>
        </p:nvSpPr>
        <p:spPr>
          <a:xfrm>
            <a:off x="683621" y="1168173"/>
            <a:ext cx="10824755" cy="5078313"/>
          </a:xfrm>
          <a:prstGeom prst="rect">
            <a:avLst/>
          </a:prstGeom>
          <a:noFill/>
        </p:spPr>
        <p:txBody>
          <a:bodyPr wrap="square" rtlCol="0">
            <a:spAutoFit/>
          </a:bodyPr>
          <a:lstStyle/>
          <a:p>
            <a:pPr marL="342900" indent="-342900" algn="just">
              <a:buFont typeface="Wingdings" panose="05000000000000000000" pitchFamily="2" charset="2"/>
              <a:buChar char="Ø"/>
            </a:pPr>
            <a:r>
              <a:rPr lang="en-US" b="1" dirty="0"/>
              <a:t>Spitzner, L.: The </a:t>
            </a:r>
            <a:r>
              <a:rPr lang="en-US" b="1" dirty="0" err="1"/>
              <a:t>Honeynet</a:t>
            </a:r>
            <a:r>
              <a:rPr lang="en-US" b="1" dirty="0"/>
              <a:t> Project: Trapping the hackers, in IEEE Security &amp; Privacy, 1(2), pp. 15-23, 2003.</a:t>
            </a:r>
          </a:p>
          <a:p>
            <a:pPr algn="just"/>
            <a:endParaRPr lang="en-US" b="1" dirty="0"/>
          </a:p>
          <a:p>
            <a:pPr marL="800100" lvl="1" indent="-342900" algn="just">
              <a:buFont typeface="Arial" panose="020B0604020202020204" pitchFamily="34" charset="0"/>
              <a:buChar char="•"/>
            </a:pPr>
            <a:r>
              <a:rPr lang="en-US" dirty="0"/>
              <a:t>This article details what a </a:t>
            </a:r>
            <a:r>
              <a:rPr lang="en-US" dirty="0" err="1"/>
              <a:t>honeynet</a:t>
            </a:r>
            <a:r>
              <a:rPr lang="en-US" dirty="0"/>
              <a:t> is, how the </a:t>
            </a:r>
            <a:r>
              <a:rPr lang="en-US" dirty="0" err="1"/>
              <a:t>Honeynet</a:t>
            </a:r>
            <a:r>
              <a:rPr lang="en-US" dirty="0"/>
              <a:t> Project works, gives examples of the information collected, and describes a future plan for distributed </a:t>
            </a:r>
            <a:r>
              <a:rPr lang="en-US" dirty="0" err="1"/>
              <a:t>honeynet</a:t>
            </a:r>
            <a:r>
              <a:rPr lang="en-US" dirty="0"/>
              <a:t> deployment.</a:t>
            </a:r>
          </a:p>
          <a:p>
            <a:pPr lvl="1" algn="just"/>
            <a:endParaRPr lang="en-US" dirty="0"/>
          </a:p>
          <a:p>
            <a:pPr marL="800100" lvl="1" indent="-342900" algn="just">
              <a:buFont typeface="Arial" panose="020B0604020202020204" pitchFamily="34" charset="0"/>
              <a:buChar char="•"/>
            </a:pPr>
            <a:r>
              <a:rPr lang="en-US" dirty="0"/>
              <a:t>This paper is earlier referenced by L. Spitzner, </a:t>
            </a:r>
            <a:r>
              <a:rPr lang="en-US" i="1" dirty="0"/>
              <a:t>Honeypots: Tracking Hackers,</a:t>
            </a:r>
            <a:r>
              <a:rPr lang="en-US" dirty="0"/>
              <a:t> Addison-Wesley, 2002; book, where you will gain an understanding of honeypot concepts and architecture, as well as the skills to deploy the best honeypot solutions for your environment.</a:t>
            </a:r>
          </a:p>
          <a:p>
            <a:pPr lvl="1" algn="just"/>
            <a:endParaRPr lang="en-US" dirty="0"/>
          </a:p>
          <a:p>
            <a:pPr lvl="1" algn="just"/>
            <a:endParaRPr lang="en-US" dirty="0"/>
          </a:p>
          <a:p>
            <a:pPr marL="285750" indent="-285750" algn="just">
              <a:buFont typeface="Wingdings" panose="05000000000000000000" pitchFamily="2" charset="2"/>
              <a:buChar char="Ø"/>
            </a:pPr>
            <a:r>
              <a:rPr lang="en-US" b="1" dirty="0"/>
              <a:t>Sharma, N., </a:t>
            </a:r>
            <a:r>
              <a:rPr lang="en-US" b="1" dirty="0" err="1"/>
              <a:t>Sran</a:t>
            </a:r>
            <a:r>
              <a:rPr lang="en-US" b="1" dirty="0"/>
              <a:t>, S. S.: Detection of threats in </a:t>
            </a:r>
            <a:r>
              <a:rPr lang="en-US" b="1" dirty="0" err="1"/>
              <a:t>Honeynet</a:t>
            </a:r>
            <a:r>
              <a:rPr lang="en-US" b="1" dirty="0"/>
              <a:t> using </a:t>
            </a:r>
            <a:r>
              <a:rPr lang="en-US" b="1" dirty="0" err="1"/>
              <a:t>Honeywall</a:t>
            </a:r>
            <a:r>
              <a:rPr lang="en-US" b="1" dirty="0"/>
              <a:t>, in International Journal on Computer Science and Engineering, 3(10), 3332-3336, 2011.</a:t>
            </a:r>
          </a:p>
          <a:p>
            <a:pPr algn="just"/>
            <a:endParaRPr lang="en-US" dirty="0"/>
          </a:p>
          <a:p>
            <a:pPr marL="742950" lvl="1" indent="-285750" algn="just">
              <a:buFont typeface="Arial" panose="020B0604020202020204" pitchFamily="34" charset="0"/>
              <a:buChar char="•"/>
            </a:pPr>
            <a:r>
              <a:rPr lang="en-IN" dirty="0"/>
              <a:t>It focuses on </a:t>
            </a:r>
            <a:r>
              <a:rPr lang="en-IN" dirty="0" err="1"/>
              <a:t>honeywall</a:t>
            </a:r>
            <a:r>
              <a:rPr lang="en-IN" dirty="0"/>
              <a:t> and how it is used in </a:t>
            </a:r>
            <a:r>
              <a:rPr lang="en-IN" dirty="0" err="1"/>
              <a:t>honeynet</a:t>
            </a:r>
            <a:r>
              <a:rPr lang="en-IN" dirty="0"/>
              <a:t> environment to trap attackers. One of the modules of </a:t>
            </a:r>
            <a:r>
              <a:rPr lang="en-IN" dirty="0" err="1"/>
              <a:t>honeywall</a:t>
            </a:r>
            <a:r>
              <a:rPr lang="en-IN" dirty="0"/>
              <a:t> is data analysis module.</a:t>
            </a:r>
          </a:p>
          <a:p>
            <a:pPr lvl="1" algn="just"/>
            <a:endParaRPr lang="en-IN" dirty="0"/>
          </a:p>
          <a:p>
            <a:pPr marL="742950" lvl="1" indent="-285750" algn="just">
              <a:buFont typeface="Arial" panose="020B0604020202020204" pitchFamily="34" charset="0"/>
              <a:buChar char="•"/>
            </a:pPr>
            <a:r>
              <a:rPr lang="en-US" dirty="0" err="1"/>
              <a:t>Honeywall</a:t>
            </a:r>
            <a:r>
              <a:rPr lang="en-US" dirty="0"/>
              <a:t> is a power full tool for capturing attacks in </a:t>
            </a:r>
            <a:r>
              <a:rPr lang="en-US" dirty="0" err="1"/>
              <a:t>honeynet</a:t>
            </a:r>
            <a:r>
              <a:rPr lang="en-US" dirty="0"/>
              <a:t> environment. The information gathering from </a:t>
            </a:r>
            <a:r>
              <a:rPr lang="en-US" dirty="0" err="1"/>
              <a:t>honeywall</a:t>
            </a:r>
            <a:r>
              <a:rPr lang="en-US" dirty="0"/>
              <a:t> would be used in designing an efficient model against malware in computer networks.</a:t>
            </a:r>
            <a:endParaRPr lang="en-IN" dirty="0"/>
          </a:p>
        </p:txBody>
      </p:sp>
      <p:pic>
        <p:nvPicPr>
          <p:cNvPr id="5" name="Picture 4" descr="VIT - Bhopal | Bhop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0" y="0"/>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67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799" y="0"/>
            <a:ext cx="11477897" cy="7017306"/>
          </a:xfrm>
          <a:prstGeom prst="rect">
            <a:avLst/>
          </a:prstGeom>
        </p:spPr>
        <p:txBody>
          <a:bodyPr wrap="square">
            <a:spAutoFit/>
          </a:bodyPr>
          <a:lstStyle/>
          <a:p>
            <a:pPr lvl="1" algn="just"/>
            <a:endParaRPr lang="en-US" dirty="0"/>
          </a:p>
          <a:p>
            <a:pPr marL="285750" indent="-285750" algn="just">
              <a:buFont typeface="Wingdings" panose="05000000000000000000" pitchFamily="2" charset="2"/>
              <a:buChar char="Ø"/>
            </a:pPr>
            <a:r>
              <a:rPr lang="en-US" b="1" dirty="0"/>
              <a:t>Kaur, M. M., Singh, D. Attack Methodology Analysis By Using Honeypot Technology</a:t>
            </a:r>
            <a:r>
              <a:rPr lang="en-IN" b="1" dirty="0"/>
              <a:t>.</a:t>
            </a:r>
          </a:p>
          <a:p>
            <a:pPr marL="285750" indent="-285750" algn="just">
              <a:buFont typeface="Wingdings" panose="05000000000000000000" pitchFamily="2" charset="2"/>
              <a:buChar char="Ø"/>
            </a:pPr>
            <a:endParaRPr lang="en-IN" dirty="0"/>
          </a:p>
          <a:p>
            <a:pPr marL="742950" lvl="1" indent="-285750" algn="just">
              <a:buFont typeface="Arial" panose="020B0604020202020204" pitchFamily="34" charset="0"/>
              <a:buChar char="•"/>
            </a:pPr>
            <a:r>
              <a:rPr lang="en-IN" dirty="0"/>
              <a:t>It proposes data analysis module in the third generation of honeypots. This module is based on data access</a:t>
            </a:r>
            <a:r>
              <a:rPr lang="en-US" dirty="0"/>
              <a:t> </a:t>
            </a:r>
            <a:r>
              <a:rPr lang="en-IN" dirty="0"/>
              <a:t>method: a relational model based fast path.</a:t>
            </a:r>
          </a:p>
          <a:p>
            <a:pPr marL="742950" lvl="1" indent="-285750" algn="just">
              <a:buFont typeface="Arial" panose="020B0604020202020204" pitchFamily="34" charset="0"/>
              <a:buChar char="•"/>
            </a:pPr>
            <a:endParaRPr lang="en-IN" dirty="0"/>
          </a:p>
          <a:p>
            <a:pPr marL="742950" lvl="1" indent="-285750" algn="just">
              <a:buFont typeface="Arial" panose="020B0604020202020204" pitchFamily="34" charset="0"/>
              <a:buChar char="•"/>
            </a:pPr>
            <a:r>
              <a:rPr lang="en-US" dirty="0"/>
              <a:t>This paper presents the deployment of high interaction honeypot in a highly controlled network where every packet entering or leaving is monitored, captured, and analyzed in order to know the attack methodology.</a:t>
            </a:r>
          </a:p>
          <a:p>
            <a:pPr algn="just"/>
            <a:endParaRPr lang="en-US" dirty="0"/>
          </a:p>
          <a:p>
            <a:pPr marL="285750" indent="-285750" algn="just">
              <a:buFont typeface="Wingdings" panose="05000000000000000000" pitchFamily="2" charset="2"/>
              <a:buChar char="Ø"/>
            </a:pPr>
            <a:r>
              <a:rPr lang="en-US" b="1" dirty="0" err="1"/>
              <a:t>Thonnard</a:t>
            </a:r>
            <a:r>
              <a:rPr lang="en-US" b="1" dirty="0"/>
              <a:t>, O., </a:t>
            </a:r>
            <a:r>
              <a:rPr lang="en-US" b="1" dirty="0" err="1"/>
              <a:t>Dacier</a:t>
            </a:r>
            <a:r>
              <a:rPr lang="en-US" b="1" dirty="0"/>
              <a:t>, M.: A framework for attack patterns' discovery in </a:t>
            </a:r>
            <a:r>
              <a:rPr lang="en-US" b="1" dirty="0" err="1"/>
              <a:t>honeynet</a:t>
            </a:r>
            <a:r>
              <a:rPr lang="en-US" b="1" dirty="0"/>
              <a:t> data, in Digital investigation, 5, pp. 128-S139, 2008.</a:t>
            </a:r>
          </a:p>
          <a:p>
            <a:pPr marL="285750" indent="-285750" algn="just">
              <a:buFont typeface="Wingdings" panose="05000000000000000000" pitchFamily="2" charset="2"/>
              <a:buChar char="Ø"/>
            </a:pPr>
            <a:endParaRPr lang="en-US" dirty="0"/>
          </a:p>
          <a:p>
            <a:pPr marL="742950" lvl="1" indent="-285750" algn="just">
              <a:buFont typeface="Arial" panose="020B0604020202020204" pitchFamily="34" charset="0"/>
              <a:buChar char="•"/>
            </a:pPr>
            <a:r>
              <a:rPr lang="en-US" dirty="0"/>
              <a:t>It proposes the application for </a:t>
            </a:r>
            <a:r>
              <a:rPr lang="en-US" dirty="0" err="1"/>
              <a:t>analysing</a:t>
            </a:r>
            <a:r>
              <a:rPr lang="en-US" dirty="0"/>
              <a:t> one specific aspect of the </a:t>
            </a:r>
            <a:r>
              <a:rPr lang="en-US" dirty="0" err="1"/>
              <a:t>honeynet</a:t>
            </a:r>
            <a:r>
              <a:rPr lang="en-US" dirty="0"/>
              <a:t> data, </a:t>
            </a:r>
            <a:r>
              <a:rPr lang="en-US" dirty="0" err="1"/>
              <a:t>i.e</a:t>
            </a:r>
            <a:r>
              <a:rPr lang="en-US" dirty="0"/>
              <a:t> the time series of the attacks. The result is identification of the activities of several worms and botnets in the traffic according to time series analysis.</a:t>
            </a:r>
          </a:p>
          <a:p>
            <a:pPr marL="742950" lvl="1" indent="-285750" algn="just">
              <a:buFont typeface="Arial" panose="020B0604020202020204" pitchFamily="34" charset="0"/>
              <a:buChar char="•"/>
            </a:pPr>
            <a:endParaRPr lang="en-IN" dirty="0"/>
          </a:p>
          <a:p>
            <a:pPr marL="742950" lvl="1" indent="-285750" algn="just">
              <a:buFont typeface="Arial" panose="020B0604020202020204" pitchFamily="34" charset="0"/>
              <a:buChar char="•"/>
            </a:pPr>
            <a:r>
              <a:rPr lang="en-US" dirty="0"/>
              <a:t>The results of our clustering on time series analysis enable us to identify the activities of several worms and botnets in the collected traffic.</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err="1"/>
              <a:t>Abbasi</a:t>
            </a:r>
            <a:r>
              <a:rPr lang="en-US" b="1" dirty="0"/>
              <a:t>, F., Harris, R.: Experiences with a Generation III virtual </a:t>
            </a:r>
            <a:r>
              <a:rPr lang="en-US" b="1" dirty="0" err="1"/>
              <a:t>Honeynet</a:t>
            </a:r>
            <a:r>
              <a:rPr lang="en-US" b="1" dirty="0"/>
              <a:t>, in Telecommunication Networks and Applications Conference (ATNAC), 2009 Australasian, 2009. </a:t>
            </a:r>
          </a:p>
          <a:p>
            <a:pPr marL="285750" indent="-285750" algn="just">
              <a:buFont typeface="Wingdings" panose="05000000000000000000" pitchFamily="2" charset="2"/>
              <a:buChar char="Ø"/>
            </a:pPr>
            <a:endParaRPr lang="en-US" dirty="0"/>
          </a:p>
          <a:p>
            <a:pPr marL="742950" lvl="1" indent="-285750" algn="just">
              <a:buFont typeface="Arial" panose="020B0604020202020204" pitchFamily="34" charset="0"/>
              <a:buChar char="•"/>
            </a:pPr>
            <a:r>
              <a:rPr lang="en-US" dirty="0"/>
              <a:t>This paper proposes a methodology for establishing a virtual </a:t>
            </a:r>
            <a:r>
              <a:rPr lang="en-US" dirty="0" err="1"/>
              <a:t>Honeynet</a:t>
            </a:r>
            <a:r>
              <a:rPr lang="en-US" dirty="0"/>
              <a:t> on a VMware Server running </a:t>
            </a:r>
            <a:r>
              <a:rPr lang="en-US" dirty="0" err="1"/>
              <a:t>Honeywall</a:t>
            </a:r>
            <a:r>
              <a:rPr lang="en-US" dirty="0"/>
              <a:t> CDROM </a:t>
            </a:r>
            <a:r>
              <a:rPr lang="en-US" dirty="0" err="1"/>
              <a:t>Roo</a:t>
            </a:r>
            <a:r>
              <a:rPr lang="en-US" dirty="0"/>
              <a:t>. The implementation is specific to a Linux based host having a single physical network interface card.</a:t>
            </a:r>
          </a:p>
          <a:p>
            <a:pPr marL="285750" indent="-285750" algn="just">
              <a:buFont typeface="Wingdings" panose="05000000000000000000" pitchFamily="2" charset="2"/>
              <a:buChar char="Ø"/>
            </a:pPr>
            <a:endParaRPr lang="en-US" dirty="0"/>
          </a:p>
        </p:txBody>
      </p:sp>
      <p:pic>
        <p:nvPicPr>
          <p:cNvPr id="3" name="Picture 4" descr="VIT - Bhopal | Bhop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0" y="0"/>
            <a:ext cx="1162050" cy="92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2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408"/>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Gaps Identified</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8167" y="2199269"/>
            <a:ext cx="11264900" cy="2677656"/>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Honeypots have several risks and disadvantages. Although few in number, it is these disadvantages that prevent honeypots from completely replacing your current security mechanisms.</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Limited Vision</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Discovery and</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Fingerprinting Risk of Takeover</a:t>
            </a:r>
          </a:p>
        </p:txBody>
      </p:sp>
      <p:pic>
        <p:nvPicPr>
          <p:cNvPr id="5" name="Picture 4" descr="VIT - Bhopal | Bhop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0" y="-9525"/>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550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1552</Words>
  <Application>Microsoft Office PowerPoint</Application>
  <PresentationFormat>Widescreen</PresentationFormat>
  <Paragraphs>140</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Times New Roman</vt:lpstr>
      <vt:lpstr>Twentieth Century</vt:lpstr>
      <vt:lpstr>Wingdings</vt:lpstr>
      <vt:lpstr>Office Theme</vt:lpstr>
      <vt:lpstr>ANALYSING ATTACKER  BEHAVIOUR THROUGH HONEYPOT</vt:lpstr>
      <vt:lpstr>CONTENTS</vt:lpstr>
      <vt:lpstr>INTRODUCTION</vt:lpstr>
      <vt:lpstr>Classification of Honeypots</vt:lpstr>
      <vt:lpstr>Honeynet</vt:lpstr>
      <vt:lpstr>Data Analysis</vt:lpstr>
      <vt:lpstr>Literature review and survey</vt:lpstr>
      <vt:lpstr>PowerPoint Presentation</vt:lpstr>
      <vt:lpstr>Gaps Identified</vt:lpstr>
      <vt:lpstr>Methodology &amp; Proposed work</vt:lpstr>
      <vt:lpstr>A. DATA</vt:lpstr>
      <vt:lpstr>Table 2: Description of Data Set</vt:lpstr>
      <vt:lpstr>B. DATA CLEANING &amp; PREPROCESSING</vt:lpstr>
      <vt:lpstr>C. ANALYSIS</vt:lpstr>
      <vt:lpstr>5. IMPLEMENTATION AND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Preprocessing including PCA.</vt:lpstr>
      <vt:lpstr>PowerPoint Presentation</vt:lpstr>
      <vt:lpstr>PowerPoint Presentation</vt:lpstr>
      <vt:lpstr>Performing PCA visualization and 3D plot visualization on selected columns, standardizing them, and plotting the transformed data points colored by country values.</vt:lpstr>
      <vt:lpstr>PowerPoint Presentation</vt:lpstr>
      <vt:lpstr>PowerPoint Presentation</vt:lpstr>
      <vt:lpstr>Tools and technology to be used</vt:lpstr>
      <vt:lpstr>Possible Outcomes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ATTACKER  BEHAVIOUR THROUGH HONEYPOT</dc:title>
  <dc:creator>Arpit</dc:creator>
  <cp:lastModifiedBy>Arpit</cp:lastModifiedBy>
  <cp:revision>30</cp:revision>
  <dcterms:created xsi:type="dcterms:W3CDTF">2023-11-28T08:17:26Z</dcterms:created>
  <dcterms:modified xsi:type="dcterms:W3CDTF">2024-03-30T03:30:30Z</dcterms:modified>
</cp:coreProperties>
</file>