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wmf" ContentType="image/x-wmf"/>
  <Override PartName="/ppt/media/image3.png" ContentType="image/png"/>
  <Override PartName="/ppt/media/image4.wmf" ContentType="image/x-wmf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jpeg" ContentType="image/jpeg"/>
  <Override PartName="/ppt/media/image9.png" ContentType="image/png"/>
  <Override PartName="/ppt/embeddings/oleObject1.bin" ContentType="application/vnd.openxmlformats-officedocument.oleObject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9448097-B009-44B6-811C-1C88339484C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hyperlink" Target="https://www.zend.com/en/services/certification/php-certification" TargetMode="External"/><Relationship Id="rId2" Type="http://schemas.openxmlformats.org/officeDocument/2006/relationships/slide" Target="../slides/slide3.xml"/><Relationship Id="rId3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hyperlink" Target="https://money.usnews.com/careers/best-jobs/web-developer/salary" TargetMode="External"/><Relationship Id="rId2" Type="http://schemas.openxmlformats.org/officeDocument/2006/relationships/slide" Target="../slides/slide4.xml"/><Relationship Id="rId3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hyperlink" Target="https://whatis.techtarget.com/definition/Tim-Berners-Lee" TargetMode="External"/><Relationship Id="rId2" Type="http://schemas.openxmlformats.org/officeDocument/2006/relationships/hyperlink" Target="https://whatis.techtarget.com/definition/hypertext" TargetMode="External"/><Relationship Id="rId3" Type="http://schemas.openxmlformats.org/officeDocument/2006/relationships/hyperlink" Target="https://whatis.techtarget.com/definition/link" TargetMode="External"/><Relationship Id="rId4" Type="http://schemas.openxmlformats.org/officeDocument/2006/relationships/slide" Target="../slides/slide6.xml"/><Relationship Id="rId5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Web_application_development" TargetMode="External"/><Relationship Id="rId2" Type="http://schemas.openxmlformats.org/officeDocument/2006/relationships/hyperlink" Target="https://en.wikipedia.org/wiki/Web_engineering" TargetMode="External"/><Relationship Id="rId3" Type="http://schemas.openxmlformats.org/officeDocument/2006/relationships/slide" Target="../slides/slide9.xml"/><Relationship Id="rId4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0CB6C5-70DC-45FE-8741-0B1106C2758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As soon as the user hits the go button after typing a URL in the address bar of a web browser, it requests for that particular web address. The server sends files to the browser as a response to the request made. The browser then executes those files to show the requested page.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Finally, the user is able to interact with the website. The most important thing to note here is the code parsed by the web browser. A web app works in a similar way.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This code might or might not have specific instructions that tell the browser how to respond with respect to the different types of user inputs.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Hence, a web application architecture has to include all the sub-components as well as the external applications interchanges for the entire software application, in the aforementioned case, which is a website.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 web application architecture has to not only deal with efficiency, but also with reliability, scalability, security, and robustness.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br>
              <a:rPr sz="1200"/>
            </a:b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br>
              <a:rPr sz="2000"/>
            </a:br>
            <a:endParaRPr b="0" lang="en-US" sz="20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BC7A53-BB1E-4A2D-895C-4806DC3DF52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Basically, a one-tier architecture keeps all of the elements of an application, including the interface, Middleware and back-end data, in one place. Developers see these types of systems as the simplest and most direct way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314F08-7363-4DAB-A953-DDD1E616CF1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Installing PHP, MySQL and Apache separately can be done but installing WAMP/LAMPP/XAMPP installs all of them as well as configure them also.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WAMP = windows, apache, MySQL and PHP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XAMPP = Cross platform (X), apache, MySQL, PHP and PERL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466501-2E6A-464F-AC4E-CB60D64C083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1" lang="en-US" sz="2000" spc="-1" strike="noStrike" u="sng">
                <a:uFillTx/>
                <a:latin typeface="Arial"/>
              </a:rPr>
              <a:t>*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https://www.w3schools.com/whatis/whatis_fullstack.asp 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https://www.zend.com/en/services/certification/php-certification</a:t>
            </a:r>
            <a:r>
              <a:rPr b="0" lang="en-US" sz="2000" spc="-1" strike="noStrike">
                <a:latin typeface="Arial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612D2B-2E34-4A9E-9076-3587DB5EE06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https://money.usnews.com/careers/best-jobs/web-developer/salary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15F0D2-E1F6-47A2-8D07-D73D9BD5193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"The World Wide Web is the universe of network-accessible information, an embodiment of human knowledge.“</a:t>
            </a: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b="0" lang="en-US" sz="12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Tim Berners-Lee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 is the inventor of the Web and the director of the W3C, the organization that oversees its development. Berners-Lee developed 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hypertext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, the method of instant cross-referencing that supports communications on the Web, making it easy to 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3"/>
              </a:rPr>
              <a:t>link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 content on one web page to content located elsewhere. The introduction of hypertext revolutionized the way people used the internet.</a:t>
            </a: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It is network of online content connected through hyperlinks.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0A9A95-D491-4281-A462-2E0FE3E747B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 web application is a collection of web pages</a:t>
            </a: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 web page is html document having information that may be text, images, audio and video in short multi-media</a:t>
            </a: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 centralized information served by the distributed server to number of clients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FAABB8-5285-4A66-A363-AA5E5125DA6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b="0" i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Informality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leads to an easy work environment—one in which you can do your own thing but planning and process framework is necessary for performing any type of work with quality.</a:t>
            </a: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b="0" i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Urgency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leads to action and rapid decision making but consequences of actions must be understood at some level.</a:t>
            </a: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b="0" i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Intuition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is an intangible quality that enables you to “feel” your way through complex situations but proven management and technical patterns are required.</a:t>
            </a: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b="0" i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Art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leads to aesthetic form and function that pleases those who encounter it but solid design/modeling is needed for doing that.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3A13C0-86D4-46DA-AB1A-9B4C1238680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Systematic = step wise, organized, structured, planned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Quantifiable = measurable, predictable output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Cost  effective = within limits of budget, limits of effort and high quality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Analysis = requirements gathering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Design = modeling and architectures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Implementation = coding and development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Testing = validation and verification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Operation = availability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Maintenance = changes and bug fixes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  <a:tabLst>
                <a:tab algn="l" pos="0"/>
              </a:tabLst>
            </a:pPr>
            <a:r>
              <a:rPr b="0" i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Web engineering extends Software Engineering to Web applications, but with Web-centric approaches and other relevant contributions from many disciplines.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  <a:tabLst>
                <a:tab algn="l" pos="0"/>
              </a:tabLst>
            </a:pPr>
            <a:r>
              <a:rPr b="0" i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Web engineering focuses on the methodologies, techniques, and tools that are the foundation of </a:t>
            </a:r>
            <a:r>
              <a:rPr b="0" i="1" lang="en-US" sz="1200" spc="-1" strike="noStrike">
                <a:solidFill>
                  <a:srgbClr val="000000"/>
                </a:solidFill>
                <a:latin typeface="+mn-lt"/>
                <a:ea typeface="+mn-ea"/>
                <a:hlinkClick r:id="rId1"/>
              </a:rPr>
              <a:t>Web application development</a:t>
            </a:r>
            <a:r>
              <a:rPr b="0" i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 and which support their design, development, evolution, and evaluation. Web application development has certain characteristics that make it different from traditional software, information system, or computer application development.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https://en.wikipedia.org/wiki/Web_engineering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D0C367-87C8-41F2-9F00-0F4221CBF18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880DDD-B029-4192-B79E-22998C73D6E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070A0F-9F03-41B0-9352-25AB22B1AE8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B5C32F-6188-4121-B809-6245F70078D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43B935-CE10-48D2-B8BE-A5E303536B1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B48B5B8-CC3E-4DE0-B697-3B4A4E03872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061FC06-7424-4DEE-A37F-E04213DFF60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5E2A291-2DA8-4BCB-AB95-8625CB7899B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2456AC4-5A86-451A-8E94-C4259C0997F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31E9D5C-C4CD-4E7D-BC0D-5213BBDD813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D841A7E-D777-4EAE-95E0-AC27D765A67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95518E0-51A9-4C76-A67B-E66FAD6A088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46574F-C178-48BB-A30F-48068956C34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97F36D3-1229-4F26-86D7-7FBD150204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CF68AAC-04EE-4361-899D-FCC10D5691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6CEBB67-6DFE-4BE8-AF40-2D7DE71E35C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BDFDFD1-F60D-44F4-94DA-829DF0ADC68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19B18B7-3337-4111-9B97-2BB0A190D1D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C8B51BC-7109-4DBC-864F-415F738A125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1418EB3-44F0-4F78-B344-4D0651AFD19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F0F5DCE-01B5-4E9B-8849-4F2E29D5204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C3C924E-B295-4A54-8F9B-E7847B0093E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B13D6D6-8EE8-436F-8484-61A5D0E5B6A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3EC69C-5D5E-47A1-876B-CE76AD2F1FC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F0869B9-D593-4DB6-8D56-AECC2EFB777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5617255-BFCE-420B-9671-526627A3B9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F4EDE6D-3172-41B0-921D-AC494A4F2A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9D23415-AF04-4D0C-BAAF-06E6A627A1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D8A65DC-216A-4C78-801A-CBD4E7789BD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945BC9A-1B43-4C73-B0DA-11AB5D6C0D6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CE7B394-1F63-4A76-9D8C-CD1295C42A9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C9834D-3CF5-4FFC-B999-7B1094D8AF3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840826-9EDA-4B6E-92AA-ABE1B0B3008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FF7BF5-2131-4FB7-BD6B-37AB550DA89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902BF3B-CFE9-41CF-8FE8-3E4B9C31A6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B822EF-2B41-4D38-B116-A75DCD162E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DDA357-F924-479A-8B10-0E3CA4FA47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577653-67C6-4963-A10A-0C49EE9A7D8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9923704-056A-4B37-9D8C-6431C548FCF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BC6AE6E-8677-4245-B3E3-D1DC5138A9D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3" Type="http://schemas.openxmlformats.org/officeDocument/2006/relationships/image" Target="../media/image2.wmf"/><Relationship Id="rId4" Type="http://schemas.openxmlformats.org/officeDocument/2006/relationships/image" Target="../media/image3.png"/><Relationship Id="rId5" Type="http://schemas.openxmlformats.org/officeDocument/2006/relationships/image" Target="../media/image4.wmf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Introduction to Web Engineering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Lecturer Nisar Ahmed Siddiqui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Sukkur IBA University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162160" cy="754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Web Engineering as multidisciplinary approach?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Rectangle 5"/>
          <p:cNvSpPr/>
          <p:nvPr/>
        </p:nvSpPr>
        <p:spPr>
          <a:xfrm>
            <a:off x="1686960" y="1420200"/>
            <a:ext cx="8766360" cy="557640"/>
          </a:xfrm>
          <a:prstGeom prst="rect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Tw Cen MT Condensed"/>
              </a:rPr>
              <a:t>Software </a:t>
            </a:r>
            <a:r>
              <a:rPr b="1" lang="en-US" sz="1800" spc="-1" strike="noStrike">
                <a:solidFill>
                  <a:srgbClr val="ffffff"/>
                </a:solidFill>
                <a:latin typeface="Tw Cen MT Condensed"/>
              </a:rPr>
              <a:t>process</a:t>
            </a:r>
            <a:r>
              <a:rPr b="0" lang="en-US" sz="1800" spc="-1" strike="noStrike">
                <a:solidFill>
                  <a:srgbClr val="ffffff"/>
                </a:solidFill>
                <a:latin typeface="Tw Cen MT Condensed"/>
              </a:rPr>
              <a:t> models from </a:t>
            </a:r>
            <a:r>
              <a:rPr b="1" lang="en-US" sz="1800" spc="-1" strike="noStrike">
                <a:solidFill>
                  <a:srgbClr val="ffffff"/>
                </a:solidFill>
                <a:latin typeface="Tw Cen MT Condensed"/>
              </a:rPr>
              <a:t>software engineering </a:t>
            </a:r>
            <a:r>
              <a:rPr b="0" lang="en-US" sz="1800" spc="-1" strike="noStrike">
                <a:solidFill>
                  <a:srgbClr val="ffffff"/>
                </a:solidFill>
                <a:latin typeface="Tw Cen MT Condensed"/>
              </a:rPr>
              <a:t>(depends on complexity of web application)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Rectangle 6"/>
          <p:cNvSpPr/>
          <p:nvPr/>
        </p:nvSpPr>
        <p:spPr>
          <a:xfrm>
            <a:off x="1686960" y="2116080"/>
            <a:ext cx="8766360" cy="557640"/>
          </a:xfrm>
          <a:prstGeom prst="rect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Tw Cen MT Condensed"/>
              </a:rPr>
              <a:t>Requirements </a:t>
            </a:r>
            <a:r>
              <a:rPr b="1" lang="en-US" sz="1800" spc="-1" strike="noStrike">
                <a:solidFill>
                  <a:srgbClr val="ffffff"/>
                </a:solidFill>
                <a:latin typeface="Tw Cen MT Condensed"/>
              </a:rPr>
              <a:t>development and management</a:t>
            </a:r>
            <a:r>
              <a:rPr b="0" lang="en-US" sz="1800" spc="-1" strike="noStrike">
                <a:solidFill>
                  <a:srgbClr val="ffffff"/>
                </a:solidFill>
                <a:latin typeface="Tw Cen MT Condensed"/>
              </a:rPr>
              <a:t> from Software requirements engineering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" name="Rectangle 7"/>
          <p:cNvSpPr/>
          <p:nvPr/>
        </p:nvSpPr>
        <p:spPr>
          <a:xfrm>
            <a:off x="1686960" y="2812320"/>
            <a:ext cx="8766360" cy="557640"/>
          </a:xfrm>
          <a:prstGeom prst="rect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Tw Cen MT Condensed"/>
              </a:rPr>
              <a:t>Web </a:t>
            </a:r>
            <a:r>
              <a:rPr b="1" lang="en-US" sz="1800" spc="-1" strike="noStrike">
                <a:solidFill>
                  <a:srgbClr val="ffffff"/>
                </a:solidFill>
                <a:latin typeface="Tw Cen MT Condensed"/>
              </a:rPr>
              <a:t>usability</a:t>
            </a:r>
            <a:r>
              <a:rPr b="0" lang="en-US" sz="1800" spc="-1" strike="noStrike">
                <a:solidFill>
                  <a:srgbClr val="ffffff"/>
                </a:solidFill>
                <a:latin typeface="Tw Cen MT Condensed"/>
              </a:rPr>
              <a:t> such as: </a:t>
            </a:r>
            <a:r>
              <a:rPr b="1" lang="en-US" sz="1800" spc="-1" strike="noStrike">
                <a:solidFill>
                  <a:srgbClr val="ffffff"/>
                </a:solidFill>
                <a:latin typeface="Tw Cen MT Condensed"/>
              </a:rPr>
              <a:t>UI design led by UX</a:t>
            </a:r>
            <a:r>
              <a:rPr b="0" lang="en-US" sz="1800" spc="-1" strike="noStrike">
                <a:solidFill>
                  <a:srgbClr val="ffffff"/>
                </a:solidFill>
                <a:latin typeface="Tw Cen MT Condensed"/>
              </a:rPr>
              <a:t> involves HCI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Rectangle 8"/>
          <p:cNvSpPr/>
          <p:nvPr/>
        </p:nvSpPr>
        <p:spPr>
          <a:xfrm>
            <a:off x="1686960" y="3508560"/>
            <a:ext cx="8766360" cy="557640"/>
          </a:xfrm>
          <a:prstGeom prst="rect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Tw Cen MT Condensed"/>
              </a:rPr>
              <a:t>Web application </a:t>
            </a:r>
            <a:r>
              <a:rPr b="1" lang="en-US" sz="1800" spc="-1" strike="noStrike">
                <a:solidFill>
                  <a:srgbClr val="ffffff"/>
                </a:solidFill>
                <a:latin typeface="Tw Cen MT Condensed"/>
              </a:rPr>
              <a:t>security </a:t>
            </a:r>
            <a:r>
              <a:rPr b="0" lang="en-US" sz="1800" spc="-1" strike="noStrike">
                <a:solidFill>
                  <a:srgbClr val="ffffff"/>
                </a:solidFill>
                <a:latin typeface="Tw Cen MT Condensed"/>
              </a:rPr>
              <a:t>and </a:t>
            </a:r>
            <a:r>
              <a:rPr b="1" lang="en-US" sz="1800" spc="-1" strike="noStrike">
                <a:solidFill>
                  <a:srgbClr val="ffffff"/>
                </a:solidFill>
                <a:latin typeface="Tw Cen MT Condensed"/>
              </a:rPr>
              <a:t>testing </a:t>
            </a:r>
            <a:r>
              <a:rPr b="0" lang="en-US" sz="1800" spc="-1" strike="noStrike">
                <a:solidFill>
                  <a:srgbClr val="ffffff"/>
                </a:solidFill>
                <a:latin typeface="Tw Cen MT Condensed"/>
              </a:rPr>
              <a:t>from information </a:t>
            </a:r>
            <a:r>
              <a:rPr b="1" lang="en-US" sz="1800" spc="-1" strike="noStrike">
                <a:solidFill>
                  <a:srgbClr val="ffffff"/>
                </a:solidFill>
                <a:latin typeface="Tw Cen MT Condensed"/>
              </a:rPr>
              <a:t>security </a:t>
            </a:r>
            <a:r>
              <a:rPr b="0" lang="en-US" sz="1800" spc="-1" strike="noStrike">
                <a:solidFill>
                  <a:srgbClr val="ffffff"/>
                </a:solidFill>
                <a:latin typeface="Tw Cen MT Condensed"/>
              </a:rPr>
              <a:t>and software </a:t>
            </a:r>
            <a:r>
              <a:rPr b="1" lang="en-US" sz="1800" spc="-1" strike="noStrike">
                <a:solidFill>
                  <a:srgbClr val="ffffff"/>
                </a:solidFill>
                <a:latin typeface="Tw Cen MT Condensed"/>
              </a:rPr>
              <a:t>testing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Rectangle 9"/>
          <p:cNvSpPr/>
          <p:nvPr/>
        </p:nvSpPr>
        <p:spPr>
          <a:xfrm>
            <a:off x="1686960" y="4204440"/>
            <a:ext cx="8766360" cy="557640"/>
          </a:xfrm>
          <a:prstGeom prst="rect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Tw Cen MT Condensed"/>
              </a:rPr>
              <a:t>Web application </a:t>
            </a:r>
            <a:r>
              <a:rPr b="1" lang="en-US" sz="1800" spc="-1" strike="noStrike">
                <a:solidFill>
                  <a:srgbClr val="ffffff"/>
                </a:solidFill>
                <a:latin typeface="Tw Cen MT Condensed"/>
              </a:rPr>
              <a:t>modeling</a:t>
            </a:r>
            <a:r>
              <a:rPr b="0" lang="en-US" sz="1800" spc="-1" strike="noStrike">
                <a:solidFill>
                  <a:srgbClr val="ffffff"/>
                </a:solidFill>
                <a:latin typeface="Tw Cen MT Condensed"/>
              </a:rPr>
              <a:t>, </a:t>
            </a:r>
            <a:r>
              <a:rPr b="1" lang="en-US" sz="1800" spc="-1" strike="noStrike">
                <a:solidFill>
                  <a:srgbClr val="ffffff"/>
                </a:solidFill>
                <a:latin typeface="Tw Cen MT Condensed"/>
              </a:rPr>
              <a:t>design patterns </a:t>
            </a:r>
            <a:r>
              <a:rPr b="0" lang="en-US" sz="1800" spc="-1" strike="noStrike">
                <a:solidFill>
                  <a:srgbClr val="ffffff"/>
                </a:solidFill>
                <a:latin typeface="Tw Cen MT Condensed"/>
              </a:rPr>
              <a:t>from software </a:t>
            </a:r>
            <a:r>
              <a:rPr b="1" lang="en-US" sz="1800" spc="-1" strike="noStrike">
                <a:solidFill>
                  <a:srgbClr val="ffffff"/>
                </a:solidFill>
                <a:latin typeface="Tw Cen MT Condensed"/>
              </a:rPr>
              <a:t>design and architecture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Rectangle 10"/>
          <p:cNvSpPr/>
          <p:nvPr/>
        </p:nvSpPr>
        <p:spPr>
          <a:xfrm>
            <a:off x="1686960" y="4959360"/>
            <a:ext cx="8766360" cy="557640"/>
          </a:xfrm>
          <a:prstGeom prst="rect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Tw Cen MT Condensed"/>
              </a:rPr>
              <a:t>Web application </a:t>
            </a:r>
            <a:r>
              <a:rPr b="1" lang="en-US" sz="1800" spc="-1" strike="noStrike">
                <a:solidFill>
                  <a:srgbClr val="ffffff"/>
                </a:solidFill>
                <a:latin typeface="Tw Cen MT Condensed"/>
              </a:rPr>
              <a:t>project management </a:t>
            </a:r>
            <a:r>
              <a:rPr b="0" lang="en-US" sz="1800" spc="-1" strike="noStrike">
                <a:solidFill>
                  <a:srgbClr val="ffffff"/>
                </a:solidFill>
                <a:latin typeface="Tw Cen MT Condensed"/>
              </a:rPr>
              <a:t>from </a:t>
            </a:r>
            <a:r>
              <a:rPr b="1" lang="en-US" sz="1800" spc="-1" strike="noStrike">
                <a:solidFill>
                  <a:srgbClr val="ffffff"/>
                </a:solidFill>
                <a:latin typeface="Tw Cen MT Condensed"/>
              </a:rPr>
              <a:t>Software project management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" name="Rectangle 11"/>
          <p:cNvSpPr/>
          <p:nvPr/>
        </p:nvSpPr>
        <p:spPr>
          <a:xfrm>
            <a:off x="1686960" y="5665680"/>
            <a:ext cx="8766360" cy="557640"/>
          </a:xfrm>
          <a:prstGeom prst="rect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Tw Cen MT Condensed"/>
              </a:rPr>
              <a:t>Web Development </a:t>
            </a:r>
            <a:r>
              <a:rPr b="0" lang="en-US" sz="1800" spc="-1" strike="noStrike">
                <a:solidFill>
                  <a:srgbClr val="ffffff"/>
                </a:solidFill>
                <a:latin typeface="Tw Cen MT Condensed"/>
              </a:rPr>
              <a:t>involves </a:t>
            </a:r>
            <a:r>
              <a:rPr b="1" lang="en-US" sz="1800" spc="-1" strike="noStrike">
                <a:solidFill>
                  <a:srgbClr val="ffffff"/>
                </a:solidFill>
                <a:latin typeface="Tw Cen MT Condensed"/>
              </a:rPr>
              <a:t>Web Technologies</a:t>
            </a:r>
            <a:r>
              <a:rPr b="0" lang="en-US" sz="1800" spc="-1" strike="noStrike">
                <a:solidFill>
                  <a:srgbClr val="ffffff"/>
                </a:solidFill>
                <a:latin typeface="Tw Cen MT Condensed"/>
              </a:rPr>
              <a:t> such as </a:t>
            </a:r>
            <a:r>
              <a:rPr b="1" lang="en-US" sz="1800" spc="-1" strike="noStrike">
                <a:solidFill>
                  <a:srgbClr val="ffffff"/>
                </a:solidFill>
                <a:latin typeface="Tw Cen MT Condensed"/>
              </a:rPr>
              <a:t>Client &amp; Server side scripting languages</a:t>
            </a:r>
            <a:r>
              <a:rPr b="0" lang="en-US" sz="1800" spc="-1" strike="noStrike">
                <a:solidFill>
                  <a:srgbClr val="ffffff"/>
                </a:solidFill>
                <a:latin typeface="Tw Cen MT Condensed"/>
              </a:rPr>
              <a:t> &amp; supporting tech: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6" dur="indefinite" restart="never" nodeType="tmRoot">
          <p:childTnLst>
            <p:seq>
              <p:cTn id="67" dur="indefinite" nodeType="mainSeq">
                <p:childTnLst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Web Applications Architecture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0" name="Picture 2" descr="What is Web Application Architecture? Components, Models, and Types"/>
          <p:cNvPicPr/>
          <p:nvPr/>
        </p:nvPicPr>
        <p:blipFill>
          <a:blip r:embed="rId1"/>
          <a:stretch/>
        </p:blipFill>
        <p:spPr>
          <a:xfrm>
            <a:off x="1319040" y="1690560"/>
            <a:ext cx="9143640" cy="480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What is Web Applications Architecture?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Interactions between applications, databases, and middleware systems on the web.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ensures that multiple applications work simultaneously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How does it work?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With any typical web application, there are two different codes (sub-programs) running side-by-side. These are: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Client-side Code - 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code that is in the browser and responds to some user input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Server-side Code -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The code that is on the server and responds to the HTTP requests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One Tier Architecture.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One-tier architecture involves putting all of the required components for a software application or technology on a single server or platform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7" name="Picture 2" descr="Image for post"/>
          <p:cNvPicPr/>
          <p:nvPr/>
        </p:nvPicPr>
        <p:blipFill>
          <a:blip r:embed="rId1"/>
          <a:stretch/>
        </p:blipFill>
        <p:spPr>
          <a:xfrm>
            <a:off x="4114800" y="3188880"/>
            <a:ext cx="3848760" cy="366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Two Tier Architecture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two-tier is based on Client Server architecture. The two-tier architecture is like client server application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0" name="Picture 3" descr=""/>
          <p:cNvPicPr/>
          <p:nvPr/>
        </p:nvPicPr>
        <p:blipFill>
          <a:blip r:embed="rId1"/>
          <a:stretch/>
        </p:blipFill>
        <p:spPr>
          <a:xfrm>
            <a:off x="8001000" y="2791080"/>
            <a:ext cx="3767760" cy="383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N-Tier Architecture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N-tier architecture would involve dividing an application into three different tiers. 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These would be the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Logic tier,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presentation tier, and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data tier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N-Tier Architecture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4" name="Picture 2" descr="N-Tier Architecture"/>
          <p:cNvPicPr/>
          <p:nvPr/>
        </p:nvPicPr>
        <p:blipFill>
          <a:blip r:embed="rId1"/>
          <a:stretch/>
        </p:blipFill>
        <p:spPr>
          <a:xfrm>
            <a:off x="5918400" y="1371600"/>
            <a:ext cx="6036480" cy="539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Benefits of N-Tier Architecture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Secure: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You can secure each of the three tiers separately using different methods.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Easy to manage: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You can manage each tier separately, adding or modifying each tier without affecting the other tiers.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Scalable: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If you need to add more resources, you can do it per tier, without affecting the other tiers.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Flexible: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Apart from isolated scalability, you can also expand each tier in any manner that your requirements dictate.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Technologies you should know!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What You Should Already Know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Before you continue you should have a basic understanding of the following: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HTML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CSS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JavaScript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97600" y="1005840"/>
            <a:ext cx="10515240" cy="754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Course Information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Rectangle 4"/>
          <p:cNvSpPr/>
          <p:nvPr/>
        </p:nvSpPr>
        <p:spPr>
          <a:xfrm>
            <a:off x="3322440" y="2013480"/>
            <a:ext cx="5346720" cy="557640"/>
          </a:xfrm>
          <a:prstGeom prst="rect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Tw Cen MT Condensed"/>
              </a:rPr>
              <a:t>Course code: CSC-325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Rectangle 5"/>
          <p:cNvSpPr/>
          <p:nvPr/>
        </p:nvSpPr>
        <p:spPr>
          <a:xfrm>
            <a:off x="3322440" y="2770200"/>
            <a:ext cx="5346720" cy="557640"/>
          </a:xfrm>
          <a:prstGeom prst="rect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Tw Cen MT Condensed"/>
              </a:rPr>
              <a:t>Pre-requisite: CSC-121  (Introduction to Programming)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Rectangle 6"/>
          <p:cNvSpPr/>
          <p:nvPr/>
        </p:nvSpPr>
        <p:spPr>
          <a:xfrm>
            <a:off x="3322440" y="3527280"/>
            <a:ext cx="5346720" cy="557640"/>
          </a:xfrm>
          <a:prstGeom prst="rect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Tw Cen MT Condensed"/>
              </a:rPr>
              <a:t>Languages: CSS, HTML, and JavaScript (MySQL &amp; MongoDB)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Rectangle 7"/>
          <p:cNvSpPr/>
          <p:nvPr/>
        </p:nvSpPr>
        <p:spPr>
          <a:xfrm>
            <a:off x="3322440" y="4228920"/>
            <a:ext cx="5346720" cy="557640"/>
          </a:xfrm>
          <a:prstGeom prst="rect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Tw Cen MT Condensed"/>
              </a:rPr>
              <a:t>Code Editors: sublime text, brackets, dream weaver and any other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Rectangle 8"/>
          <p:cNvSpPr/>
          <p:nvPr/>
        </p:nvSpPr>
        <p:spPr>
          <a:xfrm>
            <a:off x="3322440" y="4985640"/>
            <a:ext cx="5346720" cy="557640"/>
          </a:xfrm>
          <a:prstGeom prst="rect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Tw Cen MT Condensed"/>
              </a:rPr>
              <a:t>Installing WAMP/XAMPP would suffice for the work of development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2109600" y="815760"/>
            <a:ext cx="7900200" cy="754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Motivation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Rectangle 4"/>
          <p:cNvSpPr/>
          <p:nvPr/>
        </p:nvSpPr>
        <p:spPr>
          <a:xfrm>
            <a:off x="2181960" y="1825920"/>
            <a:ext cx="7828200" cy="557640"/>
          </a:xfrm>
          <a:prstGeom prst="rect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Tw Cen MT Condensed"/>
              </a:rPr>
              <a:t>Front End Web Developer (HTML, CSS and Java Script)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Rectangle 5"/>
          <p:cNvSpPr/>
          <p:nvPr/>
        </p:nvSpPr>
        <p:spPr>
          <a:xfrm>
            <a:off x="2181960" y="2583000"/>
            <a:ext cx="7828200" cy="557640"/>
          </a:xfrm>
          <a:prstGeom prst="rect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Tw Cen MT Condensed"/>
              </a:rPr>
              <a:t>Back End Developer (PHP, Node.JS, Perl, ASP, Python, Java etc)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Rectangle 6"/>
          <p:cNvSpPr/>
          <p:nvPr/>
        </p:nvSpPr>
        <p:spPr>
          <a:xfrm>
            <a:off x="2181960" y="3427560"/>
            <a:ext cx="7828200" cy="557640"/>
          </a:xfrm>
          <a:prstGeom prst="rect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Tw Cen MT Condensed"/>
              </a:rPr>
              <a:t>Full Stack Web Developer (Front End + Back End)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Rectangle 7"/>
          <p:cNvSpPr/>
          <p:nvPr/>
        </p:nvSpPr>
        <p:spPr>
          <a:xfrm>
            <a:off x="2181960" y="4241160"/>
            <a:ext cx="7828200" cy="557640"/>
          </a:xfrm>
          <a:prstGeom prst="rect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Tw Cen MT Condensed"/>
              </a:rPr>
              <a:t>Professional certifications: Zend PHP certification and others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Rectangle 8"/>
          <p:cNvSpPr/>
          <p:nvPr/>
        </p:nvSpPr>
        <p:spPr>
          <a:xfrm>
            <a:off x="2181960" y="5028840"/>
            <a:ext cx="7828200" cy="557640"/>
          </a:xfrm>
          <a:prstGeom prst="rect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Tw Cen MT Condensed"/>
              </a:rPr>
              <a:t>Bigger communities (Tutorials, Blogs,  Developer networks and Magazines) for PHP, HTML, CSS and Java script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38080" y="1194120"/>
            <a:ext cx="10515240" cy="754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Motivation: Salary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4" name="Picture 2" descr=""/>
          <p:cNvPicPr/>
          <p:nvPr/>
        </p:nvPicPr>
        <p:blipFill>
          <a:blip r:embed="rId1"/>
          <a:stretch/>
        </p:blipFill>
        <p:spPr>
          <a:xfrm>
            <a:off x="1531800" y="2171880"/>
            <a:ext cx="5438520" cy="42840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45" name=""/>
          <p:cNvGraphicFramePr/>
          <p:nvPr/>
        </p:nvGraphicFramePr>
        <p:xfrm>
          <a:off x="7179120" y="2171880"/>
          <a:ext cx="2304720" cy="2952360"/>
        </p:xfrm>
        <a:graphic>
          <a:graphicData uri="http://schemas.openxmlformats.org/presentationml/2006/ole">
            <p:oleObj progId="Paint.Picture" r:id="rId2" spid="">
              <p:embed/>
              <p:pic>
                <p:nvPicPr>
                  <p:cNvPr id="146" name="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7179120" y="2171880"/>
                    <a:ext cx="2304720" cy="29523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pic>
        <p:nvPicPr>
          <p:cNvPr id="147" name="Picture 5" descr=""/>
          <p:cNvPicPr/>
          <p:nvPr/>
        </p:nvPicPr>
        <p:blipFill>
          <a:blip r:embed="rId4"/>
          <a:stretch/>
        </p:blipFill>
        <p:spPr>
          <a:xfrm>
            <a:off x="1543680" y="2647080"/>
            <a:ext cx="5543280" cy="1875960"/>
          </a:xfrm>
          <a:prstGeom prst="rect">
            <a:avLst/>
          </a:prstGeom>
          <a:ln w="0">
            <a:noFill/>
          </a:ln>
        </p:spPr>
      </p:pic>
      <p:pic>
        <p:nvPicPr>
          <p:cNvPr id="148" name="" descr=""/>
          <p:cNvPicPr/>
          <p:nvPr/>
        </p:nvPicPr>
        <p:blipFill>
          <a:blip r:embed="rId5"/>
          <a:stretch/>
        </p:blipFill>
        <p:spPr>
          <a:xfrm>
            <a:off x="7175520" y="2171880"/>
            <a:ext cx="2298600" cy="294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3" descr=""/>
          <p:cNvPicPr/>
          <p:nvPr/>
        </p:nvPicPr>
        <p:blipFill>
          <a:blip r:embed="rId1"/>
          <a:stretch/>
        </p:blipFill>
        <p:spPr>
          <a:xfrm>
            <a:off x="2248560" y="2620080"/>
            <a:ext cx="6314760" cy="2418840"/>
          </a:xfrm>
          <a:prstGeom prst="rect">
            <a:avLst/>
          </a:prstGeom>
          <a:ln w="0">
            <a:noFill/>
          </a:ln>
        </p:spPr>
      </p:pic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61680" y="1143720"/>
            <a:ext cx="10515240" cy="754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Motivation: Salary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1" name="Picture 5" descr=""/>
          <p:cNvPicPr/>
          <p:nvPr/>
        </p:nvPicPr>
        <p:blipFill>
          <a:blip r:embed="rId2"/>
          <a:stretch/>
        </p:blipFill>
        <p:spPr>
          <a:xfrm>
            <a:off x="3334320" y="2123280"/>
            <a:ext cx="5009760" cy="352080"/>
          </a:xfrm>
          <a:prstGeom prst="rect">
            <a:avLst/>
          </a:prstGeom>
          <a:ln w="0">
            <a:noFill/>
          </a:ln>
        </p:spPr>
      </p:pic>
      <p:pic>
        <p:nvPicPr>
          <p:cNvPr id="152" name="Picture 1" descr=""/>
          <p:cNvPicPr/>
          <p:nvPr/>
        </p:nvPicPr>
        <p:blipFill>
          <a:blip r:embed="rId3"/>
          <a:stretch/>
        </p:blipFill>
        <p:spPr>
          <a:xfrm>
            <a:off x="8261280" y="2700360"/>
            <a:ext cx="1609200" cy="171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732600" y="2120760"/>
            <a:ext cx="10515240" cy="754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World Wide Web?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itle 1"/>
          <p:cNvSpPr/>
          <p:nvPr/>
        </p:nvSpPr>
        <p:spPr>
          <a:xfrm>
            <a:off x="844920" y="2875680"/>
            <a:ext cx="10515240" cy="131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2400" spc="-1" strike="noStrike">
                <a:solidFill>
                  <a:srgbClr val="5b9bd5"/>
                </a:solidFill>
                <a:latin typeface="Tw Cen MT Condensed"/>
              </a:rPr>
              <a:t>“</a:t>
            </a:r>
            <a:r>
              <a:rPr b="0" lang="en-US" sz="2400" spc="-1" strike="noStrike">
                <a:solidFill>
                  <a:srgbClr val="5b9bd5"/>
                </a:solidFill>
                <a:latin typeface="Tw Cen MT Condensed"/>
              </a:rPr>
              <a:t>The World Wide Web is the universe of network-accessible information, an embodiment of human knowledge”.  W3C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732600" y="2040840"/>
            <a:ext cx="10515240" cy="754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Web Application?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Title 1"/>
          <p:cNvSpPr/>
          <p:nvPr/>
        </p:nvSpPr>
        <p:spPr>
          <a:xfrm>
            <a:off x="982800" y="2795400"/>
            <a:ext cx="10015200" cy="131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2400" spc="-1" strike="noStrike">
                <a:solidFill>
                  <a:srgbClr val="5b9bd5"/>
                </a:solidFill>
                <a:latin typeface="Tw Cen MT Condensed"/>
              </a:rPr>
              <a:t>A </a:t>
            </a:r>
            <a:r>
              <a:rPr b="0" i="1" lang="en-US" sz="2400" spc="-1" strike="noStrike">
                <a:solidFill>
                  <a:srgbClr val="5b9bd5"/>
                </a:solidFill>
                <a:latin typeface="Tw Cen MT Condensed"/>
              </a:rPr>
              <a:t>Web application </a:t>
            </a:r>
            <a:r>
              <a:rPr b="0" lang="en-US" sz="2400" spc="-1" strike="noStrike">
                <a:solidFill>
                  <a:srgbClr val="5b9bd5"/>
                </a:solidFill>
                <a:latin typeface="Tw Cen MT Condensed"/>
              </a:rPr>
              <a:t>is a system (collection of web pages) that utilizes W3C standards &amp; technologies to deliver Web-specific resources to clients (typically) through a browser. W3C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2" dur="indefinite" restart="never" nodeType="tmRoot">
          <p:childTnLst>
            <p:seq>
              <p:cTn id="53" dur="indefinite" nodeType="mainSeq">
                <p:childTnLst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32600" y="2040840"/>
            <a:ext cx="10515240" cy="754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Web Application Development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Title 1"/>
          <p:cNvSpPr/>
          <p:nvPr/>
        </p:nvSpPr>
        <p:spPr>
          <a:xfrm>
            <a:off x="982800" y="2795400"/>
            <a:ext cx="10015200" cy="131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2400" spc="-1" strike="noStrike">
                <a:solidFill>
                  <a:srgbClr val="5b9bd5"/>
                </a:solidFill>
                <a:latin typeface="Tw Cen MT Condensed"/>
              </a:rPr>
              <a:t>In early days of the WEB, web systems were built using </a:t>
            </a:r>
            <a:r>
              <a:rPr b="1" lang="en-US" sz="2400" spc="-1" strike="noStrike">
                <a:solidFill>
                  <a:srgbClr val="5b9bd5"/>
                </a:solidFill>
                <a:latin typeface="Tw Cen MT Condensed"/>
              </a:rPr>
              <a:t>informality</a:t>
            </a:r>
            <a:r>
              <a:rPr b="0" lang="en-US" sz="2400" spc="-1" strike="noStrike">
                <a:solidFill>
                  <a:srgbClr val="5b9bd5"/>
                </a:solidFill>
                <a:latin typeface="Tw Cen MT Condensed"/>
              </a:rPr>
              <a:t>, </a:t>
            </a:r>
            <a:r>
              <a:rPr b="1" lang="en-US" sz="2400" spc="-1" strike="noStrike">
                <a:solidFill>
                  <a:srgbClr val="5b9bd5"/>
                </a:solidFill>
                <a:latin typeface="Tw Cen MT Condensed"/>
              </a:rPr>
              <a:t>urgency</a:t>
            </a:r>
            <a:r>
              <a:rPr b="0" lang="en-US" sz="2400" spc="-1" strike="noStrike">
                <a:solidFill>
                  <a:srgbClr val="5b9bd5"/>
                </a:solidFill>
                <a:latin typeface="Tw Cen MT Condensed"/>
              </a:rPr>
              <a:t>, </a:t>
            </a:r>
            <a:r>
              <a:rPr b="1" lang="en-US" sz="2400" spc="-1" strike="noStrike">
                <a:solidFill>
                  <a:srgbClr val="5b9bd5"/>
                </a:solidFill>
                <a:latin typeface="Tw Cen MT Condensed"/>
              </a:rPr>
              <a:t>intuition</a:t>
            </a:r>
            <a:r>
              <a:rPr b="0" lang="en-US" sz="2400" spc="-1" strike="noStrike">
                <a:solidFill>
                  <a:srgbClr val="5b9bd5"/>
                </a:solidFill>
                <a:latin typeface="Tw Cen MT Condensed"/>
              </a:rPr>
              <a:t> and </a:t>
            </a:r>
            <a:r>
              <a:rPr b="1" lang="en-US" sz="2400" spc="-1" strike="noStrike">
                <a:solidFill>
                  <a:srgbClr val="5b9bd5"/>
                </a:solidFill>
                <a:latin typeface="Tw Cen MT Condensed"/>
              </a:rPr>
              <a:t>art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84720" y="1864080"/>
            <a:ext cx="10515240" cy="754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Web Engineering?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Title 1"/>
          <p:cNvSpPr/>
          <p:nvPr/>
        </p:nvSpPr>
        <p:spPr>
          <a:xfrm>
            <a:off x="934560" y="2866680"/>
            <a:ext cx="10015200" cy="131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2400" spc="-1" strike="noStrike">
                <a:solidFill>
                  <a:srgbClr val="5b9bd5"/>
                </a:solidFill>
                <a:latin typeface="Tw Cen MT Condensed"/>
              </a:rPr>
              <a:t>“</a:t>
            </a:r>
            <a:r>
              <a:rPr b="0" lang="en-US" sz="2400" spc="-1" strike="noStrike">
                <a:solidFill>
                  <a:srgbClr val="5b9bd5"/>
                </a:solidFill>
                <a:latin typeface="Tw Cen MT Condensed"/>
              </a:rPr>
              <a:t>The application of </a:t>
            </a:r>
            <a:r>
              <a:rPr b="1" lang="en-US" sz="2400" spc="-1" strike="noStrike">
                <a:solidFill>
                  <a:srgbClr val="5b9bd5"/>
                </a:solidFill>
                <a:latin typeface="Tw Cen MT Condensed"/>
              </a:rPr>
              <a:t>systematic</a:t>
            </a:r>
            <a:r>
              <a:rPr b="0" lang="en-US" sz="2400" spc="-1" strike="noStrike">
                <a:solidFill>
                  <a:srgbClr val="5b9bd5"/>
                </a:solidFill>
                <a:latin typeface="Tw Cen MT Condensed"/>
              </a:rPr>
              <a:t> and </a:t>
            </a:r>
            <a:r>
              <a:rPr b="1" lang="en-US" sz="2400" spc="-1" strike="noStrike">
                <a:solidFill>
                  <a:srgbClr val="5b9bd5"/>
                </a:solidFill>
                <a:latin typeface="Tw Cen MT Condensed"/>
              </a:rPr>
              <a:t>quantifiable </a:t>
            </a:r>
            <a:r>
              <a:rPr b="0" lang="en-US" sz="2400" spc="-1" strike="noStrike">
                <a:solidFill>
                  <a:srgbClr val="5b9bd5"/>
                </a:solidFill>
                <a:latin typeface="Tw Cen MT Condensed"/>
              </a:rPr>
              <a:t>approaches (concepts, techniques and tools) to </a:t>
            </a:r>
            <a:r>
              <a:rPr b="1" lang="en-US" sz="2400" spc="-1" strike="noStrike">
                <a:solidFill>
                  <a:srgbClr val="5b9bd5"/>
                </a:solidFill>
                <a:latin typeface="Tw Cen MT Condensed"/>
              </a:rPr>
              <a:t>cost effective analysis</a:t>
            </a:r>
            <a:r>
              <a:rPr b="0" lang="en-US" sz="2400" spc="-1" strike="noStrike">
                <a:solidFill>
                  <a:srgbClr val="5b9bd5"/>
                </a:solidFill>
                <a:latin typeface="Tw Cen MT Condensed"/>
              </a:rPr>
              <a:t>, </a:t>
            </a:r>
            <a:r>
              <a:rPr b="1" lang="en-US" sz="2400" spc="-1" strike="noStrike">
                <a:solidFill>
                  <a:srgbClr val="5b9bd5"/>
                </a:solidFill>
                <a:latin typeface="Tw Cen MT Condensed"/>
              </a:rPr>
              <a:t>design</a:t>
            </a:r>
            <a:r>
              <a:rPr b="0" lang="en-US" sz="2400" spc="-1" strike="noStrike">
                <a:solidFill>
                  <a:srgbClr val="5b9bd5"/>
                </a:solidFill>
                <a:latin typeface="Tw Cen MT Condensed"/>
              </a:rPr>
              <a:t>, </a:t>
            </a:r>
            <a:r>
              <a:rPr b="1" lang="en-US" sz="2400" spc="-1" strike="noStrike">
                <a:solidFill>
                  <a:srgbClr val="5b9bd5"/>
                </a:solidFill>
                <a:latin typeface="Tw Cen MT Condensed"/>
              </a:rPr>
              <a:t>implementation</a:t>
            </a:r>
            <a:r>
              <a:rPr b="0" lang="en-US" sz="2400" spc="-1" strike="noStrike">
                <a:solidFill>
                  <a:srgbClr val="5b9bd5"/>
                </a:solidFill>
                <a:latin typeface="Tw Cen MT Condensed"/>
              </a:rPr>
              <a:t>, </a:t>
            </a:r>
            <a:r>
              <a:rPr b="1" lang="en-US" sz="2400" spc="-1" strike="noStrike">
                <a:solidFill>
                  <a:srgbClr val="5b9bd5"/>
                </a:solidFill>
                <a:latin typeface="Tw Cen MT Condensed"/>
              </a:rPr>
              <a:t>testing</a:t>
            </a:r>
            <a:r>
              <a:rPr b="0" lang="en-US" sz="2400" spc="-1" strike="noStrike">
                <a:solidFill>
                  <a:srgbClr val="5b9bd5"/>
                </a:solidFill>
                <a:latin typeface="Tw Cen MT Condensed"/>
              </a:rPr>
              <a:t>, </a:t>
            </a:r>
            <a:r>
              <a:rPr b="1" lang="en-US" sz="2400" spc="-1" strike="noStrike">
                <a:solidFill>
                  <a:srgbClr val="5b9bd5"/>
                </a:solidFill>
                <a:latin typeface="Tw Cen MT Condensed"/>
              </a:rPr>
              <a:t>operation</a:t>
            </a:r>
            <a:r>
              <a:rPr b="0" lang="en-US" sz="2400" spc="-1" strike="noStrike">
                <a:solidFill>
                  <a:srgbClr val="5b9bd5"/>
                </a:solidFill>
                <a:latin typeface="Tw Cen MT Condensed"/>
              </a:rPr>
              <a:t>, and </a:t>
            </a:r>
            <a:r>
              <a:rPr b="1" lang="en-US" sz="2400" spc="-1" strike="noStrike">
                <a:solidFill>
                  <a:srgbClr val="5b9bd5"/>
                </a:solidFill>
                <a:latin typeface="Tw Cen MT Condensed"/>
              </a:rPr>
              <a:t>maintenance </a:t>
            </a:r>
            <a:r>
              <a:rPr b="0" lang="en-US" sz="2400" spc="-1" strike="noStrike">
                <a:solidFill>
                  <a:srgbClr val="5b9bd5"/>
                </a:solidFill>
                <a:latin typeface="Tw Cen MT Condensed"/>
              </a:rPr>
              <a:t>of high-quality Web applications.” – Kappel et al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Application>LibreOffice/7.3.7.2$Linux_X86_64 LibreOffice_project/30$Build-2</Application>
  <AppVersion>15.0000</AppVersion>
  <Words>2197</Words>
  <Paragraphs>231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2019-01-26T03:06:10Z</dcterms:created>
  <dc:creator>Nisar Ahmed</dc:creator>
  <dc:description/>
  <dc:language>en-US</dc:language>
  <cp:lastModifiedBy/>
  <dcterms:modified xsi:type="dcterms:W3CDTF">2024-01-15T11:53:56Z</dcterms:modified>
  <cp:revision>168</cp:revision>
  <dc:subject/>
  <dc:title>Introduction to Web Engineering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17</vt:i4>
  </property>
  <property fmtid="{D5CDD505-2E9C-101B-9397-08002B2CF9AE}" pid="3" name="PresentationFormat">
    <vt:lpwstr>Widescreen</vt:lpwstr>
  </property>
  <property fmtid="{D5CDD505-2E9C-101B-9397-08002B2CF9AE}" pid="4" name="Slides">
    <vt:i4>26</vt:i4>
  </property>
</Properties>
</file>