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2.xml.rels" ContentType="application/vnd.openxmlformats-package.relationships+xml"/>
  <Override PartName="/ppt/notesSlides/notesSlide3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5.png" ContentType="image/png"/>
  <Override PartName="/ppt/media/image2.gif" ContentType="image/gif"/>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32.jpeg" ContentType="image/jpe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29.png" ContentType="image/png"/>
  <Override PartName="/ppt/media/image13.png" ContentType="image/png"/>
  <Override PartName="/ppt/media/image8.png" ContentType="image/png"/>
  <Override PartName="/ppt/media/image38.png" ContentType="image/png"/>
  <Override PartName="/ppt/media/image40.png" ContentType="image/png"/>
  <Override PartName="/ppt/media/image9.png" ContentType="image/png"/>
  <Override PartName="/ppt/media/image39.png" ContentType="image/png"/>
  <Override PartName="/ppt/media/image41.png" ContentType="image/png"/>
  <Override PartName="/ppt/media/image31.jpeg" ContentType="image/jpeg"/>
  <Override PartName="/ppt/media/image30.png" ContentType="image/png"/>
  <Override PartName="/ppt/media/image28.png" ContentType="image/png"/>
  <Override PartName="/ppt/media/image42.png" ContentType="image/png"/>
  <Override PartName="/ppt/media/image43.png" ContentType="image/png"/>
  <Override PartName="/ppt/media/image44.png" ContentType="image/png"/>
  <Override PartName="/ppt/media/image45.png" ContentType="image/png"/>
  <Override PartName="/ppt/media/image10.png" ContentType="image/png"/>
  <Override PartName="/ppt/media/image12.png" ContentType="image/png"/>
  <Override PartName="/ppt/media/image37.png" ContentType="image/png"/>
  <Override PartName="/ppt/media/image7.png" ContentType="image/png"/>
  <Override PartName="/ppt/media/image5.png" ContentType="image/png"/>
  <Override PartName="/ppt/media/image35.png" ContentType="image/png"/>
  <Override PartName="/ppt/media/image34.png" ContentType="image/png"/>
  <Override PartName="/ppt/media/image4.png" ContentType="image/png"/>
  <Override PartName="/ppt/media/image27.png" ContentType="image/png"/>
  <Override PartName="/ppt/media/image33.png" ContentType="image/png"/>
  <Override PartName="/ppt/media/image3.png" ContentType="image/png"/>
  <Override PartName="/ppt/media/image26.png" ContentType="image/png"/>
  <Override PartName="/ppt/media/image11.png" ContentType="image/png"/>
  <Override PartName="/ppt/media/image36.png" ContentType="image/png"/>
  <Override PartName="/ppt/media/image6.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2.xml.rels" ContentType="application/vnd.openxmlformats-package.relationships+xml"/>
  <Override PartName="/ppt/slides/_rels/slide58.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F51582D9-BF2A-47A5-B0F9-68460449C352}"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685800" y="1143000"/>
            <a:ext cx="5485680" cy="3085560"/>
          </a:xfrm>
          <a:prstGeom prst="rect">
            <a:avLst/>
          </a:prstGeom>
          <a:ln w="0">
            <a:noFill/>
          </a:ln>
        </p:spPr>
      </p:sp>
      <p:sp>
        <p:nvSpPr>
          <p:cNvPr id="25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Color Code Reference : https://www.w3.org/wiki/CSS/Properties/color/keywords</a:t>
            </a:r>
            <a:endParaRPr b="0" lang="en-US" sz="2000" spc="-1" strike="noStrike">
              <a:latin typeface="Arial"/>
            </a:endParaRPr>
          </a:p>
        </p:txBody>
      </p:sp>
      <p:sp>
        <p:nvSpPr>
          <p:cNvPr id="251" name="PlaceHolder 3"/>
          <p:cNvSpPr>
            <a:spLocks noGrp="1"/>
          </p:cNvSpPr>
          <p:nvPr>
            <p:ph type="sldNum" idx="1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2A204E7-77EF-40E2-B07A-26739D87BE7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2134F15-4276-45CB-8E64-9A2D739B736A}"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2E0963B-5E12-49C8-A182-0CDD3819B6D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286E390-C13C-4667-BD0B-1A685C40BBBD}"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89D0990-962D-4B72-BF2B-A2E1E3E3736B}"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1FB6217B-CCE8-4EC1-B46B-82A033E053C4}"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F49BE2A-DCD7-4F2A-AFFD-5BA4649F46B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84FCD23-A13E-424A-A62A-8218FC28E98F}"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0CC45F1-7AFE-46C6-A25B-0A039D44B1CB}"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1FE1433-3917-4109-8A84-7E82E16AA95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73CE04A-CEC4-417D-95AD-C5AB6EB41D2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E5E9B2B-0B64-48B7-8290-CA09F89D8BC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176BDC3-7D3B-40CD-BE17-99AC4CD8F12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818D219-73C8-4635-BADF-FF659A9D2E7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05210D2-1EA5-4E48-B7DA-008A941C520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FC26ADC-ABB8-471C-B772-0C91097B326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CF5222E-272F-4CDA-8E94-6FFE920913D0}"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9E3A88B-EE1C-4ADC-8EC2-28A6CC624444}"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9A78C33-E885-4D7C-B9FE-8F4F08CC2B7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515381D-72A7-4DB4-A2FC-6937106CB6A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8FEC244-4B62-483E-8E18-39CF79FF3CB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F57FA53-E9D9-4117-9745-20A3DBE0D48F}"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E09A4FE-49A4-4D67-9705-A88564FECE2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9520DF9-5E54-45FE-8317-ED08FE5A2942}"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56D941F-A8E7-41AB-83A6-834393390AA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A8DB099A-4632-4AD4-B4B1-3DB5FE4AE763}" type="slidenum">
              <a:rPr b="0" lang="en-US" sz="1200" spc="-1" strike="noStrike">
                <a:solidFill>
                  <a:srgbClr val="8b8b8b"/>
                </a:solidFill>
                <a:latin typeface="Calibri"/>
              </a:rPr>
              <a:t>&lt;number&gt;</a:t>
            </a:fld>
            <a:endParaRPr b="0" lang="en-US" sz="1200" spc="-1" strike="noStrike">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4080" cy="3643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248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091FABC3-884F-432A-B219-277D84BA10D4}" type="slidenum">
              <a:rPr b="0" lang="en-US"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248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gif"/><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jpeg"/><Relationship Id="rId3" Type="http://schemas.openxmlformats.org/officeDocument/2006/relationships/image" Target="../media/image33.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hyperlink" Target="https://www.w3schools.com/css/css3_flexbox_container.asp#flex-direction" TargetMode="External"/><Relationship Id="rId2" Type="http://schemas.openxmlformats.org/officeDocument/2006/relationships/hyperlink" Target="https://www.w3schools.com/css/css3_flexbox_container.asp#flex-wrap" TargetMode="External"/><Relationship Id="rId3" Type="http://schemas.openxmlformats.org/officeDocument/2006/relationships/hyperlink" Target="https://www.w3schools.com/css/css3_flexbox_container.asp#flex-flow" TargetMode="External"/><Relationship Id="rId4" Type="http://schemas.openxmlformats.org/officeDocument/2006/relationships/hyperlink" Target="https://www.w3schools.com/css/css3_flexbox_container.asp#justify-content" TargetMode="External"/><Relationship Id="rId5" Type="http://schemas.openxmlformats.org/officeDocument/2006/relationships/hyperlink" Target="https://www.w3schools.com/css/css3_flexbox_container.asp#align-items" TargetMode="External"/><Relationship Id="rId6" Type="http://schemas.openxmlformats.org/officeDocument/2006/relationships/hyperlink" Target="https://www.w3schools.com/css/css3_flexbox_container.asp#align-content" TargetMode="External"/><Relationship Id="rId7"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3280" cy="2386800"/>
          </a:xfrm>
          <a:prstGeom prst="rect">
            <a:avLst/>
          </a:prstGeom>
          <a:noFill/>
          <a:ln w="0">
            <a:noFill/>
          </a:ln>
        </p:spPr>
        <p:txBody>
          <a:bodyPr lIns="0" rIns="0" tIns="0" bIns="0" anchor="b">
            <a:noAutofit/>
          </a:bodyPr>
          <a:p>
            <a:pPr algn="ctr">
              <a:lnSpc>
                <a:spcPct val="90000"/>
              </a:lnSpc>
              <a:buNone/>
            </a:pPr>
            <a:r>
              <a:rPr b="0" lang="en-US" sz="6000" spc="-1" strike="noStrike">
                <a:solidFill>
                  <a:srgbClr val="000000"/>
                </a:solidFill>
                <a:latin typeface="Calibri Light"/>
              </a:rPr>
              <a:t>Lecture 3</a:t>
            </a:r>
            <a:br>
              <a:rPr sz="6000"/>
            </a:br>
            <a:r>
              <a:rPr b="0" lang="en-US" sz="6000" spc="-1" strike="noStrike">
                <a:solidFill>
                  <a:srgbClr val="000000"/>
                </a:solidFill>
                <a:latin typeface="Calibri Light"/>
              </a:rPr>
              <a:t>Introduction to CSS</a:t>
            </a:r>
            <a:endParaRPr b="0" lang="en-US" sz="6000" spc="-1" strike="noStrike">
              <a:latin typeface="Arial"/>
            </a:endParaRPr>
          </a:p>
        </p:txBody>
      </p:sp>
      <p:sp>
        <p:nvSpPr>
          <p:cNvPr id="89" name="PlaceHolder 2"/>
          <p:cNvSpPr>
            <a:spLocks noGrp="1"/>
          </p:cNvSpPr>
          <p:nvPr>
            <p:ph type="subTitle"/>
          </p:nvPr>
        </p:nvSpPr>
        <p:spPr>
          <a:xfrm>
            <a:off x="1523880" y="3602160"/>
            <a:ext cx="9143280" cy="1654920"/>
          </a:xfrm>
          <a:prstGeom prst="rect">
            <a:avLst/>
          </a:prstGeom>
          <a:noFill/>
          <a:ln w="0">
            <a:noFill/>
          </a:ln>
        </p:spPr>
        <p:txBody>
          <a:bodyPr lIns="0" rIns="0" tIns="0" bIns="0" anchor="t">
            <a:noAutofit/>
          </a:bodyPr>
          <a:p>
            <a:pPr algn="ctr">
              <a:lnSpc>
                <a:spcPct val="90000"/>
              </a:lnSpc>
              <a:spcBef>
                <a:spcPts val="1001"/>
              </a:spcBef>
              <a:buNone/>
              <a:tabLst>
                <a:tab algn="l" pos="0"/>
              </a:tabLst>
            </a:pPr>
            <a:r>
              <a:rPr b="0" lang="en-US" sz="2400" spc="-1" strike="noStrike">
                <a:solidFill>
                  <a:srgbClr val="000000"/>
                </a:solidFill>
                <a:latin typeface="Calibri"/>
              </a:rPr>
              <a:t>Nisar Ahmed Siddiqui</a:t>
            </a:r>
            <a:endParaRPr b="0" lang="en-US" sz="2400" spc="-1" strike="noStrike">
              <a:latin typeface="Arial"/>
            </a:endParaRPr>
          </a:p>
          <a:p>
            <a:pPr algn="ctr">
              <a:lnSpc>
                <a:spcPct val="90000"/>
              </a:lnSpc>
              <a:spcBef>
                <a:spcPts val="1001"/>
              </a:spcBef>
              <a:buNone/>
              <a:tabLst>
                <a:tab algn="l" pos="0"/>
              </a:tabLst>
            </a:pPr>
            <a:r>
              <a:rPr b="0" lang="en-US" sz="2400" spc="-1" strike="noStrike">
                <a:solidFill>
                  <a:srgbClr val="000000"/>
                </a:solidFill>
                <a:latin typeface="Calibri"/>
              </a:rPr>
              <a:t>Lecturer Computer Science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Simple Selectors</a:t>
            </a:r>
            <a:endParaRPr b="0" lang="en-US" sz="4400" spc="-1" strike="noStrike">
              <a:latin typeface="Arial"/>
            </a:endParaRPr>
          </a:p>
        </p:txBody>
      </p:sp>
      <p:sp>
        <p:nvSpPr>
          <p:cNvPr id="110"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4000" spc="-1" strike="noStrike">
                <a:solidFill>
                  <a:srgbClr val="000000"/>
                </a:solidFill>
                <a:latin typeface="Calibri"/>
              </a:rPr>
              <a:t>CSS Universal Selector</a:t>
            </a:r>
            <a:endParaRPr b="0" lang="en-US" sz="40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The universal selector (*) selects all HTML elements on the page</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a:p>
            <a:pPr marL="457200">
              <a:lnSpc>
                <a:spcPct val="90000"/>
              </a:lnSpc>
              <a:spcBef>
                <a:spcPts val="499"/>
              </a:spcBef>
              <a:buNone/>
              <a:tabLst>
                <a:tab algn="l" pos="0"/>
              </a:tabLst>
            </a:pPr>
            <a:r>
              <a:rPr b="0" lang="en-US" sz="3200" spc="-1" strike="noStrike">
                <a:solidFill>
                  <a:srgbClr val="000000"/>
                </a:solidFill>
                <a:latin typeface="Calibri"/>
              </a:rPr>
              <a:t>* {</a:t>
            </a:r>
            <a:br>
              <a:rPr sz="3200"/>
            </a:br>
            <a:r>
              <a:rPr b="0" lang="en-US" sz="3200" spc="-1" strike="noStrike">
                <a:solidFill>
                  <a:srgbClr val="000000"/>
                </a:solidFill>
                <a:latin typeface="Calibri"/>
              </a:rPr>
              <a:t>  text-align: center;</a:t>
            </a:r>
            <a:br>
              <a:rPr sz="3200"/>
            </a:br>
            <a:r>
              <a:rPr b="0" lang="en-US" sz="3200" spc="-1" strike="noStrike">
                <a:solidFill>
                  <a:srgbClr val="000000"/>
                </a:solidFill>
                <a:latin typeface="Calibri"/>
              </a:rPr>
              <a:t>  color: red;</a:t>
            </a:r>
            <a:br>
              <a:rPr sz="3200"/>
            </a:br>
            <a:r>
              <a:rPr b="0" lang="en-US" sz="3200" spc="-1" strike="noStrike">
                <a:solidFill>
                  <a:srgbClr val="000000"/>
                </a:solidFill>
                <a:latin typeface="Calibri"/>
              </a:rPr>
              <a:t>}</a:t>
            </a:r>
            <a:endParaRPr b="0" lang="en-US" sz="3200" spc="-1" strike="noStrike">
              <a:latin typeface="Arial"/>
            </a:endParaRPr>
          </a:p>
          <a:p>
            <a:pPr marL="457200">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Simple Selectors</a:t>
            </a:r>
            <a:endParaRPr b="0" lang="en-US" sz="4400" spc="-1" strike="noStrike">
              <a:latin typeface="Arial"/>
            </a:endParaRPr>
          </a:p>
        </p:txBody>
      </p:sp>
      <p:sp>
        <p:nvSpPr>
          <p:cNvPr id="11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3200" spc="-1" strike="noStrike">
                <a:solidFill>
                  <a:srgbClr val="000000"/>
                </a:solidFill>
                <a:latin typeface="Calibri"/>
              </a:rPr>
              <a:t>The CSS Grouping Selector</a:t>
            </a:r>
            <a:endParaRPr b="0" lang="en-US" sz="3200" spc="-1" strike="noStrike">
              <a:latin typeface="Arial"/>
            </a:endParaRPr>
          </a:p>
          <a:p>
            <a:pPr>
              <a:lnSpc>
                <a:spcPct val="90000"/>
              </a:lnSpc>
              <a:spcBef>
                <a:spcPts val="1001"/>
              </a:spcBef>
              <a:buNone/>
              <a:tabLst>
                <a:tab algn="l" pos="0"/>
              </a:tabLst>
            </a:pPr>
            <a:r>
              <a:rPr b="0" lang="en-US" sz="2000" spc="-1" strike="noStrike">
                <a:solidFill>
                  <a:srgbClr val="000000"/>
                </a:solidFill>
                <a:latin typeface="Calibri"/>
              </a:rPr>
              <a:t>The grouping selector selects all the HTML elements with the same style definitions.</a:t>
            </a:r>
            <a:endParaRPr b="0" lang="en-US" sz="2000" spc="-1" strike="noStrike">
              <a:latin typeface="Arial"/>
            </a:endParaRPr>
          </a:p>
          <a:p>
            <a:pPr>
              <a:lnSpc>
                <a:spcPct val="90000"/>
              </a:lnSpc>
              <a:spcBef>
                <a:spcPts val="1001"/>
              </a:spcBef>
              <a:buNone/>
              <a:tabLst>
                <a:tab algn="l" pos="0"/>
              </a:tabLst>
            </a:pPr>
            <a:endParaRPr b="0" lang="en-US" sz="2000" spc="-1" strike="noStrike">
              <a:latin typeface="Arial"/>
            </a:endParaRPr>
          </a:p>
          <a:p>
            <a:pPr marL="457200">
              <a:lnSpc>
                <a:spcPct val="90000"/>
              </a:lnSpc>
              <a:spcBef>
                <a:spcPts val="499"/>
              </a:spcBef>
              <a:buNone/>
              <a:tabLst>
                <a:tab algn="l" pos="0"/>
              </a:tabLst>
            </a:pPr>
            <a:r>
              <a:rPr b="0" lang="en-US" sz="2400" spc="-1" strike="noStrike">
                <a:solidFill>
                  <a:srgbClr val="000000"/>
                </a:solidFill>
                <a:latin typeface="Calibri"/>
              </a:rPr>
              <a:t>P, h1, h2, div {</a:t>
            </a:r>
            <a:br>
              <a:rPr sz="2400"/>
            </a:br>
            <a:r>
              <a:rPr b="0" lang="en-US" sz="2400" spc="-1" strike="noStrike">
                <a:solidFill>
                  <a:srgbClr val="000000"/>
                </a:solidFill>
                <a:latin typeface="Calibri"/>
              </a:rPr>
              <a:t>  text-align: center;</a:t>
            </a:r>
            <a:br>
              <a:rPr sz="2400"/>
            </a:br>
            <a:r>
              <a:rPr b="0" lang="en-US" sz="2400" spc="-1" strike="noStrike">
                <a:solidFill>
                  <a:srgbClr val="000000"/>
                </a:solidFill>
                <a:latin typeface="Calibri"/>
              </a:rPr>
              <a:t>  color: red;</a:t>
            </a:r>
            <a:br>
              <a:rPr sz="2400"/>
            </a:br>
            <a:r>
              <a:rPr b="0" lang="en-US" sz="2400" spc="-1" strike="noStrike">
                <a:solidFill>
                  <a:srgbClr val="000000"/>
                </a:solidFill>
                <a:latin typeface="Calibri"/>
              </a:rPr>
              <a:t>}</a:t>
            </a:r>
            <a:endParaRPr b="0" lang="en-US" sz="2400" spc="-1" strike="noStrike">
              <a:latin typeface="Arial"/>
            </a:endParaRPr>
          </a:p>
          <a:p>
            <a:pPr marL="457200">
              <a:lnSpc>
                <a:spcPct val="90000"/>
              </a:lnSpc>
              <a:spcBef>
                <a:spcPts val="1001"/>
              </a:spcBef>
              <a:buNone/>
              <a:tabLst>
                <a:tab algn="l" pos="0"/>
              </a:tabLst>
            </a:pPr>
            <a:endParaRPr b="0" lang="en-US" sz="2800" spc="-1" strike="noStrike">
              <a:latin typeface="Arial"/>
            </a:endParaRPr>
          </a:p>
          <a:p>
            <a:pPr marL="457200">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Combinators Selectors</a:t>
            </a:r>
            <a:endParaRPr b="0" lang="en-US" sz="4400" spc="-1" strike="noStrike">
              <a:latin typeface="Arial"/>
            </a:endParaRPr>
          </a:p>
        </p:txBody>
      </p:sp>
      <p:sp>
        <p:nvSpPr>
          <p:cNvPr id="114"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 CSS selector can contain more than one simple selector. Between the simple selectors, we can include a combinator.</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There are four different combinators in CSS:</a:t>
            </a:r>
            <a:endParaRPr b="0" lang="en-US" sz="2400" spc="-1" strike="noStrike">
              <a:latin typeface="Arial"/>
            </a:endParaRPr>
          </a:p>
          <a:p>
            <a:pPr marL="457200" indent="-457200">
              <a:lnSpc>
                <a:spcPct val="90000"/>
              </a:lnSpc>
              <a:spcBef>
                <a:spcPts val="1001"/>
              </a:spcBef>
              <a:buClr>
                <a:srgbClr val="000000"/>
              </a:buClr>
              <a:buFont typeface="Calibri Light"/>
              <a:buAutoNum type="arabicPeriod"/>
              <a:tabLst>
                <a:tab algn="l" pos="0"/>
              </a:tabLst>
            </a:pPr>
            <a:r>
              <a:rPr b="0" lang="en-US" sz="2800" spc="-1" strike="noStrike">
                <a:solidFill>
                  <a:srgbClr val="000000"/>
                </a:solidFill>
                <a:latin typeface="Calibri"/>
              </a:rPr>
              <a:t>descendant selector (space)</a:t>
            </a:r>
            <a:endParaRPr b="0" lang="en-US" sz="2800" spc="-1" strike="noStrike">
              <a:latin typeface="Arial"/>
            </a:endParaRPr>
          </a:p>
          <a:p>
            <a:pPr marL="457200" indent="-457200">
              <a:lnSpc>
                <a:spcPct val="90000"/>
              </a:lnSpc>
              <a:spcBef>
                <a:spcPts val="1001"/>
              </a:spcBef>
              <a:buClr>
                <a:srgbClr val="000000"/>
              </a:buClr>
              <a:buFont typeface="Calibri Light"/>
              <a:buAutoNum type="arabicPeriod"/>
              <a:tabLst>
                <a:tab algn="l" pos="0"/>
              </a:tabLst>
            </a:pPr>
            <a:r>
              <a:rPr b="0" lang="en-US" sz="2800" spc="-1" strike="noStrike">
                <a:solidFill>
                  <a:srgbClr val="000000"/>
                </a:solidFill>
                <a:latin typeface="Calibri"/>
              </a:rPr>
              <a:t>child selector (&gt;)</a:t>
            </a:r>
            <a:endParaRPr b="0" lang="en-US" sz="2800" spc="-1" strike="noStrike">
              <a:latin typeface="Arial"/>
            </a:endParaRPr>
          </a:p>
          <a:p>
            <a:pPr marL="457200" indent="-457200">
              <a:lnSpc>
                <a:spcPct val="90000"/>
              </a:lnSpc>
              <a:spcBef>
                <a:spcPts val="1001"/>
              </a:spcBef>
              <a:buClr>
                <a:srgbClr val="000000"/>
              </a:buClr>
              <a:buFont typeface="Calibri Light"/>
              <a:buAutoNum type="arabicPeriod"/>
              <a:tabLst>
                <a:tab algn="l" pos="0"/>
              </a:tabLst>
            </a:pPr>
            <a:r>
              <a:rPr b="0" lang="en-US" sz="2800" spc="-1" strike="noStrike">
                <a:solidFill>
                  <a:srgbClr val="000000"/>
                </a:solidFill>
                <a:latin typeface="Calibri"/>
              </a:rPr>
              <a:t>adjacent sibling selector (+)</a:t>
            </a:r>
            <a:endParaRPr b="0" lang="en-US" sz="2800" spc="-1" strike="noStrike">
              <a:latin typeface="Arial"/>
            </a:endParaRPr>
          </a:p>
          <a:p>
            <a:pPr marL="457200" indent="-457200">
              <a:lnSpc>
                <a:spcPct val="90000"/>
              </a:lnSpc>
              <a:spcBef>
                <a:spcPts val="1001"/>
              </a:spcBef>
              <a:buClr>
                <a:srgbClr val="000000"/>
              </a:buClr>
              <a:buFont typeface="Calibri Light"/>
              <a:buAutoNum type="arabicPeriod"/>
              <a:tabLst>
                <a:tab algn="l" pos="0"/>
              </a:tabLst>
            </a:pPr>
            <a:r>
              <a:rPr b="0" lang="en-US" sz="2800" spc="-1" strike="noStrike">
                <a:solidFill>
                  <a:srgbClr val="000000"/>
                </a:solidFill>
                <a:latin typeface="Calibri"/>
              </a:rPr>
              <a:t>general sibling selector (~)</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Combinators Selectors</a:t>
            </a:r>
            <a:endParaRPr b="0" lang="en-US" sz="4400" spc="-1" strike="noStrike">
              <a:latin typeface="Arial"/>
            </a:endParaRPr>
          </a:p>
        </p:txBody>
      </p:sp>
      <p:sp>
        <p:nvSpPr>
          <p:cNvPr id="11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3600" spc="-1" strike="noStrike">
                <a:solidFill>
                  <a:srgbClr val="000000"/>
                </a:solidFill>
                <a:latin typeface="Calibri"/>
              </a:rPr>
              <a:t>Descendant Selector</a:t>
            </a:r>
            <a:endParaRPr b="0" lang="en-US" sz="3600" spc="-1" strike="noStrike">
              <a:latin typeface="Arial"/>
            </a:endParaRPr>
          </a:p>
          <a:p>
            <a:pPr>
              <a:lnSpc>
                <a:spcPct val="90000"/>
              </a:lnSpc>
              <a:spcBef>
                <a:spcPts val="1001"/>
              </a:spcBef>
              <a:buNone/>
              <a:tabLst>
                <a:tab algn="l" pos="0"/>
              </a:tabLst>
            </a:pPr>
            <a:endParaRPr b="0" lang="en-US" sz="11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The descendant selector matches all elements that are descendants of a specified element.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The following example selects all &lt;p&gt; elements inside &lt;div&gt; elements:</a:t>
            </a:r>
            <a:r>
              <a:rPr b="0" lang="en-US" sz="2000" spc="-1" strike="noStrike">
                <a:solidFill>
                  <a:srgbClr val="000000"/>
                </a:solidFill>
                <a:latin typeface="Calibri"/>
              </a:rPr>
              <a:t> </a:t>
            </a:r>
            <a:endParaRPr b="0" lang="en-US" sz="2000" spc="-1" strike="noStrike">
              <a:latin typeface="Arial"/>
            </a:endParaRPr>
          </a:p>
          <a:p>
            <a:pPr>
              <a:lnSpc>
                <a:spcPct val="90000"/>
              </a:lnSpc>
              <a:spcBef>
                <a:spcPts val="1001"/>
              </a:spcBef>
              <a:buNone/>
              <a:tabLst>
                <a:tab algn="l" pos="0"/>
              </a:tabLst>
            </a:pPr>
            <a:endParaRPr b="0" lang="en-US" sz="1200" spc="-1" strike="noStrike">
              <a:latin typeface="Arial"/>
            </a:endParaRPr>
          </a:p>
          <a:p>
            <a:pPr marL="640080">
              <a:lnSpc>
                <a:spcPct val="90000"/>
              </a:lnSpc>
              <a:spcBef>
                <a:spcPts val="499"/>
              </a:spcBef>
              <a:buNone/>
              <a:tabLst>
                <a:tab algn="l" pos="0"/>
              </a:tabLst>
            </a:pPr>
            <a:r>
              <a:rPr b="0" lang="en-US" sz="2000" spc="-1" strike="noStrike">
                <a:solidFill>
                  <a:srgbClr val="000000"/>
                </a:solidFill>
                <a:latin typeface="Calibri"/>
              </a:rPr>
              <a:t>div p {</a:t>
            </a:r>
            <a:br>
              <a:rPr sz="2000"/>
            </a:br>
            <a:r>
              <a:rPr b="0" lang="en-US" sz="2000" spc="-1" strike="noStrike">
                <a:solidFill>
                  <a:srgbClr val="000000"/>
                </a:solidFill>
                <a:latin typeface="Calibri"/>
              </a:rPr>
              <a:t>  background-color: yellow;</a:t>
            </a:r>
            <a:br>
              <a:rPr sz="2000"/>
            </a:br>
            <a:r>
              <a:rPr b="0" lang="en-US" sz="2000" spc="-1" strike="noStrike">
                <a:solidFill>
                  <a:srgbClr val="000000"/>
                </a:solidFill>
                <a:latin typeface="Calibri"/>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Combinators Selectors</a:t>
            </a:r>
            <a:endParaRPr b="0" lang="en-US" sz="4400" spc="-1" strike="noStrike">
              <a:latin typeface="Arial"/>
            </a:endParaRPr>
          </a:p>
        </p:txBody>
      </p:sp>
      <p:sp>
        <p:nvSpPr>
          <p:cNvPr id="118"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4000" spc="-1" strike="noStrike">
                <a:solidFill>
                  <a:srgbClr val="000000"/>
                </a:solidFill>
                <a:latin typeface="Calibri"/>
              </a:rPr>
              <a:t>Child Selector (&gt;)</a:t>
            </a:r>
            <a:endParaRPr b="0" lang="en-US" sz="4000" spc="-1" strike="noStrike">
              <a:latin typeface="Arial"/>
            </a:endParaRPr>
          </a:p>
          <a:p>
            <a:pPr>
              <a:lnSpc>
                <a:spcPct val="90000"/>
              </a:lnSpc>
              <a:spcBef>
                <a:spcPts val="1001"/>
              </a:spcBef>
              <a:buNone/>
              <a:tabLst>
                <a:tab algn="l" pos="0"/>
              </a:tabLst>
            </a:pPr>
            <a:endParaRPr b="0" lang="en-US" sz="12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The child selector selects all elements that are the children of a specified element.</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The following example selects all &lt;p&gt; elements that are children of a &lt;div&gt; element:</a:t>
            </a:r>
            <a:r>
              <a:rPr b="0" lang="en-US" sz="2000" spc="-1" strike="noStrike">
                <a:solidFill>
                  <a:srgbClr val="000000"/>
                </a:solidFill>
                <a:latin typeface="Calibri"/>
              </a:rPr>
              <a:t> </a:t>
            </a:r>
            <a:endParaRPr b="0" lang="en-US" sz="2000" spc="-1" strike="noStrike">
              <a:latin typeface="Arial"/>
            </a:endParaRPr>
          </a:p>
          <a:p>
            <a:pPr>
              <a:lnSpc>
                <a:spcPct val="90000"/>
              </a:lnSpc>
              <a:spcBef>
                <a:spcPts val="1001"/>
              </a:spcBef>
              <a:buNone/>
              <a:tabLst>
                <a:tab algn="l" pos="0"/>
              </a:tabLst>
            </a:pPr>
            <a:endParaRPr b="0" lang="en-US" sz="1200" spc="-1" strike="noStrike">
              <a:latin typeface="Arial"/>
            </a:endParaRPr>
          </a:p>
          <a:p>
            <a:pPr marL="640080">
              <a:lnSpc>
                <a:spcPct val="90000"/>
              </a:lnSpc>
              <a:spcBef>
                <a:spcPts val="499"/>
              </a:spcBef>
              <a:buNone/>
              <a:tabLst>
                <a:tab algn="l" pos="0"/>
              </a:tabLst>
            </a:pPr>
            <a:r>
              <a:rPr b="0" lang="en-US" sz="2000" spc="-1" strike="noStrike">
                <a:solidFill>
                  <a:srgbClr val="000000"/>
                </a:solidFill>
                <a:latin typeface="Calibri"/>
              </a:rPr>
              <a:t>Div &gt; p {</a:t>
            </a:r>
            <a:br>
              <a:rPr sz="2000"/>
            </a:br>
            <a:r>
              <a:rPr b="0" lang="en-US" sz="2000" spc="-1" strike="noStrike">
                <a:solidFill>
                  <a:srgbClr val="000000"/>
                </a:solidFill>
                <a:latin typeface="Calibri"/>
              </a:rPr>
              <a:t>  background-color: yellow;</a:t>
            </a:r>
            <a:br>
              <a:rPr sz="2000"/>
            </a:br>
            <a:r>
              <a:rPr b="0" lang="en-US" sz="2000" spc="-1" strike="noStrike">
                <a:solidFill>
                  <a:srgbClr val="000000"/>
                </a:solidFill>
                <a:latin typeface="Calibri"/>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Combinators Selectors</a:t>
            </a:r>
            <a:endParaRPr b="0" lang="en-US" sz="4400" spc="-1" strike="noStrike">
              <a:latin typeface="Arial"/>
            </a:endParaRPr>
          </a:p>
        </p:txBody>
      </p:sp>
      <p:sp>
        <p:nvSpPr>
          <p:cNvPr id="120"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3200" spc="-1" strike="noStrike">
                <a:solidFill>
                  <a:srgbClr val="000000"/>
                </a:solidFill>
                <a:latin typeface="Calibri"/>
              </a:rPr>
              <a:t>Adjacent Sibling Selector (+)</a:t>
            </a:r>
            <a:endParaRPr b="0" lang="en-US" sz="3200" spc="-1" strike="noStrike">
              <a:latin typeface="Arial"/>
            </a:endParaRPr>
          </a:p>
          <a:p>
            <a:pPr>
              <a:lnSpc>
                <a:spcPct val="90000"/>
              </a:lnSpc>
              <a:spcBef>
                <a:spcPts val="1001"/>
              </a:spcBef>
              <a:buNone/>
              <a:tabLst>
                <a:tab algn="l" pos="0"/>
              </a:tabLst>
            </a:pPr>
            <a:endParaRPr b="0" lang="en-US" sz="1100" spc="-1" strike="noStrike">
              <a:latin typeface="Arial"/>
            </a:endParaRPr>
          </a:p>
          <a:p>
            <a:pPr>
              <a:lnSpc>
                <a:spcPct val="90000"/>
              </a:lnSpc>
              <a:spcBef>
                <a:spcPts val="1001"/>
              </a:spcBef>
              <a:buNone/>
              <a:tabLst>
                <a:tab algn="l" pos="0"/>
              </a:tabLst>
            </a:pPr>
            <a:r>
              <a:rPr b="0" lang="en-US" sz="2000" spc="-1" strike="noStrike">
                <a:solidFill>
                  <a:srgbClr val="000000"/>
                </a:solidFill>
                <a:latin typeface="Calibri"/>
              </a:rPr>
              <a:t>The adjacent sibling selector is used to select an element that is directly after another specific element.</a:t>
            </a:r>
            <a:endParaRPr b="0" lang="en-US" sz="2000" spc="-1" strike="noStrike">
              <a:latin typeface="Arial"/>
            </a:endParaRPr>
          </a:p>
          <a:p>
            <a:pPr>
              <a:lnSpc>
                <a:spcPct val="90000"/>
              </a:lnSpc>
              <a:spcBef>
                <a:spcPts val="1001"/>
              </a:spcBef>
              <a:buNone/>
              <a:tabLst>
                <a:tab algn="l" pos="0"/>
              </a:tabLst>
            </a:pPr>
            <a:endParaRPr b="0" lang="en-US"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Calibri"/>
              </a:rPr>
              <a:t>Sibling elements must have the same parent element, and "adjacent" means "immediately following".</a:t>
            </a:r>
            <a:endParaRPr b="0" lang="en-US" sz="2000" spc="-1" strike="noStrike">
              <a:latin typeface="Arial"/>
            </a:endParaRPr>
          </a:p>
          <a:p>
            <a:pPr>
              <a:lnSpc>
                <a:spcPct val="90000"/>
              </a:lnSpc>
              <a:spcBef>
                <a:spcPts val="1001"/>
              </a:spcBef>
              <a:buNone/>
              <a:tabLst>
                <a:tab algn="l" pos="0"/>
              </a:tabLst>
            </a:pPr>
            <a:endParaRPr b="0" lang="en-US" sz="1100" spc="-1" strike="noStrike">
              <a:latin typeface="Arial"/>
            </a:endParaRPr>
          </a:p>
          <a:p>
            <a:pPr marL="640080">
              <a:lnSpc>
                <a:spcPct val="90000"/>
              </a:lnSpc>
              <a:spcBef>
                <a:spcPts val="499"/>
              </a:spcBef>
              <a:buNone/>
              <a:tabLst>
                <a:tab algn="l" pos="0"/>
              </a:tabLst>
            </a:pPr>
            <a:r>
              <a:rPr b="0" lang="en-US" sz="2400" spc="-1" strike="noStrike">
                <a:solidFill>
                  <a:srgbClr val="000000"/>
                </a:solidFill>
                <a:latin typeface="Calibri"/>
              </a:rPr>
              <a:t>div + p {</a:t>
            </a:r>
            <a:br>
              <a:rPr sz="2400"/>
            </a:br>
            <a:r>
              <a:rPr b="0" lang="en-US" sz="2400" spc="-1" strike="noStrike">
                <a:solidFill>
                  <a:srgbClr val="000000"/>
                </a:solidFill>
                <a:latin typeface="Calibri"/>
              </a:rPr>
              <a:t>  background-color: yellow;</a:t>
            </a:r>
            <a:br>
              <a:rPr sz="2400"/>
            </a:br>
            <a:r>
              <a:rPr b="0" lang="en-US" sz="2400" spc="-1" strike="noStrike">
                <a:solidFill>
                  <a:srgbClr val="000000"/>
                </a:solidFill>
                <a:latin typeface="Calibri"/>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Combinators Selectors</a:t>
            </a:r>
            <a:endParaRPr b="0" lang="en-US" sz="4400" spc="-1" strike="noStrike">
              <a:latin typeface="Arial"/>
            </a:endParaRPr>
          </a:p>
        </p:txBody>
      </p:sp>
      <p:sp>
        <p:nvSpPr>
          <p:cNvPr id="12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4000" spc="-1" strike="noStrike">
                <a:solidFill>
                  <a:srgbClr val="000000"/>
                </a:solidFill>
                <a:latin typeface="Calibri"/>
              </a:rPr>
              <a:t>General Sibling Selector (~)</a:t>
            </a:r>
            <a:endParaRPr b="0" lang="en-US" sz="40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The general sibling selector selects all elements that are next siblings of a specified element.</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The following example selects all &lt;p&gt; elements that are next siblings of &lt;div&gt; elements: :</a:t>
            </a:r>
            <a:r>
              <a:rPr b="0" lang="en-US" sz="2000" spc="-1" strike="noStrike">
                <a:solidFill>
                  <a:srgbClr val="000000"/>
                </a:solidFill>
                <a:latin typeface="Calibri"/>
              </a:rPr>
              <a:t> </a:t>
            </a:r>
            <a:endParaRPr b="0" lang="en-US" sz="2000" spc="-1" strike="noStrike">
              <a:latin typeface="Arial"/>
            </a:endParaRPr>
          </a:p>
          <a:p>
            <a:pPr>
              <a:lnSpc>
                <a:spcPct val="90000"/>
              </a:lnSpc>
              <a:spcBef>
                <a:spcPts val="1001"/>
              </a:spcBef>
              <a:buNone/>
              <a:tabLst>
                <a:tab algn="l" pos="0"/>
              </a:tabLst>
            </a:pPr>
            <a:endParaRPr b="0" lang="en-US" sz="1200" spc="-1" strike="noStrike">
              <a:latin typeface="Arial"/>
            </a:endParaRPr>
          </a:p>
          <a:p>
            <a:pPr marL="640080">
              <a:lnSpc>
                <a:spcPct val="90000"/>
              </a:lnSpc>
              <a:spcBef>
                <a:spcPts val="499"/>
              </a:spcBef>
              <a:buNone/>
              <a:tabLst>
                <a:tab algn="l" pos="0"/>
              </a:tabLst>
            </a:pPr>
            <a:r>
              <a:rPr b="0" lang="en-US" sz="2000" spc="-1" strike="noStrike">
                <a:solidFill>
                  <a:srgbClr val="000000"/>
                </a:solidFill>
                <a:latin typeface="Calibri"/>
              </a:rPr>
              <a:t>div ~ p {</a:t>
            </a:r>
            <a:br>
              <a:rPr sz="2000"/>
            </a:br>
            <a:r>
              <a:rPr b="0" lang="en-US" sz="2000" spc="-1" strike="noStrike">
                <a:solidFill>
                  <a:srgbClr val="000000"/>
                </a:solidFill>
                <a:latin typeface="Calibri"/>
              </a:rPr>
              <a:t>  background-color: yellow;</a:t>
            </a:r>
            <a:br>
              <a:rPr sz="2000"/>
            </a:br>
            <a:r>
              <a:rPr b="0" lang="en-US" sz="2000" spc="-1" strike="noStrike">
                <a:solidFill>
                  <a:srgbClr val="000000"/>
                </a:solidFill>
                <a:latin typeface="Calibri"/>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Pseudo-classes Selectors</a:t>
            </a:r>
            <a:endParaRPr b="0" lang="en-US" sz="4400" spc="-1" strike="noStrike">
              <a:latin typeface="Arial"/>
            </a:endParaRPr>
          </a:p>
        </p:txBody>
      </p:sp>
      <p:sp>
        <p:nvSpPr>
          <p:cNvPr id="124"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A pseudo-class is used to define a special state of an element.</a:t>
            </a:r>
            <a:endParaRPr b="0" lang="en-US" sz="3200" spc="-1" strike="noStrike">
              <a:latin typeface="Arial"/>
            </a:endParaRPr>
          </a:p>
          <a:p>
            <a:pPr>
              <a:lnSpc>
                <a:spcPct val="90000"/>
              </a:lnSpc>
              <a:spcBef>
                <a:spcPts val="1001"/>
              </a:spcBef>
              <a:buNone/>
            </a:pPr>
            <a:endParaRPr b="0" lang="en-US" sz="3200" spc="-1" strike="noStrike">
              <a:latin typeface="Arial"/>
            </a:endParaRPr>
          </a:p>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For example, it can be used to:</a:t>
            </a:r>
            <a:endParaRPr b="0" lang="en-US" sz="3200" spc="-1" strike="noStrike">
              <a:latin typeface="Arial"/>
            </a:endParaRPr>
          </a:p>
          <a:p>
            <a:pPr>
              <a:lnSpc>
                <a:spcPct val="90000"/>
              </a:lnSpc>
              <a:spcBef>
                <a:spcPts val="1001"/>
              </a:spcBef>
              <a:buNone/>
            </a:pPr>
            <a:endParaRPr b="0" lang="en-US" sz="3200" spc="-1" strike="noStrike">
              <a:latin typeface="Arial"/>
            </a:endParaRPr>
          </a:p>
          <a:p>
            <a:pPr lvl="2" marL="1143000" indent="-228600">
              <a:lnSpc>
                <a:spcPct val="90000"/>
              </a:lnSpc>
              <a:spcBef>
                <a:spcPts val="499"/>
              </a:spcBef>
              <a:buClr>
                <a:srgbClr val="000000"/>
              </a:buClr>
              <a:buFont typeface="Wingdings" charset="2"/>
              <a:buChar char=""/>
            </a:pPr>
            <a:r>
              <a:rPr b="0" lang="en-US" sz="2800" spc="-1" strike="noStrike">
                <a:solidFill>
                  <a:srgbClr val="000000"/>
                </a:solidFill>
                <a:latin typeface="Calibri"/>
              </a:rPr>
              <a:t>Style an element when a user mouses over it</a:t>
            </a:r>
            <a:endParaRPr b="0" lang="en-US" sz="2800" spc="-1" strike="noStrike">
              <a:latin typeface="Arial"/>
            </a:endParaRPr>
          </a:p>
          <a:p>
            <a:pPr lvl="2" marL="1143000" indent="-228600">
              <a:lnSpc>
                <a:spcPct val="90000"/>
              </a:lnSpc>
              <a:spcBef>
                <a:spcPts val="499"/>
              </a:spcBef>
              <a:buClr>
                <a:srgbClr val="000000"/>
              </a:buClr>
              <a:buFont typeface="Wingdings" charset="2"/>
              <a:buChar char=""/>
            </a:pPr>
            <a:r>
              <a:rPr b="0" lang="en-US" sz="2800" spc="-1" strike="noStrike">
                <a:solidFill>
                  <a:srgbClr val="000000"/>
                </a:solidFill>
                <a:latin typeface="Calibri"/>
              </a:rPr>
              <a:t>Style visited and unvisited links differently</a:t>
            </a:r>
            <a:endParaRPr b="0" lang="en-US" sz="2800" spc="-1" strike="noStrike">
              <a:latin typeface="Arial"/>
            </a:endParaRPr>
          </a:p>
          <a:p>
            <a:pPr lvl="2" marL="1143000" indent="-228600">
              <a:lnSpc>
                <a:spcPct val="90000"/>
              </a:lnSpc>
              <a:spcBef>
                <a:spcPts val="499"/>
              </a:spcBef>
              <a:buClr>
                <a:srgbClr val="000000"/>
              </a:buClr>
              <a:buFont typeface="Wingdings" charset="2"/>
              <a:buChar char=""/>
            </a:pPr>
            <a:r>
              <a:rPr b="0" lang="en-US" sz="2800" spc="-1" strike="noStrike">
                <a:solidFill>
                  <a:srgbClr val="000000"/>
                </a:solidFill>
                <a:latin typeface="Calibri"/>
              </a:rPr>
              <a:t>Style an element when it gets focus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Pseudo-classes Selectors</a:t>
            </a:r>
            <a:endParaRPr b="0" lang="en-US" sz="4400" spc="-1" strike="noStrike">
              <a:latin typeface="Arial"/>
            </a:endParaRPr>
          </a:p>
        </p:txBody>
      </p:sp>
      <p:sp>
        <p:nvSpPr>
          <p:cNvPr id="12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3600" spc="-1" strike="noStrike">
                <a:solidFill>
                  <a:srgbClr val="000000"/>
                </a:solidFill>
                <a:latin typeface="Calibri"/>
              </a:rPr>
              <a:t>Syntax</a:t>
            </a:r>
            <a:endParaRPr b="0" lang="en-US" sz="3600" spc="-1" strike="noStrike">
              <a:latin typeface="Arial"/>
            </a:endParaRPr>
          </a:p>
          <a:p>
            <a:pPr marL="457200">
              <a:lnSpc>
                <a:spcPct val="90000"/>
              </a:lnSpc>
              <a:spcBef>
                <a:spcPts val="499"/>
              </a:spcBef>
              <a:buNone/>
              <a:tabLst>
                <a:tab algn="l" pos="0"/>
              </a:tabLst>
            </a:pPr>
            <a:r>
              <a:rPr b="0" lang="en-US" sz="3600" spc="-1" strike="noStrike">
                <a:solidFill>
                  <a:srgbClr val="000000"/>
                </a:solidFill>
                <a:latin typeface="Calibri"/>
              </a:rPr>
              <a:t>selector:pseudo-class {</a:t>
            </a:r>
            <a:endParaRPr b="0" lang="en-US" sz="3600" spc="-1" strike="noStrike">
              <a:latin typeface="Arial"/>
            </a:endParaRPr>
          </a:p>
          <a:p>
            <a:pPr marL="457200">
              <a:lnSpc>
                <a:spcPct val="90000"/>
              </a:lnSpc>
              <a:spcBef>
                <a:spcPts val="499"/>
              </a:spcBef>
              <a:buNone/>
              <a:tabLst>
                <a:tab algn="l" pos="0"/>
              </a:tabLst>
            </a:pPr>
            <a:br>
              <a:rPr sz="3600"/>
            </a:br>
            <a:r>
              <a:rPr b="0" lang="en-US" sz="3600" spc="-1" strike="noStrike">
                <a:solidFill>
                  <a:srgbClr val="000000"/>
                </a:solidFill>
                <a:latin typeface="Calibri"/>
              </a:rPr>
              <a:t>  </a:t>
            </a:r>
            <a:r>
              <a:rPr b="0" lang="en-US" sz="3600" spc="-1" strike="noStrike">
                <a:solidFill>
                  <a:srgbClr val="000000"/>
                </a:solidFill>
                <a:latin typeface="Calibri"/>
              </a:rPr>
              <a:t>property: value;</a:t>
            </a:r>
            <a:br>
              <a:rPr sz="3600"/>
            </a:br>
            <a:r>
              <a:rPr b="0" lang="en-US" sz="3600" spc="-1" strike="noStrike">
                <a:solidFill>
                  <a:srgbClr val="000000"/>
                </a:solidFill>
                <a:latin typeface="Calibri"/>
              </a:rPr>
              <a:t>}</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Pseudo-classes Selectors</a:t>
            </a:r>
            <a:endParaRPr b="0" lang="en-US" sz="4400" spc="-1" strike="noStrike">
              <a:latin typeface="Arial"/>
            </a:endParaRPr>
          </a:p>
        </p:txBody>
      </p:sp>
      <p:sp>
        <p:nvSpPr>
          <p:cNvPr id="128" name="PlaceHolder 2"/>
          <p:cNvSpPr>
            <a:spLocks noGrp="1"/>
          </p:cNvSpPr>
          <p:nvPr>
            <p:ph/>
          </p:nvPr>
        </p:nvSpPr>
        <p:spPr>
          <a:xfrm>
            <a:off x="838080" y="1825560"/>
            <a:ext cx="10514880" cy="4350600"/>
          </a:xfrm>
          <a:prstGeom prst="rect">
            <a:avLst/>
          </a:prstGeom>
          <a:noFill/>
          <a:ln w="0">
            <a:noFill/>
          </a:ln>
        </p:spPr>
        <p:txBody>
          <a:bodyPr numCol="2" spcCol="0" lIns="90000" rIns="90000" tIns="45000" bIns="45000" anchor="t">
            <a:normAutofit fontScale="31000"/>
          </a:bodyPr>
          <a:p>
            <a:pPr marL="228600" indent="-228600">
              <a:lnSpc>
                <a:spcPct val="90000"/>
              </a:lnSpc>
              <a:spcBef>
                <a:spcPts val="1001"/>
              </a:spcBef>
              <a:buClr>
                <a:srgbClr val="000000"/>
              </a:buClr>
              <a:buFont typeface="Arial"/>
              <a:buChar char="•"/>
            </a:pPr>
            <a:r>
              <a:rPr b="0" lang="en-US" sz="9800" spc="-1" strike="noStrike">
                <a:solidFill>
                  <a:srgbClr val="000000"/>
                </a:solidFill>
                <a:latin typeface="Calibri"/>
              </a:rPr>
              <a:t>Anchor Pseudo-classes</a:t>
            </a:r>
            <a:endParaRPr b="0" lang="en-US" sz="9800" spc="-1" strike="noStrike">
              <a:latin typeface="Arial"/>
            </a:endParaRPr>
          </a:p>
          <a:p>
            <a:pPr>
              <a:lnSpc>
                <a:spcPct val="90000"/>
              </a:lnSpc>
              <a:spcBef>
                <a:spcPts val="1001"/>
              </a:spcBef>
              <a:buNone/>
            </a:pPr>
            <a:endParaRPr b="0" lang="en-US" sz="8000" spc="-1" strike="noStrike">
              <a:latin typeface="Arial"/>
            </a:endParaRPr>
          </a:p>
          <a:p>
            <a:pPr marL="228600" indent="-228600">
              <a:lnSpc>
                <a:spcPct val="90000"/>
              </a:lnSpc>
              <a:spcBef>
                <a:spcPts val="1001"/>
              </a:spcBef>
              <a:buClr>
                <a:srgbClr val="000000"/>
              </a:buClr>
              <a:buFont typeface="Arial"/>
              <a:buChar char="•"/>
            </a:pPr>
            <a:r>
              <a:rPr b="0" lang="en-US" sz="8000" spc="-1" strike="noStrike">
                <a:solidFill>
                  <a:srgbClr val="000000"/>
                </a:solidFill>
                <a:latin typeface="Calibri"/>
              </a:rPr>
              <a:t>/* unvisited link */</a:t>
            </a:r>
            <a:br>
              <a:rPr sz="8000"/>
            </a:br>
            <a:r>
              <a:rPr b="0" lang="en-US" sz="8000" spc="-1" strike="noStrike">
                <a:solidFill>
                  <a:srgbClr val="000000"/>
                </a:solidFill>
                <a:latin typeface="Calibri"/>
              </a:rPr>
              <a:t>a:link {</a:t>
            </a:r>
            <a:br>
              <a:rPr sz="8000"/>
            </a:br>
            <a:r>
              <a:rPr b="0" lang="en-US" sz="8000" spc="-1" strike="noStrike">
                <a:solidFill>
                  <a:srgbClr val="000000"/>
                </a:solidFill>
                <a:latin typeface="Calibri"/>
              </a:rPr>
              <a:t>  color: #FF0000;</a:t>
            </a:r>
            <a:br>
              <a:rPr sz="8000"/>
            </a:br>
            <a:r>
              <a:rPr b="0" lang="en-US" sz="8000" spc="-1" strike="noStrike">
                <a:solidFill>
                  <a:srgbClr val="000000"/>
                </a:solidFill>
                <a:latin typeface="Calibri"/>
              </a:rPr>
              <a:t>}</a:t>
            </a:r>
            <a:br>
              <a:rPr sz="8000"/>
            </a:br>
            <a:br>
              <a:rPr sz="8000"/>
            </a:br>
            <a:r>
              <a:rPr b="0" lang="en-US" sz="8000" spc="-1" strike="noStrike">
                <a:solidFill>
                  <a:srgbClr val="000000"/>
                </a:solidFill>
                <a:latin typeface="Calibri"/>
              </a:rPr>
              <a:t>/* visited link */</a:t>
            </a:r>
            <a:br>
              <a:rPr sz="8000"/>
            </a:br>
            <a:r>
              <a:rPr b="0" lang="en-US" sz="8000" spc="-1" strike="noStrike">
                <a:solidFill>
                  <a:srgbClr val="000000"/>
                </a:solidFill>
                <a:latin typeface="Calibri"/>
              </a:rPr>
              <a:t>a:visited {</a:t>
            </a:r>
            <a:br>
              <a:rPr sz="8000"/>
            </a:br>
            <a:r>
              <a:rPr b="0" lang="en-US" sz="8000" spc="-1" strike="noStrike">
                <a:solidFill>
                  <a:srgbClr val="000000"/>
                </a:solidFill>
                <a:latin typeface="Calibri"/>
              </a:rPr>
              <a:t>  color: #00FF00;</a:t>
            </a:r>
            <a:br>
              <a:rPr sz="8000"/>
            </a:br>
            <a:r>
              <a:rPr b="0" lang="en-US" sz="8000" spc="-1" strike="noStrike">
                <a:solidFill>
                  <a:srgbClr val="000000"/>
                </a:solidFill>
                <a:latin typeface="Calibri"/>
              </a:rPr>
              <a:t>}</a:t>
            </a:r>
            <a:br>
              <a:rPr sz="8000"/>
            </a:br>
            <a:br>
              <a:rPr sz="8000"/>
            </a:br>
            <a:r>
              <a:rPr b="0" lang="en-US" sz="8000" spc="-1" strike="noStrike">
                <a:solidFill>
                  <a:srgbClr val="000000"/>
                </a:solidFill>
                <a:latin typeface="Calibri"/>
              </a:rPr>
              <a:t> </a:t>
            </a:r>
            <a:endParaRPr b="0" lang="en-US" sz="8000" spc="-1" strike="noStrike">
              <a:latin typeface="Arial"/>
            </a:endParaRPr>
          </a:p>
          <a:p>
            <a:pPr>
              <a:lnSpc>
                <a:spcPct val="90000"/>
              </a:lnSpc>
              <a:spcBef>
                <a:spcPts val="1001"/>
              </a:spcBef>
              <a:buNone/>
            </a:pPr>
            <a:endParaRPr b="0" lang="en-US" sz="8000" spc="-1" strike="noStrike">
              <a:latin typeface="Arial"/>
            </a:endParaRPr>
          </a:p>
          <a:p>
            <a:pPr marL="228600" indent="-228600">
              <a:lnSpc>
                <a:spcPct val="90000"/>
              </a:lnSpc>
              <a:spcBef>
                <a:spcPts val="1001"/>
              </a:spcBef>
              <a:buClr>
                <a:srgbClr val="000000"/>
              </a:buClr>
              <a:buFont typeface="Arial"/>
              <a:buChar char="•"/>
            </a:pPr>
            <a:r>
              <a:rPr b="0" lang="en-US" sz="8000" spc="-1" strike="noStrike">
                <a:solidFill>
                  <a:srgbClr val="000000"/>
                </a:solidFill>
                <a:latin typeface="Calibri"/>
              </a:rPr>
              <a:t>/* mouse over link */</a:t>
            </a:r>
            <a:br>
              <a:rPr sz="8000"/>
            </a:br>
            <a:r>
              <a:rPr b="0" lang="en-US" sz="8000" spc="-1" strike="noStrike">
                <a:solidFill>
                  <a:srgbClr val="000000"/>
                </a:solidFill>
                <a:latin typeface="Calibri"/>
              </a:rPr>
              <a:t>a:hover {</a:t>
            </a:r>
            <a:br>
              <a:rPr sz="8000"/>
            </a:br>
            <a:r>
              <a:rPr b="0" lang="en-US" sz="8000" spc="-1" strike="noStrike">
                <a:solidFill>
                  <a:srgbClr val="000000"/>
                </a:solidFill>
                <a:latin typeface="Calibri"/>
              </a:rPr>
              <a:t>  color: #FF00FF;</a:t>
            </a:r>
            <a:br>
              <a:rPr sz="8000"/>
            </a:br>
            <a:r>
              <a:rPr b="0" lang="en-US" sz="8000" spc="-1" strike="noStrike">
                <a:solidFill>
                  <a:srgbClr val="000000"/>
                </a:solidFill>
                <a:latin typeface="Calibri"/>
              </a:rPr>
              <a:t>}</a:t>
            </a:r>
            <a:br>
              <a:rPr sz="8000"/>
            </a:br>
            <a:br>
              <a:rPr sz="8000"/>
            </a:br>
            <a:r>
              <a:rPr b="0" lang="en-US" sz="8000" spc="-1" strike="noStrike">
                <a:solidFill>
                  <a:srgbClr val="000000"/>
                </a:solidFill>
                <a:latin typeface="Calibri"/>
              </a:rPr>
              <a:t>/* selected link */</a:t>
            </a:r>
            <a:br>
              <a:rPr sz="8000"/>
            </a:br>
            <a:r>
              <a:rPr b="0" lang="en-US" sz="8000" spc="-1" strike="noStrike">
                <a:solidFill>
                  <a:srgbClr val="000000"/>
                </a:solidFill>
                <a:latin typeface="Calibri"/>
              </a:rPr>
              <a:t>a:active {</a:t>
            </a:r>
            <a:br>
              <a:rPr sz="8000"/>
            </a:br>
            <a:r>
              <a:rPr b="0" lang="en-US" sz="8000" spc="-1" strike="noStrike">
                <a:solidFill>
                  <a:srgbClr val="000000"/>
                </a:solidFill>
                <a:latin typeface="Calibri"/>
              </a:rPr>
              <a:t>  color: #0000FF;</a:t>
            </a:r>
            <a:br>
              <a:rPr sz="8000"/>
            </a:br>
            <a:r>
              <a:rPr b="0" lang="en-US" sz="8000" spc="-1" strike="noStrike">
                <a:solidFill>
                  <a:srgbClr val="000000"/>
                </a:solidFill>
                <a:latin typeface="Calibri"/>
              </a:rPr>
              <a:t>}</a:t>
            </a:r>
            <a:endParaRPr b="0" lang="en-US" sz="8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What is CSS? (Cascading Style Sheet)</a:t>
            </a:r>
            <a:endParaRPr b="0" lang="en-US" sz="4400" spc="-1" strike="noStrike">
              <a:latin typeface="Arial"/>
            </a:endParaRPr>
          </a:p>
        </p:txBody>
      </p:sp>
      <p:sp>
        <p:nvSpPr>
          <p:cNvPr id="9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en-US" sz="2000" spc="-1" strike="noStrike">
                <a:solidFill>
                  <a:srgbClr val="000000"/>
                </a:solidFill>
                <a:latin typeface="Calibri"/>
              </a:rPr>
              <a:t>CSS</a:t>
            </a:r>
            <a:r>
              <a:rPr b="0" lang="en-US" sz="2000" spc="-1" strike="noStrike">
                <a:solidFill>
                  <a:srgbClr val="000000"/>
                </a:solidFill>
                <a:latin typeface="Calibri"/>
              </a:rPr>
              <a:t> stands for </a:t>
            </a:r>
            <a:r>
              <a:rPr b="1" lang="en-US" sz="2000" spc="-1" strike="noStrike">
                <a:solidFill>
                  <a:srgbClr val="000000"/>
                </a:solidFill>
                <a:latin typeface="Calibri"/>
              </a:rPr>
              <a:t>C</a:t>
            </a:r>
            <a:r>
              <a:rPr b="0" lang="en-US" sz="2000" spc="-1" strike="noStrike">
                <a:solidFill>
                  <a:srgbClr val="000000"/>
                </a:solidFill>
                <a:latin typeface="Calibri"/>
              </a:rPr>
              <a:t>ascading </a:t>
            </a:r>
            <a:r>
              <a:rPr b="1" lang="en-US" sz="2000" spc="-1" strike="noStrike">
                <a:solidFill>
                  <a:srgbClr val="000000"/>
                </a:solidFill>
                <a:latin typeface="Calibri"/>
              </a:rPr>
              <a:t>S</a:t>
            </a:r>
            <a:r>
              <a:rPr b="0" lang="en-US" sz="2000" spc="-1" strike="noStrike">
                <a:solidFill>
                  <a:srgbClr val="000000"/>
                </a:solidFill>
                <a:latin typeface="Calibri"/>
              </a:rPr>
              <a:t>tyle </a:t>
            </a:r>
            <a:r>
              <a:rPr b="1" lang="en-US" sz="2000" spc="-1" strike="noStrike">
                <a:solidFill>
                  <a:srgbClr val="000000"/>
                </a:solidFill>
                <a:latin typeface="Calibri"/>
              </a:rPr>
              <a:t>S</a:t>
            </a:r>
            <a:r>
              <a:rPr b="0" lang="en-US" sz="2000" spc="-1" strike="noStrike">
                <a:solidFill>
                  <a:srgbClr val="000000"/>
                </a:solidFill>
                <a:latin typeface="Calibri"/>
              </a:rPr>
              <a:t>heets</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CSS describes </a:t>
            </a:r>
            <a:r>
              <a:rPr b="1" lang="en-US" sz="2000" spc="-1" strike="noStrike">
                <a:solidFill>
                  <a:srgbClr val="000000"/>
                </a:solidFill>
                <a:latin typeface="Calibri"/>
              </a:rPr>
              <a:t>how HTML elements are to be displayed on screen, paper, or in other media</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CSS </a:t>
            </a:r>
            <a:r>
              <a:rPr b="1" lang="en-US" sz="2000" spc="-1" strike="noStrike">
                <a:solidFill>
                  <a:srgbClr val="000000"/>
                </a:solidFill>
                <a:latin typeface="Calibri"/>
              </a:rPr>
              <a:t>saves a lot of work</a:t>
            </a:r>
            <a:r>
              <a:rPr b="0" lang="en-US" sz="2000" spc="-1" strike="noStrike">
                <a:solidFill>
                  <a:srgbClr val="000000"/>
                </a:solidFill>
                <a:latin typeface="Calibri"/>
              </a:rPr>
              <a:t>. It can control the layout of multiple web pages all at once</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alibri"/>
              </a:rPr>
              <a:t>External stylesheets are stored in </a:t>
            </a:r>
            <a:r>
              <a:rPr b="1" lang="en-US" sz="2000" spc="-1" strike="noStrike">
                <a:solidFill>
                  <a:srgbClr val="000000"/>
                </a:solidFill>
                <a:latin typeface="Calibri"/>
              </a:rPr>
              <a:t>CSS files</a:t>
            </a:r>
            <a:endParaRPr b="0" lang="en-US" sz="2000" spc="-1" strike="noStrike">
              <a:latin typeface="Arial"/>
            </a:endParaRPr>
          </a:p>
        </p:txBody>
      </p:sp>
      <p:pic>
        <p:nvPicPr>
          <p:cNvPr id="92" name="Picture 4" descr=""/>
          <p:cNvPicPr/>
          <p:nvPr/>
        </p:nvPicPr>
        <p:blipFill>
          <a:blip r:embed="rId1"/>
          <a:stretch/>
        </p:blipFill>
        <p:spPr>
          <a:xfrm>
            <a:off x="2548440" y="3403440"/>
            <a:ext cx="6600240" cy="31680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Pseudo-classes Selectors</a:t>
            </a:r>
            <a:endParaRPr b="0" lang="en-US" sz="4400" spc="-1" strike="noStrike">
              <a:latin typeface="Arial"/>
            </a:endParaRPr>
          </a:p>
        </p:txBody>
      </p:sp>
      <p:sp>
        <p:nvSpPr>
          <p:cNvPr id="130"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2800" spc="-1" strike="noStrike">
                <a:solidFill>
                  <a:srgbClr val="000000"/>
                </a:solidFill>
                <a:latin typeface="Calibri"/>
              </a:rPr>
              <a:t>Pseudo-classes and CSS Classes</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a.highlight: hover {</a:t>
            </a:r>
            <a:br>
              <a:rPr sz="2800"/>
            </a:br>
            <a:r>
              <a:rPr b="0" lang="en-US" sz="2800" spc="-1" strike="noStrike">
                <a:solidFill>
                  <a:srgbClr val="000000"/>
                </a:solidFill>
                <a:latin typeface="Calibri"/>
              </a:rPr>
              <a:t>  color: #ff0000;</a:t>
            </a:r>
            <a:br>
              <a:rPr sz="2800"/>
            </a:br>
            <a:r>
              <a:rPr b="0" lang="en-US" sz="2800" spc="-1" strike="noStrike">
                <a:solidFill>
                  <a:srgbClr val="000000"/>
                </a:solidFill>
                <a:latin typeface="Calibri"/>
              </a:rPr>
              <a: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Pseudo-classes Selectors</a:t>
            </a:r>
            <a:endParaRPr b="0" lang="en-US" sz="4400" spc="-1" strike="noStrike">
              <a:latin typeface="Arial"/>
            </a:endParaRPr>
          </a:p>
        </p:txBody>
      </p:sp>
      <p:sp>
        <p:nvSpPr>
          <p:cNvPr id="13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3200" spc="-1" strike="noStrike">
                <a:solidFill>
                  <a:srgbClr val="000000"/>
                </a:solidFill>
                <a:latin typeface="Calibri"/>
              </a:rPr>
              <a:t>Hover on &lt;div&gt;</a:t>
            </a:r>
            <a:endParaRPr b="0" lang="en-US" sz="3200" spc="-1" strike="noStrike">
              <a:latin typeface="Arial"/>
            </a:endParaRPr>
          </a:p>
          <a:p>
            <a:pPr>
              <a:lnSpc>
                <a:spcPct val="90000"/>
              </a:lnSpc>
              <a:spcBef>
                <a:spcPts val="1001"/>
              </a:spcBef>
              <a:buNone/>
              <a:tabLst>
                <a:tab algn="l" pos="0"/>
              </a:tabLst>
            </a:pPr>
            <a:endParaRPr b="0" lang="en-US" sz="3600" spc="-1" strike="noStrike">
              <a:latin typeface="Arial"/>
            </a:endParaRPr>
          </a:p>
          <a:p>
            <a:pPr>
              <a:lnSpc>
                <a:spcPct val="90000"/>
              </a:lnSpc>
              <a:spcBef>
                <a:spcPts val="1001"/>
              </a:spcBef>
              <a:buNone/>
              <a:tabLst>
                <a:tab algn="l" pos="0"/>
              </a:tabLst>
            </a:pPr>
            <a:r>
              <a:rPr b="0" lang="en-US" sz="3200" spc="-1" strike="noStrike">
                <a:solidFill>
                  <a:srgbClr val="000000"/>
                </a:solidFill>
                <a:latin typeface="Calibri"/>
              </a:rPr>
              <a:t>div:hover {</a:t>
            </a:r>
            <a:br>
              <a:rPr sz="3200"/>
            </a:br>
            <a:r>
              <a:rPr b="0" lang="en-US" sz="3200" spc="-1" strike="noStrike">
                <a:solidFill>
                  <a:srgbClr val="000000"/>
                </a:solidFill>
                <a:latin typeface="Calibri"/>
              </a:rPr>
              <a:t>  background-color: blue;</a:t>
            </a:r>
            <a:br>
              <a:rPr sz="3200"/>
            </a:br>
            <a:r>
              <a:rPr b="0" lang="en-US" sz="3200" spc="-1" strike="noStrike">
                <a:solidFill>
                  <a:srgbClr val="000000"/>
                </a:solidFill>
                <a:latin typeface="Calibri"/>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Pseudo-classes Selectors</a:t>
            </a:r>
            <a:endParaRPr b="0" lang="en-US" sz="4400" spc="-1" strike="noStrike">
              <a:latin typeface="Arial"/>
            </a:endParaRPr>
          </a:p>
        </p:txBody>
      </p:sp>
      <p:sp>
        <p:nvSpPr>
          <p:cNvPr id="134"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3200" spc="-1" strike="noStrike">
                <a:solidFill>
                  <a:srgbClr val="000000"/>
                </a:solidFill>
                <a:latin typeface="Calibri"/>
              </a:rPr>
              <a:t>CSS - The :first-child Pseudo-class</a:t>
            </a:r>
            <a:endParaRPr b="0" lang="en-US" sz="3200" spc="-1" strike="noStrike">
              <a:latin typeface="Arial"/>
            </a:endParaRPr>
          </a:p>
          <a:p>
            <a:pPr>
              <a:lnSpc>
                <a:spcPct val="90000"/>
              </a:lnSpc>
              <a:spcBef>
                <a:spcPts val="1001"/>
              </a:spcBef>
              <a:buNone/>
              <a:tabLst>
                <a:tab algn="l" pos="0"/>
              </a:tabLst>
            </a:pPr>
            <a:r>
              <a:rPr b="0" lang="en-US" sz="2000" spc="-1" strike="noStrike">
                <a:solidFill>
                  <a:srgbClr val="000000"/>
                </a:solidFill>
                <a:latin typeface="Calibri"/>
              </a:rPr>
              <a:t>The :first-child pseudo-class matches a specified element that is the first child of another element.</a:t>
            </a:r>
            <a:endParaRPr b="0" lang="en-US" sz="2000" spc="-1" strike="noStrike">
              <a:latin typeface="Arial"/>
            </a:endParaRPr>
          </a:p>
          <a:p>
            <a:pPr>
              <a:lnSpc>
                <a:spcPct val="90000"/>
              </a:lnSpc>
              <a:spcBef>
                <a:spcPts val="1001"/>
              </a:spcBef>
              <a:buNone/>
              <a:tabLst>
                <a:tab algn="l" pos="0"/>
              </a:tabLst>
            </a:pPr>
            <a:endParaRPr b="0" lang="en-US" sz="2000" spc="-1" strike="noStrike">
              <a:latin typeface="Arial"/>
            </a:endParaRPr>
          </a:p>
          <a:p>
            <a:pPr>
              <a:lnSpc>
                <a:spcPct val="90000"/>
              </a:lnSpc>
              <a:spcBef>
                <a:spcPts val="1001"/>
              </a:spcBef>
              <a:buNone/>
              <a:tabLst>
                <a:tab algn="l" pos="0"/>
              </a:tabLst>
            </a:pPr>
            <a:r>
              <a:rPr b="0" lang="en-US" sz="3200" spc="-1" strike="noStrike">
                <a:solidFill>
                  <a:srgbClr val="000000"/>
                </a:solidFill>
                <a:latin typeface="Calibri"/>
              </a:rPr>
              <a:t>p:first-child {</a:t>
            </a:r>
            <a:br>
              <a:rPr sz="3200"/>
            </a:br>
            <a:r>
              <a:rPr b="0" lang="en-US" sz="3200" spc="-1" strike="noStrike">
                <a:solidFill>
                  <a:srgbClr val="000000"/>
                </a:solidFill>
                <a:latin typeface="Calibri"/>
              </a:rPr>
              <a:t>  color: blue;</a:t>
            </a:r>
            <a:br>
              <a:rPr sz="3200"/>
            </a:br>
            <a:r>
              <a:rPr b="0" lang="en-US" sz="3200" spc="-1" strike="noStrike">
                <a:solidFill>
                  <a:srgbClr val="000000"/>
                </a:solidFill>
                <a:latin typeface="Calibri"/>
              </a:rPr>
              <a:t>}</a:t>
            </a:r>
            <a:endParaRPr b="0" lang="en-US" sz="3200" spc="-1" strike="noStrike">
              <a:latin typeface="Arial"/>
            </a:endParaRPr>
          </a:p>
          <a:p>
            <a:pPr>
              <a:lnSpc>
                <a:spcPct val="90000"/>
              </a:lnSpc>
              <a:spcBef>
                <a:spcPts val="1001"/>
              </a:spcBef>
              <a:buNone/>
              <a:tabLst>
                <a:tab algn="l" pos="0"/>
              </a:tabLst>
            </a:pPr>
            <a:endParaRPr b="0" lang="en-US" sz="1600" spc="-1" strike="noStrike">
              <a:latin typeface="Arial"/>
            </a:endParaRPr>
          </a:p>
          <a:p>
            <a:pPr>
              <a:lnSpc>
                <a:spcPct val="90000"/>
              </a:lnSpc>
              <a:spcBef>
                <a:spcPts val="1001"/>
              </a:spcBef>
              <a:buNone/>
              <a:tabLst>
                <a:tab algn="l" pos="0"/>
              </a:tabLst>
            </a:pPr>
            <a:r>
              <a:rPr b="0" lang="en-US" sz="2000" spc="-1" strike="noStrike">
                <a:solidFill>
                  <a:srgbClr val="000000"/>
                </a:solidFill>
                <a:latin typeface="Calibri"/>
              </a:rPr>
              <a:t>In the following example, the selector matches any &lt;p&gt; element that is the first child of any element.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Pseudo-classes Selectors</a:t>
            </a:r>
            <a:endParaRPr b="0" lang="en-US" sz="4400" spc="-1" strike="noStrike">
              <a:latin typeface="Arial"/>
            </a:endParaRPr>
          </a:p>
        </p:txBody>
      </p:sp>
      <p:sp>
        <p:nvSpPr>
          <p:cNvPr id="13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3200" spc="-1" strike="noStrike">
                <a:solidFill>
                  <a:srgbClr val="000000"/>
                </a:solidFill>
                <a:latin typeface="Calibri"/>
              </a:rPr>
              <a:t>Match the first &lt;i&gt; element in all &lt;p&gt; elements</a:t>
            </a:r>
            <a:endParaRPr b="0" lang="en-US" sz="3200" spc="-1" strike="noStrike">
              <a:latin typeface="Arial"/>
            </a:endParaRPr>
          </a:p>
          <a:p>
            <a:pPr marL="640080">
              <a:lnSpc>
                <a:spcPct val="90000"/>
              </a:lnSpc>
              <a:spcBef>
                <a:spcPts val="499"/>
              </a:spcBef>
              <a:buNone/>
              <a:tabLst>
                <a:tab algn="l" pos="0"/>
              </a:tabLst>
            </a:pPr>
            <a:endParaRPr b="0" lang="en-US" sz="2800" spc="-1" strike="noStrike">
              <a:latin typeface="Arial"/>
            </a:endParaRPr>
          </a:p>
          <a:p>
            <a:pPr marL="640080">
              <a:lnSpc>
                <a:spcPct val="90000"/>
              </a:lnSpc>
              <a:spcBef>
                <a:spcPts val="499"/>
              </a:spcBef>
              <a:buNone/>
              <a:tabLst>
                <a:tab algn="l" pos="0"/>
              </a:tabLst>
            </a:pPr>
            <a:r>
              <a:rPr b="0" lang="en-US" sz="2800" spc="-1" strike="noStrike">
                <a:solidFill>
                  <a:srgbClr val="000000"/>
                </a:solidFill>
                <a:latin typeface="Calibri"/>
              </a:rPr>
              <a:t>p i:first-child {</a:t>
            </a:r>
            <a:br>
              <a:rPr sz="2800"/>
            </a:br>
            <a:r>
              <a:rPr b="0" lang="en-US" sz="2800" spc="-1" strike="noStrike">
                <a:solidFill>
                  <a:srgbClr val="000000"/>
                </a:solidFill>
                <a:latin typeface="Calibri"/>
              </a:rPr>
              <a:t>  color: blue;</a:t>
            </a:r>
            <a:br>
              <a:rPr sz="2800"/>
            </a:br>
            <a:r>
              <a:rPr b="0" lang="en-US" sz="2800" spc="-1" strike="noStrike">
                <a:solidFill>
                  <a:srgbClr val="000000"/>
                </a:solidFill>
                <a:latin typeface="Calibri"/>
              </a:rPr>
              <a:t>}</a:t>
            </a:r>
            <a:endParaRPr b="0" lang="en-US" sz="2800" spc="-1" strike="noStrike">
              <a:latin typeface="Arial"/>
            </a:endParaRPr>
          </a:p>
          <a:p>
            <a:pPr marL="640080">
              <a:lnSpc>
                <a:spcPct val="90000"/>
              </a:lnSpc>
              <a:spcBef>
                <a:spcPts val="499"/>
              </a:spcBef>
              <a:buNone/>
              <a:tabLst>
                <a:tab algn="l" pos="0"/>
              </a:tabLst>
            </a:pPr>
            <a:endParaRPr b="0" lang="en-US" sz="2800" spc="-1" strike="noStrike">
              <a:latin typeface="Arial"/>
            </a:endParaRPr>
          </a:p>
          <a:p>
            <a:pPr marL="640080">
              <a:lnSpc>
                <a:spcPct val="90000"/>
              </a:lnSpc>
              <a:spcBef>
                <a:spcPts val="1001"/>
              </a:spcBef>
              <a:buNone/>
              <a:tabLst>
                <a:tab algn="l" pos="0"/>
              </a:tabLst>
            </a:pPr>
            <a:r>
              <a:rPr b="0" lang="en-US" sz="2800" spc="-1" strike="noStrike">
                <a:solidFill>
                  <a:srgbClr val="000000"/>
                </a:solidFill>
                <a:latin typeface="Calibri"/>
              </a:rPr>
              <a:t>In the following example, the selector matches the first &lt;i&gt; element in all &lt;p&gt; elements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Picture 5" descr="Screen Clipping"/>
          <p:cNvPicPr/>
          <p:nvPr/>
        </p:nvPicPr>
        <p:blipFill>
          <a:blip r:embed="rId1"/>
          <a:stretch/>
        </p:blipFill>
        <p:spPr>
          <a:xfrm>
            <a:off x="1856880" y="604440"/>
            <a:ext cx="8477640" cy="56484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2" descr="Screen Clipping"/>
          <p:cNvPicPr/>
          <p:nvPr/>
        </p:nvPicPr>
        <p:blipFill>
          <a:blip r:embed="rId1"/>
          <a:stretch/>
        </p:blipFill>
        <p:spPr>
          <a:xfrm>
            <a:off x="939600" y="604440"/>
            <a:ext cx="8534880" cy="56674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Picture 1" descr="Screen Clipping"/>
          <p:cNvPicPr/>
          <p:nvPr/>
        </p:nvPicPr>
        <p:blipFill>
          <a:blip r:embed="rId1"/>
          <a:stretch/>
        </p:blipFill>
        <p:spPr>
          <a:xfrm>
            <a:off x="1856880" y="1795320"/>
            <a:ext cx="8477640" cy="32666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Pseudo-Element Selectors</a:t>
            </a:r>
            <a:endParaRPr b="0" lang="en-US" sz="4400" spc="-1" strike="noStrike">
              <a:latin typeface="Arial"/>
            </a:endParaRPr>
          </a:p>
        </p:txBody>
      </p:sp>
      <p:sp>
        <p:nvSpPr>
          <p:cNvPr id="14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A CSS pseudo-element is used to style specified parts of an element.</a:t>
            </a:r>
            <a:endParaRPr b="0" lang="en-US" sz="3200" spc="-1" strike="noStrike">
              <a:latin typeface="Arial"/>
            </a:endParaRPr>
          </a:p>
          <a:p>
            <a:pPr>
              <a:lnSpc>
                <a:spcPct val="90000"/>
              </a:lnSpc>
              <a:spcBef>
                <a:spcPts val="1001"/>
              </a:spcBef>
              <a:buNone/>
            </a:pPr>
            <a:endParaRPr b="0" lang="en-US" sz="3200" spc="-1" strike="noStrike">
              <a:latin typeface="Arial"/>
            </a:endParaRPr>
          </a:p>
          <a:p>
            <a:pPr marL="228600" indent="-228600">
              <a:lnSpc>
                <a:spcPct val="90000"/>
              </a:lnSpc>
              <a:spcBef>
                <a:spcPts val="1001"/>
              </a:spcBef>
              <a:buClr>
                <a:srgbClr val="000000"/>
              </a:buClr>
              <a:buFont typeface="Arial"/>
              <a:buChar char="•"/>
            </a:pPr>
            <a:r>
              <a:rPr b="0" lang="en-US" sz="3200" spc="-1" strike="noStrike">
                <a:solidFill>
                  <a:srgbClr val="000000"/>
                </a:solidFill>
                <a:latin typeface="Calibri"/>
              </a:rPr>
              <a:t>For example, it can be used to:</a:t>
            </a:r>
            <a:endParaRPr b="0" lang="en-US" sz="3200" spc="-1" strike="noStrike">
              <a:latin typeface="Arial"/>
            </a:endParaRPr>
          </a:p>
          <a:p>
            <a:pPr>
              <a:lnSpc>
                <a:spcPct val="90000"/>
              </a:lnSpc>
              <a:spcBef>
                <a:spcPts val="1001"/>
              </a:spcBef>
              <a:buNone/>
            </a:pPr>
            <a:endParaRPr b="0" lang="en-US" sz="3200" spc="-1" strike="noStrike">
              <a:latin typeface="Arial"/>
            </a:endParaRPr>
          </a:p>
          <a:p>
            <a:pPr lvl="2" marL="1143000" indent="-228600">
              <a:lnSpc>
                <a:spcPct val="90000"/>
              </a:lnSpc>
              <a:spcBef>
                <a:spcPts val="499"/>
              </a:spcBef>
              <a:buClr>
                <a:srgbClr val="000000"/>
              </a:buClr>
              <a:buFont typeface="Wingdings" charset="2"/>
              <a:buChar char=""/>
            </a:pPr>
            <a:r>
              <a:rPr b="0" lang="en-US" sz="2800" spc="-1" strike="noStrike">
                <a:solidFill>
                  <a:srgbClr val="000000"/>
                </a:solidFill>
                <a:latin typeface="Calibri"/>
              </a:rPr>
              <a:t>Style the first letter, or line, of an element</a:t>
            </a:r>
            <a:endParaRPr b="0" lang="en-US" sz="2800" spc="-1" strike="noStrike">
              <a:latin typeface="Arial"/>
            </a:endParaRPr>
          </a:p>
          <a:p>
            <a:pPr lvl="2" marL="1143000" indent="-228600">
              <a:lnSpc>
                <a:spcPct val="90000"/>
              </a:lnSpc>
              <a:spcBef>
                <a:spcPts val="499"/>
              </a:spcBef>
              <a:buClr>
                <a:srgbClr val="000000"/>
              </a:buClr>
              <a:buFont typeface="Wingdings" charset="2"/>
              <a:buChar char=""/>
            </a:pPr>
            <a:r>
              <a:rPr b="0" lang="en-US" sz="2800" spc="-1" strike="noStrike">
                <a:solidFill>
                  <a:srgbClr val="000000"/>
                </a:solidFill>
                <a:latin typeface="Calibri"/>
              </a:rPr>
              <a:t>Insert content before, or after, the content of an element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Pseudo-Element Selectors</a:t>
            </a:r>
            <a:endParaRPr b="0" lang="en-US" sz="4400" spc="-1" strike="noStrike">
              <a:latin typeface="Arial"/>
            </a:endParaRPr>
          </a:p>
        </p:txBody>
      </p:sp>
      <p:sp>
        <p:nvSpPr>
          <p:cNvPr id="14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The syntax of pseudo-elements:</a:t>
            </a:r>
            <a:endParaRPr b="0" lang="en-US" sz="2400" spc="-1" strike="noStrike">
              <a:latin typeface="Arial"/>
            </a:endParaRPr>
          </a:p>
          <a:p>
            <a:pPr marL="128160">
              <a:lnSpc>
                <a:spcPct val="90000"/>
              </a:lnSpc>
              <a:spcBef>
                <a:spcPts val="499"/>
              </a:spcBef>
              <a:buNone/>
              <a:tabLst>
                <a:tab algn="l" pos="0"/>
              </a:tabLst>
            </a:pPr>
            <a:endParaRPr b="0" lang="en-US" sz="2800" spc="-1" strike="noStrike">
              <a:latin typeface="Arial"/>
            </a:endParaRPr>
          </a:p>
          <a:p>
            <a:pPr marL="128160">
              <a:lnSpc>
                <a:spcPct val="90000"/>
              </a:lnSpc>
              <a:spcBef>
                <a:spcPts val="499"/>
              </a:spcBef>
              <a:buNone/>
              <a:tabLst>
                <a:tab algn="l" pos="0"/>
              </a:tabLst>
            </a:pPr>
            <a:r>
              <a:rPr b="0" lang="en-US" sz="2800" spc="-1" strike="noStrike">
                <a:solidFill>
                  <a:srgbClr val="000000"/>
                </a:solidFill>
                <a:latin typeface="Calibri"/>
              </a:rPr>
              <a:t>selector::pseudo-element {</a:t>
            </a:r>
            <a:endParaRPr b="0" lang="en-US" sz="2800" spc="-1" strike="noStrike">
              <a:latin typeface="Arial"/>
            </a:endParaRPr>
          </a:p>
          <a:p>
            <a:pPr marL="128160">
              <a:lnSpc>
                <a:spcPct val="90000"/>
              </a:lnSpc>
              <a:spcBef>
                <a:spcPts val="499"/>
              </a:spcBef>
              <a:buNone/>
              <a:tabLst>
                <a:tab algn="l" pos="0"/>
              </a:tabLst>
            </a:pPr>
            <a:br>
              <a:rPr sz="2800"/>
            </a:br>
            <a:r>
              <a:rPr b="0" lang="en-US" sz="2800" spc="-1" strike="noStrike">
                <a:solidFill>
                  <a:srgbClr val="000000"/>
                </a:solidFill>
                <a:latin typeface="Calibri"/>
              </a:rPr>
              <a:t>  </a:t>
            </a:r>
            <a:r>
              <a:rPr b="0" lang="en-US" sz="2800" spc="-1" strike="noStrike">
                <a:solidFill>
                  <a:srgbClr val="000000"/>
                </a:solidFill>
                <a:latin typeface="Calibri"/>
              </a:rPr>
              <a:t>property: value;</a:t>
            </a:r>
            <a:br>
              <a:rPr sz="2800"/>
            </a:br>
            <a:r>
              <a:rPr b="0" lang="en-US" sz="2800" spc="-1" strike="noStrike">
                <a:solidFill>
                  <a:srgbClr val="000000"/>
                </a:solidFill>
                <a:latin typeface="Calibri"/>
              </a:rPr>
              <a: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Picture 1" descr="Screen Clipping"/>
          <p:cNvPicPr/>
          <p:nvPr/>
        </p:nvPicPr>
        <p:blipFill>
          <a:blip r:embed="rId1"/>
          <a:stretch/>
        </p:blipFill>
        <p:spPr>
          <a:xfrm>
            <a:off x="1432440" y="1357560"/>
            <a:ext cx="9738720" cy="40122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Why use css?</a:t>
            </a:r>
            <a:endParaRPr b="0" lang="en-US" sz="4400" spc="-1" strike="noStrike">
              <a:latin typeface="Arial"/>
            </a:endParaRPr>
          </a:p>
        </p:txBody>
      </p:sp>
      <p:sp>
        <p:nvSpPr>
          <p:cNvPr id="94"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79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HTML was NEVER intended to contain tags for formatting a web page!</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HTML was created to </a:t>
            </a:r>
            <a:r>
              <a:rPr b="1" lang="en-US" sz="2800" spc="-1" strike="noStrike">
                <a:solidFill>
                  <a:srgbClr val="000000"/>
                </a:solidFill>
                <a:latin typeface="Calibri"/>
              </a:rPr>
              <a:t>describe the content</a:t>
            </a:r>
            <a:r>
              <a:rPr b="0" lang="en-US" sz="2800" spc="-1" strike="noStrike">
                <a:solidFill>
                  <a:srgbClr val="000000"/>
                </a:solidFill>
                <a:latin typeface="Calibri"/>
              </a:rPr>
              <a:t> of a web page, like:</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&lt;h1&gt;This is a heading&lt;/h1&gt;</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&lt;p&gt;This is a paragraph.&lt;/p&gt;</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When tags like &lt;font&gt;, and color attributes were added to the HTML 3.2 specification, it started a nightmare for web developers. Development of large websites, where fonts and color information were added to every single page, became a long and expensive process.</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To solve this problem, the World Wide Web Consortium (W3C) created CSS.</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CSS removed the style formatting from the HTML page!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Properties</a:t>
            </a:r>
            <a:endParaRPr b="0" lang="en-US" sz="4400" spc="-1" strike="noStrike">
              <a:latin typeface="Arial"/>
            </a:endParaRPr>
          </a:p>
        </p:txBody>
      </p:sp>
      <p:sp>
        <p:nvSpPr>
          <p:cNvPr id="14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Length Units</a:t>
            </a:r>
            <a:endParaRPr b="0" lang="en-US" sz="2800" spc="-1" strike="noStrike">
              <a:latin typeface="Arial"/>
            </a:endParaRPr>
          </a:p>
          <a:p>
            <a:pPr>
              <a:lnSpc>
                <a:spcPct val="90000"/>
              </a:lnSpc>
              <a:spcBef>
                <a:spcPts val="1001"/>
              </a:spcBef>
              <a:buNone/>
            </a:pPr>
            <a:endParaRPr b="0" lang="en-US" sz="2800" spc="-1" strike="noStrike">
              <a:latin typeface="Arial"/>
            </a:endParaRPr>
          </a:p>
        </p:txBody>
      </p:sp>
      <p:pic>
        <p:nvPicPr>
          <p:cNvPr id="147" name="Picture 3" descr=""/>
          <p:cNvPicPr/>
          <p:nvPr/>
        </p:nvPicPr>
        <p:blipFill>
          <a:blip r:embed="rId1"/>
          <a:stretch/>
        </p:blipFill>
        <p:spPr>
          <a:xfrm>
            <a:off x="1511280" y="2319480"/>
            <a:ext cx="7543080" cy="35902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Specificity</a:t>
            </a:r>
            <a:endParaRPr b="0" lang="en-US" sz="4400" spc="-1" strike="noStrike">
              <a:latin typeface="Arial"/>
            </a:endParaRPr>
          </a:p>
        </p:txBody>
      </p:sp>
      <p:sp>
        <p:nvSpPr>
          <p:cNvPr id="14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What is Specificity?</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there are two or more CSS rules that point to the same element, the selector with the highest specificity value will "win", and its style declaration will be applied to that HTML element.</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pic>
        <p:nvPicPr>
          <p:cNvPr id="150" name="Picture 3" descr=""/>
          <p:cNvPicPr/>
          <p:nvPr/>
        </p:nvPicPr>
        <p:blipFill>
          <a:blip r:embed="rId1"/>
          <a:stretch/>
        </p:blipFill>
        <p:spPr>
          <a:xfrm>
            <a:off x="1298160" y="3547080"/>
            <a:ext cx="4462560" cy="3005640"/>
          </a:xfrm>
          <a:prstGeom prst="rect">
            <a:avLst/>
          </a:prstGeom>
          <a:ln w="0">
            <a:noFill/>
          </a:ln>
        </p:spPr>
      </p:pic>
      <p:sp>
        <p:nvSpPr>
          <p:cNvPr id="151" name="TextBox 4"/>
          <p:cNvSpPr/>
          <p:nvPr/>
        </p:nvSpPr>
        <p:spPr>
          <a:xfrm>
            <a:off x="5295600" y="4300920"/>
            <a:ext cx="6354000" cy="173556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In this example, we have added a class selector (named "test"), and specified a green color for this class. The text will now be green (even though we have specified a red color for the element selector "p"). This is because the class selector is given higher priority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 Colors</a:t>
            </a:r>
            <a:endParaRPr b="0" lang="en-US" sz="4400" spc="-1" strike="noStrike">
              <a:latin typeface="Arial"/>
            </a:endParaRPr>
          </a:p>
        </p:txBody>
      </p:sp>
      <p:pic>
        <p:nvPicPr>
          <p:cNvPr id="153" name="Content Placeholder 3" descr=""/>
          <p:cNvPicPr/>
          <p:nvPr/>
        </p:nvPicPr>
        <p:blipFill>
          <a:blip r:embed="rId1"/>
          <a:stretch/>
        </p:blipFill>
        <p:spPr>
          <a:xfrm>
            <a:off x="681480" y="1571040"/>
            <a:ext cx="10514880" cy="1541160"/>
          </a:xfrm>
          <a:prstGeom prst="rect">
            <a:avLst/>
          </a:prstGeom>
          <a:ln w="0">
            <a:noFill/>
          </a:ln>
        </p:spPr>
      </p:pic>
      <p:pic>
        <p:nvPicPr>
          <p:cNvPr id="154" name="Picture 4" descr=""/>
          <p:cNvPicPr/>
          <p:nvPr/>
        </p:nvPicPr>
        <p:blipFill>
          <a:blip r:embed="rId2"/>
          <a:stretch/>
        </p:blipFill>
        <p:spPr>
          <a:xfrm>
            <a:off x="584280" y="4506840"/>
            <a:ext cx="10709640" cy="1762200"/>
          </a:xfrm>
          <a:prstGeom prst="rect">
            <a:avLst/>
          </a:prstGeom>
          <a:ln w="0">
            <a:noFill/>
          </a:ln>
        </p:spPr>
      </p:pic>
      <p:sp>
        <p:nvSpPr>
          <p:cNvPr id="155" name="TextBox 5"/>
          <p:cNvSpPr/>
          <p:nvPr/>
        </p:nvSpPr>
        <p:spPr>
          <a:xfrm>
            <a:off x="681480" y="3259800"/>
            <a:ext cx="10514880" cy="2040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000" spc="-1" strike="noStrike">
                <a:solidFill>
                  <a:srgbClr val="000000"/>
                </a:solidFill>
                <a:latin typeface="Calibri"/>
                <a:ea typeface="DejaVu Sans"/>
              </a:rPr>
              <a:t>CSS Color Values</a:t>
            </a:r>
            <a:endParaRPr b="0" lang="en-US" sz="20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In CSS, colors can also be specified using RGB values, HEX values, HSL values, RGBA values, and HSLA values:</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ea typeface="DejaVu Sans"/>
              </a:rPr>
              <a:t>Same as color name "Tomato":</a:t>
            </a:r>
            <a:endParaRPr b="0" lang="en-US" sz="1800" spc="-1" strike="noStrike">
              <a:latin typeface="Arial"/>
            </a:endParaRPr>
          </a:p>
          <a:p>
            <a:pPr>
              <a:lnSpc>
                <a:spcPct val="100000"/>
              </a:lnSpc>
              <a:buNone/>
            </a:pPr>
            <a:br>
              <a:rPr sz="1800"/>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Margins</a:t>
            </a:r>
            <a:endParaRPr b="0" lang="en-US" sz="4400" spc="-1" strike="noStrike">
              <a:latin typeface="Arial"/>
            </a:endParaRPr>
          </a:p>
        </p:txBody>
      </p:sp>
      <p:sp>
        <p:nvSpPr>
          <p:cNvPr id="157"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100000"/>
              </a:lnSpc>
              <a:buClr>
                <a:srgbClr val="000000"/>
              </a:buClr>
              <a:buFont typeface="Arial"/>
              <a:buChar char="•"/>
            </a:pPr>
            <a:r>
              <a:rPr b="0" lang="en-US" sz="2800" spc="-1" strike="noStrike">
                <a:solidFill>
                  <a:srgbClr val="000000"/>
                </a:solidFill>
                <a:latin typeface="Calibri"/>
              </a:rPr>
              <a:t>The CSS </a:t>
            </a:r>
            <a:r>
              <a:rPr b="0" lang="en-US" sz="2800" spc="-1" strike="noStrike">
                <a:solidFill>
                  <a:srgbClr val="dc143c"/>
                </a:solidFill>
                <a:latin typeface="Calibri"/>
              </a:rPr>
              <a:t>margin</a:t>
            </a:r>
            <a:r>
              <a:rPr b="0" lang="en-US" sz="2800" spc="-1" strike="noStrike">
                <a:solidFill>
                  <a:srgbClr val="000000"/>
                </a:solidFill>
                <a:latin typeface="Calibri"/>
              </a:rPr>
              <a:t> properties are used to create space around elements, outside of any defined borders.</a:t>
            </a:r>
            <a:endParaRPr b="0" lang="en-US" sz="2800" spc="-1" strike="noStrike">
              <a:latin typeface="Arial"/>
            </a:endParaRPr>
          </a:p>
          <a:p>
            <a:pPr marL="228600" indent="-228600">
              <a:lnSpc>
                <a:spcPct val="100000"/>
              </a:lnSpc>
              <a:buClr>
                <a:srgbClr val="000000"/>
              </a:buClr>
              <a:buFont typeface="Arial"/>
              <a:buChar char="•"/>
            </a:pPr>
            <a:r>
              <a:rPr b="0" lang="en-US" sz="2800" spc="-1" strike="noStrike">
                <a:solidFill>
                  <a:srgbClr val="000000"/>
                </a:solidFill>
                <a:latin typeface="Calibri"/>
              </a:rPr>
              <a:t>With CSS, you have full control over the margins. There are properties for setting the margin for each side of an element (top, right, bottom, and left).</a:t>
            </a:r>
            <a:br>
              <a:rPr sz="2800"/>
            </a:br>
            <a:r>
              <a:rPr b="0" lang="en-US" sz="2800" spc="-1" strike="noStrike">
                <a:solidFill>
                  <a:srgbClr val="000000"/>
                </a:solidFill>
                <a:latin typeface="Calibri"/>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000000"/>
                </a:solidFill>
                <a:latin typeface="Calibri Light"/>
              </a:rPr>
              <a:t>Margin - Individual Sides</a:t>
            </a:r>
            <a:endParaRPr b="0" lang="en-US" sz="4400" spc="-1" strike="noStrike">
              <a:latin typeface="Arial"/>
            </a:endParaRPr>
          </a:p>
        </p:txBody>
      </p:sp>
      <p:sp>
        <p:nvSpPr>
          <p:cNvPr id="15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a:lnSpc>
                <a:spcPct val="100000"/>
              </a:lnSpc>
              <a:buNone/>
              <a:tabLst>
                <a:tab algn="l" pos="0"/>
              </a:tabLst>
            </a:pPr>
            <a:r>
              <a:rPr b="0" lang="en-US" sz="2800" spc="-1" strike="noStrike">
                <a:solidFill>
                  <a:srgbClr val="000000"/>
                </a:solidFill>
                <a:latin typeface="Calibri"/>
              </a:rPr>
              <a:t>CSS has properties for specifying the margin for each side of an element:</a:t>
            </a:r>
            <a:endParaRPr b="0" lang="en-US" sz="2800" spc="-1" strike="noStrike">
              <a:latin typeface="Arial"/>
            </a:endParaRPr>
          </a:p>
          <a:p>
            <a:pPr marL="432000" indent="-324000">
              <a:lnSpc>
                <a:spcPct val="100000"/>
              </a:lnSpc>
              <a:buClr>
                <a:srgbClr val="dc143c"/>
              </a:buClr>
              <a:buFont typeface="Arial"/>
              <a:buChar char="•"/>
              <a:tabLst>
                <a:tab algn="l" pos="0"/>
              </a:tabLst>
            </a:pPr>
            <a:r>
              <a:rPr b="0" lang="en-US" sz="2800" spc="-1" strike="noStrike">
                <a:solidFill>
                  <a:srgbClr val="dc143c"/>
                </a:solidFill>
                <a:latin typeface="Calibri"/>
              </a:rPr>
              <a:t>margin-top</a:t>
            </a:r>
            <a:endParaRPr b="0" lang="en-US" sz="2800" spc="-1" strike="noStrike">
              <a:latin typeface="Arial"/>
            </a:endParaRPr>
          </a:p>
          <a:p>
            <a:pPr marL="432000" indent="-324000">
              <a:lnSpc>
                <a:spcPct val="100000"/>
              </a:lnSpc>
              <a:buClr>
                <a:srgbClr val="dc143c"/>
              </a:buClr>
              <a:buFont typeface="Arial"/>
              <a:buChar char="•"/>
              <a:tabLst>
                <a:tab algn="l" pos="0"/>
              </a:tabLst>
            </a:pPr>
            <a:r>
              <a:rPr b="0" lang="en-US" sz="2800" spc="-1" strike="noStrike">
                <a:solidFill>
                  <a:srgbClr val="dc143c"/>
                </a:solidFill>
                <a:latin typeface="Calibri"/>
              </a:rPr>
              <a:t>margin-right</a:t>
            </a:r>
            <a:endParaRPr b="0" lang="en-US" sz="2800" spc="-1" strike="noStrike">
              <a:latin typeface="Arial"/>
            </a:endParaRPr>
          </a:p>
          <a:p>
            <a:pPr marL="432000" indent="-324000">
              <a:lnSpc>
                <a:spcPct val="100000"/>
              </a:lnSpc>
              <a:buClr>
                <a:srgbClr val="dc143c"/>
              </a:buClr>
              <a:buFont typeface="Arial"/>
              <a:buChar char="•"/>
              <a:tabLst>
                <a:tab algn="l" pos="0"/>
              </a:tabLst>
            </a:pPr>
            <a:r>
              <a:rPr b="0" lang="en-US" sz="2800" spc="-1" strike="noStrike">
                <a:solidFill>
                  <a:srgbClr val="dc143c"/>
                </a:solidFill>
                <a:latin typeface="Calibri"/>
              </a:rPr>
              <a:t>margin-bottom</a:t>
            </a:r>
            <a:endParaRPr b="0" lang="en-US" sz="2800" spc="-1" strike="noStrike">
              <a:latin typeface="Arial"/>
            </a:endParaRPr>
          </a:p>
          <a:p>
            <a:pPr marL="432000" indent="-324000">
              <a:lnSpc>
                <a:spcPct val="100000"/>
              </a:lnSpc>
              <a:buClr>
                <a:srgbClr val="dc143c"/>
              </a:buClr>
              <a:buFont typeface="Arial"/>
              <a:buChar char="•"/>
              <a:tabLst>
                <a:tab algn="l" pos="0"/>
              </a:tabLst>
            </a:pPr>
            <a:r>
              <a:rPr b="0" lang="en-US" sz="2800" spc="-1" strike="noStrike">
                <a:solidFill>
                  <a:srgbClr val="dc143c"/>
                </a:solidFill>
                <a:latin typeface="Calibri"/>
              </a:rPr>
              <a:t>margin-left</a:t>
            </a:r>
            <a:endParaRPr b="0" lang="en-US" sz="2800" spc="-1" strike="noStrike">
              <a:latin typeface="Arial"/>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Calibri"/>
              </a:rPr>
              <a:t>All the margin properties can have the following values:</a:t>
            </a:r>
            <a:endParaRPr b="0" lang="en-US" sz="1800" spc="-1" strike="noStrike">
              <a:latin typeface="Arial"/>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Calibri"/>
              </a:rPr>
              <a:t>auto - the browser calculates the margin</a:t>
            </a:r>
            <a:endParaRPr b="0" lang="en-US" sz="1800" spc="-1" strike="noStrike">
              <a:latin typeface="Arial"/>
            </a:endParaRPr>
          </a:p>
          <a:p>
            <a:pPr lvl="1" marL="685800" indent="-228600">
              <a:lnSpc>
                <a:spcPct val="90000"/>
              </a:lnSpc>
              <a:spcBef>
                <a:spcPts val="499"/>
              </a:spcBef>
              <a:buClr>
                <a:srgbClr val="000000"/>
              </a:buClr>
              <a:buFont typeface="Arial"/>
              <a:buChar char="•"/>
              <a:tabLst>
                <a:tab algn="l" pos="0"/>
              </a:tabLst>
            </a:pPr>
            <a:r>
              <a:rPr b="0" i="1" lang="en-US" sz="1800" spc="-1" strike="noStrike">
                <a:solidFill>
                  <a:srgbClr val="000000"/>
                </a:solidFill>
                <a:latin typeface="Calibri"/>
              </a:rPr>
              <a:t>length</a:t>
            </a:r>
            <a:r>
              <a:rPr b="0" lang="en-US" sz="1800" spc="-1" strike="noStrike">
                <a:solidFill>
                  <a:srgbClr val="000000"/>
                </a:solidFill>
                <a:latin typeface="Calibri"/>
              </a:rPr>
              <a:t> - specifies a margin in px, pt, cm, etc.</a:t>
            </a:r>
            <a:endParaRPr b="0" lang="en-US" sz="1800" spc="-1" strike="noStrike">
              <a:latin typeface="Arial"/>
            </a:endParaRPr>
          </a:p>
          <a:p>
            <a:pPr lvl="1" marL="685800" indent="-228600">
              <a:lnSpc>
                <a:spcPct val="90000"/>
              </a:lnSpc>
              <a:spcBef>
                <a:spcPts val="499"/>
              </a:spcBef>
              <a:buClr>
                <a:srgbClr val="000000"/>
              </a:buClr>
              <a:buFont typeface="Arial"/>
              <a:buChar char="•"/>
              <a:tabLst>
                <a:tab algn="l" pos="0"/>
              </a:tabLst>
            </a:pPr>
            <a:r>
              <a:rPr b="0" i="1" lang="en-US" sz="1800" spc="-1" strike="noStrike">
                <a:solidFill>
                  <a:srgbClr val="000000"/>
                </a:solidFill>
                <a:latin typeface="Calibri"/>
              </a:rPr>
              <a:t>%</a:t>
            </a:r>
            <a:r>
              <a:rPr b="0" lang="en-US" sz="1800" spc="-1" strike="noStrike">
                <a:solidFill>
                  <a:srgbClr val="000000"/>
                </a:solidFill>
                <a:latin typeface="Calibri"/>
              </a:rPr>
              <a:t> - specifies a margin in % of the width of the containing element</a:t>
            </a:r>
            <a:endParaRPr b="0" lang="en-US" sz="1800" spc="-1" strike="noStrike">
              <a:latin typeface="Arial"/>
            </a:endParaRPr>
          </a:p>
          <a:p>
            <a:pPr lvl="1" marL="685800" indent="-228600">
              <a:lnSpc>
                <a:spcPct val="90000"/>
              </a:lnSpc>
              <a:spcBef>
                <a:spcPts val="499"/>
              </a:spcBef>
              <a:buClr>
                <a:srgbClr val="000000"/>
              </a:buClr>
              <a:buFont typeface="Arial"/>
              <a:buChar char="•"/>
              <a:tabLst>
                <a:tab algn="l" pos="0"/>
              </a:tabLst>
            </a:pPr>
            <a:r>
              <a:rPr b="0" lang="en-US" sz="1800" spc="-1" strike="noStrike">
                <a:solidFill>
                  <a:srgbClr val="000000"/>
                </a:solidFill>
                <a:latin typeface="Calibri"/>
              </a:rPr>
              <a:t>inherit - specifies that the margin should be inherited from the parent element</a:t>
            </a:r>
            <a:endParaRPr b="0" lang="en-US" sz="1800" spc="-1" strike="noStrike">
              <a:latin typeface="Arial"/>
            </a:endParaRPr>
          </a:p>
          <a:p>
            <a:pPr>
              <a:lnSpc>
                <a:spcPct val="90000"/>
              </a:lnSpc>
              <a:spcBef>
                <a:spcPts val="1001"/>
              </a:spcBef>
              <a:buNone/>
              <a:tabLst>
                <a:tab algn="l" pos="0"/>
              </a:tabLst>
            </a:pPr>
            <a:endParaRPr b="0" lang="en-US" sz="2800" spc="-1" strike="noStrike">
              <a:latin typeface="Arial"/>
            </a:endParaRPr>
          </a:p>
        </p:txBody>
      </p:sp>
      <p:pic>
        <p:nvPicPr>
          <p:cNvPr id="160" name="Picture 4" descr=""/>
          <p:cNvPicPr/>
          <p:nvPr/>
        </p:nvPicPr>
        <p:blipFill>
          <a:blip r:embed="rId1"/>
          <a:stretch/>
        </p:blipFill>
        <p:spPr>
          <a:xfrm>
            <a:off x="4317120" y="6176880"/>
            <a:ext cx="2561400" cy="304200"/>
          </a:xfrm>
          <a:prstGeom prst="rect">
            <a:avLst/>
          </a:prstGeom>
          <a:ln w="0">
            <a:solidFill>
              <a:srgbClr val="ff0000"/>
            </a:solidFill>
          </a:ln>
        </p:spPr>
      </p:pic>
      <p:pic>
        <p:nvPicPr>
          <p:cNvPr id="161" name="Picture 5" descr=""/>
          <p:cNvPicPr/>
          <p:nvPr/>
        </p:nvPicPr>
        <p:blipFill>
          <a:blip r:embed="rId2"/>
          <a:stretch/>
        </p:blipFill>
        <p:spPr>
          <a:xfrm>
            <a:off x="3897360" y="2510640"/>
            <a:ext cx="3056760" cy="1218600"/>
          </a:xfrm>
          <a:prstGeom prst="rect">
            <a:avLst/>
          </a:prstGeom>
          <a:ln w="0">
            <a:solidFill>
              <a:srgbClr val="000000"/>
            </a:solidFill>
          </a:ln>
        </p:spPr>
      </p:pic>
      <p:pic>
        <p:nvPicPr>
          <p:cNvPr id="162" name="Picture 6" descr=""/>
          <p:cNvPicPr/>
          <p:nvPr/>
        </p:nvPicPr>
        <p:blipFill>
          <a:blip r:embed="rId3"/>
          <a:stretch/>
        </p:blipFill>
        <p:spPr>
          <a:xfrm>
            <a:off x="7065720" y="2510640"/>
            <a:ext cx="3256920" cy="951840"/>
          </a:xfrm>
          <a:prstGeom prst="rect">
            <a:avLst/>
          </a:prstGeom>
          <a:ln w="0">
            <a:solidFill>
              <a:srgbClr val="000000"/>
            </a:solidFill>
          </a:ln>
        </p:spPr>
      </p:pic>
      <p:pic>
        <p:nvPicPr>
          <p:cNvPr id="163" name="Picture 7" descr=""/>
          <p:cNvPicPr/>
          <p:nvPr/>
        </p:nvPicPr>
        <p:blipFill>
          <a:blip r:embed="rId4"/>
          <a:stretch/>
        </p:blipFill>
        <p:spPr>
          <a:xfrm>
            <a:off x="7065720" y="3576960"/>
            <a:ext cx="3256920" cy="786600"/>
          </a:xfrm>
          <a:prstGeom prst="rect">
            <a:avLst/>
          </a:prstGeom>
          <a:ln w="0">
            <a:solidFill>
              <a:srgbClr val="000000"/>
            </a:solidFill>
          </a:ln>
        </p:spPr>
      </p:pic>
      <p:pic>
        <p:nvPicPr>
          <p:cNvPr id="164" name="Picture 8" descr=""/>
          <p:cNvPicPr/>
          <p:nvPr/>
        </p:nvPicPr>
        <p:blipFill>
          <a:blip r:embed="rId5"/>
          <a:stretch/>
        </p:blipFill>
        <p:spPr>
          <a:xfrm>
            <a:off x="7065720" y="4478040"/>
            <a:ext cx="2628360" cy="627840"/>
          </a:xfrm>
          <a:prstGeom prst="rect">
            <a:avLst/>
          </a:prstGeom>
          <a:ln w="0">
            <a:solidFill>
              <a:srgbClr val="000000"/>
            </a:solid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 Paddings</a:t>
            </a:r>
            <a:endParaRPr b="0" lang="en-US" sz="4400" spc="-1" strike="noStrike">
              <a:latin typeface="Arial"/>
            </a:endParaRPr>
          </a:p>
        </p:txBody>
      </p:sp>
      <p:sp>
        <p:nvSpPr>
          <p:cNvPr id="16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Paddings are same as margins, as both have the same attributes, the only difference between both is that paddings cannot be negative.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000000"/>
                </a:solidFill>
                <a:latin typeface="Calibri Light"/>
              </a:rPr>
              <a:t>Visibility Property</a:t>
            </a:r>
            <a:endParaRPr b="0" lang="en-US" sz="4400" spc="-1" strike="noStrike">
              <a:latin typeface="Arial"/>
            </a:endParaRPr>
          </a:p>
        </p:txBody>
      </p:sp>
      <p:sp>
        <p:nvSpPr>
          <p:cNvPr id="168"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100000"/>
              </a:lnSpc>
              <a:buNone/>
              <a:tabLst>
                <a:tab algn="l" pos="0"/>
              </a:tabLst>
            </a:pPr>
            <a:r>
              <a:rPr b="0" lang="en-US" sz="2800" spc="-1" strike="noStrike">
                <a:solidFill>
                  <a:srgbClr val="000000"/>
                </a:solidFill>
                <a:latin typeface="Calibri"/>
              </a:rPr>
              <a:t>The </a:t>
            </a:r>
            <a:r>
              <a:rPr b="0" lang="en-US" sz="2800" spc="-1" strike="noStrike">
                <a:solidFill>
                  <a:srgbClr val="dc143c"/>
                </a:solidFill>
                <a:latin typeface="Calibri"/>
              </a:rPr>
              <a:t>visibility</a:t>
            </a:r>
            <a:r>
              <a:rPr b="0" lang="en-US" sz="2800" spc="-1" strike="noStrike">
                <a:solidFill>
                  <a:srgbClr val="000000"/>
                </a:solidFill>
                <a:latin typeface="Calibri"/>
              </a:rPr>
              <a:t> property specifies whether or not an element is visible.</a:t>
            </a:r>
            <a:endParaRPr b="0" lang="en-US" sz="2800" spc="-1" strike="noStrike">
              <a:latin typeface="Arial"/>
            </a:endParaRPr>
          </a:p>
          <a:p>
            <a:pPr>
              <a:lnSpc>
                <a:spcPct val="100000"/>
              </a:lnSpc>
              <a:buNone/>
              <a:tabLst>
                <a:tab algn="l" pos="0"/>
              </a:tabLst>
            </a:pPr>
            <a:br>
              <a:rPr sz="4400"/>
            </a:br>
            <a:endParaRPr b="0" lang="en-US" sz="4400" spc="-1" strike="noStrike">
              <a:latin typeface="Arial"/>
            </a:endParaRPr>
          </a:p>
          <a:p>
            <a:pPr>
              <a:lnSpc>
                <a:spcPct val="90000"/>
              </a:lnSpc>
              <a:spcBef>
                <a:spcPts val="1001"/>
              </a:spcBef>
              <a:buNone/>
              <a:tabLst>
                <a:tab algn="l" pos="0"/>
              </a:tabLst>
            </a:pPr>
            <a:endParaRPr b="0" lang="en-US" sz="2800" spc="-1" strike="noStrike">
              <a:latin typeface="Arial"/>
            </a:endParaRPr>
          </a:p>
        </p:txBody>
      </p:sp>
      <p:sp>
        <p:nvSpPr>
          <p:cNvPr id="169" name="TextBox 4"/>
          <p:cNvSpPr/>
          <p:nvPr/>
        </p:nvSpPr>
        <p:spPr>
          <a:xfrm>
            <a:off x="838080" y="6159960"/>
            <a:ext cx="10514880" cy="63828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Tip:</a:t>
            </a:r>
            <a:r>
              <a:rPr b="0" lang="en-US" sz="1800" spc="-1" strike="noStrike">
                <a:solidFill>
                  <a:srgbClr val="000000"/>
                </a:solidFill>
                <a:latin typeface="Calibri"/>
                <a:ea typeface="DejaVu Sans"/>
              </a:rPr>
              <a:t> Hidden elements take up space on the page. Use the display property to both hide and remove an element from the document layout!</a:t>
            </a:r>
            <a:endParaRPr b="0" lang="en-US" sz="1800" spc="-1" strike="noStrike">
              <a:latin typeface="Arial"/>
            </a:endParaRPr>
          </a:p>
        </p:txBody>
      </p:sp>
      <p:pic>
        <p:nvPicPr>
          <p:cNvPr id="170" name="Picture 5" descr=""/>
          <p:cNvPicPr/>
          <p:nvPr/>
        </p:nvPicPr>
        <p:blipFill>
          <a:blip r:embed="rId1"/>
          <a:stretch/>
        </p:blipFill>
        <p:spPr>
          <a:xfrm>
            <a:off x="1015200" y="2534040"/>
            <a:ext cx="5199840" cy="1770840"/>
          </a:xfrm>
          <a:prstGeom prst="rect">
            <a:avLst/>
          </a:prstGeom>
          <a:ln w="0">
            <a:noFill/>
          </a:ln>
        </p:spPr>
      </p:pic>
      <p:sp>
        <p:nvSpPr>
          <p:cNvPr id="171" name="TextBox 6"/>
          <p:cNvSpPr/>
          <p:nvPr/>
        </p:nvSpPr>
        <p:spPr>
          <a:xfrm>
            <a:off x="895320" y="4608720"/>
            <a:ext cx="51998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Syntax:</a:t>
            </a:r>
            <a:endParaRPr b="0" lang="en-US" sz="1800" spc="-1" strike="noStrike">
              <a:latin typeface="Arial"/>
            </a:endParaRPr>
          </a:p>
        </p:txBody>
      </p:sp>
      <p:pic>
        <p:nvPicPr>
          <p:cNvPr id="172" name="Picture 7" descr=""/>
          <p:cNvPicPr/>
          <p:nvPr/>
        </p:nvPicPr>
        <p:blipFill>
          <a:blip r:embed="rId2"/>
          <a:stretch/>
        </p:blipFill>
        <p:spPr>
          <a:xfrm>
            <a:off x="1225440" y="4979160"/>
            <a:ext cx="4199760" cy="29448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Visibility Property – contd…</a:t>
            </a:r>
            <a:endParaRPr b="0" lang="en-US" sz="4400" spc="-1" strike="noStrike">
              <a:latin typeface="Arial"/>
            </a:endParaRPr>
          </a:p>
        </p:txBody>
      </p:sp>
      <p:pic>
        <p:nvPicPr>
          <p:cNvPr id="174" name="Content Placeholder 3" descr=""/>
          <p:cNvPicPr/>
          <p:nvPr/>
        </p:nvPicPr>
        <p:blipFill>
          <a:blip r:embed="rId1"/>
          <a:stretch/>
        </p:blipFill>
        <p:spPr>
          <a:xfrm>
            <a:off x="838080" y="2568240"/>
            <a:ext cx="10514880" cy="2865600"/>
          </a:xfrm>
          <a:prstGeom prst="rect">
            <a:avLst/>
          </a:prstGeom>
          <a:ln w="0">
            <a:noFill/>
          </a:ln>
        </p:spPr>
      </p:pic>
      <p:sp>
        <p:nvSpPr>
          <p:cNvPr id="175" name="TextBox 4"/>
          <p:cNvSpPr/>
          <p:nvPr/>
        </p:nvSpPr>
        <p:spPr>
          <a:xfrm>
            <a:off x="760320" y="1806120"/>
            <a:ext cx="3403440" cy="7905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2800" spc="-1" strike="noStrike">
                <a:solidFill>
                  <a:srgbClr val="000000"/>
                </a:solidFill>
                <a:latin typeface="Calibri"/>
                <a:ea typeface="DejaVu Sans"/>
              </a:rPr>
              <a:t>Property Values</a:t>
            </a:r>
            <a:endParaRPr b="0" lang="en-US" sz="2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Element Flow in HTML and CSS</a:t>
            </a:r>
            <a:endParaRPr b="0" lang="en-US" sz="4400" spc="-1" strike="noStrike">
              <a:latin typeface="Arial"/>
            </a:endParaRPr>
          </a:p>
        </p:txBody>
      </p:sp>
      <p:sp>
        <p:nvSpPr>
          <p:cNvPr id="177"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Every HTML element has a default display value, depending on what type of element it is.</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There are two display values: block and inline.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000000"/>
                </a:solidFill>
                <a:latin typeface="Calibri Light"/>
              </a:rPr>
              <a:t>Block-level Elements</a:t>
            </a:r>
            <a:endParaRPr b="0" lang="en-US" sz="4400" spc="-1" strike="noStrike">
              <a:latin typeface="Arial"/>
            </a:endParaRPr>
          </a:p>
        </p:txBody>
      </p:sp>
      <p:sp>
        <p:nvSpPr>
          <p:cNvPr id="17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91000"/>
          </a:bodyPr>
          <a:p>
            <a:pPr marL="228600" indent="-228600">
              <a:lnSpc>
                <a:spcPct val="100000"/>
              </a:lnSpc>
              <a:buClr>
                <a:srgbClr val="000000"/>
              </a:buClr>
              <a:buFont typeface="Arial"/>
              <a:buChar char="•"/>
            </a:pPr>
            <a:r>
              <a:rPr b="0" lang="en-US" sz="2800" spc="-1" strike="noStrike">
                <a:solidFill>
                  <a:srgbClr val="000000"/>
                </a:solidFill>
                <a:latin typeface="Calibri"/>
              </a:rPr>
              <a:t>A block-level element always starts on a new line, and the browsers automatically add some space (a margin) before and after the element.</a:t>
            </a:r>
            <a:endParaRPr b="0" lang="en-US" sz="2800" spc="-1" strike="noStrike">
              <a:latin typeface="Arial"/>
            </a:endParaRPr>
          </a:p>
          <a:p>
            <a:pPr marL="228600" indent="-228600">
              <a:lnSpc>
                <a:spcPct val="100000"/>
              </a:lnSpc>
              <a:buClr>
                <a:srgbClr val="000000"/>
              </a:buClr>
              <a:buFont typeface="Arial"/>
              <a:buChar char="•"/>
            </a:pPr>
            <a:r>
              <a:rPr b="0" lang="en-US" sz="2800" spc="-1" strike="noStrike">
                <a:solidFill>
                  <a:srgbClr val="000000"/>
                </a:solidFill>
                <a:latin typeface="Calibri"/>
              </a:rPr>
              <a:t>A block-level element always takes up the full width available (stretches out to the left and right as far as it can).</a:t>
            </a:r>
            <a:endParaRPr b="0" lang="en-US" sz="2800" spc="-1" strike="noStrike">
              <a:latin typeface="Arial"/>
            </a:endParaRPr>
          </a:p>
          <a:p>
            <a:pPr marL="228600" indent="-228600">
              <a:lnSpc>
                <a:spcPct val="100000"/>
              </a:lnSpc>
              <a:buClr>
                <a:srgbClr val="000000"/>
              </a:buClr>
              <a:buFont typeface="Arial"/>
              <a:buChar char="•"/>
            </a:pPr>
            <a:r>
              <a:rPr b="0" lang="en-US" sz="2800" spc="-1" strike="noStrike">
                <a:solidFill>
                  <a:srgbClr val="000000"/>
                </a:solidFill>
                <a:latin typeface="Calibri"/>
              </a:rPr>
              <a:t>Two commonly used block elements are: </a:t>
            </a:r>
            <a:r>
              <a:rPr b="0" lang="en-US" sz="2800" spc="-1" strike="noStrike">
                <a:solidFill>
                  <a:srgbClr val="dc143c"/>
                </a:solidFill>
                <a:latin typeface="Calibri"/>
              </a:rPr>
              <a:t>&lt;p&gt;</a:t>
            </a:r>
            <a:r>
              <a:rPr b="0" lang="en-US" sz="2800" spc="-1" strike="noStrike">
                <a:solidFill>
                  <a:srgbClr val="000000"/>
                </a:solidFill>
                <a:latin typeface="Calibri"/>
              </a:rPr>
              <a:t> and </a:t>
            </a:r>
            <a:r>
              <a:rPr b="0" lang="en-US" sz="2800" spc="-1" strike="noStrike">
                <a:solidFill>
                  <a:srgbClr val="dc143c"/>
                </a:solidFill>
                <a:latin typeface="Calibri"/>
              </a:rPr>
              <a:t>&lt;div&gt;</a:t>
            </a:r>
            <a:r>
              <a:rPr b="0" lang="en-US" sz="2800" spc="-1" strike="noStrike">
                <a:solidFill>
                  <a:srgbClr val="000000"/>
                </a:solidFill>
                <a:latin typeface="Calibri"/>
              </a:rPr>
              <a:t>.</a:t>
            </a:r>
            <a:endParaRPr b="0" lang="en-US" sz="2800" spc="-1" strike="noStrike">
              <a:latin typeface="Arial"/>
            </a:endParaRPr>
          </a:p>
          <a:p>
            <a:pPr marL="228600" indent="-228600">
              <a:lnSpc>
                <a:spcPct val="100000"/>
              </a:lnSpc>
              <a:buClr>
                <a:srgbClr val="000000"/>
              </a:buClr>
              <a:buFont typeface="Arial"/>
              <a:buChar char="•"/>
            </a:pPr>
            <a:r>
              <a:rPr b="0" lang="en-US" sz="2800" spc="-1" strike="noStrike">
                <a:solidFill>
                  <a:srgbClr val="000000"/>
                </a:solidFill>
                <a:latin typeface="Calibri"/>
              </a:rPr>
              <a:t>The </a:t>
            </a:r>
            <a:r>
              <a:rPr b="0" lang="en-US" sz="2800" spc="-1" strike="noStrike">
                <a:solidFill>
                  <a:srgbClr val="dc143c"/>
                </a:solidFill>
                <a:latin typeface="Calibri"/>
              </a:rPr>
              <a:t>&lt;p&gt;</a:t>
            </a:r>
            <a:r>
              <a:rPr b="0" lang="en-US" sz="2800" spc="-1" strike="noStrike">
                <a:solidFill>
                  <a:srgbClr val="000000"/>
                </a:solidFill>
                <a:latin typeface="Calibri"/>
              </a:rPr>
              <a:t> element defines a paragraph in an HTML document.</a:t>
            </a:r>
            <a:endParaRPr b="0" lang="en-US" sz="2800" spc="-1" strike="noStrike">
              <a:latin typeface="Arial"/>
            </a:endParaRPr>
          </a:p>
          <a:p>
            <a:pPr marL="228600" indent="-228600">
              <a:lnSpc>
                <a:spcPct val="100000"/>
              </a:lnSpc>
              <a:buClr>
                <a:srgbClr val="000000"/>
              </a:buClr>
              <a:buFont typeface="Arial"/>
              <a:buChar char="•"/>
            </a:pPr>
            <a:r>
              <a:rPr b="0" lang="en-US" sz="2800" spc="-1" strike="noStrike">
                <a:solidFill>
                  <a:srgbClr val="000000"/>
                </a:solidFill>
                <a:latin typeface="Calibri"/>
              </a:rPr>
              <a:t>The </a:t>
            </a:r>
            <a:r>
              <a:rPr b="0" lang="en-US" sz="2800" spc="-1" strike="noStrike">
                <a:solidFill>
                  <a:srgbClr val="dc143c"/>
                </a:solidFill>
                <a:latin typeface="Calibri"/>
              </a:rPr>
              <a:t>&lt;div&gt;</a:t>
            </a:r>
            <a:r>
              <a:rPr b="0" lang="en-US" sz="2800" spc="-1" strike="noStrike">
                <a:solidFill>
                  <a:srgbClr val="000000"/>
                </a:solidFill>
                <a:latin typeface="Calibri"/>
              </a:rPr>
              <a:t> element defines a division or a section in an HTML document.</a:t>
            </a:r>
            <a:endParaRPr b="0" lang="en-US" sz="2800" spc="-1" strike="noStrike">
              <a:latin typeface="Arial"/>
            </a:endParaRPr>
          </a:p>
        </p:txBody>
      </p:sp>
      <p:pic>
        <p:nvPicPr>
          <p:cNvPr id="180" name="Picture 4" descr=""/>
          <p:cNvPicPr/>
          <p:nvPr/>
        </p:nvPicPr>
        <p:blipFill>
          <a:blip r:embed="rId1"/>
          <a:stretch/>
        </p:blipFill>
        <p:spPr>
          <a:xfrm>
            <a:off x="2577240" y="5681520"/>
            <a:ext cx="5733360" cy="990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a:t>
            </a:r>
            <a:endParaRPr b="0" lang="en-US" sz="4400" spc="-1" strike="noStrike">
              <a:latin typeface="Arial"/>
            </a:endParaRPr>
          </a:p>
        </p:txBody>
      </p:sp>
      <p:sp>
        <p:nvSpPr>
          <p:cNvPr id="9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67000"/>
          </a:bodyPr>
          <a:p>
            <a:pPr marL="228600" indent="-228600">
              <a:lnSpc>
                <a:spcPct val="100000"/>
              </a:lnSpc>
              <a:buClr>
                <a:srgbClr val="000000"/>
              </a:buClr>
              <a:buFont typeface="Arial"/>
              <a:buChar char="•"/>
            </a:pPr>
            <a:r>
              <a:rPr b="0" lang="en-US" sz="2800" spc="-1" strike="noStrike">
                <a:solidFill>
                  <a:srgbClr val="000000"/>
                </a:solidFill>
                <a:latin typeface="Verdana"/>
              </a:rPr>
              <a:t>A CSS rule consists of a </a:t>
            </a:r>
            <a:r>
              <a:rPr b="1" lang="en-US" sz="2800" spc="-1" strike="noStrike">
                <a:solidFill>
                  <a:srgbClr val="000000"/>
                </a:solidFill>
                <a:latin typeface="Verdana"/>
              </a:rPr>
              <a:t>selector</a:t>
            </a:r>
            <a:r>
              <a:rPr b="0" lang="en-US" sz="2800" spc="-1" strike="noStrike">
                <a:solidFill>
                  <a:srgbClr val="000000"/>
                </a:solidFill>
                <a:latin typeface="Verdana"/>
              </a:rPr>
              <a:t> and a </a:t>
            </a:r>
            <a:r>
              <a:rPr b="1" lang="en-US" sz="2800" spc="-1" strike="noStrike">
                <a:solidFill>
                  <a:srgbClr val="000000"/>
                </a:solidFill>
                <a:latin typeface="Verdana"/>
              </a:rPr>
              <a:t>declaration</a:t>
            </a:r>
            <a:r>
              <a:rPr b="0" lang="en-US" sz="2800" spc="-1" strike="noStrike">
                <a:solidFill>
                  <a:srgbClr val="000000"/>
                </a:solidFill>
                <a:latin typeface="Verdana"/>
              </a:rPr>
              <a:t> block:</a:t>
            </a:r>
            <a:endParaRPr b="0" lang="en-US" sz="28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pPr>
            <a:endParaRPr b="0" lang="en-US" sz="1600" spc="-1" strike="noStrike">
              <a:latin typeface="Arial"/>
            </a:endParaRPr>
          </a:p>
          <a:p>
            <a:pPr>
              <a:lnSpc>
                <a:spcPct val="100000"/>
              </a:lnSpc>
              <a:buNone/>
              <a:tabLst>
                <a:tab algn="l" pos="0"/>
              </a:tabLst>
            </a:pPr>
            <a:r>
              <a:rPr b="0" lang="en-US" sz="2800" spc="-1" strike="noStrike">
                <a:solidFill>
                  <a:srgbClr val="000000"/>
                </a:solidFill>
                <a:latin typeface="Verdana"/>
              </a:rPr>
              <a:t>      </a:t>
            </a:r>
            <a:endParaRPr b="0" lang="en-US" sz="2800" spc="-1" strike="noStrike">
              <a:latin typeface="Arial"/>
            </a:endParaRPr>
          </a:p>
          <a:p>
            <a:pPr>
              <a:lnSpc>
                <a:spcPct val="100000"/>
              </a:lnSpc>
              <a:buNone/>
              <a:tabLst>
                <a:tab algn="l" pos="0"/>
              </a:tabLst>
            </a:pPr>
            <a:endParaRPr b="0" lang="en-US" sz="2800" spc="-1" strike="noStrike">
              <a:latin typeface="Arial"/>
            </a:endParaRPr>
          </a:p>
          <a:p>
            <a:pPr>
              <a:lnSpc>
                <a:spcPct val="100000"/>
              </a:lnSpc>
              <a:buNone/>
              <a:tabLst>
                <a:tab algn="l" pos="0"/>
              </a:tabLst>
            </a:pPr>
            <a:endParaRPr b="0" lang="en-US" sz="2800" spc="-1" strike="noStrike">
              <a:latin typeface="Arial"/>
            </a:endParaRPr>
          </a:p>
          <a:p>
            <a:pPr>
              <a:lnSpc>
                <a:spcPct val="100000"/>
              </a:lnSpc>
              <a:buNone/>
              <a:tabLst>
                <a:tab algn="l" pos="0"/>
              </a:tabLst>
            </a:pPr>
            <a:endParaRPr b="0" lang="en-US" sz="2800" spc="-1" strike="noStrike">
              <a:latin typeface="Arial"/>
            </a:endParaRPr>
          </a:p>
          <a:p>
            <a:pPr marL="228600" indent="-228600">
              <a:lnSpc>
                <a:spcPct val="100000"/>
              </a:lnSpc>
              <a:buClr>
                <a:srgbClr val="000000"/>
              </a:buClr>
              <a:buFont typeface="Arial"/>
              <a:buChar char="•"/>
              <a:tabLst>
                <a:tab algn="l" pos="0"/>
              </a:tabLst>
            </a:pPr>
            <a:r>
              <a:rPr b="0" lang="en-US" sz="2800" spc="-1" strike="noStrike">
                <a:solidFill>
                  <a:srgbClr val="000000"/>
                </a:solidFill>
                <a:latin typeface="Verdana"/>
              </a:rPr>
              <a:t>The selector points to the HTML element to style (h1).</a:t>
            </a:r>
            <a:endParaRPr b="0" lang="en-US" sz="2800" spc="-1" strike="noStrike">
              <a:latin typeface="Arial"/>
            </a:endParaRPr>
          </a:p>
          <a:p>
            <a:pPr marL="228600" indent="-228600">
              <a:lnSpc>
                <a:spcPct val="100000"/>
              </a:lnSpc>
              <a:buClr>
                <a:srgbClr val="000000"/>
              </a:buClr>
              <a:buFont typeface="Arial"/>
              <a:buChar char="•"/>
              <a:tabLst>
                <a:tab algn="l" pos="0"/>
              </a:tabLst>
            </a:pPr>
            <a:r>
              <a:rPr b="0" lang="en-US" sz="2800" spc="-1" strike="noStrike">
                <a:solidFill>
                  <a:srgbClr val="000000"/>
                </a:solidFill>
                <a:latin typeface="Verdana"/>
              </a:rPr>
              <a:t>The declaration block (in curly braces) contains one or more declarations separated by semicolons.</a:t>
            </a:r>
            <a:endParaRPr b="0" lang="en-US" sz="2800" spc="-1" strike="noStrike">
              <a:latin typeface="Arial"/>
            </a:endParaRPr>
          </a:p>
          <a:p>
            <a:pPr marL="228600" indent="-228600">
              <a:lnSpc>
                <a:spcPct val="100000"/>
              </a:lnSpc>
              <a:buClr>
                <a:srgbClr val="000000"/>
              </a:buClr>
              <a:buFont typeface="Arial"/>
              <a:buChar char="•"/>
              <a:tabLst>
                <a:tab algn="l" pos="0"/>
              </a:tabLst>
            </a:pPr>
            <a:r>
              <a:rPr b="0" lang="en-US" sz="2800" spc="-1" strike="noStrike">
                <a:solidFill>
                  <a:srgbClr val="000000"/>
                </a:solidFill>
                <a:latin typeface="Verdana"/>
              </a:rPr>
              <a:t>Each declaration includes a CSS property name and a value, separated by a colon.</a:t>
            </a:r>
            <a:endParaRPr b="0" lang="en-US" sz="2800" spc="-1" strike="noStrike">
              <a:latin typeface="Arial"/>
            </a:endParaRPr>
          </a:p>
          <a:p>
            <a:pPr marL="228600" indent="-228600">
              <a:lnSpc>
                <a:spcPct val="100000"/>
              </a:lnSpc>
              <a:buClr>
                <a:srgbClr val="000000"/>
              </a:buClr>
              <a:buFont typeface="Arial"/>
              <a:buChar char="•"/>
              <a:tabLst>
                <a:tab algn="l" pos="0"/>
              </a:tabLst>
            </a:pPr>
            <a:r>
              <a:rPr b="0" lang="en-US" sz="2800" spc="-1" strike="noStrike">
                <a:solidFill>
                  <a:srgbClr val="000000"/>
                </a:solidFill>
                <a:latin typeface="Verdana"/>
              </a:rPr>
              <a:t>In the following example all &lt;p&gt; elements will be 32px wide, center-aligned, and with red:</a:t>
            </a:r>
            <a:endParaRPr b="0" lang="en-US" sz="2800" spc="-1" strike="noStrike">
              <a:latin typeface="Arial"/>
            </a:endParaRPr>
          </a:p>
          <a:p>
            <a:pPr>
              <a:lnSpc>
                <a:spcPct val="100000"/>
              </a:lnSpc>
              <a:buNone/>
              <a:tabLst>
                <a:tab algn="l" pos="0"/>
              </a:tabLst>
            </a:pPr>
            <a:br>
              <a:rPr sz="2800"/>
            </a:b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sp>
        <p:nvSpPr>
          <p:cNvPr id="97" name="Rectangle 1"/>
          <p:cNvSpPr/>
          <p:nvPr/>
        </p:nvSpPr>
        <p:spPr>
          <a:xfrm>
            <a:off x="0" y="79920"/>
            <a:ext cx="360" cy="296640"/>
          </a:xfrm>
          <a:prstGeom prst="rect">
            <a:avLst/>
          </a:prstGeom>
          <a:solidFill>
            <a:srgbClr val="ffffff"/>
          </a:solidFill>
          <a:ln w="0">
            <a:noFill/>
          </a:ln>
        </p:spPr>
        <p:style>
          <a:lnRef idx="0"/>
          <a:fillRef idx="0"/>
          <a:effectRef idx="0"/>
          <a:fontRef idx="minor"/>
        </p:style>
      </p:sp>
      <p:pic>
        <p:nvPicPr>
          <p:cNvPr id="98" name="Picture 2" descr="CSS selector"/>
          <p:cNvPicPr/>
          <p:nvPr/>
        </p:nvPicPr>
        <p:blipFill>
          <a:blip r:embed="rId1"/>
          <a:stretch/>
        </p:blipFill>
        <p:spPr>
          <a:xfrm>
            <a:off x="1742400" y="2260080"/>
            <a:ext cx="5419080" cy="113292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Block Level Elements</a:t>
            </a:r>
            <a:endParaRPr b="0" lang="en-US" sz="4400" spc="-1" strike="noStrike">
              <a:latin typeface="Arial"/>
            </a:endParaRPr>
          </a:p>
        </p:txBody>
      </p:sp>
      <p:sp>
        <p:nvSpPr>
          <p:cNvPr id="18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endParaRPr b="0" lang="en-US" sz="3200" spc="-1" strike="noStrike">
              <a:latin typeface="Arial"/>
            </a:endParaRPr>
          </a:p>
        </p:txBody>
      </p:sp>
      <p:pic>
        <p:nvPicPr>
          <p:cNvPr id="183" name="Picture 3" descr=""/>
          <p:cNvPicPr/>
          <p:nvPr/>
        </p:nvPicPr>
        <p:blipFill>
          <a:blip r:embed="rId1"/>
          <a:stretch/>
        </p:blipFill>
        <p:spPr>
          <a:xfrm>
            <a:off x="1036800" y="2050560"/>
            <a:ext cx="5825160" cy="306612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000000"/>
                </a:solidFill>
                <a:latin typeface="Calibri Light"/>
              </a:rPr>
              <a:t>Inline Elements</a:t>
            </a:r>
            <a:endParaRPr b="0" lang="en-US" sz="4400" spc="-1" strike="noStrike">
              <a:latin typeface="Arial"/>
            </a:endParaRPr>
          </a:p>
        </p:txBody>
      </p:sp>
      <p:sp>
        <p:nvSpPr>
          <p:cNvPr id="185"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An inline element does not start on a new line.</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An inline element only takes up as much width as necessary.</a:t>
            </a:r>
            <a:endParaRPr b="0" lang="en-US" sz="2800" spc="-1" strike="noStrike">
              <a:latin typeface="Arial"/>
            </a:endParaRPr>
          </a:p>
        </p:txBody>
      </p:sp>
      <p:pic>
        <p:nvPicPr>
          <p:cNvPr id="186" name="Picture 3" descr=""/>
          <p:cNvPicPr/>
          <p:nvPr/>
        </p:nvPicPr>
        <p:blipFill>
          <a:blip r:embed="rId1"/>
          <a:stretch/>
        </p:blipFill>
        <p:spPr>
          <a:xfrm>
            <a:off x="1901520" y="2845440"/>
            <a:ext cx="4770360" cy="480240"/>
          </a:xfrm>
          <a:prstGeom prst="rect">
            <a:avLst/>
          </a:prstGeom>
          <a:ln w="0">
            <a:noFill/>
          </a:ln>
        </p:spPr>
      </p:pic>
      <p:pic>
        <p:nvPicPr>
          <p:cNvPr id="187" name="Picture 4" descr=""/>
          <p:cNvPicPr/>
          <p:nvPr/>
        </p:nvPicPr>
        <p:blipFill>
          <a:blip r:embed="rId2"/>
          <a:stretch/>
        </p:blipFill>
        <p:spPr>
          <a:xfrm>
            <a:off x="2965680" y="3326040"/>
            <a:ext cx="5788440" cy="333108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 Float</a:t>
            </a:r>
            <a:endParaRPr b="0" lang="en-US" sz="4400" spc="-1" strike="noStrike">
              <a:latin typeface="Arial"/>
            </a:endParaRPr>
          </a:p>
        </p:txBody>
      </p:sp>
      <p:sp>
        <p:nvSpPr>
          <p:cNvPr id="18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100000"/>
              </a:lnSpc>
              <a:buClr>
                <a:srgbClr val="000000"/>
              </a:buClr>
              <a:buFont typeface="Arial"/>
              <a:buChar char="•"/>
            </a:pPr>
            <a:r>
              <a:rPr b="0" lang="en-US" sz="2800" spc="-1" strike="noStrike">
                <a:solidFill>
                  <a:srgbClr val="000000"/>
                </a:solidFill>
                <a:latin typeface="Calibri"/>
              </a:rPr>
              <a:t>The CSS </a:t>
            </a:r>
            <a:r>
              <a:rPr b="0" lang="en-US" sz="2800" spc="-1" strike="noStrike">
                <a:solidFill>
                  <a:srgbClr val="dc143c"/>
                </a:solidFill>
                <a:latin typeface="Calibri"/>
              </a:rPr>
              <a:t>float</a:t>
            </a:r>
            <a:r>
              <a:rPr b="0" lang="en-US" sz="2800" spc="-1" strike="noStrike">
                <a:solidFill>
                  <a:srgbClr val="000000"/>
                </a:solidFill>
                <a:latin typeface="Calibri"/>
              </a:rPr>
              <a:t> property specifies how an element should float.</a:t>
            </a:r>
            <a:endParaRPr b="0" lang="en-US" sz="2800" spc="-1" strike="noStrike">
              <a:latin typeface="Arial"/>
            </a:endParaRPr>
          </a:p>
          <a:p>
            <a:pPr marL="228600" indent="-228600">
              <a:lnSpc>
                <a:spcPct val="100000"/>
              </a:lnSpc>
              <a:buClr>
                <a:srgbClr val="000000"/>
              </a:buClr>
              <a:buFont typeface="Arial"/>
              <a:buChar char="•"/>
            </a:pPr>
            <a:r>
              <a:rPr b="0" lang="en-US" sz="2800" spc="-1" strike="noStrike">
                <a:solidFill>
                  <a:srgbClr val="000000"/>
                </a:solidFill>
                <a:latin typeface="Calibri"/>
              </a:rPr>
              <a:t>The CSS </a:t>
            </a:r>
            <a:r>
              <a:rPr b="0" lang="en-US" sz="2800" spc="-1" strike="noStrike">
                <a:solidFill>
                  <a:srgbClr val="dc143c"/>
                </a:solidFill>
                <a:latin typeface="Calibri"/>
              </a:rPr>
              <a:t>clear</a:t>
            </a:r>
            <a:r>
              <a:rPr b="0" lang="en-US" sz="2800" spc="-1" strike="noStrike">
                <a:solidFill>
                  <a:srgbClr val="000000"/>
                </a:solidFill>
                <a:latin typeface="Calibri"/>
              </a:rPr>
              <a:t> property specifies what elements can float beside the cleared element and on which side</a:t>
            </a:r>
            <a:r>
              <a:rPr b="0" lang="en-US" sz="2800" spc="-1" strike="noStrike">
                <a:solidFill>
                  <a:srgbClr val="000000"/>
                </a:solidFill>
                <a:latin typeface="Verdana"/>
              </a:rPr>
              <a:t>.</a:t>
            </a:r>
            <a:endParaRPr b="0" lang="en-US" sz="2800" spc="-1" strike="noStrike">
              <a:latin typeface="Arial"/>
            </a:endParaRPr>
          </a:p>
          <a:p>
            <a:pPr>
              <a:lnSpc>
                <a:spcPct val="100000"/>
              </a:lnSpc>
              <a:buNone/>
              <a:tabLst>
                <a:tab algn="l" pos="0"/>
              </a:tabLst>
            </a:pPr>
            <a:br>
              <a:rPr sz="4000"/>
            </a:br>
            <a:endParaRPr b="0" lang="en-US" sz="4000" spc="-1" strike="noStrike">
              <a:latin typeface="Arial"/>
            </a:endParaRPr>
          </a:p>
          <a:p>
            <a:pPr>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The float Property</a:t>
            </a:r>
            <a:endParaRPr b="0" lang="en-US" sz="4400" spc="-1" strike="noStrike">
              <a:latin typeface="Arial"/>
            </a:endParaRPr>
          </a:p>
        </p:txBody>
      </p:sp>
      <p:sp>
        <p:nvSpPr>
          <p:cNvPr id="19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97000"/>
          </a:bodyPr>
          <a:p>
            <a:pPr marL="228600" indent="-228600">
              <a:lnSpc>
                <a:spcPct val="100000"/>
              </a:lnSpc>
              <a:buClr>
                <a:srgbClr val="000000"/>
              </a:buClr>
              <a:buFont typeface="Arial"/>
              <a:buChar char="•"/>
            </a:pPr>
            <a:r>
              <a:rPr b="0" lang="en-US" sz="2800" spc="-1" strike="noStrike">
                <a:solidFill>
                  <a:srgbClr val="000000"/>
                </a:solidFill>
                <a:latin typeface="Calibri"/>
              </a:rPr>
              <a:t>The </a:t>
            </a:r>
            <a:r>
              <a:rPr b="0" lang="en-US" sz="2800" spc="-1" strike="noStrike">
                <a:solidFill>
                  <a:srgbClr val="dc143c"/>
                </a:solidFill>
                <a:latin typeface="Calibri"/>
              </a:rPr>
              <a:t>float</a:t>
            </a:r>
            <a:r>
              <a:rPr b="0" lang="en-US" sz="2800" spc="-1" strike="noStrike">
                <a:solidFill>
                  <a:srgbClr val="000000"/>
                </a:solidFill>
                <a:latin typeface="Calibri"/>
              </a:rPr>
              <a:t> property is used for positioning and formatting content e.g. let an image float left to the text in a container.</a:t>
            </a:r>
            <a:endParaRPr b="0" lang="en-US" sz="2800" spc="-1" strike="noStrike">
              <a:latin typeface="Arial"/>
            </a:endParaRPr>
          </a:p>
          <a:p>
            <a:pPr marL="228600" indent="-228600">
              <a:lnSpc>
                <a:spcPct val="100000"/>
              </a:lnSpc>
              <a:buClr>
                <a:srgbClr val="000000"/>
              </a:buClr>
              <a:buFont typeface="Arial"/>
              <a:buChar char="•"/>
            </a:pPr>
            <a:r>
              <a:rPr b="0" lang="en-US" sz="2800" spc="-1" strike="noStrike">
                <a:solidFill>
                  <a:srgbClr val="000000"/>
                </a:solidFill>
                <a:latin typeface="Calibri"/>
              </a:rPr>
              <a:t>The </a:t>
            </a:r>
            <a:r>
              <a:rPr b="0" lang="en-US" sz="2800" spc="-1" strike="noStrike">
                <a:solidFill>
                  <a:srgbClr val="dc143c"/>
                </a:solidFill>
                <a:latin typeface="Calibri"/>
              </a:rPr>
              <a:t>float</a:t>
            </a:r>
            <a:r>
              <a:rPr b="0" lang="en-US" sz="2800" spc="-1" strike="noStrike">
                <a:solidFill>
                  <a:srgbClr val="000000"/>
                </a:solidFill>
                <a:latin typeface="Calibri"/>
              </a:rPr>
              <a:t> property can have one of the following values:</a:t>
            </a:r>
            <a:endParaRPr b="0" lang="en-US" sz="2800" spc="-1" strike="noStrike">
              <a:latin typeface="Arial"/>
            </a:endParaRPr>
          </a:p>
          <a:p>
            <a:pPr lvl="1" marL="685800" indent="-228600">
              <a:lnSpc>
                <a:spcPct val="100000"/>
              </a:lnSpc>
              <a:buClr>
                <a:srgbClr val="dc143c"/>
              </a:buClr>
              <a:buFont typeface="Wingdings" charset="2"/>
              <a:buChar char=""/>
            </a:pPr>
            <a:r>
              <a:rPr b="0" lang="en-US" sz="2400" spc="-1" strike="noStrike">
                <a:solidFill>
                  <a:srgbClr val="dc143c"/>
                </a:solidFill>
                <a:latin typeface="Calibri"/>
              </a:rPr>
              <a:t>left</a:t>
            </a:r>
            <a:r>
              <a:rPr b="0" lang="en-US" sz="2400" spc="-1" strike="noStrike">
                <a:solidFill>
                  <a:srgbClr val="000000"/>
                </a:solidFill>
                <a:latin typeface="Calibri"/>
              </a:rPr>
              <a:t> - The element floats to the left of its container</a:t>
            </a:r>
            <a:endParaRPr b="0" lang="en-US" sz="2400" spc="-1" strike="noStrike">
              <a:latin typeface="Arial"/>
            </a:endParaRPr>
          </a:p>
          <a:p>
            <a:pPr lvl="1" marL="685800" indent="-228600">
              <a:lnSpc>
                <a:spcPct val="100000"/>
              </a:lnSpc>
              <a:buClr>
                <a:srgbClr val="dc143c"/>
              </a:buClr>
              <a:buFont typeface="Wingdings" charset="2"/>
              <a:buChar char=""/>
            </a:pPr>
            <a:r>
              <a:rPr b="0" lang="en-US" sz="2400" spc="-1" strike="noStrike">
                <a:solidFill>
                  <a:srgbClr val="dc143c"/>
                </a:solidFill>
                <a:latin typeface="Calibri"/>
              </a:rPr>
              <a:t>right</a:t>
            </a:r>
            <a:r>
              <a:rPr b="0" lang="en-US" sz="2400" spc="-1" strike="noStrike">
                <a:solidFill>
                  <a:srgbClr val="000000"/>
                </a:solidFill>
                <a:latin typeface="Calibri"/>
              </a:rPr>
              <a:t> - The element floats to the right of its container</a:t>
            </a:r>
            <a:endParaRPr b="0" lang="en-US" sz="2400" spc="-1" strike="noStrike">
              <a:latin typeface="Arial"/>
            </a:endParaRPr>
          </a:p>
          <a:p>
            <a:pPr lvl="1" marL="685800" indent="-228600">
              <a:lnSpc>
                <a:spcPct val="100000"/>
              </a:lnSpc>
              <a:buClr>
                <a:srgbClr val="dc143c"/>
              </a:buClr>
              <a:buFont typeface="Wingdings" charset="2"/>
              <a:buChar char=""/>
            </a:pPr>
            <a:r>
              <a:rPr b="0" lang="en-US" sz="2400" spc="-1" strike="noStrike">
                <a:solidFill>
                  <a:srgbClr val="dc143c"/>
                </a:solidFill>
                <a:latin typeface="Calibri"/>
              </a:rPr>
              <a:t>none</a:t>
            </a:r>
            <a:r>
              <a:rPr b="0" lang="en-US" sz="2400" spc="-1" strike="noStrike">
                <a:solidFill>
                  <a:srgbClr val="000000"/>
                </a:solidFill>
                <a:latin typeface="Calibri"/>
              </a:rPr>
              <a:t> - The element does not float (will be displayed just where it occurs in the text). This is default</a:t>
            </a:r>
            <a:endParaRPr b="0" lang="en-US" sz="2400" spc="-1" strike="noStrike">
              <a:latin typeface="Arial"/>
            </a:endParaRPr>
          </a:p>
          <a:p>
            <a:pPr lvl="1" marL="685800" indent="-228600">
              <a:lnSpc>
                <a:spcPct val="100000"/>
              </a:lnSpc>
              <a:buClr>
                <a:srgbClr val="dc143c"/>
              </a:buClr>
              <a:buFont typeface="Wingdings" charset="2"/>
              <a:buChar char=""/>
            </a:pPr>
            <a:r>
              <a:rPr b="0" lang="en-US" sz="2400" spc="-1" strike="noStrike">
                <a:solidFill>
                  <a:srgbClr val="dc143c"/>
                </a:solidFill>
                <a:latin typeface="Calibri"/>
              </a:rPr>
              <a:t>inherit</a:t>
            </a:r>
            <a:r>
              <a:rPr b="0" lang="en-US" sz="2400" spc="-1" strike="noStrike">
                <a:solidFill>
                  <a:srgbClr val="000000"/>
                </a:solidFill>
                <a:latin typeface="Calibri"/>
              </a:rPr>
              <a:t> - The element inherits the float value of its parent</a:t>
            </a:r>
            <a:endParaRPr b="0" lang="en-US" sz="2400" spc="-1" strike="noStrike">
              <a:latin typeface="Arial"/>
            </a:endParaRPr>
          </a:p>
          <a:p>
            <a:pPr marL="228600" indent="-228600">
              <a:lnSpc>
                <a:spcPct val="100000"/>
              </a:lnSpc>
              <a:buClr>
                <a:srgbClr val="000000"/>
              </a:buClr>
              <a:buFont typeface="Wingdings" charset="2"/>
              <a:buChar char=""/>
            </a:pPr>
            <a:r>
              <a:rPr b="0" lang="en-US" sz="2800" spc="-1" strike="noStrike">
                <a:solidFill>
                  <a:srgbClr val="000000"/>
                </a:solidFill>
                <a:latin typeface="Calibri"/>
              </a:rPr>
              <a:t>In its simplest use, the </a:t>
            </a:r>
            <a:r>
              <a:rPr b="0" lang="en-US" sz="2800" spc="-1" strike="noStrike">
                <a:solidFill>
                  <a:srgbClr val="dc143c"/>
                </a:solidFill>
                <a:latin typeface="Calibri"/>
              </a:rPr>
              <a:t>float</a:t>
            </a:r>
            <a:r>
              <a:rPr b="0" lang="en-US" sz="2800" spc="-1" strike="noStrike">
                <a:solidFill>
                  <a:srgbClr val="000000"/>
                </a:solidFill>
                <a:latin typeface="Calibri"/>
              </a:rPr>
              <a:t> property can be used to wrap text around images.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Example - float: right;</a:t>
            </a:r>
            <a:endParaRPr b="0" lang="en-US" sz="4400" spc="-1" strike="noStrike">
              <a:latin typeface="Arial"/>
            </a:endParaRPr>
          </a:p>
        </p:txBody>
      </p:sp>
      <p:sp>
        <p:nvSpPr>
          <p:cNvPr id="19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following example specifies that an image should float to the </a:t>
            </a:r>
            <a:r>
              <a:rPr b="1" lang="en-US" sz="2800" spc="-1" strike="noStrike">
                <a:solidFill>
                  <a:srgbClr val="000000"/>
                </a:solidFill>
                <a:latin typeface="Calibri"/>
              </a:rPr>
              <a:t>right</a:t>
            </a:r>
            <a:r>
              <a:rPr b="0" lang="en-US" sz="2800" spc="-1" strike="noStrike">
                <a:solidFill>
                  <a:srgbClr val="000000"/>
                </a:solidFill>
                <a:latin typeface="Calibri"/>
              </a:rPr>
              <a:t> in a text:</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Syntax: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output:</a:t>
            </a:r>
            <a:br>
              <a:rPr sz="2800"/>
            </a:br>
            <a:r>
              <a:rPr b="0" lang="en-US" sz="2800" spc="-1" strike="noStrike">
                <a:solidFill>
                  <a:srgbClr val="000000"/>
                </a:solidFill>
                <a:latin typeface="Calibri"/>
              </a:rPr>
              <a:t> </a:t>
            </a:r>
            <a:endParaRPr b="0" lang="en-US" sz="2800" spc="-1" strike="noStrike">
              <a:latin typeface="Arial"/>
            </a:endParaRPr>
          </a:p>
        </p:txBody>
      </p:sp>
      <p:pic>
        <p:nvPicPr>
          <p:cNvPr id="194" name="Picture 3" descr=""/>
          <p:cNvPicPr/>
          <p:nvPr/>
        </p:nvPicPr>
        <p:blipFill>
          <a:blip r:embed="rId1"/>
          <a:stretch/>
        </p:blipFill>
        <p:spPr>
          <a:xfrm>
            <a:off x="6344640" y="3112200"/>
            <a:ext cx="5314320" cy="2466360"/>
          </a:xfrm>
          <a:prstGeom prst="rect">
            <a:avLst/>
          </a:prstGeom>
          <a:ln w="0">
            <a:noFill/>
          </a:ln>
        </p:spPr>
      </p:pic>
      <p:pic>
        <p:nvPicPr>
          <p:cNvPr id="195" name="Picture 4" descr=""/>
          <p:cNvPicPr/>
          <p:nvPr/>
        </p:nvPicPr>
        <p:blipFill>
          <a:blip r:embed="rId2"/>
          <a:stretch/>
        </p:blipFill>
        <p:spPr>
          <a:xfrm>
            <a:off x="1404720" y="3305880"/>
            <a:ext cx="2548800" cy="103896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Example - float: left;</a:t>
            </a:r>
            <a:endParaRPr b="0" lang="en-US" sz="4400" spc="-1" strike="noStrike">
              <a:latin typeface="Arial"/>
            </a:endParaRPr>
          </a:p>
        </p:txBody>
      </p:sp>
      <p:sp>
        <p:nvSpPr>
          <p:cNvPr id="197"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following example specifies that an image should float to the </a:t>
            </a:r>
            <a:r>
              <a:rPr b="1" lang="en-US" sz="2800" spc="-1" strike="noStrike">
                <a:solidFill>
                  <a:srgbClr val="000000"/>
                </a:solidFill>
                <a:latin typeface="Calibri"/>
              </a:rPr>
              <a:t>left</a:t>
            </a:r>
            <a:r>
              <a:rPr b="0" lang="en-US" sz="2800" spc="-1" strike="noStrike">
                <a:solidFill>
                  <a:srgbClr val="000000"/>
                </a:solidFill>
                <a:latin typeface="Calibri"/>
              </a:rPr>
              <a:t> in a text:</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Syntax:</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Output:</a:t>
            </a:r>
            <a:br>
              <a:rPr sz="2800"/>
            </a:br>
            <a:r>
              <a:rPr b="0" lang="en-US" sz="2800" spc="-1" strike="noStrike">
                <a:solidFill>
                  <a:srgbClr val="000000"/>
                </a:solidFill>
                <a:latin typeface="Calibri"/>
              </a:rPr>
              <a:t> </a:t>
            </a:r>
            <a:endParaRPr b="0" lang="en-US" sz="2800" spc="-1" strike="noStrike">
              <a:latin typeface="Arial"/>
            </a:endParaRPr>
          </a:p>
        </p:txBody>
      </p:sp>
      <p:pic>
        <p:nvPicPr>
          <p:cNvPr id="198" name="Picture 3" descr=""/>
          <p:cNvPicPr/>
          <p:nvPr/>
        </p:nvPicPr>
        <p:blipFill>
          <a:blip r:embed="rId1"/>
          <a:stretch/>
        </p:blipFill>
        <p:spPr>
          <a:xfrm>
            <a:off x="6349320" y="3148920"/>
            <a:ext cx="5380920" cy="2351880"/>
          </a:xfrm>
          <a:prstGeom prst="rect">
            <a:avLst/>
          </a:prstGeom>
          <a:ln w="0">
            <a:noFill/>
          </a:ln>
        </p:spPr>
      </p:pic>
      <p:pic>
        <p:nvPicPr>
          <p:cNvPr id="199" name="Picture 4" descr=""/>
          <p:cNvPicPr/>
          <p:nvPr/>
        </p:nvPicPr>
        <p:blipFill>
          <a:blip r:embed="rId2"/>
          <a:stretch/>
        </p:blipFill>
        <p:spPr>
          <a:xfrm>
            <a:off x="1206360" y="3365280"/>
            <a:ext cx="2599200" cy="1033920"/>
          </a:xfrm>
          <a:prstGeom prst="rect">
            <a:avLst/>
          </a:prstGeom>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Example - Float Next To Each Other</a:t>
            </a:r>
            <a:endParaRPr b="0" lang="en-US" sz="4400" spc="-1" strike="noStrike">
              <a:latin typeface="Arial"/>
            </a:endParaRPr>
          </a:p>
        </p:txBody>
      </p:sp>
      <p:sp>
        <p:nvSpPr>
          <p:cNvPr id="20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100000"/>
              </a:lnSpc>
              <a:buClr>
                <a:srgbClr val="000000"/>
              </a:buClr>
              <a:buFont typeface="Arial"/>
              <a:buChar char="•"/>
            </a:pPr>
            <a:r>
              <a:rPr b="0" lang="en-US" sz="2800" spc="-1" strike="noStrike">
                <a:solidFill>
                  <a:srgbClr val="000000"/>
                </a:solidFill>
                <a:latin typeface="Calibri"/>
              </a:rPr>
              <a:t>Normally div elements will be displayed on top of each other. However, if we use </a:t>
            </a:r>
            <a:r>
              <a:rPr b="0" lang="en-US" sz="2800" spc="-1" strike="noStrike">
                <a:solidFill>
                  <a:srgbClr val="dc143c"/>
                </a:solidFill>
                <a:latin typeface="Calibri"/>
              </a:rPr>
              <a:t>float: left</a:t>
            </a:r>
            <a:r>
              <a:rPr b="0" lang="en-US" sz="2800" spc="-1" strike="noStrike">
                <a:solidFill>
                  <a:srgbClr val="000000"/>
                </a:solidFill>
                <a:latin typeface="Calibri"/>
              </a:rPr>
              <a:t> we can let elements float next to each other:</a:t>
            </a:r>
            <a:endParaRPr b="0" lang="en-US" sz="2800" spc="-1" strike="noStrike">
              <a:latin typeface="Arial"/>
            </a:endParaRPr>
          </a:p>
          <a:p>
            <a:pPr marL="228600" indent="-228600">
              <a:lnSpc>
                <a:spcPct val="100000"/>
              </a:lnSpc>
              <a:buClr>
                <a:srgbClr val="000000"/>
              </a:buClr>
              <a:buFont typeface="Arial"/>
              <a:buChar char="•"/>
            </a:pPr>
            <a:r>
              <a:rPr b="0" lang="en-US" sz="2800" spc="-1" strike="noStrike">
                <a:solidFill>
                  <a:srgbClr val="000000"/>
                </a:solidFill>
                <a:latin typeface="Calibri"/>
              </a:rPr>
              <a:t>Syntax: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Output:</a:t>
            </a:r>
            <a:endParaRPr b="0" lang="en-US" sz="2800" spc="-1" strike="noStrike">
              <a:latin typeface="Arial"/>
            </a:endParaRPr>
          </a:p>
          <a:p>
            <a:pPr>
              <a:lnSpc>
                <a:spcPct val="100000"/>
              </a:lnSpc>
              <a:buNone/>
            </a:pPr>
            <a:endParaRPr b="0" lang="en-US" sz="2800" spc="-1" strike="noStrike">
              <a:latin typeface="Arial"/>
            </a:endParaRPr>
          </a:p>
          <a:p>
            <a:pPr>
              <a:lnSpc>
                <a:spcPct val="100000"/>
              </a:lnSpc>
              <a:buNone/>
              <a:tabLst>
                <a:tab algn="l" pos="0"/>
              </a:tabLst>
            </a:pPr>
            <a:br>
              <a:rPr sz="4400"/>
            </a:br>
            <a:endParaRPr b="0" lang="en-US" sz="4400" spc="-1" strike="noStrike">
              <a:latin typeface="Arial"/>
            </a:endParaRPr>
          </a:p>
          <a:p>
            <a:pPr>
              <a:lnSpc>
                <a:spcPct val="90000"/>
              </a:lnSpc>
              <a:spcBef>
                <a:spcPts val="1001"/>
              </a:spcBef>
              <a:buNone/>
              <a:tabLst>
                <a:tab algn="l" pos="0"/>
              </a:tabLst>
            </a:pPr>
            <a:endParaRPr b="0" lang="en-US" sz="2800" spc="-1" strike="noStrike">
              <a:latin typeface="Arial"/>
            </a:endParaRPr>
          </a:p>
        </p:txBody>
      </p:sp>
      <p:pic>
        <p:nvPicPr>
          <p:cNvPr id="202" name="Picture 5" descr=""/>
          <p:cNvPicPr/>
          <p:nvPr/>
        </p:nvPicPr>
        <p:blipFill>
          <a:blip r:embed="rId1"/>
          <a:stretch/>
        </p:blipFill>
        <p:spPr>
          <a:xfrm>
            <a:off x="7410600" y="3744360"/>
            <a:ext cx="3971160" cy="1342440"/>
          </a:xfrm>
          <a:prstGeom prst="rect">
            <a:avLst/>
          </a:prstGeom>
          <a:ln w="0">
            <a:noFill/>
          </a:ln>
        </p:spPr>
      </p:pic>
      <p:pic>
        <p:nvPicPr>
          <p:cNvPr id="203" name="Picture 6" descr=""/>
          <p:cNvPicPr/>
          <p:nvPr/>
        </p:nvPicPr>
        <p:blipFill>
          <a:blip r:embed="rId2"/>
          <a:stretch/>
        </p:blipFill>
        <p:spPr>
          <a:xfrm>
            <a:off x="1218600" y="3657240"/>
            <a:ext cx="4285440" cy="222084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000000"/>
                </a:solidFill>
                <a:latin typeface="Calibri Light"/>
              </a:rPr>
              <a:t>CSS Layout - clear and clearfix</a:t>
            </a:r>
            <a:endParaRPr b="0" lang="en-US" sz="4400" spc="-1" strike="noStrike">
              <a:latin typeface="Arial"/>
            </a:endParaRPr>
          </a:p>
        </p:txBody>
      </p:sp>
      <p:sp>
        <p:nvSpPr>
          <p:cNvPr id="205"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100000"/>
              </a:lnSpc>
              <a:buClr>
                <a:srgbClr val="000000"/>
              </a:buClr>
              <a:buFont typeface="Arial"/>
              <a:buChar char="•"/>
            </a:pPr>
            <a:r>
              <a:rPr b="0" lang="en-US" sz="2800" spc="-1" strike="noStrike">
                <a:solidFill>
                  <a:srgbClr val="000000"/>
                </a:solidFill>
                <a:latin typeface="Calibri"/>
              </a:rPr>
              <a:t>The </a:t>
            </a:r>
            <a:r>
              <a:rPr b="0" lang="en-US" sz="2800" spc="-1" strike="noStrike">
                <a:solidFill>
                  <a:srgbClr val="dc143c"/>
                </a:solidFill>
                <a:latin typeface="Calibri"/>
              </a:rPr>
              <a:t>clear</a:t>
            </a:r>
            <a:r>
              <a:rPr b="0" lang="en-US" sz="2800" spc="-1" strike="noStrike">
                <a:solidFill>
                  <a:srgbClr val="000000"/>
                </a:solidFill>
                <a:latin typeface="Calibri"/>
              </a:rPr>
              <a:t> property specifies what should happen with the element that is next to a floating element.</a:t>
            </a:r>
            <a:endParaRPr b="0" lang="en-US" sz="2800" spc="-1" strike="noStrike">
              <a:latin typeface="Arial"/>
            </a:endParaRPr>
          </a:p>
          <a:p>
            <a:pPr marL="228600" indent="-228600">
              <a:lnSpc>
                <a:spcPct val="100000"/>
              </a:lnSpc>
              <a:buClr>
                <a:srgbClr val="000000"/>
              </a:buClr>
              <a:buFont typeface="Arial"/>
              <a:buChar char="•"/>
            </a:pPr>
            <a:r>
              <a:rPr b="0" lang="en-US" sz="2800" spc="-1" strike="noStrike">
                <a:solidFill>
                  <a:srgbClr val="000000"/>
                </a:solidFill>
                <a:latin typeface="Calibri"/>
              </a:rPr>
              <a:t>The </a:t>
            </a:r>
            <a:r>
              <a:rPr b="0" lang="en-US" sz="2800" spc="-1" strike="noStrike">
                <a:solidFill>
                  <a:srgbClr val="dc143c"/>
                </a:solidFill>
                <a:latin typeface="Calibri"/>
              </a:rPr>
              <a:t>clear</a:t>
            </a:r>
            <a:r>
              <a:rPr b="0" lang="en-US" sz="2800" spc="-1" strike="noStrike">
                <a:solidFill>
                  <a:srgbClr val="000000"/>
                </a:solidFill>
                <a:latin typeface="Calibri"/>
              </a:rPr>
              <a:t> property can have one of the following values:</a:t>
            </a:r>
            <a:endParaRPr b="0" lang="en-US" sz="2800" spc="-1" strike="noStrike">
              <a:latin typeface="Arial"/>
            </a:endParaRPr>
          </a:p>
          <a:p>
            <a:pPr lvl="1" marL="685800" indent="-228600">
              <a:lnSpc>
                <a:spcPct val="100000"/>
              </a:lnSpc>
              <a:buClr>
                <a:srgbClr val="dc143c"/>
              </a:buClr>
              <a:buFont typeface="Wingdings" charset="2"/>
              <a:buChar char=""/>
            </a:pPr>
            <a:r>
              <a:rPr b="0" lang="en-US" sz="2400" spc="-1" strike="noStrike">
                <a:solidFill>
                  <a:srgbClr val="dc143c"/>
                </a:solidFill>
                <a:latin typeface="Calibri"/>
              </a:rPr>
              <a:t>none</a:t>
            </a:r>
            <a:r>
              <a:rPr b="0" lang="en-US" sz="2400" spc="-1" strike="noStrike">
                <a:solidFill>
                  <a:srgbClr val="000000"/>
                </a:solidFill>
                <a:latin typeface="Calibri"/>
              </a:rPr>
              <a:t> - The element is not pushed below left or right floated elements. This is default</a:t>
            </a:r>
            <a:endParaRPr b="0" lang="en-US" sz="2400" spc="-1" strike="noStrike">
              <a:latin typeface="Arial"/>
            </a:endParaRPr>
          </a:p>
          <a:p>
            <a:pPr lvl="1" marL="685800" indent="-228600">
              <a:lnSpc>
                <a:spcPct val="100000"/>
              </a:lnSpc>
              <a:buClr>
                <a:srgbClr val="dc143c"/>
              </a:buClr>
              <a:buFont typeface="Wingdings" charset="2"/>
              <a:buChar char=""/>
            </a:pPr>
            <a:r>
              <a:rPr b="0" lang="en-US" sz="2400" spc="-1" strike="noStrike">
                <a:solidFill>
                  <a:srgbClr val="dc143c"/>
                </a:solidFill>
                <a:latin typeface="Calibri"/>
              </a:rPr>
              <a:t>left</a:t>
            </a:r>
            <a:r>
              <a:rPr b="0" lang="en-US" sz="2400" spc="-1" strike="noStrike">
                <a:solidFill>
                  <a:srgbClr val="000000"/>
                </a:solidFill>
                <a:latin typeface="Calibri"/>
              </a:rPr>
              <a:t> - The element is pushed below left floated elements</a:t>
            </a:r>
            <a:endParaRPr b="0" lang="en-US" sz="2400" spc="-1" strike="noStrike">
              <a:latin typeface="Arial"/>
            </a:endParaRPr>
          </a:p>
          <a:p>
            <a:pPr lvl="1" marL="685800" indent="-228600">
              <a:lnSpc>
                <a:spcPct val="100000"/>
              </a:lnSpc>
              <a:buClr>
                <a:srgbClr val="dc143c"/>
              </a:buClr>
              <a:buFont typeface="Wingdings" charset="2"/>
              <a:buChar char=""/>
            </a:pPr>
            <a:r>
              <a:rPr b="0" lang="en-US" sz="2400" spc="-1" strike="noStrike">
                <a:solidFill>
                  <a:srgbClr val="dc143c"/>
                </a:solidFill>
                <a:latin typeface="Calibri"/>
              </a:rPr>
              <a:t>right</a:t>
            </a:r>
            <a:r>
              <a:rPr b="0" lang="en-US" sz="2400" spc="-1" strike="noStrike">
                <a:solidFill>
                  <a:srgbClr val="000000"/>
                </a:solidFill>
                <a:latin typeface="Calibri"/>
              </a:rPr>
              <a:t> - The element is pushed below right floated elements</a:t>
            </a:r>
            <a:endParaRPr b="0" lang="en-US" sz="2400" spc="-1" strike="noStrike">
              <a:latin typeface="Arial"/>
            </a:endParaRPr>
          </a:p>
          <a:p>
            <a:pPr lvl="1" marL="685800" indent="-228600">
              <a:lnSpc>
                <a:spcPct val="100000"/>
              </a:lnSpc>
              <a:buClr>
                <a:srgbClr val="dc143c"/>
              </a:buClr>
              <a:buFont typeface="Wingdings" charset="2"/>
              <a:buChar char=""/>
            </a:pPr>
            <a:r>
              <a:rPr b="0" lang="en-US" sz="2400" spc="-1" strike="noStrike">
                <a:solidFill>
                  <a:srgbClr val="dc143c"/>
                </a:solidFill>
                <a:latin typeface="Calibri"/>
              </a:rPr>
              <a:t>both</a:t>
            </a:r>
            <a:r>
              <a:rPr b="0" lang="en-US" sz="2400" spc="-1" strike="noStrike">
                <a:solidFill>
                  <a:srgbClr val="000000"/>
                </a:solidFill>
                <a:latin typeface="Calibri"/>
              </a:rPr>
              <a:t> - The element is pushed below both left and right floated elements</a:t>
            </a:r>
            <a:endParaRPr b="0" lang="en-US" sz="2400" spc="-1" strike="noStrike">
              <a:latin typeface="Arial"/>
            </a:endParaRPr>
          </a:p>
          <a:p>
            <a:pPr lvl="1" marL="685800" indent="-228600">
              <a:lnSpc>
                <a:spcPct val="100000"/>
              </a:lnSpc>
              <a:buClr>
                <a:srgbClr val="dc143c"/>
              </a:buClr>
              <a:buFont typeface="Wingdings" charset="2"/>
              <a:buChar char=""/>
            </a:pPr>
            <a:r>
              <a:rPr b="0" lang="en-US" sz="2400" spc="-1" strike="noStrike">
                <a:solidFill>
                  <a:srgbClr val="dc143c"/>
                </a:solidFill>
                <a:latin typeface="Calibri"/>
              </a:rPr>
              <a:t>inherit</a:t>
            </a:r>
            <a:r>
              <a:rPr b="0" lang="en-US" sz="2400" spc="-1" strike="noStrike">
                <a:solidFill>
                  <a:srgbClr val="000000"/>
                </a:solidFill>
                <a:latin typeface="Calibri"/>
              </a:rPr>
              <a:t> - The element inherits the clear value from its parent</a:t>
            </a:r>
            <a:endParaRPr b="0" lang="en-US" sz="2400" spc="-1" strike="noStrike">
              <a:latin typeface="Arial"/>
            </a:endParaRPr>
          </a:p>
        </p:txBody>
      </p:sp>
      <p:sp>
        <p:nvSpPr>
          <p:cNvPr id="206" name="TextBox 4"/>
          <p:cNvSpPr/>
          <p:nvPr/>
        </p:nvSpPr>
        <p:spPr>
          <a:xfrm>
            <a:off x="415080" y="5785200"/>
            <a:ext cx="11361240" cy="912600"/>
          </a:xfrm>
          <a:prstGeom prst="rect">
            <a:avLst/>
          </a:prstGeom>
          <a:solidFill>
            <a:srgbClr val="ed7d31"/>
          </a:solidFill>
          <a:ln>
            <a:solidFill>
              <a:srgbClr val="af5c24"/>
            </a:solidFill>
          </a:ln>
        </p:spPr>
        <p:style>
          <a:lnRef idx="2">
            <a:schemeClr val="accent2">
              <a:shade val="50000"/>
            </a:schemeClr>
          </a:lnRef>
          <a:fillRef idx="1">
            <a:schemeClr val="accent2"/>
          </a:fillRef>
          <a:effectRef idx="0">
            <a:schemeClr val="accent2"/>
          </a:effectRef>
          <a:fontRef idx="minor"/>
        </p:style>
        <p:txBody>
          <a:bodyPr lIns="90000" rIns="90000" tIns="45000" bIns="45000" anchor="t">
            <a:spAutoFit/>
          </a:bodyPr>
          <a:p>
            <a:pPr>
              <a:lnSpc>
                <a:spcPct val="100000"/>
              </a:lnSpc>
              <a:buNone/>
            </a:pPr>
            <a:r>
              <a:rPr b="1" lang="en-US" sz="1800" spc="-1" strike="noStrike">
                <a:solidFill>
                  <a:srgbClr val="ffffff"/>
                </a:solidFill>
                <a:latin typeface="Calibri"/>
                <a:ea typeface="DejaVu Sans"/>
              </a:rPr>
              <a:t>Note: When clearing floats, you should match the clear to the float: If an element is floated to the left, then you should clear to the left. Your floated element will continue to float, but the cleared element will appear below it on the web page.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Clear Example</a:t>
            </a:r>
            <a:endParaRPr b="0" lang="en-US" sz="4400" spc="-1" strike="noStrike">
              <a:latin typeface="Arial"/>
            </a:endParaRPr>
          </a:p>
        </p:txBody>
      </p:sp>
      <p:pic>
        <p:nvPicPr>
          <p:cNvPr id="208" name="Content Placeholder 3" descr=""/>
          <p:cNvPicPr/>
          <p:nvPr/>
        </p:nvPicPr>
        <p:blipFill>
          <a:blip r:embed="rId1"/>
          <a:stretch/>
        </p:blipFill>
        <p:spPr>
          <a:xfrm>
            <a:off x="1558080" y="1938240"/>
            <a:ext cx="2828160" cy="3799800"/>
          </a:xfrm>
          <a:prstGeom prst="rect">
            <a:avLst/>
          </a:prstGeom>
          <a:ln w="0">
            <a:noFill/>
          </a:ln>
        </p:spPr>
      </p:pic>
      <p:pic>
        <p:nvPicPr>
          <p:cNvPr id="209" name="Picture 4" descr=""/>
          <p:cNvPicPr/>
          <p:nvPr/>
        </p:nvPicPr>
        <p:blipFill>
          <a:blip r:embed="rId2"/>
          <a:stretch/>
        </p:blipFill>
        <p:spPr>
          <a:xfrm>
            <a:off x="6652800" y="2095200"/>
            <a:ext cx="4571280" cy="348552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000000"/>
                </a:solidFill>
                <a:latin typeface="Calibri Light"/>
              </a:rPr>
              <a:t>The clearfix Hack</a:t>
            </a:r>
            <a:endParaRPr b="0" lang="en-US" sz="4400" spc="-1" strike="noStrike">
              <a:latin typeface="Arial"/>
            </a:endParaRPr>
          </a:p>
        </p:txBody>
      </p:sp>
      <p:sp>
        <p:nvSpPr>
          <p:cNvPr id="211"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If a floated element is taller than the containing element, it will "overflow" outside of its container. We can then add a clearfix hack to solve this problem:</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Without Clear Fix:</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With Clear Fix:</a:t>
            </a:r>
            <a:endParaRPr b="0" lang="en-US" sz="2800" spc="-1" strike="noStrike">
              <a:latin typeface="Arial"/>
            </a:endParaRPr>
          </a:p>
        </p:txBody>
      </p:sp>
      <p:pic>
        <p:nvPicPr>
          <p:cNvPr id="212" name="Picture 2" descr="https://www.w3schools.com/howto/clearfix_solution.jpg"/>
          <p:cNvPicPr/>
          <p:nvPr/>
        </p:nvPicPr>
        <p:blipFill>
          <a:blip r:embed="rId1"/>
          <a:stretch/>
        </p:blipFill>
        <p:spPr>
          <a:xfrm>
            <a:off x="6468120" y="5260320"/>
            <a:ext cx="5243040" cy="1343160"/>
          </a:xfrm>
          <a:prstGeom prst="rect">
            <a:avLst/>
          </a:prstGeom>
          <a:ln w="0">
            <a:noFill/>
          </a:ln>
        </p:spPr>
      </p:pic>
      <p:pic>
        <p:nvPicPr>
          <p:cNvPr id="213" name="Picture 4" descr="https://www.w3schools.com/howto/clearfix_prob.jpg"/>
          <p:cNvPicPr/>
          <p:nvPr/>
        </p:nvPicPr>
        <p:blipFill>
          <a:blip r:embed="rId2"/>
          <a:stretch/>
        </p:blipFill>
        <p:spPr>
          <a:xfrm>
            <a:off x="914400" y="5260320"/>
            <a:ext cx="5413320" cy="1386720"/>
          </a:xfrm>
          <a:prstGeom prst="rect">
            <a:avLst/>
          </a:prstGeom>
          <a:ln w="0">
            <a:noFill/>
          </a:ln>
        </p:spPr>
      </p:pic>
      <p:pic>
        <p:nvPicPr>
          <p:cNvPr id="214" name="Picture 3" descr=""/>
          <p:cNvPicPr/>
          <p:nvPr/>
        </p:nvPicPr>
        <p:blipFill>
          <a:blip r:embed="rId3"/>
          <a:stretch/>
        </p:blipFill>
        <p:spPr>
          <a:xfrm>
            <a:off x="1044360" y="3258720"/>
            <a:ext cx="3198240" cy="9867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Selectors</a:t>
            </a:r>
            <a:endParaRPr b="0" lang="en-US" sz="4400" spc="-1" strike="noStrike">
              <a:latin typeface="Arial"/>
            </a:endParaRPr>
          </a:p>
        </p:txBody>
      </p:sp>
      <p:sp>
        <p:nvSpPr>
          <p:cNvPr id="100"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CSS selectors are used to "find" (or select) the HTML elements you want to style.</a:t>
            </a:r>
            <a:endParaRPr b="0" lang="en-US" sz="2800" spc="-1" strike="noStrike">
              <a:latin typeface="Arial"/>
            </a:endParaRPr>
          </a:p>
          <a:p>
            <a:pPr>
              <a:lnSpc>
                <a:spcPct val="90000"/>
              </a:lnSpc>
              <a:spcBef>
                <a:spcPts val="1001"/>
              </a:spcBef>
              <a:buNone/>
            </a:pP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We can divide CSS selectors into five categories:</a:t>
            </a:r>
            <a:endParaRPr b="0" lang="en-US" sz="2800" spc="-1" strike="noStrike">
              <a:latin typeface="Arial"/>
            </a:endParaRPr>
          </a:p>
          <a:p>
            <a:pPr lvl="1" marL="685800" indent="-228600">
              <a:lnSpc>
                <a:spcPct val="90000"/>
              </a:lnSpc>
              <a:spcBef>
                <a:spcPts val="499"/>
              </a:spcBef>
              <a:buClr>
                <a:srgbClr val="000000"/>
              </a:buClr>
              <a:buFont typeface="Wingdings" charset="2"/>
              <a:buChar char=""/>
            </a:pPr>
            <a:r>
              <a:rPr b="0" lang="en-US" sz="2000" spc="-1" strike="noStrike">
                <a:solidFill>
                  <a:srgbClr val="000000"/>
                </a:solidFill>
                <a:latin typeface="Calibri"/>
              </a:rPr>
              <a:t>Simple selectors (select elements based on name, id, class)</a:t>
            </a:r>
            <a:endParaRPr b="0" lang="en-US" sz="2000" spc="-1" strike="noStrike">
              <a:latin typeface="Arial"/>
            </a:endParaRPr>
          </a:p>
          <a:p>
            <a:pPr lvl="1" marL="685800" indent="-228600">
              <a:lnSpc>
                <a:spcPct val="90000"/>
              </a:lnSpc>
              <a:spcBef>
                <a:spcPts val="499"/>
              </a:spcBef>
              <a:buClr>
                <a:srgbClr val="000000"/>
              </a:buClr>
              <a:buFont typeface="Wingdings" charset="2"/>
              <a:buChar char=""/>
            </a:pPr>
            <a:r>
              <a:rPr b="0" lang="en-US" sz="2000" spc="-1" strike="noStrike">
                <a:solidFill>
                  <a:srgbClr val="000000"/>
                </a:solidFill>
                <a:latin typeface="Calibri"/>
              </a:rPr>
              <a:t>Combinators Selector (select elements based on a specific relationship between them)</a:t>
            </a:r>
            <a:endParaRPr b="0" lang="en-US" sz="2000" spc="-1" strike="noStrike">
              <a:latin typeface="Arial"/>
            </a:endParaRPr>
          </a:p>
          <a:p>
            <a:pPr lvl="1" marL="685800" indent="-228600">
              <a:lnSpc>
                <a:spcPct val="90000"/>
              </a:lnSpc>
              <a:spcBef>
                <a:spcPts val="499"/>
              </a:spcBef>
              <a:buClr>
                <a:srgbClr val="000000"/>
              </a:buClr>
              <a:buFont typeface="Wingdings" charset="2"/>
              <a:buChar char=""/>
            </a:pPr>
            <a:r>
              <a:rPr b="0" lang="en-US" sz="2000" spc="-1" strike="noStrike">
                <a:solidFill>
                  <a:srgbClr val="000000"/>
                </a:solidFill>
                <a:latin typeface="Calibri"/>
              </a:rPr>
              <a:t>Pseudo-class Selectors (select elements based on a certain state)</a:t>
            </a:r>
            <a:endParaRPr b="0" lang="en-US" sz="2000" spc="-1" strike="noStrike">
              <a:latin typeface="Arial"/>
            </a:endParaRPr>
          </a:p>
          <a:p>
            <a:pPr lvl="1" marL="685800" indent="-228600">
              <a:lnSpc>
                <a:spcPct val="90000"/>
              </a:lnSpc>
              <a:spcBef>
                <a:spcPts val="499"/>
              </a:spcBef>
              <a:buClr>
                <a:srgbClr val="000000"/>
              </a:buClr>
              <a:buFont typeface="Wingdings" charset="2"/>
              <a:buChar char=""/>
            </a:pPr>
            <a:r>
              <a:rPr b="0" lang="en-US" sz="2000" spc="-1" strike="noStrike">
                <a:solidFill>
                  <a:srgbClr val="000000"/>
                </a:solidFill>
                <a:latin typeface="Calibri"/>
              </a:rPr>
              <a:t>Pseudo-elements Selectors(select and style a part of an element)</a:t>
            </a:r>
            <a:endParaRPr b="0" lang="en-US" sz="2000" spc="-1" strike="noStrike">
              <a:latin typeface="Arial"/>
            </a:endParaRPr>
          </a:p>
          <a:p>
            <a:pPr lvl="1" marL="685800" indent="-228600">
              <a:lnSpc>
                <a:spcPct val="90000"/>
              </a:lnSpc>
              <a:spcBef>
                <a:spcPts val="499"/>
              </a:spcBef>
              <a:buClr>
                <a:srgbClr val="000000"/>
              </a:buClr>
              <a:buFont typeface="Wingdings" charset="2"/>
              <a:buChar char=""/>
            </a:pPr>
            <a:r>
              <a:rPr b="0" lang="en-US" sz="2000" spc="-1" strike="noStrike">
                <a:solidFill>
                  <a:srgbClr val="000000"/>
                </a:solidFill>
                <a:latin typeface="Calibri"/>
              </a:rPr>
              <a:t>Attribute Selectors(select elements based on an attribute or attribute value)</a:t>
            </a:r>
            <a:endParaRPr b="0" lang="en-US" sz="2000" spc="-1" strike="noStrike">
              <a:latin typeface="Arial"/>
            </a:endParaRPr>
          </a:p>
          <a:p>
            <a:pPr>
              <a:lnSpc>
                <a:spcPct val="90000"/>
              </a:lnSpc>
              <a:spcBef>
                <a:spcPts val="1417"/>
              </a:spcBef>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CSS – FlexBox Model</a:t>
            </a:r>
            <a:endParaRPr b="0" lang="en-US" sz="4400" spc="-1" strike="noStrike">
              <a:latin typeface="Arial"/>
            </a:endParaRPr>
          </a:p>
        </p:txBody>
      </p:sp>
      <p:sp>
        <p:nvSpPr>
          <p:cNvPr id="21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CSS Flexbox Layout Module</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Before the Flexbox Layout module, there were four layout modes:</a:t>
            </a:r>
            <a:endParaRPr b="0" lang="en-US" sz="2800" spc="-1" strike="noStrike">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Block, for sections in a webpage</a:t>
            </a:r>
            <a:endParaRPr b="0" lang="en-US" sz="2400" spc="-1" strike="noStrike">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Inline, for text</a:t>
            </a:r>
            <a:endParaRPr b="0" lang="en-US" sz="2400" spc="-1" strike="noStrike">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Table, for two-dimensional table data</a:t>
            </a:r>
            <a:endParaRPr b="0" lang="en-US" sz="2400" spc="-1" strike="noStrike">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Positioned, for explicit position of an element</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Flexible Box Layout Module, makes it easier to design flexible responsive layout structure without using float or positioning.</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838080" y="46440"/>
            <a:ext cx="10514880" cy="8676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Flexbox Elements</a:t>
            </a:r>
            <a:endParaRPr b="0" lang="en-US" sz="4400" spc="-1" strike="noStrike">
              <a:latin typeface="Arial"/>
            </a:endParaRPr>
          </a:p>
        </p:txBody>
      </p:sp>
      <p:sp>
        <p:nvSpPr>
          <p:cNvPr id="218" name="PlaceHolder 2"/>
          <p:cNvSpPr>
            <a:spLocks noGrp="1"/>
          </p:cNvSpPr>
          <p:nvPr>
            <p:ph/>
          </p:nvPr>
        </p:nvSpPr>
        <p:spPr>
          <a:xfrm>
            <a:off x="1143000" y="113544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To start using the Flexbox model, you need to first define a flex container. </a:t>
            </a:r>
            <a:endParaRPr b="0" lang="en-US" sz="2400" spc="-1" strike="noStrike">
              <a:latin typeface="Arial"/>
            </a:endParaRPr>
          </a:p>
          <a:p>
            <a:pPr>
              <a:lnSpc>
                <a:spcPct val="90000"/>
              </a:lnSpc>
              <a:spcBef>
                <a:spcPts val="1001"/>
              </a:spcBef>
              <a:buNone/>
            </a:pP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alibri"/>
              </a:rPr>
              <a:t>The element above represents a flex container (the blue area) with three flex items.</a:t>
            </a:r>
            <a:endParaRPr b="0" lang="en-US" sz="2400" spc="-1" strike="noStrike">
              <a:latin typeface="Arial"/>
            </a:endParaRPr>
          </a:p>
          <a:p>
            <a:pPr>
              <a:lnSpc>
                <a:spcPct val="90000"/>
              </a:lnSpc>
              <a:spcBef>
                <a:spcPts val="1001"/>
              </a:spcBef>
              <a:buNone/>
              <a:tabLst>
                <a:tab algn="l" pos="0"/>
              </a:tabLst>
            </a:pPr>
            <a:br>
              <a:rPr sz="2400"/>
            </a:br>
            <a:br>
              <a:rPr sz="2400"/>
            </a:br>
            <a:endParaRPr b="0" lang="en-US" sz="2400" spc="-1" strike="noStrike">
              <a:latin typeface="Arial"/>
            </a:endParaRPr>
          </a:p>
        </p:txBody>
      </p:sp>
      <p:sp>
        <p:nvSpPr>
          <p:cNvPr id="219" name="TextBox 4"/>
          <p:cNvSpPr/>
          <p:nvPr/>
        </p:nvSpPr>
        <p:spPr>
          <a:xfrm>
            <a:off x="3261960" y="3200400"/>
            <a:ext cx="336708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.flex-container {</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display: flex;</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background-color: DodgerBlue;</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.flex-container &gt; div {</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background-color: #f1f1f1;</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margin: 10px;</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padding: 20px;</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font-size: 30px;</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a:t>
            </a:r>
            <a:endParaRPr b="0" lang="en-US" sz="1800" spc="-1" strike="noStrike">
              <a:latin typeface="Arial"/>
            </a:endParaRPr>
          </a:p>
        </p:txBody>
      </p:sp>
      <p:sp>
        <p:nvSpPr>
          <p:cNvPr id="220" name="TextBox 5"/>
          <p:cNvSpPr/>
          <p:nvPr/>
        </p:nvSpPr>
        <p:spPr>
          <a:xfrm>
            <a:off x="6521040" y="3293640"/>
            <a:ext cx="285120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&lt;div class="flex-container"&gt;</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&lt;div&gt;1&lt;/div&gt;</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&lt;div&gt;2&lt;/div&gt;</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&lt;div&gt;3&lt;/div&gt;  </a:t>
            </a:r>
            <a:endParaRPr b="0" lang="en-US" sz="1800" spc="-1" strike="noStrike">
              <a:latin typeface="Arial"/>
            </a:endParaRPr>
          </a:p>
          <a:p>
            <a:pPr>
              <a:lnSpc>
                <a:spcPct val="100000"/>
              </a:lnSpc>
              <a:buNone/>
            </a:pPr>
            <a:r>
              <a:rPr b="0" lang="en-US" sz="1800" spc="-1" strike="noStrike">
                <a:solidFill>
                  <a:srgbClr val="000000"/>
                </a:solidFill>
                <a:latin typeface="Calibri"/>
                <a:ea typeface="DejaVu Sans"/>
              </a:rPr>
              <a:t>&lt;/div&gt;</a:t>
            </a:r>
            <a:endParaRPr b="0" lang="en-US" sz="1800" spc="-1" strike="noStrike">
              <a:latin typeface="Arial"/>
            </a:endParaRPr>
          </a:p>
        </p:txBody>
      </p:sp>
      <p:pic>
        <p:nvPicPr>
          <p:cNvPr id="221" name="Picture 3" descr=""/>
          <p:cNvPicPr/>
          <p:nvPr/>
        </p:nvPicPr>
        <p:blipFill>
          <a:blip r:embed="rId1"/>
          <a:stretch/>
        </p:blipFill>
        <p:spPr>
          <a:xfrm>
            <a:off x="3671640" y="1600200"/>
            <a:ext cx="4557600" cy="92304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FlexBox (cont…)</a:t>
            </a:r>
            <a:endParaRPr b="0" lang="en-US" sz="4400" spc="-1" strike="noStrike">
              <a:latin typeface="Arial"/>
            </a:endParaRPr>
          </a:p>
        </p:txBody>
      </p:sp>
      <p:sp>
        <p:nvSpPr>
          <p:cNvPr id="22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The flex container properties are:</a:t>
            </a:r>
            <a:endParaRPr b="0" lang="en-US" sz="2800" spc="-1" strike="noStrike">
              <a:latin typeface="Arial"/>
            </a:endParaRPr>
          </a:p>
          <a:p>
            <a:pPr lvl="1" marL="685800" indent="-228600">
              <a:lnSpc>
                <a:spcPct val="100000"/>
              </a:lnSpc>
              <a:buClr>
                <a:srgbClr val="dc143c"/>
              </a:buClr>
              <a:buFont typeface="Wingdings" charset="2"/>
              <a:buChar char=""/>
            </a:pPr>
            <a:r>
              <a:rPr b="0" lang="en-US" sz="2400" spc="-1" strike="noStrike" u="sng">
                <a:solidFill>
                  <a:srgbClr val="0563c1"/>
                </a:solidFill>
                <a:uFillTx/>
                <a:latin typeface="Calibri"/>
                <a:hlinkClick r:id="rId1"/>
              </a:rPr>
              <a:t>flex-direction</a:t>
            </a:r>
            <a:endParaRPr b="0" lang="en-US" sz="2400" spc="-1" strike="noStrike">
              <a:latin typeface="Arial"/>
            </a:endParaRPr>
          </a:p>
          <a:p>
            <a:pPr lvl="1" marL="685800" indent="-228600">
              <a:lnSpc>
                <a:spcPct val="100000"/>
              </a:lnSpc>
              <a:buClr>
                <a:srgbClr val="dc143c"/>
              </a:buClr>
              <a:buFont typeface="Wingdings" charset="2"/>
              <a:buChar char=""/>
            </a:pPr>
            <a:r>
              <a:rPr b="0" lang="en-US" sz="2400" spc="-1" strike="noStrike" u="sng">
                <a:solidFill>
                  <a:srgbClr val="0563c1"/>
                </a:solidFill>
                <a:uFillTx/>
                <a:latin typeface="Calibri"/>
                <a:hlinkClick r:id="rId2"/>
              </a:rPr>
              <a:t>flex-wrap</a:t>
            </a:r>
            <a:endParaRPr b="0" lang="en-US" sz="2400" spc="-1" strike="noStrike">
              <a:latin typeface="Arial"/>
            </a:endParaRPr>
          </a:p>
          <a:p>
            <a:pPr lvl="1" marL="685800" indent="-228600">
              <a:lnSpc>
                <a:spcPct val="100000"/>
              </a:lnSpc>
              <a:buClr>
                <a:srgbClr val="dc143c"/>
              </a:buClr>
              <a:buFont typeface="Wingdings" charset="2"/>
              <a:buChar char=""/>
            </a:pPr>
            <a:r>
              <a:rPr b="0" lang="en-US" sz="2400" spc="-1" strike="noStrike" u="sng">
                <a:solidFill>
                  <a:srgbClr val="0563c1"/>
                </a:solidFill>
                <a:uFillTx/>
                <a:latin typeface="Calibri"/>
                <a:hlinkClick r:id="rId3"/>
              </a:rPr>
              <a:t>flex-flow</a:t>
            </a:r>
            <a:endParaRPr b="0" lang="en-US" sz="2400" spc="-1" strike="noStrike">
              <a:latin typeface="Arial"/>
            </a:endParaRPr>
          </a:p>
          <a:p>
            <a:pPr lvl="1" marL="685800" indent="-228600">
              <a:lnSpc>
                <a:spcPct val="100000"/>
              </a:lnSpc>
              <a:buClr>
                <a:srgbClr val="dc143c"/>
              </a:buClr>
              <a:buFont typeface="Wingdings" charset="2"/>
              <a:buChar char=""/>
            </a:pPr>
            <a:r>
              <a:rPr b="0" lang="en-US" sz="2400" spc="-1" strike="noStrike" u="sng">
                <a:solidFill>
                  <a:srgbClr val="0563c1"/>
                </a:solidFill>
                <a:uFillTx/>
                <a:latin typeface="Calibri"/>
                <a:hlinkClick r:id="rId4"/>
              </a:rPr>
              <a:t>justify-content</a:t>
            </a:r>
            <a:endParaRPr b="0" lang="en-US" sz="2400" spc="-1" strike="noStrike">
              <a:latin typeface="Arial"/>
            </a:endParaRPr>
          </a:p>
          <a:p>
            <a:pPr lvl="1" marL="685800" indent="-228600">
              <a:lnSpc>
                <a:spcPct val="100000"/>
              </a:lnSpc>
              <a:buClr>
                <a:srgbClr val="dc143c"/>
              </a:buClr>
              <a:buFont typeface="Wingdings" charset="2"/>
              <a:buChar char=""/>
            </a:pPr>
            <a:r>
              <a:rPr b="0" lang="en-US" sz="2400" spc="-1" strike="noStrike" u="sng">
                <a:solidFill>
                  <a:srgbClr val="0563c1"/>
                </a:solidFill>
                <a:uFillTx/>
                <a:latin typeface="Calibri"/>
                <a:hlinkClick r:id="rId5"/>
              </a:rPr>
              <a:t>align-items</a:t>
            </a:r>
            <a:endParaRPr b="0" lang="en-US" sz="2400" spc="-1" strike="noStrike">
              <a:latin typeface="Arial"/>
            </a:endParaRPr>
          </a:p>
          <a:p>
            <a:pPr lvl="1" marL="685800" indent="-228600">
              <a:lnSpc>
                <a:spcPct val="100000"/>
              </a:lnSpc>
              <a:buClr>
                <a:srgbClr val="dc143c"/>
              </a:buClr>
              <a:buFont typeface="Wingdings" charset="2"/>
              <a:buChar char=""/>
            </a:pPr>
            <a:r>
              <a:rPr b="0" lang="en-US" sz="2400" spc="-1" strike="noStrike" u="sng">
                <a:solidFill>
                  <a:srgbClr val="0563c1"/>
                </a:solidFill>
                <a:uFillTx/>
                <a:latin typeface="Calibri"/>
                <a:hlinkClick r:id="rId6"/>
              </a:rPr>
              <a:t>align-content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The flex-direction Property</a:t>
            </a:r>
            <a:endParaRPr b="0" lang="en-US" sz="4400" spc="-1" strike="noStrike">
              <a:latin typeface="Arial"/>
            </a:endParaRPr>
          </a:p>
        </p:txBody>
      </p:sp>
      <p:sp>
        <p:nvSpPr>
          <p:cNvPr id="225" name="PlaceHolder 2"/>
          <p:cNvSpPr>
            <a:spLocks noGrp="1"/>
          </p:cNvSpPr>
          <p:nvPr>
            <p:ph/>
          </p:nvPr>
        </p:nvSpPr>
        <p:spPr>
          <a:xfrm>
            <a:off x="798120" y="1825560"/>
            <a:ext cx="10514880" cy="4350600"/>
          </a:xfrm>
          <a:prstGeom prst="rect">
            <a:avLst/>
          </a:prstGeom>
          <a:noFill/>
          <a:ln w="0">
            <a:noFill/>
          </a:ln>
        </p:spPr>
        <p:txBody>
          <a:bodyPr lIns="90000" rIns="90000" tIns="45000" bIns="45000" anchor="t">
            <a:noAutofit/>
          </a:bodyPr>
          <a:p>
            <a:pPr marL="228600" indent="-228600">
              <a:lnSpc>
                <a:spcPct val="100000"/>
              </a:lnSpc>
              <a:buClr>
                <a:srgbClr val="000000"/>
              </a:buClr>
              <a:buFont typeface="Arial"/>
              <a:buChar char="•"/>
            </a:pPr>
            <a:r>
              <a:rPr b="0" lang="en-US" sz="2800" spc="-1" strike="noStrike">
                <a:solidFill>
                  <a:srgbClr val="000000"/>
                </a:solidFill>
                <a:latin typeface="Calibri"/>
              </a:rPr>
              <a:t>The </a:t>
            </a:r>
            <a:r>
              <a:rPr b="0" lang="en-US" sz="2800" spc="-1" strike="noStrike">
                <a:solidFill>
                  <a:srgbClr val="dc143c"/>
                </a:solidFill>
                <a:latin typeface="Calibri"/>
              </a:rPr>
              <a:t>flex-direction</a:t>
            </a:r>
            <a:r>
              <a:rPr b="0" lang="en-US" sz="2800" spc="-1" strike="noStrike">
                <a:solidFill>
                  <a:srgbClr val="000000"/>
                </a:solidFill>
                <a:latin typeface="Calibri"/>
              </a:rPr>
              <a:t> property defines in which direction the container wants to stack the flex items.</a:t>
            </a:r>
            <a:endParaRPr b="0" lang="en-US" sz="2800" spc="-1" strike="noStrike">
              <a:latin typeface="Arial"/>
            </a:endParaRPr>
          </a:p>
          <a:p>
            <a:pPr marL="228600" indent="-228600">
              <a:lnSpc>
                <a:spcPct val="100000"/>
              </a:lnSpc>
              <a:buClr>
                <a:srgbClr val="000000"/>
              </a:buClr>
              <a:buFont typeface="Arial"/>
              <a:buChar char="•"/>
            </a:pPr>
            <a:r>
              <a:rPr b="0" lang="en-US" sz="2800" spc="-1" strike="noStrike">
                <a:solidFill>
                  <a:srgbClr val="000000"/>
                </a:solidFill>
                <a:latin typeface="Calibri"/>
              </a:rPr>
              <a:t>Possible values for flex-direction are (</a:t>
            </a:r>
            <a:r>
              <a:rPr b="0" lang="en-US" sz="2800" spc="-1" strike="noStrike">
                <a:solidFill>
                  <a:srgbClr val="dc143c"/>
                </a:solidFill>
                <a:latin typeface="Calibri"/>
              </a:rPr>
              <a:t>column, column-reverse, row, row-reverse</a:t>
            </a:r>
            <a:r>
              <a:rPr b="0" lang="en-US" sz="2800" spc="-1" strike="noStrike">
                <a:solidFill>
                  <a:srgbClr val="000000"/>
                </a:solidFill>
                <a:latin typeface="Calibri"/>
              </a:rPr>
              <a:t>)</a:t>
            </a:r>
            <a:endParaRPr b="0" lang="en-US" sz="2800" spc="-1" strike="noStrike">
              <a:latin typeface="Arial"/>
            </a:endParaRPr>
          </a:p>
          <a:p>
            <a:pPr>
              <a:lnSpc>
                <a:spcPct val="100000"/>
              </a:lnSpc>
              <a:buNone/>
              <a:tabLst>
                <a:tab algn="l" pos="0"/>
              </a:tabLst>
            </a:pPr>
            <a:endParaRPr b="0" lang="en-US" sz="2800" spc="-1" strike="noStrike">
              <a:latin typeface="Arial"/>
            </a:endParaRPr>
          </a:p>
          <a:p>
            <a:pPr>
              <a:lnSpc>
                <a:spcPct val="100000"/>
              </a:lnSpc>
              <a:buNone/>
              <a:tabLst>
                <a:tab algn="l" pos="0"/>
              </a:tabLst>
            </a:pPr>
            <a:r>
              <a:rPr b="0" lang="en-US" sz="2800" spc="-1" strike="noStrike">
                <a:solidFill>
                  <a:srgbClr val="000000"/>
                </a:solidFill>
                <a:latin typeface="Calibri"/>
              </a:rPr>
              <a:t>Syntax:</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Output:</a:t>
            </a:r>
            <a:endParaRPr b="0" lang="en-US" sz="2800" spc="-1" strike="noStrike">
              <a:latin typeface="Arial"/>
            </a:endParaRPr>
          </a:p>
          <a:p>
            <a:pPr>
              <a:lnSpc>
                <a:spcPct val="100000"/>
              </a:lnSpc>
              <a:buNone/>
              <a:tabLst>
                <a:tab algn="l" pos="0"/>
              </a:tabLst>
            </a:pP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endParaRPr b="0" lang="en-US" sz="2800" spc="-1" strike="noStrike">
              <a:latin typeface="Arial"/>
            </a:endParaRPr>
          </a:p>
        </p:txBody>
      </p:sp>
      <p:pic>
        <p:nvPicPr>
          <p:cNvPr id="226" name="Picture 4" descr=""/>
          <p:cNvPicPr/>
          <p:nvPr/>
        </p:nvPicPr>
        <p:blipFill>
          <a:blip r:embed="rId1"/>
          <a:stretch/>
        </p:blipFill>
        <p:spPr>
          <a:xfrm>
            <a:off x="7364160" y="3538440"/>
            <a:ext cx="1428120" cy="2894760"/>
          </a:xfrm>
          <a:prstGeom prst="rect">
            <a:avLst/>
          </a:prstGeom>
          <a:ln w="0">
            <a:noFill/>
          </a:ln>
        </p:spPr>
      </p:pic>
      <p:pic>
        <p:nvPicPr>
          <p:cNvPr id="227" name="Picture 5" descr=""/>
          <p:cNvPicPr/>
          <p:nvPr/>
        </p:nvPicPr>
        <p:blipFill>
          <a:blip r:embed="rId2"/>
          <a:stretch/>
        </p:blipFill>
        <p:spPr>
          <a:xfrm>
            <a:off x="1299600" y="4642920"/>
            <a:ext cx="3353040" cy="1232280"/>
          </a:xfrm>
          <a:prstGeom prst="rect">
            <a:avLst/>
          </a:prstGeom>
          <a:ln w="0">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000000"/>
                </a:solidFill>
                <a:latin typeface="Calibri Light"/>
              </a:rPr>
              <a:t>The flex-wrap Property</a:t>
            </a:r>
            <a:endParaRPr b="0" lang="en-US" sz="4400" spc="-1" strike="noStrike">
              <a:latin typeface="Arial"/>
            </a:endParaRPr>
          </a:p>
        </p:txBody>
      </p:sp>
      <p:sp>
        <p:nvSpPr>
          <p:cNvPr id="229"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100000"/>
              </a:lnSpc>
              <a:buClr>
                <a:srgbClr val="000000"/>
              </a:buClr>
              <a:buFont typeface="Arial"/>
              <a:buChar char="•"/>
            </a:pPr>
            <a:r>
              <a:rPr b="0" lang="en-US" sz="2800" spc="-1" strike="noStrike">
                <a:solidFill>
                  <a:srgbClr val="000000"/>
                </a:solidFill>
                <a:latin typeface="Calibri"/>
              </a:rPr>
              <a:t>The </a:t>
            </a:r>
            <a:r>
              <a:rPr b="0" lang="en-US" sz="2800" spc="-1" strike="noStrike">
                <a:solidFill>
                  <a:srgbClr val="dc143c"/>
                </a:solidFill>
                <a:latin typeface="Calibri"/>
              </a:rPr>
              <a:t>flex-wrap</a:t>
            </a:r>
            <a:r>
              <a:rPr b="0" lang="en-US" sz="2800" spc="-1" strike="noStrike">
                <a:solidFill>
                  <a:srgbClr val="000000"/>
                </a:solidFill>
                <a:latin typeface="Calibri"/>
              </a:rPr>
              <a:t> property specifies whether the flex items should wrap or not.</a:t>
            </a:r>
            <a:endParaRPr b="0" lang="en-US" sz="2800" spc="-1" strike="noStrike">
              <a:latin typeface="Arial"/>
            </a:endParaRPr>
          </a:p>
          <a:p>
            <a:pPr marL="228600" indent="-228600">
              <a:lnSpc>
                <a:spcPct val="100000"/>
              </a:lnSpc>
              <a:buClr>
                <a:srgbClr val="000000"/>
              </a:buClr>
              <a:buFont typeface="Arial"/>
              <a:buChar char="•"/>
            </a:pPr>
            <a:r>
              <a:rPr b="0" lang="en-US" sz="2800" spc="-1" strike="noStrike">
                <a:solidFill>
                  <a:srgbClr val="000000"/>
                </a:solidFill>
                <a:latin typeface="Calibri"/>
              </a:rPr>
              <a:t>The examples below have 12 flex items, to better demonstrate the </a:t>
            </a:r>
            <a:r>
              <a:rPr b="0" lang="en-US" sz="2800" spc="-1" strike="noStrike">
                <a:solidFill>
                  <a:srgbClr val="dc143c"/>
                </a:solidFill>
                <a:latin typeface="Calibri"/>
              </a:rPr>
              <a:t>flex-wrap</a:t>
            </a:r>
            <a:r>
              <a:rPr b="0" lang="en-US" sz="2800" spc="-1" strike="noStrike">
                <a:solidFill>
                  <a:srgbClr val="000000"/>
                </a:solidFill>
                <a:latin typeface="Calibri"/>
              </a:rPr>
              <a:t> property.</a:t>
            </a:r>
            <a:endParaRPr b="0" lang="en-US" sz="2800" spc="-1" strike="noStrike">
              <a:latin typeface="Arial"/>
            </a:endParaRPr>
          </a:p>
          <a:p>
            <a:pPr marL="228600" indent="-228600">
              <a:lnSpc>
                <a:spcPct val="100000"/>
              </a:lnSpc>
              <a:buClr>
                <a:srgbClr val="000000"/>
              </a:buClr>
              <a:buFont typeface="Arial"/>
              <a:buChar char="•"/>
            </a:pPr>
            <a:r>
              <a:rPr b="0" lang="en-US" sz="2800" spc="-1" strike="noStrike">
                <a:solidFill>
                  <a:srgbClr val="000000"/>
                </a:solidFill>
                <a:latin typeface="Calibri"/>
              </a:rPr>
              <a:t>Syntax:</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Output:</a:t>
            </a:r>
            <a:endParaRPr b="0" lang="en-US" sz="2800" spc="-1" strike="noStrike">
              <a:latin typeface="Arial"/>
            </a:endParaRPr>
          </a:p>
        </p:txBody>
      </p:sp>
      <p:pic>
        <p:nvPicPr>
          <p:cNvPr id="230" name="Picture 4" descr=""/>
          <p:cNvPicPr/>
          <p:nvPr/>
        </p:nvPicPr>
        <p:blipFill>
          <a:blip r:embed="rId1"/>
          <a:stretch/>
        </p:blipFill>
        <p:spPr>
          <a:xfrm>
            <a:off x="6438600" y="4001400"/>
            <a:ext cx="4587840" cy="2554920"/>
          </a:xfrm>
          <a:prstGeom prst="rect">
            <a:avLst/>
          </a:prstGeom>
          <a:ln w="0">
            <a:noFill/>
          </a:ln>
        </p:spPr>
      </p:pic>
      <p:pic>
        <p:nvPicPr>
          <p:cNvPr id="231" name="Picture 5" descr=""/>
          <p:cNvPicPr/>
          <p:nvPr/>
        </p:nvPicPr>
        <p:blipFill>
          <a:blip r:embed="rId2"/>
          <a:stretch/>
        </p:blipFill>
        <p:spPr>
          <a:xfrm>
            <a:off x="1445040" y="4095000"/>
            <a:ext cx="2483280" cy="1281960"/>
          </a:xfrm>
          <a:prstGeom prst="rect">
            <a:avLst/>
          </a:prstGeom>
          <a:ln w="0">
            <a:noFill/>
          </a:ln>
        </p:spPr>
      </p:pic>
      <p:sp>
        <p:nvSpPr>
          <p:cNvPr id="232" name="TextBox 6"/>
          <p:cNvSpPr/>
          <p:nvPr/>
        </p:nvSpPr>
        <p:spPr>
          <a:xfrm>
            <a:off x="154080" y="5586120"/>
            <a:ext cx="6101280" cy="63828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Possible values for </a:t>
            </a:r>
            <a:r>
              <a:rPr b="0" lang="en-US" sz="1800" spc="-1" strike="noStrike">
                <a:solidFill>
                  <a:srgbClr val="dc143c"/>
                </a:solidFill>
                <a:latin typeface="Calibri"/>
                <a:ea typeface="DejaVu Sans"/>
              </a:rPr>
              <a:t>flex-wrap</a:t>
            </a:r>
            <a:r>
              <a:rPr b="0" lang="en-US" sz="1800" spc="-1" strike="noStrike">
                <a:solidFill>
                  <a:srgbClr val="000000"/>
                </a:solidFill>
                <a:latin typeface="Calibri"/>
                <a:ea typeface="DejaVu Sans"/>
              </a:rPr>
              <a:t> are : (</a:t>
            </a:r>
            <a:r>
              <a:rPr b="0" lang="en-US" sz="1800" spc="-1" strike="noStrike">
                <a:solidFill>
                  <a:srgbClr val="dc143c"/>
                </a:solidFill>
                <a:latin typeface="Calibri"/>
                <a:ea typeface="DejaVu Sans"/>
              </a:rPr>
              <a:t>wrap, nowrap, wrap-reverse</a:t>
            </a:r>
            <a:r>
              <a:rPr b="0" lang="en-US" sz="1800" spc="-1" strike="noStrike">
                <a:solidFill>
                  <a:srgbClr val="000000"/>
                </a:solidFill>
                <a:latin typeface="Calibri"/>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000000"/>
                </a:solidFill>
                <a:latin typeface="Calibri Light"/>
              </a:rPr>
              <a:t>The flex-flow Property</a:t>
            </a:r>
            <a:endParaRPr b="0" lang="en-US" sz="4400" spc="-1" strike="noStrike">
              <a:latin typeface="Arial"/>
            </a:endParaRPr>
          </a:p>
        </p:txBody>
      </p:sp>
      <p:sp>
        <p:nvSpPr>
          <p:cNvPr id="234"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100000"/>
              </a:lnSpc>
              <a:buClr>
                <a:srgbClr val="000000"/>
              </a:buClr>
              <a:buFont typeface="Arial"/>
              <a:buChar char="•"/>
            </a:pPr>
            <a:r>
              <a:rPr b="0" lang="en-US" sz="2800" spc="-1" strike="noStrike">
                <a:solidFill>
                  <a:srgbClr val="000000"/>
                </a:solidFill>
                <a:latin typeface="Calibri"/>
              </a:rPr>
              <a:t>The </a:t>
            </a:r>
            <a:r>
              <a:rPr b="0" lang="en-US" sz="2800" spc="-1" strike="noStrike">
                <a:solidFill>
                  <a:srgbClr val="dc143c"/>
                </a:solidFill>
                <a:latin typeface="Calibri"/>
              </a:rPr>
              <a:t>flex-flow</a:t>
            </a:r>
            <a:r>
              <a:rPr b="0" lang="en-US" sz="2800" spc="-1" strike="noStrike">
                <a:solidFill>
                  <a:srgbClr val="000000"/>
                </a:solidFill>
                <a:latin typeface="Calibri"/>
              </a:rPr>
              <a:t> property is a shorthand property for setting both the </a:t>
            </a:r>
            <a:r>
              <a:rPr b="0" lang="en-US" sz="2800" spc="-1" strike="noStrike">
                <a:solidFill>
                  <a:srgbClr val="dc143c"/>
                </a:solidFill>
                <a:latin typeface="Calibri"/>
              </a:rPr>
              <a:t>flex-direction</a:t>
            </a:r>
            <a:r>
              <a:rPr b="0" lang="en-US" sz="2800" spc="-1" strike="noStrike">
                <a:solidFill>
                  <a:srgbClr val="000000"/>
                </a:solidFill>
                <a:latin typeface="Calibri"/>
              </a:rPr>
              <a:t> and </a:t>
            </a:r>
            <a:r>
              <a:rPr b="0" lang="en-US" sz="2800" spc="-1" strike="noStrike">
                <a:solidFill>
                  <a:srgbClr val="dc143c"/>
                </a:solidFill>
                <a:latin typeface="Calibri"/>
              </a:rPr>
              <a:t>flex-wrap</a:t>
            </a:r>
            <a:r>
              <a:rPr b="0" lang="en-US" sz="2800" spc="-1" strike="noStrike">
                <a:solidFill>
                  <a:srgbClr val="000000"/>
                </a:solidFill>
                <a:latin typeface="Calibri"/>
              </a:rPr>
              <a:t> properties.</a:t>
            </a:r>
            <a:endParaRPr b="0" lang="en-US" sz="2800" spc="-1" strike="noStrike">
              <a:latin typeface="Arial"/>
            </a:endParaRPr>
          </a:p>
        </p:txBody>
      </p:sp>
      <p:pic>
        <p:nvPicPr>
          <p:cNvPr id="235" name="Picture 4" descr=""/>
          <p:cNvPicPr/>
          <p:nvPr/>
        </p:nvPicPr>
        <p:blipFill>
          <a:blip r:embed="rId1"/>
          <a:stretch/>
        </p:blipFill>
        <p:spPr>
          <a:xfrm>
            <a:off x="1269720" y="3114360"/>
            <a:ext cx="3437640" cy="1518480"/>
          </a:xfrm>
          <a:prstGeom prst="rect">
            <a:avLst/>
          </a:prstGeom>
          <a:ln w="0">
            <a:noFill/>
          </a:ln>
        </p:spPr>
      </p:pic>
      <p:pic>
        <p:nvPicPr>
          <p:cNvPr id="236" name="Picture 5" descr=""/>
          <p:cNvPicPr/>
          <p:nvPr/>
        </p:nvPicPr>
        <p:blipFill>
          <a:blip r:embed="rId2"/>
          <a:stretch/>
        </p:blipFill>
        <p:spPr>
          <a:xfrm>
            <a:off x="5855760" y="3114360"/>
            <a:ext cx="3159720" cy="293292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000000"/>
                </a:solidFill>
                <a:latin typeface="Calibri Light"/>
              </a:rPr>
              <a:t>The justify-content Property</a:t>
            </a:r>
            <a:endParaRPr b="0" lang="en-US" sz="4400" spc="-1" strike="noStrike">
              <a:latin typeface="Arial"/>
            </a:endParaRPr>
          </a:p>
        </p:txBody>
      </p:sp>
      <p:sp>
        <p:nvSpPr>
          <p:cNvPr id="238"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100000"/>
              </a:lnSpc>
              <a:buClr>
                <a:srgbClr val="000000"/>
              </a:buClr>
              <a:buFont typeface="Arial"/>
              <a:buChar char="•"/>
            </a:pPr>
            <a:r>
              <a:rPr b="0" lang="en-US" sz="2800" spc="-1" strike="noStrike">
                <a:solidFill>
                  <a:srgbClr val="000000"/>
                </a:solidFill>
                <a:latin typeface="Calibri"/>
              </a:rPr>
              <a:t>The </a:t>
            </a:r>
            <a:r>
              <a:rPr b="0" lang="en-US" sz="2800" spc="-1" strike="noStrike">
                <a:solidFill>
                  <a:srgbClr val="dc143c"/>
                </a:solidFill>
                <a:latin typeface="Calibri"/>
              </a:rPr>
              <a:t>justify-content</a:t>
            </a:r>
            <a:r>
              <a:rPr b="0" lang="en-US" sz="2800" spc="-1" strike="noStrike">
                <a:solidFill>
                  <a:srgbClr val="000000"/>
                </a:solidFill>
                <a:latin typeface="Calibri"/>
              </a:rPr>
              <a:t> property is used to align the flex items:</a:t>
            </a:r>
            <a:endParaRPr b="0" lang="en-US" sz="2800" spc="-1" strike="noStrike">
              <a:latin typeface="Arial"/>
            </a:endParaRPr>
          </a:p>
          <a:p>
            <a:pPr>
              <a:lnSpc>
                <a:spcPct val="100000"/>
              </a:lnSpc>
              <a:buNone/>
              <a:tabLst>
                <a:tab algn="l" pos="0"/>
              </a:tabLst>
            </a:pPr>
            <a:endParaRPr b="0" lang="en-US" sz="2800" spc="-1" strike="noStrike">
              <a:latin typeface="Arial"/>
            </a:endParaRPr>
          </a:p>
          <a:p>
            <a:pPr>
              <a:lnSpc>
                <a:spcPct val="100000"/>
              </a:lnSpc>
              <a:buNone/>
              <a:tabLst>
                <a:tab algn="l" pos="0"/>
              </a:tabLst>
            </a:pPr>
            <a:r>
              <a:rPr b="0" lang="en-US" sz="2800" spc="-1" strike="noStrike">
                <a:solidFill>
                  <a:srgbClr val="000000"/>
                </a:solidFill>
                <a:latin typeface="Calibri"/>
              </a:rPr>
              <a:t>Syntax</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Output:</a:t>
            </a:r>
            <a:endParaRPr b="0" lang="en-US" sz="2800" spc="-1" strike="noStrike">
              <a:latin typeface="Arial"/>
            </a:endParaRPr>
          </a:p>
        </p:txBody>
      </p:sp>
      <p:pic>
        <p:nvPicPr>
          <p:cNvPr id="239" name="Picture 5" descr=""/>
          <p:cNvPicPr/>
          <p:nvPr/>
        </p:nvPicPr>
        <p:blipFill>
          <a:blip r:embed="rId1"/>
          <a:stretch/>
        </p:blipFill>
        <p:spPr>
          <a:xfrm>
            <a:off x="6095880" y="3657600"/>
            <a:ext cx="5600160" cy="1046880"/>
          </a:xfrm>
          <a:prstGeom prst="rect">
            <a:avLst/>
          </a:prstGeom>
          <a:ln w="0">
            <a:noFill/>
          </a:ln>
        </p:spPr>
      </p:pic>
      <p:pic>
        <p:nvPicPr>
          <p:cNvPr id="240" name="Picture 6" descr=""/>
          <p:cNvPicPr/>
          <p:nvPr/>
        </p:nvPicPr>
        <p:blipFill>
          <a:blip r:embed="rId2"/>
          <a:stretch/>
        </p:blipFill>
        <p:spPr>
          <a:xfrm>
            <a:off x="838080" y="3252960"/>
            <a:ext cx="2662560" cy="1046880"/>
          </a:xfrm>
          <a:prstGeom prst="rect">
            <a:avLst/>
          </a:prstGeom>
          <a:ln w="0">
            <a:noFill/>
          </a:ln>
        </p:spPr>
      </p:pic>
      <p:sp>
        <p:nvSpPr>
          <p:cNvPr id="241" name="TextBox 7"/>
          <p:cNvSpPr/>
          <p:nvPr/>
        </p:nvSpPr>
        <p:spPr>
          <a:xfrm>
            <a:off x="953280" y="5038560"/>
            <a:ext cx="10284840" cy="69948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lIns="90000" rIns="90000" tIns="45000" bIns="45000" anchor="t">
            <a:spAutoFit/>
          </a:bodyPr>
          <a:p>
            <a:pPr>
              <a:lnSpc>
                <a:spcPct val="100000"/>
              </a:lnSpc>
              <a:buNone/>
            </a:pPr>
            <a:r>
              <a:rPr b="0" lang="en-US" sz="2000" spc="-1" strike="noStrike">
                <a:solidFill>
                  <a:srgbClr val="000000"/>
                </a:solidFill>
                <a:latin typeface="Calibri"/>
                <a:ea typeface="DejaVu Sans"/>
              </a:rPr>
              <a:t>Possible values for </a:t>
            </a:r>
            <a:r>
              <a:rPr b="0" lang="en-US" sz="2000" spc="-1" strike="noStrike">
                <a:solidFill>
                  <a:srgbClr val="dc143c"/>
                </a:solidFill>
                <a:latin typeface="Calibri"/>
                <a:ea typeface="DejaVu Sans"/>
              </a:rPr>
              <a:t>justify-content</a:t>
            </a:r>
            <a:r>
              <a:rPr b="0" lang="en-US" sz="2000" spc="-1" strike="noStrike">
                <a:solidFill>
                  <a:srgbClr val="000000"/>
                </a:solidFill>
                <a:latin typeface="Calibri"/>
                <a:ea typeface="DejaVu Sans"/>
              </a:rPr>
              <a:t> are : (</a:t>
            </a:r>
            <a:r>
              <a:rPr b="0" lang="en-US" sz="2000" spc="-1" strike="noStrike">
                <a:solidFill>
                  <a:srgbClr val="dc143c"/>
                </a:solidFill>
                <a:latin typeface="Calibri"/>
                <a:ea typeface="DejaVu Sans"/>
              </a:rPr>
              <a:t>center, flex-start, flex-end, space-around, space-between</a:t>
            </a:r>
            <a:r>
              <a:rPr b="0" lang="en-US" sz="2000" spc="-1" strike="noStrike">
                <a:solidFill>
                  <a:srgbClr val="000000"/>
                </a:solidFill>
                <a:latin typeface="Calibri"/>
                <a:ea typeface="DejaVu Sans"/>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rmAutofit/>
          </a:bodyPr>
          <a:p>
            <a:pPr>
              <a:lnSpc>
                <a:spcPct val="90000"/>
              </a:lnSpc>
              <a:buNone/>
            </a:pPr>
            <a:r>
              <a:rPr b="0" lang="en-US" sz="4400" spc="-1" strike="noStrike">
                <a:solidFill>
                  <a:srgbClr val="000000"/>
                </a:solidFill>
                <a:latin typeface="Calibri Light"/>
              </a:rPr>
              <a:t>The align-items Property</a:t>
            </a:r>
            <a:endParaRPr b="0" lang="en-US" sz="4400" spc="-1" strike="noStrike">
              <a:latin typeface="Arial"/>
            </a:endParaRPr>
          </a:p>
        </p:txBody>
      </p:sp>
      <p:sp>
        <p:nvSpPr>
          <p:cNvPr id="243"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marL="228600" indent="-228600">
              <a:lnSpc>
                <a:spcPct val="100000"/>
              </a:lnSpc>
              <a:buClr>
                <a:srgbClr val="000000"/>
              </a:buClr>
              <a:buFont typeface="Arial"/>
              <a:buChar char="•"/>
            </a:pPr>
            <a:r>
              <a:rPr b="0" lang="en-US" sz="2800" spc="-1" strike="noStrike">
                <a:solidFill>
                  <a:srgbClr val="000000"/>
                </a:solidFill>
                <a:latin typeface="Calibri"/>
              </a:rPr>
              <a:t>The </a:t>
            </a:r>
            <a:r>
              <a:rPr b="0" lang="en-US" sz="2800" spc="-1" strike="noStrike">
                <a:solidFill>
                  <a:srgbClr val="dc143c"/>
                </a:solidFill>
                <a:latin typeface="Calibri"/>
              </a:rPr>
              <a:t>align-items</a:t>
            </a:r>
            <a:r>
              <a:rPr b="0" lang="en-US" sz="2800" spc="-1" strike="noStrike">
                <a:solidFill>
                  <a:srgbClr val="000000"/>
                </a:solidFill>
                <a:latin typeface="Calibri"/>
              </a:rPr>
              <a:t> property is used to align the flex items</a:t>
            </a:r>
            <a:endParaRPr b="0" lang="en-US" sz="2800" spc="-1" strike="noStrike">
              <a:latin typeface="Arial"/>
            </a:endParaRPr>
          </a:p>
          <a:p>
            <a:pPr>
              <a:lnSpc>
                <a:spcPct val="100000"/>
              </a:lnSpc>
              <a:buNone/>
              <a:tabLst>
                <a:tab algn="l" pos="0"/>
              </a:tabLst>
            </a:pPr>
            <a:endParaRPr b="0" lang="en-US" sz="2800" spc="-1" strike="noStrike">
              <a:latin typeface="Arial"/>
            </a:endParaRPr>
          </a:p>
          <a:p>
            <a:pPr>
              <a:lnSpc>
                <a:spcPct val="100000"/>
              </a:lnSpc>
              <a:buNone/>
              <a:tabLst>
                <a:tab algn="l" pos="0"/>
              </a:tabLst>
            </a:pPr>
            <a:r>
              <a:rPr b="0" lang="en-US" sz="2800" spc="-1" strike="noStrike">
                <a:solidFill>
                  <a:srgbClr val="000000"/>
                </a:solidFill>
                <a:latin typeface="Calibri"/>
              </a:rPr>
              <a:t>Syntax</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	</a:t>
            </a:r>
            <a:r>
              <a:rPr b="0" lang="en-US" sz="2800" spc="-1" strike="noStrike">
                <a:solidFill>
                  <a:srgbClr val="000000"/>
                </a:solidFill>
                <a:latin typeface="Calibri"/>
              </a:rPr>
              <a:t>Output:</a:t>
            </a:r>
            <a:endParaRPr b="0" lang="en-US" sz="2800" spc="-1" strike="noStrike">
              <a:latin typeface="Arial"/>
            </a:endParaRPr>
          </a:p>
        </p:txBody>
      </p:sp>
      <p:pic>
        <p:nvPicPr>
          <p:cNvPr id="244" name="Picture 7" descr=""/>
          <p:cNvPicPr/>
          <p:nvPr/>
        </p:nvPicPr>
        <p:blipFill>
          <a:blip r:embed="rId1"/>
          <a:stretch/>
        </p:blipFill>
        <p:spPr>
          <a:xfrm>
            <a:off x="7305840" y="3299400"/>
            <a:ext cx="4047480" cy="1189800"/>
          </a:xfrm>
          <a:prstGeom prst="rect">
            <a:avLst/>
          </a:prstGeom>
          <a:ln w="0">
            <a:noFill/>
          </a:ln>
        </p:spPr>
      </p:pic>
      <p:pic>
        <p:nvPicPr>
          <p:cNvPr id="245" name="Picture 8" descr=""/>
          <p:cNvPicPr/>
          <p:nvPr/>
        </p:nvPicPr>
        <p:blipFill>
          <a:blip r:embed="rId2"/>
          <a:stretch/>
        </p:blipFill>
        <p:spPr>
          <a:xfrm>
            <a:off x="1237320" y="3375720"/>
            <a:ext cx="2999160" cy="1370160"/>
          </a:xfrm>
          <a:prstGeom prst="rect">
            <a:avLst/>
          </a:prstGeom>
          <a:ln w="0">
            <a:noFill/>
          </a:ln>
        </p:spPr>
      </p:pic>
      <p:sp>
        <p:nvSpPr>
          <p:cNvPr id="246" name="TextBox 9"/>
          <p:cNvSpPr/>
          <p:nvPr/>
        </p:nvSpPr>
        <p:spPr>
          <a:xfrm>
            <a:off x="838080" y="5441040"/>
            <a:ext cx="10215360" cy="82116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lIns="90000" rIns="90000" tIns="45000" bIns="45000" anchor="t">
            <a:spAutoFit/>
          </a:bodyPr>
          <a:p>
            <a:pPr>
              <a:lnSpc>
                <a:spcPct val="100000"/>
              </a:lnSpc>
              <a:buNone/>
            </a:pPr>
            <a:r>
              <a:rPr b="0" lang="en-US" sz="2400" spc="-1" strike="noStrike">
                <a:solidFill>
                  <a:srgbClr val="000000"/>
                </a:solidFill>
                <a:latin typeface="Calibri"/>
                <a:ea typeface="DejaVu Sans"/>
              </a:rPr>
              <a:t>Possible values for </a:t>
            </a:r>
            <a:r>
              <a:rPr b="0" lang="en-US" sz="2400" spc="-1" strike="noStrike">
                <a:solidFill>
                  <a:srgbClr val="dc143c"/>
                </a:solidFill>
                <a:latin typeface="Calibri"/>
                <a:ea typeface="DejaVu Sans"/>
              </a:rPr>
              <a:t>align-items</a:t>
            </a:r>
            <a:r>
              <a:rPr b="0" lang="en-US" sz="2400" spc="-1" strike="noStrike">
                <a:solidFill>
                  <a:srgbClr val="000000"/>
                </a:solidFill>
                <a:latin typeface="Calibri"/>
                <a:ea typeface="DejaVu Sans"/>
              </a:rPr>
              <a:t> are : (</a:t>
            </a:r>
            <a:r>
              <a:rPr b="0" lang="en-US" sz="2400" spc="-1" strike="noStrike">
                <a:solidFill>
                  <a:srgbClr val="dc143c"/>
                </a:solidFill>
                <a:latin typeface="Calibri"/>
                <a:ea typeface="DejaVu Sans"/>
              </a:rPr>
              <a:t>center, flex-start, flex-end, stretch, baseline</a:t>
            </a:r>
            <a:r>
              <a:rPr b="0" lang="en-US" sz="2400" spc="-1" strike="noStrike">
                <a:solidFill>
                  <a:srgbClr val="000000"/>
                </a:solidFill>
                <a:latin typeface="Calibri"/>
                <a:ea typeface="DejaVu Sans"/>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FlexBox properties explained</a:t>
            </a:r>
            <a:endParaRPr b="0" lang="en-US" sz="4400" spc="-1" strike="noStrike">
              <a:latin typeface="Arial"/>
            </a:endParaRPr>
          </a:p>
        </p:txBody>
      </p:sp>
      <p:pic>
        <p:nvPicPr>
          <p:cNvPr id="248" name="Content Placeholder 4" descr=""/>
          <p:cNvPicPr/>
          <p:nvPr/>
        </p:nvPicPr>
        <p:blipFill>
          <a:blip r:embed="rId1"/>
          <a:stretch/>
        </p:blipFill>
        <p:spPr>
          <a:xfrm>
            <a:off x="2613240" y="1543320"/>
            <a:ext cx="6339960" cy="49683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Simple Selectors</a:t>
            </a:r>
            <a:endParaRPr b="0" lang="en-US" sz="4400" spc="-1" strike="noStrike">
              <a:latin typeface="Arial"/>
            </a:endParaRPr>
          </a:p>
        </p:txBody>
      </p:sp>
      <p:sp>
        <p:nvSpPr>
          <p:cNvPr id="102"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92000"/>
          </a:bodyPr>
          <a:p>
            <a:pPr>
              <a:lnSpc>
                <a:spcPct val="90000"/>
              </a:lnSpc>
              <a:spcBef>
                <a:spcPts val="1001"/>
              </a:spcBef>
              <a:buNone/>
              <a:tabLst>
                <a:tab algn="l" pos="0"/>
              </a:tabLst>
            </a:pPr>
            <a:r>
              <a:rPr b="0" lang="en-US" sz="3900" spc="-1" strike="noStrike">
                <a:solidFill>
                  <a:srgbClr val="000000"/>
                </a:solidFill>
                <a:latin typeface="Calibri"/>
              </a:rPr>
              <a:t>CSS element Selector</a:t>
            </a:r>
            <a:endParaRPr b="0" lang="en-US" sz="3900" spc="-1" strike="noStrike">
              <a:latin typeface="Arial"/>
            </a:endParaRPr>
          </a:p>
          <a:p>
            <a:pPr>
              <a:lnSpc>
                <a:spcPct val="90000"/>
              </a:lnSpc>
              <a:spcBef>
                <a:spcPts val="1001"/>
              </a:spcBef>
              <a:buNone/>
              <a:tabLst>
                <a:tab algn="l" pos="0"/>
              </a:tabLst>
            </a:pPr>
            <a:r>
              <a:rPr b="0" lang="en-US" sz="2600" spc="-1" strike="noStrike">
                <a:solidFill>
                  <a:srgbClr val="000000"/>
                </a:solidFill>
                <a:latin typeface="Calibri"/>
              </a:rPr>
              <a:t>The element selector selects HTML elements based on the element name.</a:t>
            </a:r>
            <a:endParaRPr b="0" lang="en-US" sz="2600" spc="-1" strike="noStrike">
              <a:latin typeface="Arial"/>
            </a:endParaRPr>
          </a:p>
          <a:p>
            <a:pPr>
              <a:lnSpc>
                <a:spcPct val="90000"/>
              </a:lnSpc>
              <a:spcBef>
                <a:spcPts val="1001"/>
              </a:spcBef>
              <a:buNone/>
              <a:tabLst>
                <a:tab algn="l" pos="0"/>
              </a:tabLst>
            </a:pPr>
            <a:endParaRPr b="0" lang="en-US" sz="2800" spc="-1" strike="noStrike">
              <a:latin typeface="Arial"/>
            </a:endParaRPr>
          </a:p>
          <a:p>
            <a:pPr marL="457200">
              <a:lnSpc>
                <a:spcPct val="90000"/>
              </a:lnSpc>
              <a:spcBef>
                <a:spcPts val="499"/>
              </a:spcBef>
              <a:buNone/>
              <a:tabLst>
                <a:tab algn="l" pos="0"/>
              </a:tabLst>
            </a:pPr>
            <a:r>
              <a:rPr b="0" lang="en-US" sz="3200" spc="-1" strike="noStrike">
                <a:solidFill>
                  <a:srgbClr val="000000"/>
                </a:solidFill>
                <a:latin typeface="Calibri"/>
              </a:rPr>
              <a:t>p {</a:t>
            </a:r>
            <a:br>
              <a:rPr sz="3200"/>
            </a:br>
            <a:r>
              <a:rPr b="0" lang="en-US" sz="3200" spc="-1" strike="noStrike">
                <a:solidFill>
                  <a:srgbClr val="000000"/>
                </a:solidFill>
                <a:latin typeface="Calibri"/>
              </a:rPr>
              <a:t>  text-align: center;</a:t>
            </a:r>
            <a:br>
              <a:rPr sz="3200"/>
            </a:br>
            <a:r>
              <a:rPr b="0" lang="en-US" sz="3200" spc="-1" strike="noStrike">
                <a:solidFill>
                  <a:srgbClr val="000000"/>
                </a:solidFill>
                <a:latin typeface="Calibri"/>
              </a:rPr>
              <a:t>  color: red;</a:t>
            </a:r>
            <a:br>
              <a:rPr sz="3200"/>
            </a:br>
            <a:r>
              <a:rPr b="0" lang="en-US" sz="3200" spc="-1" strike="noStrike">
                <a:solidFill>
                  <a:srgbClr val="000000"/>
                </a:solidFill>
                <a:latin typeface="Calibri"/>
              </a:rPr>
              <a:t>}</a:t>
            </a:r>
            <a:endParaRPr b="0" lang="en-US" sz="3200" spc="-1" strike="noStrike">
              <a:latin typeface="Arial"/>
            </a:endParaRPr>
          </a:p>
          <a:p>
            <a:pPr marL="457200">
              <a:lnSpc>
                <a:spcPct val="90000"/>
              </a:lnSpc>
              <a:spcBef>
                <a:spcPts val="1001"/>
              </a:spcBef>
              <a:buNone/>
              <a:tabLst>
                <a:tab algn="l" pos="0"/>
              </a:tabLst>
            </a:pPr>
            <a:br>
              <a:rPr sz="2800"/>
            </a:b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Simple Selectors</a:t>
            </a:r>
            <a:endParaRPr b="0" lang="en-US" sz="4400" spc="-1" strike="noStrike">
              <a:latin typeface="Arial"/>
            </a:endParaRPr>
          </a:p>
        </p:txBody>
      </p:sp>
      <p:sp>
        <p:nvSpPr>
          <p:cNvPr id="104" name="PlaceHolder 2"/>
          <p:cNvSpPr>
            <a:spLocks noGrp="1"/>
          </p:cNvSpPr>
          <p:nvPr>
            <p:ph/>
          </p:nvPr>
        </p:nvSpPr>
        <p:spPr>
          <a:xfrm>
            <a:off x="838080" y="1825560"/>
            <a:ext cx="10514880" cy="4350600"/>
          </a:xfrm>
          <a:prstGeom prst="rect">
            <a:avLst/>
          </a:prstGeom>
          <a:noFill/>
          <a:ln w="0">
            <a:noFill/>
          </a:ln>
        </p:spPr>
        <p:txBody>
          <a:bodyPr lIns="90000" rIns="90000" tIns="45000" bIns="45000" anchor="t">
            <a:normAutofit fontScale="96000"/>
          </a:bodyPr>
          <a:p>
            <a:pPr>
              <a:lnSpc>
                <a:spcPct val="90000"/>
              </a:lnSpc>
              <a:spcBef>
                <a:spcPts val="1001"/>
              </a:spcBef>
              <a:buNone/>
              <a:tabLst>
                <a:tab algn="l" pos="0"/>
              </a:tabLst>
            </a:pPr>
            <a:r>
              <a:rPr b="0" lang="en-US" sz="3900" spc="-1" strike="noStrike">
                <a:solidFill>
                  <a:srgbClr val="000000"/>
                </a:solidFill>
                <a:latin typeface="Calibri"/>
              </a:rPr>
              <a:t>CSS id Selector</a:t>
            </a:r>
            <a:endParaRPr b="0" lang="en-US" sz="39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The id selector uses the id attribute of an HTML element to select a specific element.</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rPr>
              <a:t>The id of an element is unique within a page, so the id selector is used to select one unique element!</a:t>
            </a:r>
            <a:endParaRPr b="0" lang="en-US" sz="2400" spc="-1" strike="noStrike">
              <a:latin typeface="Arial"/>
            </a:endParaRPr>
          </a:p>
          <a:p>
            <a:pPr>
              <a:lnSpc>
                <a:spcPct val="90000"/>
              </a:lnSpc>
              <a:spcBef>
                <a:spcPts val="1001"/>
              </a:spcBef>
              <a:buNone/>
              <a:tabLst>
                <a:tab algn="l" pos="0"/>
              </a:tabLst>
            </a:pPr>
            <a:endParaRPr b="0" lang="en-US" sz="2800" spc="-1" strike="noStrike">
              <a:latin typeface="Arial"/>
            </a:endParaRPr>
          </a:p>
          <a:p>
            <a:pPr marL="457200">
              <a:lnSpc>
                <a:spcPct val="90000"/>
              </a:lnSpc>
              <a:spcBef>
                <a:spcPts val="499"/>
              </a:spcBef>
              <a:buNone/>
              <a:tabLst>
                <a:tab algn="l" pos="0"/>
              </a:tabLst>
            </a:pPr>
            <a:r>
              <a:rPr b="0" lang="en-US" sz="3200" spc="-1" strike="noStrike">
                <a:solidFill>
                  <a:srgbClr val="000000"/>
                </a:solidFill>
                <a:latin typeface="Calibri"/>
              </a:rPr>
              <a:t>#id {</a:t>
            </a:r>
            <a:br>
              <a:rPr sz="3200"/>
            </a:br>
            <a:r>
              <a:rPr b="0" lang="en-US" sz="3200" spc="-1" strike="noStrike">
                <a:solidFill>
                  <a:srgbClr val="000000"/>
                </a:solidFill>
                <a:latin typeface="Calibri"/>
              </a:rPr>
              <a:t>  text-align: center;</a:t>
            </a:r>
            <a:br>
              <a:rPr sz="3200"/>
            </a:br>
            <a:r>
              <a:rPr b="0" lang="en-US" sz="3200" spc="-1" strike="noStrike">
                <a:solidFill>
                  <a:srgbClr val="000000"/>
                </a:solidFill>
                <a:latin typeface="Calibri"/>
              </a:rPr>
              <a:t>  color: red;</a:t>
            </a:r>
            <a:br>
              <a:rPr sz="3200"/>
            </a:br>
            <a:r>
              <a:rPr b="0" lang="en-US" sz="3200" spc="-1" strike="noStrike">
                <a:solidFill>
                  <a:srgbClr val="000000"/>
                </a:solidFill>
                <a:latin typeface="Calibri"/>
              </a:rPr>
              <a:t>}</a:t>
            </a:r>
            <a:endParaRPr b="0" lang="en-US" sz="3200" spc="-1" strike="noStrike">
              <a:latin typeface="Arial"/>
            </a:endParaRPr>
          </a:p>
          <a:p>
            <a:pPr marL="457200">
              <a:lnSpc>
                <a:spcPct val="90000"/>
              </a:lnSpc>
              <a:spcBef>
                <a:spcPts val="1001"/>
              </a:spcBef>
              <a:buNone/>
              <a:tabLst>
                <a:tab algn="l" pos="0"/>
              </a:tabLst>
            </a:pPr>
            <a:endParaRPr b="0" lang="en-US" sz="2800" spc="-1" strike="noStrike">
              <a:latin typeface="Arial"/>
            </a:endParaRPr>
          </a:p>
          <a:p>
            <a:pPr marL="457200">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Simple Selectors</a:t>
            </a:r>
            <a:endParaRPr b="0" lang="en-US" sz="4400" spc="-1" strike="noStrike">
              <a:latin typeface="Arial"/>
            </a:endParaRPr>
          </a:p>
        </p:txBody>
      </p:sp>
      <p:sp>
        <p:nvSpPr>
          <p:cNvPr id="106"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4000" spc="-1" strike="noStrike">
                <a:solidFill>
                  <a:srgbClr val="000000"/>
                </a:solidFill>
                <a:latin typeface="Calibri"/>
              </a:rPr>
              <a:t>CSS class Selector</a:t>
            </a:r>
            <a:endParaRPr b="0" lang="en-US" sz="4000" spc="-1" strike="noStrike">
              <a:latin typeface="Arial"/>
            </a:endParaRPr>
          </a:p>
          <a:p>
            <a:pPr>
              <a:lnSpc>
                <a:spcPct val="90000"/>
              </a:lnSpc>
              <a:spcBef>
                <a:spcPts val="1001"/>
              </a:spcBef>
              <a:buNone/>
              <a:tabLst>
                <a:tab algn="l" pos="0"/>
              </a:tabLst>
            </a:pPr>
            <a:r>
              <a:rPr b="0" lang="en-US" sz="2600" spc="-1" strike="noStrike">
                <a:solidFill>
                  <a:srgbClr val="000000"/>
                </a:solidFill>
                <a:latin typeface="Calibri"/>
              </a:rPr>
              <a:t>The class selector selects HTML elements with a specific class attribute.</a:t>
            </a:r>
            <a:endParaRPr b="0" lang="en-US" sz="2600" spc="-1" strike="noStrike">
              <a:latin typeface="Arial"/>
            </a:endParaRPr>
          </a:p>
          <a:p>
            <a:pPr>
              <a:lnSpc>
                <a:spcPct val="90000"/>
              </a:lnSpc>
              <a:spcBef>
                <a:spcPts val="1001"/>
              </a:spcBef>
              <a:buNone/>
              <a:tabLst>
                <a:tab algn="l" pos="0"/>
              </a:tabLst>
            </a:pPr>
            <a:endParaRPr b="0" lang="en-US" sz="2800" spc="-1" strike="noStrike">
              <a:latin typeface="Arial"/>
            </a:endParaRPr>
          </a:p>
          <a:p>
            <a:pPr marL="457200">
              <a:lnSpc>
                <a:spcPct val="90000"/>
              </a:lnSpc>
              <a:spcBef>
                <a:spcPts val="499"/>
              </a:spcBef>
              <a:buNone/>
              <a:tabLst>
                <a:tab algn="l" pos="0"/>
              </a:tabLst>
            </a:pPr>
            <a:r>
              <a:rPr b="0" lang="en-US" sz="3200" spc="-1" strike="noStrike">
                <a:solidFill>
                  <a:srgbClr val="000000"/>
                </a:solidFill>
                <a:latin typeface="Calibri"/>
              </a:rPr>
              <a:t>.class {</a:t>
            </a:r>
            <a:br>
              <a:rPr sz="3200"/>
            </a:br>
            <a:r>
              <a:rPr b="0" lang="en-US" sz="3200" spc="-1" strike="noStrike">
                <a:solidFill>
                  <a:srgbClr val="000000"/>
                </a:solidFill>
                <a:latin typeface="Calibri"/>
              </a:rPr>
              <a:t>  text-align: center;</a:t>
            </a:r>
            <a:br>
              <a:rPr sz="3200"/>
            </a:br>
            <a:r>
              <a:rPr b="0" lang="en-US" sz="3200" spc="-1" strike="noStrike">
                <a:solidFill>
                  <a:srgbClr val="000000"/>
                </a:solidFill>
                <a:latin typeface="Calibri"/>
              </a:rPr>
              <a:t>  color: red;</a:t>
            </a:r>
            <a:br>
              <a:rPr sz="3200"/>
            </a:br>
            <a:r>
              <a:rPr b="0" lang="en-US" sz="3200" spc="-1" strike="noStrike">
                <a:solidFill>
                  <a:srgbClr val="000000"/>
                </a:solidFill>
                <a:latin typeface="Calibri"/>
              </a:rPr>
              <a:t>}</a:t>
            </a:r>
            <a:endParaRPr b="0" lang="en-US" sz="3200" spc="-1" strike="noStrike">
              <a:latin typeface="Arial"/>
            </a:endParaRPr>
          </a:p>
          <a:p>
            <a:pPr marL="457200">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880" cy="1324800"/>
          </a:xfrm>
          <a:prstGeom prst="rect">
            <a:avLst/>
          </a:prstGeom>
          <a:noFill/>
          <a:ln w="0">
            <a:noFill/>
          </a:ln>
        </p:spPr>
        <p:txBody>
          <a:bodyPr lIns="90000" rIns="90000" tIns="45000" bIns="45000" anchor="ctr">
            <a:noAutofit/>
          </a:bodyPr>
          <a:p>
            <a:pPr>
              <a:lnSpc>
                <a:spcPct val="90000"/>
              </a:lnSpc>
              <a:buNone/>
            </a:pPr>
            <a:r>
              <a:rPr b="0" lang="en-US" sz="4400" spc="-1" strike="noStrike">
                <a:solidFill>
                  <a:srgbClr val="000000"/>
                </a:solidFill>
                <a:latin typeface="Calibri Light"/>
              </a:rPr>
              <a:t>Simple Selectors</a:t>
            </a:r>
            <a:endParaRPr b="0" lang="en-US" sz="4400" spc="-1" strike="noStrike">
              <a:latin typeface="Arial"/>
            </a:endParaRPr>
          </a:p>
        </p:txBody>
      </p:sp>
      <p:sp>
        <p:nvSpPr>
          <p:cNvPr id="108" name="PlaceHolder 2"/>
          <p:cNvSpPr>
            <a:spLocks noGrp="1"/>
          </p:cNvSpPr>
          <p:nvPr>
            <p:ph/>
          </p:nvPr>
        </p:nvSpPr>
        <p:spPr>
          <a:xfrm>
            <a:off x="838080" y="1825560"/>
            <a:ext cx="10514880" cy="435060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0" lang="en-US" sz="4000" spc="-1" strike="noStrike">
                <a:solidFill>
                  <a:srgbClr val="000000"/>
                </a:solidFill>
                <a:latin typeface="Calibri"/>
              </a:rPr>
              <a:t>CSS element class Selector</a:t>
            </a:r>
            <a:endParaRPr b="0" lang="en-US" sz="4000" spc="-1" strike="noStrike">
              <a:latin typeface="Arial"/>
            </a:endParaRPr>
          </a:p>
          <a:p>
            <a:pPr>
              <a:lnSpc>
                <a:spcPct val="90000"/>
              </a:lnSpc>
              <a:spcBef>
                <a:spcPts val="1001"/>
              </a:spcBef>
              <a:buNone/>
              <a:tabLst>
                <a:tab algn="l" pos="0"/>
              </a:tabLst>
            </a:pPr>
            <a:r>
              <a:rPr b="0" lang="en-US" sz="2800" spc="-1" strike="noStrike">
                <a:solidFill>
                  <a:srgbClr val="000000"/>
                </a:solidFill>
                <a:latin typeface="Calibri"/>
              </a:rPr>
              <a:t>You can also specify that only specific HTML elements should be affected by a class.</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a:p>
            <a:pPr marL="457200">
              <a:lnSpc>
                <a:spcPct val="90000"/>
              </a:lnSpc>
              <a:spcBef>
                <a:spcPts val="499"/>
              </a:spcBef>
              <a:buNone/>
              <a:tabLst>
                <a:tab algn="l" pos="0"/>
              </a:tabLst>
            </a:pPr>
            <a:r>
              <a:rPr b="0" lang="en-US" sz="3200" spc="-1" strike="noStrike">
                <a:solidFill>
                  <a:srgbClr val="000000"/>
                </a:solidFill>
                <a:latin typeface="Calibri"/>
              </a:rPr>
              <a:t>p.class {</a:t>
            </a:r>
            <a:br>
              <a:rPr sz="3200"/>
            </a:br>
            <a:r>
              <a:rPr b="0" lang="en-US" sz="3200" spc="-1" strike="noStrike">
                <a:solidFill>
                  <a:srgbClr val="000000"/>
                </a:solidFill>
                <a:latin typeface="Calibri"/>
              </a:rPr>
              <a:t>  text-align: center;</a:t>
            </a:r>
            <a:br>
              <a:rPr sz="3200"/>
            </a:br>
            <a:r>
              <a:rPr b="0" lang="en-US" sz="3200" spc="-1" strike="noStrike">
                <a:solidFill>
                  <a:srgbClr val="000000"/>
                </a:solidFill>
                <a:latin typeface="Calibri"/>
              </a:rPr>
              <a:t>  color: red;</a:t>
            </a:r>
            <a:br>
              <a:rPr sz="3200"/>
            </a:br>
            <a:r>
              <a:rPr b="0" lang="en-US" sz="3200" spc="-1" strike="noStrike">
                <a:solidFill>
                  <a:srgbClr val="000000"/>
                </a:solidFill>
                <a:latin typeface="Calibri"/>
              </a:rPr>
              <a:t>}</a:t>
            </a:r>
            <a:endParaRPr b="0" lang="en-US" sz="3200" spc="-1" strike="noStrike">
              <a:latin typeface="Arial"/>
            </a:endParaRPr>
          </a:p>
          <a:p>
            <a:pPr marL="457200">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446</TotalTime>
  <Application>LibreOffice/7.3.7.2$Linux_X86_64 LibreOffice_project/30$Build-2</Application>
  <AppVersion>15.0000</AppVersion>
  <Words>1410</Words>
  <Paragraphs>309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2021-09-01T21:51:31Z</dcterms:created>
  <dc:creator>Durrani</dc:creator>
  <dc:description/>
  <dc:language>en-US</dc:language>
  <cp:lastModifiedBy/>
  <dcterms:modified xsi:type="dcterms:W3CDTF">2024-08-26T16:14:14Z</dcterms:modified>
  <cp:revision>163</cp:revision>
  <dc:subject/>
  <dc:title>CSS Selectors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58</vt:i4>
  </property>
</Properties>
</file>