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49E8D11-9E24-47A7-AC21-5C0A6DEE034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 breakdown of the new features introduced in ECMAScript 2017 (ES8), ECMAScript 2018 (ES9), and ECMAScript 2019 (ES10):</a:t>
            </a:r>
          </a:p>
          <a:p>
            <a:endParaRPr lang="en-US" dirty="0" smtClean="0"/>
          </a:p>
          <a:p>
            <a:r>
              <a:rPr lang="en-US" dirty="0" smtClean="0"/>
              <a:t>### **New Features in ECMAScript 2017 (ES8)**</a:t>
            </a:r>
          </a:p>
          <a:p>
            <a:endParaRPr lang="en-US" dirty="0" smtClean="0"/>
          </a:p>
          <a:p>
            <a:r>
              <a:rPr lang="en-US" dirty="0" smtClean="0"/>
              <a:t>1. **JavaScript String Padding (`</a:t>
            </a:r>
            <a:r>
              <a:rPr lang="en-US" dirty="0" err="1" smtClean="0"/>
              <a:t>padStart</a:t>
            </a:r>
            <a:r>
              <a:rPr lang="en-US" dirty="0" smtClean="0"/>
              <a:t>` and `</a:t>
            </a:r>
            <a:r>
              <a:rPr lang="en-US" dirty="0" err="1" smtClean="0"/>
              <a:t>padEnd</a:t>
            </a:r>
            <a:r>
              <a:rPr lang="en-US" dirty="0" smtClean="0"/>
              <a:t>`)**</a:t>
            </a:r>
          </a:p>
          <a:p>
            <a:r>
              <a:rPr lang="en-US" dirty="0" smtClean="0"/>
              <a:t>   String padding methods were introduced to add padding to the beginning (`</a:t>
            </a:r>
            <a:r>
              <a:rPr lang="en-US" dirty="0" err="1" smtClean="0"/>
              <a:t>padStart</a:t>
            </a:r>
            <a:r>
              <a:rPr lang="en-US" dirty="0" smtClean="0"/>
              <a:t>()`) or the end (`</a:t>
            </a:r>
            <a:r>
              <a:rPr lang="en-US" dirty="0" err="1" smtClean="0"/>
              <a:t>padEnd</a:t>
            </a:r>
            <a:r>
              <a:rPr lang="en-US" dirty="0" smtClean="0"/>
              <a:t>()`) of a string to meet a desired length.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str.padStart</a:t>
            </a:r>
            <a:r>
              <a:rPr lang="en-US" dirty="0" smtClean="0"/>
              <a:t>(</a:t>
            </a:r>
            <a:r>
              <a:rPr lang="en-US" dirty="0" err="1" smtClean="0"/>
              <a:t>targetLength</a:t>
            </a:r>
            <a:r>
              <a:rPr lang="en-US" dirty="0" smtClean="0"/>
              <a:t>, </a:t>
            </a:r>
            <a:r>
              <a:rPr lang="en-US" dirty="0" err="1" smtClean="0"/>
              <a:t>padString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str.padEnd</a:t>
            </a:r>
            <a:r>
              <a:rPr lang="en-US" dirty="0" smtClean="0"/>
              <a:t>(</a:t>
            </a:r>
            <a:r>
              <a:rPr lang="en-US" dirty="0" err="1" smtClean="0"/>
              <a:t>targetLength</a:t>
            </a:r>
            <a:r>
              <a:rPr lang="en-US" dirty="0" smtClean="0"/>
              <a:t>, </a:t>
            </a:r>
            <a:r>
              <a:rPr lang="en-US" dirty="0" err="1" smtClean="0"/>
              <a:t>padString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'5'.padStart(3, '0'); // '005'</a:t>
            </a:r>
          </a:p>
          <a:p>
            <a:r>
              <a:rPr lang="en-US" dirty="0" smtClean="0"/>
              <a:t>   '5'.padEnd(3, '0');   // '500'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2. **JavaScript Object `entries()`**</a:t>
            </a:r>
          </a:p>
          <a:p>
            <a:r>
              <a:rPr lang="en-US" dirty="0" smtClean="0"/>
              <a:t>   The `</a:t>
            </a:r>
            <a:r>
              <a:rPr lang="en-US" dirty="0" err="1" smtClean="0"/>
              <a:t>Object.entries</a:t>
            </a:r>
            <a:r>
              <a:rPr lang="en-US" dirty="0" smtClean="0"/>
              <a:t>()` method returns an array of a given object's own enumerable string-keyed property `[key, value]` pairs.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Object.entries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 a: 1, b: 2 };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Object.entries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)); // [['a', 1], ['b', 2]]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3. **JavaScript Object `values()`**</a:t>
            </a:r>
          </a:p>
          <a:p>
            <a:r>
              <a:rPr lang="en-US" dirty="0" smtClean="0"/>
              <a:t>   The `</a:t>
            </a:r>
            <a:r>
              <a:rPr lang="en-US" dirty="0" err="1" smtClean="0"/>
              <a:t>Object.values</a:t>
            </a:r>
            <a:r>
              <a:rPr lang="en-US" dirty="0" smtClean="0"/>
              <a:t>()` method returns an array of a given object's own enumerable property values.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Object.values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 a: 1, b: 2 };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Object.values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)); // [1, 2]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4. **JavaScript `</a:t>
            </a:r>
            <a:r>
              <a:rPr lang="en-US" dirty="0" err="1" smtClean="0"/>
              <a:t>async</a:t>
            </a:r>
            <a:r>
              <a:rPr lang="en-US" dirty="0" smtClean="0"/>
              <a:t>` and `await`**</a:t>
            </a:r>
          </a:p>
          <a:p>
            <a:r>
              <a:rPr lang="en-US" dirty="0" smtClean="0"/>
              <a:t>   These are used for handling asynchronous code more easily, allowing you to write asynchronous code that looks like synchronous code.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async</a:t>
            </a:r>
            <a:r>
              <a:rPr lang="en-US" dirty="0" smtClean="0"/>
              <a:t> function </a:t>
            </a:r>
            <a:r>
              <a:rPr lang="en-US" dirty="0" err="1" smtClean="0"/>
              <a:t>myFunction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let result = await </a:t>
            </a:r>
            <a:r>
              <a:rPr lang="en-US" dirty="0" err="1" smtClean="0"/>
              <a:t>someAsyncOperation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console.log(result);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async</a:t>
            </a:r>
            <a:r>
              <a:rPr lang="en-US" dirty="0" smtClean="0"/>
              <a:t> function </a:t>
            </a:r>
            <a:r>
              <a:rPr lang="en-US" dirty="0" err="1" smtClean="0"/>
              <a:t>fetchData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let response = await fetch('https://api.example.com');</a:t>
            </a:r>
          </a:p>
          <a:p>
            <a:r>
              <a:rPr lang="en-US" dirty="0" smtClean="0"/>
              <a:t>     let data = await </a:t>
            </a:r>
            <a:r>
              <a:rPr lang="en-US" dirty="0" err="1" smtClean="0"/>
              <a:t>response.json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console.log(data);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5. **JavaScript `</a:t>
            </a:r>
            <a:r>
              <a:rPr lang="en-US" dirty="0" err="1" smtClean="0"/>
              <a:t>Object.getOwnPropertyDescriptors</a:t>
            </a:r>
            <a:r>
              <a:rPr lang="en-US" dirty="0" smtClean="0"/>
              <a:t>()`**</a:t>
            </a:r>
          </a:p>
          <a:p>
            <a:r>
              <a:rPr lang="en-US" dirty="0" smtClean="0"/>
              <a:t>   This method returns all own property descriptors of an object, including those for non-enumerable properties.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Object.getOwnPropertyDescriptors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 a: 1 };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Object.getOwnPropertyDescriptors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### **New Features in ECMAScript 2018 (ES9)**</a:t>
            </a:r>
          </a:p>
          <a:p>
            <a:endParaRPr lang="en-US" dirty="0" smtClean="0"/>
          </a:p>
          <a:p>
            <a:r>
              <a:rPr lang="en-US" dirty="0" smtClean="0"/>
              <a:t>1. **Asynchronous Iteration**</a:t>
            </a:r>
          </a:p>
          <a:p>
            <a:r>
              <a:rPr lang="en-US" dirty="0" smtClean="0"/>
              <a:t>   This allows asynchronous iteration over objects with the `for-await-of` loop, enabling you to work with asynchronous data sources like streams.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for await (</a:t>
            </a:r>
            <a:r>
              <a:rPr lang="en-US" dirty="0" err="1" smtClean="0"/>
              <a:t>const</a:t>
            </a:r>
            <a:r>
              <a:rPr lang="en-US" dirty="0" smtClean="0"/>
              <a:t> item of </a:t>
            </a:r>
            <a:r>
              <a:rPr lang="en-US" dirty="0" err="1" smtClean="0"/>
              <a:t>asyncIterable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// process item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async</a:t>
            </a:r>
            <a:r>
              <a:rPr lang="en-US" dirty="0" smtClean="0"/>
              <a:t> function </a:t>
            </a:r>
            <a:r>
              <a:rPr lang="en-US" dirty="0" err="1" smtClean="0"/>
              <a:t>fetchData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const</a:t>
            </a:r>
            <a:r>
              <a:rPr lang="en-US" dirty="0" smtClean="0"/>
              <a:t> data = [</a:t>
            </a:r>
            <a:r>
              <a:rPr lang="en-US" dirty="0" err="1" smtClean="0"/>
              <a:t>Promise.resolve</a:t>
            </a:r>
            <a:r>
              <a:rPr lang="en-US" dirty="0" smtClean="0"/>
              <a:t>(1), </a:t>
            </a:r>
            <a:r>
              <a:rPr lang="en-US" dirty="0" err="1" smtClean="0"/>
              <a:t>Promise.resolve</a:t>
            </a:r>
            <a:r>
              <a:rPr lang="en-US" dirty="0" smtClean="0"/>
              <a:t>(2)];</a:t>
            </a:r>
          </a:p>
          <a:p>
            <a:r>
              <a:rPr lang="en-US" dirty="0" smtClean="0"/>
              <a:t>     for await (let item of data) {</a:t>
            </a:r>
          </a:p>
          <a:p>
            <a:r>
              <a:rPr lang="en-US" dirty="0" smtClean="0"/>
              <a:t>       console.log(item); // 1, then 2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fetchData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2. **Promise `finally()`**</a:t>
            </a:r>
          </a:p>
          <a:p>
            <a:r>
              <a:rPr lang="en-US" dirty="0" smtClean="0"/>
              <a:t>   The `finally()` method allows you to specify a callback to run after a promise has been settled (fulfilled or rejected), which is useful for cleaning up.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promise.finally</a:t>
            </a:r>
            <a:r>
              <a:rPr lang="en-US" dirty="0" smtClean="0"/>
              <a:t>(callback);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fetch('</a:t>
            </a:r>
            <a:r>
              <a:rPr lang="en-US" dirty="0" err="1" smtClean="0"/>
              <a:t>data.json</a:t>
            </a:r>
            <a:r>
              <a:rPr lang="en-US" dirty="0" smtClean="0"/>
              <a:t>')</a:t>
            </a:r>
          </a:p>
          <a:p>
            <a:r>
              <a:rPr lang="en-US" dirty="0" smtClean="0"/>
              <a:t>     .then(response =&gt; </a:t>
            </a:r>
            <a:r>
              <a:rPr lang="en-US" dirty="0" err="1" smtClean="0"/>
              <a:t>response.json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     .finally(() =&gt; console.log('Request completed'));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3. **Object Rest Properties**</a:t>
            </a:r>
          </a:p>
          <a:p>
            <a:r>
              <a:rPr lang="en-US" dirty="0" smtClean="0"/>
              <a:t>   Object rest properties allow you to collect the remaining properties of an object into a new object.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{ prop1, prop2, ...rest } =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 a: 1, b: 2, c: 3 };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{ a, ...rest } =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console.log(rest); // { b: 2, c: 3 }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4. **New </a:t>
            </a:r>
            <a:r>
              <a:rPr lang="en-US" dirty="0" err="1" smtClean="0"/>
              <a:t>RegExp</a:t>
            </a:r>
            <a:r>
              <a:rPr lang="en-US" dirty="0" smtClean="0"/>
              <a:t> Features**</a:t>
            </a:r>
          </a:p>
          <a:p>
            <a:r>
              <a:rPr lang="en-US" dirty="0" smtClean="0"/>
              <a:t>   ES9 introduced several improvements to regular expressions:</a:t>
            </a:r>
          </a:p>
          <a:p>
            <a:r>
              <a:rPr lang="en-US" dirty="0" smtClean="0"/>
              <a:t>   - **Named capture groups**: Allow named groups in regex.</a:t>
            </a:r>
          </a:p>
          <a:p>
            <a:r>
              <a:rPr lang="en-US" dirty="0" smtClean="0"/>
              <a:t>   - **</a:t>
            </a:r>
            <a:r>
              <a:rPr lang="en-US" dirty="0" err="1" smtClean="0"/>
              <a:t>Lookbehind</a:t>
            </a:r>
            <a:r>
              <a:rPr lang="en-US" dirty="0" smtClean="0"/>
              <a:t> assertions**: Allow </a:t>
            </a:r>
            <a:r>
              <a:rPr lang="en-US" dirty="0" err="1" smtClean="0"/>
              <a:t>lookbehind</a:t>
            </a:r>
            <a:r>
              <a:rPr lang="en-US" dirty="0" smtClean="0"/>
              <a:t> in regex.</a:t>
            </a:r>
          </a:p>
          <a:p>
            <a:r>
              <a:rPr lang="en-US" dirty="0" smtClean="0"/>
              <a:t>   - **Unicode property escapes**: Let you match characters based on Unicode properties.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regex = /(?&lt;=@)\w+/;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email = 'user@example.com';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match = </a:t>
            </a:r>
            <a:r>
              <a:rPr lang="en-US" dirty="0" err="1" smtClean="0"/>
              <a:t>email.match</a:t>
            </a:r>
            <a:r>
              <a:rPr lang="en-US" dirty="0" smtClean="0"/>
              <a:t>(regex);</a:t>
            </a:r>
          </a:p>
          <a:p>
            <a:r>
              <a:rPr lang="en-US" dirty="0" smtClean="0"/>
              <a:t>   console.log(match); // 'example'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5. **JavaScript Shared Memory**</a:t>
            </a:r>
          </a:p>
          <a:p>
            <a:r>
              <a:rPr lang="en-US" dirty="0" smtClean="0"/>
              <a:t>   Shared memory and atomic operations were introduced to help with parallel programming. The `</a:t>
            </a:r>
            <a:r>
              <a:rPr lang="en-US" dirty="0" err="1" smtClean="0"/>
              <a:t>SharedArrayBuffer</a:t>
            </a:r>
            <a:r>
              <a:rPr lang="en-US" dirty="0" smtClean="0"/>
              <a:t>` object allows sharing memory between threads.</a:t>
            </a:r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### **New Features in ECMAScript 2019 (ES10)**</a:t>
            </a:r>
          </a:p>
          <a:p>
            <a:endParaRPr lang="en-US" dirty="0" smtClean="0"/>
          </a:p>
          <a:p>
            <a:r>
              <a:rPr lang="en-US" dirty="0" smtClean="0"/>
              <a:t>1. **String `</a:t>
            </a:r>
            <a:r>
              <a:rPr lang="en-US" dirty="0" err="1" smtClean="0"/>
              <a:t>trimStart</a:t>
            </a:r>
            <a:r>
              <a:rPr lang="en-US" dirty="0" smtClean="0"/>
              <a:t>()` and `</a:t>
            </a:r>
            <a:r>
              <a:rPr lang="en-US" dirty="0" err="1" smtClean="0"/>
              <a:t>trimEnd</a:t>
            </a:r>
            <a:r>
              <a:rPr lang="en-US" dirty="0" smtClean="0"/>
              <a:t>()`**</a:t>
            </a:r>
          </a:p>
          <a:p>
            <a:r>
              <a:rPr lang="en-US" dirty="0" smtClean="0"/>
              <a:t>   These methods are used to trim whitespace from the beginning (`</a:t>
            </a:r>
            <a:r>
              <a:rPr lang="en-US" dirty="0" err="1" smtClean="0"/>
              <a:t>trimStart</a:t>
            </a:r>
            <a:r>
              <a:rPr lang="en-US" dirty="0" smtClean="0"/>
              <a:t>()`) and the end (`</a:t>
            </a:r>
            <a:r>
              <a:rPr lang="en-US" dirty="0" err="1" smtClean="0"/>
              <a:t>trimEnd</a:t>
            </a:r>
            <a:r>
              <a:rPr lang="en-US" dirty="0" smtClean="0"/>
              <a:t>()`) of a string.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str.trimStart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str.trimEnd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'  hello  ';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str.trimStart</a:t>
            </a:r>
            <a:r>
              <a:rPr lang="en-US" dirty="0" smtClean="0"/>
              <a:t>()); // 'hello  '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str.trimEnd</a:t>
            </a:r>
            <a:r>
              <a:rPr lang="en-US" dirty="0" smtClean="0"/>
              <a:t>());   // '  hello'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2. **Object `</a:t>
            </a:r>
            <a:r>
              <a:rPr lang="en-US" dirty="0" err="1" smtClean="0"/>
              <a:t>fromEntries</a:t>
            </a:r>
            <a:r>
              <a:rPr lang="en-US" dirty="0" smtClean="0"/>
              <a:t>()`**</a:t>
            </a:r>
          </a:p>
          <a:p>
            <a:r>
              <a:rPr lang="en-US" dirty="0" smtClean="0"/>
              <a:t>   This method transforms a list of key-value pairs into an object.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Object.fromEntries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entries = [['a', 1], ['b', 2]];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Object.fromEntries</a:t>
            </a:r>
            <a:r>
              <a:rPr lang="en-US" dirty="0" smtClean="0"/>
              <a:t>(entries)); // { a: 1, b: 2 }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3. **Optional `catch` Binding**</a:t>
            </a:r>
          </a:p>
          <a:p>
            <a:r>
              <a:rPr lang="en-US" dirty="0" smtClean="0"/>
              <a:t>   ES10 allows omitting the error parameter in a `catch` block if it's not needed.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try {</a:t>
            </a:r>
          </a:p>
          <a:p>
            <a:r>
              <a:rPr lang="en-US" dirty="0" smtClean="0"/>
              <a:t>     // code</a:t>
            </a:r>
          </a:p>
          <a:p>
            <a:r>
              <a:rPr lang="en-US" dirty="0" smtClean="0"/>
              <a:t>   } catch {</a:t>
            </a:r>
          </a:p>
          <a:p>
            <a:r>
              <a:rPr lang="en-US" dirty="0" smtClean="0"/>
              <a:t>     // no error object needed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try {</a:t>
            </a:r>
          </a:p>
          <a:p>
            <a:r>
              <a:rPr lang="en-US" dirty="0" smtClean="0"/>
              <a:t>     throw new Error('An error occurred');</a:t>
            </a:r>
          </a:p>
          <a:p>
            <a:r>
              <a:rPr lang="en-US" dirty="0" smtClean="0"/>
              <a:t>   } catch {</a:t>
            </a:r>
          </a:p>
          <a:p>
            <a:r>
              <a:rPr lang="en-US" dirty="0" smtClean="0"/>
              <a:t>     console.log('Caught an error');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4. **Array `flat()`**</a:t>
            </a:r>
          </a:p>
          <a:p>
            <a:r>
              <a:rPr lang="en-US" dirty="0" smtClean="0"/>
              <a:t>   This method flattens an array, allowing you to reduce nested arrays into a single array.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array.flat</a:t>
            </a:r>
            <a:r>
              <a:rPr lang="en-US" dirty="0" smtClean="0"/>
              <a:t>(depth);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[1, [2, 3], [4, 5]];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arr.flat</a:t>
            </a:r>
            <a:r>
              <a:rPr lang="en-US" dirty="0" smtClean="0"/>
              <a:t>()); // [1, 2, 3, 4, 5]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5. **Array `</a:t>
            </a:r>
            <a:r>
              <a:rPr lang="en-US" dirty="0" err="1" smtClean="0"/>
              <a:t>flatMap</a:t>
            </a:r>
            <a:r>
              <a:rPr lang="en-US" dirty="0" smtClean="0"/>
              <a:t>()`**</a:t>
            </a:r>
          </a:p>
          <a:p>
            <a:r>
              <a:rPr lang="en-US" dirty="0" smtClean="0"/>
              <a:t>   This method first maps each element using a mapping function, then flattens the result into a new array.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array.flatMap</a:t>
            </a:r>
            <a:r>
              <a:rPr lang="en-US" dirty="0" smtClean="0"/>
              <a:t>(callback);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[1, 2, 3];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arr.flatMap</a:t>
            </a:r>
            <a:r>
              <a:rPr lang="en-US" dirty="0" smtClean="0"/>
              <a:t>(x =&gt; [x, x * 2])); // [1, 2, 2, 4, 3, 6]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6. **Revised `</a:t>
            </a:r>
            <a:r>
              <a:rPr lang="en-US" dirty="0" err="1" smtClean="0"/>
              <a:t>Array.sort</a:t>
            </a:r>
            <a:r>
              <a:rPr lang="en-US" dirty="0" smtClean="0"/>
              <a:t>()`**</a:t>
            </a:r>
          </a:p>
          <a:p>
            <a:r>
              <a:rPr lang="en-US" dirty="0" smtClean="0"/>
              <a:t>   The `</a:t>
            </a:r>
            <a:r>
              <a:rPr lang="en-US" dirty="0" err="1" smtClean="0"/>
              <a:t>Array.sort</a:t>
            </a:r>
            <a:r>
              <a:rPr lang="en-US" dirty="0" smtClean="0"/>
              <a:t>()` method was revised to ensure consistent results across different JavaScript engines when sorting numbers.</a:t>
            </a:r>
          </a:p>
          <a:p>
            <a:endParaRPr lang="en-US" dirty="0" smtClean="0"/>
          </a:p>
          <a:p>
            <a:r>
              <a:rPr lang="en-US" dirty="0" smtClean="0"/>
              <a:t>7. **Revised `</a:t>
            </a:r>
            <a:r>
              <a:rPr lang="en-US" dirty="0" err="1" smtClean="0"/>
              <a:t>JSON.stringify</a:t>
            </a:r>
            <a:r>
              <a:rPr lang="en-US" dirty="0" smtClean="0"/>
              <a:t>()`**</a:t>
            </a:r>
          </a:p>
          <a:p>
            <a:r>
              <a:rPr lang="en-US" dirty="0" smtClean="0"/>
              <a:t>   The `</a:t>
            </a:r>
            <a:r>
              <a:rPr lang="en-US" dirty="0" err="1" smtClean="0"/>
              <a:t>JSON.stringify</a:t>
            </a:r>
            <a:r>
              <a:rPr lang="en-US" dirty="0" smtClean="0"/>
              <a:t>()` method now includes a `replacer` function that allows for more control over the </a:t>
            </a:r>
            <a:r>
              <a:rPr lang="en-US" dirty="0" err="1" smtClean="0"/>
              <a:t>stringification</a:t>
            </a:r>
            <a:r>
              <a:rPr lang="en-US" dirty="0" smtClean="0"/>
              <a:t> of objects.</a:t>
            </a:r>
          </a:p>
          <a:p>
            <a:endParaRPr lang="en-US" dirty="0" smtClean="0"/>
          </a:p>
          <a:p>
            <a:r>
              <a:rPr lang="en-US" dirty="0" smtClean="0"/>
              <a:t>8. **Separator Symbols Allowed in String Literals**</a:t>
            </a:r>
          </a:p>
          <a:p>
            <a:r>
              <a:rPr lang="en-US" dirty="0" smtClean="0"/>
              <a:t>   This allows the use of separators in template strings, making them easier to format.</a:t>
            </a:r>
          </a:p>
          <a:p>
            <a:endParaRPr lang="en-US" dirty="0" smtClean="0"/>
          </a:p>
          <a:p>
            <a:r>
              <a:rPr lang="en-US" dirty="0" smtClean="0"/>
              <a:t>9. **Revised `</a:t>
            </a:r>
            <a:r>
              <a:rPr lang="en-US" dirty="0" err="1" smtClean="0"/>
              <a:t>Function.toString</a:t>
            </a:r>
            <a:r>
              <a:rPr lang="en-US" dirty="0" smtClean="0"/>
              <a:t>()`**</a:t>
            </a:r>
          </a:p>
          <a:p>
            <a:r>
              <a:rPr lang="en-US" dirty="0" smtClean="0"/>
              <a:t>   The `</a:t>
            </a:r>
            <a:r>
              <a:rPr lang="en-US" dirty="0" err="1" smtClean="0"/>
              <a:t>Function.toString</a:t>
            </a:r>
            <a:r>
              <a:rPr lang="en-US" dirty="0" smtClean="0"/>
              <a:t>()` method now consistently returns the source code of functions, even for arrow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049E8D11-9E24-47A7-AC21-5C0A6DEE0348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599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an overview of the new features introduced in **ES2020** and **ES2021**:</a:t>
            </a:r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### **New Features in ES2020 (ECMAScript 2020)**</a:t>
            </a:r>
          </a:p>
          <a:p>
            <a:endParaRPr lang="en-US" dirty="0" smtClean="0"/>
          </a:p>
          <a:p>
            <a:r>
              <a:rPr lang="en-US" dirty="0" smtClean="0"/>
              <a:t>1. **</a:t>
            </a:r>
            <a:r>
              <a:rPr lang="en-US" dirty="0" err="1" smtClean="0"/>
              <a:t>BigInt</a:t>
            </a:r>
            <a:r>
              <a:rPr lang="en-US" dirty="0" smtClean="0"/>
              <a:t>**</a:t>
            </a:r>
          </a:p>
          <a:p>
            <a:r>
              <a:rPr lang="en-US" dirty="0" smtClean="0"/>
              <a:t>   The `</a:t>
            </a:r>
            <a:r>
              <a:rPr lang="en-US" dirty="0" err="1" smtClean="0"/>
              <a:t>BigInt</a:t>
            </a:r>
            <a:r>
              <a:rPr lang="en-US" dirty="0" smtClean="0"/>
              <a:t>` type was introduced to handle arbitrarily large integers beyond the limits of the `Number` type (which can safely represent integers up to \(2^{53} - 1\)).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bigInt</a:t>
            </a:r>
            <a:r>
              <a:rPr lang="en-US" dirty="0" smtClean="0"/>
              <a:t> = 1234567890123456789012345678901234567890n;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bigNum</a:t>
            </a:r>
            <a:r>
              <a:rPr lang="en-US" dirty="0" smtClean="0"/>
              <a:t> = </a:t>
            </a:r>
            <a:r>
              <a:rPr lang="en-US" dirty="0" err="1" smtClean="0"/>
              <a:t>BigInt</a:t>
            </a:r>
            <a:r>
              <a:rPr lang="en-US" dirty="0" smtClean="0"/>
              <a:t>(123456789012345678901234567890);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bigNum</a:t>
            </a:r>
            <a:r>
              <a:rPr lang="en-US" dirty="0" smtClean="0"/>
              <a:t> + 1n); // </a:t>
            </a:r>
            <a:r>
              <a:rPr lang="en-US" dirty="0" err="1" smtClean="0"/>
              <a:t>BigInt</a:t>
            </a:r>
            <a:r>
              <a:rPr lang="en-US" dirty="0" smtClean="0"/>
              <a:t> value, result is a </a:t>
            </a:r>
            <a:r>
              <a:rPr lang="en-US" dirty="0" err="1" smtClean="0"/>
              <a:t>BigInt</a:t>
            </a:r>
            <a:endParaRPr lang="en-US" dirty="0" smtClean="0"/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2. **String `</a:t>
            </a:r>
            <a:r>
              <a:rPr lang="en-US" dirty="0" err="1" smtClean="0"/>
              <a:t>matchAll</a:t>
            </a:r>
            <a:r>
              <a:rPr lang="en-US" dirty="0" smtClean="0"/>
              <a:t>()`**</a:t>
            </a:r>
          </a:p>
          <a:p>
            <a:r>
              <a:rPr lang="en-US" dirty="0" smtClean="0"/>
              <a:t>   The `</a:t>
            </a:r>
            <a:r>
              <a:rPr lang="en-US" dirty="0" err="1" smtClean="0"/>
              <a:t>matchAll</a:t>
            </a:r>
            <a:r>
              <a:rPr lang="en-US" dirty="0" smtClean="0"/>
              <a:t>()` method returns an iterator of all results matching a regular expression, including capturing groups, for a given string.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str.matchAll</a:t>
            </a:r>
            <a:r>
              <a:rPr lang="en-US" dirty="0" smtClean="0"/>
              <a:t>(regex);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"test1 test2 test3";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regex = /\w+/g;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matches = </a:t>
            </a:r>
            <a:r>
              <a:rPr lang="en-US" dirty="0" err="1" smtClean="0"/>
              <a:t>str.matchAll</a:t>
            </a:r>
            <a:r>
              <a:rPr lang="en-US" dirty="0" smtClean="0"/>
              <a:t>(regex);</a:t>
            </a:r>
          </a:p>
          <a:p>
            <a:r>
              <a:rPr lang="en-US" dirty="0" smtClean="0"/>
              <a:t>   for (</a:t>
            </a:r>
            <a:r>
              <a:rPr lang="en-US" dirty="0" err="1" smtClean="0"/>
              <a:t>const</a:t>
            </a:r>
            <a:r>
              <a:rPr lang="en-US" dirty="0" smtClean="0"/>
              <a:t> match of matches) {</a:t>
            </a:r>
          </a:p>
          <a:p>
            <a:r>
              <a:rPr lang="en-US" dirty="0" smtClean="0"/>
              <a:t>     console.log(match);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// Output: ['test1'], ['test2'], ['test3']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3. **The </a:t>
            </a:r>
            <a:r>
              <a:rPr lang="en-US" dirty="0" err="1" smtClean="0"/>
              <a:t>Nullish</a:t>
            </a:r>
            <a:r>
              <a:rPr lang="en-US" dirty="0" smtClean="0"/>
              <a:t> Coalescing Operator (`??`)**</a:t>
            </a:r>
          </a:p>
          <a:p>
            <a:r>
              <a:rPr lang="en-US" dirty="0" smtClean="0"/>
              <a:t>   The `??` operator is a logical operator that returns the right-hand side operand when the left-hand side operand is `null` or `undefined`.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let result = a ?? b;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let a = null;</a:t>
            </a:r>
          </a:p>
          <a:p>
            <a:r>
              <a:rPr lang="en-US" dirty="0" smtClean="0"/>
              <a:t>   let b = "Hello";</a:t>
            </a:r>
          </a:p>
          <a:p>
            <a:r>
              <a:rPr lang="en-US" dirty="0" smtClean="0"/>
              <a:t>   console.log(a ?? b); // "Hello"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4. **The Optional Chaining Operator (`?.`)**</a:t>
            </a:r>
          </a:p>
          <a:p>
            <a:r>
              <a:rPr lang="en-US" dirty="0" smtClean="0"/>
              <a:t>   The `?.` operator allows you to safely access deeply nested properties of an object without throwing an error if an intermediate property is `null` or `undefined`.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obj</a:t>
            </a:r>
            <a:r>
              <a:rPr lang="en-US" dirty="0" smtClean="0"/>
              <a:t>?.property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obj</a:t>
            </a:r>
            <a:r>
              <a:rPr lang="en-US" dirty="0" smtClean="0"/>
              <a:t>?.method?.()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 user: { name: "Alice" } };</a:t>
            </a:r>
          </a:p>
          <a:p>
            <a:r>
              <a:rPr lang="en-US" dirty="0" smtClean="0"/>
              <a:t>   console.log(obj?.user?.name); // "Alice"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obj</a:t>
            </a:r>
            <a:r>
              <a:rPr lang="en-US" dirty="0" smtClean="0"/>
              <a:t>?.</a:t>
            </a:r>
            <a:r>
              <a:rPr lang="en-US" dirty="0" err="1" smtClean="0"/>
              <a:t>user?.age</a:t>
            </a:r>
            <a:r>
              <a:rPr lang="en-US" dirty="0" smtClean="0"/>
              <a:t>); // undefined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5. **Logical AND Assignment (`&amp;&amp;=`)**</a:t>
            </a:r>
          </a:p>
          <a:p>
            <a:r>
              <a:rPr lang="en-US" dirty="0" smtClean="0"/>
              <a:t>   This is a shorthand operator that updates the value of a variable only if the left-hand side is </a:t>
            </a:r>
            <a:r>
              <a:rPr lang="en-US" dirty="0" err="1" smtClean="0"/>
              <a:t>truthy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a &amp;&amp;= b;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let a = true;</a:t>
            </a:r>
          </a:p>
          <a:p>
            <a:r>
              <a:rPr lang="en-US" dirty="0" smtClean="0"/>
              <a:t>   let b = false;</a:t>
            </a:r>
          </a:p>
          <a:p>
            <a:r>
              <a:rPr lang="en-US" dirty="0" smtClean="0"/>
              <a:t>   a &amp;&amp;= b; // a is now false</a:t>
            </a:r>
          </a:p>
          <a:p>
            <a:r>
              <a:rPr lang="en-US" dirty="0" smtClean="0"/>
              <a:t>   console.log(a); // false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6. **Logical OR Assignment (`||=`)**</a:t>
            </a:r>
          </a:p>
          <a:p>
            <a:r>
              <a:rPr lang="en-US" dirty="0" smtClean="0"/>
              <a:t>   This operator updates the value of a variable only if the left-hand side is </a:t>
            </a:r>
            <a:r>
              <a:rPr lang="en-US" dirty="0" err="1" smtClean="0"/>
              <a:t>falsy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a ||= b;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let a = null;</a:t>
            </a:r>
          </a:p>
          <a:p>
            <a:r>
              <a:rPr lang="en-US" dirty="0" smtClean="0"/>
              <a:t>   let b = "Hello";</a:t>
            </a:r>
          </a:p>
          <a:p>
            <a:r>
              <a:rPr lang="en-US" dirty="0" smtClean="0"/>
              <a:t>   a ||= b; // a is now "Hello"</a:t>
            </a:r>
          </a:p>
          <a:p>
            <a:r>
              <a:rPr lang="en-US" dirty="0" smtClean="0"/>
              <a:t>   console.log(a); // "Hello"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7. **</a:t>
            </a:r>
            <a:r>
              <a:rPr lang="en-US" dirty="0" err="1" smtClean="0"/>
              <a:t>Nullish</a:t>
            </a:r>
            <a:r>
              <a:rPr lang="en-US" dirty="0" smtClean="0"/>
              <a:t> Coalescing Assignment (`??=`)**</a:t>
            </a:r>
          </a:p>
          <a:p>
            <a:r>
              <a:rPr lang="en-US" dirty="0" smtClean="0"/>
              <a:t>   The `??=` operator updates the value of a variable only if the left-hand side is `null` or `undefined`.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a ??= b;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let a = null;</a:t>
            </a:r>
          </a:p>
          <a:p>
            <a:r>
              <a:rPr lang="en-US" dirty="0" smtClean="0"/>
              <a:t>   let b = "Hello";</a:t>
            </a:r>
          </a:p>
          <a:p>
            <a:r>
              <a:rPr lang="en-US" dirty="0" smtClean="0"/>
              <a:t>   a ??= b; // a is now "Hello"</a:t>
            </a:r>
          </a:p>
          <a:p>
            <a:r>
              <a:rPr lang="en-US" dirty="0" smtClean="0"/>
              <a:t>   console.log(a); // "Hello"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8. **Dynamic `import`**</a:t>
            </a:r>
          </a:p>
          <a:p>
            <a:r>
              <a:rPr lang="en-US" dirty="0" smtClean="0"/>
              <a:t>   `import()` is a function that allows you to dynamically load modules at runtime, providing better control over the loading of dependencies.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import('module').then((module) =&gt; {</a:t>
            </a:r>
          </a:p>
          <a:p>
            <a:r>
              <a:rPr lang="en-US" dirty="0" smtClean="0"/>
              <a:t>     // use the module</a:t>
            </a:r>
          </a:p>
          <a:p>
            <a:r>
              <a:rPr lang="en-US" dirty="0" smtClean="0"/>
              <a:t>   });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if (</a:t>
            </a:r>
            <a:r>
              <a:rPr lang="en-US" dirty="0" err="1" smtClean="0"/>
              <a:t>someCondition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import('./module.js').then((module) =&gt;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module.someFunction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});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### **New Features in ES2021 (ECMAScript 2021)**</a:t>
            </a:r>
          </a:p>
          <a:p>
            <a:endParaRPr lang="en-US" dirty="0" smtClean="0"/>
          </a:p>
          <a:p>
            <a:r>
              <a:rPr lang="en-US" dirty="0" smtClean="0"/>
              <a:t>1. **`</a:t>
            </a:r>
            <a:r>
              <a:rPr lang="en-US" dirty="0" err="1" smtClean="0"/>
              <a:t>Promise.any</a:t>
            </a:r>
            <a:r>
              <a:rPr lang="en-US" dirty="0" smtClean="0"/>
              <a:t>()`**</a:t>
            </a:r>
          </a:p>
          <a:p>
            <a:r>
              <a:rPr lang="en-US" dirty="0" smtClean="0"/>
              <a:t>   The `</a:t>
            </a:r>
            <a:r>
              <a:rPr lang="en-US" dirty="0" err="1" smtClean="0"/>
              <a:t>Promise.any</a:t>
            </a:r>
            <a:r>
              <a:rPr lang="en-US" dirty="0" smtClean="0"/>
              <a:t>()` method takes an array of promises and resolves as soon as any one of the promises is fulfilled. If all promises are rejected, it returns an `</a:t>
            </a:r>
            <a:r>
              <a:rPr lang="en-US" dirty="0" err="1" smtClean="0"/>
              <a:t>AggregateError</a:t>
            </a:r>
            <a:r>
              <a:rPr lang="en-US" dirty="0" smtClean="0"/>
              <a:t>`.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Promise.any</a:t>
            </a:r>
            <a:r>
              <a:rPr lang="en-US" dirty="0" smtClean="0"/>
              <a:t>([promise1, promise2, promise3])</a:t>
            </a:r>
          </a:p>
          <a:p>
            <a:r>
              <a:rPr lang="en-US" dirty="0" smtClean="0"/>
              <a:t>     .then(result =&gt; console.log(result))</a:t>
            </a:r>
          </a:p>
          <a:p>
            <a:r>
              <a:rPr lang="en-US" dirty="0" smtClean="0"/>
              <a:t>     .catch(error =&gt; console.log(error));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prom1 = </a:t>
            </a:r>
            <a:r>
              <a:rPr lang="en-US" dirty="0" err="1" smtClean="0"/>
              <a:t>Promise.reject</a:t>
            </a:r>
            <a:r>
              <a:rPr lang="en-US" dirty="0" smtClean="0"/>
              <a:t>('Failed');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prom2 = </a:t>
            </a:r>
            <a:r>
              <a:rPr lang="en-US" dirty="0" err="1" smtClean="0"/>
              <a:t>Promise.resolve</a:t>
            </a:r>
            <a:r>
              <a:rPr lang="en-US" dirty="0" smtClean="0"/>
              <a:t>('Success');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prom3 = </a:t>
            </a:r>
            <a:r>
              <a:rPr lang="en-US" dirty="0" err="1" smtClean="0"/>
              <a:t>Promise.resolve</a:t>
            </a:r>
            <a:r>
              <a:rPr lang="en-US" dirty="0" smtClean="0"/>
              <a:t>('Another success');</a:t>
            </a:r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first = await </a:t>
            </a:r>
            <a:r>
              <a:rPr lang="en-US" dirty="0" err="1" smtClean="0"/>
              <a:t>Promise.any</a:t>
            </a:r>
            <a:r>
              <a:rPr lang="en-US" dirty="0" smtClean="0"/>
              <a:t>([prom1, prom2, prom3]);</a:t>
            </a:r>
          </a:p>
          <a:p>
            <a:r>
              <a:rPr lang="en-US" dirty="0" smtClean="0"/>
              <a:t>   console.log(first); // 'Success'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2. **String `</a:t>
            </a:r>
            <a:r>
              <a:rPr lang="en-US" dirty="0" err="1" smtClean="0"/>
              <a:t>replaceAll</a:t>
            </a:r>
            <a:r>
              <a:rPr lang="en-US" dirty="0" smtClean="0"/>
              <a:t>()`**</a:t>
            </a:r>
          </a:p>
          <a:p>
            <a:r>
              <a:rPr lang="en-US" dirty="0" smtClean="0"/>
              <a:t>   The `</a:t>
            </a:r>
            <a:r>
              <a:rPr lang="en-US" dirty="0" err="1" smtClean="0"/>
              <a:t>replaceAll</a:t>
            </a:r>
            <a:r>
              <a:rPr lang="en-US" dirty="0" smtClean="0"/>
              <a:t>()` method allows you to replace all occurrences of a substring or a pattern in a string, unlike `replace()`, which only replaces the first occurrence.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str.replaceAll</a:t>
            </a:r>
            <a:r>
              <a:rPr lang="en-US" dirty="0" smtClean="0"/>
              <a:t>(</a:t>
            </a:r>
            <a:r>
              <a:rPr lang="en-US" dirty="0" err="1" smtClean="0"/>
              <a:t>searchValue</a:t>
            </a:r>
            <a:r>
              <a:rPr lang="en-US" dirty="0" smtClean="0"/>
              <a:t>, </a:t>
            </a:r>
            <a:r>
              <a:rPr lang="en-US" dirty="0" err="1" smtClean="0"/>
              <a:t>replaceValue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 = "apple, banana, apple";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str.replaceAll</a:t>
            </a:r>
            <a:r>
              <a:rPr lang="en-US" dirty="0" smtClean="0"/>
              <a:t>('apple', 'orange')); // "orange, banana, orange"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3. **Numeric Separators (`_`)**</a:t>
            </a:r>
          </a:p>
          <a:p>
            <a:r>
              <a:rPr lang="en-US" dirty="0" smtClean="0"/>
              <a:t>   Numeric separators allow you to insert underscores (`_`) into numbers for better readability, especially in large numbers.</a:t>
            </a:r>
          </a:p>
          <a:p>
            <a:endParaRPr lang="en-US" dirty="0" smtClean="0"/>
          </a:p>
          <a:p>
            <a:r>
              <a:rPr lang="en-US" dirty="0" smtClean="0"/>
              <a:t>   **Syntax:**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largeNumber</a:t>
            </a:r>
            <a:r>
              <a:rPr lang="en-US" dirty="0" smtClean="0"/>
              <a:t> = 1_000_000;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binary = 0b1010_1101_0101;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hex = 0xFF_FF_FF;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   **Example:**</a:t>
            </a:r>
          </a:p>
          <a:p>
            <a:r>
              <a:rPr lang="en-US" dirty="0" smtClean="0"/>
              <a:t>   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const</a:t>
            </a:r>
            <a:r>
              <a:rPr lang="en-US" dirty="0" smtClean="0"/>
              <a:t> number = 1_000_000;</a:t>
            </a:r>
          </a:p>
          <a:p>
            <a:r>
              <a:rPr lang="en-US" dirty="0" smtClean="0"/>
              <a:t>   console.log(number); // 1000000</a:t>
            </a:r>
          </a:p>
          <a:p>
            <a:r>
              <a:rPr lang="en-US" dirty="0" smtClean="0"/>
              <a:t>   ```</a:t>
            </a:r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These features continue to improve JavaScript's usability, performance, and ease of use for developers working on modern web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049E8D11-9E24-47A7-AC21-5C0A6DEE0348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97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Recommended read, (Rest Parameters vs Spread Operator)</a:t>
            </a:r>
          </a:p>
        </p:txBody>
      </p:sp>
      <p:sp>
        <p:nvSpPr>
          <p:cNvPr id="26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EC5A02-5DE0-4523-AFA7-90E0D6AF62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you can use only `.then` with a Promise even if you’ve passed both `resolve` and `reject` in the promise definition. The `.then` method actually accepts two callback functions as arguments:</a:t>
            </a:r>
          </a:p>
          <a:p>
            <a:endParaRPr lang="en-US" dirty="0" smtClean="0"/>
          </a:p>
          <a:p>
            <a:r>
              <a:rPr lang="en-US" dirty="0" smtClean="0"/>
              <a:t>- The first callback handles the resolved (fulfilled) state.</a:t>
            </a:r>
          </a:p>
          <a:p>
            <a:r>
              <a:rPr lang="en-US" dirty="0" smtClean="0"/>
              <a:t>- The second callback handles the rejected (error) state.</a:t>
            </a:r>
          </a:p>
          <a:p>
            <a:endParaRPr lang="en-US" dirty="0" smtClean="0"/>
          </a:p>
          <a:p>
            <a:r>
              <a:rPr lang="en-US" dirty="0" smtClean="0"/>
              <a:t>### Example of Using Only `.then` for Both Success and Error Handling</a:t>
            </a:r>
          </a:p>
          <a:p>
            <a:endParaRPr lang="en-US" dirty="0" smtClean="0"/>
          </a:p>
          <a:p>
            <a:r>
              <a:rPr lang="en-US" dirty="0" smtClean="0"/>
              <a:t>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myPromise</a:t>
            </a:r>
            <a:r>
              <a:rPr lang="en-US" dirty="0" smtClean="0"/>
              <a:t> = new Promise((resolve, reject) =&gt;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success = true; // Change to false to test rejection</a:t>
            </a:r>
          </a:p>
          <a:p>
            <a:r>
              <a:rPr lang="en-US" dirty="0" smtClean="0"/>
              <a:t>  if (success) {</a:t>
            </a:r>
          </a:p>
          <a:p>
            <a:r>
              <a:rPr lang="en-US" dirty="0" smtClean="0"/>
              <a:t>    resolve("Promise resolved successfully!");</a:t>
            </a:r>
          </a:p>
          <a:p>
            <a:r>
              <a:rPr lang="en-US" dirty="0" smtClean="0"/>
              <a:t>  } else {</a:t>
            </a:r>
          </a:p>
          <a:p>
            <a:r>
              <a:rPr lang="en-US" dirty="0" smtClean="0"/>
              <a:t>    reject("Promise rejected with an error.");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dirty="0" err="1" smtClean="0"/>
              <a:t>myPromise.then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(message) =&gt; {</a:t>
            </a:r>
          </a:p>
          <a:p>
            <a:r>
              <a:rPr lang="en-US" dirty="0" smtClean="0"/>
              <a:t>    console.log("Success:", message); // This handles the resolved case</a:t>
            </a:r>
          </a:p>
          <a:p>
            <a:r>
              <a:rPr lang="en-US" dirty="0" smtClean="0"/>
              <a:t>  },</a:t>
            </a:r>
          </a:p>
          <a:p>
            <a:r>
              <a:rPr lang="en-US" dirty="0" smtClean="0"/>
              <a:t>  (error) =&gt;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console.error</a:t>
            </a:r>
            <a:r>
              <a:rPr lang="en-US" dirty="0" smtClean="0"/>
              <a:t>("Error:", error); // This handles the rejected case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```</a:t>
            </a:r>
          </a:p>
          <a:p>
            <a:endParaRPr lang="en-US" dirty="0" smtClean="0"/>
          </a:p>
          <a:p>
            <a:r>
              <a:rPr lang="en-US" dirty="0" smtClean="0"/>
              <a:t>### How It Works</a:t>
            </a:r>
          </a:p>
          <a:p>
            <a:r>
              <a:rPr lang="en-US" dirty="0" smtClean="0"/>
              <a:t>In this example:</a:t>
            </a:r>
          </a:p>
          <a:p>
            <a:r>
              <a:rPr lang="en-US" dirty="0" smtClean="0"/>
              <a:t>- The first callback `(message) =&gt; { ... }` handles the resolved state.</a:t>
            </a:r>
          </a:p>
          <a:p>
            <a:r>
              <a:rPr lang="en-US" dirty="0" smtClean="0"/>
              <a:t>- The second callback `(error) =&gt; { ... }` handles the rejected state.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This way, you don’t need to chain a separate `.catch` if you’re handling both outcomes directly in `.then`.</a:t>
            </a:r>
          </a:p>
          <a:p>
            <a:endParaRPr lang="en-US" dirty="0" smtClean="0"/>
          </a:p>
          <a:p>
            <a:r>
              <a:rPr lang="en-US" dirty="0" smtClean="0"/>
              <a:t>### Differences from Using `.catch`</a:t>
            </a:r>
          </a:p>
          <a:p>
            <a:r>
              <a:rPr lang="en-US" dirty="0" smtClean="0"/>
              <a:t>- Using `.then` with two callbacks can be less clear than `.then(...).catch(...)` because it doesn’t explicitly show error handling.</a:t>
            </a:r>
          </a:p>
          <a:p>
            <a:r>
              <a:rPr lang="en-US" dirty="0" smtClean="0"/>
              <a:t>- `.catch` is often preferred for readability and separating the success and error paths.</a:t>
            </a:r>
          </a:p>
          <a:p>
            <a:endParaRPr lang="en-US" dirty="0" smtClean="0"/>
          </a:p>
          <a:p>
            <a:r>
              <a:rPr lang="en-US" dirty="0" smtClean="0"/>
              <a:t>### Use Case</a:t>
            </a:r>
          </a:p>
          <a:p>
            <a:r>
              <a:rPr lang="en-US" dirty="0" smtClean="0"/>
              <a:t>Using both callbacks in `.then` might be preferred when:</a:t>
            </a:r>
          </a:p>
          <a:p>
            <a:r>
              <a:rPr lang="en-US" dirty="0" smtClean="0"/>
              <a:t>- You want concise handling for both states in a single place.</a:t>
            </a:r>
          </a:p>
          <a:p>
            <a:r>
              <a:rPr lang="en-US" dirty="0" smtClean="0"/>
              <a:t>- You have a very short and simple operation for handling errors. </a:t>
            </a:r>
          </a:p>
          <a:p>
            <a:endParaRPr lang="en-US" dirty="0" smtClean="0"/>
          </a:p>
          <a:p>
            <a:r>
              <a:rPr lang="en-US" dirty="0" smtClean="0"/>
              <a:t>However, for readability and separation of concerns, it’s often better to use `.then(...).catch(...)`.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049E8D11-9E24-47A7-AC21-5C0A6DEE0348}" type="slidenum">
              <a:rPr lang="en-US" sz="1400" b="0" strike="noStrike" spc="-1" smtClean="0"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7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Promises in JavaScript can be handled in two main ways: **`.then`/`.catch`** and **`</a:t>
            </a:r>
            <a:r>
              <a:rPr lang="en-US" dirty="0" err="1" smtClean="0"/>
              <a:t>async</a:t>
            </a:r>
            <a:r>
              <a:rPr lang="en-US" dirty="0" smtClean="0"/>
              <a:t>`/`await`**. Both methods provide ways to handle asynchronous code, but they differ in readability, structure, and use cases.</a:t>
            </a:r>
          </a:p>
          <a:p>
            <a:endParaRPr lang="en-US" dirty="0" smtClean="0"/>
          </a:p>
          <a:p>
            <a:r>
              <a:rPr lang="en-US" dirty="0" smtClean="0"/>
              <a:t>### 1. Handling Promises with `.then`/`.catch`</a:t>
            </a:r>
          </a:p>
          <a:p>
            <a:endParaRPr lang="en-US" dirty="0" smtClean="0"/>
          </a:p>
          <a:p>
            <a:r>
              <a:rPr lang="en-US" dirty="0" smtClean="0"/>
              <a:t>#### How it Works</a:t>
            </a:r>
          </a:p>
          <a:p>
            <a:r>
              <a:rPr lang="en-US" dirty="0" smtClean="0"/>
              <a:t>- The `.then` method is used to handle a successful promise resolution.</a:t>
            </a:r>
          </a:p>
          <a:p>
            <a:r>
              <a:rPr lang="en-US" dirty="0" smtClean="0"/>
              <a:t>- The `.catch` method handles promise rejections (errors).</a:t>
            </a:r>
          </a:p>
          <a:p>
            <a:r>
              <a:rPr lang="en-US" dirty="0" smtClean="0"/>
              <a:t>- This style is suited for chaining multiple asynchronous operations.</a:t>
            </a:r>
          </a:p>
          <a:p>
            <a:endParaRPr lang="en-US" dirty="0" smtClean="0"/>
          </a:p>
          <a:p>
            <a:r>
              <a:rPr lang="en-US" dirty="0" smtClean="0"/>
              <a:t>#### Example</a:t>
            </a:r>
          </a:p>
          <a:p>
            <a:endParaRPr lang="en-US" dirty="0" smtClean="0"/>
          </a:p>
          <a:p>
            <a:r>
              <a:rPr lang="en-US" dirty="0" smtClean="0"/>
              <a:t>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myPromise</a:t>
            </a:r>
            <a:r>
              <a:rPr lang="en-US" dirty="0" smtClean="0"/>
              <a:t> = new Promise((resolve, reject) =&gt;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setTimeout</a:t>
            </a:r>
            <a:r>
              <a:rPr lang="en-US" dirty="0" smtClean="0"/>
              <a:t>(() =&gt; {</a:t>
            </a:r>
          </a:p>
          <a:p>
            <a:r>
              <a:rPr lang="en-US" dirty="0" smtClean="0"/>
              <a:t>    resolve("Promise resolved successfully!");</a:t>
            </a:r>
          </a:p>
          <a:p>
            <a:r>
              <a:rPr lang="en-US" dirty="0" smtClean="0"/>
              <a:t>    // reject("Promise rejected.");</a:t>
            </a:r>
          </a:p>
          <a:p>
            <a:r>
              <a:rPr lang="en-US" dirty="0" smtClean="0"/>
              <a:t>  }, 1000);</a:t>
            </a:r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dirty="0" err="1" smtClean="0"/>
              <a:t>myPromise</a:t>
            </a:r>
            <a:endParaRPr lang="en-US" dirty="0" smtClean="0"/>
          </a:p>
          <a:p>
            <a:r>
              <a:rPr lang="en-US" dirty="0" smtClean="0"/>
              <a:t>  .then((message) =&gt; {</a:t>
            </a:r>
          </a:p>
          <a:p>
            <a:r>
              <a:rPr lang="en-US" dirty="0" smtClean="0"/>
              <a:t>    console.log(message); // Executes if promise is resolved</a:t>
            </a:r>
          </a:p>
          <a:p>
            <a:r>
              <a:rPr lang="en-US" dirty="0" smtClean="0"/>
              <a:t>    return "Chaining another .then"; // Can chain more actions</a:t>
            </a:r>
          </a:p>
          <a:p>
            <a:r>
              <a:rPr lang="en-US" dirty="0" smtClean="0"/>
              <a:t>  })</a:t>
            </a:r>
          </a:p>
          <a:p>
            <a:r>
              <a:rPr lang="en-US" dirty="0" smtClean="0"/>
              <a:t>  .then((</a:t>
            </a:r>
            <a:r>
              <a:rPr lang="en-US" dirty="0" err="1" smtClean="0"/>
              <a:t>nextMessage</a:t>
            </a:r>
            <a:r>
              <a:rPr lang="en-US" dirty="0" smtClean="0"/>
              <a:t>) =&gt; {</a:t>
            </a:r>
          </a:p>
          <a:p>
            <a:r>
              <a:rPr lang="en-US" dirty="0" smtClean="0"/>
              <a:t>    console.log(</a:t>
            </a:r>
            <a:r>
              <a:rPr lang="en-US" dirty="0" err="1" smtClean="0"/>
              <a:t>nextMessage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})</a:t>
            </a:r>
          </a:p>
          <a:p>
            <a:r>
              <a:rPr lang="en-US" dirty="0" smtClean="0"/>
              <a:t>  .catch((error) =&gt;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console.error</a:t>
            </a:r>
            <a:r>
              <a:rPr lang="en-US" dirty="0" smtClean="0"/>
              <a:t>(error); // Executes if promise is rejected</a:t>
            </a:r>
          </a:p>
          <a:p>
            <a:r>
              <a:rPr lang="en-US" dirty="0" smtClean="0"/>
              <a:t>  });</a:t>
            </a:r>
          </a:p>
          <a:p>
            <a:r>
              <a:rPr lang="en-US" dirty="0" smtClean="0"/>
              <a:t>```</a:t>
            </a:r>
          </a:p>
          <a:p>
            <a:endParaRPr lang="en-US" dirty="0" smtClean="0"/>
          </a:p>
          <a:p>
            <a:r>
              <a:rPr lang="en-US" dirty="0" smtClean="0"/>
              <a:t>#### Use Case</a:t>
            </a:r>
          </a:p>
          <a:p>
            <a:r>
              <a:rPr lang="en-US" dirty="0" smtClean="0"/>
              <a:t>- `.then`/`.catch` is commonly used in scenarios where you want to **chain multiple asynchronous operations** in sequence, such as loading data in steps.</a:t>
            </a:r>
          </a:p>
          <a:p>
            <a:r>
              <a:rPr lang="en-US" dirty="0" smtClean="0"/>
              <a:t>- Suitable for **legacy code** or environments that do not support `</a:t>
            </a:r>
            <a:r>
              <a:rPr lang="en-US" dirty="0" err="1" smtClean="0"/>
              <a:t>async</a:t>
            </a:r>
            <a:r>
              <a:rPr lang="en-US" dirty="0" smtClean="0"/>
              <a:t>`/`await` (e.g., older browsers).</a:t>
            </a:r>
          </a:p>
          <a:p>
            <a:endParaRPr lang="en-US" dirty="0" smtClean="0"/>
          </a:p>
          <a:p>
            <a:r>
              <a:rPr lang="en-US" dirty="0" smtClean="0"/>
              <a:t>### 2. Handling Promises with `</a:t>
            </a:r>
            <a:r>
              <a:rPr lang="en-US" dirty="0" err="1" smtClean="0"/>
              <a:t>async</a:t>
            </a:r>
            <a:r>
              <a:rPr lang="en-US" dirty="0" smtClean="0"/>
              <a:t>`/`await`</a:t>
            </a:r>
          </a:p>
          <a:p>
            <a:endParaRPr lang="en-US" dirty="0" smtClean="0"/>
          </a:p>
          <a:p>
            <a:r>
              <a:rPr lang="en-US" dirty="0" smtClean="0"/>
              <a:t>#### How it Works</a:t>
            </a:r>
          </a:p>
          <a:p>
            <a:r>
              <a:rPr lang="en-US" dirty="0" smtClean="0"/>
              <a:t>- `</a:t>
            </a:r>
            <a:r>
              <a:rPr lang="en-US" dirty="0" err="1" smtClean="0"/>
              <a:t>async</a:t>
            </a:r>
            <a:r>
              <a:rPr lang="en-US" dirty="0" smtClean="0"/>
              <a:t>` functions automatically return a promise.</a:t>
            </a:r>
          </a:p>
          <a:p>
            <a:r>
              <a:rPr lang="en-US" dirty="0" smtClean="0"/>
              <a:t>- `await` pauses the execution of the `</a:t>
            </a:r>
            <a:r>
              <a:rPr lang="en-US" dirty="0" err="1" smtClean="0"/>
              <a:t>async</a:t>
            </a:r>
            <a:r>
              <a:rPr lang="en-US" dirty="0" smtClean="0"/>
              <a:t>` function until the promise settles (either resolves or rejects).</a:t>
            </a:r>
          </a:p>
          <a:p>
            <a:r>
              <a:rPr lang="en-US" dirty="0" smtClean="0"/>
              <a:t>- This syntax makes asynchronous code look and behave more like synchronous code, improving readability.</a:t>
            </a:r>
          </a:p>
          <a:p>
            <a:endParaRPr lang="en-US" dirty="0" smtClean="0"/>
          </a:p>
          <a:p>
            <a:r>
              <a:rPr lang="en-US" dirty="0" smtClean="0"/>
              <a:t>#### Example</a:t>
            </a:r>
          </a:p>
          <a:p>
            <a:endParaRPr lang="en-US" dirty="0" smtClean="0"/>
          </a:p>
          <a:p>
            <a:r>
              <a:rPr lang="en-US" dirty="0" smtClean="0"/>
              <a:t>```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myPromise</a:t>
            </a:r>
            <a:r>
              <a:rPr lang="en-US" dirty="0" smtClean="0"/>
              <a:t> = () =&gt; {</a:t>
            </a:r>
          </a:p>
          <a:p>
            <a:r>
              <a:rPr lang="en-US" dirty="0" smtClean="0"/>
              <a:t>  return new Promise((resolve, reject) =&gt;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setTimeout</a:t>
            </a:r>
            <a:r>
              <a:rPr lang="en-US" dirty="0" smtClean="0"/>
              <a:t>(() =&gt; {</a:t>
            </a:r>
          </a:p>
          <a:p>
            <a:r>
              <a:rPr lang="en-US" dirty="0" smtClean="0"/>
              <a:t>      resolve("Promise resolved successfully!");</a:t>
            </a:r>
          </a:p>
          <a:p>
            <a:r>
              <a:rPr lang="en-US" dirty="0" smtClean="0"/>
              <a:t>      // reject("Promise rejected.");</a:t>
            </a:r>
          </a:p>
          <a:p>
            <a:r>
              <a:rPr lang="en-US" dirty="0" smtClean="0"/>
              <a:t>    }, 1000);</a:t>
            </a:r>
          </a:p>
          <a:p>
            <a:r>
              <a:rPr lang="en-US" dirty="0" smtClean="0"/>
              <a:t>  });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function </a:t>
            </a:r>
            <a:r>
              <a:rPr lang="en-US" dirty="0" err="1" smtClean="0"/>
              <a:t>handlePromise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try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const</a:t>
            </a:r>
            <a:r>
              <a:rPr lang="en-US" dirty="0" smtClean="0"/>
              <a:t> message = await </a:t>
            </a:r>
            <a:r>
              <a:rPr lang="en-US" dirty="0" err="1" smtClean="0"/>
              <a:t>myPromise</a:t>
            </a:r>
            <a:r>
              <a:rPr lang="en-US" dirty="0" smtClean="0"/>
              <a:t>(); // Waits until promise is resolved</a:t>
            </a:r>
          </a:p>
          <a:p>
            <a:r>
              <a:rPr lang="en-US" dirty="0" smtClean="0"/>
              <a:t>    console.log(message);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nextMessage</a:t>
            </a:r>
            <a:r>
              <a:rPr lang="en-US" dirty="0" smtClean="0"/>
              <a:t> = "Processing more data after await";</a:t>
            </a:r>
          </a:p>
          <a:p>
            <a:r>
              <a:rPr lang="en-US" dirty="0" smtClean="0"/>
              <a:t>    console.log(</a:t>
            </a:r>
            <a:r>
              <a:rPr lang="en-US" dirty="0" err="1" smtClean="0"/>
              <a:t>nextMessage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} catch (error)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console.error</a:t>
            </a:r>
            <a:r>
              <a:rPr lang="en-US" dirty="0" smtClean="0"/>
              <a:t>(error); // Handles any rejection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handlePromise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```</a:t>
            </a:r>
          </a:p>
          <a:p>
            <a:endParaRPr lang="en-US" dirty="0" smtClean="0"/>
          </a:p>
          <a:p>
            <a:r>
              <a:rPr lang="en-US" dirty="0" smtClean="0"/>
              <a:t>#### Use Case</a:t>
            </a:r>
          </a:p>
          <a:p>
            <a:r>
              <a:rPr lang="en-US" dirty="0" smtClean="0"/>
              <a:t>- `</a:t>
            </a:r>
            <a:r>
              <a:rPr lang="en-US" dirty="0" err="1" smtClean="0"/>
              <a:t>async</a:t>
            </a:r>
            <a:r>
              <a:rPr lang="en-US" dirty="0" smtClean="0"/>
              <a:t>`/`await` is ideal for handling **sequential asynchronous operations** that depend on each other.</a:t>
            </a:r>
          </a:p>
          <a:p>
            <a:r>
              <a:rPr lang="en-US" dirty="0" smtClean="0"/>
              <a:t>- It’s used when you need **clear, readable code** that handles asynchronous tasks in a "synchronous-like" fashion, reducing nested `.then` chains and enhancing readability.</a:t>
            </a:r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### Comparison: `.then`/`.catch` vs. `</a:t>
            </a:r>
            <a:r>
              <a:rPr lang="en-US" dirty="0" err="1" smtClean="0"/>
              <a:t>async</a:t>
            </a:r>
            <a:r>
              <a:rPr lang="en-US" dirty="0" smtClean="0"/>
              <a:t>`/`await`</a:t>
            </a:r>
          </a:p>
          <a:p>
            <a:endParaRPr lang="en-US" dirty="0" smtClean="0"/>
          </a:p>
          <a:p>
            <a:r>
              <a:rPr lang="en-US" dirty="0" smtClean="0"/>
              <a:t>| Aspect                | `.then`/`.catch`                           | `</a:t>
            </a:r>
            <a:r>
              <a:rPr lang="en-US" dirty="0" err="1" smtClean="0"/>
              <a:t>async</a:t>
            </a:r>
            <a:r>
              <a:rPr lang="en-US" dirty="0" smtClean="0"/>
              <a:t>`/`await`                           |</a:t>
            </a:r>
          </a:p>
          <a:p>
            <a:r>
              <a:rPr lang="en-US" dirty="0" smtClean="0"/>
              <a:t>|-----------------------|--------------------------------------------|-------------------------------------------|</a:t>
            </a:r>
          </a:p>
          <a:p>
            <a:r>
              <a:rPr lang="en-US" dirty="0" smtClean="0"/>
              <a:t>| **Syntax**            | Functional, promise chaining               | Structured, synchronous-like              |</a:t>
            </a:r>
          </a:p>
          <a:p>
            <a:r>
              <a:rPr lang="en-US" dirty="0" smtClean="0"/>
              <a:t>| **Error Handling**    | `.catch` for rejections                    | `try`/`catch` for rejections              |</a:t>
            </a:r>
          </a:p>
          <a:p>
            <a:r>
              <a:rPr lang="en-US" dirty="0" smtClean="0"/>
              <a:t>| **Readability**       | Can be harder to read in nested chains     | More readable, especially with </a:t>
            </a:r>
            <a:r>
              <a:rPr lang="en-US" dirty="0" err="1" smtClean="0"/>
              <a:t>async</a:t>
            </a:r>
            <a:r>
              <a:rPr lang="en-US" dirty="0" smtClean="0"/>
              <a:t> flow |</a:t>
            </a:r>
          </a:p>
          <a:p>
            <a:r>
              <a:rPr lang="en-US" dirty="0" smtClean="0"/>
              <a:t>| **Best for**          | Complex promise chains, backward compatibility | Sequential </a:t>
            </a:r>
            <a:r>
              <a:rPr lang="en-US" dirty="0" err="1" smtClean="0"/>
              <a:t>async</a:t>
            </a:r>
            <a:r>
              <a:rPr lang="en-US" dirty="0" smtClean="0"/>
              <a:t> code, code clarity     |</a:t>
            </a:r>
          </a:p>
          <a:p>
            <a:r>
              <a:rPr lang="en-US" dirty="0" smtClean="0"/>
              <a:t>| **Error Propagation** | Errors propagate through chained promises  | Use `try`/`catch` at each function level |</a:t>
            </a:r>
          </a:p>
          <a:p>
            <a:endParaRPr lang="en-US" dirty="0" smtClean="0"/>
          </a:p>
          <a:p>
            <a:r>
              <a:rPr lang="en-US" dirty="0" smtClean="0"/>
              <a:t>---</a:t>
            </a:r>
          </a:p>
          <a:p>
            <a:endParaRPr lang="en-US" dirty="0" smtClean="0"/>
          </a:p>
          <a:p>
            <a:r>
              <a:rPr lang="en-US" dirty="0" smtClean="0"/>
              <a:t>### Choosing Between `.then`/`.catch` and `</a:t>
            </a:r>
            <a:r>
              <a:rPr lang="en-US" dirty="0" err="1" smtClean="0"/>
              <a:t>async</a:t>
            </a:r>
            <a:r>
              <a:rPr lang="en-US" dirty="0" smtClean="0"/>
              <a:t>`/`await`</a:t>
            </a:r>
          </a:p>
          <a:p>
            <a:endParaRPr lang="en-US" dirty="0" smtClean="0"/>
          </a:p>
          <a:p>
            <a:r>
              <a:rPr lang="en-US" dirty="0" smtClean="0"/>
              <a:t>1. **Use `.then`/`.catch`**:</a:t>
            </a:r>
          </a:p>
          <a:p>
            <a:r>
              <a:rPr lang="en-US" dirty="0" smtClean="0"/>
              <a:t>   - When handling multiple asynchronous tasks independently.</a:t>
            </a:r>
          </a:p>
          <a:p>
            <a:r>
              <a:rPr lang="en-US" dirty="0" smtClean="0"/>
              <a:t>   - In older codebases where consistency with `.then` chains is preferred.</a:t>
            </a:r>
          </a:p>
          <a:p>
            <a:r>
              <a:rPr lang="en-US" dirty="0" smtClean="0"/>
              <a:t>   - For simple, quick tasks that don’t require awaiting other values.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/>
              <a:t>2. **Use `</a:t>
            </a:r>
            <a:r>
              <a:rPr lang="en-US" dirty="0" err="1" smtClean="0"/>
              <a:t>async</a:t>
            </a:r>
            <a:r>
              <a:rPr lang="en-US" dirty="0" smtClean="0"/>
              <a:t>`/`await`**:</a:t>
            </a:r>
          </a:p>
          <a:p>
            <a:r>
              <a:rPr lang="en-US" dirty="0" smtClean="0"/>
              <a:t>   - When your </a:t>
            </a:r>
            <a:r>
              <a:rPr lang="en-US" dirty="0" err="1" smtClean="0"/>
              <a:t>async</a:t>
            </a:r>
            <a:r>
              <a:rPr lang="en-US" dirty="0" smtClean="0"/>
              <a:t> operations are dependent on one another.</a:t>
            </a:r>
          </a:p>
          <a:p>
            <a:r>
              <a:rPr lang="en-US" dirty="0" smtClean="0"/>
              <a:t>   - For readability and maintenance, especially with nested </a:t>
            </a:r>
            <a:r>
              <a:rPr lang="en-US" dirty="0" err="1" smtClean="0"/>
              <a:t>async</a:t>
            </a:r>
            <a:r>
              <a:rPr lang="en-US" dirty="0" smtClean="0"/>
              <a:t> tasks.</a:t>
            </a:r>
          </a:p>
          <a:p>
            <a:r>
              <a:rPr lang="en-US" dirty="0" smtClean="0"/>
              <a:t>   - When writing new, modern JavaScript code, as it is often clearer and easier to understand.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049E8D11-9E24-47A7-AC21-5C0A6DEE0348}" type="slidenum">
              <a:rPr lang="en-US" sz="1400" b="0" strike="noStrike" spc="-1" smtClean="0"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388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0FE783-72AF-4D13-8616-975E1DEA992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EAC7D7-E62B-421B-B462-A5300B57C5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92E075-00EF-40FE-868B-7B7E9BB6F2C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DAC931-2A6B-461D-89BC-1FA47682050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5BD0C4-3F7F-4BA8-9493-8596E9BA3EA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63F948-44FC-4884-8EBC-51139009B2F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D7AE349-3A31-411A-BFE5-5513F270B12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DE3EEB8-D5CD-43FA-8DB3-737D2172110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6434D0-4237-4A95-A0F3-A01F32B9699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06F12AE-2B73-4629-9024-0311D8BECDF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C03DDDF-C9EE-4E52-8371-8A250E325A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1F5CB7-0BC6-4A08-B742-E3131948CCF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064D4F-B5F1-4969-9271-F7F7AA164E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3AE2734-824C-4518-BADE-9454FDB7BE9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3016DEA-7328-4BB2-A79E-A338F97BDFF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DDE37C-F8E5-48A0-BAD8-701C9C3BE35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D03F583-97A5-46EA-BA31-D9D941B2A4F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66C8D4F-163C-4844-8B67-50A616E48A4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34BFACA-FC17-4A7F-940E-2F9D49204E7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D4DA8B9-7FB6-4E7D-B0DE-9D0B8A9523B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E8ECB2A-DE85-42FE-BE52-B42E8EF3184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D7A19BF-F548-47F5-9958-B7BE954C787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7571EFA-8E24-4DB4-AC7B-AE9278C53D3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329E99A-9B69-48E3-A3C8-AC7BD38355A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DFA6399-E33B-46AA-92AB-A0272621B64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02B6B43-2A52-4A55-8C47-1BEEB525DE5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B7A6DB9-C44E-4911-8560-F5758971A9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4B2420A-C833-4A27-BF80-5E376A6E9A2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B9FA000-0898-4320-89F2-492D407B7C5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E4939D9-D8EF-4C39-B6D0-CE90425C648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173FEC-A30E-40F0-8990-AF8EBE71521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01C0ABC-E355-42AA-8A36-11BC36B24A5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A7454B-A238-453F-9AAD-9EFE2899613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778489-7CF1-4DC4-A196-3A7A3DC8E48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415C95E-3210-451B-9F04-ECA9360179C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3CEBCC-3A77-4BE4-86E4-DD1C60D318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1A0A3B-CF4D-42FD-9A25-5A5BD36CF88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A2EF3F-2F9E-4ED4-8396-FFDE371DDCF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9" name="PlaceHolder 8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3A4247-9995-43C2-8E43-CFA34635906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javascript.info/iterable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es6.asp#mark_set" TargetMode="External"/><Relationship Id="rId13" Type="http://schemas.openxmlformats.org/officeDocument/2006/relationships/hyperlink" Target="https://www.w3schools.com/js/js_es6.asp#mark_number_properties" TargetMode="External"/><Relationship Id="rId3" Type="http://schemas.openxmlformats.org/officeDocument/2006/relationships/hyperlink" Target="https://www.w3schools.com/js/js_es6.asp#mark_const" TargetMode="External"/><Relationship Id="rId7" Type="http://schemas.openxmlformats.org/officeDocument/2006/relationships/hyperlink" Target="https://www.w3schools.com/js/js_es6.asp#mark_map" TargetMode="External"/><Relationship Id="rId12" Type="http://schemas.openxmlformats.org/officeDocument/2006/relationships/hyperlink" Target="https://www.w3schools.com/js/js_es6.asp#mark_math_methods" TargetMode="External"/><Relationship Id="rId17" Type="http://schemas.openxmlformats.org/officeDocument/2006/relationships/hyperlink" Target="https://www.w3schools.com/js/js_es6.asp#mark_modules" TargetMode="External"/><Relationship Id="rId2" Type="http://schemas.openxmlformats.org/officeDocument/2006/relationships/hyperlink" Target="https://www.w3schools.com/js/js_es6.asp#mark_let" TargetMode="External"/><Relationship Id="rId16" Type="http://schemas.openxmlformats.org/officeDocument/2006/relationships/hyperlink" Target="https://www.w3schools.com/js/js_es6.asp#mark_entries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w3schools.com/js/js_es6.asp#mark_forof" TargetMode="External"/><Relationship Id="rId11" Type="http://schemas.openxmlformats.org/officeDocument/2006/relationships/hyperlink" Target="https://www.w3schools.com/js/js_es6.asp#mark_rest" TargetMode="External"/><Relationship Id="rId5" Type="http://schemas.openxmlformats.org/officeDocument/2006/relationships/hyperlink" Target="https://www.w3schools.com/js/js_es6.asp#mark_spread" TargetMode="External"/><Relationship Id="rId15" Type="http://schemas.openxmlformats.org/officeDocument/2006/relationships/hyperlink" Target="https://www.w3schools.com/js/js_es6.asp#mark_global_methods" TargetMode="External"/><Relationship Id="rId10" Type="http://schemas.openxmlformats.org/officeDocument/2006/relationships/hyperlink" Target="https://www.w3schools.com/js/js_es6.asp#mark_promise" TargetMode="External"/><Relationship Id="rId4" Type="http://schemas.openxmlformats.org/officeDocument/2006/relationships/hyperlink" Target="https://www.w3schools.com/js/js_es6.asp#mark_arrow" TargetMode="External"/><Relationship Id="rId9" Type="http://schemas.openxmlformats.org/officeDocument/2006/relationships/hyperlink" Target="https://www.w3schools.com/js/js_es6.asp#mark_class" TargetMode="External"/><Relationship Id="rId14" Type="http://schemas.openxmlformats.org/officeDocument/2006/relationships/hyperlink" Target="https://www.w3schools.com/js/js_es6.asp#mark_number_method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Lecture 4.2</a:t>
            </a:r>
            <a:r>
              <a:rPr sz="6000"/>
              <a:t/>
            </a:r>
            <a:br>
              <a:rPr sz="6000"/>
            </a:b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ECMA Script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Nisar Ahmed Siddiqui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ES 6 - Features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JavaScript Template Literals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Back-Tics Syntax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Template Literals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use back-ticks (``) rather than the quotes ("") to define a string: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With 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template literals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you can use both single and double quotes inside a string: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sz="2800"/>
              <a:t/>
            </a:r>
            <a:br>
              <a:rPr sz="2800"/>
            </a:b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Picture 3"/>
          <p:cNvPicPr/>
          <p:nvPr/>
        </p:nvPicPr>
        <p:blipFill>
          <a:blip r:embed="rId2"/>
          <a:stretch/>
        </p:blipFill>
        <p:spPr>
          <a:xfrm>
            <a:off x="1727640" y="3248640"/>
            <a:ext cx="3460320" cy="43416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4"/>
          <p:cNvPicPr/>
          <p:nvPr/>
        </p:nvPicPr>
        <p:blipFill>
          <a:blip r:embed="rId3"/>
          <a:stretch/>
        </p:blipFill>
        <p:spPr>
          <a:xfrm>
            <a:off x="1727640" y="4527720"/>
            <a:ext cx="5029560" cy="51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Interpolation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Template literals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provide an easy way to interpolate variables and expressions into strings.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method is called string interpolation.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syntax is: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Template literals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allow variables in strings: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sz="2800"/>
              <a:t/>
            </a:r>
            <a:br>
              <a:rPr sz="2800"/>
            </a:b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Picture 3"/>
          <p:cNvPicPr/>
          <p:nvPr/>
        </p:nvPicPr>
        <p:blipFill>
          <a:blip r:embed="rId2"/>
          <a:stretch/>
        </p:blipFill>
        <p:spPr>
          <a:xfrm>
            <a:off x="1958400" y="3715560"/>
            <a:ext cx="1478880" cy="53424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4"/>
          <p:cNvPicPr/>
          <p:nvPr/>
        </p:nvPicPr>
        <p:blipFill>
          <a:blip r:embed="rId3"/>
          <a:stretch/>
        </p:blipFill>
        <p:spPr>
          <a:xfrm>
            <a:off x="2057760" y="4742280"/>
            <a:ext cx="4973760" cy="120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Arrow functions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Already explained in previous lectures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Classes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ECMAScript 2015, also known as ES6, introduced JavaScript Classes.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JavaScript Classes are templates for JavaScript Objects.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JavaScript Class Syntax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 the keyword </a:t>
            </a:r>
            <a:r>
              <a:rPr lang="en-US" sz="2800" b="0" strike="noStrike" spc="-1">
                <a:solidFill>
                  <a:srgbClr val="DC143C"/>
                </a:solidFill>
                <a:latin typeface="Calibri"/>
              </a:rPr>
              <a:t>class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to create a class.</a:t>
            </a: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Always add a method named </a:t>
            </a:r>
            <a:r>
              <a:rPr lang="en-US" sz="2800" b="0" strike="noStrike" spc="-1">
                <a:solidFill>
                  <a:srgbClr val="DC143C"/>
                </a:solidFill>
                <a:latin typeface="Calibri"/>
              </a:rPr>
              <a:t>constructor()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sz="2800"/>
              <a:t/>
            </a:r>
            <a:br>
              <a:rPr sz="2800"/>
            </a:b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5" name="Picture 4"/>
          <p:cNvPicPr/>
          <p:nvPr/>
        </p:nvPicPr>
        <p:blipFill>
          <a:blip r:embed="rId2"/>
          <a:stretch/>
        </p:blipFill>
        <p:spPr>
          <a:xfrm>
            <a:off x="1443960" y="4856040"/>
            <a:ext cx="3051360" cy="10807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5"/>
          <p:cNvPicPr/>
          <p:nvPr/>
        </p:nvPicPr>
        <p:blipFill>
          <a:blip r:embed="rId3"/>
          <a:stretch/>
        </p:blipFill>
        <p:spPr>
          <a:xfrm>
            <a:off x="5738760" y="4661280"/>
            <a:ext cx="3607920" cy="1950120"/>
          </a:xfrm>
          <a:prstGeom prst="rect">
            <a:avLst/>
          </a:prstGeom>
          <a:ln w="0">
            <a:noFill/>
          </a:ln>
        </p:spPr>
      </p:pic>
      <p:pic>
        <p:nvPicPr>
          <p:cNvPr id="167" name="Picture 6"/>
          <p:cNvPicPr/>
          <p:nvPr/>
        </p:nvPicPr>
        <p:blipFill>
          <a:blip r:embed="rId4"/>
          <a:stretch/>
        </p:blipFill>
        <p:spPr>
          <a:xfrm>
            <a:off x="1210680" y="6013440"/>
            <a:ext cx="3047760" cy="7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Using a Class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When you have a class, you can use the class to create objects: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Picture 3"/>
          <p:cNvPicPr/>
          <p:nvPr/>
        </p:nvPicPr>
        <p:blipFill>
          <a:blip r:embed="rId2"/>
          <a:stretch/>
        </p:blipFill>
        <p:spPr>
          <a:xfrm>
            <a:off x="1517760" y="2743200"/>
            <a:ext cx="3968640" cy="635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Modules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JavaScript modules allow you to break up your code into separate files.</a:t>
            </a: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This makes it easier to maintain a code-base.</a:t>
            </a: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Modules are imported from external files with the </a:t>
            </a:r>
            <a:r>
              <a:rPr lang="en-US" sz="2800" b="0" strike="noStrike" spc="-1">
                <a:solidFill>
                  <a:srgbClr val="DC143C"/>
                </a:solidFill>
                <a:latin typeface="Calibri"/>
              </a:rPr>
              <a:t>import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statement.</a:t>
            </a: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Modules also rely on </a:t>
            </a:r>
            <a:r>
              <a:rPr lang="en-US" sz="2800" b="0" strike="noStrike" spc="-1">
                <a:solidFill>
                  <a:srgbClr val="DC143C"/>
                </a:solidFill>
                <a:latin typeface="Calibri"/>
              </a:rPr>
              <a:t>type="module"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in the &lt;script&gt; tag.</a:t>
            </a:r>
          </a:p>
        </p:txBody>
      </p:sp>
      <p:pic>
        <p:nvPicPr>
          <p:cNvPr id="173" name="Picture 4"/>
          <p:cNvPicPr/>
          <p:nvPr/>
        </p:nvPicPr>
        <p:blipFill>
          <a:blip r:embed="rId2"/>
          <a:stretch/>
        </p:blipFill>
        <p:spPr>
          <a:xfrm>
            <a:off x="1371600" y="4933440"/>
            <a:ext cx="4229640" cy="1010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Export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Modules with 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functions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or 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variables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can be stored in any external file.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There are two types of exports: 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Named Exports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Default Exports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Named Exports</a:t>
            </a:r>
          </a:p>
          <a:p>
            <a:pPr marL="685800" lvl="1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Let us create a file named </a:t>
            </a:r>
            <a:r>
              <a:rPr lang="en-US" sz="2000" b="0" strike="noStrike" spc="-1">
                <a:solidFill>
                  <a:srgbClr val="DC143C"/>
                </a:solidFill>
                <a:latin typeface="Calibri"/>
              </a:rPr>
              <a:t>person.js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, and fill it with the things we want to export.</a:t>
            </a:r>
          </a:p>
          <a:p>
            <a:pPr marL="685800" lvl="1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You can create named exports two ways. In-line individually, or all at once at the bottom.</a:t>
            </a:r>
            <a:r>
              <a:rPr sz="2400"/>
              <a:t/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pic>
        <p:nvPicPr>
          <p:cNvPr id="176" name="Picture 4"/>
          <p:cNvPicPr/>
          <p:nvPr/>
        </p:nvPicPr>
        <p:blipFill>
          <a:blip r:embed="rId2"/>
          <a:stretch/>
        </p:blipFill>
        <p:spPr>
          <a:xfrm>
            <a:off x="1143000" y="5501160"/>
            <a:ext cx="3250800" cy="67536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5"/>
          <p:cNvPicPr/>
          <p:nvPr/>
        </p:nvPicPr>
        <p:blipFill>
          <a:blip r:embed="rId3"/>
          <a:stretch/>
        </p:blipFill>
        <p:spPr>
          <a:xfrm>
            <a:off x="6804000" y="5103720"/>
            <a:ext cx="2797200" cy="129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Export (cont…)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2. Default Exports</a:t>
            </a: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Let us create another file, named </a:t>
            </a:r>
            <a:r>
              <a:rPr lang="en-US" sz="2800" b="0" strike="noStrike" spc="-1">
                <a:solidFill>
                  <a:srgbClr val="DC143C"/>
                </a:solidFill>
                <a:latin typeface="Calibri"/>
              </a:rPr>
              <a:t>message.js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and use it for demonstrating default export.</a:t>
            </a: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You can only have one default export in a file.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sz="4400"/>
              <a:t/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Picture 4"/>
          <p:cNvPicPr/>
          <p:nvPr/>
        </p:nvPicPr>
        <p:blipFill>
          <a:blip r:embed="rId2"/>
          <a:stretch/>
        </p:blipFill>
        <p:spPr>
          <a:xfrm>
            <a:off x="1642680" y="3757680"/>
            <a:ext cx="4859640" cy="196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Import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You can import modules into a file in two ways, based on if they are named exports or default exports.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Named exports are constructed using curly braces. Default exports are not.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Import named exports from the file person.js: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Import a default export from the file message.js: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sz="2800"/>
              <a:t/>
            </a:r>
            <a:br>
              <a:rPr sz="2800"/>
            </a:b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3" name="Picture 3"/>
          <p:cNvPicPr/>
          <p:nvPr/>
        </p:nvPicPr>
        <p:blipFill>
          <a:blip r:embed="rId2"/>
          <a:stretch/>
        </p:blipFill>
        <p:spPr>
          <a:xfrm>
            <a:off x="1941480" y="4111560"/>
            <a:ext cx="4854240" cy="51912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4"/>
          <p:cNvPicPr/>
          <p:nvPr/>
        </p:nvPicPr>
        <p:blipFill>
          <a:blip r:embed="rId3"/>
          <a:stretch/>
        </p:blipFill>
        <p:spPr>
          <a:xfrm>
            <a:off x="1941480" y="5270760"/>
            <a:ext cx="4808520" cy="43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ECMA Script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JavaScript was invented by Brendan Eich in 1995, and became an ECMA standard in 1997.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ECMAScript is the official name of the language.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ECMAScript versions have been abbreviated to ES1, ES2, ES3, ES5, and ES6.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Since 2016, versions are named by year (ECMAScript 2016, 2017, 2018, 2019, 2020).</a:t>
            </a:r>
            <a:r>
              <a:rPr sz="2800"/>
              <a:t/>
            </a: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Object Literal Enhancement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Object literal enhancement is used to group variables from the global scope and form them into javascript objects. It is the process of restructuring or putting back together.</a:t>
            </a:r>
          </a:p>
        </p:txBody>
      </p:sp>
      <p:pic>
        <p:nvPicPr>
          <p:cNvPr id="187" name="Picture 3"/>
          <p:cNvPicPr/>
          <p:nvPr/>
        </p:nvPicPr>
        <p:blipFill>
          <a:blip r:embed="rId2"/>
          <a:stretch/>
        </p:blipFill>
        <p:spPr>
          <a:xfrm>
            <a:off x="1073520" y="3429000"/>
            <a:ext cx="4674960" cy="224856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4"/>
          <p:cNvPicPr/>
          <p:nvPr/>
        </p:nvPicPr>
        <p:blipFill>
          <a:blip r:embed="rId3"/>
          <a:stretch/>
        </p:blipFill>
        <p:spPr>
          <a:xfrm>
            <a:off x="6311520" y="3175560"/>
            <a:ext cx="4855680" cy="301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Destructuring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Destructuring is a convenient way to extract values from data stored in Objects and Arrays (also nested). This is an opposite operation to structuring (constructing data).</a:t>
            </a: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There is a nice syntax for constructing data in JavaScript – an </a:t>
            </a: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object literal</a:t>
            </a: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Destructuring in ECMAScript 6 enables the same syntax for extracting data.</a:t>
            </a:r>
          </a:p>
        </p:txBody>
      </p:sp>
      <p:pic>
        <p:nvPicPr>
          <p:cNvPr id="191" name="Picture 4"/>
          <p:cNvPicPr/>
          <p:nvPr/>
        </p:nvPicPr>
        <p:blipFill>
          <a:blip r:embed="rId2"/>
          <a:stretch/>
        </p:blipFill>
        <p:spPr>
          <a:xfrm>
            <a:off x="2703240" y="3693600"/>
            <a:ext cx="6440760" cy="62100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5"/>
          <p:cNvPicPr/>
          <p:nvPr/>
        </p:nvPicPr>
        <p:blipFill>
          <a:blip r:embed="rId3"/>
          <a:stretch/>
        </p:blipFill>
        <p:spPr>
          <a:xfrm>
            <a:off x="4715280" y="4839120"/>
            <a:ext cx="4657320" cy="156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Destructuring (Object Destructuring)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4" name="Content Placeholder 3"/>
          <p:cNvPicPr/>
          <p:nvPr/>
        </p:nvPicPr>
        <p:blipFill>
          <a:blip r:embed="rId2"/>
          <a:stretch/>
        </p:blipFill>
        <p:spPr>
          <a:xfrm>
            <a:off x="1012680" y="1690560"/>
            <a:ext cx="4905000" cy="208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Object destructuring, shorthand notation.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Only for object literals: If the value of a property is provided via a variable whose name is the same as the property name, you can omit the property name.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7" name="Picture 4"/>
          <p:cNvPicPr/>
          <p:nvPr/>
        </p:nvPicPr>
        <p:blipFill>
          <a:blip r:embed="rId2"/>
          <a:stretch/>
        </p:blipFill>
        <p:spPr>
          <a:xfrm>
            <a:off x="1195920" y="3442680"/>
            <a:ext cx="4228920" cy="1885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Array Destructuring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Destructuring works for arrays as well. How? By using square brackets in the destructuring side of the declaration.</a:t>
            </a: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			OR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4"/>
          <p:cNvPicPr/>
          <p:nvPr/>
        </p:nvPicPr>
        <p:blipFill>
          <a:blip r:embed="rId3"/>
          <a:stretch/>
        </p:blipFill>
        <p:spPr>
          <a:xfrm>
            <a:off x="1631880" y="2967480"/>
            <a:ext cx="7962480" cy="1142640"/>
          </a:xfrm>
          <a:prstGeom prst="rect">
            <a:avLst/>
          </a:prstGeom>
          <a:ln w="0">
            <a:noFill/>
          </a:ln>
        </p:spPr>
      </p:pic>
      <p:pic>
        <p:nvPicPr>
          <p:cNvPr id="201" name="Picture 5"/>
          <p:cNvPicPr/>
          <p:nvPr/>
        </p:nvPicPr>
        <p:blipFill>
          <a:blip r:embed="rId4"/>
          <a:stretch/>
        </p:blipFill>
        <p:spPr>
          <a:xfrm>
            <a:off x="2021400" y="5071680"/>
            <a:ext cx="4581000" cy="83772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6"/>
          <p:cNvPicPr/>
          <p:nvPr/>
        </p:nvPicPr>
        <p:blipFill>
          <a:blip r:embed="rId5"/>
          <a:stretch/>
        </p:blipFill>
        <p:spPr>
          <a:xfrm>
            <a:off x="1450800" y="5960880"/>
            <a:ext cx="8324640" cy="48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Default + Rest + Spread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can pass the default value to a parameter.</a:t>
            </a:r>
          </a:p>
        </p:txBody>
      </p:sp>
      <p:pic>
        <p:nvPicPr>
          <p:cNvPr id="205" name="Picture 3"/>
          <p:cNvPicPr/>
          <p:nvPr/>
        </p:nvPicPr>
        <p:blipFill>
          <a:blip r:embed="rId2"/>
          <a:stretch/>
        </p:blipFill>
        <p:spPr>
          <a:xfrm>
            <a:off x="466920" y="2394720"/>
            <a:ext cx="4447800" cy="13618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4"/>
          <p:cNvPicPr/>
          <p:nvPr/>
        </p:nvPicPr>
        <p:blipFill>
          <a:blip r:embed="rId3"/>
          <a:stretch/>
        </p:blipFill>
        <p:spPr>
          <a:xfrm>
            <a:off x="5286240" y="2404440"/>
            <a:ext cx="6495840" cy="135216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5"/>
          <p:cNvPicPr/>
          <p:nvPr/>
        </p:nvPicPr>
        <p:blipFill>
          <a:blip r:embed="rId4"/>
          <a:stretch/>
        </p:blipFill>
        <p:spPr>
          <a:xfrm>
            <a:off x="466920" y="4326120"/>
            <a:ext cx="6495840" cy="213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Default + Rest + Spread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rest operator is used to condense a group of elements down into a single array.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Let’s create a function that adds three numbers together using the reduce array helper function.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sz="2800"/>
              <a:t/>
            </a:r>
            <a:br>
              <a:rPr sz="2800"/>
            </a:b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" name="Picture 3"/>
          <p:cNvPicPr/>
          <p:nvPr/>
        </p:nvPicPr>
        <p:blipFill>
          <a:blip r:embed="rId2"/>
          <a:stretch/>
        </p:blipFill>
        <p:spPr>
          <a:xfrm>
            <a:off x="1137240" y="3667680"/>
            <a:ext cx="4466880" cy="223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Default + Rest + Spread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 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spread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is closely related to rest parameters, because of 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…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(three dots) notation. It allows to split an array to single arguments which are passed to the function as separate arguments.</a:t>
            </a:r>
          </a:p>
        </p:txBody>
      </p:sp>
      <p:pic>
        <p:nvPicPr>
          <p:cNvPr id="213" name="Picture 3"/>
          <p:cNvPicPr/>
          <p:nvPr/>
        </p:nvPicPr>
        <p:blipFill>
          <a:blip r:embed="rId2"/>
          <a:stretch/>
        </p:blipFill>
        <p:spPr>
          <a:xfrm>
            <a:off x="1161720" y="3403800"/>
            <a:ext cx="3476160" cy="139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Iterators &amp; For…Of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Already explained in detail in last classes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Generators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38080" y="1400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Regular functions return only one, single value (or nothing).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Generators can return (“yield”) multiple values, one after another, on-demand. They work great with 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iterables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allowing to create data streams with ease.</a:t>
            </a: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 create a generator, we need a special syntax construct: </a:t>
            </a:r>
            <a:r>
              <a:rPr lang="en-US" sz="2800" b="1" i="1" strike="noStrike" spc="-1">
                <a:solidFill>
                  <a:srgbClr val="000000"/>
                </a:solidFill>
                <a:latin typeface="Calibri"/>
              </a:rPr>
              <a:t>function*,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so-called “generator function”.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8" name="Picture 5"/>
          <p:cNvPicPr/>
          <p:nvPr/>
        </p:nvPicPr>
        <p:blipFill>
          <a:blip r:embed="rId3"/>
          <a:stretch/>
        </p:blipFill>
        <p:spPr>
          <a:xfrm>
            <a:off x="3650400" y="4019400"/>
            <a:ext cx="3573720" cy="2760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New features in ES6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The let keyword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The const keyword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Arrow Functions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The ... Operator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6"/>
              </a:rPr>
              <a:t>For/of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7"/>
              </a:rPr>
              <a:t>Map Objects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8"/>
              </a:rPr>
              <a:t>Set Objects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9"/>
              </a:rPr>
              <a:t>Classes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10"/>
              </a:rPr>
              <a:t>Promises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11"/>
              </a:rPr>
              <a:t>Function Rest Parameter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12"/>
              </a:rPr>
              <a:t>New Math Methods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13"/>
              </a:rPr>
              <a:t>New Number Properties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14"/>
              </a:rPr>
              <a:t>New Number Methods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15"/>
              </a:rPr>
              <a:t>New Global Methods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16"/>
              </a:rPr>
              <a:t>Object entries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hlinkClick r:id="rId17"/>
              </a:rPr>
              <a:t>JavaScript Modules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Working of generators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0" name="Content Placeholder 3"/>
          <p:cNvPicPr/>
          <p:nvPr/>
        </p:nvPicPr>
        <p:blipFill>
          <a:blip r:embed="rId2"/>
          <a:stretch/>
        </p:blipFill>
        <p:spPr>
          <a:xfrm>
            <a:off x="2709720" y="3232080"/>
            <a:ext cx="6771960" cy="3447720"/>
          </a:xfrm>
          <a:prstGeom prst="rect">
            <a:avLst/>
          </a:prstGeom>
          <a:ln w="0">
            <a:noFill/>
          </a:ln>
        </p:spPr>
      </p:pic>
      <p:sp>
        <p:nvSpPr>
          <p:cNvPr id="221" name="TextBox 2"/>
          <p:cNvSpPr/>
          <p:nvPr/>
        </p:nvSpPr>
        <p:spPr>
          <a:xfrm>
            <a:off x="977760" y="1321920"/>
            <a:ext cx="10954440" cy="22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Using a generator,</a:t>
            </a:r>
            <a:endParaRPr lang="en-US" sz="2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can stop the execution of a function from anywhere inside the function and continue executing code from a halted position</a:t>
            </a:r>
            <a:r>
              <a:rPr sz="2800"/>
              <a:t/>
            </a: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Passing Arguments to Generator Functions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4" name="Picture 3"/>
          <p:cNvPicPr/>
          <p:nvPr/>
        </p:nvPicPr>
        <p:blipFill>
          <a:blip r:embed="rId2"/>
          <a:stretch/>
        </p:blipFill>
        <p:spPr>
          <a:xfrm>
            <a:off x="2296080" y="1690560"/>
            <a:ext cx="7336440" cy="4650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Promises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"I Promise a Result!"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"Producing code" is code that can take some time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"Consuming code" is code that must wait for the result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Promise is a JavaScript object that links producing code and consuming code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JavaScript Promise Object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838080" y="13341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JavaScript Promise object contains both the producing code and calls to the consuming code: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sz="2800"/>
              <a:t/>
            </a:r>
            <a:br>
              <a:rPr sz="2800"/>
            </a:b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9" name="Picture 3"/>
          <p:cNvPicPr/>
          <p:nvPr/>
        </p:nvPicPr>
        <p:blipFill>
          <a:blip r:embed="rId2"/>
          <a:stretch/>
        </p:blipFill>
        <p:spPr>
          <a:xfrm>
            <a:off x="3689640" y="2275560"/>
            <a:ext cx="5843160" cy="3038400"/>
          </a:xfrm>
          <a:prstGeom prst="rect">
            <a:avLst/>
          </a:prstGeom>
          <a:ln w="0">
            <a:noFill/>
          </a:ln>
        </p:spPr>
      </p:pic>
      <p:sp>
        <p:nvSpPr>
          <p:cNvPr id="230" name="TextBox 4"/>
          <p:cNvSpPr/>
          <p:nvPr/>
        </p:nvSpPr>
        <p:spPr>
          <a:xfrm>
            <a:off x="838080" y="5316120"/>
            <a:ext cx="10315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When the producing code obtains the result, it should call one of the two callbacks: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1" name="Picture 5"/>
          <p:cNvPicPr/>
          <p:nvPr/>
        </p:nvPicPr>
        <p:blipFill>
          <a:blip r:embed="rId3"/>
          <a:stretch/>
        </p:blipFill>
        <p:spPr>
          <a:xfrm>
            <a:off x="3346560" y="5685480"/>
            <a:ext cx="5733720" cy="104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Promise Object Properties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 JavaScript Promise object can be: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Pending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Fulfilled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Rejected</a:t>
            </a:r>
          </a:p>
        </p:txBody>
      </p:sp>
      <p:pic>
        <p:nvPicPr>
          <p:cNvPr id="234" name="Picture 3"/>
          <p:cNvPicPr/>
          <p:nvPr/>
        </p:nvPicPr>
        <p:blipFill>
          <a:blip r:embed="rId2"/>
          <a:stretch/>
        </p:blipFill>
        <p:spPr>
          <a:xfrm>
            <a:off x="2846520" y="4575240"/>
            <a:ext cx="6498720" cy="95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Promise Object Properties (cont…)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Promise object supports two properties: 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state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result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While a Promise object is "pending" (working), the result is undefined.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When a Promise object is "fulfilled", the result is a value.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When a Promise object is "rejected", the result is an error object.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7" name="Picture 3"/>
          <p:cNvPicPr/>
          <p:nvPr/>
        </p:nvPicPr>
        <p:blipFill>
          <a:blip r:embed="rId2"/>
          <a:stretch/>
        </p:blipFill>
        <p:spPr>
          <a:xfrm>
            <a:off x="2505240" y="4441320"/>
            <a:ext cx="7181280" cy="1870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Promise How To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Promise.then() takes two arguments, a callback for success and another for failure.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Both are optional, so you can add a callback for success or failure only.</a:t>
            </a:r>
            <a:r>
              <a:rPr sz="2800"/>
              <a:t/>
            </a: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pic>
        <p:nvPicPr>
          <p:cNvPr id="240" name="Picture 3"/>
          <p:cNvPicPr/>
          <p:nvPr/>
        </p:nvPicPr>
        <p:blipFill>
          <a:blip r:embed="rId2"/>
          <a:stretch/>
        </p:blipFill>
        <p:spPr>
          <a:xfrm>
            <a:off x="2028240" y="3678480"/>
            <a:ext cx="5504760" cy="1191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Example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2" name="Content Placeholder 3"/>
          <p:cNvPicPr/>
          <p:nvPr/>
        </p:nvPicPr>
        <p:blipFill>
          <a:blip r:embed="rId2"/>
          <a:stretch/>
        </p:blipFill>
        <p:spPr>
          <a:xfrm>
            <a:off x="1929240" y="1418760"/>
            <a:ext cx="5847120" cy="500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JavaScript Promise Examples (settimeout)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To demonstrate the use of promises, we will use the callback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Waiting for a Timeout</a:t>
            </a: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5" name="Picture 4"/>
          <p:cNvPicPr/>
          <p:nvPr/>
        </p:nvPicPr>
        <p:blipFill>
          <a:blip r:embed="rId3"/>
          <a:stretch/>
        </p:blipFill>
        <p:spPr>
          <a:xfrm>
            <a:off x="1242720" y="2940840"/>
            <a:ext cx="7152840" cy="885600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5"/>
          <p:cNvPicPr/>
          <p:nvPr/>
        </p:nvPicPr>
        <p:blipFill>
          <a:blip r:embed="rId4"/>
          <a:stretch/>
        </p:blipFill>
        <p:spPr>
          <a:xfrm>
            <a:off x="1242720" y="4322880"/>
            <a:ext cx="6724440" cy="123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JavaScript Async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</a:rPr>
              <a:t>"</a:t>
            </a:r>
            <a:r>
              <a:rPr lang="en-US" sz="2800" b="0" i="1" strike="noStrike" spc="-1" dirty="0" err="1">
                <a:solidFill>
                  <a:srgbClr val="000000"/>
                </a:solidFill>
                <a:latin typeface="Calibri"/>
              </a:rPr>
              <a:t>async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</a:rPr>
              <a:t> and await make promises easier to write“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</a:rPr>
              <a:t>async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 makes a function return a Promise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await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 makes a function wait for a Promise</a:t>
            </a:r>
            <a:r>
              <a:rPr sz="2800" dirty="0"/>
              <a:t/>
            </a:r>
            <a:br>
              <a:rPr sz="2800" dirty="0"/>
            </a:b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ECMAScript 2016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New Features in ECMAScript 2016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JavaScript Exponentiation (**)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JavaScript Exponentiation assignment (**=)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JavaScript Array includes()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Async Syntax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keyword async before a function makes the function return a promise:</a:t>
            </a:r>
          </a:p>
        </p:txBody>
      </p:sp>
      <p:grpSp>
        <p:nvGrpSpPr>
          <p:cNvPr id="251" name="Group 6"/>
          <p:cNvGrpSpPr/>
          <p:nvPr/>
        </p:nvGrpSpPr>
        <p:grpSpPr>
          <a:xfrm>
            <a:off x="1384560" y="2792160"/>
            <a:ext cx="4542480" cy="2304720"/>
            <a:chOff x="1384560" y="2792160"/>
            <a:chExt cx="4542480" cy="2304720"/>
          </a:xfrm>
        </p:grpSpPr>
        <p:pic>
          <p:nvPicPr>
            <p:cNvPr id="252" name="Picture 3"/>
            <p:cNvPicPr/>
            <p:nvPr/>
          </p:nvPicPr>
          <p:blipFill>
            <a:blip r:embed="rId2"/>
            <a:stretch/>
          </p:blipFill>
          <p:spPr>
            <a:xfrm>
              <a:off x="1384560" y="2792160"/>
              <a:ext cx="3787560" cy="946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3" name="Picture 5"/>
            <p:cNvPicPr/>
            <p:nvPr/>
          </p:nvPicPr>
          <p:blipFill>
            <a:blip r:embed="rId3"/>
            <a:stretch/>
          </p:blipFill>
          <p:spPr>
            <a:xfrm>
              <a:off x="1384560" y="4091400"/>
              <a:ext cx="4542480" cy="1005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4" name="Rectangle 8"/>
          <p:cNvSpPr/>
          <p:nvPr/>
        </p:nvSpPr>
        <p:spPr>
          <a:xfrm>
            <a:off x="1231200" y="2792160"/>
            <a:ext cx="4852440" cy="2368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Await Syntax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800" b="0" strike="noStrike" spc="-1">
                <a:solidFill>
                  <a:srgbClr val="C00000"/>
                </a:solidFill>
                <a:latin typeface="Calibri"/>
              </a:rPr>
              <a:t>await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keyword can only be used inside an </a:t>
            </a:r>
            <a:r>
              <a:rPr lang="en-US" sz="2800" b="0" strike="noStrike" spc="-1">
                <a:solidFill>
                  <a:srgbClr val="C00000"/>
                </a:solidFill>
                <a:latin typeface="Calibri"/>
              </a:rPr>
              <a:t>async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function.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800" b="0" strike="noStrike" spc="-1">
                <a:solidFill>
                  <a:srgbClr val="C00000"/>
                </a:solidFill>
                <a:latin typeface="Calibri"/>
              </a:rPr>
              <a:t>await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keyword makes the function pause the execution and wait for a resolved promise before it continues:</a:t>
            </a:r>
          </a:p>
        </p:txBody>
      </p:sp>
      <p:pic>
        <p:nvPicPr>
          <p:cNvPr id="257" name="Picture 3"/>
          <p:cNvPicPr/>
          <p:nvPr/>
        </p:nvPicPr>
        <p:blipFill>
          <a:blip r:embed="rId2"/>
          <a:stretch/>
        </p:blipFill>
        <p:spPr>
          <a:xfrm>
            <a:off x="3132000" y="4114800"/>
            <a:ext cx="3040200" cy="43956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How to use async &amp; await with promises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9" name="Content Placeholder 3"/>
          <p:cNvPicPr/>
          <p:nvPr/>
        </p:nvPicPr>
        <p:blipFill>
          <a:blip r:embed="rId2"/>
          <a:stretch/>
        </p:blipFill>
        <p:spPr>
          <a:xfrm>
            <a:off x="1272240" y="1834200"/>
            <a:ext cx="7105680" cy="2339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260" name="Picture 4"/>
          <p:cNvPicPr/>
          <p:nvPr/>
        </p:nvPicPr>
        <p:blipFill>
          <a:blip r:embed="rId3"/>
          <a:stretch/>
        </p:blipFill>
        <p:spPr>
          <a:xfrm>
            <a:off x="1272240" y="4317120"/>
            <a:ext cx="7072920" cy="23277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261" name="TextBox 5"/>
          <p:cNvSpPr/>
          <p:nvPr/>
        </p:nvSpPr>
        <p:spPr>
          <a:xfrm>
            <a:off x="8447040" y="5142240"/>
            <a:ext cx="334944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Without reject function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Async and await with timeouts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3" name="Content Placeholder 3"/>
          <p:cNvPicPr/>
          <p:nvPr/>
        </p:nvPicPr>
        <p:blipFill>
          <a:blip r:embed="rId2"/>
          <a:stretch/>
        </p:blipFill>
        <p:spPr>
          <a:xfrm>
            <a:off x="1426320" y="2341800"/>
            <a:ext cx="6779520" cy="228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ECMAScript 2017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New Features in ECMAScript 2017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JavaScript String padding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JavaScript Object entries()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JavaScript Object values()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JavaScript async and await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JavaScript Object.getOwnPropertyDescriptors</a:t>
            </a:r>
            <a:r>
              <a:rPr sz="2800"/>
              <a:t/>
            </a:r>
            <a:br>
              <a:rPr sz="2800"/>
            </a:b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ECMAScript 2018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New Features in ECMAScript 2018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Asynchronous Iteration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Promise Finally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Object Rest Properties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New RegExp Features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JavaScript Shared Memory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ECMAScript 2019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172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New Features in ES2019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String.trimStart()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String.trimEnd()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Object.fromEntries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Optional catch binding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Array.flat()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Array.flatMap()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Revised Array.Sort()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Revised JSON.stringify()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Separator symbols allowed in string litterals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Revised Function.toString()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ECMAScript 2020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New Features in ES2020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BigInt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String matchAll()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Nullish Coalescing Operator (??)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Optional Chaining Operator (?.)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Logical AND Assignment Operator (&amp;&amp;=)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Logical OR Assignment (||=)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Nullish Coalescing Assignment (??=)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Dynamic Import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ECMAScript 2021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New Features in ES2021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Promise any():</a:t>
            </a:r>
            <a:r>
              <a:rPr sz="2800"/>
              <a:t/>
            </a:r>
            <a:br>
              <a:rPr sz="2800"/>
            </a:br>
            <a:r>
              <a:rPr lang="en-US" sz="2800" b="0" strike="noStrike" spc="-1">
                <a:solidFill>
                  <a:srgbClr val="DC143C"/>
                </a:solidFill>
                <a:latin typeface="Calibri"/>
              </a:rPr>
              <a:t>const first = await Promise.any([prom1,prom2,prom3]);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String replaceAll()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Numeric Separators (_)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sz="2800"/>
              <a:t/>
            </a:r>
            <a:br>
              <a:rPr sz="2800"/>
            </a:b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4468</Words>
  <Application>Microsoft Office PowerPoint</Application>
  <PresentationFormat>Widescreen</PresentationFormat>
  <Paragraphs>784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Lecture 4.2 ECMA Script</vt:lpstr>
      <vt:lpstr>ECMA Script</vt:lpstr>
      <vt:lpstr>New features in ES6</vt:lpstr>
      <vt:lpstr>ECMAScript 2016</vt:lpstr>
      <vt:lpstr>ECMAScript 2017</vt:lpstr>
      <vt:lpstr>ECMAScript 2018</vt:lpstr>
      <vt:lpstr>ECMAScript 2019</vt:lpstr>
      <vt:lpstr>ECMAScript 2020</vt:lpstr>
      <vt:lpstr>ECMAScript 2021</vt:lpstr>
      <vt:lpstr>ES 6 - Features</vt:lpstr>
      <vt:lpstr>JavaScript Template Literals</vt:lpstr>
      <vt:lpstr>Interpolation</vt:lpstr>
      <vt:lpstr>Arrow functions</vt:lpstr>
      <vt:lpstr>Classes</vt:lpstr>
      <vt:lpstr>Using a Class</vt:lpstr>
      <vt:lpstr>Modules</vt:lpstr>
      <vt:lpstr>Export</vt:lpstr>
      <vt:lpstr>Export (cont…)</vt:lpstr>
      <vt:lpstr>Import</vt:lpstr>
      <vt:lpstr>Object Literal Enhancement</vt:lpstr>
      <vt:lpstr>Destructuring</vt:lpstr>
      <vt:lpstr>Destructuring (Object Destructuring)</vt:lpstr>
      <vt:lpstr>Object destructuring, shorthand notation.</vt:lpstr>
      <vt:lpstr>Array Destructuring</vt:lpstr>
      <vt:lpstr>Default + Rest + Spread</vt:lpstr>
      <vt:lpstr>Default + Rest + Spread</vt:lpstr>
      <vt:lpstr>Default + Rest + Spread</vt:lpstr>
      <vt:lpstr>Iterators &amp; For…Of</vt:lpstr>
      <vt:lpstr>Generators</vt:lpstr>
      <vt:lpstr>Working of generators</vt:lpstr>
      <vt:lpstr>Passing Arguments to Generator Functions</vt:lpstr>
      <vt:lpstr>Promises</vt:lpstr>
      <vt:lpstr>JavaScript Promise Object</vt:lpstr>
      <vt:lpstr>Promise Object Properties</vt:lpstr>
      <vt:lpstr>Promise Object Properties (cont…)</vt:lpstr>
      <vt:lpstr>Promise How To</vt:lpstr>
      <vt:lpstr>Example</vt:lpstr>
      <vt:lpstr>JavaScript Promise Examples (settimeout)</vt:lpstr>
      <vt:lpstr>JavaScript Async</vt:lpstr>
      <vt:lpstr>Async Syntax</vt:lpstr>
      <vt:lpstr>Await Syntax</vt:lpstr>
      <vt:lpstr>How to use async &amp; await with promises</vt:lpstr>
      <vt:lpstr>Async and await with timeouts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 Script</dc:title>
  <dc:subject/>
  <dc:creator>Nisar Ahmed</dc:creator>
  <dc:description/>
  <cp:lastModifiedBy>Kashif Zulifqar</cp:lastModifiedBy>
  <cp:revision>243</cp:revision>
  <dcterms:created xsi:type="dcterms:W3CDTF">2023-02-17T08:07:43Z</dcterms:created>
  <dcterms:modified xsi:type="dcterms:W3CDTF">2024-11-09T09:23:33Z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54</vt:i4>
  </property>
</Properties>
</file>