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14224000" cy="20104100"/>
  <p:defaultTextStyle>
    <a:defPPr>
      <a:defRPr lang="en-US"/>
    </a:defPPr>
    <a:lvl1pPr marL="0" algn="l" defTabSz="1946275" rtl="0" eaLnBrk="1" latinLnBrk="0" hangingPunct="1">
      <a:defRPr sz="3800" kern="1200">
        <a:solidFill>
          <a:schemeClr val="tx1"/>
        </a:solidFill>
        <a:latin typeface="+mn-lt"/>
        <a:ea typeface="+mn-ea"/>
        <a:cs typeface="+mn-cs"/>
      </a:defRPr>
    </a:lvl1pPr>
    <a:lvl2pPr marL="973455" algn="l" defTabSz="1946275" rtl="0" eaLnBrk="1" latinLnBrk="0" hangingPunct="1">
      <a:defRPr sz="3800" kern="1200">
        <a:solidFill>
          <a:schemeClr val="tx1"/>
        </a:solidFill>
        <a:latin typeface="+mn-lt"/>
        <a:ea typeface="+mn-ea"/>
        <a:cs typeface="+mn-cs"/>
      </a:defRPr>
    </a:lvl2pPr>
    <a:lvl3pPr marL="1946275" algn="l" defTabSz="1946275" rtl="0" eaLnBrk="1" latinLnBrk="0" hangingPunct="1">
      <a:defRPr sz="3800" kern="1200">
        <a:solidFill>
          <a:schemeClr val="tx1"/>
        </a:solidFill>
        <a:latin typeface="+mn-lt"/>
        <a:ea typeface="+mn-ea"/>
        <a:cs typeface="+mn-cs"/>
      </a:defRPr>
    </a:lvl3pPr>
    <a:lvl4pPr marL="2919730" algn="l" defTabSz="1946275" rtl="0" eaLnBrk="1" latinLnBrk="0" hangingPunct="1">
      <a:defRPr sz="3800" kern="1200">
        <a:solidFill>
          <a:schemeClr val="tx1"/>
        </a:solidFill>
        <a:latin typeface="+mn-lt"/>
        <a:ea typeface="+mn-ea"/>
        <a:cs typeface="+mn-cs"/>
      </a:defRPr>
    </a:lvl4pPr>
    <a:lvl5pPr marL="3893185" algn="l" defTabSz="1946275" rtl="0" eaLnBrk="1" latinLnBrk="0" hangingPunct="1">
      <a:defRPr sz="3800" kern="1200">
        <a:solidFill>
          <a:schemeClr val="tx1"/>
        </a:solidFill>
        <a:latin typeface="+mn-lt"/>
        <a:ea typeface="+mn-ea"/>
        <a:cs typeface="+mn-cs"/>
      </a:defRPr>
    </a:lvl5pPr>
    <a:lvl6pPr marL="4866640" algn="l" defTabSz="1946275" rtl="0" eaLnBrk="1" latinLnBrk="0" hangingPunct="1">
      <a:defRPr sz="3800" kern="1200">
        <a:solidFill>
          <a:schemeClr val="tx1"/>
        </a:solidFill>
        <a:latin typeface="+mn-lt"/>
        <a:ea typeface="+mn-ea"/>
        <a:cs typeface="+mn-cs"/>
      </a:defRPr>
    </a:lvl6pPr>
    <a:lvl7pPr marL="5839460" algn="l" defTabSz="1946275" rtl="0" eaLnBrk="1" latinLnBrk="0" hangingPunct="1">
      <a:defRPr sz="3800" kern="1200">
        <a:solidFill>
          <a:schemeClr val="tx1"/>
        </a:solidFill>
        <a:latin typeface="+mn-lt"/>
        <a:ea typeface="+mn-ea"/>
        <a:cs typeface="+mn-cs"/>
      </a:defRPr>
    </a:lvl7pPr>
    <a:lvl8pPr marL="6812915" algn="l" defTabSz="1946275" rtl="0" eaLnBrk="1" latinLnBrk="0" hangingPunct="1">
      <a:defRPr sz="3800" kern="1200">
        <a:solidFill>
          <a:schemeClr val="tx1"/>
        </a:solidFill>
        <a:latin typeface="+mn-lt"/>
        <a:ea typeface="+mn-ea"/>
        <a:cs typeface="+mn-cs"/>
      </a:defRPr>
    </a:lvl8pPr>
    <a:lvl9pPr marL="7786370" algn="l" defTabSz="1946275" rtl="0" eaLnBrk="1" latinLnBrk="0" hangingPunct="1">
      <a:defRPr sz="3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2">
          <p15:clr>
            <a:srgbClr val="A4A3A4"/>
          </p15:clr>
        </p15:guide>
        <p15:guide id="2" pos="45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DBA98-E252-450F-B3E5-520EF0D1F100}" v="1" dt="2023-05-11T22:41:51.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4"/>
  </p:normalViewPr>
  <p:slideViewPr>
    <p:cSldViewPr>
      <p:cViewPr>
        <p:scale>
          <a:sx n="33" d="100"/>
          <a:sy n="33" d="100"/>
        </p:scale>
        <p:origin x="318" y="72"/>
      </p:cViewPr>
      <p:guideLst>
        <p:guide orient="horz" pos="6132"/>
        <p:guide pos="459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zar Naseer [Student-PECS]" userId="0d979d38-af85-41ed-9ffd-2abdb3e0c266" providerId="ADAL" clId="{184DBA98-E252-450F-B3E5-520EF0D1F100}"/>
    <pc:docChg chg="modSld">
      <pc:chgData name="Anzar Naseer [Student-PECS]" userId="0d979d38-af85-41ed-9ffd-2abdb3e0c266" providerId="ADAL" clId="{184DBA98-E252-450F-B3E5-520EF0D1F100}" dt="2023-05-11T22:25:18.212" v="0"/>
      <pc:docMkLst>
        <pc:docMk/>
      </pc:docMkLst>
      <pc:sldChg chg="modSp mod">
        <pc:chgData name="Anzar Naseer [Student-PECS]" userId="0d979d38-af85-41ed-9ffd-2abdb3e0c266" providerId="ADAL" clId="{184DBA98-E252-450F-B3E5-520EF0D1F100}" dt="2023-05-11T22:25:18.212" v="0"/>
        <pc:sldMkLst>
          <pc:docMk/>
          <pc:sldMk cId="0" sldId="256"/>
        </pc:sldMkLst>
        <pc:spChg chg="mod">
          <ac:chgData name="Anzar Naseer [Student-PECS]" userId="0d979d38-af85-41ed-9ffd-2abdb3e0c266" providerId="ADAL" clId="{184DBA98-E252-450F-B3E5-520EF0D1F100}" dt="2023-05-11T22:25:18.212" v="0"/>
          <ac:spMkLst>
            <pc:docMk/>
            <pc:sldMk cId="0" sldId="256"/>
            <ac:spMk id="6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1" y="13269167"/>
            <a:ext cx="2573393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1283" y="23970108"/>
            <a:ext cx="211926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3760" y="9844865"/>
            <a:ext cx="1316971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91732" y="9844865"/>
            <a:ext cx="1316971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689" y="12692"/>
            <a:ext cx="30249533" cy="42779427"/>
          </a:xfrm>
          <a:custGeom>
            <a:avLst/>
            <a:gdLst/>
            <a:ahLst/>
            <a:cxnLst/>
            <a:rect l="l" t="t" r="r" b="b"/>
            <a:pathLst>
              <a:path w="14211935" h="20092670">
                <a:moveTo>
                  <a:pt x="0" y="0"/>
                </a:moveTo>
                <a:lnTo>
                  <a:pt x="14211454" y="0"/>
                </a:lnTo>
                <a:lnTo>
                  <a:pt x="14211454" y="20092177"/>
                </a:lnTo>
                <a:lnTo>
                  <a:pt x="0" y="20092177"/>
                </a:lnTo>
                <a:lnTo>
                  <a:pt x="0" y="0"/>
                </a:lnTo>
                <a:close/>
              </a:path>
            </a:pathLst>
          </a:custGeom>
          <a:solidFill>
            <a:srgbClr val="010202"/>
          </a:solidFill>
        </p:spPr>
        <p:txBody>
          <a:bodyPr wrap="square" lIns="0" tIns="0" rIns="0" bIns="0" rtlCol="0"/>
          <a:lstStyle/>
          <a:p>
            <a:endParaRPr/>
          </a:p>
        </p:txBody>
      </p:sp>
      <p:sp>
        <p:nvSpPr>
          <p:cNvPr id="2" name="Holder 2"/>
          <p:cNvSpPr>
            <a:spLocks noGrp="1"/>
          </p:cNvSpPr>
          <p:nvPr>
            <p:ph type="title"/>
          </p:nvPr>
        </p:nvSpPr>
        <p:spPr>
          <a:xfrm>
            <a:off x="1513762" y="1712149"/>
            <a:ext cx="2724769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3762" y="9844865"/>
            <a:ext cx="272476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3574" y="39807501"/>
            <a:ext cx="9688066" cy="5847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3761" y="39807501"/>
            <a:ext cx="6963299" cy="5847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a:xfrm>
            <a:off x="21798153" y="39807501"/>
            <a:ext cx="6963299" cy="5847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2050" name="Picture 2" descr="C:\Users\KID\Desktop\FIXx - Copy.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0"/>
            <a:ext cx="30303656" cy="4279211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defRPr>
          <a:latin typeface="+mj-lt"/>
          <a:ea typeface="+mj-ea"/>
          <a:cs typeface="+mj-cs"/>
        </a:defRPr>
      </a:lvl1pPr>
    </p:titleStyle>
    <p:body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bodyStyle>
    <p:other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Kashif1445/ADS-Assignment3.git" TargetMode="Externa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69"/>
          <p:cNvSpPr/>
          <p:nvPr/>
        </p:nvSpPr>
        <p:spPr>
          <a:xfrm>
            <a:off x="15679885" y="34162757"/>
            <a:ext cx="13767112" cy="5674270"/>
          </a:xfrm>
          <a:custGeom>
            <a:avLst/>
            <a:gdLst/>
            <a:ahLst/>
            <a:cxnLst/>
            <a:rect l="l" t="t" r="r" b="b"/>
            <a:pathLst>
              <a:path w="6468109" h="2665094">
                <a:moveTo>
                  <a:pt x="6397574"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97574" y="2664540"/>
                </a:lnTo>
                <a:lnTo>
                  <a:pt x="6439117" y="2650891"/>
                </a:lnTo>
                <a:lnTo>
                  <a:pt x="6464430" y="2616261"/>
                </a:lnTo>
                <a:lnTo>
                  <a:pt x="6468038" y="2594041"/>
                </a:lnTo>
                <a:lnTo>
                  <a:pt x="6468038" y="70505"/>
                </a:lnTo>
                <a:lnTo>
                  <a:pt x="6454394" y="28934"/>
                </a:lnTo>
                <a:lnTo>
                  <a:pt x="6419782" y="3609"/>
                </a:lnTo>
                <a:lnTo>
                  <a:pt x="6397574" y="0"/>
                </a:lnTo>
                <a:close/>
              </a:path>
            </a:pathLst>
          </a:custGeom>
          <a:solidFill>
            <a:srgbClr val="FFFFFF"/>
          </a:solidFill>
        </p:spPr>
        <p:txBody>
          <a:bodyPr wrap="square" lIns="0" tIns="0" rIns="0" bIns="0" rtlCol="0"/>
          <a:lstStyle/>
          <a:p>
            <a:endParaRPr/>
          </a:p>
        </p:txBody>
      </p:sp>
      <p:sp>
        <p:nvSpPr>
          <p:cNvPr id="71" name="object 71"/>
          <p:cNvSpPr/>
          <p:nvPr/>
        </p:nvSpPr>
        <p:spPr>
          <a:xfrm>
            <a:off x="955151" y="23468899"/>
            <a:ext cx="13787386" cy="14809615"/>
          </a:xfrm>
          <a:custGeom>
            <a:avLst/>
            <a:gdLst/>
            <a:ahLst/>
            <a:cxnLst/>
            <a:rect l="l" t="t" r="r" b="b"/>
            <a:pathLst>
              <a:path w="6477634" h="6955790">
                <a:moveTo>
                  <a:pt x="6406563" y="0"/>
                </a:moveTo>
                <a:lnTo>
                  <a:pt x="70501" y="0"/>
                </a:lnTo>
                <a:lnTo>
                  <a:pt x="48279" y="3608"/>
                </a:lnTo>
                <a:lnTo>
                  <a:pt x="28934" y="13643"/>
                </a:lnTo>
                <a:lnTo>
                  <a:pt x="13649" y="28920"/>
                </a:lnTo>
                <a:lnTo>
                  <a:pt x="3609" y="48255"/>
                </a:lnTo>
                <a:lnTo>
                  <a:pt x="0" y="70463"/>
                </a:lnTo>
                <a:lnTo>
                  <a:pt x="0" y="6884720"/>
                </a:lnTo>
                <a:lnTo>
                  <a:pt x="13649" y="6926289"/>
                </a:lnTo>
                <a:lnTo>
                  <a:pt x="48279" y="6951611"/>
                </a:lnTo>
                <a:lnTo>
                  <a:pt x="70501" y="6955220"/>
                </a:lnTo>
                <a:lnTo>
                  <a:pt x="6406563" y="6955220"/>
                </a:lnTo>
                <a:lnTo>
                  <a:pt x="6448106" y="6941572"/>
                </a:lnTo>
                <a:lnTo>
                  <a:pt x="6473418" y="6906943"/>
                </a:lnTo>
                <a:lnTo>
                  <a:pt x="6477026" y="6884720"/>
                </a:lnTo>
                <a:lnTo>
                  <a:pt x="6477026" y="70463"/>
                </a:lnTo>
                <a:lnTo>
                  <a:pt x="6463383" y="28920"/>
                </a:lnTo>
                <a:lnTo>
                  <a:pt x="6428771" y="3608"/>
                </a:lnTo>
                <a:lnTo>
                  <a:pt x="6406563" y="0"/>
                </a:lnTo>
                <a:close/>
              </a:path>
            </a:pathLst>
          </a:custGeom>
          <a:solidFill>
            <a:srgbClr val="FFFFFF">
              <a:alpha val="50000"/>
            </a:srgbClr>
          </a:solidFill>
        </p:spPr>
        <p:txBody>
          <a:bodyPr wrap="square" lIns="0" tIns="0" rIns="0" bIns="0" rtlCol="0"/>
          <a:lstStyle/>
          <a:p>
            <a:endParaRPr/>
          </a:p>
        </p:txBody>
      </p:sp>
      <p:sp>
        <p:nvSpPr>
          <p:cNvPr id="72" name="object 72"/>
          <p:cNvSpPr/>
          <p:nvPr/>
        </p:nvSpPr>
        <p:spPr>
          <a:xfrm>
            <a:off x="696711" y="5698256"/>
            <a:ext cx="13969132" cy="7421549"/>
          </a:xfrm>
          <a:custGeom>
            <a:avLst/>
            <a:gdLst/>
            <a:ahLst/>
            <a:cxnLst/>
            <a:rect l="l" t="t" r="r" b="b"/>
            <a:pathLst>
              <a:path w="6477634" h="3197860">
                <a:moveTo>
                  <a:pt x="6406563" y="0"/>
                </a:moveTo>
                <a:lnTo>
                  <a:pt x="70501" y="0"/>
                </a:lnTo>
                <a:lnTo>
                  <a:pt x="48279" y="3614"/>
                </a:lnTo>
                <a:lnTo>
                  <a:pt x="28934" y="13664"/>
                </a:lnTo>
                <a:lnTo>
                  <a:pt x="13649" y="28959"/>
                </a:lnTo>
                <a:lnTo>
                  <a:pt x="3609" y="48309"/>
                </a:lnTo>
                <a:lnTo>
                  <a:pt x="0" y="70523"/>
                </a:lnTo>
                <a:lnTo>
                  <a:pt x="0" y="3126922"/>
                </a:lnTo>
                <a:lnTo>
                  <a:pt x="13649" y="3168512"/>
                </a:lnTo>
                <a:lnTo>
                  <a:pt x="48279" y="3193837"/>
                </a:lnTo>
                <a:lnTo>
                  <a:pt x="70501" y="3197446"/>
                </a:lnTo>
                <a:lnTo>
                  <a:pt x="6406563" y="3197446"/>
                </a:lnTo>
                <a:lnTo>
                  <a:pt x="6448106" y="3183798"/>
                </a:lnTo>
                <a:lnTo>
                  <a:pt x="6473418" y="3149159"/>
                </a:lnTo>
                <a:lnTo>
                  <a:pt x="6477026" y="3126922"/>
                </a:lnTo>
                <a:lnTo>
                  <a:pt x="6477026" y="70523"/>
                </a:lnTo>
                <a:lnTo>
                  <a:pt x="6463383" y="28959"/>
                </a:lnTo>
                <a:lnTo>
                  <a:pt x="6428771" y="3614"/>
                </a:lnTo>
                <a:lnTo>
                  <a:pt x="6406563" y="0"/>
                </a:lnTo>
                <a:close/>
              </a:path>
            </a:pathLst>
          </a:custGeom>
          <a:solidFill>
            <a:srgbClr val="FFFFFF">
              <a:alpha val="50000"/>
            </a:srgbClr>
          </a:solidFill>
        </p:spPr>
        <p:txBody>
          <a:bodyPr wrap="square" lIns="0" tIns="0" rIns="0" bIns="0" rtlCol="0"/>
          <a:lstStyle/>
          <a:p>
            <a:endParaRPr/>
          </a:p>
        </p:txBody>
      </p:sp>
      <p:sp>
        <p:nvSpPr>
          <p:cNvPr id="73" name="object 73"/>
          <p:cNvSpPr/>
          <p:nvPr/>
        </p:nvSpPr>
        <p:spPr>
          <a:xfrm>
            <a:off x="827958" y="13608326"/>
            <a:ext cx="13837885" cy="8552620"/>
          </a:xfrm>
          <a:custGeom>
            <a:avLst/>
            <a:gdLst/>
            <a:ahLst/>
            <a:cxnLst/>
            <a:rect l="l" t="t" r="r" b="b"/>
            <a:pathLst>
              <a:path w="6477634" h="4794884">
                <a:moveTo>
                  <a:pt x="6406563" y="0"/>
                </a:moveTo>
                <a:lnTo>
                  <a:pt x="70501" y="0"/>
                </a:lnTo>
                <a:lnTo>
                  <a:pt x="48279" y="3608"/>
                </a:lnTo>
                <a:lnTo>
                  <a:pt x="28934" y="13647"/>
                </a:lnTo>
                <a:lnTo>
                  <a:pt x="13649" y="28933"/>
                </a:lnTo>
                <a:lnTo>
                  <a:pt x="3609" y="48286"/>
                </a:lnTo>
                <a:lnTo>
                  <a:pt x="0" y="70523"/>
                </a:lnTo>
                <a:lnTo>
                  <a:pt x="0" y="4724155"/>
                </a:lnTo>
                <a:lnTo>
                  <a:pt x="13649" y="4765698"/>
                </a:lnTo>
                <a:lnTo>
                  <a:pt x="48279" y="4791010"/>
                </a:lnTo>
                <a:lnTo>
                  <a:pt x="70501" y="4794619"/>
                </a:lnTo>
                <a:lnTo>
                  <a:pt x="6406563" y="4794619"/>
                </a:lnTo>
                <a:lnTo>
                  <a:pt x="6448106" y="4780975"/>
                </a:lnTo>
                <a:lnTo>
                  <a:pt x="6473418" y="4746363"/>
                </a:lnTo>
                <a:lnTo>
                  <a:pt x="6477026" y="4724155"/>
                </a:lnTo>
                <a:lnTo>
                  <a:pt x="6477026" y="70523"/>
                </a:lnTo>
                <a:lnTo>
                  <a:pt x="6463383" y="28933"/>
                </a:lnTo>
                <a:lnTo>
                  <a:pt x="6428771" y="3608"/>
                </a:lnTo>
                <a:lnTo>
                  <a:pt x="6406563" y="0"/>
                </a:lnTo>
                <a:close/>
              </a:path>
            </a:pathLst>
          </a:custGeom>
          <a:solidFill>
            <a:srgbClr val="FFFFFF">
              <a:alpha val="50000"/>
            </a:srgbClr>
          </a:solidFill>
        </p:spPr>
        <p:txBody>
          <a:bodyPr wrap="square" lIns="0" tIns="0" rIns="0" bIns="0" rtlCol="0"/>
          <a:lstStyle/>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sp>
        <p:nvSpPr>
          <p:cNvPr id="76" name="object 76"/>
          <p:cNvSpPr/>
          <p:nvPr/>
        </p:nvSpPr>
        <p:spPr>
          <a:xfrm>
            <a:off x="15685470" y="19814250"/>
            <a:ext cx="13761706" cy="13135861"/>
          </a:xfrm>
          <a:custGeom>
            <a:avLst/>
            <a:gdLst/>
            <a:ahLst/>
            <a:cxnLst/>
            <a:rect l="l" t="t" r="r" b="b"/>
            <a:pathLst>
              <a:path w="6465569" h="6169659">
                <a:moveTo>
                  <a:pt x="6394951" y="0"/>
                </a:moveTo>
                <a:lnTo>
                  <a:pt x="70523" y="0"/>
                </a:lnTo>
                <a:lnTo>
                  <a:pt x="48309" y="3608"/>
                </a:lnTo>
                <a:lnTo>
                  <a:pt x="28959" y="13647"/>
                </a:lnTo>
                <a:lnTo>
                  <a:pt x="13664" y="28933"/>
                </a:lnTo>
                <a:lnTo>
                  <a:pt x="3614" y="48286"/>
                </a:lnTo>
                <a:lnTo>
                  <a:pt x="0" y="70523"/>
                </a:lnTo>
                <a:lnTo>
                  <a:pt x="0" y="6098724"/>
                </a:lnTo>
                <a:lnTo>
                  <a:pt x="13664" y="6140295"/>
                </a:lnTo>
                <a:lnTo>
                  <a:pt x="48309" y="6165620"/>
                </a:lnTo>
                <a:lnTo>
                  <a:pt x="70523" y="6169230"/>
                </a:lnTo>
                <a:lnTo>
                  <a:pt x="6394951" y="6169230"/>
                </a:lnTo>
                <a:lnTo>
                  <a:pt x="6436515" y="6155580"/>
                </a:lnTo>
                <a:lnTo>
                  <a:pt x="6461860" y="6120948"/>
                </a:lnTo>
                <a:lnTo>
                  <a:pt x="6465474" y="6098724"/>
                </a:lnTo>
                <a:lnTo>
                  <a:pt x="6465474" y="70523"/>
                </a:lnTo>
                <a:lnTo>
                  <a:pt x="6451810" y="28933"/>
                </a:lnTo>
                <a:lnTo>
                  <a:pt x="6417165" y="3608"/>
                </a:lnTo>
                <a:lnTo>
                  <a:pt x="6394951" y="0"/>
                </a:lnTo>
                <a:close/>
              </a:path>
            </a:pathLst>
          </a:custGeom>
          <a:solidFill>
            <a:srgbClr val="FFFFFF">
              <a:alpha val="50000"/>
            </a:srgbClr>
          </a:solidFill>
        </p:spPr>
        <p:txBody>
          <a:bodyPr wrap="square" lIns="0" tIns="0" rIns="0" bIns="0" rtlCol="0"/>
          <a:lstStyle/>
          <a:p>
            <a:endParaRPr dirty="0"/>
          </a:p>
        </p:txBody>
      </p:sp>
      <p:sp>
        <p:nvSpPr>
          <p:cNvPr id="77" name="object 77"/>
          <p:cNvSpPr/>
          <p:nvPr/>
        </p:nvSpPr>
        <p:spPr>
          <a:xfrm>
            <a:off x="15702219" y="34162757"/>
            <a:ext cx="13745487" cy="5674270"/>
          </a:xfrm>
          <a:custGeom>
            <a:avLst/>
            <a:gdLst/>
            <a:ahLst/>
            <a:cxnLst/>
            <a:rect l="l" t="t" r="r" b="b"/>
            <a:pathLst>
              <a:path w="6457950" h="2665094">
                <a:moveTo>
                  <a:pt x="6387082"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87082" y="2664540"/>
                </a:lnTo>
                <a:lnTo>
                  <a:pt x="6428625" y="2650891"/>
                </a:lnTo>
                <a:lnTo>
                  <a:pt x="6453938" y="2616261"/>
                </a:lnTo>
                <a:lnTo>
                  <a:pt x="6457546" y="2594041"/>
                </a:lnTo>
                <a:lnTo>
                  <a:pt x="6457546" y="70505"/>
                </a:lnTo>
                <a:lnTo>
                  <a:pt x="6443902" y="28934"/>
                </a:lnTo>
                <a:lnTo>
                  <a:pt x="6409290" y="3609"/>
                </a:lnTo>
                <a:lnTo>
                  <a:pt x="6387082" y="0"/>
                </a:lnTo>
                <a:close/>
              </a:path>
            </a:pathLst>
          </a:custGeom>
          <a:solidFill>
            <a:srgbClr val="FFFFFF">
              <a:alpha val="50000"/>
            </a:srgbClr>
          </a:solidFill>
        </p:spPr>
        <p:txBody>
          <a:bodyPr wrap="square" lIns="0" tIns="0" rIns="0" bIns="0" rtlCol="0"/>
          <a:lstStyle/>
          <a:p>
            <a:endParaRPr/>
          </a:p>
        </p:txBody>
      </p:sp>
      <p:sp>
        <p:nvSpPr>
          <p:cNvPr id="2" name="object 2"/>
          <p:cNvSpPr txBox="1"/>
          <p:nvPr/>
        </p:nvSpPr>
        <p:spPr>
          <a:xfrm>
            <a:off x="1277388" y="6409881"/>
            <a:ext cx="13264320" cy="6149889"/>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study analyses and categorizes data on climate change indicators collected by the World Bank for a number of countries between the years 2005 and 2010 and between 2012 and 2022.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 Following the completion of data preparation and cleaning, the relevant indicators are compiled and saved as CSV files. The data are first clustered using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and then curve fitting is used to find which curve matches each cluster the most closely.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determined that each time period contained three distinct groups. The clustering tendencies and patterns were identified via curve fitting. According to the findings of the study, curve fitting and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are both very effective methods for conducting an analysis of the data pertaining to climate change indicators.</a:t>
            </a:r>
            <a:endParaRPr lang="en-US"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291220" y="24505295"/>
            <a:ext cx="13015638" cy="12920973"/>
          </a:xfrm>
          <a:prstGeom prst="rect">
            <a:avLst/>
          </a:prstGeom>
        </p:spPr>
        <p:txBody>
          <a:bodyPr vert="horz" wrap="square" lIns="0" tIns="0" rIns="0" bIns="0" rtlCol="0">
            <a:spAutoFit/>
          </a:bodyPr>
          <a:lstStyle/>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The following methods were used in the study:</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Data Preprocessing</a:t>
            </a:r>
            <a:r>
              <a:rPr lang="en-US" sz="2800" u="sng" spc="21" dirty="0">
                <a:solidFill>
                  <a:srgbClr val="231F20"/>
                </a:solidFill>
                <a:latin typeface="Times New Roman" panose="02020603050405020304" pitchFamily="18" charset="0"/>
                <a:cs typeface="Times New Roman" panose="02020603050405020304" pitchFamily="18" charset="0"/>
              </a:rPr>
              <a:t>: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raw data was read using the pandas </a:t>
            </a:r>
            <a:r>
              <a:rPr lang="en-US" sz="2800" spc="21" dirty="0" err="1">
                <a:solidFill>
                  <a:srgbClr val="231F20"/>
                </a:solidFill>
                <a:latin typeface="Times New Roman" panose="02020603050405020304" pitchFamily="18" charset="0"/>
                <a:cs typeface="Times New Roman" panose="02020603050405020304" pitchFamily="18" charset="0"/>
              </a:rPr>
              <a:t>read_csv</a:t>
            </a:r>
            <a:r>
              <a:rPr lang="en-US" sz="2800" spc="21" dirty="0">
                <a:solidFill>
                  <a:srgbClr val="231F20"/>
                </a:solidFill>
                <a:latin typeface="Times New Roman" panose="02020603050405020304" pitchFamily="18" charset="0"/>
                <a:cs typeface="Times New Roman" panose="02020603050405020304" pitchFamily="18" charset="0"/>
              </a:rPr>
              <a:t> function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 Empty cells were replaced with zeroes.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Rows with mostly zero values were removed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preprocessed data was saved as a new CSV file.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then grouped by indicator name.</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For each Indicator Name a separate CSV file was saved.</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Clustering: </a:t>
            </a:r>
          </a:p>
          <a:p>
            <a:pPr marL="484505" marR="10795" indent="-457200" algn="just">
              <a:lnSpc>
                <a:spcPts val="4365"/>
              </a:lnSpc>
              <a:buFont typeface="Arial" panose="020B0604020202020204" pitchFamily="34" charset="0"/>
              <a:buChar char="•"/>
            </a:pPr>
            <a:r>
              <a:rPr lang="en-US" sz="2800" spc="21" dirty="0" err="1">
                <a:solidFill>
                  <a:srgbClr val="231F20"/>
                </a:solidFill>
                <a:latin typeface="Times New Roman" panose="02020603050405020304" pitchFamily="18" charset="0"/>
                <a:cs typeface="Times New Roman" panose="02020603050405020304" pitchFamily="18" charset="0"/>
              </a:rPr>
              <a:t>KMeans</a:t>
            </a:r>
            <a:r>
              <a:rPr lang="en-US" sz="2800" spc="21" dirty="0">
                <a:solidFill>
                  <a:srgbClr val="231F20"/>
                </a:solidFill>
                <a:latin typeface="Times New Roman" panose="02020603050405020304" pitchFamily="18" charset="0"/>
                <a:cs typeface="Times New Roman" panose="02020603050405020304" pitchFamily="18" charset="0"/>
              </a:rPr>
              <a:t> clustering was performed on the data for two different time periods: 2005-2010 and 2012-2022.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scaled using </a:t>
            </a:r>
            <a:r>
              <a:rPr lang="en-US" sz="2800" spc="21" dirty="0" err="1">
                <a:solidFill>
                  <a:srgbClr val="231F20"/>
                </a:solidFill>
                <a:latin typeface="Times New Roman" panose="02020603050405020304" pitchFamily="18" charset="0"/>
                <a:cs typeface="Times New Roman" panose="02020603050405020304" pitchFamily="18" charset="0"/>
              </a:rPr>
              <a:t>StandardScaler</a:t>
            </a:r>
            <a:r>
              <a:rPr lang="en-US" sz="2800" spc="21" dirty="0">
                <a:solidFill>
                  <a:srgbClr val="231F20"/>
                </a:solidFill>
                <a:latin typeface="Times New Roman" panose="02020603050405020304" pitchFamily="18" charset="0"/>
                <a:cs typeface="Times New Roman" panose="02020603050405020304" pitchFamily="18" charset="0"/>
              </a:rPr>
              <a:t> before clustering.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number of clusters was set to 3 and the random state was set to 42.</a:t>
            </a:r>
          </a:p>
          <a:p>
            <a:pPr marL="27305" marR="10795" algn="just">
              <a:lnSpc>
                <a:spcPts val="4365"/>
              </a:lnSpc>
            </a:pP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Curve Fitting: </a:t>
            </a: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A curve fitting function was defined and used to fit a curve to the data for the two time periods. The function was an exponential decay model with three parameters: a, b, and c. The curve fitting was performed using the </a:t>
            </a:r>
            <a:r>
              <a:rPr lang="en-US" sz="2800" spc="21" dirty="0" err="1">
                <a:solidFill>
                  <a:srgbClr val="231F20"/>
                </a:solidFill>
                <a:latin typeface="Times New Roman" panose="02020603050405020304" pitchFamily="18" charset="0"/>
                <a:cs typeface="Times New Roman" panose="02020603050405020304" pitchFamily="18" charset="0"/>
              </a:rPr>
              <a:t>curve_fit</a:t>
            </a:r>
            <a:r>
              <a:rPr lang="en-US" sz="2800" spc="21" dirty="0">
                <a:solidFill>
                  <a:srgbClr val="231F20"/>
                </a:solidFill>
                <a:latin typeface="Times New Roman" panose="02020603050405020304" pitchFamily="18" charset="0"/>
                <a:cs typeface="Times New Roman" panose="02020603050405020304" pitchFamily="18" charset="0"/>
              </a:rPr>
              <a:t> function from the </a:t>
            </a:r>
            <a:r>
              <a:rPr lang="en-US" sz="2800" spc="21" dirty="0" err="1">
                <a:solidFill>
                  <a:srgbClr val="231F20"/>
                </a:solidFill>
                <a:latin typeface="Times New Roman" panose="02020603050405020304" pitchFamily="18" charset="0"/>
                <a:cs typeface="Times New Roman" panose="02020603050405020304" pitchFamily="18" charset="0"/>
              </a:rPr>
              <a:t>scipy.optimize</a:t>
            </a:r>
            <a:r>
              <a:rPr lang="en-US" sz="2800" spc="21" dirty="0">
                <a:solidFill>
                  <a:srgbClr val="231F20"/>
                </a:solidFill>
                <a:latin typeface="Times New Roman" panose="02020603050405020304" pitchFamily="18" charset="0"/>
                <a:cs typeface="Times New Roman" panose="02020603050405020304" pitchFamily="18" charset="0"/>
              </a:rPr>
              <a:t> module.</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Visualization: </a:t>
            </a: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Matplotlib was used to create subplots for each group of data. The clustering results were plotted in the top row and the curve fitting results were plotted in the bottom row. The subplots were adjusted to optimize space and the font size for tick labels was set to 7.</a:t>
            </a:r>
          </a:p>
        </p:txBody>
      </p:sp>
      <p:sp>
        <p:nvSpPr>
          <p:cNvPr id="7" name="object 7"/>
          <p:cNvSpPr txBox="1"/>
          <p:nvPr/>
        </p:nvSpPr>
        <p:spPr>
          <a:xfrm>
            <a:off x="16141616" y="20215980"/>
            <a:ext cx="12935896" cy="1635832"/>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Prediction based on both features (Access to Electricity and Agricultural land are shown below based on the curve fitting and quadratic model. notably both of the values are decreasing in upcoming years, till 2030.</a:t>
            </a:r>
            <a:endParaRPr sz="2800" spc="32" dirty="0">
              <a:solidFill>
                <a:srgbClr val="231F2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5968341" y="34900173"/>
            <a:ext cx="12935896" cy="5021375"/>
          </a:xfrm>
          <a:prstGeom prst="rect">
            <a:avLst/>
          </a:prstGeom>
        </p:spPr>
        <p:txBody>
          <a:bodyPr vert="horz" wrap="square" lIns="0" tIns="0" rIns="0" bIns="0" rtlCol="0">
            <a:spAutoFit/>
          </a:bodyPr>
          <a:lstStyle/>
          <a:p>
            <a:pPr marR="10795" algn="just">
              <a:lnSpc>
                <a:spcPts val="4365"/>
              </a:lnSpc>
              <a:buSzPct val="86000"/>
              <a:tabLst>
                <a:tab pos="347345" algn="l"/>
              </a:tabLst>
            </a:pPr>
            <a:r>
              <a:rPr lang="en-US" sz="2800" spc="21" dirty="0">
                <a:solidFill>
                  <a:srgbClr val="231F20"/>
                </a:solidFill>
                <a:latin typeface="Times New Roman" panose="02020603050405020304" pitchFamily="18" charset="0"/>
                <a:cs typeface="Times New Roman" panose="02020603050405020304" pitchFamily="18" charset="0"/>
              </a:rPr>
              <a:t>The clustering and curve-fitting methodology has been effectively employed to group countries based on many characteristics, followed by clustering and curve-fitting based on two particular characteristics. The clustering technique divided the data into two clusters for each time interval, allowing for the discovery of similarities and differences between nations. The scatter plot gave an intuitive depiction of the clustering results, enabling the detection of data patterns and trends visually. The curve-fitting technique, employing an quadratic model, allowed for the prediction of future values based on historical data and gave useful insight into the likely future changes of the selected features. </a:t>
            </a:r>
            <a:endParaRPr sz="2800" spc="21" dirty="0">
              <a:solidFill>
                <a:srgbClr val="231F20"/>
              </a:solidFill>
              <a:latin typeface="Times New Roman" panose="02020603050405020304" pitchFamily="18" charset="0"/>
              <a:cs typeface="Times New Roman" panose="02020603050405020304" pitchFamily="18" charset="0"/>
            </a:endParaRPr>
          </a:p>
        </p:txBody>
      </p:sp>
      <p:sp>
        <p:nvSpPr>
          <p:cNvPr id="53" name="object 53"/>
          <p:cNvSpPr/>
          <p:nvPr/>
        </p:nvSpPr>
        <p:spPr>
          <a:xfrm>
            <a:off x="2097313" y="15160449"/>
            <a:ext cx="114884" cy="0"/>
          </a:xfrm>
          <a:custGeom>
            <a:avLst/>
            <a:gdLst/>
            <a:ahLst/>
            <a:cxnLst/>
            <a:rect l="l" t="t" r="r" b="b"/>
            <a:pathLst>
              <a:path w="53975">
                <a:moveTo>
                  <a:pt x="0" y="0"/>
                </a:moveTo>
                <a:lnTo>
                  <a:pt x="53831" y="0"/>
                </a:lnTo>
              </a:path>
            </a:pathLst>
          </a:custGeom>
          <a:ln w="3986">
            <a:solidFill>
              <a:srgbClr val="828282"/>
            </a:solidFill>
          </a:ln>
        </p:spPr>
        <p:txBody>
          <a:bodyPr wrap="square" lIns="0" tIns="0" rIns="0" bIns="0" rtlCol="0"/>
          <a:lstStyle/>
          <a:p>
            <a:endParaRPr/>
          </a:p>
        </p:txBody>
      </p:sp>
      <p:sp>
        <p:nvSpPr>
          <p:cNvPr id="55" name="object 55"/>
          <p:cNvSpPr/>
          <p:nvPr/>
        </p:nvSpPr>
        <p:spPr>
          <a:xfrm>
            <a:off x="4686160"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6" name="object 56"/>
          <p:cNvSpPr/>
          <p:nvPr/>
        </p:nvSpPr>
        <p:spPr>
          <a:xfrm>
            <a:off x="7160428"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7" name="object 57"/>
          <p:cNvSpPr/>
          <p:nvPr/>
        </p:nvSpPr>
        <p:spPr>
          <a:xfrm>
            <a:off x="9636112"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8" name="object 58"/>
          <p:cNvSpPr/>
          <p:nvPr/>
        </p:nvSpPr>
        <p:spPr>
          <a:xfrm>
            <a:off x="12110404"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61" name="object 61"/>
          <p:cNvSpPr/>
          <p:nvPr/>
        </p:nvSpPr>
        <p:spPr>
          <a:xfrm>
            <a:off x="12360802" y="19599368"/>
            <a:ext cx="190572" cy="190630"/>
          </a:xfrm>
          <a:custGeom>
            <a:avLst/>
            <a:gdLst/>
            <a:ahLst/>
            <a:cxnLst/>
            <a:rect l="l" t="t" r="r" b="b"/>
            <a:pathLst>
              <a:path w="89535" h="89534">
                <a:moveTo>
                  <a:pt x="0" y="0"/>
                </a:moveTo>
                <a:lnTo>
                  <a:pt x="0" y="89063"/>
                </a:lnTo>
                <a:lnTo>
                  <a:pt x="89063" y="89063"/>
                </a:lnTo>
                <a:lnTo>
                  <a:pt x="89063" y="0"/>
                </a:lnTo>
                <a:lnTo>
                  <a:pt x="0" y="0"/>
                </a:lnTo>
                <a:close/>
              </a:path>
            </a:pathLst>
          </a:custGeom>
          <a:solidFill>
            <a:srgbClr val="D6EBF9"/>
          </a:solidFill>
        </p:spPr>
        <p:txBody>
          <a:bodyPr wrap="square" lIns="0" tIns="0" rIns="0" bIns="0" rtlCol="0"/>
          <a:lstStyle/>
          <a:p>
            <a:endParaRPr/>
          </a:p>
        </p:txBody>
      </p:sp>
      <p:sp>
        <p:nvSpPr>
          <p:cNvPr id="62" name="object 62"/>
          <p:cNvSpPr txBox="1"/>
          <p:nvPr/>
        </p:nvSpPr>
        <p:spPr>
          <a:xfrm>
            <a:off x="-127000" y="-239921"/>
            <a:ext cx="29446975" cy="11162030"/>
          </a:xfrm>
          <a:prstGeom prst="rect">
            <a:avLst/>
          </a:prstGeom>
        </p:spPr>
        <p:txBody>
          <a:bodyPr vert="horz" wrap="square" lIns="0" tIns="0" rIns="0" bIns="0" rtlCol="0">
            <a:spAutoFit/>
          </a:bodyPr>
          <a:lstStyle/>
          <a:p>
            <a:pPr marL="1597660" marR="10795" indent="-1572260" algn="ctr">
              <a:lnSpc>
                <a:spcPts val="10880"/>
              </a:lnSpc>
            </a:pPr>
            <a:r>
              <a:rPr lang="en-US" sz="5500" spc="692" dirty="0">
                <a:solidFill>
                  <a:srgbClr val="FFFFFF"/>
                </a:solidFill>
                <a:latin typeface="Franklin Gothic Demi Cond" pitchFamily="34" charset="0"/>
                <a:cs typeface="Calibri" panose="020F0502020204030204"/>
              </a:rPr>
              <a:t>Using Clustering and Curve-Fitting Techniques to Analyze World Bank Climate Change Data</a:t>
            </a:r>
          </a:p>
          <a:p>
            <a:pPr marL="1597660" marR="10795" indent="-1572260" algn="l">
              <a:lnSpc>
                <a:spcPts val="10880"/>
              </a:lnSpc>
            </a:pPr>
            <a:r>
              <a:rPr lang="en-US" sz="4000" spc="692" dirty="0">
                <a:solidFill>
                  <a:schemeClr val="accent1">
                    <a:lumMod val="50000"/>
                  </a:schemeClr>
                </a:solidFill>
                <a:latin typeface="+mj-lt"/>
                <a:cs typeface="+mj-lt"/>
              </a:rPr>
              <a:t>        </a:t>
            </a:r>
            <a:r>
              <a:rPr lang="en-US" sz="4500" b="1" spc="692" dirty="0">
                <a:solidFill>
                  <a:schemeClr val="tx1"/>
                </a:solidFill>
                <a:latin typeface="Arial" panose="020B0604020202020204" pitchFamily="34" charset="0"/>
                <a:cs typeface="Arial" panose="020B0604020202020204" pitchFamily="34" charset="0"/>
              </a:rPr>
              <a:t>Github Link: </a:t>
            </a:r>
            <a:r>
              <a:rPr lang="en-US" sz="4500" b="1" spc="692" dirty="0">
                <a:solidFill>
                  <a:schemeClr val="tx1"/>
                </a:solidFill>
                <a:latin typeface="Arial" panose="020B0604020202020204" pitchFamily="34" charset="0"/>
                <a:cs typeface="Arial" panose="020B0604020202020204" pitchFamily="34" charset="0"/>
                <a:hlinkClick r:id="rId2"/>
              </a:rPr>
              <a:t>https://github.com/Kashif1445/ADS-Assignment3.git</a:t>
            </a:r>
            <a:endParaRPr lang="en-US" sz="5500" spc="692" dirty="0">
              <a:solidFill>
                <a:schemeClr val="accent1">
                  <a:lumMod val="50000"/>
                </a:schemeClr>
              </a:solidFill>
              <a:latin typeface="Franklin Gothic Demi Cond" pitchFamily="34" charset="0"/>
              <a:cs typeface="Calibri" panose="020F0502020204030204"/>
            </a:endParaRPr>
          </a:p>
          <a:p>
            <a:pPr marL="1597660" marR="10795" indent="-1572260" algn="l">
              <a:lnSpc>
                <a:spcPts val="10880"/>
              </a:lnSpc>
            </a:pPr>
            <a:r>
              <a:rPr lang="en-US" sz="6000" spc="692" dirty="0">
                <a:solidFill>
                  <a:srgbClr val="FFFFFF"/>
                </a:solidFill>
                <a:latin typeface="Franklin Gothic Demi Cond" pitchFamily="34" charset="0"/>
                <a:cs typeface="Calibri" panose="020F0502020204030204"/>
              </a:rPr>
              <a:t>    </a:t>
            </a:r>
            <a:r>
              <a:rPr lang="en-US" sz="4500" b="1" spc="43" dirty="0">
                <a:solidFill>
                  <a:schemeClr val="tx1"/>
                </a:solidFill>
                <a:latin typeface="Arial" panose="020B0604020202020204"/>
                <a:cs typeface="Arial" panose="020B0604020202020204"/>
                <a:sym typeface="+mn-ea"/>
              </a:rPr>
              <a:t>Muhammad Kashif Imtiaz   22014871</a:t>
            </a: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dirty="0">
              <a:latin typeface="Arial" panose="020B0604020202020204"/>
              <a:cs typeface="Arial" panose="020B0604020202020204"/>
            </a:endParaRPr>
          </a:p>
          <a:p>
            <a:pPr marL="1597660" marR="10795" indent="-1572260" algn="ctr">
              <a:lnSpc>
                <a:spcPts val="10880"/>
              </a:lnSpc>
            </a:pPr>
            <a:endParaRPr lang="en-US" sz="6000" b="1" spc="43" dirty="0">
              <a:solidFill>
                <a:srgbClr val="FFFFFF"/>
              </a:solidFill>
              <a:latin typeface="Arial" panose="020B0604020202020204"/>
              <a:cs typeface="Arial" panose="020B0604020202020204"/>
            </a:endParaRPr>
          </a:p>
          <a:p>
            <a:pPr marL="1597660" marR="10795" indent="-1572260" algn="ctr">
              <a:lnSpc>
                <a:spcPts val="10880"/>
              </a:lnSpc>
            </a:pPr>
            <a:endParaRPr sz="6000" dirty="0">
              <a:latin typeface="Franklin Gothic Demi Cond" pitchFamily="34" charset="0"/>
              <a:cs typeface="Calibri" panose="020F0502020204030204"/>
            </a:endParaRPr>
          </a:p>
        </p:txBody>
      </p:sp>
      <p:sp>
        <p:nvSpPr>
          <p:cNvPr id="63" name="object 63"/>
          <p:cNvSpPr/>
          <p:nvPr/>
        </p:nvSpPr>
        <p:spPr>
          <a:xfrm>
            <a:off x="955151" y="23381246"/>
            <a:ext cx="13787386" cy="14809615"/>
          </a:xfrm>
          <a:custGeom>
            <a:avLst/>
            <a:gdLst/>
            <a:ahLst/>
            <a:cxnLst/>
            <a:rect l="l" t="t" r="r" b="b"/>
            <a:pathLst>
              <a:path w="6477634" h="6955790">
                <a:moveTo>
                  <a:pt x="6406521" y="6955211"/>
                </a:moveTo>
                <a:lnTo>
                  <a:pt x="70502" y="6955211"/>
                </a:lnTo>
                <a:lnTo>
                  <a:pt x="43127" y="6949648"/>
                </a:lnTo>
                <a:lnTo>
                  <a:pt x="20710" y="6934502"/>
                </a:lnTo>
                <a:lnTo>
                  <a:pt x="5563" y="6912086"/>
                </a:lnTo>
                <a:lnTo>
                  <a:pt x="0" y="6884713"/>
                </a:lnTo>
                <a:lnTo>
                  <a:pt x="0" y="70500"/>
                </a:lnTo>
                <a:lnTo>
                  <a:pt x="5563" y="43118"/>
                </a:lnTo>
                <a:lnTo>
                  <a:pt x="20710" y="20702"/>
                </a:lnTo>
                <a:lnTo>
                  <a:pt x="43127" y="5560"/>
                </a:lnTo>
                <a:lnTo>
                  <a:pt x="70502" y="0"/>
                </a:lnTo>
                <a:lnTo>
                  <a:pt x="6406521" y="0"/>
                </a:lnTo>
                <a:lnTo>
                  <a:pt x="6433903" y="5560"/>
                </a:lnTo>
                <a:lnTo>
                  <a:pt x="6456322" y="20702"/>
                </a:lnTo>
                <a:lnTo>
                  <a:pt x="6471469" y="43118"/>
                </a:lnTo>
                <a:lnTo>
                  <a:pt x="6477031" y="70500"/>
                </a:lnTo>
                <a:lnTo>
                  <a:pt x="6477031" y="6884713"/>
                </a:lnTo>
                <a:lnTo>
                  <a:pt x="6471469" y="6912086"/>
                </a:lnTo>
                <a:lnTo>
                  <a:pt x="6456322" y="6934502"/>
                </a:lnTo>
                <a:lnTo>
                  <a:pt x="6433903" y="6949648"/>
                </a:lnTo>
                <a:lnTo>
                  <a:pt x="6406521" y="6955211"/>
                </a:lnTo>
                <a:close/>
              </a:path>
            </a:pathLst>
          </a:custGeom>
          <a:ln w="47962">
            <a:solidFill>
              <a:srgbClr val="FFFFFF"/>
            </a:solidFill>
          </a:ln>
        </p:spPr>
        <p:txBody>
          <a:bodyPr wrap="square" lIns="0" tIns="0" rIns="0" bIns="0" rtlCol="0"/>
          <a:lstStyle/>
          <a:p>
            <a:endParaRPr/>
          </a:p>
        </p:txBody>
      </p:sp>
      <p:sp>
        <p:nvSpPr>
          <p:cNvPr id="64" name="object 64"/>
          <p:cNvSpPr/>
          <p:nvPr/>
        </p:nvSpPr>
        <p:spPr>
          <a:xfrm>
            <a:off x="878463" y="5698357"/>
            <a:ext cx="13787386" cy="7389360"/>
          </a:xfrm>
          <a:custGeom>
            <a:avLst/>
            <a:gdLst/>
            <a:ahLst/>
            <a:cxnLst/>
            <a:rect l="l" t="t" r="r" b="b"/>
            <a:pathLst>
              <a:path w="6477634" h="3197860">
                <a:moveTo>
                  <a:pt x="6406540" y="3197393"/>
                </a:moveTo>
                <a:lnTo>
                  <a:pt x="70496" y="3197393"/>
                </a:lnTo>
                <a:lnTo>
                  <a:pt x="43124" y="3191830"/>
                </a:lnTo>
                <a:lnTo>
                  <a:pt x="20708" y="3176683"/>
                </a:lnTo>
                <a:lnTo>
                  <a:pt x="5562" y="3154262"/>
                </a:lnTo>
                <a:lnTo>
                  <a:pt x="0" y="3126880"/>
                </a:lnTo>
                <a:lnTo>
                  <a:pt x="0" y="70492"/>
                </a:lnTo>
                <a:lnTo>
                  <a:pt x="5562" y="43122"/>
                </a:lnTo>
                <a:lnTo>
                  <a:pt x="20708" y="20707"/>
                </a:lnTo>
                <a:lnTo>
                  <a:pt x="43124" y="5562"/>
                </a:lnTo>
                <a:lnTo>
                  <a:pt x="70496" y="0"/>
                </a:lnTo>
                <a:lnTo>
                  <a:pt x="6406540" y="0"/>
                </a:lnTo>
                <a:lnTo>
                  <a:pt x="6433912" y="5562"/>
                </a:lnTo>
                <a:lnTo>
                  <a:pt x="6456328" y="20707"/>
                </a:lnTo>
                <a:lnTo>
                  <a:pt x="6471473" y="43122"/>
                </a:lnTo>
                <a:lnTo>
                  <a:pt x="6477036" y="70492"/>
                </a:lnTo>
                <a:lnTo>
                  <a:pt x="6477036" y="3126880"/>
                </a:lnTo>
                <a:lnTo>
                  <a:pt x="6471473" y="3154262"/>
                </a:lnTo>
                <a:lnTo>
                  <a:pt x="6456328" y="3176683"/>
                </a:lnTo>
                <a:lnTo>
                  <a:pt x="6433912" y="3191830"/>
                </a:lnTo>
                <a:lnTo>
                  <a:pt x="6406540" y="3197393"/>
                </a:lnTo>
                <a:close/>
              </a:path>
            </a:pathLst>
          </a:custGeom>
          <a:ln w="47740">
            <a:solidFill>
              <a:srgbClr val="FFFFFF"/>
            </a:solidFill>
          </a:ln>
        </p:spPr>
        <p:txBody>
          <a:bodyPr wrap="square" lIns="0" tIns="0" rIns="0" bIns="0" rtlCol="0"/>
          <a:lstStyle/>
          <a:p>
            <a:endParaRPr/>
          </a:p>
        </p:txBody>
      </p:sp>
      <p:sp>
        <p:nvSpPr>
          <p:cNvPr id="65" name="object 65"/>
          <p:cNvSpPr/>
          <p:nvPr/>
        </p:nvSpPr>
        <p:spPr>
          <a:xfrm>
            <a:off x="878457" y="13654007"/>
            <a:ext cx="13787386" cy="8506938"/>
          </a:xfrm>
          <a:custGeom>
            <a:avLst/>
            <a:gdLst/>
            <a:ahLst/>
            <a:cxnLst/>
            <a:rect l="l" t="t" r="r" b="b"/>
            <a:pathLst>
              <a:path w="6477634" h="4794884">
                <a:moveTo>
                  <a:pt x="6406521" y="4794636"/>
                </a:moveTo>
                <a:lnTo>
                  <a:pt x="70502" y="4794636"/>
                </a:lnTo>
                <a:lnTo>
                  <a:pt x="43127" y="4789071"/>
                </a:lnTo>
                <a:lnTo>
                  <a:pt x="20710" y="4773922"/>
                </a:lnTo>
                <a:lnTo>
                  <a:pt x="5563" y="4751502"/>
                </a:lnTo>
                <a:lnTo>
                  <a:pt x="0" y="4724127"/>
                </a:lnTo>
                <a:lnTo>
                  <a:pt x="0" y="70509"/>
                </a:lnTo>
                <a:lnTo>
                  <a:pt x="5563" y="43134"/>
                </a:lnTo>
                <a:lnTo>
                  <a:pt x="20710" y="20714"/>
                </a:lnTo>
                <a:lnTo>
                  <a:pt x="43127" y="5564"/>
                </a:lnTo>
                <a:lnTo>
                  <a:pt x="70502" y="0"/>
                </a:lnTo>
                <a:lnTo>
                  <a:pt x="6406521" y="0"/>
                </a:lnTo>
                <a:lnTo>
                  <a:pt x="6433903" y="5564"/>
                </a:lnTo>
                <a:lnTo>
                  <a:pt x="6456322" y="20714"/>
                </a:lnTo>
                <a:lnTo>
                  <a:pt x="6471469" y="43134"/>
                </a:lnTo>
                <a:lnTo>
                  <a:pt x="6477031" y="70509"/>
                </a:lnTo>
                <a:lnTo>
                  <a:pt x="6477031" y="4724127"/>
                </a:lnTo>
                <a:lnTo>
                  <a:pt x="6471469" y="4751502"/>
                </a:lnTo>
                <a:lnTo>
                  <a:pt x="6456322" y="4773922"/>
                </a:lnTo>
                <a:lnTo>
                  <a:pt x="6433903" y="4789071"/>
                </a:lnTo>
                <a:lnTo>
                  <a:pt x="6406521" y="4794636"/>
                </a:lnTo>
                <a:close/>
              </a:path>
            </a:pathLst>
          </a:custGeom>
          <a:ln w="47659">
            <a:solidFill>
              <a:srgbClr val="FFFFFF"/>
            </a:solidFill>
          </a:ln>
        </p:spPr>
        <p:txBody>
          <a:bodyPr wrap="square" lIns="0" tIns="0" rIns="0" bIns="0" rtlCol="0"/>
          <a:lstStyle/>
          <a:p>
            <a:endParaRPr/>
          </a:p>
        </p:txBody>
      </p:sp>
      <p:sp>
        <p:nvSpPr>
          <p:cNvPr id="67" name="object 67"/>
          <p:cNvSpPr/>
          <p:nvPr/>
        </p:nvSpPr>
        <p:spPr>
          <a:xfrm>
            <a:off x="15685513" y="5698281"/>
            <a:ext cx="13391999" cy="12479848"/>
          </a:xfrm>
          <a:custGeom>
            <a:avLst/>
            <a:gdLst/>
            <a:ahLst/>
            <a:cxnLst/>
            <a:rect l="l" t="t" r="r" b="b"/>
            <a:pathLst>
              <a:path w="6465569" h="3061335">
                <a:moveTo>
                  <a:pt x="6394838" y="3060944"/>
                </a:moveTo>
                <a:lnTo>
                  <a:pt x="70493" y="3060944"/>
                </a:lnTo>
                <a:lnTo>
                  <a:pt x="43123" y="3055381"/>
                </a:lnTo>
                <a:lnTo>
                  <a:pt x="20708" y="3040235"/>
                </a:lnTo>
                <a:lnTo>
                  <a:pt x="5562" y="3017820"/>
                </a:lnTo>
                <a:lnTo>
                  <a:pt x="0" y="2990450"/>
                </a:lnTo>
                <a:lnTo>
                  <a:pt x="0" y="70494"/>
                </a:lnTo>
                <a:lnTo>
                  <a:pt x="5562" y="43124"/>
                </a:lnTo>
                <a:lnTo>
                  <a:pt x="20708" y="20709"/>
                </a:lnTo>
                <a:lnTo>
                  <a:pt x="43123" y="5562"/>
                </a:lnTo>
                <a:lnTo>
                  <a:pt x="70493" y="0"/>
                </a:lnTo>
                <a:lnTo>
                  <a:pt x="6394838" y="0"/>
                </a:lnTo>
                <a:lnTo>
                  <a:pt x="6422219" y="5562"/>
                </a:lnTo>
                <a:lnTo>
                  <a:pt x="6444640" y="20709"/>
                </a:lnTo>
                <a:lnTo>
                  <a:pt x="6459788" y="43124"/>
                </a:lnTo>
                <a:lnTo>
                  <a:pt x="6465351" y="70494"/>
                </a:lnTo>
                <a:lnTo>
                  <a:pt x="6465351" y="2990450"/>
                </a:lnTo>
                <a:lnTo>
                  <a:pt x="6459788" y="3017820"/>
                </a:lnTo>
                <a:lnTo>
                  <a:pt x="6444640" y="3040235"/>
                </a:lnTo>
                <a:lnTo>
                  <a:pt x="6422219" y="3055381"/>
                </a:lnTo>
                <a:lnTo>
                  <a:pt x="6394838" y="3060944"/>
                </a:lnTo>
                <a:close/>
              </a:path>
            </a:pathLst>
          </a:custGeom>
          <a:ln w="47709">
            <a:solidFill>
              <a:srgbClr val="FFFFFF"/>
            </a:solidFill>
          </a:ln>
        </p:spPr>
        <p:txBody>
          <a:bodyPr wrap="square" lIns="0" tIns="0" rIns="0" bIns="0" rtlCol="0"/>
          <a:lstStyle/>
          <a:p>
            <a:endParaRPr/>
          </a:p>
        </p:txBody>
      </p:sp>
      <p:sp>
        <p:nvSpPr>
          <p:cNvPr id="68" name="object 68"/>
          <p:cNvSpPr/>
          <p:nvPr/>
        </p:nvSpPr>
        <p:spPr>
          <a:xfrm>
            <a:off x="15685523" y="19778289"/>
            <a:ext cx="13761706" cy="13135861"/>
          </a:xfrm>
          <a:custGeom>
            <a:avLst/>
            <a:gdLst/>
            <a:ahLst/>
            <a:cxnLst/>
            <a:rect l="l" t="t" r="r" b="b"/>
            <a:pathLst>
              <a:path w="6465569" h="6169659">
                <a:moveTo>
                  <a:pt x="6394919" y="6169219"/>
                </a:moveTo>
                <a:lnTo>
                  <a:pt x="70518" y="6169219"/>
                </a:lnTo>
                <a:lnTo>
                  <a:pt x="43136" y="6163656"/>
                </a:lnTo>
                <a:lnTo>
                  <a:pt x="20713" y="6148510"/>
                </a:lnTo>
                <a:lnTo>
                  <a:pt x="5563" y="6126093"/>
                </a:lnTo>
                <a:lnTo>
                  <a:pt x="0" y="6098719"/>
                </a:lnTo>
                <a:lnTo>
                  <a:pt x="0" y="70499"/>
                </a:lnTo>
                <a:lnTo>
                  <a:pt x="5563" y="43126"/>
                </a:lnTo>
                <a:lnTo>
                  <a:pt x="20713" y="20709"/>
                </a:lnTo>
                <a:lnTo>
                  <a:pt x="43136" y="5562"/>
                </a:lnTo>
                <a:lnTo>
                  <a:pt x="70518" y="0"/>
                </a:lnTo>
                <a:lnTo>
                  <a:pt x="6394919" y="0"/>
                </a:lnTo>
                <a:lnTo>
                  <a:pt x="6422301" y="5562"/>
                </a:lnTo>
                <a:lnTo>
                  <a:pt x="6444724" y="20709"/>
                </a:lnTo>
                <a:lnTo>
                  <a:pt x="6459874" y="43126"/>
                </a:lnTo>
                <a:lnTo>
                  <a:pt x="6465437" y="70499"/>
                </a:lnTo>
                <a:lnTo>
                  <a:pt x="6465437" y="6098719"/>
                </a:lnTo>
                <a:lnTo>
                  <a:pt x="6459874" y="6126093"/>
                </a:lnTo>
                <a:lnTo>
                  <a:pt x="6444724" y="6148510"/>
                </a:lnTo>
                <a:lnTo>
                  <a:pt x="6422301" y="6163656"/>
                </a:lnTo>
                <a:lnTo>
                  <a:pt x="6394919" y="6169219"/>
                </a:lnTo>
                <a:close/>
              </a:path>
            </a:pathLst>
          </a:custGeom>
          <a:ln w="47777">
            <a:solidFill>
              <a:srgbClr val="FFFFFF"/>
            </a:solidFill>
          </a:ln>
        </p:spPr>
        <p:txBody>
          <a:bodyPr wrap="square" lIns="0" tIns="0" rIns="0" bIns="0" rtlCol="0"/>
          <a:lstStyle/>
          <a:p>
            <a:endParaRPr/>
          </a:p>
        </p:txBody>
      </p:sp>
      <p:sp>
        <p:nvSpPr>
          <p:cNvPr id="70" name="object 70"/>
          <p:cNvSpPr/>
          <p:nvPr/>
        </p:nvSpPr>
        <p:spPr>
          <a:xfrm>
            <a:off x="15679864" y="34162746"/>
            <a:ext cx="13767112" cy="5674270"/>
          </a:xfrm>
          <a:custGeom>
            <a:avLst/>
            <a:gdLst/>
            <a:ahLst/>
            <a:cxnLst/>
            <a:rect l="l" t="t" r="r" b="b"/>
            <a:pathLst>
              <a:path w="6468109" h="2665094">
                <a:moveTo>
                  <a:pt x="6397583" y="2664545"/>
                </a:moveTo>
                <a:lnTo>
                  <a:pt x="70505" y="2664545"/>
                </a:lnTo>
                <a:lnTo>
                  <a:pt x="43133" y="2658981"/>
                </a:lnTo>
                <a:lnTo>
                  <a:pt x="20714" y="2643834"/>
                </a:lnTo>
                <a:lnTo>
                  <a:pt x="5564" y="2621417"/>
                </a:lnTo>
                <a:lnTo>
                  <a:pt x="0" y="2594044"/>
                </a:lnTo>
                <a:lnTo>
                  <a:pt x="0" y="70507"/>
                </a:lnTo>
                <a:lnTo>
                  <a:pt x="5564" y="43130"/>
                </a:lnTo>
                <a:lnTo>
                  <a:pt x="20714" y="20711"/>
                </a:lnTo>
                <a:lnTo>
                  <a:pt x="43133" y="5563"/>
                </a:lnTo>
                <a:lnTo>
                  <a:pt x="70505" y="0"/>
                </a:lnTo>
                <a:lnTo>
                  <a:pt x="6397583" y="0"/>
                </a:lnTo>
                <a:lnTo>
                  <a:pt x="6424952" y="5563"/>
                </a:lnTo>
                <a:lnTo>
                  <a:pt x="6447365" y="20711"/>
                </a:lnTo>
                <a:lnTo>
                  <a:pt x="6462509" y="43130"/>
                </a:lnTo>
                <a:lnTo>
                  <a:pt x="6468071" y="70507"/>
                </a:lnTo>
                <a:lnTo>
                  <a:pt x="6468071" y="2594044"/>
                </a:lnTo>
                <a:lnTo>
                  <a:pt x="6462509" y="2621417"/>
                </a:lnTo>
                <a:lnTo>
                  <a:pt x="6447365" y="2643834"/>
                </a:lnTo>
                <a:lnTo>
                  <a:pt x="6424952" y="2658981"/>
                </a:lnTo>
                <a:lnTo>
                  <a:pt x="6397583" y="2664545"/>
                </a:lnTo>
                <a:close/>
              </a:path>
            </a:pathLst>
          </a:custGeom>
          <a:ln w="23874">
            <a:solidFill>
              <a:srgbClr val="004B69"/>
            </a:solidFill>
            <a:prstDash val="dash"/>
          </a:ln>
        </p:spPr>
        <p:txBody>
          <a:bodyPr wrap="square" lIns="0" tIns="0" rIns="0" bIns="0" rtlCol="0"/>
          <a:lstStyle/>
          <a:p>
            <a:endParaRPr/>
          </a:p>
        </p:txBody>
      </p:sp>
      <p:sp>
        <p:nvSpPr>
          <p:cNvPr id="78" name="object 78"/>
          <p:cNvSpPr/>
          <p:nvPr/>
        </p:nvSpPr>
        <p:spPr>
          <a:xfrm>
            <a:off x="1297076" y="5350923"/>
            <a:ext cx="5625777" cy="945272"/>
          </a:xfrm>
          <a:prstGeom prst="rect">
            <a:avLst/>
          </a:prstGeom>
          <a:blipFill>
            <a:blip r:embed="rId3" cstate="print"/>
            <a:stretch>
              <a:fillRect/>
            </a:stretch>
          </a:blipFill>
        </p:spPr>
        <p:txBody>
          <a:bodyPr wrap="square" lIns="0" tIns="0" rIns="0" bIns="0" rtlCol="0"/>
          <a:lstStyle/>
          <a:p>
            <a:endParaRPr/>
          </a:p>
        </p:txBody>
      </p:sp>
      <p:sp>
        <p:nvSpPr>
          <p:cNvPr id="79" name="object 79"/>
          <p:cNvSpPr/>
          <p:nvPr/>
        </p:nvSpPr>
        <p:spPr>
          <a:xfrm>
            <a:off x="648670" y="4776686"/>
            <a:ext cx="1785227" cy="1785162"/>
          </a:xfrm>
          <a:prstGeom prst="rect">
            <a:avLst/>
          </a:prstGeom>
          <a:blipFill>
            <a:blip r:embed="rId4" cstate="print"/>
            <a:stretch>
              <a:fillRect/>
            </a:stretch>
          </a:blipFill>
        </p:spPr>
        <p:txBody>
          <a:bodyPr wrap="square" lIns="0" tIns="0" rIns="0" bIns="0" rtlCol="0"/>
          <a:lstStyle/>
          <a:p>
            <a:endParaRPr/>
          </a:p>
        </p:txBody>
      </p:sp>
      <p:sp>
        <p:nvSpPr>
          <p:cNvPr id="80" name="object 80"/>
          <p:cNvSpPr/>
          <p:nvPr/>
        </p:nvSpPr>
        <p:spPr>
          <a:xfrm>
            <a:off x="1088089" y="13667094"/>
            <a:ext cx="5625777" cy="945272"/>
          </a:xfrm>
          <a:prstGeom prst="rect">
            <a:avLst/>
          </a:prstGeom>
          <a:blipFill>
            <a:blip r:embed="rId5" cstate="print"/>
            <a:stretch>
              <a:fillRect/>
            </a:stretch>
          </a:blipFill>
        </p:spPr>
        <p:txBody>
          <a:bodyPr wrap="square" lIns="0" tIns="0" rIns="0" bIns="0" rtlCol="0"/>
          <a:lstStyle/>
          <a:p>
            <a:endParaRPr/>
          </a:p>
        </p:txBody>
      </p:sp>
      <p:sp>
        <p:nvSpPr>
          <p:cNvPr id="81" name="object 81"/>
          <p:cNvSpPr/>
          <p:nvPr/>
        </p:nvSpPr>
        <p:spPr>
          <a:xfrm>
            <a:off x="439683" y="13092857"/>
            <a:ext cx="1785227" cy="1785162"/>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1373770" y="23069525"/>
            <a:ext cx="5625777" cy="945272"/>
          </a:xfrm>
          <a:prstGeom prst="rect">
            <a:avLst/>
          </a:prstGeom>
          <a:blipFill>
            <a:blip r:embed="rId5" cstate="print"/>
            <a:stretch>
              <a:fillRect/>
            </a:stretch>
          </a:blipFill>
        </p:spPr>
        <p:txBody>
          <a:bodyPr wrap="square" lIns="0" tIns="0" rIns="0" bIns="0" rtlCol="0"/>
          <a:lstStyle/>
          <a:p>
            <a:endParaRPr dirty="0"/>
          </a:p>
        </p:txBody>
      </p:sp>
      <p:sp>
        <p:nvSpPr>
          <p:cNvPr id="83" name="object 83"/>
          <p:cNvSpPr/>
          <p:nvPr/>
        </p:nvSpPr>
        <p:spPr>
          <a:xfrm>
            <a:off x="725364" y="22495290"/>
            <a:ext cx="1785227" cy="1785162"/>
          </a:xfrm>
          <a:prstGeom prst="rect">
            <a:avLst/>
          </a:prstGeom>
          <a:blipFill>
            <a:blip r:embed="rId4" cstate="print"/>
            <a:stretch>
              <a:fillRect/>
            </a:stretch>
          </a:blipFill>
        </p:spPr>
        <p:txBody>
          <a:bodyPr wrap="square" lIns="0" tIns="0" rIns="0" bIns="0" rtlCol="0"/>
          <a:lstStyle/>
          <a:p>
            <a:endParaRPr dirty="0"/>
          </a:p>
        </p:txBody>
      </p:sp>
      <p:sp>
        <p:nvSpPr>
          <p:cNvPr id="84" name="object 84"/>
          <p:cNvSpPr/>
          <p:nvPr/>
        </p:nvSpPr>
        <p:spPr>
          <a:xfrm>
            <a:off x="23304391" y="5350923"/>
            <a:ext cx="5625700" cy="945272"/>
          </a:xfrm>
          <a:prstGeom prst="rect">
            <a:avLst/>
          </a:prstGeom>
          <a:blipFill>
            <a:blip r:embed="rId6" cstate="print"/>
            <a:stretch>
              <a:fillRect/>
            </a:stretch>
          </a:blipFill>
        </p:spPr>
        <p:txBody>
          <a:bodyPr wrap="square" lIns="0" tIns="0" rIns="0" bIns="0" rtlCol="0"/>
          <a:lstStyle/>
          <a:p>
            <a:endParaRPr/>
          </a:p>
        </p:txBody>
      </p:sp>
      <p:sp>
        <p:nvSpPr>
          <p:cNvPr id="85" name="object 85"/>
          <p:cNvSpPr/>
          <p:nvPr/>
        </p:nvSpPr>
        <p:spPr>
          <a:xfrm>
            <a:off x="27793324" y="4776686"/>
            <a:ext cx="1785178" cy="1785162"/>
          </a:xfrm>
          <a:prstGeom prst="rect">
            <a:avLst/>
          </a:prstGeom>
          <a:blipFill>
            <a:blip r:embed="rId7" cstate="print"/>
            <a:stretch>
              <a:fillRect/>
            </a:stretch>
          </a:blipFill>
        </p:spPr>
        <p:txBody>
          <a:bodyPr wrap="square" lIns="0" tIns="0" rIns="0" bIns="0" rtlCol="0"/>
          <a:lstStyle/>
          <a:p>
            <a:endParaRPr/>
          </a:p>
        </p:txBody>
      </p:sp>
      <p:sp>
        <p:nvSpPr>
          <p:cNvPr id="86" name="object 86"/>
          <p:cNvSpPr/>
          <p:nvPr/>
        </p:nvSpPr>
        <p:spPr>
          <a:xfrm>
            <a:off x="22976847" y="18632666"/>
            <a:ext cx="5625700" cy="945272"/>
          </a:xfrm>
          <a:prstGeom prst="rect">
            <a:avLst/>
          </a:prstGeom>
          <a:blipFill>
            <a:blip r:embed="rId6" cstate="print"/>
            <a:stretch>
              <a:fillRect/>
            </a:stretch>
          </a:blipFill>
        </p:spPr>
        <p:txBody>
          <a:bodyPr wrap="square" lIns="0" tIns="0" rIns="0" bIns="0" rtlCol="0"/>
          <a:lstStyle/>
          <a:p>
            <a:endParaRPr/>
          </a:p>
        </p:txBody>
      </p:sp>
      <p:sp>
        <p:nvSpPr>
          <p:cNvPr id="87" name="object 87"/>
          <p:cNvSpPr/>
          <p:nvPr/>
        </p:nvSpPr>
        <p:spPr>
          <a:xfrm>
            <a:off x="27465780" y="18058429"/>
            <a:ext cx="1785178" cy="1785162"/>
          </a:xfrm>
          <a:prstGeom prst="rect">
            <a:avLst/>
          </a:prstGeom>
          <a:blipFill>
            <a:blip r:embed="rId7" cstate="print"/>
            <a:stretch>
              <a:fillRect/>
            </a:stretch>
          </a:blipFill>
        </p:spPr>
        <p:txBody>
          <a:bodyPr wrap="square" lIns="0" tIns="0" rIns="0" bIns="0" rtlCol="0"/>
          <a:lstStyle/>
          <a:p>
            <a:endParaRPr/>
          </a:p>
        </p:txBody>
      </p:sp>
      <p:sp>
        <p:nvSpPr>
          <p:cNvPr id="90" name="object 90"/>
          <p:cNvSpPr/>
          <p:nvPr/>
        </p:nvSpPr>
        <p:spPr>
          <a:xfrm>
            <a:off x="23304391" y="33741387"/>
            <a:ext cx="5625700" cy="945272"/>
          </a:xfrm>
          <a:prstGeom prst="rect">
            <a:avLst/>
          </a:prstGeom>
          <a:blipFill>
            <a:blip r:embed="rId6" cstate="print"/>
            <a:stretch>
              <a:fillRect/>
            </a:stretch>
          </a:blipFill>
        </p:spPr>
        <p:txBody>
          <a:bodyPr wrap="square" lIns="0" tIns="0" rIns="0" bIns="0" rtlCol="0"/>
          <a:lstStyle/>
          <a:p>
            <a:endParaRPr/>
          </a:p>
        </p:txBody>
      </p:sp>
      <p:sp>
        <p:nvSpPr>
          <p:cNvPr id="91" name="object 91"/>
          <p:cNvSpPr/>
          <p:nvPr/>
        </p:nvSpPr>
        <p:spPr>
          <a:xfrm>
            <a:off x="27793324" y="33167137"/>
            <a:ext cx="1785178" cy="1785162"/>
          </a:xfrm>
          <a:prstGeom prst="rect">
            <a:avLst/>
          </a:prstGeom>
          <a:blipFill>
            <a:blip r:embed="rId7" cstate="print"/>
            <a:stretch>
              <a:fillRect/>
            </a:stretch>
          </a:blipFill>
        </p:spPr>
        <p:txBody>
          <a:bodyPr wrap="square" lIns="0" tIns="0" rIns="0" bIns="0" rtlCol="0"/>
          <a:lstStyle/>
          <a:p>
            <a:endParaRPr/>
          </a:p>
        </p:txBody>
      </p:sp>
      <p:sp>
        <p:nvSpPr>
          <p:cNvPr id="92" name="object 92"/>
          <p:cNvSpPr txBox="1"/>
          <p:nvPr/>
        </p:nvSpPr>
        <p:spPr>
          <a:xfrm>
            <a:off x="1021238" y="13356720"/>
            <a:ext cx="5625699" cy="1200329"/>
          </a:xfrm>
          <a:prstGeom prst="rect">
            <a:avLst/>
          </a:prstGeom>
        </p:spPr>
        <p:txBody>
          <a:bodyPr vert="horz" wrap="square" lIns="0" tIns="0" rIns="0" bIns="0" rtlCol="0">
            <a:spAutoFit/>
          </a:bodyPr>
          <a:lstStyle/>
          <a:p>
            <a:pPr marL="27305">
              <a:tabLst>
                <a:tab pos="1497330" algn="l"/>
              </a:tabLst>
            </a:pPr>
            <a:r>
              <a:rPr lang="en-US" sz="7800" b="1" spc="32" dirty="0">
                <a:solidFill>
                  <a:srgbClr val="FFFFFF"/>
                </a:solidFill>
                <a:latin typeface="Arial" panose="020B0604020202020204"/>
                <a:cs typeface="Arial" panose="020B0604020202020204"/>
              </a:rPr>
              <a:t>2	</a:t>
            </a:r>
            <a:r>
              <a:rPr lang="en-US" sz="3900" b="1" spc="21" dirty="0">
                <a:solidFill>
                  <a:srgbClr val="FFFFFF"/>
                </a:solidFill>
                <a:latin typeface="Arial" panose="020B0604020202020204"/>
                <a:cs typeface="Arial" panose="020B0604020202020204"/>
              </a:rPr>
              <a:t>INTRODUCTION</a:t>
            </a:r>
            <a:endParaRPr sz="3900" dirty="0">
              <a:latin typeface="Arial" panose="020B0604020202020204"/>
              <a:cs typeface="Arial" panose="020B0604020202020204"/>
            </a:endParaRPr>
          </a:p>
        </p:txBody>
      </p:sp>
      <p:sp>
        <p:nvSpPr>
          <p:cNvPr id="93" name="object 93"/>
          <p:cNvSpPr txBox="1"/>
          <p:nvPr/>
        </p:nvSpPr>
        <p:spPr>
          <a:xfrm>
            <a:off x="2764672" y="23227828"/>
            <a:ext cx="3008599" cy="600164"/>
          </a:xfrm>
          <a:prstGeom prst="rect">
            <a:avLst/>
          </a:prstGeom>
        </p:spPr>
        <p:txBody>
          <a:bodyPr vert="horz" wrap="square" lIns="0" tIns="0" rIns="0" bIns="0" rtlCol="0">
            <a:spAutoFit/>
          </a:bodyPr>
          <a:lstStyle/>
          <a:p>
            <a:pPr marL="27305"/>
            <a:r>
              <a:rPr lang="en-US" sz="3900" b="1" spc="21" dirty="0">
                <a:solidFill>
                  <a:srgbClr val="FFFFFF"/>
                </a:solidFill>
                <a:latin typeface="Arial" panose="020B0604020202020204"/>
                <a:cs typeface="Arial" panose="020B0604020202020204"/>
              </a:rPr>
              <a:t>METHODS</a:t>
            </a:r>
            <a:endParaRPr sz="3900" dirty="0">
              <a:latin typeface="Arial" panose="020B0604020202020204"/>
              <a:cs typeface="Arial" panose="020B0604020202020204"/>
            </a:endParaRPr>
          </a:p>
        </p:txBody>
      </p:sp>
      <p:sp>
        <p:nvSpPr>
          <p:cNvPr id="94" name="object 94"/>
          <p:cNvSpPr txBox="1"/>
          <p:nvPr/>
        </p:nvSpPr>
        <p:spPr>
          <a:xfrm>
            <a:off x="1291220" y="22887833"/>
            <a:ext cx="608207" cy="1200329"/>
          </a:xfrm>
          <a:prstGeom prst="rect">
            <a:avLst/>
          </a:prstGeom>
        </p:spPr>
        <p:txBody>
          <a:bodyPr vert="horz" wrap="square" lIns="0" tIns="0" rIns="0" bIns="0" rtlCol="0">
            <a:spAutoFit/>
          </a:bodyPr>
          <a:lstStyle/>
          <a:p>
            <a:pPr marL="27305"/>
            <a:r>
              <a:rPr sz="7800" b="1" spc="32" dirty="0">
                <a:solidFill>
                  <a:srgbClr val="FFFFFF"/>
                </a:solidFill>
                <a:latin typeface="Arial" panose="020B0604020202020204"/>
                <a:cs typeface="Arial" panose="020B0604020202020204"/>
              </a:rPr>
              <a:t>3</a:t>
            </a:r>
            <a:endParaRPr sz="7800" dirty="0">
              <a:latin typeface="Arial" panose="020B0604020202020204"/>
              <a:cs typeface="Arial" panose="020B0604020202020204"/>
            </a:endParaRPr>
          </a:p>
        </p:txBody>
      </p:sp>
      <p:sp>
        <p:nvSpPr>
          <p:cNvPr id="95" name="object 95"/>
          <p:cNvSpPr txBox="1"/>
          <p:nvPr/>
        </p:nvSpPr>
        <p:spPr>
          <a:xfrm>
            <a:off x="24549948" y="5076090"/>
            <a:ext cx="4450727" cy="1200329"/>
          </a:xfrm>
          <a:prstGeom prst="rect">
            <a:avLst/>
          </a:prstGeom>
        </p:spPr>
        <p:txBody>
          <a:bodyPr vert="horz" wrap="square" lIns="0" tIns="0" rIns="0" bIns="0" rtlCol="0">
            <a:spAutoFit/>
          </a:bodyPr>
          <a:lstStyle/>
          <a:p>
            <a:pPr marL="27305">
              <a:tabLst>
                <a:tab pos="3869690" algn="l"/>
              </a:tabLst>
            </a:pPr>
            <a:r>
              <a:rPr lang="en-US" sz="3900" b="1" spc="21" dirty="0">
                <a:solidFill>
                  <a:srgbClr val="FFFFFF"/>
                </a:solidFill>
                <a:latin typeface="Arial" panose="020B0604020202020204"/>
                <a:cs typeface="Arial" panose="020B0604020202020204"/>
              </a:rPr>
              <a:t>Clustering </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4</a:t>
            </a:r>
            <a:endParaRPr sz="7800" dirty="0">
              <a:latin typeface="Arial" panose="020B0604020202020204"/>
              <a:cs typeface="Arial" panose="020B0604020202020204"/>
            </a:endParaRPr>
          </a:p>
        </p:txBody>
      </p:sp>
      <p:sp>
        <p:nvSpPr>
          <p:cNvPr id="96" name="object 96"/>
          <p:cNvSpPr txBox="1"/>
          <p:nvPr/>
        </p:nvSpPr>
        <p:spPr>
          <a:xfrm>
            <a:off x="24222404" y="18349458"/>
            <a:ext cx="4454781" cy="1200329"/>
          </a:xfrm>
          <a:prstGeom prst="rect">
            <a:avLst/>
          </a:prstGeom>
        </p:spPr>
        <p:txBody>
          <a:bodyPr vert="horz" wrap="square" lIns="0" tIns="0" rIns="0" bIns="0" rtlCol="0">
            <a:spAutoFit/>
          </a:bodyPr>
          <a:lstStyle/>
          <a:p>
            <a:pPr marL="27305">
              <a:tabLst>
                <a:tab pos="3874135" algn="l"/>
              </a:tabLst>
            </a:pPr>
            <a:r>
              <a:rPr lang="en-US" sz="3900" b="1" spc="21" dirty="0">
                <a:solidFill>
                  <a:srgbClr val="FFFFFF"/>
                </a:solidFill>
                <a:latin typeface="Arial" panose="020B0604020202020204"/>
                <a:cs typeface="Arial" panose="020B0604020202020204"/>
              </a:rPr>
              <a:t>Curve Fitting</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5</a:t>
            </a:r>
            <a:endParaRPr sz="7800" dirty="0">
              <a:latin typeface="Arial" panose="020B0604020202020204"/>
              <a:cs typeface="Arial" panose="020B0604020202020204"/>
            </a:endParaRPr>
          </a:p>
        </p:txBody>
      </p:sp>
      <p:sp>
        <p:nvSpPr>
          <p:cNvPr id="98" name="object 98"/>
          <p:cNvSpPr txBox="1"/>
          <p:nvPr/>
        </p:nvSpPr>
        <p:spPr>
          <a:xfrm>
            <a:off x="24549948" y="33458202"/>
            <a:ext cx="4458834" cy="1200329"/>
          </a:xfrm>
          <a:prstGeom prst="rect">
            <a:avLst/>
          </a:prstGeom>
        </p:spPr>
        <p:txBody>
          <a:bodyPr vert="horz" wrap="square" lIns="0" tIns="0" rIns="0" bIns="0" rtlCol="0">
            <a:spAutoFit/>
          </a:bodyPr>
          <a:lstStyle/>
          <a:p>
            <a:pPr marL="27305">
              <a:tabLst>
                <a:tab pos="3877945" algn="l"/>
              </a:tabLst>
            </a:pPr>
            <a:r>
              <a:rPr lang="en-US" sz="3900" b="1" spc="21" dirty="0">
                <a:solidFill>
                  <a:srgbClr val="FFFFFF"/>
                </a:solidFill>
                <a:latin typeface="Arial" panose="020B0604020202020204"/>
                <a:cs typeface="Arial" panose="020B0604020202020204"/>
              </a:rPr>
              <a:t>Conclusion</a:t>
            </a:r>
            <a:r>
              <a:rPr sz="3900" b="1" dirty="0">
                <a:solidFill>
                  <a:srgbClr val="FFFFFF"/>
                </a:solidFill>
                <a:latin typeface="Arial" panose="020B0604020202020204"/>
                <a:cs typeface="Arial" panose="020B0604020202020204"/>
              </a:rPr>
              <a:t>	</a:t>
            </a:r>
            <a:r>
              <a:rPr lang="en-US" sz="7800" b="1" spc="32" dirty="0">
                <a:solidFill>
                  <a:srgbClr val="FFFFFF"/>
                </a:solidFill>
                <a:latin typeface="Arial" panose="020B0604020202020204"/>
                <a:cs typeface="Arial" panose="020B0604020202020204"/>
              </a:rPr>
              <a:t>6</a:t>
            </a:r>
            <a:endParaRPr sz="7800" dirty="0">
              <a:latin typeface="Arial" panose="020B0604020202020204"/>
              <a:cs typeface="Arial" panose="020B0604020202020204"/>
            </a:endParaRPr>
          </a:p>
        </p:txBody>
      </p:sp>
      <p:sp>
        <p:nvSpPr>
          <p:cNvPr id="99" name="object 99"/>
          <p:cNvSpPr txBox="1"/>
          <p:nvPr/>
        </p:nvSpPr>
        <p:spPr>
          <a:xfrm>
            <a:off x="1197701" y="5027860"/>
            <a:ext cx="4503438" cy="1200329"/>
          </a:xfrm>
          <a:prstGeom prst="rect">
            <a:avLst/>
          </a:prstGeom>
        </p:spPr>
        <p:txBody>
          <a:bodyPr vert="horz" wrap="square" lIns="0" tIns="0" rIns="0" bIns="0" rtlCol="0">
            <a:spAutoFit/>
          </a:bodyPr>
          <a:lstStyle/>
          <a:p>
            <a:pPr marL="27305">
              <a:tabLst>
                <a:tab pos="1520190" algn="l"/>
              </a:tabLst>
            </a:pPr>
            <a:r>
              <a:rPr sz="7800" b="1" spc="32" dirty="0">
                <a:solidFill>
                  <a:srgbClr val="FFFFFF"/>
                </a:solidFill>
                <a:latin typeface="Arial" panose="020B0604020202020204"/>
                <a:cs typeface="Arial" panose="020B0604020202020204"/>
              </a:rPr>
              <a:t>1	</a:t>
            </a:r>
            <a:r>
              <a:rPr lang="en-US" sz="3900" b="1" spc="21" dirty="0">
                <a:solidFill>
                  <a:srgbClr val="FFFFFF"/>
                </a:solidFill>
                <a:latin typeface="Arial" panose="020B0604020202020204"/>
                <a:cs typeface="Arial" panose="020B0604020202020204"/>
              </a:rPr>
              <a:t>ABSTRACT</a:t>
            </a:r>
            <a:endParaRPr sz="3900" dirty="0">
              <a:latin typeface="Arial" panose="020B0604020202020204"/>
              <a:cs typeface="Arial" panose="020B0604020202020204"/>
            </a:endParaRPr>
          </a:p>
        </p:txBody>
      </p:sp>
      <p:sp>
        <p:nvSpPr>
          <p:cNvPr id="105" name="object 105"/>
          <p:cNvSpPr/>
          <p:nvPr/>
        </p:nvSpPr>
        <p:spPr>
          <a:xfrm>
            <a:off x="16155751" y="29792202"/>
            <a:ext cx="13164311" cy="2367321"/>
          </a:xfrm>
          <a:custGeom>
            <a:avLst/>
            <a:gdLst/>
            <a:ahLst/>
            <a:cxnLst/>
            <a:rect l="l" t="t" r="r" b="b"/>
            <a:pathLst>
              <a:path w="6184900" h="1111884">
                <a:moveTo>
                  <a:pt x="23959" y="0"/>
                </a:moveTo>
                <a:lnTo>
                  <a:pt x="6160855" y="0"/>
                </a:lnTo>
                <a:lnTo>
                  <a:pt x="6170162" y="1890"/>
                </a:lnTo>
                <a:lnTo>
                  <a:pt x="6177780" y="7037"/>
                </a:lnTo>
                <a:lnTo>
                  <a:pt x="6182925" y="14657"/>
                </a:lnTo>
                <a:lnTo>
                  <a:pt x="6184814" y="23963"/>
                </a:lnTo>
                <a:lnTo>
                  <a:pt x="6184814" y="1087829"/>
                </a:lnTo>
                <a:lnTo>
                  <a:pt x="6182925" y="1097136"/>
                </a:lnTo>
                <a:lnTo>
                  <a:pt x="6177780" y="1104755"/>
                </a:lnTo>
                <a:lnTo>
                  <a:pt x="6170162" y="1109903"/>
                </a:lnTo>
                <a:lnTo>
                  <a:pt x="6160855" y="1111793"/>
                </a:lnTo>
                <a:lnTo>
                  <a:pt x="23959" y="1111793"/>
                </a:lnTo>
                <a:lnTo>
                  <a:pt x="14651" y="1109903"/>
                </a:lnTo>
                <a:lnTo>
                  <a:pt x="7033" y="1104755"/>
                </a:lnTo>
                <a:lnTo>
                  <a:pt x="1889" y="1097136"/>
                </a:lnTo>
                <a:lnTo>
                  <a:pt x="0" y="1087829"/>
                </a:lnTo>
                <a:lnTo>
                  <a:pt x="0" y="23963"/>
                </a:lnTo>
                <a:lnTo>
                  <a:pt x="1889" y="14657"/>
                </a:lnTo>
                <a:lnTo>
                  <a:pt x="7033" y="7037"/>
                </a:lnTo>
                <a:lnTo>
                  <a:pt x="14651" y="1890"/>
                </a:lnTo>
                <a:lnTo>
                  <a:pt x="23959" y="0"/>
                </a:lnTo>
                <a:close/>
              </a:path>
            </a:pathLst>
          </a:custGeom>
          <a:ln w="23866">
            <a:solidFill>
              <a:srgbClr val="004A65"/>
            </a:solidFill>
            <a:prstDash val="dash"/>
          </a:ln>
        </p:spPr>
        <p:txBody>
          <a:bodyPr wrap="square" lIns="0" tIns="0" rIns="0" bIns="0" rtlCol="0"/>
          <a:lstStyle/>
          <a:p>
            <a:endParaRPr/>
          </a:p>
        </p:txBody>
      </p:sp>
      <p:sp>
        <p:nvSpPr>
          <p:cNvPr id="106" name="object 106"/>
          <p:cNvSpPr txBox="1"/>
          <p:nvPr/>
        </p:nvSpPr>
        <p:spPr>
          <a:xfrm>
            <a:off x="21134186" y="30682986"/>
            <a:ext cx="3196468" cy="477054"/>
          </a:xfrm>
          <a:prstGeom prst="rect">
            <a:avLst/>
          </a:prstGeom>
        </p:spPr>
        <p:txBody>
          <a:bodyPr vert="horz" wrap="square" lIns="0" tIns="0" rIns="0" bIns="0" rtlCol="0">
            <a:spAutoFit/>
          </a:bodyPr>
          <a:lstStyle/>
          <a:p>
            <a:pPr marL="27305"/>
            <a:r>
              <a:rPr sz="3100" dirty="0">
                <a:solidFill>
                  <a:srgbClr val="010202"/>
                </a:solidFill>
                <a:latin typeface="Arial" panose="020B0604020202020204"/>
                <a:cs typeface="Arial" panose="020B0604020202020204"/>
              </a:rPr>
              <a:t>graphic goes here</a:t>
            </a:r>
            <a:endParaRPr sz="3100">
              <a:latin typeface="Arial" panose="020B0604020202020204"/>
              <a:cs typeface="Arial" panose="020B0604020202020204"/>
            </a:endParaRPr>
          </a:p>
        </p:txBody>
      </p:sp>
      <p:sp>
        <p:nvSpPr>
          <p:cNvPr id="107" name="object 107"/>
          <p:cNvSpPr txBox="1"/>
          <p:nvPr/>
        </p:nvSpPr>
        <p:spPr>
          <a:xfrm>
            <a:off x="16108502" y="32327941"/>
            <a:ext cx="4553446" cy="338554"/>
          </a:xfrm>
          <a:prstGeom prst="rect">
            <a:avLst/>
          </a:prstGeom>
        </p:spPr>
        <p:txBody>
          <a:bodyPr vert="horz" wrap="square" lIns="0" tIns="0" rIns="0" bIns="0" rtlCol="0">
            <a:spAutoFit/>
          </a:bodyPr>
          <a:lstStyle/>
          <a:p>
            <a:pPr marL="27305"/>
            <a:r>
              <a:rPr sz="2200" spc="32" dirty="0">
                <a:solidFill>
                  <a:srgbClr val="010202"/>
                </a:solidFill>
                <a:latin typeface="Arial" panose="020B0604020202020204"/>
                <a:cs typeface="Arial" panose="020B0604020202020204"/>
              </a:rPr>
              <a:t>Caption</a:t>
            </a:r>
            <a:r>
              <a:rPr sz="2200" spc="21" dirty="0">
                <a:solidFill>
                  <a:srgbClr val="010202"/>
                </a:solidFill>
                <a:latin typeface="Arial" panose="020B0604020202020204"/>
                <a:cs typeface="Arial" panose="020B0604020202020204"/>
              </a:rPr>
              <a:t> </a:t>
            </a:r>
            <a:r>
              <a:rPr sz="2200" spc="32" dirty="0" err="1">
                <a:solidFill>
                  <a:srgbClr val="010202"/>
                </a:solidFill>
                <a:latin typeface="Arial" panose="020B0604020202020204"/>
                <a:cs typeface="Arial" panose="020B0604020202020204"/>
              </a:rPr>
              <a:t>fr</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this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graphic</a:t>
            </a:r>
            <a:r>
              <a:rPr sz="2200" spc="21" dirty="0">
                <a:solidFill>
                  <a:srgbClr val="010202"/>
                </a:solidFill>
                <a:latin typeface="Arial" panose="020B0604020202020204"/>
                <a:cs typeface="Arial" panose="020B0604020202020204"/>
              </a:rPr>
              <a:t> </a:t>
            </a:r>
            <a:r>
              <a:rPr sz="2200" spc="43" dirty="0">
                <a:solidFill>
                  <a:srgbClr val="010202"/>
                </a:solidFill>
                <a:latin typeface="Arial" panose="020B0604020202020204"/>
                <a:cs typeface="Arial" panose="020B0604020202020204"/>
              </a:rPr>
              <a:t>goes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here.</a:t>
            </a:r>
            <a:endParaRPr sz="2200" dirty="0">
              <a:latin typeface="Arial" panose="020B0604020202020204"/>
              <a:cs typeface="Arial" panose="020B0604020202020204"/>
            </a:endParaRPr>
          </a:p>
        </p:txBody>
      </p:sp>
      <p:sp>
        <p:nvSpPr>
          <p:cNvPr id="109" name="Rectangle 108"/>
          <p:cNvSpPr/>
          <p:nvPr/>
        </p:nvSpPr>
        <p:spPr>
          <a:xfrm>
            <a:off x="659606" y="40771088"/>
            <a:ext cx="15135225" cy="1138773"/>
          </a:xfrm>
          <a:prstGeom prst="rect">
            <a:avLst/>
          </a:prstGeom>
        </p:spPr>
        <p:txBody>
          <a:bodyPr>
            <a:spAutoFit/>
          </a:bodyPr>
          <a:lstStyle/>
          <a:p>
            <a:pPr marL="27305"/>
            <a:r>
              <a:rPr lang="en-US" sz="3400" b="1" spc="43" dirty="0">
                <a:solidFill>
                  <a:srgbClr val="FFFFFF"/>
                </a:solidFill>
                <a:latin typeface="Arial" panose="020B0604020202020204"/>
                <a:cs typeface="Arial" panose="020B0604020202020204"/>
              </a:rPr>
              <a:t>Student Name: Muhammad Kashif Imtiaz</a:t>
            </a:r>
          </a:p>
          <a:p>
            <a:pPr marL="27305"/>
            <a:r>
              <a:rPr lang="en-US" sz="3400" b="1" spc="43" dirty="0">
                <a:solidFill>
                  <a:srgbClr val="FFFFFF"/>
                </a:solidFill>
                <a:latin typeface="Arial" panose="020B0604020202020204"/>
                <a:cs typeface="Arial" panose="020B0604020202020204"/>
              </a:rPr>
              <a:t>Student ID:22014871</a:t>
            </a:r>
            <a:endParaRPr lang="en-US" sz="3400" dirty="0">
              <a:latin typeface="Arial" panose="020B0604020202020204"/>
              <a:cs typeface="Arial" panose="020B0604020202020204"/>
            </a:endParaRPr>
          </a:p>
        </p:txBody>
      </p:sp>
      <p:sp>
        <p:nvSpPr>
          <p:cNvPr id="108" name="TextBox 107"/>
          <p:cNvSpPr txBox="1"/>
          <p:nvPr/>
        </p:nvSpPr>
        <p:spPr>
          <a:xfrm>
            <a:off x="1574006" y="14739396"/>
            <a:ext cx="12877800" cy="7934993"/>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effects of climate change are experienced in every region of the world, and it will take the joint efforts of people from all over the world to discover viable solutions to these issues. In order to get a knowledge of the trends and patterns of climate change indicator data, the World Bank provides a large variety of data that can be analyzed and utilized in the process of building strategies. These data may be found on the World Bank's website.</a:t>
            </a: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data on climate change indicators collected by the World Bank for numerous countries between 2005 and 2010 and 2012 and 2022 will be analyzed and organized as part of this project.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a:t>
            </a: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research has the potential to shed insight on trends in climate change indicators and help in the formulation of policies for mitigating their effects. </a:t>
            </a:r>
            <a:r>
              <a:rPr lang="en-US" sz="2800" spc="32">
                <a:solidFill>
                  <a:srgbClr val="231F20"/>
                </a:solidFill>
                <a:latin typeface="Times New Roman" panose="02020603050405020304" pitchFamily="18" charset="0"/>
                <a:cs typeface="Times New Roman" panose="02020603050405020304" pitchFamily="18" charset="0"/>
              </a:rPr>
              <a:t>As a consequence of this, the study may have some significance.</a:t>
            </a: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40979" y="11228955"/>
            <a:ext cx="12439656" cy="4525124"/>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94831" y="6415594"/>
            <a:ext cx="12387795" cy="4506259"/>
          </a:xfrm>
          <a:prstGeom prst="rect">
            <a:avLst/>
          </a:prstGeom>
        </p:spPr>
      </p:pic>
      <p:sp>
        <p:nvSpPr>
          <p:cNvPr id="13" name="TextBox 12"/>
          <p:cNvSpPr txBox="1"/>
          <p:nvPr/>
        </p:nvSpPr>
        <p:spPr>
          <a:xfrm>
            <a:off x="15782061" y="16004573"/>
            <a:ext cx="12877800" cy="1163908"/>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Clustering based on the two different features (Access to Electricity and Agricultural land) are shown above</a:t>
            </a: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25229" y="27770758"/>
            <a:ext cx="13479083" cy="4961051"/>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02443" y="22881630"/>
            <a:ext cx="13095207" cy="48197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797</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Franklin Gothic Demi Cond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FIX.cdr</dc:title>
  <dc:creator>KID</dc:creator>
  <cp:lastModifiedBy>Anzar Naseer [Student-PECS]</cp:lastModifiedBy>
  <cp:revision>15</cp:revision>
  <dcterms:created xsi:type="dcterms:W3CDTF">2015-07-04T02:05:00Z</dcterms:created>
  <dcterms:modified xsi:type="dcterms:W3CDTF">2023-05-11T22:42:01Z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2015-07-04T01:00:00Z</vt:filetime>
  </property>
  <property fmtid="{D5CDD505-2E9C-101B-9397-08002B2CF9AE}" pid="3" name="Creator">
    <vt:lpwstr>CorelDRAW X7</vt:lpwstr>
  </property>
  <property fmtid="{D5CDD505-2E9C-101B-9397-08002B2CF9AE}" pid="4" name="LastSaved">
    <vt:filetime>2015-07-04T01:00:00Z</vt:filetime>
  </property>
  <property fmtid="{D5CDD505-2E9C-101B-9397-08002B2CF9AE}" pid="5" name="ICV">
    <vt:lpwstr>361986DC13DD49D79A6F6D3079D0E920</vt:lpwstr>
  </property>
  <property fmtid="{D5CDD505-2E9C-101B-9397-08002B2CF9AE}" pid="6" name="KSOProductBuildVer">
    <vt:lpwstr>1033-11.2.0.11537</vt:lpwstr>
  </property>
</Properties>
</file>