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
      <p:font typeface="Lat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3" name="Dinuksha Ishwari"/>
  <p:cmAuthor clrIdx="1" id="1" initials="" lastIdx="1" name="Jonathan Deon"/>
  <p:cmAuthor clrIdx="2" id="2" initials="" lastIdx="3" name="Anupiya Nugaliyadd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4-22T02:35:05.095">
    <p:pos x="6000" y="0"/>
    <p:text>+kashifroshen7@gmail.com add ur intro here
_Assigned to kashif roshen_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4-22T16:39:22.842">
    <p:pos x="6000" y="0"/>
    <p:text>+jodeon94@gmail.com can we make this a different color?
_Assigned to Jonathan Deon_</p:text>
  </p:cm>
  <p:cm authorId="1" idx="1" dt="2018-04-22T16:39:22.842">
    <p:pos x="6000" y="100"/>
    <p:text>blue?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1" dt="2018-04-22T06:16:45.812">
    <p:pos x="6000" y="0"/>
    <p:text>Rather than memory I think its best to mention reasoning... memory is kinda the least concern...</p:text>
  </p:cm>
  <p:cm authorId="2" idx="2" dt="2018-04-22T06:15:47.226">
    <p:pos x="6000" y="100"/>
    <p:text>"Question posed by human naturally", I think it is best to mention using question posed in simple language. (without making it a keyword based format)</p:text>
  </p:cm>
  <p:cm authorId="0" idx="3" dt="2018-04-22T07:03:58.160">
    <p:pos x="6000" y="200"/>
    <p:text>to support RAM</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2" idx="3" dt="2018-04-22T06:21:13.256">
    <p:pos x="6000" y="0"/>
    <p:text>Best to use paper references for all these information.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8620d1a6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8620d1a6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8620d1a6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8620d1a6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38620d1a6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620d1a6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8620d1a6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8620d1a6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861fd8fc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861fd8fc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38620d1a61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8620d1a6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DMN</a:t>
            </a:r>
            <a:endParaRPr/>
          </a:p>
          <a:p>
            <a:pPr indent="0" lvl="0" marL="0" rtl="0" algn="l">
              <a:spcBef>
                <a:spcPts val="0"/>
              </a:spcBef>
              <a:spcAft>
                <a:spcPts val="0"/>
              </a:spcAft>
              <a:buNone/>
            </a:pPr>
            <a:r>
              <a:rPr i="1" lang="en">
                <a:latin typeface="Times New Roman"/>
                <a:ea typeface="Times New Roman"/>
                <a:cs typeface="Times New Roman"/>
                <a:sym typeface="Times New Roman"/>
              </a:rPr>
              <a:t>Mary moved to the bathroom. John went to the hallway.</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Where is Mary? bAbI dataset</a:t>
            </a:r>
            <a:endParaRPr i="1">
              <a:latin typeface="Times New Roman"/>
              <a:ea typeface="Times New Roman"/>
              <a:cs typeface="Times New Roman"/>
              <a:sym typeface="Times New Roman"/>
            </a:endParaRPr>
          </a:p>
          <a:p>
            <a:pPr indent="0" lvl="0" marL="0" rtl="0" algn="l">
              <a:spcBef>
                <a:spcPts val="0"/>
              </a:spcBef>
              <a:spcAft>
                <a:spcPts val="0"/>
              </a:spcAft>
              <a:buNone/>
            </a:pPr>
            <a:r>
              <a:t/>
            </a:r>
            <a:endParaRPr i="1">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386179663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86179663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DMN</a:t>
            </a:r>
            <a:endParaRPr/>
          </a:p>
          <a:p>
            <a:pPr indent="0" lvl="0" marL="0" rtl="0" algn="l">
              <a:spcBef>
                <a:spcPts val="0"/>
              </a:spcBef>
              <a:spcAft>
                <a:spcPts val="0"/>
              </a:spcAft>
              <a:buNone/>
            </a:pPr>
            <a:r>
              <a:rPr i="1" lang="en">
                <a:latin typeface="Times New Roman"/>
                <a:ea typeface="Times New Roman"/>
                <a:cs typeface="Times New Roman"/>
                <a:sym typeface="Times New Roman"/>
              </a:rPr>
              <a:t>Mary moved to the bathroom. John went to the hallway.</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Where is Mary? bAbI dataset</a:t>
            </a:r>
            <a:endParaRPr i="1">
              <a:latin typeface="Times New Roman"/>
              <a:ea typeface="Times New Roman"/>
              <a:cs typeface="Times New Roman"/>
              <a:sym typeface="Times New Roman"/>
            </a:endParaRPr>
          </a:p>
          <a:p>
            <a:pPr indent="0" lvl="0" marL="0" rtl="0" algn="l">
              <a:spcBef>
                <a:spcPts val="0"/>
              </a:spcBef>
              <a:spcAft>
                <a:spcPts val="0"/>
              </a:spcAft>
              <a:buNone/>
            </a:pPr>
            <a:r>
              <a:t/>
            </a:r>
            <a:endParaRPr i="1">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8620d1a61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8620d1a61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8620d1a6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8620d1a6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38620d1a61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8620d1a6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8620d1a61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8620d1a61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38620d1a61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8620d1a61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8620d1a61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8620d1a61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864415ab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864415ab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8620d1a61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8620d1a61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38620d1a6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8620d1a6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8620d1a61_2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8620d1a61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861a46ba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861a46ba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861fd8f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61fd8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8620d1a61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8620d1a61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3861fd8f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861fd8f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8620d1a61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620d1a61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8620d1a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8620d1a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comments" Target="../comments/commen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comments" Target="../comments/comment3.xml"/><Relationship Id="rId4" Type="http://schemas.openxmlformats.org/officeDocument/2006/relationships/image" Target="../media/image6.jpg"/><Relationship Id="rId5" Type="http://schemas.openxmlformats.org/officeDocument/2006/relationships/image" Target="../media/image8.jpg"/><Relationship Id="rId6" Type="http://schemas.openxmlformats.org/officeDocument/2006/relationships/image" Target="../media/image12.jpg"/><Relationship Id="rId7" Type="http://schemas.openxmlformats.org/officeDocument/2006/relationships/image" Target="../media/image7.jpg"/><Relationship Id="rId8"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0.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2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arxiv.org/pdf/1409.0473.pdf" TargetMode="External"/><Relationship Id="rId4" Type="http://schemas.openxmlformats.org/officeDocument/2006/relationships/hyperlink" Target="https://arxiv.org/pdf/1707.01378.pdf" TargetMode="External"/><Relationship Id="rId5" Type="http://schemas.openxmlformats.org/officeDocument/2006/relationships/image" Target="../media/image20.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comments" Target="../comments/comment4.xml"/><Relationship Id="rId4" Type="http://schemas.openxmlformats.org/officeDocument/2006/relationships/hyperlink" Target="http://www.thespermwhale.com/jaseweston/ram/papers/paper_18.pdf" TargetMode="External"/><Relationship Id="rId5" Type="http://schemas.openxmlformats.org/officeDocument/2006/relationships/hyperlink" Target="http://www.thespermwhale.com/jaseweston/ram/papers/paper_14.pdf" TargetMode="External"/><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www.researchgate.net/publication/320658588_Reinforced_Memory_Network_for_Question_Answering"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hyperlink" Target="http://proceedings.mlr.press/v48/kumar16.pdf" TargetMode="Externa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hyperlink" Target="https://www.researchgate.net/publication/320658588_Reinforced_Memory_Network_for_Question_Answe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Question Answering</a:t>
            </a:r>
            <a:endParaRPr>
              <a:latin typeface="Lato"/>
              <a:ea typeface="Lato"/>
              <a:cs typeface="Lato"/>
              <a:sym typeface="Lato"/>
            </a:endParaRPr>
          </a:p>
        </p:txBody>
      </p:sp>
      <p:sp>
        <p:nvSpPr>
          <p:cNvPr id="64" name="Google Shape;64;p13"/>
          <p:cNvSpPr txBox="1"/>
          <p:nvPr>
            <p:ph idx="4294967295" type="subTitle"/>
          </p:nvPr>
        </p:nvSpPr>
        <p:spPr>
          <a:xfrm>
            <a:off x="183125" y="12139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solidFill>
                  <a:schemeClr val="lt2"/>
                </a:solidFill>
                <a:latin typeface="Lato"/>
                <a:ea typeface="Lato"/>
                <a:cs typeface="Lato"/>
                <a:sym typeface="Lato"/>
              </a:rPr>
              <a:t>Neural Reasoning Model for</a:t>
            </a:r>
            <a:endParaRPr b="1" sz="2400">
              <a:solidFill>
                <a:schemeClr val="lt2"/>
              </a:solidFill>
              <a:latin typeface="Lato"/>
              <a:ea typeface="Lato"/>
              <a:cs typeface="Lato"/>
              <a:sym typeface="Lato"/>
            </a:endParaRPr>
          </a:p>
        </p:txBody>
      </p:sp>
      <p:pic>
        <p:nvPicPr>
          <p:cNvPr id="65" name="Google Shape;65;p13"/>
          <p:cNvPicPr preferRelativeResize="0"/>
          <p:nvPr/>
        </p:nvPicPr>
        <p:blipFill>
          <a:blip r:embed="rId3">
            <a:alphaModFix/>
          </a:blip>
          <a:stretch>
            <a:fillRect/>
          </a:stretch>
        </p:blipFill>
        <p:spPr>
          <a:xfrm>
            <a:off x="3717475" y="2672450"/>
            <a:ext cx="1705300" cy="170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7" name="Shape 137"/>
        <p:cNvGrpSpPr/>
        <p:nvPr/>
      </p:nvGrpSpPr>
      <p:grpSpPr>
        <a:xfrm>
          <a:off x="0" y="0"/>
          <a:ext cx="0" cy="0"/>
          <a:chOff x="0" y="0"/>
          <a:chExt cx="0" cy="0"/>
        </a:xfrm>
      </p:grpSpPr>
      <p:sp>
        <p:nvSpPr>
          <p:cNvPr id="138" name="Google Shape;138;p22"/>
          <p:cNvSpPr txBox="1"/>
          <p:nvPr/>
        </p:nvSpPr>
        <p:spPr>
          <a:xfrm>
            <a:off x="1615788" y="302325"/>
            <a:ext cx="5730600" cy="6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ato"/>
                <a:ea typeface="Lato"/>
                <a:cs typeface="Lato"/>
                <a:sym typeface="Lato"/>
              </a:rPr>
              <a:t>M</a:t>
            </a:r>
            <a:r>
              <a:rPr lang="en" sz="3000">
                <a:solidFill>
                  <a:schemeClr val="lt1"/>
                </a:solidFill>
                <a:latin typeface="Lato"/>
                <a:ea typeface="Lato"/>
                <a:cs typeface="Lato"/>
                <a:sym typeface="Lato"/>
              </a:rPr>
              <a:t>ain Objective</a:t>
            </a:r>
            <a:endParaRPr sz="3000">
              <a:solidFill>
                <a:schemeClr val="lt1"/>
              </a:solidFill>
              <a:latin typeface="Lato"/>
              <a:ea typeface="Lato"/>
              <a:cs typeface="Lato"/>
              <a:sym typeface="Lato"/>
            </a:endParaRPr>
          </a:p>
        </p:txBody>
      </p:sp>
      <p:pic>
        <p:nvPicPr>
          <p:cNvPr id="139" name="Google Shape;139;p22"/>
          <p:cNvPicPr preferRelativeResize="0"/>
          <p:nvPr/>
        </p:nvPicPr>
        <p:blipFill>
          <a:blip r:embed="rId4">
            <a:alphaModFix/>
          </a:blip>
          <a:stretch>
            <a:fillRect/>
          </a:stretch>
        </p:blipFill>
        <p:spPr>
          <a:xfrm>
            <a:off x="2233675" y="1268000"/>
            <a:ext cx="4494825" cy="3369501"/>
          </a:xfrm>
          <a:prstGeom prst="rect">
            <a:avLst/>
          </a:prstGeom>
          <a:noFill/>
          <a:ln>
            <a:noFill/>
          </a:ln>
        </p:spPr>
      </p:pic>
      <p:sp>
        <p:nvSpPr>
          <p:cNvPr id="140" name="Google Shape;140;p22"/>
          <p:cNvSpPr txBox="1"/>
          <p:nvPr/>
        </p:nvSpPr>
        <p:spPr>
          <a:xfrm>
            <a:off x="2469950" y="2494750"/>
            <a:ext cx="4004700" cy="14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Lato"/>
                <a:ea typeface="Lato"/>
                <a:cs typeface="Lato"/>
                <a:sym typeface="Lato"/>
              </a:rPr>
              <a:t>Build a Question Answering System, leveraging optimized Deep Learning techniques by combining Reasoning, Attention and Memory (RAM model) Mechanisms to assess the system in a real context.</a:t>
            </a:r>
            <a:endParaRPr sz="18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4">
            <a:alphaModFix/>
          </a:blip>
          <a:stretch>
            <a:fillRect/>
          </a:stretch>
        </p:blipFill>
        <p:spPr>
          <a:xfrm>
            <a:off x="513275" y="905275"/>
            <a:ext cx="2643200" cy="1982400"/>
          </a:xfrm>
          <a:prstGeom prst="rect">
            <a:avLst/>
          </a:prstGeom>
          <a:noFill/>
          <a:ln>
            <a:noFill/>
          </a:ln>
        </p:spPr>
      </p:pic>
      <p:sp>
        <p:nvSpPr>
          <p:cNvPr id="146" name="Google Shape;146;p23"/>
          <p:cNvSpPr txBox="1"/>
          <p:nvPr/>
        </p:nvSpPr>
        <p:spPr>
          <a:xfrm>
            <a:off x="622725" y="1987375"/>
            <a:ext cx="2430900" cy="77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Improvements in interpreting the questions in natural language to a machine-understandable form</a:t>
            </a:r>
            <a:endParaRPr sz="1200">
              <a:solidFill>
                <a:srgbClr val="FFFFFF"/>
              </a:solidFill>
              <a:latin typeface="Lato"/>
              <a:ea typeface="Lato"/>
              <a:cs typeface="Lato"/>
              <a:sym typeface="Lato"/>
            </a:endParaRPr>
          </a:p>
        </p:txBody>
      </p:sp>
      <p:pic>
        <p:nvPicPr>
          <p:cNvPr id="147" name="Google Shape;147;p23"/>
          <p:cNvPicPr preferRelativeResize="0"/>
          <p:nvPr/>
        </p:nvPicPr>
        <p:blipFill>
          <a:blip r:embed="rId5">
            <a:alphaModFix/>
          </a:blip>
          <a:stretch>
            <a:fillRect/>
          </a:stretch>
        </p:blipFill>
        <p:spPr>
          <a:xfrm>
            <a:off x="4836650" y="2986300"/>
            <a:ext cx="2643200" cy="1982387"/>
          </a:xfrm>
          <a:prstGeom prst="rect">
            <a:avLst/>
          </a:prstGeom>
          <a:noFill/>
          <a:ln>
            <a:noFill/>
          </a:ln>
        </p:spPr>
      </p:pic>
      <p:sp>
        <p:nvSpPr>
          <p:cNvPr id="148" name="Google Shape;148;p23"/>
          <p:cNvSpPr txBox="1"/>
          <p:nvPr/>
        </p:nvSpPr>
        <p:spPr>
          <a:xfrm>
            <a:off x="5128600" y="4180325"/>
            <a:ext cx="2029500" cy="9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Improvements in Memory in the deep neural network to support RAM model</a:t>
            </a:r>
            <a:endParaRPr sz="1200">
              <a:solidFill>
                <a:srgbClr val="FFFFFF"/>
              </a:solidFill>
              <a:latin typeface="Lato"/>
              <a:ea typeface="Lato"/>
              <a:cs typeface="Lato"/>
              <a:sym typeface="Lato"/>
            </a:endParaRPr>
          </a:p>
        </p:txBody>
      </p:sp>
      <p:pic>
        <p:nvPicPr>
          <p:cNvPr id="149" name="Google Shape;149;p23"/>
          <p:cNvPicPr preferRelativeResize="0"/>
          <p:nvPr/>
        </p:nvPicPr>
        <p:blipFill>
          <a:blip r:embed="rId6">
            <a:alphaModFix/>
          </a:blip>
          <a:stretch>
            <a:fillRect/>
          </a:stretch>
        </p:blipFill>
        <p:spPr>
          <a:xfrm>
            <a:off x="6104475" y="905275"/>
            <a:ext cx="2643200" cy="1982387"/>
          </a:xfrm>
          <a:prstGeom prst="rect">
            <a:avLst/>
          </a:prstGeom>
          <a:noFill/>
          <a:ln>
            <a:noFill/>
          </a:ln>
        </p:spPr>
      </p:pic>
      <p:sp>
        <p:nvSpPr>
          <p:cNvPr id="150" name="Google Shape;150;p23"/>
          <p:cNvSpPr txBox="1"/>
          <p:nvPr/>
        </p:nvSpPr>
        <p:spPr>
          <a:xfrm>
            <a:off x="6207325" y="2036400"/>
            <a:ext cx="2344500" cy="9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Improvements in Attention to focus on only relevant parts of the input to support RAM model</a:t>
            </a:r>
            <a:endParaRPr sz="1200">
              <a:solidFill>
                <a:srgbClr val="FFFFFF"/>
              </a:solidFill>
              <a:latin typeface="Lato"/>
              <a:ea typeface="Lato"/>
              <a:cs typeface="Lato"/>
              <a:sym typeface="Lato"/>
            </a:endParaRPr>
          </a:p>
        </p:txBody>
      </p:sp>
      <p:pic>
        <p:nvPicPr>
          <p:cNvPr id="151" name="Google Shape;151;p23"/>
          <p:cNvPicPr preferRelativeResize="0"/>
          <p:nvPr/>
        </p:nvPicPr>
        <p:blipFill>
          <a:blip r:embed="rId7">
            <a:alphaModFix/>
          </a:blip>
          <a:stretch>
            <a:fillRect/>
          </a:stretch>
        </p:blipFill>
        <p:spPr>
          <a:xfrm>
            <a:off x="1949500" y="2963875"/>
            <a:ext cx="2702967" cy="2027225"/>
          </a:xfrm>
          <a:prstGeom prst="rect">
            <a:avLst/>
          </a:prstGeom>
          <a:noFill/>
          <a:ln>
            <a:noFill/>
          </a:ln>
        </p:spPr>
      </p:pic>
      <p:sp>
        <p:nvSpPr>
          <p:cNvPr id="152" name="Google Shape;152;p23"/>
          <p:cNvSpPr txBox="1"/>
          <p:nvPr/>
        </p:nvSpPr>
        <p:spPr>
          <a:xfrm>
            <a:off x="2085550" y="4014600"/>
            <a:ext cx="2430900" cy="9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Answer is extracted and presented to the user preserving the syntactic features of the original question</a:t>
            </a:r>
            <a:endParaRPr sz="1200">
              <a:solidFill>
                <a:srgbClr val="FFFFFF"/>
              </a:solidFill>
              <a:latin typeface="Lato"/>
              <a:ea typeface="Lato"/>
              <a:cs typeface="Lato"/>
              <a:sym typeface="Lato"/>
            </a:endParaRPr>
          </a:p>
        </p:txBody>
      </p:sp>
      <p:pic>
        <p:nvPicPr>
          <p:cNvPr id="153" name="Google Shape;153;p23"/>
          <p:cNvPicPr preferRelativeResize="0"/>
          <p:nvPr/>
        </p:nvPicPr>
        <p:blipFill>
          <a:blip r:embed="rId8">
            <a:alphaModFix/>
          </a:blip>
          <a:stretch>
            <a:fillRect/>
          </a:stretch>
        </p:blipFill>
        <p:spPr>
          <a:xfrm>
            <a:off x="3308875" y="905268"/>
            <a:ext cx="2643200" cy="1982408"/>
          </a:xfrm>
          <a:prstGeom prst="rect">
            <a:avLst/>
          </a:prstGeom>
          <a:noFill/>
          <a:ln>
            <a:noFill/>
          </a:ln>
        </p:spPr>
      </p:pic>
      <p:sp>
        <p:nvSpPr>
          <p:cNvPr id="154" name="Google Shape;154;p23"/>
          <p:cNvSpPr txBox="1"/>
          <p:nvPr/>
        </p:nvSpPr>
        <p:spPr>
          <a:xfrm>
            <a:off x="3456051" y="2076900"/>
            <a:ext cx="2344500" cy="90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Improvements in Reasoning in the deep neural network to support RAM model</a:t>
            </a:r>
            <a:endParaRPr sz="1200">
              <a:solidFill>
                <a:srgbClr val="FFFFFF"/>
              </a:solidFill>
              <a:latin typeface="Lato"/>
              <a:ea typeface="Lato"/>
              <a:cs typeface="Lato"/>
              <a:sym typeface="Lato"/>
            </a:endParaRPr>
          </a:p>
        </p:txBody>
      </p:sp>
      <p:sp>
        <p:nvSpPr>
          <p:cNvPr id="155" name="Google Shape;155;p23"/>
          <p:cNvSpPr txBox="1"/>
          <p:nvPr/>
        </p:nvSpPr>
        <p:spPr>
          <a:xfrm>
            <a:off x="1615788" y="302325"/>
            <a:ext cx="5730600" cy="6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Lato"/>
                <a:ea typeface="Lato"/>
                <a:cs typeface="Lato"/>
                <a:sym typeface="Lato"/>
              </a:rPr>
              <a:t>Specific</a:t>
            </a:r>
            <a:r>
              <a:rPr lang="en" sz="3000">
                <a:solidFill>
                  <a:schemeClr val="lt1"/>
                </a:solidFill>
                <a:latin typeface="Lato"/>
                <a:ea typeface="Lato"/>
                <a:cs typeface="Lato"/>
                <a:sym typeface="Lato"/>
              </a:rPr>
              <a:t> Objectives</a:t>
            </a:r>
            <a:endParaRPr sz="30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9" name="Shape 159"/>
        <p:cNvGrpSpPr/>
        <p:nvPr/>
      </p:nvGrpSpPr>
      <p:grpSpPr>
        <a:xfrm>
          <a:off x="0" y="0"/>
          <a:ext cx="0" cy="0"/>
          <a:chOff x="0" y="0"/>
          <a:chExt cx="0" cy="0"/>
        </a:xfrm>
      </p:grpSpPr>
      <p:sp>
        <p:nvSpPr>
          <p:cNvPr id="160" name="Google Shape;160;p24"/>
          <p:cNvSpPr txBox="1"/>
          <p:nvPr>
            <p:ph idx="4294967295"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Methodology</a:t>
            </a:r>
            <a:endParaRPr>
              <a:solidFill>
                <a:schemeClr val="lt1"/>
              </a:solidFill>
            </a:endParaRPr>
          </a:p>
        </p:txBody>
      </p:sp>
      <p:sp>
        <p:nvSpPr>
          <p:cNvPr id="161" name="Google Shape;161;p24"/>
          <p:cNvSpPr txBox="1"/>
          <p:nvPr>
            <p:ph idx="1" type="body"/>
          </p:nvPr>
        </p:nvSpPr>
        <p:spPr>
          <a:xfrm>
            <a:off x="4928450" y="2846725"/>
            <a:ext cx="33792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latin typeface="Lato"/>
                <a:ea typeface="Lato"/>
                <a:cs typeface="Lato"/>
                <a:sym typeface="Lato"/>
              </a:rPr>
              <a:t>Methodology</a:t>
            </a:r>
            <a:endParaRPr sz="36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5" name="Shape 165"/>
        <p:cNvGrpSpPr/>
        <p:nvPr/>
      </p:nvGrpSpPr>
      <p:grpSpPr>
        <a:xfrm>
          <a:off x="0" y="0"/>
          <a:ext cx="0" cy="0"/>
          <a:chOff x="0" y="0"/>
          <a:chExt cx="0" cy="0"/>
        </a:xfrm>
      </p:grpSpPr>
      <p:sp>
        <p:nvSpPr>
          <p:cNvPr id="166" name="Google Shape;166;p25"/>
          <p:cNvSpPr txBox="1"/>
          <p:nvPr>
            <p:ph idx="1" type="body"/>
          </p:nvPr>
        </p:nvSpPr>
        <p:spPr>
          <a:xfrm>
            <a:off x="435075" y="419450"/>
            <a:ext cx="81180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Improvement of Pre-Processing</a:t>
            </a:r>
            <a:endParaRPr sz="2400">
              <a:latin typeface="Lato"/>
              <a:ea typeface="Lato"/>
              <a:cs typeface="Lato"/>
              <a:sym typeface="Lato"/>
            </a:endParaRPr>
          </a:p>
        </p:txBody>
      </p:sp>
      <p:sp>
        <p:nvSpPr>
          <p:cNvPr id="167" name="Google Shape;167;p25"/>
          <p:cNvSpPr txBox="1"/>
          <p:nvPr/>
        </p:nvSpPr>
        <p:spPr>
          <a:xfrm>
            <a:off x="577925" y="1271425"/>
            <a:ext cx="79752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Representing the meaning of words through numerically(Vector) that capture semantic and syntactic information of words.</a:t>
            </a:r>
            <a:endParaRPr sz="1800">
              <a:solidFill>
                <a:schemeClr val="lt1"/>
              </a:solidFill>
              <a:latin typeface="Lato"/>
              <a:ea typeface="Lato"/>
              <a:cs typeface="Lato"/>
              <a:sym typeface="Lato"/>
            </a:endParaRPr>
          </a:p>
        </p:txBody>
      </p:sp>
      <p:pic>
        <p:nvPicPr>
          <p:cNvPr id="168" name="Google Shape;168;p25"/>
          <p:cNvPicPr preferRelativeResize="0"/>
          <p:nvPr/>
        </p:nvPicPr>
        <p:blipFill>
          <a:blip r:embed="rId3">
            <a:alphaModFix/>
          </a:blip>
          <a:stretch>
            <a:fillRect/>
          </a:stretch>
        </p:blipFill>
        <p:spPr>
          <a:xfrm>
            <a:off x="2574225" y="2132600"/>
            <a:ext cx="4425474" cy="2226200"/>
          </a:xfrm>
          <a:prstGeom prst="rect">
            <a:avLst/>
          </a:prstGeom>
          <a:noFill/>
          <a:ln>
            <a:noFill/>
          </a:ln>
        </p:spPr>
      </p:pic>
      <p:pic>
        <p:nvPicPr>
          <p:cNvPr id="169" name="Google Shape;169;p25"/>
          <p:cNvPicPr preferRelativeResize="0"/>
          <p:nvPr/>
        </p:nvPicPr>
        <p:blipFill>
          <a:blip r:embed="rId4">
            <a:alphaModFix/>
          </a:blip>
          <a:stretch>
            <a:fillRect/>
          </a:stretch>
        </p:blipFill>
        <p:spPr>
          <a:xfrm>
            <a:off x="7426125" y="208100"/>
            <a:ext cx="920800" cy="92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3" name="Shape 173"/>
        <p:cNvGrpSpPr/>
        <p:nvPr/>
      </p:nvGrpSpPr>
      <p:grpSpPr>
        <a:xfrm>
          <a:off x="0" y="0"/>
          <a:ext cx="0" cy="0"/>
          <a:chOff x="0" y="0"/>
          <a:chExt cx="0" cy="0"/>
        </a:xfrm>
      </p:grpSpPr>
      <p:sp>
        <p:nvSpPr>
          <p:cNvPr id="174" name="Google Shape;174;p26"/>
          <p:cNvSpPr txBox="1"/>
          <p:nvPr/>
        </p:nvSpPr>
        <p:spPr>
          <a:xfrm>
            <a:off x="577925" y="1271425"/>
            <a:ext cx="7975200" cy="3445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Using multiple word prototypes instead of a single vector combining both local and global context. (in addressing homonymy and polysemy)</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Using Arbitrary contexts to form a vocabulary instead of the commonly used linear bag-of-words contexts.</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lnSpc>
                <a:spcPct val="150000"/>
              </a:lnSpc>
              <a:spcBef>
                <a:spcPts val="0"/>
              </a:spcBef>
              <a:spcAft>
                <a:spcPts val="0"/>
              </a:spcAft>
              <a:buNone/>
            </a:pPr>
            <a:r>
              <a:t/>
            </a:r>
            <a:endParaRPr sz="1200">
              <a:solidFill>
                <a:srgbClr val="666666"/>
              </a:solidFill>
              <a:highlight>
                <a:schemeClr val="dk1"/>
              </a:highlight>
              <a:latin typeface="Open Sans"/>
              <a:ea typeface="Open Sans"/>
              <a:cs typeface="Open Sans"/>
              <a:sym typeface="Open Sans"/>
            </a:endParaRPr>
          </a:p>
          <a:p>
            <a:pPr indent="0" lvl="0" marL="0" rtl="0" algn="l">
              <a:lnSpc>
                <a:spcPct val="150000"/>
              </a:lnSpc>
              <a:spcBef>
                <a:spcPts val="0"/>
              </a:spcBef>
              <a:spcAft>
                <a:spcPts val="0"/>
              </a:spcAft>
              <a:buNone/>
            </a:pPr>
            <a:r>
              <a:rPr lang="en" sz="1200">
                <a:solidFill>
                  <a:srgbClr val="666666"/>
                </a:solidFill>
                <a:highlight>
                  <a:schemeClr val="dk1"/>
                </a:highlight>
                <a:latin typeface="Open Sans"/>
                <a:ea typeface="Open Sans"/>
                <a:cs typeface="Open Sans"/>
                <a:sym typeface="Open Sans"/>
              </a:rPr>
              <a:t>[1] </a:t>
            </a:r>
            <a:r>
              <a:rPr lang="en" sz="1200">
                <a:latin typeface="Open Sans"/>
                <a:ea typeface="Open Sans"/>
                <a:cs typeface="Open Sans"/>
                <a:sym typeface="Open Sans"/>
              </a:rPr>
              <a:t>Huang, E., Socher, R., Manning, C. and Ng, A. (2012). </a:t>
            </a:r>
            <a:r>
              <a:rPr i="1" lang="en" sz="1200">
                <a:latin typeface="Open Sans"/>
                <a:ea typeface="Open Sans"/>
                <a:cs typeface="Open Sans"/>
                <a:sym typeface="Open Sans"/>
              </a:rPr>
              <a:t>Improving word representations via global context and multiple word prototypes</a:t>
            </a:r>
            <a:r>
              <a:rPr lang="en" sz="1200">
                <a:latin typeface="Open Sans"/>
                <a:ea typeface="Open Sans"/>
                <a:cs typeface="Open Sans"/>
                <a:sym typeface="Open Sans"/>
              </a:rPr>
              <a:t>. [online] https://dl.acm.org. Available at: https://dl.acm.org/citation.cfm?id=2390645 [Accessed 22 Apr. 2018].</a:t>
            </a:r>
            <a:endParaRPr sz="1200">
              <a:solidFill>
                <a:srgbClr val="666666"/>
              </a:solidFill>
              <a:highlight>
                <a:schemeClr val="dk1"/>
              </a:highlight>
              <a:latin typeface="Open Sans"/>
              <a:ea typeface="Open Sans"/>
              <a:cs typeface="Open Sans"/>
              <a:sym typeface="Open Sans"/>
            </a:endParaRPr>
          </a:p>
          <a:p>
            <a:pPr indent="0" lvl="0" marL="0" rtl="0" algn="l">
              <a:lnSpc>
                <a:spcPct val="150000"/>
              </a:lnSpc>
              <a:spcBef>
                <a:spcPts val="0"/>
              </a:spcBef>
              <a:spcAft>
                <a:spcPts val="0"/>
              </a:spcAft>
              <a:buNone/>
            </a:pPr>
            <a:r>
              <a:rPr lang="en" sz="1200">
                <a:solidFill>
                  <a:srgbClr val="666666"/>
                </a:solidFill>
                <a:highlight>
                  <a:schemeClr val="dk1"/>
                </a:highlight>
                <a:latin typeface="Open Sans"/>
                <a:ea typeface="Open Sans"/>
                <a:cs typeface="Open Sans"/>
                <a:sym typeface="Open Sans"/>
              </a:rPr>
              <a:t>[2</a:t>
            </a:r>
            <a:r>
              <a:rPr lang="en" sz="1200">
                <a:solidFill>
                  <a:srgbClr val="666666"/>
                </a:solidFill>
                <a:highlight>
                  <a:schemeClr val="dk1"/>
                </a:highlight>
                <a:latin typeface="Open Sans"/>
                <a:ea typeface="Open Sans"/>
                <a:cs typeface="Open Sans"/>
                <a:sym typeface="Open Sans"/>
              </a:rPr>
              <a:t>] </a:t>
            </a:r>
            <a:r>
              <a:rPr lang="en" sz="1200">
                <a:latin typeface="Open Sans"/>
                <a:ea typeface="Open Sans"/>
                <a:cs typeface="Open Sans"/>
                <a:sym typeface="Open Sans"/>
              </a:rPr>
              <a:t>Levy, O. and Goldberg, Y. (2018). </a:t>
            </a:r>
            <a:r>
              <a:rPr i="1" lang="en" sz="1200">
                <a:latin typeface="Open Sans"/>
                <a:ea typeface="Open Sans"/>
                <a:cs typeface="Open Sans"/>
                <a:sym typeface="Open Sans"/>
              </a:rPr>
              <a:t>Dependency-Based Word Embeddings</a:t>
            </a:r>
            <a:r>
              <a:rPr lang="en" sz="1200">
                <a:latin typeface="Open Sans"/>
                <a:ea typeface="Open Sans"/>
                <a:cs typeface="Open Sans"/>
                <a:sym typeface="Open Sans"/>
              </a:rPr>
              <a:t>. [online] Aclweb.org. Available at: http://www.aclweb.org/anthology/P14-2050 [Accessed 22 Apr. 2018].</a:t>
            </a:r>
            <a:endParaRPr sz="1200">
              <a:solidFill>
                <a:schemeClr val="lt1"/>
              </a:solidFill>
              <a:latin typeface="Open Sans"/>
              <a:ea typeface="Open Sans"/>
              <a:cs typeface="Open Sans"/>
              <a:sym typeface="Open Sans"/>
            </a:endParaRPr>
          </a:p>
        </p:txBody>
      </p:sp>
      <p:cxnSp>
        <p:nvCxnSpPr>
          <p:cNvPr id="175" name="Google Shape;175;p26"/>
          <p:cNvCxnSpPr/>
          <p:nvPr/>
        </p:nvCxnSpPr>
        <p:spPr>
          <a:xfrm>
            <a:off x="301725" y="2895275"/>
            <a:ext cx="8649000" cy="0"/>
          </a:xfrm>
          <a:prstGeom prst="straightConnector1">
            <a:avLst/>
          </a:prstGeom>
          <a:noFill/>
          <a:ln cap="flat" cmpd="sng" w="9525">
            <a:solidFill>
              <a:schemeClr val="dk2"/>
            </a:solidFill>
            <a:prstDash val="solid"/>
            <a:round/>
            <a:headEnd len="med" w="med" type="none"/>
            <a:tailEnd len="med" w="med" type="none"/>
          </a:ln>
        </p:spPr>
      </p:cxnSp>
      <p:sp>
        <p:nvSpPr>
          <p:cNvPr id="176" name="Google Shape;176;p26"/>
          <p:cNvSpPr txBox="1"/>
          <p:nvPr>
            <p:ph idx="1" type="body"/>
          </p:nvPr>
        </p:nvSpPr>
        <p:spPr>
          <a:xfrm>
            <a:off x="690925" y="369100"/>
            <a:ext cx="7960800" cy="5988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Researches done on Question Processing</a:t>
            </a:r>
            <a:endParaRPr sz="2400">
              <a:latin typeface="Lato"/>
              <a:ea typeface="Lato"/>
              <a:cs typeface="Lato"/>
              <a:sym typeface="Lato"/>
            </a:endParaRPr>
          </a:p>
        </p:txBody>
      </p:sp>
      <p:pic>
        <p:nvPicPr>
          <p:cNvPr id="177" name="Google Shape;177;p26"/>
          <p:cNvPicPr preferRelativeResize="0"/>
          <p:nvPr/>
        </p:nvPicPr>
        <p:blipFill>
          <a:blip r:embed="rId3">
            <a:alphaModFix/>
          </a:blip>
          <a:stretch>
            <a:fillRect/>
          </a:stretch>
        </p:blipFill>
        <p:spPr>
          <a:xfrm>
            <a:off x="7578525" y="208100"/>
            <a:ext cx="920800" cy="92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1" name="Shape 181"/>
        <p:cNvGrpSpPr/>
        <p:nvPr/>
      </p:nvGrpSpPr>
      <p:grpSpPr>
        <a:xfrm>
          <a:off x="0" y="0"/>
          <a:ext cx="0" cy="0"/>
          <a:chOff x="0" y="0"/>
          <a:chExt cx="0" cy="0"/>
        </a:xfrm>
      </p:grpSpPr>
      <p:sp>
        <p:nvSpPr>
          <p:cNvPr id="182" name="Google Shape;182;p27"/>
          <p:cNvSpPr txBox="1"/>
          <p:nvPr>
            <p:ph idx="1" type="body"/>
          </p:nvPr>
        </p:nvSpPr>
        <p:spPr>
          <a:xfrm>
            <a:off x="513000" y="482150"/>
            <a:ext cx="81180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Improvement of Attention</a:t>
            </a:r>
            <a:endParaRPr sz="2400">
              <a:latin typeface="Lato"/>
              <a:ea typeface="Lato"/>
              <a:cs typeface="Lato"/>
              <a:sym typeface="Lato"/>
            </a:endParaRPr>
          </a:p>
        </p:txBody>
      </p:sp>
      <p:sp>
        <p:nvSpPr>
          <p:cNvPr id="183" name="Google Shape;183;p27"/>
          <p:cNvSpPr txBox="1"/>
          <p:nvPr/>
        </p:nvSpPr>
        <p:spPr>
          <a:xfrm>
            <a:off x="1182300" y="1447700"/>
            <a:ext cx="67794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txBox="1"/>
          <p:nvPr/>
        </p:nvSpPr>
        <p:spPr>
          <a:xfrm>
            <a:off x="577925" y="1271425"/>
            <a:ext cx="79752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Why attention in QAS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One of the main problems Recurrent Neural Networks facing is </a:t>
            </a:r>
            <a:r>
              <a:rPr b="1" lang="en" sz="1800">
                <a:solidFill>
                  <a:schemeClr val="lt1"/>
                </a:solidFill>
                <a:latin typeface="Lato"/>
                <a:ea typeface="Lato"/>
                <a:cs typeface="Lato"/>
                <a:sym typeface="Lato"/>
              </a:rPr>
              <a:t>fixed length vector issue </a:t>
            </a:r>
            <a:endParaRPr b="1" sz="1800">
              <a:solidFill>
                <a:schemeClr val="lt1"/>
              </a:solidFill>
              <a:latin typeface="Lato"/>
              <a:ea typeface="Lato"/>
              <a:cs typeface="Lato"/>
              <a:sym typeface="Lato"/>
            </a:endParaRPr>
          </a:p>
          <a:p>
            <a:pPr indent="0" lvl="0" marL="0" rtl="0" algn="l">
              <a:spcBef>
                <a:spcPts val="0"/>
              </a:spcBef>
              <a:spcAft>
                <a:spcPts val="0"/>
              </a:spcAft>
              <a:buNone/>
            </a:pPr>
            <a:r>
              <a:t/>
            </a:r>
            <a:endParaRPr b="1"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All input sequences are forced to be encoded to a fixed length internal vector.</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Input question and context both.</a:t>
            </a:r>
            <a:endParaRPr sz="1800">
              <a:solidFill>
                <a:schemeClr val="lt1"/>
              </a:solidFill>
              <a:latin typeface="Lato"/>
              <a:ea typeface="Lato"/>
              <a:cs typeface="Lato"/>
              <a:sym typeface="Lato"/>
            </a:endParaRPr>
          </a:p>
        </p:txBody>
      </p:sp>
      <p:pic>
        <p:nvPicPr>
          <p:cNvPr id="185" name="Google Shape;185;p27"/>
          <p:cNvPicPr preferRelativeResize="0"/>
          <p:nvPr/>
        </p:nvPicPr>
        <p:blipFill>
          <a:blip r:embed="rId3">
            <a:alphaModFix/>
          </a:blip>
          <a:stretch>
            <a:fillRect/>
          </a:stretch>
        </p:blipFill>
        <p:spPr>
          <a:xfrm>
            <a:off x="7317675" y="137775"/>
            <a:ext cx="1382825" cy="1287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9" name="Shape 189"/>
        <p:cNvGrpSpPr/>
        <p:nvPr/>
      </p:nvGrpSpPr>
      <p:grpSpPr>
        <a:xfrm>
          <a:off x="0" y="0"/>
          <a:ext cx="0" cy="0"/>
          <a:chOff x="0" y="0"/>
          <a:chExt cx="0" cy="0"/>
        </a:xfrm>
      </p:grpSpPr>
      <p:sp>
        <p:nvSpPr>
          <p:cNvPr id="190" name="Google Shape;190;p28"/>
          <p:cNvSpPr txBox="1"/>
          <p:nvPr>
            <p:ph idx="1" type="body"/>
          </p:nvPr>
        </p:nvSpPr>
        <p:spPr>
          <a:xfrm>
            <a:off x="513000" y="482150"/>
            <a:ext cx="81180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Improvement of Attention</a:t>
            </a:r>
            <a:endParaRPr sz="2400">
              <a:latin typeface="Lato"/>
              <a:ea typeface="Lato"/>
              <a:cs typeface="Lato"/>
              <a:sym typeface="Lato"/>
            </a:endParaRPr>
          </a:p>
        </p:txBody>
      </p:sp>
      <p:sp>
        <p:nvSpPr>
          <p:cNvPr id="191" name="Google Shape;191;p28"/>
          <p:cNvSpPr txBox="1"/>
          <p:nvPr/>
        </p:nvSpPr>
        <p:spPr>
          <a:xfrm>
            <a:off x="1182300" y="1447700"/>
            <a:ext cx="67794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txBox="1"/>
          <p:nvPr/>
        </p:nvSpPr>
        <p:spPr>
          <a:xfrm>
            <a:off x="584400" y="1225100"/>
            <a:ext cx="79752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What is </a:t>
            </a:r>
            <a:r>
              <a:rPr lang="en" sz="1800">
                <a:solidFill>
                  <a:schemeClr val="lt1"/>
                </a:solidFill>
                <a:latin typeface="Lato"/>
                <a:ea typeface="Lato"/>
                <a:cs typeface="Lato"/>
                <a:sym typeface="Lato"/>
              </a:rPr>
              <a:t>attention in QAS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Attention is the mechanism which is used in Encoder Decoder model that identifies which parts of the input sequence are relevant to predict output, whereas prediction is the process of using the relevant information to select the appropriate output.</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E.g.:</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Mary went to bathroom. Jack went to hallway. Where is Mary?</a:t>
            </a:r>
            <a:endParaRPr sz="1800">
              <a:solidFill>
                <a:schemeClr val="lt1"/>
              </a:solidFill>
              <a:latin typeface="Lato"/>
              <a:ea typeface="Lato"/>
              <a:cs typeface="Lato"/>
              <a:sym typeface="Lato"/>
            </a:endParaRPr>
          </a:p>
          <a:p>
            <a:pPr indent="0" lvl="0" marL="0" rtl="0" algn="r">
              <a:spcBef>
                <a:spcPts val="0"/>
              </a:spcBef>
              <a:spcAft>
                <a:spcPts val="0"/>
              </a:spcAft>
              <a:buNone/>
            </a:pPr>
            <a:r>
              <a:rPr lang="en" sz="1800">
                <a:solidFill>
                  <a:schemeClr val="lt1"/>
                </a:solidFill>
                <a:latin typeface="Lato"/>
                <a:ea typeface="Lato"/>
                <a:cs typeface="Lato"/>
                <a:sym typeface="Lato"/>
              </a:rPr>
              <a:t>														</a:t>
            </a:r>
            <a:r>
              <a:rPr i="1" lang="en">
                <a:solidFill>
                  <a:schemeClr val="lt1"/>
                </a:solidFill>
                <a:latin typeface="Lato"/>
                <a:ea typeface="Lato"/>
                <a:cs typeface="Lato"/>
                <a:sym typeface="Lato"/>
              </a:rPr>
              <a:t>-bAbl dataset</a:t>
            </a:r>
            <a:endParaRPr sz="1800">
              <a:solidFill>
                <a:schemeClr val="lt1"/>
              </a:solidFill>
              <a:latin typeface="Lato"/>
              <a:ea typeface="Lato"/>
              <a:cs typeface="Lato"/>
              <a:sym typeface="Lato"/>
            </a:endParaRPr>
          </a:p>
        </p:txBody>
      </p:sp>
      <p:pic>
        <p:nvPicPr>
          <p:cNvPr id="193" name="Google Shape;193;p28"/>
          <p:cNvPicPr preferRelativeResize="0"/>
          <p:nvPr/>
        </p:nvPicPr>
        <p:blipFill>
          <a:blip r:embed="rId3">
            <a:alphaModFix/>
          </a:blip>
          <a:stretch>
            <a:fillRect/>
          </a:stretch>
        </p:blipFill>
        <p:spPr>
          <a:xfrm>
            <a:off x="7317675" y="137775"/>
            <a:ext cx="1382825" cy="128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7" name="Shape 197"/>
        <p:cNvGrpSpPr/>
        <p:nvPr/>
      </p:nvGrpSpPr>
      <p:grpSpPr>
        <a:xfrm>
          <a:off x="0" y="0"/>
          <a:ext cx="0" cy="0"/>
          <a:chOff x="0" y="0"/>
          <a:chExt cx="0" cy="0"/>
        </a:xfrm>
      </p:grpSpPr>
      <p:sp>
        <p:nvSpPr>
          <p:cNvPr id="198" name="Google Shape;198;p29"/>
          <p:cNvSpPr txBox="1"/>
          <p:nvPr>
            <p:ph idx="1" type="body"/>
          </p:nvPr>
        </p:nvSpPr>
        <p:spPr>
          <a:xfrm>
            <a:off x="744300" y="347200"/>
            <a:ext cx="76554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Researches done on improving Attention</a:t>
            </a:r>
            <a:endParaRPr sz="2400">
              <a:latin typeface="Lato"/>
              <a:ea typeface="Lato"/>
              <a:cs typeface="Lato"/>
              <a:sym typeface="Lato"/>
            </a:endParaRPr>
          </a:p>
        </p:txBody>
      </p:sp>
      <p:sp>
        <p:nvSpPr>
          <p:cNvPr id="199" name="Google Shape;199;p29"/>
          <p:cNvSpPr txBox="1"/>
          <p:nvPr/>
        </p:nvSpPr>
        <p:spPr>
          <a:xfrm>
            <a:off x="600275" y="1318175"/>
            <a:ext cx="6779400" cy="1248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GLOBAL-LOCAL ATTENTION</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p:txBody>
      </p:sp>
      <p:sp>
        <p:nvSpPr>
          <p:cNvPr id="200" name="Google Shape;200;p29"/>
          <p:cNvSpPr txBox="1"/>
          <p:nvPr/>
        </p:nvSpPr>
        <p:spPr>
          <a:xfrm>
            <a:off x="600275" y="1911000"/>
            <a:ext cx="6779400" cy="790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 Learning  to align in machine translation </a:t>
            </a:r>
            <a:endParaRPr sz="1800">
              <a:solidFill>
                <a:schemeClr val="lt1"/>
              </a:solidFill>
              <a:latin typeface="Lato"/>
              <a:ea typeface="Lato"/>
              <a:cs typeface="Lato"/>
              <a:sym typeface="Lato"/>
            </a:endParaRPr>
          </a:p>
        </p:txBody>
      </p:sp>
      <p:sp>
        <p:nvSpPr>
          <p:cNvPr id="201" name="Google Shape;201;p29"/>
          <p:cNvSpPr txBox="1"/>
          <p:nvPr/>
        </p:nvSpPr>
        <p:spPr>
          <a:xfrm>
            <a:off x="600275" y="2100150"/>
            <a:ext cx="67794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Lato"/>
              <a:ea typeface="Lato"/>
              <a:cs typeface="Lato"/>
              <a:sym typeface="Lato"/>
            </a:endParaRPr>
          </a:p>
        </p:txBody>
      </p:sp>
      <p:sp>
        <p:nvSpPr>
          <p:cNvPr id="202" name="Google Shape;202;p29"/>
          <p:cNvSpPr txBox="1"/>
          <p:nvPr/>
        </p:nvSpPr>
        <p:spPr>
          <a:xfrm>
            <a:off x="600275" y="2938350"/>
            <a:ext cx="6779400" cy="7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Lato"/>
              <a:ea typeface="Lato"/>
              <a:cs typeface="Lato"/>
              <a:sym typeface="Lato"/>
            </a:endParaRPr>
          </a:p>
        </p:txBody>
      </p:sp>
      <p:sp>
        <p:nvSpPr>
          <p:cNvPr id="203" name="Google Shape;203;p29"/>
          <p:cNvSpPr txBox="1"/>
          <p:nvPr/>
        </p:nvSpPr>
        <p:spPr>
          <a:xfrm>
            <a:off x="600275" y="3090750"/>
            <a:ext cx="8351400" cy="19110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666666"/>
                </a:solidFill>
                <a:highlight>
                  <a:srgbClr val="FFFFFF"/>
                </a:highlight>
                <a:latin typeface="Open Sans"/>
                <a:ea typeface="Open Sans"/>
                <a:cs typeface="Open Sans"/>
                <a:sym typeface="Open Sans"/>
              </a:rPr>
              <a:t>[1]D. Bahdanau, K. Cho and Y. Bengio, "NEURAL MACHINE TRANSLATION BY JOINTLY LEARNING TO ALIGN AND TRANSLATE", 2014. [Online]. Available: </a:t>
            </a:r>
            <a:r>
              <a:rPr lang="en" sz="1200" u="sng">
                <a:solidFill>
                  <a:schemeClr val="hlink"/>
                </a:solidFill>
                <a:highlight>
                  <a:srgbClr val="FFFFFF"/>
                </a:highlight>
                <a:latin typeface="Open Sans"/>
                <a:ea typeface="Open Sans"/>
                <a:cs typeface="Open Sans"/>
                <a:sym typeface="Open Sans"/>
                <a:hlinkClick r:id="rId3"/>
              </a:rPr>
              <a:t>https://arxiv.org/pdf/1409.0473.pdf</a:t>
            </a:r>
            <a:r>
              <a:rPr lang="en" sz="1200">
                <a:solidFill>
                  <a:srgbClr val="666666"/>
                </a:solidFill>
                <a:highlight>
                  <a:srgbClr val="FFFFFF"/>
                </a:highlight>
                <a:latin typeface="Open Sans"/>
                <a:ea typeface="Open Sans"/>
                <a:cs typeface="Open Sans"/>
                <a:sym typeface="Open Sans"/>
              </a:rPr>
              <a:t>.</a:t>
            </a:r>
            <a:endParaRPr sz="1200">
              <a:solidFill>
                <a:srgbClr val="666666"/>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sz="1200">
              <a:solidFill>
                <a:srgbClr val="666666"/>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rPr lang="en" sz="1200">
                <a:solidFill>
                  <a:srgbClr val="666666"/>
                </a:solidFill>
                <a:highlight>
                  <a:srgbClr val="FFFFFF"/>
                </a:highlight>
                <a:latin typeface="Open Sans"/>
                <a:ea typeface="Open Sans"/>
                <a:cs typeface="Open Sans"/>
                <a:sym typeface="Open Sans"/>
              </a:rPr>
              <a:t>[2]Y. Bachrach, A. Zukov-Gregori ˇ c, S. Coope, E. Tovell, B. Maksak, J. Rodriguez, C. McMurtie and M. Bordbar, </a:t>
            </a:r>
            <a:r>
              <a:rPr i="1" lang="en" sz="1200">
                <a:solidFill>
                  <a:srgbClr val="666666"/>
                </a:solidFill>
                <a:highlight>
                  <a:srgbClr val="FFFFFF"/>
                </a:highlight>
                <a:latin typeface="Open Sans"/>
                <a:ea typeface="Open Sans"/>
                <a:cs typeface="Open Sans"/>
                <a:sym typeface="Open Sans"/>
              </a:rPr>
              <a:t>Arxiv.org</a:t>
            </a:r>
            <a:r>
              <a:rPr lang="en" sz="1200">
                <a:solidFill>
                  <a:srgbClr val="666666"/>
                </a:solidFill>
                <a:highlight>
                  <a:srgbClr val="FFFFFF"/>
                </a:highlight>
                <a:latin typeface="Open Sans"/>
                <a:ea typeface="Open Sans"/>
                <a:cs typeface="Open Sans"/>
                <a:sym typeface="Open Sans"/>
              </a:rPr>
              <a:t>, 2017. [Online]. Available: </a:t>
            </a:r>
            <a:r>
              <a:rPr lang="en" sz="1200" u="sng">
                <a:solidFill>
                  <a:schemeClr val="hlink"/>
                </a:solidFill>
                <a:highlight>
                  <a:srgbClr val="FFFFFF"/>
                </a:highlight>
                <a:latin typeface="Open Sans"/>
                <a:ea typeface="Open Sans"/>
                <a:cs typeface="Open Sans"/>
                <a:sym typeface="Open Sans"/>
                <a:hlinkClick r:id="rId4"/>
              </a:rPr>
              <a:t>https://arxiv.org/pdf/1707.01378.pdf</a:t>
            </a:r>
            <a:r>
              <a:rPr lang="en" sz="1200">
                <a:solidFill>
                  <a:srgbClr val="666666"/>
                </a:solidFill>
                <a:highlight>
                  <a:srgbClr val="FFFFFF"/>
                </a:highlight>
                <a:latin typeface="Open Sans"/>
                <a:ea typeface="Open Sans"/>
                <a:cs typeface="Open Sans"/>
                <a:sym typeface="Open Sans"/>
              </a:rPr>
              <a:t>.</a:t>
            </a:r>
            <a:endParaRPr sz="1200">
              <a:solidFill>
                <a:srgbClr val="666666"/>
              </a:solidFill>
              <a:highlight>
                <a:srgbClr val="FFFFFF"/>
              </a:highlight>
              <a:latin typeface="Open Sans"/>
              <a:ea typeface="Open Sans"/>
              <a:cs typeface="Open Sans"/>
              <a:sym typeface="Open Sans"/>
            </a:endParaRPr>
          </a:p>
        </p:txBody>
      </p:sp>
      <p:cxnSp>
        <p:nvCxnSpPr>
          <p:cNvPr id="204" name="Google Shape;204;p29"/>
          <p:cNvCxnSpPr/>
          <p:nvPr/>
        </p:nvCxnSpPr>
        <p:spPr>
          <a:xfrm>
            <a:off x="301725" y="3047675"/>
            <a:ext cx="8649000" cy="0"/>
          </a:xfrm>
          <a:prstGeom prst="straightConnector1">
            <a:avLst/>
          </a:prstGeom>
          <a:noFill/>
          <a:ln cap="flat" cmpd="sng" w="9525">
            <a:solidFill>
              <a:schemeClr val="dk2"/>
            </a:solidFill>
            <a:prstDash val="solid"/>
            <a:round/>
            <a:headEnd len="med" w="med" type="none"/>
            <a:tailEnd len="med" w="med" type="none"/>
          </a:ln>
        </p:spPr>
      </p:cxnSp>
      <p:pic>
        <p:nvPicPr>
          <p:cNvPr id="205" name="Google Shape;205;p29"/>
          <p:cNvPicPr preferRelativeResize="0"/>
          <p:nvPr/>
        </p:nvPicPr>
        <p:blipFill>
          <a:blip r:embed="rId5">
            <a:alphaModFix/>
          </a:blip>
          <a:stretch>
            <a:fillRect/>
          </a:stretch>
        </p:blipFill>
        <p:spPr>
          <a:xfrm>
            <a:off x="7379675" y="2825"/>
            <a:ext cx="1382825" cy="1287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9" name="Shape 209"/>
        <p:cNvGrpSpPr/>
        <p:nvPr/>
      </p:nvGrpSpPr>
      <p:grpSpPr>
        <a:xfrm>
          <a:off x="0" y="0"/>
          <a:ext cx="0" cy="0"/>
          <a:chOff x="0" y="0"/>
          <a:chExt cx="0" cy="0"/>
        </a:xfrm>
      </p:grpSpPr>
      <p:sp>
        <p:nvSpPr>
          <p:cNvPr id="210" name="Google Shape;210;p30"/>
          <p:cNvSpPr txBox="1"/>
          <p:nvPr>
            <p:ph idx="1" type="body"/>
          </p:nvPr>
        </p:nvSpPr>
        <p:spPr>
          <a:xfrm>
            <a:off x="435075" y="419450"/>
            <a:ext cx="81180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Improvement of Reasoning</a:t>
            </a:r>
            <a:endParaRPr sz="2400">
              <a:latin typeface="Lato"/>
              <a:ea typeface="Lato"/>
              <a:cs typeface="Lato"/>
              <a:sym typeface="Lato"/>
            </a:endParaRPr>
          </a:p>
        </p:txBody>
      </p:sp>
      <p:sp>
        <p:nvSpPr>
          <p:cNvPr id="211" name="Google Shape;211;p30"/>
          <p:cNvSpPr txBox="1"/>
          <p:nvPr/>
        </p:nvSpPr>
        <p:spPr>
          <a:xfrm>
            <a:off x="584400" y="1377725"/>
            <a:ext cx="79752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Reasoning is the ability to reason about entities and relationships </a:t>
            </a:r>
            <a:r>
              <a:rPr lang="en" sz="1800">
                <a:solidFill>
                  <a:schemeClr val="lt1"/>
                </a:solidFill>
                <a:latin typeface="Lato"/>
                <a:ea typeface="Lato"/>
                <a:cs typeface="Lato"/>
                <a:sym typeface="Lato"/>
              </a:rPr>
              <a:t>intuitively</a:t>
            </a:r>
            <a:r>
              <a:rPr lang="en" sz="1800">
                <a:solidFill>
                  <a:schemeClr val="lt1"/>
                </a:solidFill>
                <a:latin typeface="Lato"/>
                <a:ea typeface="Lato"/>
                <a:cs typeface="Lato"/>
                <a:sym typeface="Lato"/>
              </a:rPr>
              <a:t>.</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E.g.:</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In the afternoon Julie went to the park. Yesterday Julie was at school. Julie went to the cinema this evening. Where did Julie go after the park?</a:t>
            </a:r>
            <a:endParaRPr sz="1800">
              <a:solidFill>
                <a:schemeClr val="lt1"/>
              </a:solidFill>
              <a:latin typeface="Lato"/>
              <a:ea typeface="Lato"/>
              <a:cs typeface="Lato"/>
              <a:sym typeface="Lato"/>
            </a:endParaRPr>
          </a:p>
          <a:p>
            <a:pPr indent="0" lvl="0" marL="0" rtl="0" algn="r">
              <a:spcBef>
                <a:spcPts val="0"/>
              </a:spcBef>
              <a:spcAft>
                <a:spcPts val="0"/>
              </a:spcAft>
              <a:buNone/>
            </a:pPr>
            <a:r>
              <a:rPr lang="en" sz="1800">
                <a:solidFill>
                  <a:schemeClr val="lt1"/>
                </a:solidFill>
                <a:latin typeface="Lato"/>
                <a:ea typeface="Lato"/>
                <a:cs typeface="Lato"/>
                <a:sym typeface="Lato"/>
              </a:rPr>
              <a:t>														</a:t>
            </a:r>
            <a:r>
              <a:rPr i="1" lang="en">
                <a:solidFill>
                  <a:schemeClr val="lt1"/>
                </a:solidFill>
                <a:latin typeface="Lato"/>
                <a:ea typeface="Lato"/>
                <a:cs typeface="Lato"/>
                <a:sym typeface="Lato"/>
              </a:rPr>
              <a:t>-bAbl dataset</a:t>
            </a:r>
            <a:endParaRPr i="1">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p:txBody>
      </p:sp>
      <p:pic>
        <p:nvPicPr>
          <p:cNvPr id="212" name="Google Shape;212;p30"/>
          <p:cNvPicPr preferRelativeResize="0"/>
          <p:nvPr/>
        </p:nvPicPr>
        <p:blipFill>
          <a:blip r:embed="rId3">
            <a:alphaModFix/>
          </a:blip>
          <a:stretch>
            <a:fillRect/>
          </a:stretch>
        </p:blipFill>
        <p:spPr>
          <a:xfrm>
            <a:off x="7174499" y="274713"/>
            <a:ext cx="888250" cy="888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16" name="Shape 216"/>
        <p:cNvGrpSpPr/>
        <p:nvPr/>
      </p:nvGrpSpPr>
      <p:grpSpPr>
        <a:xfrm>
          <a:off x="0" y="0"/>
          <a:ext cx="0" cy="0"/>
          <a:chOff x="0" y="0"/>
          <a:chExt cx="0" cy="0"/>
        </a:xfrm>
      </p:grpSpPr>
      <p:sp>
        <p:nvSpPr>
          <p:cNvPr id="217" name="Google Shape;217;p31"/>
          <p:cNvSpPr txBox="1"/>
          <p:nvPr>
            <p:ph idx="1" type="body"/>
          </p:nvPr>
        </p:nvSpPr>
        <p:spPr>
          <a:xfrm>
            <a:off x="435075" y="419450"/>
            <a:ext cx="81180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Researches done on Reasoning</a:t>
            </a:r>
            <a:endParaRPr sz="2400">
              <a:latin typeface="Lato"/>
              <a:ea typeface="Lato"/>
              <a:cs typeface="Lato"/>
              <a:sym typeface="Lato"/>
            </a:endParaRPr>
          </a:p>
        </p:txBody>
      </p:sp>
      <p:sp>
        <p:nvSpPr>
          <p:cNvPr id="218" name="Google Shape;218;p31"/>
          <p:cNvSpPr txBox="1"/>
          <p:nvPr/>
        </p:nvSpPr>
        <p:spPr>
          <a:xfrm>
            <a:off x="600275" y="1200525"/>
            <a:ext cx="7952700" cy="927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Reasoning is what Knowledge bases and Ontology approaches lacked.</a:t>
            </a:r>
            <a:endParaRPr sz="1800">
              <a:solidFill>
                <a:schemeClr val="lt1"/>
              </a:solidFill>
              <a:latin typeface="Lato"/>
              <a:ea typeface="Lato"/>
              <a:cs typeface="Lato"/>
              <a:sym typeface="Lato"/>
            </a:endParaRPr>
          </a:p>
          <a:p>
            <a:pPr indent="-342900" lvl="0" marL="457200" rtl="0" algn="l">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Previous efforts on reasoning in Neural Networks were rule based. </a:t>
            </a:r>
            <a:r>
              <a:rPr baseline="30000" lang="en" sz="1800">
                <a:solidFill>
                  <a:schemeClr val="lt1"/>
                </a:solidFill>
                <a:latin typeface="Lato"/>
                <a:ea typeface="Lato"/>
                <a:cs typeface="Lato"/>
                <a:sym typeface="Lato"/>
              </a:rPr>
              <a:t>[1]</a:t>
            </a:r>
            <a:endParaRPr baseline="30000" sz="1800">
              <a:solidFill>
                <a:schemeClr val="lt1"/>
              </a:solidFill>
              <a:latin typeface="Lato"/>
              <a:ea typeface="Lato"/>
              <a:cs typeface="Lato"/>
              <a:sym typeface="Lato"/>
            </a:endParaRPr>
          </a:p>
          <a:p>
            <a:pPr indent="-342900" lvl="0" marL="457200" rtl="0" algn="l">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State of art systems use pure neural networks for Reasoning. </a:t>
            </a:r>
            <a:r>
              <a:rPr baseline="30000" lang="en" sz="1800">
                <a:solidFill>
                  <a:schemeClr val="lt1"/>
                </a:solidFill>
                <a:latin typeface="Lato"/>
                <a:ea typeface="Lato"/>
                <a:cs typeface="Lato"/>
                <a:sym typeface="Lato"/>
              </a:rPr>
              <a:t>[1]</a:t>
            </a:r>
            <a:endParaRPr sz="1000">
              <a:solidFill>
                <a:srgbClr val="666666"/>
              </a:solidFill>
              <a:highlight>
                <a:srgbClr val="FFFFFF"/>
              </a:highlight>
              <a:latin typeface="Open Sans"/>
              <a:ea typeface="Open Sans"/>
              <a:cs typeface="Open Sans"/>
              <a:sym typeface="Open Sans"/>
            </a:endParaRPr>
          </a:p>
        </p:txBody>
      </p:sp>
      <p:cxnSp>
        <p:nvCxnSpPr>
          <p:cNvPr id="219" name="Google Shape;219;p31"/>
          <p:cNvCxnSpPr/>
          <p:nvPr/>
        </p:nvCxnSpPr>
        <p:spPr>
          <a:xfrm flipH="1" rot="10800000">
            <a:off x="215500" y="2941400"/>
            <a:ext cx="8649000" cy="28800"/>
          </a:xfrm>
          <a:prstGeom prst="straightConnector1">
            <a:avLst/>
          </a:prstGeom>
          <a:noFill/>
          <a:ln cap="flat" cmpd="sng" w="9525">
            <a:solidFill>
              <a:schemeClr val="dk2"/>
            </a:solidFill>
            <a:prstDash val="solid"/>
            <a:round/>
            <a:headEnd len="med" w="med" type="none"/>
            <a:tailEnd len="med" w="med" type="none"/>
          </a:ln>
        </p:spPr>
      </p:cxnSp>
      <p:sp>
        <p:nvSpPr>
          <p:cNvPr id="220" name="Google Shape;220;p31"/>
          <p:cNvSpPr txBox="1"/>
          <p:nvPr/>
        </p:nvSpPr>
        <p:spPr>
          <a:xfrm>
            <a:off x="595650" y="3275475"/>
            <a:ext cx="7952700" cy="14841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None/>
            </a:pPr>
            <a:r>
              <a:rPr lang="en" sz="1200">
                <a:solidFill>
                  <a:srgbClr val="666666"/>
                </a:solidFill>
                <a:highlight>
                  <a:srgbClr val="FFFFFF"/>
                </a:highlight>
                <a:latin typeface="Open Sans"/>
                <a:ea typeface="Open Sans"/>
                <a:cs typeface="Open Sans"/>
                <a:sym typeface="Open Sans"/>
              </a:rPr>
              <a:t>[1] B. Peng, Z. Lu, H. Li and K. Wong, "Towards Neural Network-based Reasoning". Available: </a:t>
            </a:r>
            <a:r>
              <a:rPr lang="en" sz="1200" u="sng">
                <a:solidFill>
                  <a:schemeClr val="accent5"/>
                </a:solidFill>
                <a:highlight>
                  <a:srgbClr val="FFFFFF"/>
                </a:highlight>
                <a:latin typeface="Open Sans"/>
                <a:ea typeface="Open Sans"/>
                <a:cs typeface="Open Sans"/>
                <a:sym typeface="Open Sans"/>
                <a:hlinkClick r:id="rId4"/>
              </a:rPr>
              <a:t>http://www.thespermwhale.com/jaseweston/ram/papers/paper_18.pdf</a:t>
            </a:r>
            <a:endParaRPr sz="1200">
              <a:solidFill>
                <a:srgbClr val="666666"/>
              </a:solidFill>
              <a:highlight>
                <a:srgbClr val="FFFFFF"/>
              </a:highlight>
              <a:latin typeface="Open Sans"/>
              <a:ea typeface="Open Sans"/>
              <a:cs typeface="Open Sans"/>
              <a:sym typeface="Open Sans"/>
            </a:endParaRPr>
          </a:p>
          <a:p>
            <a:pPr indent="-457200" lvl="0" marL="457200" rtl="0" algn="l">
              <a:lnSpc>
                <a:spcPct val="150000"/>
              </a:lnSpc>
              <a:spcBef>
                <a:spcPts val="0"/>
              </a:spcBef>
              <a:spcAft>
                <a:spcPts val="0"/>
              </a:spcAft>
              <a:buNone/>
            </a:pPr>
            <a:r>
              <a:rPr lang="en" sz="1200">
                <a:solidFill>
                  <a:srgbClr val="666666"/>
                </a:solidFill>
                <a:highlight>
                  <a:srgbClr val="FFFFFF"/>
                </a:highlight>
                <a:latin typeface="Open Sans"/>
                <a:ea typeface="Open Sans"/>
                <a:cs typeface="Open Sans"/>
                <a:sym typeface="Open Sans"/>
              </a:rPr>
              <a:t>[2] Gabriel Recchia, “Considerations for Evaluating Models of Language Understanding and Reasoning”. Available: </a:t>
            </a:r>
            <a:r>
              <a:rPr lang="en" sz="1200" u="sng">
                <a:solidFill>
                  <a:schemeClr val="accent5"/>
                </a:solidFill>
                <a:highlight>
                  <a:srgbClr val="FFFFFF"/>
                </a:highlight>
                <a:latin typeface="Open Sans"/>
                <a:ea typeface="Open Sans"/>
                <a:cs typeface="Open Sans"/>
                <a:sym typeface="Open Sans"/>
                <a:hlinkClick r:id="rId5"/>
              </a:rPr>
              <a:t>http://www.thespermwhale.com/jaseweston/ram/papers/paper_14.pdf</a:t>
            </a:r>
            <a:endParaRPr>
              <a:solidFill>
                <a:schemeClr val="dk1"/>
              </a:solidFill>
            </a:endParaRPr>
          </a:p>
          <a:p>
            <a:pPr indent="-457200" lvl="0" marL="457200" rtl="0" algn="l">
              <a:lnSpc>
                <a:spcPct val="150000"/>
              </a:lnSpc>
              <a:spcBef>
                <a:spcPts val="0"/>
              </a:spcBef>
              <a:spcAft>
                <a:spcPts val="0"/>
              </a:spcAft>
              <a:buNone/>
            </a:pPr>
            <a:r>
              <a:t/>
            </a:r>
            <a:endParaRPr/>
          </a:p>
        </p:txBody>
      </p:sp>
      <p:pic>
        <p:nvPicPr>
          <p:cNvPr id="221" name="Google Shape;221;p31"/>
          <p:cNvPicPr preferRelativeResize="0"/>
          <p:nvPr/>
        </p:nvPicPr>
        <p:blipFill>
          <a:blip r:embed="rId6">
            <a:alphaModFix/>
          </a:blip>
          <a:stretch>
            <a:fillRect/>
          </a:stretch>
        </p:blipFill>
        <p:spPr>
          <a:xfrm>
            <a:off x="7151399" y="274700"/>
            <a:ext cx="888250" cy="888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nvSpPr>
        <p:spPr>
          <a:xfrm>
            <a:off x="5245875" y="2931325"/>
            <a:ext cx="29556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Lato"/>
                <a:ea typeface="Lato"/>
                <a:cs typeface="Lato"/>
                <a:sym typeface="Lato"/>
              </a:rPr>
              <a:t>Introduction</a:t>
            </a:r>
            <a:endParaRPr b="1" sz="2400">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25" name="Shape 225"/>
        <p:cNvGrpSpPr/>
        <p:nvPr/>
      </p:nvGrpSpPr>
      <p:grpSpPr>
        <a:xfrm>
          <a:off x="0" y="0"/>
          <a:ext cx="0" cy="0"/>
          <a:chOff x="0" y="0"/>
          <a:chExt cx="0" cy="0"/>
        </a:xfrm>
      </p:grpSpPr>
      <p:sp>
        <p:nvSpPr>
          <p:cNvPr id="226" name="Google Shape;226;p32"/>
          <p:cNvSpPr txBox="1"/>
          <p:nvPr>
            <p:ph idx="1" type="body"/>
          </p:nvPr>
        </p:nvSpPr>
        <p:spPr>
          <a:xfrm>
            <a:off x="435075" y="419450"/>
            <a:ext cx="81180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Researches done on Reasoning</a:t>
            </a:r>
            <a:endParaRPr sz="2400">
              <a:latin typeface="Lato"/>
              <a:ea typeface="Lato"/>
              <a:cs typeface="Lato"/>
              <a:sym typeface="Lato"/>
            </a:endParaRPr>
          </a:p>
        </p:txBody>
      </p:sp>
      <p:sp>
        <p:nvSpPr>
          <p:cNvPr id="227" name="Google Shape;227;p32"/>
          <p:cNvSpPr txBox="1"/>
          <p:nvPr/>
        </p:nvSpPr>
        <p:spPr>
          <a:xfrm>
            <a:off x="600275" y="1200525"/>
            <a:ext cx="7952700" cy="927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Reasoning capabilities depend on the usage of long term and short term dependencies during inference.</a:t>
            </a:r>
            <a:endParaRPr sz="1800">
              <a:solidFill>
                <a:schemeClr val="lt1"/>
              </a:solidFill>
              <a:latin typeface="Lato"/>
              <a:ea typeface="Lato"/>
              <a:cs typeface="Lato"/>
              <a:sym typeface="Lato"/>
            </a:endParaRPr>
          </a:p>
          <a:p>
            <a:pPr indent="-342900" lvl="0" marL="457200" rtl="0" algn="l">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This system will use Reinforced Memory Networks which is a combination of Memory Networks and Reinforcement Learning</a:t>
            </a:r>
            <a:r>
              <a:rPr baseline="30000" lang="en" sz="1800">
                <a:solidFill>
                  <a:schemeClr val="lt1"/>
                </a:solidFill>
                <a:latin typeface="Lato"/>
                <a:ea typeface="Lato"/>
                <a:cs typeface="Lato"/>
                <a:sym typeface="Lato"/>
              </a:rPr>
              <a:t>[1]</a:t>
            </a:r>
            <a:endParaRPr baseline="30000" sz="1000">
              <a:solidFill>
                <a:srgbClr val="666666"/>
              </a:solidFill>
              <a:highlight>
                <a:srgbClr val="FFFFFF"/>
              </a:highlight>
              <a:latin typeface="Open Sans"/>
              <a:ea typeface="Open Sans"/>
              <a:cs typeface="Open Sans"/>
              <a:sym typeface="Open Sans"/>
            </a:endParaRPr>
          </a:p>
        </p:txBody>
      </p:sp>
      <p:cxnSp>
        <p:nvCxnSpPr>
          <p:cNvPr id="228" name="Google Shape;228;p32"/>
          <p:cNvCxnSpPr/>
          <p:nvPr/>
        </p:nvCxnSpPr>
        <p:spPr>
          <a:xfrm flipH="1" rot="10800000">
            <a:off x="215500" y="3017600"/>
            <a:ext cx="8649000" cy="28800"/>
          </a:xfrm>
          <a:prstGeom prst="straightConnector1">
            <a:avLst/>
          </a:prstGeom>
          <a:noFill/>
          <a:ln cap="flat" cmpd="sng" w="9525">
            <a:solidFill>
              <a:schemeClr val="dk2"/>
            </a:solidFill>
            <a:prstDash val="solid"/>
            <a:round/>
            <a:headEnd len="med" w="med" type="none"/>
            <a:tailEnd len="med" w="med" type="none"/>
          </a:ln>
        </p:spPr>
      </p:cxnSp>
      <p:sp>
        <p:nvSpPr>
          <p:cNvPr id="229" name="Google Shape;229;p32"/>
          <p:cNvSpPr txBox="1"/>
          <p:nvPr/>
        </p:nvSpPr>
        <p:spPr>
          <a:xfrm>
            <a:off x="595650" y="3211475"/>
            <a:ext cx="7952700" cy="134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666666"/>
                </a:solidFill>
                <a:highlight>
                  <a:srgbClr val="FFFFFF"/>
                </a:highlight>
                <a:latin typeface="Open Sans"/>
                <a:ea typeface="Open Sans"/>
                <a:cs typeface="Open Sans"/>
                <a:sym typeface="Open Sans"/>
              </a:rPr>
              <a:t>[1] Anupiya Nugaliyadde, Kok Wai Wong, Ferdous Sohe and Hong Xie, "Reinforced Memory Network for Question Answering". Available: </a:t>
            </a:r>
            <a:r>
              <a:rPr lang="en" sz="1200">
                <a:solidFill>
                  <a:srgbClr val="666666"/>
                </a:solidFill>
                <a:highlight>
                  <a:srgbClr val="FFFFFF"/>
                </a:highlight>
                <a:uFill>
                  <a:noFill/>
                </a:uFill>
                <a:latin typeface="Open Sans"/>
                <a:ea typeface="Open Sans"/>
                <a:cs typeface="Open Sans"/>
                <a:sym typeface="Open Sans"/>
                <a:hlinkClick r:id="rId3"/>
              </a:rPr>
              <a:t>https://www.researchgate.net/publication/320658588_Reinforced_Memory_Network_for_Question_Answering</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457200" lvl="0" marL="457200" rtl="0" algn="l">
              <a:lnSpc>
                <a:spcPct val="150000"/>
              </a:lnSpc>
              <a:spcBef>
                <a:spcPts val="0"/>
              </a:spcBef>
              <a:spcAft>
                <a:spcPts val="0"/>
              </a:spcAft>
              <a:buNone/>
            </a:pPr>
            <a:r>
              <a:t/>
            </a:r>
            <a:endParaRPr/>
          </a:p>
        </p:txBody>
      </p:sp>
      <p:pic>
        <p:nvPicPr>
          <p:cNvPr id="230" name="Google Shape;230;p32"/>
          <p:cNvPicPr preferRelativeResize="0"/>
          <p:nvPr/>
        </p:nvPicPr>
        <p:blipFill>
          <a:blip r:embed="rId4">
            <a:alphaModFix/>
          </a:blip>
          <a:stretch>
            <a:fillRect/>
          </a:stretch>
        </p:blipFill>
        <p:spPr>
          <a:xfrm>
            <a:off x="7151399" y="274700"/>
            <a:ext cx="888250" cy="88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4" name="Shape 234"/>
        <p:cNvGrpSpPr/>
        <p:nvPr/>
      </p:nvGrpSpPr>
      <p:grpSpPr>
        <a:xfrm>
          <a:off x="0" y="0"/>
          <a:ext cx="0" cy="0"/>
          <a:chOff x="0" y="0"/>
          <a:chExt cx="0" cy="0"/>
        </a:xfrm>
      </p:grpSpPr>
      <p:sp>
        <p:nvSpPr>
          <p:cNvPr id="235" name="Google Shape;235;p33"/>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3"/>
          <p:cNvSpPr txBox="1"/>
          <p:nvPr>
            <p:ph idx="1" type="body"/>
          </p:nvPr>
        </p:nvSpPr>
        <p:spPr>
          <a:xfrm>
            <a:off x="435075" y="419450"/>
            <a:ext cx="81180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Improvement of Memory</a:t>
            </a:r>
            <a:endParaRPr sz="2400">
              <a:latin typeface="Lato"/>
              <a:ea typeface="Lato"/>
              <a:cs typeface="Lato"/>
              <a:sym typeface="Lato"/>
            </a:endParaRPr>
          </a:p>
        </p:txBody>
      </p:sp>
      <p:sp>
        <p:nvSpPr>
          <p:cNvPr id="237" name="Google Shape;237;p33"/>
          <p:cNvSpPr txBox="1"/>
          <p:nvPr/>
        </p:nvSpPr>
        <p:spPr>
          <a:xfrm>
            <a:off x="577925" y="1271425"/>
            <a:ext cx="79752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Memory </a:t>
            </a:r>
            <a:r>
              <a:rPr lang="en" sz="1800">
                <a:solidFill>
                  <a:schemeClr val="lt1"/>
                </a:solidFill>
                <a:latin typeface="Lato"/>
                <a:ea typeface="Lato"/>
                <a:cs typeface="Lato"/>
                <a:sym typeface="Lato"/>
              </a:rPr>
              <a:t>is the ability to retain the most important data inputted and ability to identify the threshold level of retainment of memory.</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E.g.:</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rPr lang="en" sz="1800">
                <a:solidFill>
                  <a:schemeClr val="lt1"/>
                </a:solidFill>
                <a:latin typeface="Lato"/>
                <a:ea typeface="Lato"/>
                <a:cs typeface="Lato"/>
                <a:sym typeface="Lato"/>
              </a:rPr>
              <a:t>Mary travelled to the hallway. John moved to the bedroom.</a:t>
            </a:r>
            <a:endParaRPr sz="1800">
              <a:solidFill>
                <a:schemeClr val="lt1"/>
              </a:solidFill>
              <a:latin typeface="Lato"/>
              <a:ea typeface="Lato"/>
              <a:cs typeface="Lato"/>
              <a:sym typeface="Lato"/>
            </a:endParaRPr>
          </a:p>
          <a:p>
            <a:pPr indent="0" lvl="0" marL="0" rtl="0" algn="r">
              <a:spcBef>
                <a:spcPts val="0"/>
              </a:spcBef>
              <a:spcAft>
                <a:spcPts val="0"/>
              </a:spcAft>
              <a:buNone/>
            </a:pPr>
            <a:r>
              <a:rPr lang="en" sz="1800">
                <a:solidFill>
                  <a:schemeClr val="lt1"/>
                </a:solidFill>
                <a:latin typeface="Lato"/>
                <a:ea typeface="Lato"/>
                <a:cs typeface="Lato"/>
                <a:sym typeface="Lato"/>
              </a:rPr>
              <a:t>														</a:t>
            </a:r>
            <a:r>
              <a:rPr i="1" lang="en">
                <a:solidFill>
                  <a:schemeClr val="lt1"/>
                </a:solidFill>
                <a:latin typeface="Lato"/>
                <a:ea typeface="Lato"/>
                <a:cs typeface="Lato"/>
                <a:sym typeface="Lato"/>
              </a:rPr>
              <a:t>-bAbl dataset</a:t>
            </a:r>
            <a:endParaRPr i="1">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p:txBody>
      </p:sp>
      <p:pic>
        <p:nvPicPr>
          <p:cNvPr id="238" name="Google Shape;238;p33"/>
          <p:cNvPicPr preferRelativeResize="0"/>
          <p:nvPr/>
        </p:nvPicPr>
        <p:blipFill>
          <a:blip r:embed="rId3">
            <a:alphaModFix/>
          </a:blip>
          <a:stretch>
            <a:fillRect/>
          </a:stretch>
        </p:blipFill>
        <p:spPr>
          <a:xfrm>
            <a:off x="7790448" y="151138"/>
            <a:ext cx="1143525" cy="1135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42" name="Shape 242"/>
        <p:cNvGrpSpPr/>
        <p:nvPr/>
      </p:nvGrpSpPr>
      <p:grpSpPr>
        <a:xfrm>
          <a:off x="0" y="0"/>
          <a:ext cx="0" cy="0"/>
          <a:chOff x="0" y="0"/>
          <a:chExt cx="0" cy="0"/>
        </a:xfrm>
      </p:grpSpPr>
      <p:sp>
        <p:nvSpPr>
          <p:cNvPr id="243" name="Google Shape;243;p34"/>
          <p:cNvSpPr txBox="1"/>
          <p:nvPr>
            <p:ph idx="1" type="body"/>
          </p:nvPr>
        </p:nvSpPr>
        <p:spPr>
          <a:xfrm>
            <a:off x="435075" y="419450"/>
            <a:ext cx="8118000" cy="598800"/>
          </a:xfrm>
          <a:prstGeom prst="rect">
            <a:avLst/>
          </a:prstGeom>
          <a:solidFill>
            <a:schemeClr val="lt1"/>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Lato"/>
                <a:ea typeface="Lato"/>
                <a:cs typeface="Lato"/>
                <a:sym typeface="Lato"/>
              </a:rPr>
              <a:t>Researches done on Memory</a:t>
            </a:r>
            <a:endParaRPr sz="2400">
              <a:latin typeface="Lato"/>
              <a:ea typeface="Lato"/>
              <a:cs typeface="Lato"/>
              <a:sym typeface="Lato"/>
            </a:endParaRPr>
          </a:p>
        </p:txBody>
      </p:sp>
      <p:sp>
        <p:nvSpPr>
          <p:cNvPr id="244" name="Google Shape;244;p34"/>
          <p:cNvSpPr txBox="1"/>
          <p:nvPr/>
        </p:nvSpPr>
        <p:spPr>
          <a:xfrm>
            <a:off x="600275" y="1200525"/>
            <a:ext cx="7952700" cy="1006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Neural network architecture which processes input sequences and questions, forms episodic memories, and generates relevant answers</a:t>
            </a:r>
            <a:r>
              <a:rPr lang="en" sz="1800">
                <a:solidFill>
                  <a:schemeClr val="lt1"/>
                </a:solidFill>
                <a:latin typeface="Lato"/>
                <a:ea typeface="Lato"/>
                <a:cs typeface="Lato"/>
                <a:sym typeface="Lato"/>
              </a:rPr>
              <a:t> </a:t>
            </a:r>
            <a:r>
              <a:rPr baseline="30000" lang="en" sz="1800">
                <a:solidFill>
                  <a:schemeClr val="lt1"/>
                </a:solidFill>
                <a:latin typeface="Lato"/>
                <a:ea typeface="Lato"/>
                <a:cs typeface="Lato"/>
                <a:sym typeface="Lato"/>
              </a:rPr>
              <a:t>[1]</a:t>
            </a:r>
            <a:endParaRPr sz="1000">
              <a:solidFill>
                <a:srgbClr val="666666"/>
              </a:solidFill>
              <a:highlight>
                <a:srgbClr val="FFFFFF"/>
              </a:highlight>
              <a:latin typeface="Open Sans"/>
              <a:ea typeface="Open Sans"/>
              <a:cs typeface="Open Sans"/>
              <a:sym typeface="Open Sans"/>
            </a:endParaRPr>
          </a:p>
        </p:txBody>
      </p:sp>
      <p:cxnSp>
        <p:nvCxnSpPr>
          <p:cNvPr id="245" name="Google Shape;245;p34"/>
          <p:cNvCxnSpPr/>
          <p:nvPr/>
        </p:nvCxnSpPr>
        <p:spPr>
          <a:xfrm flipH="1" rot="10800000">
            <a:off x="215500" y="2865200"/>
            <a:ext cx="8649000" cy="288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34"/>
          <p:cNvSpPr txBox="1"/>
          <p:nvPr/>
        </p:nvSpPr>
        <p:spPr>
          <a:xfrm>
            <a:off x="587475" y="2988400"/>
            <a:ext cx="7952700" cy="15804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None/>
            </a:pPr>
            <a:r>
              <a:rPr lang="en" sz="1200">
                <a:solidFill>
                  <a:srgbClr val="666666"/>
                </a:solidFill>
                <a:highlight>
                  <a:srgbClr val="FFFFFF"/>
                </a:highlight>
                <a:latin typeface="Open Sans"/>
                <a:ea typeface="Open Sans"/>
                <a:cs typeface="Open Sans"/>
                <a:sym typeface="Open Sans"/>
              </a:rPr>
              <a:t>[1] “Dynamic Memory Networks for Natural Languag</a:t>
            </a:r>
            <a:r>
              <a:rPr lang="en" sz="1200">
                <a:solidFill>
                  <a:srgbClr val="666666"/>
                </a:solidFill>
                <a:highlight>
                  <a:srgbClr val="FFFFFF"/>
                </a:highlight>
                <a:latin typeface="Open Sans"/>
                <a:ea typeface="Open Sans"/>
                <a:cs typeface="Open Sans"/>
                <a:sym typeface="Open Sans"/>
              </a:rPr>
              <a:t>e </a:t>
            </a:r>
            <a:r>
              <a:rPr lang="en" sz="1200">
                <a:solidFill>
                  <a:srgbClr val="666666"/>
                </a:solidFill>
                <a:highlight>
                  <a:srgbClr val="FFFFFF"/>
                </a:highlight>
                <a:latin typeface="Open Sans"/>
                <a:ea typeface="Open Sans"/>
                <a:cs typeface="Open Sans"/>
                <a:sym typeface="Open Sans"/>
              </a:rPr>
              <a:t>Processing” </a:t>
            </a:r>
            <a:endParaRPr sz="1200">
              <a:solidFill>
                <a:srgbClr val="666666"/>
              </a:solidFill>
              <a:highlight>
                <a:srgbClr val="FFFFFF"/>
              </a:highlight>
              <a:latin typeface="Open Sans"/>
              <a:ea typeface="Open Sans"/>
              <a:cs typeface="Open Sans"/>
              <a:sym typeface="Open Sans"/>
            </a:endParaRPr>
          </a:p>
          <a:p>
            <a:pPr indent="-457200" lvl="0" marL="914400" rtl="0" algn="l">
              <a:lnSpc>
                <a:spcPct val="150000"/>
              </a:lnSpc>
              <a:spcBef>
                <a:spcPts val="0"/>
              </a:spcBef>
              <a:spcAft>
                <a:spcPts val="0"/>
              </a:spcAft>
              <a:buNone/>
            </a:pPr>
            <a:r>
              <a:rPr lang="en" sz="1200">
                <a:solidFill>
                  <a:srgbClr val="666666"/>
                </a:solidFill>
                <a:highlight>
                  <a:srgbClr val="FFFFFF"/>
                </a:highlight>
                <a:latin typeface="Open Sans"/>
                <a:ea typeface="Open Sans"/>
                <a:cs typeface="Open Sans"/>
                <a:sym typeface="Open Sans"/>
              </a:rPr>
              <a:t>Available: </a:t>
            </a:r>
            <a:r>
              <a:rPr lang="en" sz="1200" u="sng">
                <a:solidFill>
                  <a:schemeClr val="hlink"/>
                </a:solidFill>
                <a:highlight>
                  <a:srgbClr val="FFFFFF"/>
                </a:highlight>
                <a:latin typeface="Open Sans"/>
                <a:ea typeface="Open Sans"/>
                <a:cs typeface="Open Sans"/>
                <a:sym typeface="Open Sans"/>
                <a:hlinkClick r:id="rId3"/>
              </a:rPr>
              <a:t>http://proceedings.mlr.press/v48/kumar16.pdf</a:t>
            </a:r>
            <a:endParaRPr sz="1200">
              <a:solidFill>
                <a:srgbClr val="666666"/>
              </a:solidFill>
              <a:highlight>
                <a:srgbClr val="FFFFFF"/>
              </a:highlight>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pic>
        <p:nvPicPr>
          <p:cNvPr id="247" name="Google Shape;247;p34"/>
          <p:cNvPicPr preferRelativeResize="0"/>
          <p:nvPr/>
        </p:nvPicPr>
        <p:blipFill>
          <a:blip r:embed="rId4">
            <a:alphaModFix/>
          </a:blip>
          <a:stretch>
            <a:fillRect/>
          </a:stretch>
        </p:blipFill>
        <p:spPr>
          <a:xfrm>
            <a:off x="7790448" y="151138"/>
            <a:ext cx="1143525" cy="1135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5"/>
          <p:cNvSpPr txBox="1"/>
          <p:nvPr>
            <p:ph idx="1" type="body"/>
          </p:nvPr>
        </p:nvSpPr>
        <p:spPr>
          <a:xfrm>
            <a:off x="1512000" y="383275"/>
            <a:ext cx="5998800" cy="59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000">
                <a:latin typeface="Lato"/>
                <a:ea typeface="Lato"/>
                <a:cs typeface="Lato"/>
                <a:sym typeface="Lato"/>
              </a:rPr>
              <a:t>Technologies</a:t>
            </a:r>
            <a:endParaRPr b="1" sz="3000">
              <a:latin typeface="Lato"/>
              <a:ea typeface="Lato"/>
              <a:cs typeface="Lato"/>
              <a:sym typeface="Lato"/>
            </a:endParaRPr>
          </a:p>
        </p:txBody>
      </p:sp>
      <p:sp>
        <p:nvSpPr>
          <p:cNvPr id="253" name="Google Shape;253;p35"/>
          <p:cNvSpPr txBox="1"/>
          <p:nvPr/>
        </p:nvSpPr>
        <p:spPr>
          <a:xfrm>
            <a:off x="589050" y="1120650"/>
            <a:ext cx="7974000" cy="2514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Lato"/>
              <a:buChar char="●"/>
            </a:pPr>
            <a:r>
              <a:rPr lang="en" sz="2400">
                <a:solidFill>
                  <a:schemeClr val="dk1"/>
                </a:solidFill>
                <a:latin typeface="Lato"/>
                <a:ea typeface="Lato"/>
                <a:cs typeface="Lato"/>
                <a:sym typeface="Lato"/>
              </a:rPr>
              <a:t>Python 3.6</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 sz="2400">
                <a:solidFill>
                  <a:schemeClr val="dk1"/>
                </a:solidFill>
                <a:latin typeface="Lato"/>
                <a:ea typeface="Lato"/>
                <a:cs typeface="Lato"/>
                <a:sym typeface="Lato"/>
              </a:rPr>
              <a:t>Keras</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 sz="2400">
                <a:solidFill>
                  <a:schemeClr val="dk1"/>
                </a:solidFill>
                <a:latin typeface="Lato"/>
                <a:ea typeface="Lato"/>
                <a:cs typeface="Lato"/>
                <a:sym typeface="Lato"/>
              </a:rPr>
              <a:t>TensorFlow</a:t>
            </a:r>
            <a:endParaRPr sz="2400">
              <a:solidFill>
                <a:schemeClr val="dk1"/>
              </a:solidFill>
              <a:latin typeface="Lato"/>
              <a:ea typeface="Lato"/>
              <a:cs typeface="Lato"/>
              <a:sym typeface="Lato"/>
            </a:endParaRPr>
          </a:p>
          <a:p>
            <a:pPr indent="-381000" lvl="0" marL="457200" rtl="0" algn="l">
              <a:spcBef>
                <a:spcPts val="0"/>
              </a:spcBef>
              <a:spcAft>
                <a:spcPts val="0"/>
              </a:spcAft>
              <a:buClr>
                <a:schemeClr val="dk1"/>
              </a:buClr>
              <a:buSzPts val="2400"/>
              <a:buFont typeface="Lato"/>
              <a:buChar char="●"/>
            </a:pPr>
            <a:r>
              <a:rPr lang="en" sz="2400">
                <a:solidFill>
                  <a:schemeClr val="dk1"/>
                </a:solidFill>
                <a:latin typeface="Lato"/>
                <a:ea typeface="Lato"/>
                <a:cs typeface="Lato"/>
                <a:sym typeface="Lato"/>
              </a:rPr>
              <a:t>Theano</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solidFill>
                <a:schemeClr val="dk1"/>
              </a:solidFill>
              <a:latin typeface="Lato"/>
              <a:ea typeface="Lato"/>
              <a:cs typeface="Lato"/>
              <a:sym typeface="Lato"/>
            </a:endParaRPr>
          </a:p>
          <a:p>
            <a:pPr indent="0" lvl="0" marL="0" rtl="0" algn="l">
              <a:spcBef>
                <a:spcPts val="0"/>
              </a:spcBef>
              <a:spcAft>
                <a:spcPts val="0"/>
              </a:spcAft>
              <a:buNone/>
            </a:pPr>
            <a:r>
              <a:t/>
            </a:r>
            <a:endParaRPr sz="2400"/>
          </a:p>
        </p:txBody>
      </p:sp>
      <p:sp>
        <p:nvSpPr>
          <p:cNvPr id="254" name="Google Shape;254;p35"/>
          <p:cNvSpPr/>
          <p:nvPr/>
        </p:nvSpPr>
        <p:spPr>
          <a:xfrm flipH="1">
            <a:off x="1566000" y="33100"/>
            <a:ext cx="7578000" cy="5186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35"/>
          <p:cNvPicPr preferRelativeResize="0"/>
          <p:nvPr/>
        </p:nvPicPr>
        <p:blipFill>
          <a:blip r:embed="rId3">
            <a:alphaModFix/>
          </a:blip>
          <a:stretch>
            <a:fillRect/>
          </a:stretch>
        </p:blipFill>
        <p:spPr>
          <a:xfrm>
            <a:off x="7180475" y="3290100"/>
            <a:ext cx="1572425" cy="1572425"/>
          </a:xfrm>
          <a:prstGeom prst="rect">
            <a:avLst/>
          </a:prstGeom>
          <a:noFill/>
          <a:ln>
            <a:noFill/>
          </a:ln>
        </p:spPr>
      </p:pic>
      <p:pic>
        <p:nvPicPr>
          <p:cNvPr id="256" name="Google Shape;256;p35"/>
          <p:cNvPicPr preferRelativeResize="0"/>
          <p:nvPr/>
        </p:nvPicPr>
        <p:blipFill>
          <a:blip r:embed="rId4">
            <a:alphaModFix/>
          </a:blip>
          <a:stretch>
            <a:fillRect/>
          </a:stretch>
        </p:blipFill>
        <p:spPr>
          <a:xfrm>
            <a:off x="4835350" y="2856724"/>
            <a:ext cx="1875460" cy="2005799"/>
          </a:xfrm>
          <a:prstGeom prst="rect">
            <a:avLst/>
          </a:prstGeom>
          <a:noFill/>
          <a:ln>
            <a:noFill/>
          </a:ln>
        </p:spPr>
      </p:pic>
      <p:pic>
        <p:nvPicPr>
          <p:cNvPr id="257" name="Google Shape;257;p35"/>
          <p:cNvPicPr preferRelativeResize="0"/>
          <p:nvPr/>
        </p:nvPicPr>
        <p:blipFill>
          <a:blip r:embed="rId5">
            <a:alphaModFix/>
          </a:blip>
          <a:stretch>
            <a:fillRect/>
          </a:stretch>
        </p:blipFill>
        <p:spPr>
          <a:xfrm>
            <a:off x="7367125" y="1544725"/>
            <a:ext cx="1472700" cy="14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6"/>
          <p:cNvSpPr txBox="1"/>
          <p:nvPr>
            <p:ph idx="1" type="body"/>
          </p:nvPr>
        </p:nvSpPr>
        <p:spPr>
          <a:xfrm>
            <a:off x="2466550" y="297075"/>
            <a:ext cx="48681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latin typeface="Lato"/>
                <a:ea typeface="Lato"/>
                <a:cs typeface="Lato"/>
                <a:sym typeface="Lato"/>
              </a:rPr>
              <a:t>Achievable User Benefits</a:t>
            </a:r>
            <a:endParaRPr b="1" sz="3000">
              <a:latin typeface="Lato"/>
              <a:ea typeface="Lato"/>
              <a:cs typeface="Lato"/>
              <a:sym typeface="Lato"/>
            </a:endParaRPr>
          </a:p>
        </p:txBody>
      </p:sp>
      <p:sp>
        <p:nvSpPr>
          <p:cNvPr id="263" name="Google Shape;263;p36"/>
          <p:cNvSpPr/>
          <p:nvPr/>
        </p:nvSpPr>
        <p:spPr>
          <a:xfrm>
            <a:off x="125" y="1106275"/>
            <a:ext cx="9144000" cy="3045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p:nvPr/>
        </p:nvSpPr>
        <p:spPr>
          <a:xfrm>
            <a:off x="316075" y="1462375"/>
            <a:ext cx="2385000" cy="2385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6"/>
          <p:cNvSpPr txBox="1"/>
          <p:nvPr/>
        </p:nvSpPr>
        <p:spPr>
          <a:xfrm>
            <a:off x="422225" y="2458875"/>
            <a:ext cx="20856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More accurate and efficient answers to general Questions and Search Queries</a:t>
            </a:r>
            <a:endParaRPr>
              <a:solidFill>
                <a:schemeClr val="dk1"/>
              </a:solidFill>
              <a:latin typeface="Lato"/>
              <a:ea typeface="Lato"/>
              <a:cs typeface="Lato"/>
              <a:sym typeface="Lato"/>
            </a:endParaRPr>
          </a:p>
        </p:txBody>
      </p:sp>
      <p:pic>
        <p:nvPicPr>
          <p:cNvPr id="266" name="Google Shape;266;p36"/>
          <p:cNvPicPr preferRelativeResize="0"/>
          <p:nvPr/>
        </p:nvPicPr>
        <p:blipFill>
          <a:blip r:embed="rId3">
            <a:alphaModFix/>
          </a:blip>
          <a:stretch>
            <a:fillRect/>
          </a:stretch>
        </p:blipFill>
        <p:spPr>
          <a:xfrm>
            <a:off x="1215575" y="1697350"/>
            <a:ext cx="627850" cy="627850"/>
          </a:xfrm>
          <a:prstGeom prst="rect">
            <a:avLst/>
          </a:prstGeom>
          <a:noFill/>
          <a:ln>
            <a:noFill/>
          </a:ln>
        </p:spPr>
      </p:pic>
      <p:sp>
        <p:nvSpPr>
          <p:cNvPr id="267" name="Google Shape;267;p36"/>
          <p:cNvSpPr/>
          <p:nvPr/>
        </p:nvSpPr>
        <p:spPr>
          <a:xfrm>
            <a:off x="3481250" y="1528575"/>
            <a:ext cx="2385000" cy="2385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6"/>
          <p:cNvSpPr/>
          <p:nvPr/>
        </p:nvSpPr>
        <p:spPr>
          <a:xfrm>
            <a:off x="6502750" y="1528575"/>
            <a:ext cx="2385000" cy="2385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6"/>
          <p:cNvSpPr txBox="1"/>
          <p:nvPr/>
        </p:nvSpPr>
        <p:spPr>
          <a:xfrm>
            <a:off x="3822500" y="2640000"/>
            <a:ext cx="17025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Increase the confidence of the users </a:t>
            </a:r>
            <a:endParaRPr>
              <a:solidFill>
                <a:schemeClr val="dk1"/>
              </a:solidFill>
              <a:latin typeface="Lato"/>
              <a:ea typeface="Lato"/>
              <a:cs typeface="Lato"/>
              <a:sym typeface="Lato"/>
            </a:endParaRPr>
          </a:p>
        </p:txBody>
      </p:sp>
      <p:pic>
        <p:nvPicPr>
          <p:cNvPr id="270" name="Google Shape;270;p36"/>
          <p:cNvPicPr preferRelativeResize="0"/>
          <p:nvPr/>
        </p:nvPicPr>
        <p:blipFill>
          <a:blip r:embed="rId4">
            <a:alphaModFix/>
          </a:blip>
          <a:stretch>
            <a:fillRect/>
          </a:stretch>
        </p:blipFill>
        <p:spPr>
          <a:xfrm>
            <a:off x="4450547" y="1928950"/>
            <a:ext cx="454100" cy="454100"/>
          </a:xfrm>
          <a:prstGeom prst="rect">
            <a:avLst/>
          </a:prstGeom>
          <a:noFill/>
          <a:ln>
            <a:noFill/>
          </a:ln>
        </p:spPr>
      </p:pic>
      <p:sp>
        <p:nvSpPr>
          <p:cNvPr id="271" name="Google Shape;271;p36"/>
          <p:cNvSpPr txBox="1"/>
          <p:nvPr/>
        </p:nvSpPr>
        <p:spPr>
          <a:xfrm>
            <a:off x="6839675" y="2640000"/>
            <a:ext cx="1702500" cy="83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Increase profits through Smart Assistants</a:t>
            </a:r>
            <a:endParaRPr>
              <a:solidFill>
                <a:schemeClr val="dk1"/>
              </a:solidFill>
              <a:latin typeface="Lato"/>
              <a:ea typeface="Lato"/>
              <a:cs typeface="Lato"/>
              <a:sym typeface="Lato"/>
            </a:endParaRPr>
          </a:p>
        </p:txBody>
      </p:sp>
      <p:pic>
        <p:nvPicPr>
          <p:cNvPr id="272" name="Google Shape;272;p36"/>
          <p:cNvPicPr preferRelativeResize="0"/>
          <p:nvPr/>
        </p:nvPicPr>
        <p:blipFill>
          <a:blip r:embed="rId5">
            <a:alphaModFix/>
          </a:blip>
          <a:stretch>
            <a:fillRect/>
          </a:stretch>
        </p:blipFill>
        <p:spPr>
          <a:xfrm>
            <a:off x="7361696" y="1865054"/>
            <a:ext cx="627850" cy="62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2383900" y="2201650"/>
            <a:ext cx="63420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chemeClr val="dk1"/>
                </a:solidFill>
                <a:latin typeface="Lato"/>
                <a:ea typeface="Lato"/>
                <a:cs typeface="Lato"/>
                <a:sym typeface="Lato"/>
              </a:rPr>
              <a:t>Thank You</a:t>
            </a:r>
            <a:endParaRPr sz="72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grpSp>
        <p:nvGrpSpPr>
          <p:cNvPr id="75" name="Google Shape;75;p15"/>
          <p:cNvGrpSpPr/>
          <p:nvPr/>
        </p:nvGrpSpPr>
        <p:grpSpPr>
          <a:xfrm>
            <a:off x="392970" y="256178"/>
            <a:ext cx="4943288" cy="1723113"/>
            <a:chOff x="3903449" y="809100"/>
            <a:chExt cx="4071901" cy="2122322"/>
          </a:xfrm>
        </p:grpSpPr>
        <p:sp>
          <p:nvSpPr>
            <p:cNvPr id="76" name="Google Shape;76;p15"/>
            <p:cNvSpPr/>
            <p:nvPr/>
          </p:nvSpPr>
          <p:spPr>
            <a:xfrm>
              <a:off x="4016550" y="809100"/>
              <a:ext cx="3958800" cy="1517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Why do we need Question Answering(QA) systems?</a:t>
              </a:r>
              <a:endParaRPr sz="1800">
                <a:solidFill>
                  <a:schemeClr val="dk1"/>
                </a:solidFill>
                <a:latin typeface="Lato"/>
                <a:ea typeface="Lato"/>
                <a:cs typeface="Lato"/>
                <a:sym typeface="Lato"/>
              </a:endParaRPr>
            </a:p>
          </p:txBody>
        </p:sp>
        <p:sp>
          <p:nvSpPr>
            <p:cNvPr id="77" name="Google Shape;77;p15"/>
            <p:cNvSpPr/>
            <p:nvPr/>
          </p:nvSpPr>
          <p:spPr>
            <a:xfrm rot="-8558458">
              <a:off x="4109724" y="2163288"/>
              <a:ext cx="260049" cy="767967"/>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15"/>
          <p:cNvGrpSpPr/>
          <p:nvPr/>
        </p:nvGrpSpPr>
        <p:grpSpPr>
          <a:xfrm>
            <a:off x="3085820" y="1566768"/>
            <a:ext cx="5215291" cy="3104736"/>
            <a:chOff x="3903511" y="605813"/>
            <a:chExt cx="4071901" cy="2071481"/>
          </a:xfrm>
        </p:grpSpPr>
        <p:sp>
          <p:nvSpPr>
            <p:cNvPr id="79" name="Google Shape;79;p15"/>
            <p:cNvSpPr/>
            <p:nvPr/>
          </p:nvSpPr>
          <p:spPr>
            <a:xfrm flipH="1">
              <a:off x="3903511" y="605813"/>
              <a:ext cx="3958800" cy="1517400"/>
            </a:xfrm>
            <a:prstGeom prst="roundRect">
              <a:avLst>
                <a:gd fmla="val 16667" name="adj"/>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QA systems are capable of providing specific answers for questions so that users are saved the hassle of going through several sources to form one.</a:t>
              </a:r>
              <a:endParaRPr sz="18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These systems have applications ranging from healthcare to advertising. But it is still an evolving technology.</a:t>
              </a:r>
              <a:endParaRPr sz="1800">
                <a:latin typeface="Lato"/>
                <a:ea typeface="Lato"/>
                <a:cs typeface="Lato"/>
                <a:sym typeface="Lato"/>
              </a:endParaRPr>
            </a:p>
          </p:txBody>
        </p:sp>
        <p:sp>
          <p:nvSpPr>
            <p:cNvPr id="80" name="Google Shape;80;p15"/>
            <p:cNvSpPr/>
            <p:nvPr/>
          </p:nvSpPr>
          <p:spPr>
            <a:xfrm flipH="1" rot="8558458">
              <a:off x="7509087" y="1909160"/>
              <a:ext cx="260049" cy="767967"/>
            </a:xfrm>
            <a:prstGeom prst="rtTriangle">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 name="Google Shape;81;p15"/>
          <p:cNvPicPr preferRelativeResize="0"/>
          <p:nvPr/>
        </p:nvPicPr>
        <p:blipFill>
          <a:blip r:embed="rId4">
            <a:alphaModFix/>
          </a:blip>
          <a:stretch>
            <a:fillRect/>
          </a:stretch>
        </p:blipFill>
        <p:spPr>
          <a:xfrm>
            <a:off x="7809850" y="3876225"/>
            <a:ext cx="960100" cy="96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grpSp>
        <p:nvGrpSpPr>
          <p:cNvPr id="86" name="Google Shape;86;p16"/>
          <p:cNvGrpSpPr/>
          <p:nvPr/>
        </p:nvGrpSpPr>
        <p:grpSpPr>
          <a:xfrm>
            <a:off x="392974" y="256224"/>
            <a:ext cx="4943288" cy="1566910"/>
            <a:chOff x="3903449" y="809100"/>
            <a:chExt cx="4071901" cy="2122322"/>
          </a:xfrm>
        </p:grpSpPr>
        <p:sp>
          <p:nvSpPr>
            <p:cNvPr id="87" name="Google Shape;87;p16"/>
            <p:cNvSpPr/>
            <p:nvPr/>
          </p:nvSpPr>
          <p:spPr>
            <a:xfrm>
              <a:off x="4016550" y="809100"/>
              <a:ext cx="3958800" cy="1517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ato"/>
                  <a:ea typeface="Lato"/>
                  <a:cs typeface="Lato"/>
                  <a:sym typeface="Lato"/>
                </a:rPr>
                <a:t>What are the issues with existing QA Systems?</a:t>
              </a:r>
              <a:endParaRPr sz="1800">
                <a:solidFill>
                  <a:schemeClr val="dk1"/>
                </a:solidFill>
                <a:latin typeface="Lato"/>
                <a:ea typeface="Lato"/>
                <a:cs typeface="Lato"/>
                <a:sym typeface="Lato"/>
              </a:endParaRPr>
            </a:p>
          </p:txBody>
        </p:sp>
        <p:sp>
          <p:nvSpPr>
            <p:cNvPr id="88" name="Google Shape;88;p16"/>
            <p:cNvSpPr/>
            <p:nvPr/>
          </p:nvSpPr>
          <p:spPr>
            <a:xfrm rot="-8558458">
              <a:off x="4109724" y="2163288"/>
              <a:ext cx="260049" cy="767967"/>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16"/>
          <p:cNvGrpSpPr/>
          <p:nvPr/>
        </p:nvGrpSpPr>
        <p:grpSpPr>
          <a:xfrm>
            <a:off x="2827685" y="1748775"/>
            <a:ext cx="5473484" cy="2928729"/>
            <a:chOff x="3701923" y="352709"/>
            <a:chExt cx="4273489" cy="2578788"/>
          </a:xfrm>
        </p:grpSpPr>
        <p:sp>
          <p:nvSpPr>
            <p:cNvPr id="90" name="Google Shape;90;p16"/>
            <p:cNvSpPr/>
            <p:nvPr/>
          </p:nvSpPr>
          <p:spPr>
            <a:xfrm flipH="1">
              <a:off x="3701923" y="352709"/>
              <a:ext cx="4160400" cy="1989600"/>
            </a:xfrm>
            <a:prstGeom prst="roundRect">
              <a:avLst>
                <a:gd fmla="val 16667" name="adj"/>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The major issues are in how the system understands the question and how it reasons to provide an accurate answer when it is presented with a complex query.</a:t>
              </a:r>
              <a:endParaRPr sz="1800">
                <a:latin typeface="Lato"/>
                <a:ea typeface="Lato"/>
                <a:cs typeface="Lato"/>
                <a:sym typeface="Lato"/>
              </a:endParaRPr>
            </a:p>
            <a:p>
              <a:pPr indent="0" lvl="0" marL="0" rtl="0" algn="l">
                <a:spcBef>
                  <a:spcPts val="0"/>
                </a:spcBef>
                <a:spcAft>
                  <a:spcPts val="0"/>
                </a:spcAft>
                <a:buNone/>
              </a:pPr>
              <a:r>
                <a:t/>
              </a:r>
              <a:endParaRPr sz="1800"/>
            </a:p>
          </p:txBody>
        </p:sp>
        <p:sp>
          <p:nvSpPr>
            <p:cNvPr id="91" name="Google Shape;91;p16"/>
            <p:cNvSpPr/>
            <p:nvPr/>
          </p:nvSpPr>
          <p:spPr>
            <a:xfrm flipH="1" rot="8558458">
              <a:off x="7509087" y="2163364"/>
              <a:ext cx="260049" cy="767967"/>
            </a:xfrm>
            <a:prstGeom prst="rtTriangle">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 name="Google Shape;92;p16"/>
          <p:cNvPicPr preferRelativeResize="0"/>
          <p:nvPr/>
        </p:nvPicPr>
        <p:blipFill>
          <a:blip r:embed="rId3">
            <a:alphaModFix/>
          </a:blip>
          <a:stretch>
            <a:fillRect/>
          </a:stretch>
        </p:blipFill>
        <p:spPr>
          <a:xfrm>
            <a:off x="7809850" y="3876225"/>
            <a:ext cx="960100" cy="96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grpSp>
        <p:nvGrpSpPr>
          <p:cNvPr id="97" name="Google Shape;97;p17"/>
          <p:cNvGrpSpPr/>
          <p:nvPr/>
        </p:nvGrpSpPr>
        <p:grpSpPr>
          <a:xfrm>
            <a:off x="392970" y="256190"/>
            <a:ext cx="4943288" cy="1827319"/>
            <a:chOff x="3903449" y="809100"/>
            <a:chExt cx="4071901" cy="2122322"/>
          </a:xfrm>
        </p:grpSpPr>
        <p:sp>
          <p:nvSpPr>
            <p:cNvPr id="98" name="Google Shape;98;p17"/>
            <p:cNvSpPr/>
            <p:nvPr/>
          </p:nvSpPr>
          <p:spPr>
            <a:xfrm>
              <a:off x="4016550" y="809100"/>
              <a:ext cx="3958800" cy="15171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Lato"/>
                  <a:ea typeface="Lato"/>
                  <a:cs typeface="Lato"/>
                  <a:sym typeface="Lato"/>
                </a:rPr>
                <a:t>How is your system going to improve on the solutions already provided by existing QA systems?</a:t>
              </a:r>
              <a:endParaRPr b="1" sz="1800">
                <a:solidFill>
                  <a:schemeClr val="dk1"/>
                </a:solidFill>
                <a:latin typeface="Lato"/>
                <a:ea typeface="Lato"/>
                <a:cs typeface="Lato"/>
                <a:sym typeface="Lato"/>
              </a:endParaRPr>
            </a:p>
          </p:txBody>
        </p:sp>
        <p:sp>
          <p:nvSpPr>
            <p:cNvPr id="99" name="Google Shape;99;p17"/>
            <p:cNvSpPr/>
            <p:nvPr/>
          </p:nvSpPr>
          <p:spPr>
            <a:xfrm rot="-8558458">
              <a:off x="4109724" y="2163288"/>
              <a:ext cx="260049" cy="767967"/>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7"/>
          <p:cNvGrpSpPr/>
          <p:nvPr/>
        </p:nvGrpSpPr>
        <p:grpSpPr>
          <a:xfrm>
            <a:off x="2122579" y="2083501"/>
            <a:ext cx="6178580" cy="2357457"/>
            <a:chOff x="3151411" y="954167"/>
            <a:chExt cx="4824001" cy="1612488"/>
          </a:xfrm>
        </p:grpSpPr>
        <p:sp>
          <p:nvSpPr>
            <p:cNvPr id="101" name="Google Shape;101;p17"/>
            <p:cNvSpPr/>
            <p:nvPr/>
          </p:nvSpPr>
          <p:spPr>
            <a:xfrm flipH="1">
              <a:off x="3151411" y="954167"/>
              <a:ext cx="4710900" cy="1051200"/>
            </a:xfrm>
            <a:prstGeom prst="roundRect">
              <a:avLst>
                <a:gd fmla="val 16667" name="adj"/>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The proposed system will improve Reasoning, Attention and Memory in Deep Neural Networks by using a Reinforced Memory Network</a:t>
              </a:r>
              <a:r>
                <a:rPr lang="en" sz="1800">
                  <a:latin typeface="Lato"/>
                  <a:ea typeface="Lato"/>
                  <a:cs typeface="Lato"/>
                  <a:sym typeface="Lato"/>
                </a:rPr>
                <a:t> </a:t>
              </a:r>
              <a:r>
                <a:rPr baseline="30000" lang="en" sz="1800">
                  <a:latin typeface="Lato"/>
                  <a:ea typeface="Lato"/>
                  <a:cs typeface="Lato"/>
                  <a:sym typeface="Lato"/>
                </a:rPr>
                <a:t>[1]</a:t>
              </a:r>
              <a:r>
                <a:rPr lang="en" sz="1800">
                  <a:latin typeface="Lato"/>
                  <a:ea typeface="Lato"/>
                  <a:cs typeface="Lato"/>
                  <a:sym typeface="Lato"/>
                </a:rPr>
                <a:t> which </a:t>
              </a:r>
              <a:r>
                <a:rPr lang="en" sz="1800">
                  <a:latin typeface="Lato"/>
                  <a:ea typeface="Lato"/>
                  <a:cs typeface="Lato"/>
                  <a:sym typeface="Lato"/>
                </a:rPr>
                <a:t>is the current state of art</a:t>
              </a:r>
              <a:r>
                <a:rPr lang="en" sz="1800">
                  <a:latin typeface="Lato"/>
                  <a:ea typeface="Lato"/>
                  <a:cs typeface="Lato"/>
                  <a:sym typeface="Lato"/>
                </a:rPr>
                <a:t>.</a:t>
              </a:r>
              <a:endParaRPr baseline="30000" sz="1800">
                <a:latin typeface="Lato"/>
                <a:ea typeface="Lato"/>
                <a:cs typeface="Lato"/>
                <a:sym typeface="Lato"/>
              </a:endParaRPr>
            </a:p>
          </p:txBody>
        </p:sp>
        <p:sp>
          <p:nvSpPr>
            <p:cNvPr id="102" name="Google Shape;102;p17"/>
            <p:cNvSpPr/>
            <p:nvPr/>
          </p:nvSpPr>
          <p:spPr>
            <a:xfrm flipH="1" rot="8558458">
              <a:off x="7509087" y="1798521"/>
              <a:ext cx="260049" cy="767967"/>
            </a:xfrm>
            <a:prstGeom prst="rtTriangle">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 name="Google Shape;103;p17"/>
          <p:cNvPicPr preferRelativeResize="0"/>
          <p:nvPr/>
        </p:nvPicPr>
        <p:blipFill>
          <a:blip r:embed="rId3">
            <a:alphaModFix/>
          </a:blip>
          <a:stretch>
            <a:fillRect/>
          </a:stretch>
        </p:blipFill>
        <p:spPr>
          <a:xfrm>
            <a:off x="7757750" y="3564200"/>
            <a:ext cx="960100" cy="960100"/>
          </a:xfrm>
          <a:prstGeom prst="rect">
            <a:avLst/>
          </a:prstGeom>
          <a:noFill/>
          <a:ln>
            <a:noFill/>
          </a:ln>
        </p:spPr>
      </p:pic>
      <p:cxnSp>
        <p:nvCxnSpPr>
          <p:cNvPr id="104" name="Google Shape;104;p17"/>
          <p:cNvCxnSpPr>
            <a:endCxn id="102" idx="1"/>
          </p:cNvCxnSpPr>
          <p:nvPr/>
        </p:nvCxnSpPr>
        <p:spPr>
          <a:xfrm>
            <a:off x="258456" y="3994083"/>
            <a:ext cx="7479600" cy="600"/>
          </a:xfrm>
          <a:prstGeom prst="straightConnector1">
            <a:avLst/>
          </a:prstGeom>
          <a:noFill/>
          <a:ln cap="flat" cmpd="sng" w="9525">
            <a:solidFill>
              <a:schemeClr val="lt2"/>
            </a:solidFill>
            <a:prstDash val="solid"/>
            <a:round/>
            <a:headEnd len="med" w="med" type="none"/>
            <a:tailEnd len="med" w="med" type="none"/>
          </a:ln>
        </p:spPr>
      </p:cxnSp>
      <p:sp>
        <p:nvSpPr>
          <p:cNvPr id="105" name="Google Shape;105;p17"/>
          <p:cNvSpPr txBox="1"/>
          <p:nvPr/>
        </p:nvSpPr>
        <p:spPr>
          <a:xfrm>
            <a:off x="258450" y="4091350"/>
            <a:ext cx="72555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a:t>
            </a:r>
            <a:r>
              <a:rPr lang="en">
                <a:solidFill>
                  <a:schemeClr val="dk1"/>
                </a:solidFill>
              </a:rPr>
              <a:t>Anupiya Nugaliyadde</a:t>
            </a:r>
            <a:r>
              <a:rPr lang="en">
                <a:solidFill>
                  <a:schemeClr val="dk1"/>
                </a:solidFill>
              </a:rPr>
              <a:t>, Kok Wai Wong, Ferdous Sohe and Hong Xie, "Reinforced Memory Network for Question Answering". Available: </a:t>
            </a:r>
            <a:r>
              <a:rPr lang="en">
                <a:solidFill>
                  <a:schemeClr val="dk1"/>
                </a:solidFill>
                <a:uFill>
                  <a:noFill/>
                </a:uFill>
                <a:hlinkClick r:id="rId4"/>
              </a:rPr>
              <a:t>https://www.researchgate.net/publication/320658588_Reinforced_Memory_Network_for_Question_Answering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nvSpPr>
        <p:spPr>
          <a:xfrm>
            <a:off x="4631725" y="2918525"/>
            <a:ext cx="3505800" cy="7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Lato"/>
                <a:ea typeface="Lato"/>
                <a:cs typeface="Lato"/>
                <a:sym typeface="Lato"/>
              </a:rPr>
              <a:t>Existing systems</a:t>
            </a:r>
            <a:endParaRPr b="1" sz="24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1211425" y="409425"/>
            <a:ext cx="2404575" cy="4276976"/>
          </a:xfrm>
          <a:prstGeom prst="rect">
            <a:avLst/>
          </a:prstGeom>
          <a:noFill/>
          <a:ln>
            <a:noFill/>
          </a:ln>
        </p:spPr>
      </p:pic>
      <p:sp>
        <p:nvSpPr>
          <p:cNvPr id="116" name="Google Shape;116;p19"/>
          <p:cNvSpPr/>
          <p:nvPr/>
        </p:nvSpPr>
        <p:spPr>
          <a:xfrm>
            <a:off x="5284200" y="2738100"/>
            <a:ext cx="3859800" cy="138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flipH="1">
            <a:off x="4432416" y="2738100"/>
            <a:ext cx="1031100" cy="1381800"/>
          </a:xfrm>
          <a:prstGeom prst="flowChartDelay">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nvSpPr>
        <p:spPr>
          <a:xfrm>
            <a:off x="5373775" y="3153300"/>
            <a:ext cx="25716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Google Assistant</a:t>
            </a:r>
            <a:endParaRPr sz="2400">
              <a:latin typeface="Lato"/>
              <a:ea typeface="Lato"/>
              <a:cs typeface="Lato"/>
              <a:sym typeface="Lato"/>
            </a:endParaRPr>
          </a:p>
        </p:txBody>
      </p:sp>
      <p:pic>
        <p:nvPicPr>
          <p:cNvPr id="119" name="Google Shape;119;p19"/>
          <p:cNvPicPr preferRelativeResize="0"/>
          <p:nvPr/>
        </p:nvPicPr>
        <p:blipFill>
          <a:blip r:embed="rId4">
            <a:alphaModFix/>
          </a:blip>
          <a:stretch>
            <a:fillRect/>
          </a:stretch>
        </p:blipFill>
        <p:spPr>
          <a:xfrm>
            <a:off x="8033975" y="2962000"/>
            <a:ext cx="935174" cy="933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1168900" y="172725"/>
            <a:ext cx="2345275" cy="4798049"/>
          </a:xfrm>
          <a:prstGeom prst="rect">
            <a:avLst/>
          </a:prstGeom>
          <a:noFill/>
          <a:ln>
            <a:noFill/>
          </a:ln>
        </p:spPr>
      </p:pic>
      <p:sp>
        <p:nvSpPr>
          <p:cNvPr id="125" name="Google Shape;125;p20"/>
          <p:cNvSpPr/>
          <p:nvPr/>
        </p:nvSpPr>
        <p:spPr>
          <a:xfrm>
            <a:off x="6320625" y="2738100"/>
            <a:ext cx="2823300" cy="138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5575416" y="2738100"/>
            <a:ext cx="1031100" cy="1381800"/>
          </a:xfrm>
          <a:prstGeom prst="flowChartDelay">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6960325" y="3128300"/>
            <a:ext cx="729300" cy="7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Siri</a:t>
            </a:r>
            <a:endParaRPr sz="2400">
              <a:latin typeface="Lato"/>
              <a:ea typeface="Lato"/>
              <a:cs typeface="Lato"/>
              <a:sym typeface="Lato"/>
            </a:endParaRPr>
          </a:p>
        </p:txBody>
      </p:sp>
      <p:pic>
        <p:nvPicPr>
          <p:cNvPr id="128" name="Google Shape;128;p20"/>
          <p:cNvPicPr preferRelativeResize="0"/>
          <p:nvPr/>
        </p:nvPicPr>
        <p:blipFill>
          <a:blip r:embed="rId4">
            <a:alphaModFix/>
          </a:blip>
          <a:stretch>
            <a:fillRect/>
          </a:stretch>
        </p:blipFill>
        <p:spPr>
          <a:xfrm>
            <a:off x="7843200" y="2842050"/>
            <a:ext cx="1173900" cy="117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idx="4294967295" type="body"/>
          </p:nvPr>
        </p:nvSpPr>
        <p:spPr>
          <a:xfrm>
            <a:off x="4928450" y="2846725"/>
            <a:ext cx="3379200" cy="59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latin typeface="Lato"/>
                <a:ea typeface="Lato"/>
                <a:cs typeface="Lato"/>
                <a:sym typeface="Lato"/>
              </a:rPr>
              <a:t>Objectives</a:t>
            </a:r>
            <a:endParaRPr sz="36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