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61" r:id="rId10"/>
    <p:sldId id="273" r:id="rId11"/>
    <p:sldId id="278" r:id="rId12"/>
    <p:sldId id="274" r:id="rId13"/>
    <p:sldId id="264" r:id="rId14"/>
    <p:sldId id="266" r:id="rId15"/>
    <p:sldId id="268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C"/>
    <a:srgbClr val="31265E"/>
    <a:srgbClr val="F9886F"/>
    <a:srgbClr val="1BA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31265E">
                <a:alpha val="90000"/>
              </a:srgbClr>
            </a:solidFill>
            <a:ln>
              <a:noFill/>
            </a:ln>
            <a:effectLst>
              <a:innerShdw blurRad="114300">
                <a:srgbClr val="1BA49B"/>
              </a:innerShdw>
            </a:effectLst>
          </c:spPr>
          <c:dPt>
            <c:idx val="0"/>
            <c:bubble3D val="0"/>
            <c:spPr>
              <a:solidFill>
                <a:srgbClr val="F9886F">
                  <a:alpha val="90000"/>
                </a:srgbClr>
              </a:solidFill>
              <a:ln w="19050">
                <a:noFill/>
              </a:ln>
              <a:effectLst>
                <a:innerShdw blurRad="114300">
                  <a:srgbClr val="1BA49B"/>
                </a:innerShdw>
              </a:effectLst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32C3-40A7-B630-595BE3E95914}"/>
              </c:ext>
            </c:extLst>
          </c:dPt>
          <c:dPt>
            <c:idx val="1"/>
            <c:bubble3D val="0"/>
            <c:explosion val="15"/>
            <c:spPr>
              <a:solidFill>
                <a:srgbClr val="1BA49B">
                  <a:alpha val="90000"/>
                </a:srgbClr>
              </a:solidFill>
              <a:ln w="19050">
                <a:noFill/>
              </a:ln>
              <a:effectLst>
                <a:innerShdw blurRad="114300">
                  <a:srgbClr val="31265E"/>
                </a:innerShdw>
              </a:effectLst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2C3-40A7-B630-595BE3E95914}"/>
              </c:ext>
            </c:extLst>
          </c:dPt>
          <c:dPt>
            <c:idx val="2"/>
            <c:bubble3D val="0"/>
            <c:spPr>
              <a:solidFill>
                <a:srgbClr val="31265E">
                  <a:alpha val="90000"/>
                </a:srgbClr>
              </a:solidFill>
              <a:ln w="19050">
                <a:noFill/>
              </a:ln>
              <a:effectLst>
                <a:innerShdw blurRad="114300">
                  <a:srgbClr val="1BA49B"/>
                </a:innerShdw>
              </a:effectLst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82F-4085-80AE-FF4D63952479}"/>
              </c:ext>
            </c:extLst>
          </c:dPt>
          <c:dPt>
            <c:idx val="3"/>
            <c:bubble3D val="0"/>
            <c:spPr>
              <a:solidFill>
                <a:srgbClr val="31265E">
                  <a:alpha val="90000"/>
                </a:srgbClr>
              </a:solidFill>
              <a:ln w="19050">
                <a:noFill/>
              </a:ln>
              <a:effectLst>
                <a:innerShdw blurRad="114300">
                  <a:srgbClr val="1BA49B"/>
                </a:innerShdw>
              </a:effectLst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82F-4085-80AE-FF4D63952479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Total Addressable Market</c:v>
                </c:pt>
                <c:pt idx="1">
                  <c:v>Compliance costs for financial institutions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</c:v>
                </c:pt>
                <c:pt idx="1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C3-40A7-B630-595BE3E9591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7FC3-8B16-73C4-F7F1-1B9574363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0983C-C524-2B2E-9877-79B71E6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3719E-30F4-7507-88B8-3B915D95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47327-9189-8C7A-EC77-6205ED79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3E0E8-8ACC-DBB4-E023-617571D7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9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C467-3637-A089-6641-67E35BD1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AC8BB-5FFE-DE8B-36A1-C1AAE8210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28C7-432F-7FB5-C6F6-9BDB2000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4EBF2-BF11-1C76-91A7-B20B8F7F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D8DC1-251E-0021-7121-5298651C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3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B1152-258F-5CF0-DA86-FC9F4D82A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2471-94A9-A81D-7547-931B300CB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A0C99-DAF7-5AB4-8445-42A4E956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81BA-A61A-153C-40B4-14BE7710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9E2C-5BF7-07A0-024F-8E6511E0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362C-8939-D46F-01FF-A4E77897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B216A-4606-1DF8-EA89-5271EE1B3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61F4E-50AD-2768-10A4-A0F7EE69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E43C-2670-47E3-54B5-B32929C1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9ABBF-23F0-8B1D-2965-0ACB35A4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1627-8382-1D69-AD94-FDAFE1A1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8084E-1899-A3DF-58E7-9999A3697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38263-E7C7-53CC-2A7E-015BF794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05F25-8951-B961-FBAA-2B6B04BD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B63B-9149-C380-84FA-31FA01BE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6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3703-66F1-43EE-F318-EF739C9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7871C-030D-BB95-B857-4CFD0CF11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5091E-19A8-1C6F-B10B-E8000F3B5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3F479-C8A6-407E-9D7E-DF58870E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6E073-7D6A-F008-3F98-DD55F382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02FB3-B2D1-D52A-8B78-25228989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2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F90C-9B15-D823-81EC-12A81F2F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4E4AB-0889-14F6-90E1-4DE8B4FC5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F6385-FCDC-595F-B0E0-6207F6D9D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CCAC0-77EE-5201-F683-DC4822F21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64F08-F7AB-DC90-EFEA-E243454CC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62B74-5882-B9AF-CCA7-5C0E606D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24ED5-B0C7-FBF9-CA87-F06B9163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86BE6-36EB-DF3A-4030-20A40F7D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6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7AA4-0D76-ECAD-DB4F-8D440838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84BF3-BAAE-8598-24B9-3A5E474B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5E591-6AC1-6664-0F94-CADF7E5B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70EAC-32BB-2B2B-8C23-3A289595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9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14C43-12CD-D106-6305-AF4DEE43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58AFE-2522-1BDC-2490-18E91A04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FEFF8-499A-E8DC-EFE9-764B6FA1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8682-6901-3131-B44F-A205BACE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2271-0E5D-5064-441B-3DD04F10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89BAA-1D3A-9913-7A02-653597856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F75D9-8774-D3FA-96B8-309EF087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610BE-9FBE-D720-48D9-6E4E36B5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7A09A-42D8-DD95-35EA-841CE1A2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0B5-2DD6-D3FA-0719-0D570183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C1C59-010C-29D5-929D-001C5BE23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E0687-B6DC-FE0F-0221-3BC557686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87C9E-5C40-DE12-C496-A765AEDE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7EA6-E183-B817-3DBE-AD346790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5E382-EF46-46FA-2B2D-A9E6DB67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00A7B-80C7-DD62-1172-0FD66079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FB2DE-685D-0234-ABED-95157663C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DFDC-19D9-C505-27A4-81BECB4F6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5C431-7CF2-464C-93BF-D82CAC4E2FD2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D9378-CAE9-8ABA-64CF-C5E3634AA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24968-0746-5B5C-DDBE-A91B09C33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C347F13-B0FE-B334-1B65-BF33950BF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46" y="5696251"/>
            <a:ext cx="2805111" cy="519465"/>
          </a:xfrm>
          <a:prstGeom prst="rect">
            <a:avLst/>
          </a:prstGeom>
          <a:noFill/>
          <a:effectLst>
            <a:glow rad="1054100">
              <a:schemeClr val="bg1">
                <a:alpha val="5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B52D82-D7B4-1C6B-50DE-8A4E40B3E06D}"/>
              </a:ext>
            </a:extLst>
          </p:cNvPr>
          <p:cNvSpPr txBox="1"/>
          <p:nvPr/>
        </p:nvSpPr>
        <p:spPr>
          <a:xfrm>
            <a:off x="614364" y="642283"/>
            <a:ext cx="553549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pc="-15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The Future of </a:t>
            </a:r>
          </a:p>
          <a:p>
            <a:r>
              <a:rPr lang="en-US" sz="6600" b="1" spc="-150" dirty="0" err="1">
                <a:solidFill>
                  <a:srgbClr val="F9886F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Regtech</a:t>
            </a:r>
            <a:endParaRPr lang="en-US" sz="6600" spc="-150" dirty="0">
              <a:solidFill>
                <a:srgbClr val="F9886F"/>
              </a:solidFill>
              <a:latin typeface="Manrope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163E7-AC60-C8C2-CA2B-AB6BE904E71F}"/>
              </a:ext>
            </a:extLst>
          </p:cNvPr>
          <p:cNvSpPr txBox="1"/>
          <p:nvPr/>
        </p:nvSpPr>
        <p:spPr>
          <a:xfrm>
            <a:off x="614364" y="3038148"/>
            <a:ext cx="548163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135"/>
              </a:spcBef>
              <a:spcAft>
                <a:spcPts val="135"/>
              </a:spcAft>
            </a:pPr>
            <a:r>
              <a:rPr lang="en-US" sz="2200" b="1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Revolutionizing Identity Verification and Regulatory Compliance</a:t>
            </a:r>
            <a:endParaRPr lang="en-US" sz="2200" b="1" dirty="0">
              <a:solidFill>
                <a:srgbClr val="31265E"/>
              </a:solidFill>
              <a:latin typeface="Manrope" pitchFamily="2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395E8F-175B-E18F-438B-F0493510A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3945" y="733425"/>
            <a:ext cx="4440109" cy="5550137"/>
          </a:xfrm>
          <a:prstGeom prst="rect">
            <a:avLst/>
          </a:prstGeom>
          <a:ln>
            <a:noFill/>
          </a:ln>
          <a:effectLst>
            <a:glow rad="127000">
              <a:schemeClr val="bg1">
                <a:lumMod val="85000"/>
                <a:alpha val="0"/>
              </a:schemeClr>
            </a:glow>
            <a:outerShdw blurRad="190500" algn="tl" rotWithShape="0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13DA06-BD64-0709-EA9C-0477C22A7474}"/>
              </a:ext>
            </a:extLst>
          </p:cNvPr>
          <p:cNvSpPr txBox="1"/>
          <p:nvPr/>
        </p:nvSpPr>
        <p:spPr>
          <a:xfrm>
            <a:off x="614364" y="4141351"/>
            <a:ext cx="54816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800" b="1" dirty="0">
                <a:solidFill>
                  <a:srgbClr val="1E9B9B"/>
                </a:solidFill>
                <a:effectLst/>
                <a:latin typeface="Manrope"/>
              </a:rPr>
              <a:t>“We are creating the world’s first end-to-end AML platform.” </a:t>
            </a:r>
            <a:endParaRPr lang="en-GB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79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A2A66506-A394-E520-FE97-8909AF6F8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888" y="3857625"/>
            <a:ext cx="10944225" cy="323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70D449-4CB1-3C1C-155F-C15DB9B32C09}"/>
              </a:ext>
            </a:extLst>
          </p:cNvPr>
          <p:cNvSpPr txBox="1"/>
          <p:nvPr/>
        </p:nvSpPr>
        <p:spPr>
          <a:xfrm>
            <a:off x="514350" y="352425"/>
            <a:ext cx="63770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Competitive </a:t>
            </a:r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Advantage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F3F588-2B97-3299-040F-C35B9F45917B}"/>
              </a:ext>
            </a:extLst>
          </p:cNvPr>
          <p:cNvGrpSpPr/>
          <p:nvPr/>
        </p:nvGrpSpPr>
        <p:grpSpPr>
          <a:xfrm>
            <a:off x="623888" y="2152650"/>
            <a:ext cx="2686050" cy="1370271"/>
            <a:chOff x="623888" y="1800225"/>
            <a:chExt cx="2686050" cy="1370271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49407700-7514-9537-BB36-B343EA9DD886}"/>
                </a:ext>
              </a:extLst>
            </p:cNvPr>
            <p:cNvSpPr/>
            <p:nvPr/>
          </p:nvSpPr>
          <p:spPr>
            <a:xfrm>
              <a:off x="623888" y="1800225"/>
              <a:ext cx="2686050" cy="1370271"/>
            </a:xfrm>
            <a:prstGeom prst="wedgeRoundRectCallout">
              <a:avLst>
                <a:gd name="adj1" fmla="val 6118"/>
                <a:gd name="adj2" fmla="val 63890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glow rad="254000">
                <a:schemeClr val="bg1">
                  <a:lumMod val="85000"/>
                  <a:alpha val="3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E9A796-26C8-3735-832D-C8FF9A4C05D2}"/>
                </a:ext>
              </a:extLst>
            </p:cNvPr>
            <p:cNvSpPr txBox="1"/>
            <p:nvPr/>
          </p:nvSpPr>
          <p:spPr>
            <a:xfrm>
              <a:off x="823913" y="1976044"/>
              <a:ext cx="2305050" cy="9614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300" spc="-20" dirty="0">
                  <a:solidFill>
                    <a:srgbClr val="31265E"/>
                  </a:solidFill>
                  <a:latin typeface="Manrope" pitchFamily="2" charset="0"/>
                </a:rPr>
                <a:t>AI Powered - End to End Product Offering </a:t>
              </a:r>
              <a:r>
                <a:rPr lang="en-US" sz="1300" b="1" spc="-20" dirty="0">
                  <a:solidFill>
                    <a:srgbClr val="31265E"/>
                  </a:solidFill>
                  <a:latin typeface="Manrope" pitchFamily="2" charset="0"/>
                </a:rPr>
                <a:t>– Faster – Reliable – Cost Effective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2233FC-DB7E-1F3B-D777-5277DD9BD5EA}"/>
              </a:ext>
            </a:extLst>
          </p:cNvPr>
          <p:cNvGrpSpPr/>
          <p:nvPr/>
        </p:nvGrpSpPr>
        <p:grpSpPr>
          <a:xfrm>
            <a:off x="3409950" y="4516178"/>
            <a:ext cx="2686050" cy="1084521"/>
            <a:chOff x="623888" y="1800224"/>
            <a:chExt cx="2686050" cy="1084521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3464EB6C-6A8C-D870-12CD-78F35A320232}"/>
                </a:ext>
              </a:extLst>
            </p:cNvPr>
            <p:cNvSpPr/>
            <p:nvPr/>
          </p:nvSpPr>
          <p:spPr>
            <a:xfrm rot="10800000">
              <a:off x="623888" y="1800224"/>
              <a:ext cx="2686050" cy="1084521"/>
            </a:xfrm>
            <a:prstGeom prst="wedgeRoundRectCallout">
              <a:avLst>
                <a:gd name="adj1" fmla="val 5763"/>
                <a:gd name="adj2" fmla="val 70916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glow rad="254000">
                <a:schemeClr val="bg1">
                  <a:lumMod val="85000"/>
                  <a:alpha val="3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688C27-47ED-A17A-DCE4-8A3F569F1782}"/>
                </a:ext>
              </a:extLst>
            </p:cNvPr>
            <p:cNvSpPr txBox="1"/>
            <p:nvPr/>
          </p:nvSpPr>
          <p:spPr>
            <a:xfrm>
              <a:off x="823913" y="1976044"/>
              <a:ext cx="2305050" cy="661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300" spc="-20" dirty="0">
                  <a:solidFill>
                    <a:srgbClr val="31265E"/>
                  </a:solidFill>
                  <a:latin typeface="Manrope" pitchFamily="2" charset="0"/>
                </a:rPr>
                <a:t>Freedom – </a:t>
              </a:r>
            </a:p>
            <a:p>
              <a:pPr algn="ctr">
                <a:lnSpc>
                  <a:spcPct val="150000"/>
                </a:lnSpc>
              </a:pPr>
              <a:r>
                <a:rPr lang="en-US" sz="1300" b="1" spc="-20" dirty="0">
                  <a:solidFill>
                    <a:srgbClr val="31265E"/>
                  </a:solidFill>
                  <a:latin typeface="Manrope" pitchFamily="2" charset="0"/>
                </a:rPr>
                <a:t>Data Agnostic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7210F3-4F42-4897-6B22-66DBA1717365}"/>
              </a:ext>
            </a:extLst>
          </p:cNvPr>
          <p:cNvGrpSpPr/>
          <p:nvPr/>
        </p:nvGrpSpPr>
        <p:grpSpPr>
          <a:xfrm>
            <a:off x="6096000" y="1876426"/>
            <a:ext cx="2686050" cy="1646496"/>
            <a:chOff x="623888" y="1524001"/>
            <a:chExt cx="2686050" cy="1646496"/>
          </a:xfrm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EAE606E7-4F7B-CF7D-16FA-9D85527E1C48}"/>
                </a:ext>
              </a:extLst>
            </p:cNvPr>
            <p:cNvSpPr/>
            <p:nvPr/>
          </p:nvSpPr>
          <p:spPr>
            <a:xfrm>
              <a:off x="623888" y="1524001"/>
              <a:ext cx="2686050" cy="1646496"/>
            </a:xfrm>
            <a:prstGeom prst="wedgeRoundRectCallout">
              <a:avLst>
                <a:gd name="adj1" fmla="val 6118"/>
                <a:gd name="adj2" fmla="val 63890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glow rad="254000">
                <a:schemeClr val="bg1">
                  <a:lumMod val="85000"/>
                  <a:alpha val="3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0B3561-BE46-8E2E-474A-1BC9F0D90127}"/>
                </a:ext>
              </a:extLst>
            </p:cNvPr>
            <p:cNvSpPr txBox="1"/>
            <p:nvPr/>
          </p:nvSpPr>
          <p:spPr>
            <a:xfrm>
              <a:off x="823913" y="1716467"/>
              <a:ext cx="2305050" cy="12615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300" spc="-20" dirty="0">
                  <a:solidFill>
                    <a:srgbClr val="31265E"/>
                  </a:solidFill>
                  <a:latin typeface="Manrope" pitchFamily="2" charset="0"/>
                </a:rPr>
                <a:t>Extensive Experience - </a:t>
              </a:r>
              <a:r>
                <a:rPr lang="en-US" sz="1300" b="1" spc="-20" dirty="0">
                  <a:solidFill>
                    <a:srgbClr val="31265E"/>
                  </a:solidFill>
                  <a:latin typeface="Manrope" pitchFamily="2" charset="0"/>
                </a:rPr>
                <a:t>Existing customers – Fortune 500 + Top Tier Banks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B66E8E-C078-FFB3-6769-19CAFA2E6ED7}"/>
              </a:ext>
            </a:extLst>
          </p:cNvPr>
          <p:cNvGrpSpPr/>
          <p:nvPr/>
        </p:nvGrpSpPr>
        <p:grpSpPr>
          <a:xfrm>
            <a:off x="8843963" y="4516179"/>
            <a:ext cx="2686050" cy="1084521"/>
            <a:chOff x="623888" y="1800224"/>
            <a:chExt cx="2686050" cy="1084521"/>
          </a:xfrm>
        </p:grpSpPr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DCD90BE4-A35D-6667-7D55-0F27DD80CFA9}"/>
                </a:ext>
              </a:extLst>
            </p:cNvPr>
            <p:cNvSpPr/>
            <p:nvPr/>
          </p:nvSpPr>
          <p:spPr>
            <a:xfrm rot="10800000">
              <a:off x="623888" y="1800224"/>
              <a:ext cx="2686050" cy="1084521"/>
            </a:xfrm>
            <a:prstGeom prst="wedgeRoundRectCallout">
              <a:avLst>
                <a:gd name="adj1" fmla="val 5763"/>
                <a:gd name="adj2" fmla="val 70916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glow rad="254000">
                <a:schemeClr val="bg1">
                  <a:lumMod val="85000"/>
                  <a:alpha val="3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423B92-E737-2D3A-B937-AFB322745070}"/>
                </a:ext>
              </a:extLst>
            </p:cNvPr>
            <p:cNvSpPr txBox="1"/>
            <p:nvPr/>
          </p:nvSpPr>
          <p:spPr>
            <a:xfrm>
              <a:off x="823913" y="1976044"/>
              <a:ext cx="2305050" cy="661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300" spc="-20" dirty="0" err="1">
                  <a:solidFill>
                    <a:srgbClr val="31265E"/>
                  </a:solidFill>
                  <a:latin typeface="Manrope" pitchFamily="2" charset="0"/>
                </a:rPr>
                <a:t>Integratable</a:t>
              </a:r>
              <a:r>
                <a:rPr lang="en-US" sz="1300" spc="-20" dirty="0">
                  <a:solidFill>
                    <a:srgbClr val="31265E"/>
                  </a:solidFill>
                  <a:latin typeface="Manrope" pitchFamily="2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1300" b="1" spc="-20" dirty="0">
                  <a:solidFill>
                    <a:srgbClr val="31265E"/>
                  </a:solidFill>
                  <a:latin typeface="Manrope" pitchFamily="2" charset="0"/>
                </a:rPr>
                <a:t>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34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A7CF-1264-21F8-1790-809E3F65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#8 from 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373E-BA1E-E814-CC65-CE9391A30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4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07BC-A2A4-69AE-7159-DD91A7C3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# 14 from 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DF5B-1892-6C89-DAA6-11EB9F84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55004-7B05-38F4-2A66-1A2B14F87051}"/>
              </a:ext>
            </a:extLst>
          </p:cNvPr>
          <p:cNvSpPr txBox="1"/>
          <p:nvPr/>
        </p:nvSpPr>
        <p:spPr>
          <a:xfrm>
            <a:off x="514350" y="352425"/>
            <a:ext cx="1978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chemeClr val="bg1"/>
                </a:solidFill>
                <a:latin typeface="Manrope" pitchFamily="2" charset="0"/>
              </a:rPr>
              <a:t>Pricing</a:t>
            </a:r>
            <a:endParaRPr lang="en-US" sz="4400" b="1" spc="-150" dirty="0">
              <a:solidFill>
                <a:srgbClr val="F9886F"/>
              </a:solidFill>
              <a:latin typeface="Manrope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2D2249-D11A-0EF5-B323-1FFC49DFA115}"/>
              </a:ext>
            </a:extLst>
          </p:cNvPr>
          <p:cNvGrpSpPr/>
          <p:nvPr/>
        </p:nvGrpSpPr>
        <p:grpSpPr>
          <a:xfrm>
            <a:off x="609597" y="1447800"/>
            <a:ext cx="3676653" cy="4480560"/>
            <a:chOff x="609597" y="1447800"/>
            <a:chExt cx="3676653" cy="44805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86C9EE7-905B-C000-6EE5-8BCCDEBC6747}"/>
                </a:ext>
              </a:extLst>
            </p:cNvPr>
            <p:cNvGrpSpPr/>
            <p:nvPr/>
          </p:nvGrpSpPr>
          <p:grpSpPr>
            <a:xfrm>
              <a:off x="609597" y="1447800"/>
              <a:ext cx="3676653" cy="4480560"/>
              <a:chOff x="609597" y="1447800"/>
              <a:chExt cx="3676653" cy="448056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C03568A-AE03-8A42-1D5E-36F8CD3E3468}"/>
                  </a:ext>
                </a:extLst>
              </p:cNvPr>
              <p:cNvSpPr/>
              <p:nvPr/>
            </p:nvSpPr>
            <p:spPr>
              <a:xfrm>
                <a:off x="609597" y="1447800"/>
                <a:ext cx="3676653" cy="4480560"/>
              </a:xfrm>
              <a:prstGeom prst="roundRect">
                <a:avLst>
                  <a:gd name="adj" fmla="val 3951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21269A-11AE-53C1-8983-24B6851A9619}"/>
                  </a:ext>
                </a:extLst>
              </p:cNvPr>
              <p:cNvSpPr txBox="1"/>
              <p:nvPr/>
            </p:nvSpPr>
            <p:spPr>
              <a:xfrm>
                <a:off x="1719198" y="3787449"/>
                <a:ext cx="1457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spc="-150" dirty="0">
                    <a:solidFill>
                      <a:srgbClr val="31265E"/>
                    </a:solidFill>
                    <a:latin typeface="Manrope" pitchFamily="2" charset="0"/>
                  </a:rPr>
                  <a:t>Standard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3F838-59DD-5F5F-7E00-1697DB44A6B8}"/>
                </a:ext>
              </a:extLst>
            </p:cNvPr>
            <p:cNvSpPr txBox="1"/>
            <p:nvPr/>
          </p:nvSpPr>
          <p:spPr>
            <a:xfrm>
              <a:off x="1297608" y="4187486"/>
              <a:ext cx="23006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spc="-300" dirty="0">
                  <a:solidFill>
                    <a:srgbClr val="1BA49B"/>
                  </a:solidFill>
                  <a:latin typeface="Manrope" pitchFamily="2" charset="0"/>
                </a:rPr>
                <a:t>15,000£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A85C1E-B0A8-AB2E-E4BF-9C746F55E8D5}"/>
                </a:ext>
              </a:extLst>
            </p:cNvPr>
            <p:cNvSpPr txBox="1"/>
            <p:nvPr/>
          </p:nvSpPr>
          <p:spPr>
            <a:xfrm>
              <a:off x="2004202" y="4932922"/>
              <a:ext cx="887442" cy="382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per year</a:t>
              </a:r>
              <a:endParaRPr lang="en-US" sz="1400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244C24B-2572-219B-60A1-047910EB73A6}"/>
              </a:ext>
            </a:extLst>
          </p:cNvPr>
          <p:cNvGrpSpPr/>
          <p:nvPr/>
        </p:nvGrpSpPr>
        <p:grpSpPr>
          <a:xfrm>
            <a:off x="8000067" y="1447800"/>
            <a:ext cx="3676653" cy="4480560"/>
            <a:chOff x="609597" y="1447800"/>
            <a:chExt cx="3676653" cy="448056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0412E8D-D2AD-BF22-6097-81045D1EAE39}"/>
                </a:ext>
              </a:extLst>
            </p:cNvPr>
            <p:cNvGrpSpPr/>
            <p:nvPr/>
          </p:nvGrpSpPr>
          <p:grpSpPr>
            <a:xfrm>
              <a:off x="609597" y="1447800"/>
              <a:ext cx="3676653" cy="4480560"/>
              <a:chOff x="609597" y="1447800"/>
              <a:chExt cx="3676653" cy="4480560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2804020-91F3-9219-6BE0-26C66766D534}"/>
                  </a:ext>
                </a:extLst>
              </p:cNvPr>
              <p:cNvSpPr/>
              <p:nvPr/>
            </p:nvSpPr>
            <p:spPr>
              <a:xfrm>
                <a:off x="609597" y="1447800"/>
                <a:ext cx="3676653" cy="4480560"/>
              </a:xfrm>
              <a:prstGeom prst="roundRect">
                <a:avLst>
                  <a:gd name="adj" fmla="val 3951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B09A96-3885-F882-BFFA-7F24FA53F1C8}"/>
                  </a:ext>
                </a:extLst>
              </p:cNvPr>
              <p:cNvSpPr txBox="1"/>
              <p:nvPr/>
            </p:nvSpPr>
            <p:spPr>
              <a:xfrm>
                <a:off x="1719198" y="3787449"/>
                <a:ext cx="1457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spc="-150" dirty="0">
                    <a:solidFill>
                      <a:srgbClr val="31265E"/>
                    </a:solidFill>
                    <a:latin typeface="Manrope" pitchFamily="2" charset="0"/>
                  </a:rPr>
                  <a:t>Standard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33E93B-20A0-7A19-EBFE-B2A6C90FE1AB}"/>
                </a:ext>
              </a:extLst>
            </p:cNvPr>
            <p:cNvSpPr txBox="1"/>
            <p:nvPr/>
          </p:nvSpPr>
          <p:spPr>
            <a:xfrm>
              <a:off x="1240701" y="4187486"/>
              <a:ext cx="2414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spc="-300" dirty="0">
                  <a:solidFill>
                    <a:srgbClr val="1BA49B"/>
                  </a:solidFill>
                  <a:latin typeface="Manrope" pitchFamily="2" charset="0"/>
                </a:rPr>
                <a:t>65,000£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51D477A-6833-8859-03B2-6CB78393440F}"/>
                </a:ext>
              </a:extLst>
            </p:cNvPr>
            <p:cNvSpPr txBox="1"/>
            <p:nvPr/>
          </p:nvSpPr>
          <p:spPr>
            <a:xfrm>
              <a:off x="2004202" y="4932922"/>
              <a:ext cx="887442" cy="382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per year</a:t>
              </a:r>
              <a:endParaRPr lang="en-US" sz="1400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96AC4F5-9CCE-21B1-409B-AD3933854843}"/>
              </a:ext>
            </a:extLst>
          </p:cNvPr>
          <p:cNvGrpSpPr/>
          <p:nvPr/>
        </p:nvGrpSpPr>
        <p:grpSpPr>
          <a:xfrm>
            <a:off x="4304832" y="1447800"/>
            <a:ext cx="3676653" cy="4480560"/>
            <a:chOff x="609597" y="1447800"/>
            <a:chExt cx="3676653" cy="448056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5DA46CF-F02B-1E13-AD95-47481D85398F}"/>
                </a:ext>
              </a:extLst>
            </p:cNvPr>
            <p:cNvGrpSpPr/>
            <p:nvPr/>
          </p:nvGrpSpPr>
          <p:grpSpPr>
            <a:xfrm>
              <a:off x="609597" y="1447800"/>
              <a:ext cx="3676653" cy="4480560"/>
              <a:chOff x="609597" y="1447800"/>
              <a:chExt cx="3676653" cy="4480560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D02085EE-9229-C2CE-2F65-CDCA7372ADEA}"/>
                  </a:ext>
                </a:extLst>
              </p:cNvPr>
              <p:cNvSpPr/>
              <p:nvPr/>
            </p:nvSpPr>
            <p:spPr>
              <a:xfrm>
                <a:off x="609597" y="1447800"/>
                <a:ext cx="3676653" cy="4480560"/>
              </a:xfrm>
              <a:prstGeom prst="roundRect">
                <a:avLst>
                  <a:gd name="adj" fmla="val 3951"/>
                </a:avLst>
              </a:prstGeom>
              <a:solidFill>
                <a:srgbClr val="F7F9FC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BD10050-392C-BC28-73D8-457B8972C99D}"/>
                  </a:ext>
                </a:extLst>
              </p:cNvPr>
              <p:cNvSpPr txBox="1"/>
              <p:nvPr/>
            </p:nvSpPr>
            <p:spPr>
              <a:xfrm>
                <a:off x="1732022" y="3787449"/>
                <a:ext cx="1431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spc="-150" dirty="0">
                    <a:solidFill>
                      <a:srgbClr val="31265E"/>
                    </a:solidFill>
                    <a:latin typeface="Manrope" pitchFamily="2" charset="0"/>
                  </a:rPr>
                  <a:t>Premium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86C655-B8C1-E8E6-4FF3-C2CA3A601593}"/>
                </a:ext>
              </a:extLst>
            </p:cNvPr>
            <p:cNvSpPr txBox="1"/>
            <p:nvPr/>
          </p:nvSpPr>
          <p:spPr>
            <a:xfrm>
              <a:off x="1253526" y="4187486"/>
              <a:ext cx="23887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spc="-300" dirty="0">
                  <a:solidFill>
                    <a:srgbClr val="1BA49B"/>
                  </a:solidFill>
                  <a:latin typeface="Manrope" pitchFamily="2" charset="0"/>
                </a:rPr>
                <a:t>35,000£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3C4F2AD-CB5F-7876-9F43-DF471440E3F2}"/>
                </a:ext>
              </a:extLst>
            </p:cNvPr>
            <p:cNvSpPr txBox="1"/>
            <p:nvPr/>
          </p:nvSpPr>
          <p:spPr>
            <a:xfrm>
              <a:off x="2004202" y="4932922"/>
              <a:ext cx="887442" cy="382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per year</a:t>
              </a:r>
              <a:endParaRPr lang="en-US" sz="1400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74AA4C7C-ED08-A7BE-16A3-75A1D3351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3398" y="2007195"/>
            <a:ext cx="1469051" cy="1469051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99AC1D83-E72C-CC98-8FA0-45AE5E652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7066" y="2005628"/>
            <a:ext cx="1472184" cy="1472184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A2A40879-A6D1-4C1E-F283-3DD39D659C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2301" y="2005628"/>
            <a:ext cx="1472184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D3E2-A5C7-8AA9-7588-C7E10C4691AD}"/>
              </a:ext>
            </a:extLst>
          </p:cNvPr>
          <p:cNvSpPr txBox="1"/>
          <p:nvPr/>
        </p:nvSpPr>
        <p:spPr>
          <a:xfrm>
            <a:off x="514350" y="352425"/>
            <a:ext cx="28440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Financials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7CD33E-9DD3-4022-5D8A-13D254721193}"/>
              </a:ext>
            </a:extLst>
          </p:cNvPr>
          <p:cNvSpPr/>
          <p:nvPr/>
        </p:nvSpPr>
        <p:spPr>
          <a:xfrm>
            <a:off x="6045102" y="752475"/>
            <a:ext cx="5737321" cy="5600699"/>
          </a:xfrm>
          <a:prstGeom prst="roundRect">
            <a:avLst>
              <a:gd name="adj" fmla="val 3951"/>
            </a:avLst>
          </a:prstGeom>
          <a:solidFill>
            <a:srgbClr val="31265E"/>
          </a:solidFill>
          <a:ln>
            <a:noFill/>
          </a:ln>
          <a:effectLst>
            <a:glow rad="228600">
              <a:schemeClr val="bg1">
                <a:lumMod val="65000"/>
                <a:alpha val="14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graph with a arrow pointing up&#10;&#10;Description automatically generated">
            <a:extLst>
              <a:ext uri="{FF2B5EF4-FFF2-40B4-BE49-F238E27FC236}">
                <a16:creationId xmlns:a16="http://schemas.microsoft.com/office/drawing/2014/main" id="{7040AAC9-0C3D-0638-7C8C-B96330F90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39" y="1282967"/>
            <a:ext cx="5673446" cy="453971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741BD50-8188-840C-0CF1-00EDD2B19DA7}"/>
              </a:ext>
            </a:extLst>
          </p:cNvPr>
          <p:cNvGrpSpPr/>
          <p:nvPr/>
        </p:nvGrpSpPr>
        <p:grpSpPr>
          <a:xfrm>
            <a:off x="688784" y="1312367"/>
            <a:ext cx="4921441" cy="1173658"/>
            <a:chOff x="688784" y="1445717"/>
            <a:chExt cx="4921441" cy="117365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333B0B0-D648-107A-A47D-6A468B7402C9}"/>
                </a:ext>
              </a:extLst>
            </p:cNvPr>
            <p:cNvSpPr/>
            <p:nvPr/>
          </p:nvSpPr>
          <p:spPr>
            <a:xfrm>
              <a:off x="688784" y="1445717"/>
              <a:ext cx="4921441" cy="1173658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B5A29E-054E-6C4D-36A2-62DFAA935EB9}"/>
                </a:ext>
              </a:extLst>
            </p:cNvPr>
            <p:cNvSpPr txBox="1"/>
            <p:nvPr/>
          </p:nvSpPr>
          <p:spPr>
            <a:xfrm>
              <a:off x="960411" y="1693992"/>
              <a:ext cx="453551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Current Revenue</a:t>
              </a:r>
            </a:p>
            <a:p>
              <a:r>
                <a:rPr lang="en-US" sz="2400" b="1" spc="-50" dirty="0">
                  <a:solidFill>
                    <a:srgbClr val="1BA49B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£3M in revenue</a:t>
              </a:r>
              <a:endParaRPr lang="en-US" b="1" spc="-50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227D51-A949-37A7-4504-986E88E7B9B6}"/>
              </a:ext>
            </a:extLst>
          </p:cNvPr>
          <p:cNvGrpSpPr/>
          <p:nvPr/>
        </p:nvGrpSpPr>
        <p:grpSpPr>
          <a:xfrm>
            <a:off x="688784" y="2676525"/>
            <a:ext cx="4921441" cy="1885949"/>
            <a:chOff x="688784" y="2676525"/>
            <a:chExt cx="4921441" cy="188594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FD3AE1A-CFA2-F4F8-8CA1-6D51195EAC8A}"/>
                </a:ext>
              </a:extLst>
            </p:cNvPr>
            <p:cNvSpPr/>
            <p:nvPr/>
          </p:nvSpPr>
          <p:spPr>
            <a:xfrm>
              <a:off x="688784" y="2676525"/>
              <a:ext cx="4921441" cy="1885949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80CBD4-1FA5-22B9-2305-1C12329CDFED}"/>
                </a:ext>
              </a:extLst>
            </p:cNvPr>
            <p:cNvSpPr txBox="1"/>
            <p:nvPr/>
          </p:nvSpPr>
          <p:spPr>
            <a:xfrm>
              <a:off x="960411" y="2919994"/>
              <a:ext cx="4535514" cy="1346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spc="-30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Revenue Projections</a:t>
              </a:r>
            </a:p>
            <a:p>
              <a:pPr>
                <a:lnSpc>
                  <a:spcPct val="150000"/>
                </a:lnSpc>
              </a:pPr>
              <a:endParaRPr lang="en-US" sz="400" b="1" dirty="0">
                <a:solidFill>
                  <a:srgbClr val="F9886F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10X through global expansion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Tapping into SAM from SOM</a:t>
              </a:r>
              <a:endParaRPr lang="en-US" sz="1600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497632-112D-9733-326C-A4B93FFB925A}"/>
              </a:ext>
            </a:extLst>
          </p:cNvPr>
          <p:cNvGrpSpPr/>
          <p:nvPr/>
        </p:nvGrpSpPr>
        <p:grpSpPr>
          <a:xfrm>
            <a:off x="688784" y="4752974"/>
            <a:ext cx="4921441" cy="1069707"/>
            <a:chOff x="688784" y="2676525"/>
            <a:chExt cx="4921441" cy="106970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F699A87-E68A-2B97-F7E4-C4C98A442117}"/>
                </a:ext>
              </a:extLst>
            </p:cNvPr>
            <p:cNvSpPr/>
            <p:nvPr/>
          </p:nvSpPr>
          <p:spPr>
            <a:xfrm>
              <a:off x="688784" y="2676525"/>
              <a:ext cx="4921441" cy="1069707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1D51F8-3B08-25EE-EC60-392155900ED3}"/>
                </a:ext>
              </a:extLst>
            </p:cNvPr>
            <p:cNvSpPr txBox="1"/>
            <p:nvPr/>
          </p:nvSpPr>
          <p:spPr>
            <a:xfrm>
              <a:off x="960411" y="2919994"/>
              <a:ext cx="4535514" cy="506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spc="-3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Growth Projections</a:t>
              </a:r>
              <a:endParaRPr lang="en-US" sz="1600" b="1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03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D3E2-A5C7-8AA9-7588-C7E10C4691AD}"/>
              </a:ext>
            </a:extLst>
          </p:cNvPr>
          <p:cNvSpPr txBox="1"/>
          <p:nvPr/>
        </p:nvSpPr>
        <p:spPr>
          <a:xfrm>
            <a:off x="514350" y="352425"/>
            <a:ext cx="1620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Team</a:t>
            </a:r>
            <a:endParaRPr lang="en-US" sz="4400" b="1" spc="-150" dirty="0">
              <a:solidFill>
                <a:srgbClr val="F9886F"/>
              </a:solidFill>
              <a:latin typeface="Manrope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94D489-7D53-78F8-94F0-06229185482F}"/>
              </a:ext>
            </a:extLst>
          </p:cNvPr>
          <p:cNvGrpSpPr/>
          <p:nvPr/>
        </p:nvGrpSpPr>
        <p:grpSpPr>
          <a:xfrm>
            <a:off x="609598" y="1447799"/>
            <a:ext cx="3419478" cy="4752975"/>
            <a:chOff x="609598" y="1447799"/>
            <a:chExt cx="3419478" cy="475297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47CD33E-9DD3-4022-5D8A-13D254721193}"/>
                </a:ext>
              </a:extLst>
            </p:cNvPr>
            <p:cNvSpPr/>
            <p:nvPr/>
          </p:nvSpPr>
          <p:spPr>
            <a:xfrm>
              <a:off x="609598" y="1447799"/>
              <a:ext cx="3419478" cy="4752975"/>
            </a:xfrm>
            <a:prstGeom prst="roundRect">
              <a:avLst>
                <a:gd name="adj" fmla="val 3951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93EFC-3F7E-7CAC-12F3-CEA5B6213973}"/>
                </a:ext>
              </a:extLst>
            </p:cNvPr>
            <p:cNvSpPr txBox="1"/>
            <p:nvPr/>
          </p:nvSpPr>
          <p:spPr>
            <a:xfrm>
              <a:off x="850727" y="4392293"/>
              <a:ext cx="2854498" cy="46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spc="-50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Umar Qadri</a:t>
              </a:r>
              <a:endParaRPr lang="en-US" b="1" spc="-50" dirty="0">
                <a:solidFill>
                  <a:srgbClr val="F9886F"/>
                </a:solidFill>
                <a:latin typeface="Manrope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CC6455-7890-C8C6-940D-9CA71F9A5916}"/>
                </a:ext>
              </a:extLst>
            </p:cNvPr>
            <p:cNvSpPr txBox="1"/>
            <p:nvPr/>
          </p:nvSpPr>
          <p:spPr>
            <a:xfrm>
              <a:off x="850727" y="4857100"/>
              <a:ext cx="2058577" cy="1028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Functions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Designation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20 years of experience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216BFF-12F0-F4AE-9239-6B8EC880D71B}"/>
              </a:ext>
            </a:extLst>
          </p:cNvPr>
          <p:cNvGrpSpPr/>
          <p:nvPr/>
        </p:nvGrpSpPr>
        <p:grpSpPr>
          <a:xfrm>
            <a:off x="4407030" y="1447799"/>
            <a:ext cx="3419478" cy="4752975"/>
            <a:chOff x="609598" y="1447799"/>
            <a:chExt cx="3419478" cy="475297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89D8766-E7A6-DF3A-F6E5-A8B2CD97CF1D}"/>
                </a:ext>
              </a:extLst>
            </p:cNvPr>
            <p:cNvSpPr/>
            <p:nvPr/>
          </p:nvSpPr>
          <p:spPr>
            <a:xfrm>
              <a:off x="609598" y="1447799"/>
              <a:ext cx="3419478" cy="4752975"/>
            </a:xfrm>
            <a:prstGeom prst="roundRect">
              <a:avLst>
                <a:gd name="adj" fmla="val 3951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116C57-993D-A717-05B0-B840C3003B09}"/>
                </a:ext>
              </a:extLst>
            </p:cNvPr>
            <p:cNvSpPr txBox="1"/>
            <p:nvPr/>
          </p:nvSpPr>
          <p:spPr>
            <a:xfrm>
              <a:off x="850727" y="4392293"/>
              <a:ext cx="2854498" cy="46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spc="-50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Umar Qadri</a:t>
              </a:r>
              <a:endParaRPr lang="en-US" b="1" spc="-50" dirty="0">
                <a:solidFill>
                  <a:srgbClr val="F9886F"/>
                </a:solidFill>
                <a:latin typeface="Manrope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E565CB-92BE-5001-E47C-E5A89045B7B7}"/>
                </a:ext>
              </a:extLst>
            </p:cNvPr>
            <p:cNvSpPr txBox="1"/>
            <p:nvPr/>
          </p:nvSpPr>
          <p:spPr>
            <a:xfrm>
              <a:off x="850727" y="4857100"/>
              <a:ext cx="2058577" cy="1028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Functions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Designation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20 years of experience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5E8AB7-BC94-2C96-1D75-153B126083CE}"/>
              </a:ext>
            </a:extLst>
          </p:cNvPr>
          <p:cNvGrpSpPr/>
          <p:nvPr/>
        </p:nvGrpSpPr>
        <p:grpSpPr>
          <a:xfrm>
            <a:off x="8192220" y="1447798"/>
            <a:ext cx="3419478" cy="4752975"/>
            <a:chOff x="609598" y="1447799"/>
            <a:chExt cx="3419478" cy="47529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0DA5C60-E624-80D1-A4B2-8EA9D0F23EBC}"/>
                </a:ext>
              </a:extLst>
            </p:cNvPr>
            <p:cNvSpPr/>
            <p:nvPr/>
          </p:nvSpPr>
          <p:spPr>
            <a:xfrm>
              <a:off x="609598" y="1447799"/>
              <a:ext cx="3419478" cy="4752975"/>
            </a:xfrm>
            <a:prstGeom prst="roundRect">
              <a:avLst>
                <a:gd name="adj" fmla="val 3951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21E8FB-584F-8D5E-A606-33C2E4F8C9EE}"/>
                </a:ext>
              </a:extLst>
            </p:cNvPr>
            <p:cNvSpPr txBox="1"/>
            <p:nvPr/>
          </p:nvSpPr>
          <p:spPr>
            <a:xfrm>
              <a:off x="850727" y="4392293"/>
              <a:ext cx="2854498" cy="46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spc="-50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Umar Qadri</a:t>
              </a:r>
              <a:endParaRPr lang="en-US" b="1" spc="-50" dirty="0">
                <a:solidFill>
                  <a:srgbClr val="F9886F"/>
                </a:solidFill>
                <a:latin typeface="Manrope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A04D3C-BE19-574A-F3F6-79F1F43CAB1B}"/>
                </a:ext>
              </a:extLst>
            </p:cNvPr>
            <p:cNvSpPr txBox="1"/>
            <p:nvPr/>
          </p:nvSpPr>
          <p:spPr>
            <a:xfrm>
              <a:off x="850727" y="4857100"/>
              <a:ext cx="2058577" cy="1028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Functions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Designation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20 years of experience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562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14BB3-9BAA-4E1B-7411-FED310E68C7E}"/>
              </a:ext>
            </a:extLst>
          </p:cNvPr>
          <p:cNvSpPr txBox="1"/>
          <p:nvPr/>
        </p:nvSpPr>
        <p:spPr>
          <a:xfrm>
            <a:off x="514350" y="352425"/>
            <a:ext cx="6296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Roadmap / </a:t>
            </a:r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Use of Funds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3DEE1BD-1120-DAA7-D138-26E7F023A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556" y="-3916"/>
            <a:ext cx="5176838" cy="6865833"/>
          </a:xfrm>
          <a:prstGeom prst="rect">
            <a:avLst/>
          </a:prstGeom>
          <a:effectLst>
            <a:glow rad="215900">
              <a:schemeClr val="bg1">
                <a:lumMod val="75000"/>
                <a:alpha val="28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4404CA-2A59-2720-DFA2-0196CF372905}"/>
              </a:ext>
            </a:extLst>
          </p:cNvPr>
          <p:cNvSpPr txBox="1"/>
          <p:nvPr/>
        </p:nvSpPr>
        <p:spPr>
          <a:xfrm>
            <a:off x="561975" y="1258191"/>
            <a:ext cx="2716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80" dirty="0">
                <a:solidFill>
                  <a:srgbClr val="31265E"/>
                </a:solidFill>
                <a:latin typeface="Manrope" pitchFamily="2" charset="0"/>
              </a:rPr>
              <a:t>Product Development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1064AC7-6AAA-76DF-C356-A5CCDEEE3632}"/>
              </a:ext>
            </a:extLst>
          </p:cNvPr>
          <p:cNvGrpSpPr/>
          <p:nvPr/>
        </p:nvGrpSpPr>
        <p:grpSpPr>
          <a:xfrm>
            <a:off x="6843706" y="1045666"/>
            <a:ext cx="4971159" cy="4976588"/>
            <a:chOff x="6796081" y="1045666"/>
            <a:chExt cx="4971159" cy="497658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8ED38C-A337-8BB8-05F2-73680EB4A218}"/>
                </a:ext>
              </a:extLst>
            </p:cNvPr>
            <p:cNvSpPr/>
            <p:nvPr/>
          </p:nvSpPr>
          <p:spPr>
            <a:xfrm>
              <a:off x="6796081" y="5793654"/>
              <a:ext cx="228600" cy="228600"/>
            </a:xfrm>
            <a:prstGeom prst="ellipse">
              <a:avLst/>
            </a:prstGeom>
            <a:solidFill>
              <a:srgbClr val="1BA49B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10F5EC-4D35-2BF3-42CC-5F3D70AE5D2C}"/>
                </a:ext>
              </a:extLst>
            </p:cNvPr>
            <p:cNvSpPr/>
            <p:nvPr/>
          </p:nvSpPr>
          <p:spPr>
            <a:xfrm>
              <a:off x="6796081" y="4437451"/>
              <a:ext cx="228600" cy="228600"/>
            </a:xfrm>
            <a:prstGeom prst="ellipse">
              <a:avLst/>
            </a:prstGeom>
            <a:solidFill>
              <a:srgbClr val="F9886F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5F013B-57A5-4502-3A66-D9400250825A}"/>
                </a:ext>
              </a:extLst>
            </p:cNvPr>
            <p:cNvSpPr/>
            <p:nvPr/>
          </p:nvSpPr>
          <p:spPr>
            <a:xfrm>
              <a:off x="7405681" y="3024530"/>
              <a:ext cx="228600" cy="2286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E28771-23BE-F054-939B-8CE518E6F618}"/>
                </a:ext>
              </a:extLst>
            </p:cNvPr>
            <p:cNvSpPr/>
            <p:nvPr/>
          </p:nvSpPr>
          <p:spPr>
            <a:xfrm>
              <a:off x="8567731" y="4680249"/>
              <a:ext cx="2286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605253-E71C-E4A3-DFC8-DE45C0D9631F}"/>
                </a:ext>
              </a:extLst>
            </p:cNvPr>
            <p:cNvSpPr/>
            <p:nvPr/>
          </p:nvSpPr>
          <p:spPr>
            <a:xfrm>
              <a:off x="9739863" y="3024530"/>
              <a:ext cx="228600" cy="228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40677A4-246F-8008-5A44-34C1979B2877}"/>
                </a:ext>
              </a:extLst>
            </p:cNvPr>
            <p:cNvSpPr/>
            <p:nvPr/>
          </p:nvSpPr>
          <p:spPr>
            <a:xfrm>
              <a:off x="10949538" y="4680249"/>
              <a:ext cx="228600" cy="228600"/>
            </a:xfrm>
            <a:prstGeom prst="ellipse">
              <a:avLst/>
            </a:prstGeom>
            <a:solidFill>
              <a:srgbClr val="00B0F0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3EA379-76C3-FC59-5796-33FD8CD30BE5}"/>
                </a:ext>
              </a:extLst>
            </p:cNvPr>
            <p:cNvSpPr/>
            <p:nvPr/>
          </p:nvSpPr>
          <p:spPr>
            <a:xfrm>
              <a:off x="11538640" y="2795930"/>
              <a:ext cx="228600" cy="228600"/>
            </a:xfrm>
            <a:prstGeom prst="ellipse">
              <a:avLst/>
            </a:prstGeom>
            <a:solidFill>
              <a:srgbClr val="FFC000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18FEB4-21F2-0D20-47FB-2B9B4B82D54D}"/>
                </a:ext>
              </a:extLst>
            </p:cNvPr>
            <p:cNvSpPr/>
            <p:nvPr/>
          </p:nvSpPr>
          <p:spPr>
            <a:xfrm>
              <a:off x="11538640" y="1045666"/>
              <a:ext cx="228600" cy="228600"/>
            </a:xfrm>
            <a:prstGeom prst="ellipse">
              <a:avLst/>
            </a:prstGeom>
            <a:solidFill>
              <a:srgbClr val="C00000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2798878-A9BE-7B19-B1EC-19B3CCE80018}"/>
              </a:ext>
            </a:extLst>
          </p:cNvPr>
          <p:cNvGrpSpPr/>
          <p:nvPr/>
        </p:nvGrpSpPr>
        <p:grpSpPr>
          <a:xfrm>
            <a:off x="552450" y="2405017"/>
            <a:ext cx="5915878" cy="561974"/>
            <a:chOff x="542925" y="1727951"/>
            <a:chExt cx="5915878" cy="56197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92180AA-2B1F-2BA4-C4E1-810B07DE7B85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Scalable, Modular AI Solutions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0A4EC53-C822-BDDF-866D-F4A3D7DABCC1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rgbClr val="F9886F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D919B2-3088-53EE-5F4E-6324562A77BE}"/>
              </a:ext>
            </a:extLst>
          </p:cNvPr>
          <p:cNvGrpSpPr/>
          <p:nvPr/>
        </p:nvGrpSpPr>
        <p:grpSpPr>
          <a:xfrm>
            <a:off x="552450" y="1804151"/>
            <a:ext cx="5915878" cy="561974"/>
            <a:chOff x="542925" y="1727951"/>
            <a:chExt cx="5915878" cy="561974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4486399-E617-22FA-00E9-CC63F39F8F22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Advanced AI-Powered Fraud Detection and Prediction Capabilities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0006C6-8740-794D-452C-5E65C49D9A38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rgbClr val="1BA49B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2944BD-F91B-B923-908D-4487EA1D0898}"/>
              </a:ext>
            </a:extLst>
          </p:cNvPr>
          <p:cNvGrpSpPr/>
          <p:nvPr/>
        </p:nvGrpSpPr>
        <p:grpSpPr>
          <a:xfrm>
            <a:off x="552450" y="3005883"/>
            <a:ext cx="5915878" cy="561974"/>
            <a:chOff x="542925" y="1727951"/>
            <a:chExt cx="5915878" cy="561974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5771F4D-EF41-488A-7E04-2ACDE8B108FC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Explainable AI (XAI) for Compliance Transparency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3ED8EC7-0BE6-72ED-479F-20047FECFA54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FCDC26A-BB61-A9E0-E5DF-AC793106AD43}"/>
              </a:ext>
            </a:extLst>
          </p:cNvPr>
          <p:cNvGrpSpPr/>
          <p:nvPr/>
        </p:nvGrpSpPr>
        <p:grpSpPr>
          <a:xfrm>
            <a:off x="552450" y="3606749"/>
            <a:ext cx="5915878" cy="561974"/>
            <a:chOff x="542925" y="1727951"/>
            <a:chExt cx="5915878" cy="561974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9605632-4216-1381-D33E-C30A5B6F3365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AI-Driven Personalization and Adaptive Learning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A5F576B-095F-25C3-9262-299C1C4E968B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F2FE1BA-A612-FDB5-3513-DFC037B4D80B}"/>
              </a:ext>
            </a:extLst>
          </p:cNvPr>
          <p:cNvGrpSpPr/>
          <p:nvPr/>
        </p:nvGrpSpPr>
        <p:grpSpPr>
          <a:xfrm>
            <a:off x="552450" y="4207615"/>
            <a:ext cx="5915878" cy="561974"/>
            <a:chOff x="542925" y="1727951"/>
            <a:chExt cx="5915878" cy="5619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EEE3AA3-DCD9-087C-213C-6E0299F54B39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Proactive Compliance Monitoring and Alerts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00348D0-AD3A-0560-D267-290F0A3A3568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12A1E90-50C8-FA4B-4242-7E70085F9748}"/>
              </a:ext>
            </a:extLst>
          </p:cNvPr>
          <p:cNvGrpSpPr/>
          <p:nvPr/>
        </p:nvGrpSpPr>
        <p:grpSpPr>
          <a:xfrm>
            <a:off x="552450" y="4808481"/>
            <a:ext cx="5915878" cy="561974"/>
            <a:chOff x="542925" y="1727951"/>
            <a:chExt cx="5915878" cy="561974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F9E0E9E-42F8-C8A0-8C52-23B31FB0139A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Integration with Existing Systems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11FAE73-03B8-63BC-9605-A9018E73A8D3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rgbClr val="00B0F0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02E7C1F-F3A6-A8FF-C0E1-70EED7902D63}"/>
              </a:ext>
            </a:extLst>
          </p:cNvPr>
          <p:cNvGrpSpPr/>
          <p:nvPr/>
        </p:nvGrpSpPr>
        <p:grpSpPr>
          <a:xfrm>
            <a:off x="552450" y="5409347"/>
            <a:ext cx="5915878" cy="561974"/>
            <a:chOff x="542925" y="1727951"/>
            <a:chExt cx="5915878" cy="561974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D15D5E3-90BF-EDFF-3AF2-F110559904C3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Data Privacy and Security Through AI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872ACFA-7719-236E-0F67-88EDA245C785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rgbClr val="FFC000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BF3662-F394-9B41-2EFB-C75B8D9CD611}"/>
              </a:ext>
            </a:extLst>
          </p:cNvPr>
          <p:cNvGrpSpPr/>
          <p:nvPr/>
        </p:nvGrpSpPr>
        <p:grpSpPr>
          <a:xfrm>
            <a:off x="552450" y="6010215"/>
            <a:ext cx="5915878" cy="561974"/>
            <a:chOff x="542925" y="1727951"/>
            <a:chExt cx="5915878" cy="561974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B125625-9C7C-A0BE-F4D7-401B447C33F6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Continuous Learning and Evolution of AI Models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3AA2C19-A9A7-D253-C342-AA46B617D6BD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rgbClr val="C00000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659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14BB3-9BAA-4E1B-7411-FED310E68C7E}"/>
              </a:ext>
            </a:extLst>
          </p:cNvPr>
          <p:cNvSpPr txBox="1"/>
          <p:nvPr/>
        </p:nvSpPr>
        <p:spPr>
          <a:xfrm>
            <a:off x="514350" y="352425"/>
            <a:ext cx="6296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Roadmap / </a:t>
            </a:r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Use of Funds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C70C39-074C-6449-AC41-A42A02FE08BC}"/>
              </a:ext>
            </a:extLst>
          </p:cNvPr>
          <p:cNvGrpSpPr/>
          <p:nvPr/>
        </p:nvGrpSpPr>
        <p:grpSpPr>
          <a:xfrm>
            <a:off x="1400473" y="2088567"/>
            <a:ext cx="9391055" cy="3323589"/>
            <a:chOff x="1260277" y="1981464"/>
            <a:chExt cx="9391055" cy="332358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53C2C8-3B30-FBA9-7AE9-2C2468E93015}"/>
                </a:ext>
              </a:extLst>
            </p:cNvPr>
            <p:cNvGrpSpPr/>
            <p:nvPr/>
          </p:nvGrpSpPr>
          <p:grpSpPr>
            <a:xfrm>
              <a:off x="1260277" y="1981464"/>
              <a:ext cx="9391055" cy="3323589"/>
              <a:chOff x="1615083" y="2001350"/>
              <a:chExt cx="9391055" cy="3323589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C8B5405-9C33-013B-E463-4BA077D09650}"/>
                  </a:ext>
                </a:extLst>
              </p:cNvPr>
              <p:cNvSpPr/>
              <p:nvPr/>
            </p:nvSpPr>
            <p:spPr>
              <a:xfrm>
                <a:off x="2857500" y="4116109"/>
                <a:ext cx="5895975" cy="1053222"/>
              </a:xfrm>
              <a:prstGeom prst="roundRect">
                <a:avLst>
                  <a:gd name="adj" fmla="val 50000"/>
                </a:avLst>
              </a:prstGeom>
              <a:solidFill>
                <a:srgbClr val="1BA49B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spc="-10" dirty="0">
                  <a:solidFill>
                    <a:srgbClr val="31265E"/>
                  </a:solidFill>
                  <a:latin typeface="Manrope" pitchFamily="2" charset="0"/>
                </a:endParaRP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449B4B6A-3BE4-32E5-5ADF-704DA4CBEA03}"/>
                  </a:ext>
                </a:extLst>
              </p:cNvPr>
              <p:cNvSpPr/>
              <p:nvPr/>
            </p:nvSpPr>
            <p:spPr>
              <a:xfrm>
                <a:off x="2789992" y="2149278"/>
                <a:ext cx="8216146" cy="1053222"/>
              </a:xfrm>
              <a:prstGeom prst="roundRect">
                <a:avLst>
                  <a:gd name="adj" fmla="val 50000"/>
                </a:avLst>
              </a:prstGeom>
              <a:solidFill>
                <a:srgbClr val="31265E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spc="-10" dirty="0">
                  <a:solidFill>
                    <a:srgbClr val="31265E"/>
                  </a:solidFill>
                  <a:latin typeface="Manrope" pitchFamily="2" charset="0"/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92180AA-2B1F-2BA4-C4E1-810B07DE7B85}"/>
                  </a:ext>
                </a:extLst>
              </p:cNvPr>
              <p:cNvSpPr/>
              <p:nvPr/>
            </p:nvSpPr>
            <p:spPr>
              <a:xfrm>
                <a:off x="1615083" y="2001350"/>
                <a:ext cx="3323034" cy="33235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spc="-10" dirty="0">
                  <a:solidFill>
                    <a:srgbClr val="31265E"/>
                  </a:solidFill>
                  <a:latin typeface="Manrope" pitchFamily="2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404CA-2A59-2720-DFA2-0196CF372905}"/>
                  </a:ext>
                </a:extLst>
              </p:cNvPr>
              <p:cNvSpPr txBox="1"/>
              <p:nvPr/>
            </p:nvSpPr>
            <p:spPr>
              <a:xfrm>
                <a:off x="2316241" y="3309201"/>
                <a:ext cx="192071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-80" dirty="0">
                    <a:solidFill>
                      <a:srgbClr val="31265E"/>
                    </a:solidFill>
                    <a:latin typeface="Manrope" pitchFamily="2" charset="0"/>
                  </a:rPr>
                  <a:t>Organizational </a:t>
                </a:r>
              </a:p>
              <a:p>
                <a:pPr algn="ctr"/>
                <a:r>
                  <a:rPr lang="en-US" sz="2000" b="1" spc="-80" dirty="0">
                    <a:solidFill>
                      <a:srgbClr val="31265E"/>
                    </a:solidFill>
                    <a:latin typeface="Manrope" pitchFamily="2" charset="0"/>
                  </a:rPr>
                  <a:t>Development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AFAF60-5CB0-3077-16C3-6F6C49AF3D3E}"/>
                  </a:ext>
                </a:extLst>
              </p:cNvPr>
              <p:cNvSpPr txBox="1"/>
              <p:nvPr/>
            </p:nvSpPr>
            <p:spPr>
              <a:xfrm>
                <a:off x="4972883" y="2491223"/>
                <a:ext cx="57600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spc="-30" dirty="0">
                    <a:solidFill>
                      <a:schemeClr val="bg1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AI-Powered Customer Onboarding and Verification</a:t>
                </a:r>
                <a:endParaRPr lang="en-US" b="1" spc="-30" dirty="0">
                  <a:solidFill>
                    <a:schemeClr val="bg1"/>
                  </a:solidFill>
                  <a:latin typeface="Manrope" pitchFamily="2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E24345-F569-EE7E-DD1A-DD50481D5144}"/>
                  </a:ext>
                </a:extLst>
              </p:cNvPr>
              <p:cNvSpPr txBox="1"/>
              <p:nvPr/>
            </p:nvSpPr>
            <p:spPr>
              <a:xfrm>
                <a:off x="4972883" y="4458054"/>
                <a:ext cx="35996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spc="-30" dirty="0">
                    <a:solidFill>
                      <a:schemeClr val="bg1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Human-AI Collaboration Tools</a:t>
                </a:r>
                <a:endParaRPr lang="en-US" b="1" spc="-30" dirty="0">
                  <a:solidFill>
                    <a:schemeClr val="bg1"/>
                  </a:solidFill>
                  <a:latin typeface="Manrope" pitchFamily="2" charset="0"/>
                </a:endParaRPr>
              </a:p>
            </p:txBody>
          </p:sp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0F902437-7B1D-48BC-59A3-BF414DF5B0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5" y="3133819"/>
              <a:ext cx="5219700" cy="86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220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55004-7B05-38F4-2A66-1A2B14F87051}"/>
              </a:ext>
            </a:extLst>
          </p:cNvPr>
          <p:cNvSpPr txBox="1"/>
          <p:nvPr/>
        </p:nvSpPr>
        <p:spPr>
          <a:xfrm>
            <a:off x="1019176" y="923925"/>
            <a:ext cx="7077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-200" dirty="0">
                <a:solidFill>
                  <a:schemeClr val="bg1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Join us in revolutionizing the future of regulatory compliance.</a:t>
            </a:r>
            <a:endParaRPr lang="en-US" sz="9600" b="1" spc="-200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7DC3E-6A4A-1934-9FB1-369502570F2C}"/>
              </a:ext>
            </a:extLst>
          </p:cNvPr>
          <p:cNvSpPr txBox="1"/>
          <p:nvPr/>
        </p:nvSpPr>
        <p:spPr>
          <a:xfrm>
            <a:off x="1095375" y="5397690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00" dirty="0">
                <a:solidFill>
                  <a:srgbClr val="F9886F"/>
                </a:solidFill>
                <a:latin typeface="Manrope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0567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D3E2-A5C7-8AA9-7588-C7E10C4691AD}"/>
              </a:ext>
            </a:extLst>
          </p:cNvPr>
          <p:cNvSpPr txBox="1"/>
          <p:nvPr/>
        </p:nvSpPr>
        <p:spPr>
          <a:xfrm>
            <a:off x="514350" y="352425"/>
            <a:ext cx="52229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Problem </a:t>
            </a:r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Statement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B7EBE1-A650-E578-33A0-3D3CEBBFF242}"/>
              </a:ext>
            </a:extLst>
          </p:cNvPr>
          <p:cNvGrpSpPr/>
          <p:nvPr/>
        </p:nvGrpSpPr>
        <p:grpSpPr>
          <a:xfrm>
            <a:off x="609597" y="1447799"/>
            <a:ext cx="5029200" cy="4905375"/>
            <a:chOff x="619122" y="1514475"/>
            <a:chExt cx="4574386" cy="238125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47CD33E-9DD3-4022-5D8A-13D254721193}"/>
                </a:ext>
              </a:extLst>
            </p:cNvPr>
            <p:cNvSpPr/>
            <p:nvPr/>
          </p:nvSpPr>
          <p:spPr>
            <a:xfrm>
              <a:off x="619122" y="1514475"/>
              <a:ext cx="4574386" cy="2381250"/>
            </a:xfrm>
            <a:prstGeom prst="roundRect">
              <a:avLst>
                <a:gd name="adj" fmla="val 3951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28033A-C26B-A0C9-7573-248024DCABE3}"/>
                </a:ext>
              </a:extLst>
            </p:cNvPr>
            <p:cNvSpPr txBox="1"/>
            <p:nvPr/>
          </p:nvSpPr>
          <p:spPr>
            <a:xfrm>
              <a:off x="938210" y="3142664"/>
              <a:ext cx="3917419" cy="56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Over </a:t>
              </a:r>
              <a:r>
                <a:rPr lang="en-US" sz="1600" b="1" dirty="0">
                  <a:solidFill>
                    <a:srgbClr val="1BA49B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90%</a:t>
              </a:r>
              <a:r>
                <a:rPr lang="en-US" sz="16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of global banks and </a:t>
              </a:r>
              <a:r>
                <a:rPr lang="en-US" sz="1600" b="1" dirty="0">
                  <a:solidFill>
                    <a:srgbClr val="1BA49B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85%</a:t>
              </a:r>
              <a:r>
                <a:rPr lang="en-US" sz="16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of mid-sized financial institutions are still relying on outdated, manual processes!</a:t>
              </a:r>
              <a:endParaRPr lang="en-US" sz="160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0264FC4-3EBF-E03D-B994-1A76B82866D8}"/>
              </a:ext>
            </a:extLst>
          </p:cNvPr>
          <p:cNvGrpSpPr/>
          <p:nvPr/>
        </p:nvGrpSpPr>
        <p:grpSpPr>
          <a:xfrm>
            <a:off x="5813233" y="1447800"/>
            <a:ext cx="5912041" cy="1533526"/>
            <a:chOff x="619124" y="1514475"/>
            <a:chExt cx="4019915" cy="238125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C71E994-9378-F908-7363-C0E4B3F578D1}"/>
                </a:ext>
              </a:extLst>
            </p:cNvPr>
            <p:cNvSpPr/>
            <p:nvPr/>
          </p:nvSpPr>
          <p:spPr>
            <a:xfrm>
              <a:off x="619124" y="1514475"/>
              <a:ext cx="4019915" cy="2381250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79FE7A-80D0-DEB9-D5DE-74ABB359BA75}"/>
                </a:ext>
              </a:extLst>
            </p:cNvPr>
            <p:cNvSpPr txBox="1"/>
            <p:nvPr/>
          </p:nvSpPr>
          <p:spPr>
            <a:xfrm>
              <a:off x="1562674" y="2045265"/>
              <a:ext cx="2764818" cy="1230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Financial fraud and cybercrime costs businesses over </a:t>
              </a:r>
              <a:r>
                <a:rPr lang="en-US" sz="1600" b="1" dirty="0">
                  <a:solidFill>
                    <a:srgbClr val="1BA49B"/>
                  </a:solidFill>
                  <a:latin typeface="Manrope" pitchFamily="2" charset="0"/>
                </a:rPr>
                <a:t>$500 billion</a:t>
              </a:r>
              <a:r>
                <a:rPr lang="en-US" sz="1600" dirty="0">
                  <a:solidFill>
                    <a:srgbClr val="1BA49B"/>
                  </a:solidFill>
                  <a:latin typeface="Manrope" pitchFamily="2" charset="0"/>
                </a:rPr>
                <a:t> </a:t>
              </a: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annually!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1DEC629-1A56-EC71-C5C3-E99531D8366F}"/>
              </a:ext>
            </a:extLst>
          </p:cNvPr>
          <p:cNvGrpSpPr/>
          <p:nvPr/>
        </p:nvGrpSpPr>
        <p:grpSpPr>
          <a:xfrm>
            <a:off x="5813233" y="3133723"/>
            <a:ext cx="5912041" cy="1533526"/>
            <a:chOff x="619124" y="1514475"/>
            <a:chExt cx="4019915" cy="238125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7E4C77-B6CB-AB67-26D5-F0DE94A14F1A}"/>
                </a:ext>
              </a:extLst>
            </p:cNvPr>
            <p:cNvSpPr/>
            <p:nvPr/>
          </p:nvSpPr>
          <p:spPr>
            <a:xfrm>
              <a:off x="619124" y="1514475"/>
              <a:ext cx="4019915" cy="2381250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7C661F-9B2B-FE7F-1FB6-5E6CF38D0EFE}"/>
                </a:ext>
              </a:extLst>
            </p:cNvPr>
            <p:cNvSpPr txBox="1"/>
            <p:nvPr/>
          </p:nvSpPr>
          <p:spPr>
            <a:xfrm>
              <a:off x="1562674" y="2045265"/>
              <a:ext cx="2907975" cy="1230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Over </a:t>
              </a:r>
              <a:r>
                <a:rPr lang="en-US" sz="1600" b="1" dirty="0">
                  <a:solidFill>
                    <a:srgbClr val="1BA49B"/>
                  </a:solidFill>
                  <a:latin typeface="Manrope" pitchFamily="2" charset="0"/>
                </a:rPr>
                <a:t>$3 trillion </a:t>
              </a: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in illicit funds flowed through the global financial system in 2023!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CD5063-208E-90FE-EBC6-819C73735019}"/>
              </a:ext>
            </a:extLst>
          </p:cNvPr>
          <p:cNvGrpSpPr/>
          <p:nvPr/>
        </p:nvGrpSpPr>
        <p:grpSpPr>
          <a:xfrm>
            <a:off x="5813233" y="4819646"/>
            <a:ext cx="5912041" cy="1533526"/>
            <a:chOff x="619124" y="1514475"/>
            <a:chExt cx="4019915" cy="238125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E8A44D2-58B5-4B9C-D3FE-14E7FA003BAE}"/>
                </a:ext>
              </a:extLst>
            </p:cNvPr>
            <p:cNvSpPr/>
            <p:nvPr/>
          </p:nvSpPr>
          <p:spPr>
            <a:xfrm>
              <a:off x="619124" y="1514475"/>
              <a:ext cx="4019915" cy="2381250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5A9CAD1-2CA2-C507-700A-CF9FF1DA4C43}"/>
                </a:ext>
              </a:extLst>
            </p:cNvPr>
            <p:cNvSpPr txBox="1"/>
            <p:nvPr/>
          </p:nvSpPr>
          <p:spPr>
            <a:xfrm>
              <a:off x="1560407" y="2045265"/>
              <a:ext cx="2764818" cy="1230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Current compliance methods are </a:t>
              </a:r>
              <a:r>
                <a:rPr lang="en-US" sz="1600" b="1" dirty="0">
                  <a:solidFill>
                    <a:srgbClr val="1BA49B"/>
                  </a:solidFill>
                  <a:latin typeface="Manrope" pitchFamily="2" charset="0"/>
                </a:rPr>
                <a:t>costly</a:t>
              </a: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, </a:t>
              </a:r>
              <a:r>
                <a:rPr lang="en-US" sz="1600" b="1" dirty="0">
                  <a:solidFill>
                    <a:srgbClr val="1BA49B"/>
                  </a:solidFill>
                  <a:latin typeface="Manrope" pitchFamily="2" charset="0"/>
                </a:rPr>
                <a:t>time-consuming</a:t>
              </a: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 and are </a:t>
              </a:r>
              <a:r>
                <a:rPr lang="en-US" sz="1600" b="1" dirty="0">
                  <a:solidFill>
                    <a:srgbClr val="1BA49B"/>
                  </a:solidFill>
                  <a:latin typeface="Manrope" pitchFamily="2" charset="0"/>
                </a:rPr>
                <a:t>error prone!</a:t>
              </a:r>
            </a:p>
          </p:txBody>
        </p:sp>
      </p:grpSp>
      <p:pic>
        <p:nvPicPr>
          <p:cNvPr id="6146" name="Picture 2" descr="Illustration of Contract icon">
            <a:extLst>
              <a:ext uri="{FF2B5EF4-FFF2-40B4-BE49-F238E27FC236}">
                <a16:creationId xmlns:a16="http://schemas.microsoft.com/office/drawing/2014/main" id="{61F8CD5A-0F20-C715-7BD2-8EA7553AF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36" y="1589602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A hand with a chain and money&#10;&#10;Description automatically generated">
            <a:extLst>
              <a:ext uri="{FF2B5EF4-FFF2-40B4-BE49-F238E27FC236}">
                <a16:creationId xmlns:a16="http://schemas.microsoft.com/office/drawing/2014/main" id="{875D2CC4-BBDC-F36C-C905-8B96C84B9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774" y="1873286"/>
            <a:ext cx="953288" cy="682554"/>
          </a:xfrm>
          <a:prstGeom prst="rect">
            <a:avLst/>
          </a:prstGeom>
        </p:spPr>
      </p:pic>
      <p:pic>
        <p:nvPicPr>
          <p:cNvPr id="44" name="Picture 43" descr="A handcuffs and money on a white background&#10;&#10;Description automatically generated">
            <a:extLst>
              <a:ext uri="{FF2B5EF4-FFF2-40B4-BE49-F238E27FC236}">
                <a16:creationId xmlns:a16="http://schemas.microsoft.com/office/drawing/2014/main" id="{0E2EEDCC-D7FD-2A0B-E878-D7ED04B12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49" y="3462580"/>
            <a:ext cx="912228" cy="853912"/>
          </a:xfrm>
          <a:prstGeom prst="rect">
            <a:avLst/>
          </a:prstGeom>
        </p:spPr>
      </p:pic>
      <p:pic>
        <p:nvPicPr>
          <p:cNvPr id="46" name="Picture 45" descr="A colorful clock with arrows&#10;&#10;Description automatically generated">
            <a:extLst>
              <a:ext uri="{FF2B5EF4-FFF2-40B4-BE49-F238E27FC236}">
                <a16:creationId xmlns:a16="http://schemas.microsoft.com/office/drawing/2014/main" id="{354026EE-6A14-7390-540F-3E4E5A2E66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465" y="5171012"/>
            <a:ext cx="794073" cy="83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6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55004-7B05-38F4-2A66-1A2B14F87051}"/>
              </a:ext>
            </a:extLst>
          </p:cNvPr>
          <p:cNvSpPr txBox="1"/>
          <p:nvPr/>
        </p:nvSpPr>
        <p:spPr>
          <a:xfrm>
            <a:off x="514350" y="352425"/>
            <a:ext cx="4196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Need / </a:t>
            </a:r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Demand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36C36-F01D-7B9E-7217-6DD92DA53AC3}"/>
              </a:ext>
            </a:extLst>
          </p:cNvPr>
          <p:cNvSpPr txBox="1"/>
          <p:nvPr/>
        </p:nvSpPr>
        <p:spPr>
          <a:xfrm>
            <a:off x="542926" y="1321891"/>
            <a:ext cx="6257924" cy="423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Companies fined for regulatory &amp; compliance breaches in 2023</a:t>
            </a:r>
            <a:endParaRPr lang="en-US" sz="1600" b="1" dirty="0">
              <a:solidFill>
                <a:srgbClr val="31265E"/>
              </a:solidFill>
              <a:latin typeface="Manrope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3D2015-1E40-3D0D-7C88-E7D5D2BB49F4}"/>
              </a:ext>
            </a:extLst>
          </p:cNvPr>
          <p:cNvSpPr/>
          <p:nvPr/>
        </p:nvSpPr>
        <p:spPr>
          <a:xfrm>
            <a:off x="631634" y="2015132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lumMod val="85000"/>
                <a:alpha val="14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2DD4D8-81BB-8F78-F763-9F6421BA42FC}"/>
              </a:ext>
            </a:extLst>
          </p:cNvPr>
          <p:cNvSpPr/>
          <p:nvPr/>
        </p:nvSpPr>
        <p:spPr>
          <a:xfrm>
            <a:off x="3400972" y="2023161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lumMod val="85000"/>
                <a:alpha val="14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30564D-E5F9-655D-33BF-56E446A57BEE}"/>
              </a:ext>
            </a:extLst>
          </p:cNvPr>
          <p:cNvSpPr/>
          <p:nvPr/>
        </p:nvSpPr>
        <p:spPr>
          <a:xfrm>
            <a:off x="6177649" y="2015132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lumMod val="85000"/>
                <a:alpha val="14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2F6397F-8752-8268-2648-BAD44F93A5DB}"/>
              </a:ext>
            </a:extLst>
          </p:cNvPr>
          <p:cNvSpPr/>
          <p:nvPr/>
        </p:nvSpPr>
        <p:spPr>
          <a:xfrm>
            <a:off x="8954326" y="2015132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lumMod val="85000"/>
                <a:alpha val="14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9E4ED6-F09F-A0C2-CA09-2DE86F7E58A0}"/>
              </a:ext>
            </a:extLst>
          </p:cNvPr>
          <p:cNvSpPr/>
          <p:nvPr/>
        </p:nvSpPr>
        <p:spPr>
          <a:xfrm>
            <a:off x="631634" y="3305769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lumMod val="85000"/>
                <a:alpha val="14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006C2DD-014B-E38D-C1B0-2A23EDC37DF9}"/>
              </a:ext>
            </a:extLst>
          </p:cNvPr>
          <p:cNvSpPr/>
          <p:nvPr/>
        </p:nvSpPr>
        <p:spPr>
          <a:xfrm>
            <a:off x="3408313" y="3305769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lumMod val="85000"/>
                <a:alpha val="14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F7D678-9E7C-3C00-46F8-D830983EE70B}"/>
              </a:ext>
            </a:extLst>
          </p:cNvPr>
          <p:cNvSpPr/>
          <p:nvPr/>
        </p:nvSpPr>
        <p:spPr>
          <a:xfrm>
            <a:off x="6177649" y="3305769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lumMod val="85000"/>
                <a:alpha val="14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D870E5-1776-5A7A-13A4-A749674E8946}"/>
              </a:ext>
            </a:extLst>
          </p:cNvPr>
          <p:cNvSpPr txBox="1"/>
          <p:nvPr/>
        </p:nvSpPr>
        <p:spPr>
          <a:xfrm>
            <a:off x="1590676" y="4959074"/>
            <a:ext cx="8677274" cy="885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The 2020 </a:t>
            </a:r>
            <a:r>
              <a:rPr lang="en-US" sz="1600" dirty="0" err="1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Wirecard</a:t>
            </a:r>
            <a:r>
              <a:rPr lang="en-US" sz="16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 collapse, involved </a:t>
            </a:r>
            <a:r>
              <a:rPr lang="en-US" sz="2000" b="1" spc="-150" dirty="0">
                <a:solidFill>
                  <a:srgbClr val="F9886F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€1.9 billion  </a:t>
            </a:r>
            <a:r>
              <a:rPr lang="en-US" sz="16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in missing funds, revealed large-scale fraud that went undetected due to weak compliance and manual oversight. </a:t>
            </a:r>
            <a:endParaRPr lang="en-US" sz="1600" dirty="0">
              <a:solidFill>
                <a:srgbClr val="31265E"/>
              </a:solidFill>
              <a:latin typeface="Manrope" pitchFamily="2" charset="0"/>
            </a:endParaRPr>
          </a:p>
        </p:txBody>
      </p:sp>
      <p:pic>
        <p:nvPicPr>
          <p:cNvPr id="27" name="Graphic 26" descr="Coins with solid fill">
            <a:extLst>
              <a:ext uri="{FF2B5EF4-FFF2-40B4-BE49-F238E27FC236}">
                <a16:creationId xmlns:a16="http://schemas.microsoft.com/office/drawing/2014/main" id="{D1F4B100-5EA8-9C5C-B257-C4A023857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634" y="5034557"/>
            <a:ext cx="792718" cy="792718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B05B736-C17D-EF76-E672-020A83AEF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73" y="2179021"/>
            <a:ext cx="769503" cy="76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09AF07B-39B1-8993-5A5D-0D607C9BE4B7}"/>
              </a:ext>
            </a:extLst>
          </p:cNvPr>
          <p:cNvSpPr txBox="1"/>
          <p:nvPr/>
        </p:nvSpPr>
        <p:spPr>
          <a:xfrm>
            <a:off x="2159911" y="23549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$ 2.9M</a:t>
            </a:r>
            <a:endParaRPr lang="en-US" dirty="0">
              <a:solidFill>
                <a:srgbClr val="C00000"/>
              </a:solidFill>
              <a:latin typeface="Manrope" pitchFamily="2" charset="0"/>
            </a:endParaRPr>
          </a:p>
        </p:txBody>
      </p:sp>
      <p:pic>
        <p:nvPicPr>
          <p:cNvPr id="2048" name="Picture 2047" descr="A close-up of a logo&#10;&#10;Description automatically generated">
            <a:extLst>
              <a:ext uri="{FF2B5EF4-FFF2-40B4-BE49-F238E27FC236}">
                <a16:creationId xmlns:a16="http://schemas.microsoft.com/office/drawing/2014/main" id="{E5DB782A-4D6C-24F9-EE1B-79ADCFC2D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25" y="2303554"/>
            <a:ext cx="1044367" cy="520437"/>
          </a:xfrm>
          <a:prstGeom prst="rect">
            <a:avLst/>
          </a:prstGeom>
        </p:spPr>
      </p:pic>
      <p:sp>
        <p:nvSpPr>
          <p:cNvPr id="2049" name="TextBox 2048">
            <a:extLst>
              <a:ext uri="{FF2B5EF4-FFF2-40B4-BE49-F238E27FC236}">
                <a16:creationId xmlns:a16="http://schemas.microsoft.com/office/drawing/2014/main" id="{A7718F11-1169-83CD-477C-416788242435}"/>
              </a:ext>
            </a:extLst>
          </p:cNvPr>
          <p:cNvSpPr txBox="1"/>
          <p:nvPr/>
        </p:nvSpPr>
        <p:spPr>
          <a:xfrm>
            <a:off x="4882137" y="23549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Manrope" pitchFamily="2" charset="0"/>
                <a:cs typeface="Arial" panose="020B0604020202020204" pitchFamily="34" charset="0"/>
              </a:rPr>
              <a:t>€ 5.3M</a:t>
            </a:r>
          </a:p>
        </p:txBody>
      </p:sp>
      <p:pic>
        <p:nvPicPr>
          <p:cNvPr id="2056" name="Picture 8" descr="Revolut: Transforming Banking with Innovative Technology">
            <a:extLst>
              <a:ext uri="{FF2B5EF4-FFF2-40B4-BE49-F238E27FC236}">
                <a16:creationId xmlns:a16="http://schemas.microsoft.com/office/drawing/2014/main" id="{D96969E7-821E-F13A-35A7-C1AF44B16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277" y="2179724"/>
            <a:ext cx="768096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C9ADFCAE-D6DF-0739-B673-207C80F448C0}"/>
              </a:ext>
            </a:extLst>
          </p:cNvPr>
          <p:cNvSpPr txBox="1"/>
          <p:nvPr/>
        </p:nvSpPr>
        <p:spPr>
          <a:xfrm>
            <a:off x="7770014" y="235496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>
                <a:solidFill>
                  <a:srgbClr val="C00000"/>
                </a:solidFill>
                <a:latin typeface="Manrope" pitchFamily="2" charset="0"/>
                <a:cs typeface="Arial" panose="020B0604020202020204" pitchFamily="34" charset="0"/>
              </a:rPr>
              <a:t>£ </a:t>
            </a:r>
            <a:r>
              <a:rPr lang="en-US" b="1" dirty="0">
                <a:solidFill>
                  <a:srgbClr val="C00000"/>
                </a:solidFill>
                <a:latin typeface="Manrope" pitchFamily="2" charset="0"/>
                <a:cs typeface="Arial" panose="020B0604020202020204" pitchFamily="34" charset="0"/>
              </a:rPr>
              <a:t>10M</a:t>
            </a:r>
          </a:p>
        </p:txBody>
      </p:sp>
      <p:pic>
        <p:nvPicPr>
          <p:cNvPr id="2058" name="Picture 10" descr="Western Union Logo png images | PNGWing">
            <a:extLst>
              <a:ext uri="{FF2B5EF4-FFF2-40B4-BE49-F238E27FC236}">
                <a16:creationId xmlns:a16="http://schemas.microsoft.com/office/drawing/2014/main" id="{8A3A560C-E333-4AC6-95C0-21F839B53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799" y="2179021"/>
            <a:ext cx="768096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TextBox 2052">
            <a:extLst>
              <a:ext uri="{FF2B5EF4-FFF2-40B4-BE49-F238E27FC236}">
                <a16:creationId xmlns:a16="http://schemas.microsoft.com/office/drawing/2014/main" id="{EA7B9DC2-EBC5-FCF0-59EA-01B0CF94668C}"/>
              </a:ext>
            </a:extLst>
          </p:cNvPr>
          <p:cNvSpPr txBox="1"/>
          <p:nvPr/>
        </p:nvSpPr>
        <p:spPr>
          <a:xfrm>
            <a:off x="10300387" y="235496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$ 600M 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6AF74D90-C413-BF34-7E9A-E096D17C0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90" y="3643171"/>
            <a:ext cx="1153519" cy="42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TextBox 2054">
            <a:extLst>
              <a:ext uri="{FF2B5EF4-FFF2-40B4-BE49-F238E27FC236}">
                <a16:creationId xmlns:a16="http://schemas.microsoft.com/office/drawing/2014/main" id="{36DAA7CC-FF20-2378-4BFD-756CEE3AE310}"/>
              </a:ext>
            </a:extLst>
          </p:cNvPr>
          <p:cNvSpPr txBox="1"/>
          <p:nvPr/>
        </p:nvSpPr>
        <p:spPr>
          <a:xfrm>
            <a:off x="2159911" y="37237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$ 4.5M</a:t>
            </a:r>
            <a:endParaRPr lang="en-US" dirty="0">
              <a:solidFill>
                <a:srgbClr val="C00000"/>
              </a:solidFill>
              <a:latin typeface="Manrope" pitchFamily="2" charset="0"/>
            </a:endParaRPr>
          </a:p>
        </p:txBody>
      </p:sp>
      <p:pic>
        <p:nvPicPr>
          <p:cNvPr id="2062" name="Picture 14" descr="Danske Bank looks to improve digital customer experience with Backbase -  FinTech Futures: Fintech news">
            <a:extLst>
              <a:ext uri="{FF2B5EF4-FFF2-40B4-BE49-F238E27FC236}">
                <a16:creationId xmlns:a16="http://schemas.microsoft.com/office/drawing/2014/main" id="{FCAB236A-EDFB-3473-4D1B-86D6B1B40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3456645"/>
            <a:ext cx="795528" cy="79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TextBox 2056">
            <a:extLst>
              <a:ext uri="{FF2B5EF4-FFF2-40B4-BE49-F238E27FC236}">
                <a16:creationId xmlns:a16="http://schemas.microsoft.com/office/drawing/2014/main" id="{9FD45F95-9791-D286-6D25-CA2FA672E38B}"/>
              </a:ext>
            </a:extLst>
          </p:cNvPr>
          <p:cNvSpPr txBox="1"/>
          <p:nvPr/>
        </p:nvSpPr>
        <p:spPr>
          <a:xfrm>
            <a:off x="4882137" y="37237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Manrope" pitchFamily="2" charset="0"/>
                <a:cs typeface="Arial" panose="020B0604020202020204" pitchFamily="34" charset="0"/>
              </a:rPr>
              <a:t>€ </a:t>
            </a:r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1.5M</a:t>
            </a:r>
          </a:p>
        </p:txBody>
      </p:sp>
      <p:pic>
        <p:nvPicPr>
          <p:cNvPr id="2064" name="Picture 16" descr="MTN Nigeria Communications Plc (MTN.ng)">
            <a:extLst>
              <a:ext uri="{FF2B5EF4-FFF2-40B4-BE49-F238E27FC236}">
                <a16:creationId xmlns:a16="http://schemas.microsoft.com/office/drawing/2014/main" id="{1A74FE51-3171-5DE9-B182-C7BA3949E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86" y="3452894"/>
            <a:ext cx="795528" cy="79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TextBox 2058">
            <a:extLst>
              <a:ext uri="{FF2B5EF4-FFF2-40B4-BE49-F238E27FC236}">
                <a16:creationId xmlns:a16="http://schemas.microsoft.com/office/drawing/2014/main" id="{1BE4CC71-8EF8-C78B-40AF-87CA123FDC3B}"/>
              </a:ext>
            </a:extLst>
          </p:cNvPr>
          <p:cNvSpPr txBox="1"/>
          <p:nvPr/>
        </p:nvSpPr>
        <p:spPr>
          <a:xfrm>
            <a:off x="7701886" y="372378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$ 8.6M </a:t>
            </a:r>
          </a:p>
        </p:txBody>
      </p:sp>
    </p:spTree>
    <p:extLst>
      <p:ext uri="{BB962C8B-B14F-4D97-AF65-F5344CB8AC3E}">
        <p14:creationId xmlns:p14="http://schemas.microsoft.com/office/powerpoint/2010/main" val="104281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79704B-29B8-1A71-EC92-641F1EB7EDA6}"/>
              </a:ext>
            </a:extLst>
          </p:cNvPr>
          <p:cNvSpPr/>
          <p:nvPr/>
        </p:nvSpPr>
        <p:spPr>
          <a:xfrm>
            <a:off x="514350" y="2000250"/>
            <a:ext cx="11220450" cy="4381500"/>
          </a:xfrm>
          <a:prstGeom prst="roundRect">
            <a:avLst>
              <a:gd name="adj" fmla="val 3334"/>
            </a:avLst>
          </a:prstGeom>
          <a:solidFill>
            <a:srgbClr val="F9886F"/>
          </a:solidFill>
          <a:ln>
            <a:noFill/>
          </a:ln>
          <a:effectLst>
            <a:outerShdw blurRad="482600" dist="38100" dir="342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14BB3-9BAA-4E1B-7411-FED310E68C7E}"/>
              </a:ext>
            </a:extLst>
          </p:cNvPr>
          <p:cNvSpPr txBox="1"/>
          <p:nvPr/>
        </p:nvSpPr>
        <p:spPr>
          <a:xfrm>
            <a:off x="514350" y="352425"/>
            <a:ext cx="74174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 err="1">
                <a:solidFill>
                  <a:srgbClr val="31265E"/>
                </a:solidFill>
                <a:latin typeface="Manrope" pitchFamily="2" charset="0"/>
              </a:rPr>
              <a:t>NorthRow</a:t>
            </a:r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 Bridging the Gap -</a:t>
            </a:r>
          </a:p>
          <a:p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Solution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F3FD05-004B-41C0-4F08-18E914728515}"/>
              </a:ext>
            </a:extLst>
          </p:cNvPr>
          <p:cNvGrpSpPr/>
          <p:nvPr/>
        </p:nvGrpSpPr>
        <p:grpSpPr>
          <a:xfrm>
            <a:off x="879282" y="2338982"/>
            <a:ext cx="5166360" cy="769502"/>
            <a:chOff x="879282" y="2338982"/>
            <a:chExt cx="5166360" cy="7695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74E1009-B9C1-AD15-EDDC-758F654439CA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4F9AE3-342C-826A-5C1D-76729BEAFA77}"/>
                </a:ext>
              </a:extLst>
            </p:cNvPr>
            <p:cNvSpPr txBox="1"/>
            <p:nvPr/>
          </p:nvSpPr>
          <p:spPr>
            <a:xfrm>
              <a:off x="1123783" y="2554456"/>
              <a:ext cx="27975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Know Your Business (KYB)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4624FE-6A7C-A1EA-36BC-6BE3FD75A8FD}"/>
              </a:ext>
            </a:extLst>
          </p:cNvPr>
          <p:cNvGrpSpPr/>
          <p:nvPr/>
        </p:nvGrpSpPr>
        <p:grpSpPr>
          <a:xfrm>
            <a:off x="6222232" y="2337493"/>
            <a:ext cx="5166360" cy="769502"/>
            <a:chOff x="879282" y="2338982"/>
            <a:chExt cx="5166360" cy="76950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20BA69-7D86-5EE2-7A4B-B6A42F1B1E66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FE8C3C-3A2F-A4E3-6B21-2406D7B3EA3C}"/>
                </a:ext>
              </a:extLst>
            </p:cNvPr>
            <p:cNvSpPr txBox="1"/>
            <p:nvPr/>
          </p:nvSpPr>
          <p:spPr>
            <a:xfrm>
              <a:off x="1111653" y="2554456"/>
              <a:ext cx="2916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Know Your Customer (KYC)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8DFE34-1B82-F4AD-1E23-D7B12BABB884}"/>
              </a:ext>
            </a:extLst>
          </p:cNvPr>
          <p:cNvGrpSpPr/>
          <p:nvPr/>
        </p:nvGrpSpPr>
        <p:grpSpPr>
          <a:xfrm>
            <a:off x="879282" y="3309759"/>
            <a:ext cx="5166360" cy="769502"/>
            <a:chOff x="879282" y="2338982"/>
            <a:chExt cx="5166360" cy="76950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C71B2D0-5937-66A6-FB52-7231778474DA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C12CEC-A7F6-5E52-7599-C0DD659E8150}"/>
                </a:ext>
              </a:extLst>
            </p:cNvPr>
            <p:cNvSpPr txBox="1"/>
            <p:nvPr/>
          </p:nvSpPr>
          <p:spPr>
            <a:xfrm>
              <a:off x="1123783" y="2554456"/>
              <a:ext cx="2871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Digital Identity Verification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4445D1-BE9A-D704-BC9E-34DAB05EEDD2}"/>
              </a:ext>
            </a:extLst>
          </p:cNvPr>
          <p:cNvGrpSpPr/>
          <p:nvPr/>
        </p:nvGrpSpPr>
        <p:grpSpPr>
          <a:xfrm>
            <a:off x="6222232" y="3309759"/>
            <a:ext cx="5166360" cy="769502"/>
            <a:chOff x="879282" y="2338982"/>
            <a:chExt cx="5166360" cy="76950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182EDF6-DB03-30F9-A513-8D9D9F83A212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CE0B33-D87F-6B6B-3F7A-D65B5526311D}"/>
                </a:ext>
              </a:extLst>
            </p:cNvPr>
            <p:cNvSpPr txBox="1"/>
            <p:nvPr/>
          </p:nvSpPr>
          <p:spPr>
            <a:xfrm>
              <a:off x="1111653" y="2554456"/>
              <a:ext cx="3207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Ongoing Customer Monitoring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5D4833B-362B-6BC5-7238-E3239339257E}"/>
              </a:ext>
            </a:extLst>
          </p:cNvPr>
          <p:cNvGrpSpPr/>
          <p:nvPr/>
        </p:nvGrpSpPr>
        <p:grpSpPr>
          <a:xfrm>
            <a:off x="879282" y="4280536"/>
            <a:ext cx="5166360" cy="769502"/>
            <a:chOff x="879282" y="2338982"/>
            <a:chExt cx="5166360" cy="76950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F4837EF-EA4D-FF38-0B09-4FD3D23C91B0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2F7F76-B3D7-1AC4-3628-3E783D5D4C85}"/>
                </a:ext>
              </a:extLst>
            </p:cNvPr>
            <p:cNvSpPr txBox="1"/>
            <p:nvPr/>
          </p:nvSpPr>
          <p:spPr>
            <a:xfrm>
              <a:off x="1123783" y="2554456"/>
              <a:ext cx="2491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Customer Remediation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C738C8-F35D-AAE5-71D9-7E47F1B51318}"/>
              </a:ext>
            </a:extLst>
          </p:cNvPr>
          <p:cNvGrpSpPr/>
          <p:nvPr/>
        </p:nvGrpSpPr>
        <p:grpSpPr>
          <a:xfrm>
            <a:off x="6222232" y="4280536"/>
            <a:ext cx="5166360" cy="769502"/>
            <a:chOff x="879282" y="2338982"/>
            <a:chExt cx="5166360" cy="76950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FCFA670-3D41-5EA4-EA20-202143790EE4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DA7146-767C-063B-AE61-6213DF18A98C}"/>
                </a:ext>
              </a:extLst>
            </p:cNvPr>
            <p:cNvSpPr txBox="1"/>
            <p:nvPr/>
          </p:nvSpPr>
          <p:spPr>
            <a:xfrm>
              <a:off x="1111653" y="2554456"/>
              <a:ext cx="2438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Supplier Due Diligence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B96758-9076-3F2D-A0EF-2D91B874614E}"/>
              </a:ext>
            </a:extLst>
          </p:cNvPr>
          <p:cNvGrpSpPr/>
          <p:nvPr/>
        </p:nvGrpSpPr>
        <p:grpSpPr>
          <a:xfrm>
            <a:off x="879282" y="5265512"/>
            <a:ext cx="5166360" cy="769502"/>
            <a:chOff x="879282" y="2338982"/>
            <a:chExt cx="5166360" cy="76950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560DBD1-76BE-D9BC-EAB6-E5079CB224F1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8C50E82-D3E2-202B-F8A4-608F6BE4B2B2}"/>
                </a:ext>
              </a:extLst>
            </p:cNvPr>
            <p:cNvSpPr txBox="1"/>
            <p:nvPr/>
          </p:nvSpPr>
          <p:spPr>
            <a:xfrm>
              <a:off x="1123783" y="2554456"/>
              <a:ext cx="4406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Anti-Money Laundering (AML) Compliance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61F08F-EDCF-C8BE-C758-9FAA01B825EB}"/>
              </a:ext>
            </a:extLst>
          </p:cNvPr>
          <p:cNvGrpSpPr/>
          <p:nvPr/>
        </p:nvGrpSpPr>
        <p:grpSpPr>
          <a:xfrm>
            <a:off x="6222232" y="5265512"/>
            <a:ext cx="5166360" cy="769502"/>
            <a:chOff x="879282" y="2338982"/>
            <a:chExt cx="5166360" cy="76950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E89C465-2EAF-1FC8-681C-2500A340C239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5832B9-D7B3-2DF9-A200-403EF69D7F6E}"/>
                </a:ext>
              </a:extLst>
            </p:cNvPr>
            <p:cNvSpPr txBox="1"/>
            <p:nvPr/>
          </p:nvSpPr>
          <p:spPr>
            <a:xfrm>
              <a:off x="1111653" y="2554456"/>
              <a:ext cx="27286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Right to Work verification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97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8693F3-6F3C-4A77-6A24-068B8B4E51AE}"/>
              </a:ext>
            </a:extLst>
          </p:cNvPr>
          <p:cNvSpPr txBox="1"/>
          <p:nvPr/>
        </p:nvSpPr>
        <p:spPr>
          <a:xfrm>
            <a:off x="514350" y="352425"/>
            <a:ext cx="4548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Growth </a:t>
            </a:r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Strategy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278EFC-05ED-9942-0336-5AF25C37122D}"/>
              </a:ext>
            </a:extLst>
          </p:cNvPr>
          <p:cNvGrpSpPr/>
          <p:nvPr/>
        </p:nvGrpSpPr>
        <p:grpSpPr>
          <a:xfrm>
            <a:off x="609597" y="1447799"/>
            <a:ext cx="5295904" cy="4905375"/>
            <a:chOff x="609597" y="1447799"/>
            <a:chExt cx="5295904" cy="49053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54B11A2-AD95-7E11-4C42-8B70563765BB}"/>
                </a:ext>
              </a:extLst>
            </p:cNvPr>
            <p:cNvGrpSpPr/>
            <p:nvPr/>
          </p:nvGrpSpPr>
          <p:grpSpPr>
            <a:xfrm>
              <a:off x="609597" y="1447799"/>
              <a:ext cx="5295904" cy="4905375"/>
              <a:chOff x="619122" y="1514475"/>
              <a:chExt cx="4816971" cy="238125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8377455-7100-A95F-E979-2CC3C4B9ED66}"/>
                  </a:ext>
                </a:extLst>
              </p:cNvPr>
              <p:cNvSpPr/>
              <p:nvPr/>
            </p:nvSpPr>
            <p:spPr>
              <a:xfrm>
                <a:off x="619122" y="1514475"/>
                <a:ext cx="4816971" cy="2381250"/>
              </a:xfrm>
              <a:prstGeom prst="roundRect">
                <a:avLst>
                  <a:gd name="adj" fmla="val 3951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368C21-A793-DBA9-72BD-6795E51A818B}"/>
                  </a:ext>
                </a:extLst>
              </p:cNvPr>
              <p:cNvSpPr txBox="1"/>
              <p:nvPr/>
            </p:nvSpPr>
            <p:spPr>
              <a:xfrm>
                <a:off x="938210" y="1908106"/>
                <a:ext cx="4125347" cy="1800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rgbClr val="F9886F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Products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Enhance Compliance Accuracy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Predictive Insights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Proactive Risk Management</a:t>
                </a:r>
              </a:p>
              <a:p>
                <a:pPr>
                  <a:lnSpc>
                    <a:spcPct val="150000"/>
                  </a:lnSpc>
                </a:pPr>
                <a:endParaRPr lang="en-US" sz="600" b="1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rgbClr val="F9886F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Operational Excellence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Streamline Process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Cost Reduction</a:t>
                </a:r>
              </a:p>
              <a:p>
                <a:pPr>
                  <a:lnSpc>
                    <a:spcPct val="150000"/>
                  </a:lnSpc>
                </a:pPr>
                <a:endParaRPr lang="en-US" sz="600" b="1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rgbClr val="F9886F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Operational Optimization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Full-time headcount to be decreased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Address overstaffing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Nearshore &amp; Offshore Resource engagement models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C7E767-753C-1090-469D-AF5E014021FF}"/>
                </a:ext>
              </a:extLst>
            </p:cNvPr>
            <p:cNvSpPr txBox="1"/>
            <p:nvPr/>
          </p:nvSpPr>
          <p:spPr>
            <a:xfrm>
              <a:off x="960411" y="1768149"/>
              <a:ext cx="3038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-150" dirty="0">
                  <a:solidFill>
                    <a:srgbClr val="31265E"/>
                  </a:solidFill>
                  <a:latin typeface="Manrope" pitchFamily="2" charset="0"/>
                </a:rPr>
                <a:t>AI-Driven Automation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877F00-F415-CB98-E740-1D6235210E8F}"/>
              </a:ext>
            </a:extLst>
          </p:cNvPr>
          <p:cNvGrpSpPr/>
          <p:nvPr/>
        </p:nvGrpSpPr>
        <p:grpSpPr>
          <a:xfrm>
            <a:off x="6286499" y="1447799"/>
            <a:ext cx="5295904" cy="4905376"/>
            <a:chOff x="580216" y="1321892"/>
            <a:chExt cx="5295904" cy="49053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E5480B3-AD43-7E96-ADE0-0ABE49965A65}"/>
                </a:ext>
              </a:extLst>
            </p:cNvPr>
            <p:cNvGrpSpPr/>
            <p:nvPr/>
          </p:nvGrpSpPr>
          <p:grpSpPr>
            <a:xfrm>
              <a:off x="580216" y="1321892"/>
              <a:ext cx="5295904" cy="4905376"/>
              <a:chOff x="592398" y="1453355"/>
              <a:chExt cx="4816971" cy="2381250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E181AA3-5A27-17B9-0D72-D97ED00D3E2F}"/>
                  </a:ext>
                </a:extLst>
              </p:cNvPr>
              <p:cNvSpPr/>
              <p:nvPr/>
            </p:nvSpPr>
            <p:spPr>
              <a:xfrm>
                <a:off x="592398" y="1453355"/>
                <a:ext cx="4816971" cy="2381250"/>
              </a:xfrm>
              <a:prstGeom prst="roundRect">
                <a:avLst>
                  <a:gd name="adj" fmla="val 3951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7A2D86-CD82-4359-0338-EBE12958DAFD}"/>
                  </a:ext>
                </a:extLst>
              </p:cNvPr>
              <p:cNvSpPr txBox="1"/>
              <p:nvPr/>
            </p:nvSpPr>
            <p:spPr>
              <a:xfrm>
                <a:off x="938210" y="2093058"/>
                <a:ext cx="4125347" cy="700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rgbClr val="F9886F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Target different geographies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Take </a:t>
                </a:r>
                <a:r>
                  <a:rPr lang="en-US" sz="1300" dirty="0" err="1">
                    <a:solidFill>
                      <a:srgbClr val="31265E"/>
                    </a:solidFill>
                    <a:latin typeface="Manrope" pitchFamily="2" charset="0"/>
                  </a:rPr>
                  <a:t>Northrow</a:t>
                </a: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 Global – Expanding to new untapped markets – Driving growth</a:t>
                </a:r>
              </a:p>
              <a:p>
                <a:pPr>
                  <a:lnSpc>
                    <a:spcPct val="150000"/>
                  </a:lnSpc>
                </a:pPr>
                <a:endParaRPr lang="en-US" sz="600" b="1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rgbClr val="F9886F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Focus on maximizing TCV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634A64-FEAA-1E7E-0E6E-DA8465452955}"/>
                </a:ext>
              </a:extLst>
            </p:cNvPr>
            <p:cNvSpPr txBox="1"/>
            <p:nvPr/>
          </p:nvSpPr>
          <p:spPr>
            <a:xfrm>
              <a:off x="960411" y="1768149"/>
              <a:ext cx="42562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-150" dirty="0">
                  <a:solidFill>
                    <a:srgbClr val="31265E"/>
                  </a:solidFill>
                  <a:latin typeface="Manrope" pitchFamily="2" charset="0"/>
                </a:rPr>
                <a:t>Strategic Client Expansion and </a:t>
              </a:r>
            </a:p>
            <a:p>
              <a:r>
                <a:rPr lang="en-US" sz="2400" b="1" spc="-150" dirty="0">
                  <a:solidFill>
                    <a:srgbClr val="31265E"/>
                  </a:solidFill>
                  <a:latin typeface="Manrope" pitchFamily="2" charset="0"/>
                </a:rPr>
                <a:t>Market Penetration</a:t>
              </a:r>
            </a:p>
          </p:txBody>
        </p:sp>
      </p:grpSp>
      <p:pic>
        <p:nvPicPr>
          <p:cNvPr id="29" name="Picture 28" descr="A hand shaking a robot&#10;&#10;Description automatically generated">
            <a:extLst>
              <a:ext uri="{FF2B5EF4-FFF2-40B4-BE49-F238E27FC236}">
                <a16:creationId xmlns:a16="http://schemas.microsoft.com/office/drawing/2014/main" id="{37174860-2F96-9083-E1EE-862775DC1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7" y="4453564"/>
            <a:ext cx="4434840" cy="14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1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6FD0-60E8-646E-787B-D324E8B9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#10 from 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541F-5F72-4C26-0E77-8B18DA42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3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66DD-2C20-BE16-A1E3-EC57CAF6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#11 from 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20F53-906F-BE17-4423-FB5EC56F1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0725-1C7F-7E18-A7A6-AC48E96A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#13 from 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7D06-6065-EC6E-CEFA-D68BB3A9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46B5C5-06A4-ED7B-F64E-477F20020C4B}"/>
              </a:ext>
            </a:extLst>
          </p:cNvPr>
          <p:cNvSpPr txBox="1"/>
          <p:nvPr/>
        </p:nvSpPr>
        <p:spPr>
          <a:xfrm>
            <a:off x="514350" y="352425"/>
            <a:ext cx="53222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Market </a:t>
            </a:r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Opportunity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057A5F6-A557-8473-C36C-E80BD0E58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3846264"/>
              </p:ext>
            </p:extLst>
          </p:nvPr>
        </p:nvGraphicFramePr>
        <p:xfrm>
          <a:off x="5600700" y="1051397"/>
          <a:ext cx="7347941" cy="4640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D63495-8C86-8FCC-26E7-3C8C75999301}"/>
              </a:ext>
            </a:extLst>
          </p:cNvPr>
          <p:cNvSpPr txBox="1"/>
          <p:nvPr/>
        </p:nvSpPr>
        <p:spPr>
          <a:xfrm>
            <a:off x="6703729" y="5781675"/>
            <a:ext cx="1778051" cy="624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F9886F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Total Addressable Market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9886F"/>
                </a:solidFill>
                <a:latin typeface="Manrope" pitchFamily="2" charset="0"/>
              </a:rPr>
              <a:t>$21 Billion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03131-5A07-0309-B427-D8B9542D0CAB}"/>
              </a:ext>
            </a:extLst>
          </p:cNvPr>
          <p:cNvSpPr txBox="1"/>
          <p:nvPr/>
        </p:nvSpPr>
        <p:spPr>
          <a:xfrm>
            <a:off x="8837016" y="5781675"/>
            <a:ext cx="2853666" cy="624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Compliance Costs for Financial Institutions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1BA49B"/>
                </a:solidFill>
                <a:latin typeface="Manrope" pitchFamily="2" charset="0"/>
              </a:rPr>
              <a:t>$210 Billion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01A5CB-E0B3-260B-8683-5C0579577EB2}"/>
              </a:ext>
            </a:extLst>
          </p:cNvPr>
          <p:cNvGrpSpPr/>
          <p:nvPr/>
        </p:nvGrpSpPr>
        <p:grpSpPr>
          <a:xfrm>
            <a:off x="609597" y="1447799"/>
            <a:ext cx="5295904" cy="4905375"/>
            <a:chOff x="619122" y="1514475"/>
            <a:chExt cx="4816971" cy="238125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8A0ED43-1FA5-4683-B9D2-CA591851BAA7}"/>
                </a:ext>
              </a:extLst>
            </p:cNvPr>
            <p:cNvSpPr/>
            <p:nvPr/>
          </p:nvSpPr>
          <p:spPr>
            <a:xfrm>
              <a:off x="619122" y="1514475"/>
              <a:ext cx="4816971" cy="2381250"/>
            </a:xfrm>
            <a:prstGeom prst="roundRect">
              <a:avLst>
                <a:gd name="adj" fmla="val 3951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BBC8C8-7838-61A7-B2EF-FF01938685B7}"/>
                </a:ext>
              </a:extLst>
            </p:cNvPr>
            <p:cNvSpPr txBox="1"/>
            <p:nvPr/>
          </p:nvSpPr>
          <p:spPr>
            <a:xfrm>
              <a:off x="938210" y="1700038"/>
              <a:ext cx="4125347" cy="382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Total Addressable Market: </a:t>
              </a:r>
            </a:p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rgbClr val="1BA49B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$21 Billion</a:t>
              </a:r>
              <a:endParaRPr lang="en-US" sz="1400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5D0BE57-BBFB-4DFE-734A-5D7F5248796A}"/>
              </a:ext>
            </a:extLst>
          </p:cNvPr>
          <p:cNvSpPr txBox="1"/>
          <p:nvPr/>
        </p:nvSpPr>
        <p:spPr>
          <a:xfrm>
            <a:off x="960411" y="2815732"/>
            <a:ext cx="4535514" cy="112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Compliance costs for financial institutions are set to exceed </a:t>
            </a:r>
            <a:r>
              <a:rPr lang="en-US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$210 billion</a:t>
            </a:r>
            <a:r>
              <a:rPr lang="en-US" sz="14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, as businesses struggle to keep pace with constantly evolving regulations</a:t>
            </a:r>
            <a:endParaRPr lang="en-US" sz="1400" b="1" dirty="0">
              <a:solidFill>
                <a:srgbClr val="1BA49B"/>
              </a:solidFill>
              <a:effectLst/>
              <a:latin typeface="Manrope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55B507-092A-95E7-1D10-902DF43A3EDB}"/>
              </a:ext>
            </a:extLst>
          </p:cNvPr>
          <p:cNvSpPr txBox="1"/>
          <p:nvPr/>
        </p:nvSpPr>
        <p:spPr>
          <a:xfrm>
            <a:off x="960411" y="4134123"/>
            <a:ext cx="4535514" cy="1767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With over </a:t>
            </a:r>
            <a:r>
              <a:rPr lang="en-US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80% of financial institutions</a:t>
            </a:r>
            <a:r>
              <a:rPr lang="en-US" sz="14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 poised to ramp up AI spending on compliance in the next five years, the market is ready for </a:t>
            </a:r>
            <a:r>
              <a:rPr lang="en-US" sz="1400" b="1" dirty="0" err="1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Northrow’s</a:t>
            </a:r>
            <a:r>
              <a:rPr lang="en-US" sz="1400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 AI-powered solutions</a:t>
            </a:r>
            <a:r>
              <a:rPr lang="en-US" sz="14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 to revolutionize the landscape.</a:t>
            </a:r>
            <a:endParaRPr lang="en-US" sz="1400" b="1" dirty="0">
              <a:solidFill>
                <a:srgbClr val="1BA49B"/>
              </a:solidFill>
              <a:effectLst/>
              <a:latin typeface="Manrope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34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527</Words>
  <Application>Microsoft Macintosh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Manrope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#10 from PDF</vt:lpstr>
      <vt:lpstr>Slide #11 from PDF</vt:lpstr>
      <vt:lpstr>Slide #13 from PDF</vt:lpstr>
      <vt:lpstr>PowerPoint Presentation</vt:lpstr>
      <vt:lpstr>PowerPoint Presentation</vt:lpstr>
      <vt:lpstr>Slide #8 from PDF</vt:lpstr>
      <vt:lpstr>Slide # 14 from PDF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Kashif jamal</dc:creator>
  <cp:lastModifiedBy>Ussamah Sultan Ahmad</cp:lastModifiedBy>
  <cp:revision>3</cp:revision>
  <dcterms:created xsi:type="dcterms:W3CDTF">2024-10-08T13:05:18Z</dcterms:created>
  <dcterms:modified xsi:type="dcterms:W3CDTF">2024-10-11T09:21:08Z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31f0267-8575-4fc2-99cc-f6b7f9934be9_Enabled">
    <vt:lpwstr>true</vt:lpwstr>
  </property>
  <property fmtid="{D5CDD505-2E9C-101B-9397-08002B2CF9AE}" pid="3" name="MSIP_Label_831f0267-8575-4fc2-99cc-f6b7f9934be9_SetDate">
    <vt:lpwstr>2024-10-08T13:05:19Z</vt:lpwstr>
  </property>
  <property fmtid="{D5CDD505-2E9C-101B-9397-08002B2CF9AE}" pid="4" name="MSIP_Label_831f0267-8575-4fc2-99cc-f6b7f9934be9_Method">
    <vt:lpwstr>Standard</vt:lpwstr>
  </property>
  <property fmtid="{D5CDD505-2E9C-101B-9397-08002B2CF9AE}" pid="5" name="MSIP_Label_831f0267-8575-4fc2-99cc-f6b7f9934be9_Name">
    <vt:lpwstr>831f0267-8575-4fc2-99cc-f6b7f9934be9</vt:lpwstr>
  </property>
  <property fmtid="{D5CDD505-2E9C-101B-9397-08002B2CF9AE}" pid="6" name="MSIP_Label_831f0267-8575-4fc2-99cc-f6b7f9934be9_SiteId">
    <vt:lpwstr>8f3e36ea-8039-4b40-81a7-7dc0599e8645</vt:lpwstr>
  </property>
  <property fmtid="{D5CDD505-2E9C-101B-9397-08002B2CF9AE}" pid="7" name="MSIP_Label_831f0267-8575-4fc2-99cc-f6b7f9934be9_ActionId">
    <vt:lpwstr>ab0e9247-3e2f-493c-bc73-55d483a7b72f</vt:lpwstr>
  </property>
  <property fmtid="{D5CDD505-2E9C-101B-9397-08002B2CF9AE}" pid="8" name="MSIP_Label_831f0267-8575-4fc2-99cc-f6b7f9934be9_ContentBits">
    <vt:lpwstr>0</vt:lpwstr>
  </property>
</Properties>
</file>