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78" r:id="rId2"/>
    <p:sldId id="272" r:id="rId3"/>
    <p:sldId id="280" r:id="rId4"/>
    <p:sldId id="281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p+MXEdsaLG+yP4YVDntGOiz4N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02"/>
    <p:restoredTop sz="94680"/>
  </p:normalViewPr>
  <p:slideViewPr>
    <p:cSldViewPr snapToGrid="0">
      <p:cViewPr varScale="1">
        <p:scale>
          <a:sx n="203" d="100"/>
          <a:sy n="203" d="100"/>
        </p:scale>
        <p:origin x="14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handoutMaster" Target="handoutMasters/handout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30" Type="http://customschemas.google.com/relationships/presentationmetadata" Target="meta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78F039-E8AE-3969-65CA-EDEF9EA488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2A0F3B-175B-C51A-7326-C95AF5A7F0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37FEA-C8CD-0749-A887-E7F46090CA1C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8603B-D389-3916-6424-F7860180D30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81094-3C88-F16E-DA85-E4A8A19431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943333-1425-F04E-9E4D-79C92B5EA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89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DE7FB79B-1DD1-51AA-2B38-1A65735D5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>
            <a:extLst>
              <a:ext uri="{FF2B5EF4-FFF2-40B4-BE49-F238E27FC236}">
                <a16:creationId xmlns:a16="http://schemas.microsoft.com/office/drawing/2014/main" id="{698D6580-D9AE-F985-3EF7-0450830064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:notes">
            <a:extLst>
              <a:ext uri="{FF2B5EF4-FFF2-40B4-BE49-F238E27FC236}">
                <a16:creationId xmlns:a16="http://schemas.microsoft.com/office/drawing/2014/main" id="{72CD2E09-978C-C1D5-2FC9-4F11C47F6A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3313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>
          <a:extLst>
            <a:ext uri="{FF2B5EF4-FFF2-40B4-BE49-F238E27FC236}">
              <a16:creationId xmlns:a16="http://schemas.microsoft.com/office/drawing/2014/main" id="{6AFCFC37-DD73-5D25-5709-B7A54D031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:notes">
            <a:extLst>
              <a:ext uri="{FF2B5EF4-FFF2-40B4-BE49-F238E27FC236}">
                <a16:creationId xmlns:a16="http://schemas.microsoft.com/office/drawing/2014/main" id="{8C0C470E-0E1C-1AF3-EC50-FEAEC29534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17:notes">
            <a:extLst>
              <a:ext uri="{FF2B5EF4-FFF2-40B4-BE49-F238E27FC236}">
                <a16:creationId xmlns:a16="http://schemas.microsoft.com/office/drawing/2014/main" id="{424FB8B2-4D55-F897-5384-DA4EAF0007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54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 (White)">
  <p:cSld name="Content A (White)">
    <p:bg>
      <p:bgPr>
        <a:solidFill>
          <a:schemeClr val="lt1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6"/>
          <p:cNvSpPr txBox="1">
            <a:spLocks noGrp="1"/>
          </p:cNvSpPr>
          <p:nvPr>
            <p:ph type="title"/>
          </p:nvPr>
        </p:nvSpPr>
        <p:spPr>
          <a:xfrm>
            <a:off x="543214" y="675573"/>
            <a:ext cx="5327911" cy="5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3" name="Google Shape;113;p36"/>
          <p:cNvSpPr txBox="1"/>
          <p:nvPr/>
        </p:nvSpPr>
        <p:spPr>
          <a:xfrm>
            <a:off x="11298725" y="6586420"/>
            <a:ext cx="787352" cy="19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6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36"/>
          <p:cNvSpPr txBox="1">
            <a:spLocks noGrp="1"/>
          </p:cNvSpPr>
          <p:nvPr>
            <p:ph type="body" idx="1"/>
          </p:nvPr>
        </p:nvSpPr>
        <p:spPr>
          <a:xfrm>
            <a:off x="546297" y="1259269"/>
            <a:ext cx="5324828" cy="34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4B60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014B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4B60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014B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4B60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014B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4B60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014B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5" name="Google Shape;115;p36"/>
          <p:cNvSpPr txBox="1">
            <a:spLocks noGrp="1"/>
          </p:cNvSpPr>
          <p:nvPr>
            <p:ph type="body" idx="2"/>
          </p:nvPr>
        </p:nvSpPr>
        <p:spPr>
          <a:xfrm>
            <a:off x="511181" y="1916872"/>
            <a:ext cx="6430889" cy="34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6" name="Google Shape;116;p36"/>
          <p:cNvSpPr txBox="1">
            <a:spLocks noGrp="1"/>
          </p:cNvSpPr>
          <p:nvPr>
            <p:ph type="body" idx="3"/>
          </p:nvPr>
        </p:nvSpPr>
        <p:spPr>
          <a:xfrm>
            <a:off x="511181" y="2331530"/>
            <a:ext cx="6430889" cy="34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7" name="Google Shape;117;p36"/>
          <p:cNvSpPr txBox="1">
            <a:spLocks noGrp="1"/>
          </p:cNvSpPr>
          <p:nvPr>
            <p:ph type="body" idx="4"/>
          </p:nvPr>
        </p:nvSpPr>
        <p:spPr>
          <a:xfrm>
            <a:off x="511181" y="2766736"/>
            <a:ext cx="6430889" cy="32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8" name="Google Shape;118;p36" descr="A blue and black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57668" y="-4575"/>
            <a:ext cx="1682114" cy="72891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36"/>
          <p:cNvSpPr/>
          <p:nvPr/>
        </p:nvSpPr>
        <p:spPr>
          <a:xfrm>
            <a:off x="-3221" y="6531721"/>
            <a:ext cx="12195221" cy="3333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1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6"/>
          <p:cNvSpPr txBox="1"/>
          <p:nvPr/>
        </p:nvSpPr>
        <p:spPr>
          <a:xfrm>
            <a:off x="4923740" y="6592168"/>
            <a:ext cx="89250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2025 Circles</a:t>
            </a:r>
            <a:endParaRPr sz="8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36"/>
          <p:cNvSpPr txBox="1"/>
          <p:nvPr/>
        </p:nvSpPr>
        <p:spPr>
          <a:xfrm>
            <a:off x="5695757" y="6596361"/>
            <a:ext cx="368046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 SaaS-Powered Telco Transformation  </a:t>
            </a:r>
            <a:endParaRPr sz="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9">
          <p15:clr>
            <a:srgbClr val="FBAE40"/>
          </p15:clr>
        </p15:guide>
        <p15:guide id="4" pos="2570">
          <p15:clr>
            <a:srgbClr val="FBAE40"/>
          </p15:clr>
        </p15:guide>
        <p15:guide id="5" pos="5133">
          <p15:clr>
            <a:srgbClr val="FBAE40"/>
          </p15:clr>
        </p15:guide>
        <p15:guide id="6" pos="3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_Insert Image_Logo Left (White)">
  <p:cSld name="Content A_Insert Image_Logo Left (White)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8"/>
          <p:cNvSpPr txBox="1">
            <a:spLocks noGrp="1"/>
          </p:cNvSpPr>
          <p:nvPr>
            <p:ph type="title"/>
          </p:nvPr>
        </p:nvSpPr>
        <p:spPr>
          <a:xfrm>
            <a:off x="543214" y="675573"/>
            <a:ext cx="5327911" cy="538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38"/>
          <p:cNvSpPr txBox="1"/>
          <p:nvPr/>
        </p:nvSpPr>
        <p:spPr>
          <a:xfrm>
            <a:off x="11298725" y="6586420"/>
            <a:ext cx="787352" cy="192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6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65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8"/>
          <p:cNvSpPr txBox="1">
            <a:spLocks noGrp="1"/>
          </p:cNvSpPr>
          <p:nvPr>
            <p:ph type="body" idx="1"/>
          </p:nvPr>
        </p:nvSpPr>
        <p:spPr>
          <a:xfrm>
            <a:off x="546297" y="1259269"/>
            <a:ext cx="5324828" cy="346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Arial"/>
              <a:buNone/>
              <a:defRPr sz="22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4B60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014B6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4B60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014B6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4B60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014B6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14B60"/>
              </a:buClr>
              <a:buSzPts val="2200"/>
              <a:buFont typeface="Arial"/>
              <a:buNone/>
              <a:defRPr sz="2200" b="1" i="0" u="none" strike="noStrike" cap="none">
                <a:solidFill>
                  <a:srgbClr val="014B6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38"/>
          <p:cNvSpPr txBox="1">
            <a:spLocks noGrp="1"/>
          </p:cNvSpPr>
          <p:nvPr>
            <p:ph type="body" idx="2"/>
          </p:nvPr>
        </p:nvSpPr>
        <p:spPr>
          <a:xfrm>
            <a:off x="511181" y="1916872"/>
            <a:ext cx="6430889" cy="34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38"/>
          <p:cNvSpPr txBox="1">
            <a:spLocks noGrp="1"/>
          </p:cNvSpPr>
          <p:nvPr>
            <p:ph type="body" idx="3"/>
          </p:nvPr>
        </p:nvSpPr>
        <p:spPr>
          <a:xfrm>
            <a:off x="511181" y="2331530"/>
            <a:ext cx="6430889" cy="346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38"/>
          <p:cNvSpPr txBox="1">
            <a:spLocks noGrp="1"/>
          </p:cNvSpPr>
          <p:nvPr>
            <p:ph type="body" idx="4"/>
          </p:nvPr>
        </p:nvSpPr>
        <p:spPr>
          <a:xfrm>
            <a:off x="511181" y="2766736"/>
            <a:ext cx="6430889" cy="328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41" name="Google Shape;141;p38" descr="A blue and black 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7071"/>
            <a:ext cx="1682114" cy="728916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8"/>
          <p:cNvSpPr>
            <a:spLocks noGrp="1"/>
          </p:cNvSpPr>
          <p:nvPr>
            <p:ph type="pic" idx="5"/>
          </p:nvPr>
        </p:nvSpPr>
        <p:spPr>
          <a:xfrm>
            <a:off x="7441217" y="1606241"/>
            <a:ext cx="4346832" cy="3381324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8"/>
          <p:cNvSpPr/>
          <p:nvPr/>
        </p:nvSpPr>
        <p:spPr>
          <a:xfrm>
            <a:off x="-3221" y="6531721"/>
            <a:ext cx="12195221" cy="3333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1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38"/>
          <p:cNvSpPr txBox="1"/>
          <p:nvPr/>
        </p:nvSpPr>
        <p:spPr>
          <a:xfrm>
            <a:off x="4923740" y="6592168"/>
            <a:ext cx="89250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2025 Circles</a:t>
            </a:r>
            <a:endParaRPr sz="8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8"/>
          <p:cNvSpPr txBox="1"/>
          <p:nvPr/>
        </p:nvSpPr>
        <p:spPr>
          <a:xfrm>
            <a:off x="5695757" y="6596361"/>
            <a:ext cx="368046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 SaaS-Powered Telco Transformation  </a:t>
            </a:r>
            <a:endParaRPr sz="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1">
          <p15:clr>
            <a:srgbClr val="FBAE40"/>
          </p15:clr>
        </p15:guide>
        <p15:guide id="2" orient="horz" pos="2160">
          <p15:clr>
            <a:srgbClr val="FBAE40"/>
          </p15:clr>
        </p15:guide>
        <p15:guide id="3" orient="horz" pos="3249">
          <p15:clr>
            <a:srgbClr val="FBAE40"/>
          </p15:clr>
        </p15:guide>
        <p15:guide id="4" pos="2570">
          <p15:clr>
            <a:srgbClr val="FBAE40"/>
          </p15:clr>
        </p15:guide>
        <p15:guide id="5" pos="5133">
          <p15:clr>
            <a:srgbClr val="FBAE40"/>
          </p15:clr>
        </p15:guide>
        <p15:guide id="6" pos="393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A">
  <p:cSld name="End Slide A">
    <p:bg>
      <p:bgPr>
        <a:gradFill>
          <a:gsLst>
            <a:gs pos="0">
              <a:schemeClr val="dk2"/>
            </a:gs>
            <a:gs pos="75000">
              <a:schemeClr val="dk1"/>
            </a:gs>
            <a:gs pos="100000">
              <a:schemeClr val="dk1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2"/>
          <p:cNvSpPr/>
          <p:nvPr/>
        </p:nvSpPr>
        <p:spPr>
          <a:xfrm>
            <a:off x="-3221" y="6531721"/>
            <a:ext cx="12195221" cy="333375"/>
          </a:xfrm>
          <a:prstGeom prst="rect">
            <a:avLst/>
          </a:prstGeom>
          <a:gradFill>
            <a:gsLst>
              <a:gs pos="0">
                <a:schemeClr val="accent1"/>
              </a:gs>
              <a:gs pos="100000">
                <a:schemeClr val="dk2"/>
              </a:gs>
            </a:gsLst>
            <a:lin ang="12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2"/>
          <p:cNvSpPr txBox="1"/>
          <p:nvPr/>
        </p:nvSpPr>
        <p:spPr>
          <a:xfrm>
            <a:off x="4923740" y="6592168"/>
            <a:ext cx="89250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© 2025 Circles</a:t>
            </a:r>
            <a:endParaRPr sz="800" b="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2"/>
          <p:cNvSpPr txBox="1"/>
          <p:nvPr/>
        </p:nvSpPr>
        <p:spPr>
          <a:xfrm>
            <a:off x="5695757" y="6596361"/>
            <a:ext cx="3680464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   SaaS-Powered Telco Transformation  </a:t>
            </a:r>
            <a:endParaRPr sz="800" b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0" r:id="rId2"/>
    <p:sldLayoutId id="2147483664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>
          <p15:clr>
            <a:srgbClr val="F26B43"/>
          </p15:clr>
        </p15:guide>
        <p15:guide id="2" pos="7559">
          <p15:clr>
            <a:srgbClr val="F26B43"/>
          </p15:clr>
        </p15:guide>
        <p15:guide id="3" orient="horz" pos="119">
          <p15:clr>
            <a:srgbClr val="F26B43"/>
          </p15:clr>
        </p15:guide>
        <p15:guide id="4" pos="1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3" name="Google Shape;393;p24" descr="A blue and black globe&#10;&#10;Description automatically generated with medium confidence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9357" y="0"/>
            <a:ext cx="11542643" cy="649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183;p42" descr="A logo with a circle and a circle in the middle&#10;&#10;Description automatically generated">
            <a:extLst>
              <a:ext uri="{FF2B5EF4-FFF2-40B4-BE49-F238E27FC236}">
                <a16:creationId xmlns:a16="http://schemas.microsoft.com/office/drawing/2014/main" id="{CEB0A8A9-8CB6-BF44-5266-0219A3E7BF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617" y="1671687"/>
            <a:ext cx="2934896" cy="127178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991BA3-7CF0-C874-632C-111B09C6AEFB}"/>
              </a:ext>
            </a:extLst>
          </p:cNvPr>
          <p:cNvSpPr txBox="1"/>
          <p:nvPr/>
        </p:nvSpPr>
        <p:spPr>
          <a:xfrm>
            <a:off x="300624" y="2943477"/>
            <a:ext cx="580158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i="0" u="none" strike="noStrike" cap="none" spc="-15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0"/>
                    </a:prstClr>
                  </a:outerShdw>
                </a:effectLst>
                <a:latin typeface="+mj-lt"/>
                <a:ea typeface="Inter Black"/>
                <a:cs typeface="Inter Black"/>
                <a:sym typeface="Inter Black"/>
              </a:rPr>
              <a:t>Digital Advisory &amp;</a:t>
            </a:r>
          </a:p>
          <a:p>
            <a:r>
              <a:rPr lang="en-GB" sz="5400" b="1" i="0" u="none" strike="noStrike" cap="none" spc="-15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0"/>
                    </a:prstClr>
                  </a:outerShdw>
                </a:effectLst>
                <a:latin typeface="+mj-lt"/>
                <a:ea typeface="Inter Black"/>
                <a:cs typeface="Inter Black"/>
                <a:sym typeface="Inter Black"/>
              </a:rPr>
              <a:t>Support Services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C803C-D4FC-4741-8CA7-5BE571B98948}"/>
              </a:ext>
            </a:extLst>
          </p:cNvPr>
          <p:cNvSpPr txBox="1"/>
          <p:nvPr/>
        </p:nvSpPr>
        <p:spPr>
          <a:xfrm>
            <a:off x="300624" y="4816981"/>
            <a:ext cx="57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0" i="0" u="none" strike="noStrike" cap="none" dirty="0">
                <a:solidFill>
                  <a:srgbClr val="FFFFFF"/>
                </a:solidFill>
                <a:latin typeface="+mn-lt"/>
                <a:ea typeface="Inter Medium"/>
                <a:cs typeface="Inter Medium"/>
                <a:sym typeface="Inter Medium"/>
              </a:rPr>
              <a:t>Accelerating Digital Evolution for Future-Ready Telcos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652874-37A6-FCAA-F79E-5A01A36758C3}"/>
              </a:ext>
            </a:extLst>
          </p:cNvPr>
          <p:cNvSpPr txBox="1"/>
          <p:nvPr/>
        </p:nvSpPr>
        <p:spPr>
          <a:xfrm>
            <a:off x="298769" y="5823200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1100" b="0" i="0" u="none" strike="noStrike" cap="none" dirty="0">
                <a:solidFill>
                  <a:schemeClr val="accent5"/>
                </a:solidFill>
                <a:latin typeface="+mn-lt"/>
                <a:ea typeface="Inter Medium"/>
                <a:cs typeface="Inter Medium"/>
                <a:sym typeface="Inter Medium"/>
              </a:rPr>
              <a:t>January 2025</a:t>
            </a:r>
            <a:endParaRPr lang="en-US" sz="11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/>
          <p:cNvSpPr txBox="1">
            <a:spLocks noGrp="1"/>
          </p:cNvSpPr>
          <p:nvPr>
            <p:ph type="title"/>
          </p:nvPr>
        </p:nvSpPr>
        <p:spPr>
          <a:xfrm>
            <a:off x="494663" y="319524"/>
            <a:ext cx="2871624" cy="90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3600" spc="-150" dirty="0">
                <a:solidFill>
                  <a:schemeClr val="dk2"/>
                </a:solidFill>
              </a:rPr>
              <a:t>Who We Are</a:t>
            </a:r>
            <a:endParaRPr sz="3600" spc="-15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6F1CC-78DF-4C1C-7DC1-5F6D34C8E61A}"/>
              </a:ext>
            </a:extLst>
          </p:cNvPr>
          <p:cNvSpPr txBox="1"/>
          <p:nvPr/>
        </p:nvSpPr>
        <p:spPr>
          <a:xfrm>
            <a:off x="494663" y="1124794"/>
            <a:ext cx="2871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0" i="0" u="none" strike="noStrike" cap="none" dirty="0">
                <a:solidFill>
                  <a:schemeClr val="tx1"/>
                </a:solidFill>
                <a:latin typeface="+mn-lt"/>
                <a:ea typeface="Inter Italic"/>
                <a:cs typeface="Inter Italic"/>
                <a:sym typeface="Inter"/>
              </a:rPr>
              <a:t>Founded in 2014, Circles has a global presence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Inter Italic"/>
                <a:cs typeface="Inter Italic"/>
                <a:sym typeface="Inter"/>
              </a:rPr>
              <a:t>, operating in</a:t>
            </a:r>
            <a:r>
              <a:rPr lang="en-GB" sz="1600" b="0" i="0" u="none" strike="noStrike" cap="none" dirty="0">
                <a:solidFill>
                  <a:schemeClr val="tx1"/>
                </a:solidFill>
                <a:latin typeface="+mn-lt"/>
                <a:ea typeface="Inter Italic"/>
                <a:cs typeface="Inter Italic"/>
                <a:sym typeface="Inter"/>
              </a:rPr>
              <a:t> </a:t>
            </a:r>
            <a:r>
              <a:rPr lang="en-GB" sz="1600" b="1" i="0" u="none" strike="noStrike" cap="none" dirty="0">
                <a:solidFill>
                  <a:schemeClr val="tx2"/>
                </a:solidFill>
                <a:latin typeface="+mn-lt"/>
                <a:ea typeface="Inter"/>
                <a:cs typeface="Inter"/>
                <a:sym typeface="Inter"/>
              </a:rPr>
              <a:t>14 Countries</a:t>
            </a:r>
            <a:r>
              <a:rPr lang="en-GB" sz="1600" b="0" i="0" u="none" strike="noStrike" cap="none" dirty="0">
                <a:solidFill>
                  <a:schemeClr val="tx2"/>
                </a:solidFill>
                <a:latin typeface="+mn-lt"/>
                <a:ea typeface="Inter Italic"/>
                <a:cs typeface="Inter Italic"/>
                <a:sym typeface="Inter"/>
              </a:rPr>
              <a:t> 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Inter Italic"/>
                <a:cs typeface="Inter Italic"/>
                <a:sym typeface="Inter"/>
              </a:rPr>
              <a:t>across </a:t>
            </a:r>
            <a:r>
              <a:rPr lang="en-GB" sz="1600" b="0" i="0" u="none" strike="noStrike" cap="none" dirty="0">
                <a:solidFill>
                  <a:schemeClr val="tx1"/>
                </a:solidFill>
                <a:latin typeface="+mn-lt"/>
                <a:ea typeface="Inter Italic"/>
                <a:cs typeface="Inter Italic"/>
                <a:sym typeface="Inter"/>
              </a:rPr>
              <a:t>6 continents.</a:t>
            </a:r>
            <a:endParaRPr lang="en-GB" sz="1600" b="1" i="0" u="none" strike="noStrike" cap="none" dirty="0">
              <a:solidFill>
                <a:schemeClr val="tx1"/>
              </a:solidFill>
              <a:latin typeface="+mn-lt"/>
              <a:ea typeface="Inter"/>
              <a:cs typeface="Inter"/>
              <a:sym typeface="Inter"/>
            </a:endParaRPr>
          </a:p>
        </p:txBody>
      </p:sp>
      <p:sp>
        <p:nvSpPr>
          <p:cNvPr id="4" name="Google Shape;347;p17">
            <a:extLst>
              <a:ext uri="{FF2B5EF4-FFF2-40B4-BE49-F238E27FC236}">
                <a16:creationId xmlns:a16="http://schemas.microsoft.com/office/drawing/2014/main" id="{B80BD53A-68D0-5FD0-3BC5-28CE81614702}"/>
              </a:ext>
            </a:extLst>
          </p:cNvPr>
          <p:cNvSpPr txBox="1">
            <a:spLocks/>
          </p:cNvSpPr>
          <p:nvPr/>
        </p:nvSpPr>
        <p:spPr>
          <a:xfrm>
            <a:off x="494662" y="2519209"/>
            <a:ext cx="2183802" cy="90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spc="-150" dirty="0">
                <a:solidFill>
                  <a:schemeClr val="dk2"/>
                </a:solidFill>
              </a:rPr>
              <a:t>Our Story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98E420-F2C5-00BD-3A82-E3C04A1F9997}"/>
              </a:ext>
            </a:extLst>
          </p:cNvPr>
          <p:cNvSpPr txBox="1"/>
          <p:nvPr/>
        </p:nvSpPr>
        <p:spPr>
          <a:xfrm>
            <a:off x="494663" y="3421583"/>
            <a:ext cx="28716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1600" b="0" i="0" u="none" strike="noStrike" cap="none" dirty="0">
                <a:solidFill>
                  <a:schemeClr val="tx1"/>
                </a:solidFill>
                <a:latin typeface="+mn-lt"/>
                <a:ea typeface="Inter Italic"/>
                <a:cs typeface="Inter Italic"/>
                <a:sym typeface="Inter"/>
              </a:rPr>
              <a:t>Since 2021, Circles has </a:t>
            </a:r>
            <a:r>
              <a:rPr lang="en" sz="1600" dirty="0">
                <a:solidFill>
                  <a:schemeClr val="tx1"/>
                </a:solidFill>
                <a:latin typeface="+mn-lt"/>
                <a:ea typeface="Inter Italic"/>
                <a:cs typeface="Inter Italic"/>
                <a:sym typeface="Inter"/>
              </a:rPr>
              <a:t>evolved</a:t>
            </a:r>
            <a:r>
              <a:rPr lang="en" sz="1600" b="0" i="0" u="none" strike="noStrike" cap="none" dirty="0">
                <a:solidFill>
                  <a:schemeClr val="tx1"/>
                </a:solidFill>
                <a:latin typeface="+mn-lt"/>
                <a:ea typeface="Inter Italic"/>
                <a:cs typeface="Inter Italic"/>
                <a:sym typeface="Inter"/>
              </a:rPr>
              <a:t> into a trusted digital transformation partner to </a:t>
            </a:r>
          </a:p>
          <a:p>
            <a:r>
              <a:rPr lang="en" sz="1600" b="1" i="0" u="none" strike="noStrike" cap="none" dirty="0">
                <a:solidFill>
                  <a:schemeClr val="tx2"/>
                </a:solidFill>
                <a:latin typeface="+mn-lt"/>
                <a:ea typeface="Inter"/>
                <a:cs typeface="Inter"/>
                <a:sym typeface="Inter"/>
              </a:rPr>
              <a:t>4 Leading Operators.</a:t>
            </a:r>
            <a:endParaRPr lang="en-GB" sz="1600" b="1" i="0" u="none" strike="noStrike" cap="none" dirty="0">
              <a:solidFill>
                <a:schemeClr val="tx2"/>
              </a:solidFill>
              <a:latin typeface="+mn-lt"/>
              <a:ea typeface="Inter"/>
              <a:cs typeface="Inter"/>
              <a:sym typeface="Inter"/>
            </a:endParaRPr>
          </a:p>
        </p:txBody>
      </p:sp>
      <p:pic>
        <p:nvPicPr>
          <p:cNvPr id="1026" name="Picture 2" descr="Download KDDI Logo Vector &amp; PNG - Brand Logo Vector">
            <a:extLst>
              <a:ext uri="{FF2B5EF4-FFF2-40B4-BE49-F238E27FC236}">
                <a16:creationId xmlns:a16="http://schemas.microsoft.com/office/drawing/2014/main" id="{C4AA3108-95B3-318B-5B7E-C00B6218B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99" y="4841712"/>
            <a:ext cx="897167" cy="28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T&amp;T Logo, symbol, meaning, history, PNG, brand">
            <a:extLst>
              <a:ext uri="{FF2B5EF4-FFF2-40B4-BE49-F238E27FC236}">
                <a16:creationId xmlns:a16="http://schemas.microsoft.com/office/drawing/2014/main" id="{55820273-D3CC-32B9-B034-44E6702DA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5860" y="4705386"/>
            <a:ext cx="985167" cy="554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&amp; (etisalat and ) | Global technology group | index">
            <a:extLst>
              <a:ext uri="{FF2B5EF4-FFF2-40B4-BE49-F238E27FC236}">
                <a16:creationId xmlns:a16="http://schemas.microsoft.com/office/drawing/2014/main" id="{1800A069-09C3-B4CB-1E76-5731CEB4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406" y="5424031"/>
            <a:ext cx="509152" cy="345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lkomsel Logo, symbol, meaning, history, PNG, brand">
            <a:extLst>
              <a:ext uri="{FF2B5EF4-FFF2-40B4-BE49-F238E27FC236}">
                <a16:creationId xmlns:a16="http://schemas.microsoft.com/office/drawing/2014/main" id="{C44D78D6-7A73-BF11-4E79-F545C0802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667" y="5245389"/>
            <a:ext cx="1249553" cy="702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0C5F60-E0BC-4CDF-0591-731A7F2F7710}"/>
              </a:ext>
            </a:extLst>
          </p:cNvPr>
          <p:cNvSpPr/>
          <p:nvPr/>
        </p:nvSpPr>
        <p:spPr>
          <a:xfrm>
            <a:off x="3787396" y="0"/>
            <a:ext cx="8404604" cy="6530273"/>
          </a:xfrm>
          <a:prstGeom prst="rect">
            <a:avLst/>
          </a:prstGeom>
          <a:gradFill>
            <a:gsLst>
              <a:gs pos="0">
                <a:schemeClr val="dk2"/>
              </a:gs>
              <a:gs pos="75000">
                <a:schemeClr val="dk1"/>
              </a:gs>
              <a:gs pos="100000">
                <a:schemeClr val="dk1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oogle Shape;183;p42" descr="A logo with a circle and a circle in the middle&#10;&#10;Description automatically generated">
            <a:extLst>
              <a:ext uri="{FF2B5EF4-FFF2-40B4-BE49-F238E27FC236}">
                <a16:creationId xmlns:a16="http://schemas.microsoft.com/office/drawing/2014/main" id="{CF0A205B-9273-C82B-D3E1-DA7293694D8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462150" y="-6035"/>
            <a:ext cx="1675903" cy="7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07;p45" descr="World Map Best Clipart PNG Transparent Background, Free Download #35418 -  FreeIconsPNG">
            <a:extLst>
              <a:ext uri="{FF2B5EF4-FFF2-40B4-BE49-F238E27FC236}">
                <a16:creationId xmlns:a16="http://schemas.microsoft.com/office/drawing/2014/main" id="{04B4A360-E883-8635-3101-45735E046728}"/>
              </a:ext>
            </a:extLst>
          </p:cNvPr>
          <p:cNvPicPr preferRelativeResize="0"/>
          <p:nvPr/>
        </p:nvPicPr>
        <p:blipFill rotWithShape="1">
          <a:blip r:embed="rId8">
            <a:alphaModFix amt="60000"/>
          </a:blip>
          <a:srcRect/>
          <a:stretch/>
        </p:blipFill>
        <p:spPr>
          <a:xfrm>
            <a:off x="4119226" y="1519705"/>
            <a:ext cx="7740944" cy="4970107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Google Shape;347;p17">
            <a:extLst>
              <a:ext uri="{FF2B5EF4-FFF2-40B4-BE49-F238E27FC236}">
                <a16:creationId xmlns:a16="http://schemas.microsoft.com/office/drawing/2014/main" id="{9DE98330-8145-7FB5-9D09-7C7CA3593E1A}"/>
              </a:ext>
            </a:extLst>
          </p:cNvPr>
          <p:cNvSpPr txBox="1">
            <a:spLocks/>
          </p:cNvSpPr>
          <p:nvPr/>
        </p:nvSpPr>
        <p:spPr>
          <a:xfrm>
            <a:off x="4119226" y="636393"/>
            <a:ext cx="7740944" cy="9023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2100" dirty="0">
                <a:solidFill>
                  <a:schemeClr val="bg1"/>
                </a:solidFill>
              </a:rPr>
              <a:t>Our Operations Span 14 Countries, with Marquee Anchor Partners KDDI (Japan), AT&amp;T (Latam), and E&amp; (Middle East) 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06B406-9283-88E5-FE94-C7AB86B443EA}"/>
              </a:ext>
            </a:extLst>
          </p:cNvPr>
          <p:cNvGrpSpPr/>
          <p:nvPr/>
        </p:nvGrpSpPr>
        <p:grpSpPr>
          <a:xfrm>
            <a:off x="4790285" y="4207859"/>
            <a:ext cx="1017534" cy="522567"/>
            <a:chOff x="4790285" y="4207859"/>
            <a:chExt cx="1017534" cy="522567"/>
          </a:xfrm>
        </p:grpSpPr>
        <p:pic>
          <p:nvPicPr>
            <p:cNvPr id="12" name="Google Shape;210;p45" descr="Marker with solid fill">
              <a:extLst>
                <a:ext uri="{FF2B5EF4-FFF2-40B4-BE49-F238E27FC236}">
                  <a16:creationId xmlns:a16="http://schemas.microsoft.com/office/drawing/2014/main" id="{36DADCB0-BDED-BC31-16F2-631B9CE17B06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387839" y="4207859"/>
              <a:ext cx="419980" cy="419980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42" name="Google Shape;211;p45">
              <a:extLst>
                <a:ext uri="{FF2B5EF4-FFF2-40B4-BE49-F238E27FC236}">
                  <a16:creationId xmlns:a16="http://schemas.microsoft.com/office/drawing/2014/main" id="{6A35EAC9-973F-7CD6-C19E-0940DD85E07B}"/>
                </a:ext>
              </a:extLst>
            </p:cNvPr>
            <p:cNvSpPr txBox="1"/>
            <p:nvPr/>
          </p:nvSpPr>
          <p:spPr>
            <a:xfrm>
              <a:off x="4790285" y="4315727"/>
              <a:ext cx="774000" cy="41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300" b="1" i="0" u="none" strike="noStrike" cap="none" dirty="0">
                  <a:solidFill>
                    <a:srgbClr val="FFFFFF"/>
                  </a:solidFill>
                  <a:latin typeface="+mn-lt"/>
                  <a:ea typeface="Inter"/>
                  <a:cs typeface="Inter"/>
                  <a:sym typeface="Inter"/>
                </a:rPr>
                <a:t>Mexico</a:t>
              </a:r>
              <a:endParaRPr sz="1300" dirty="0">
                <a:latin typeface="+mn-lt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0869650-3A2C-BFE1-9B32-183D3FF79E1C}"/>
              </a:ext>
            </a:extLst>
          </p:cNvPr>
          <p:cNvGrpSpPr/>
          <p:nvPr/>
        </p:nvGrpSpPr>
        <p:grpSpPr>
          <a:xfrm>
            <a:off x="6025769" y="4532505"/>
            <a:ext cx="1218960" cy="516556"/>
            <a:chOff x="5387839" y="4207859"/>
            <a:chExt cx="1218960" cy="516556"/>
          </a:xfrm>
        </p:grpSpPr>
        <p:pic>
          <p:nvPicPr>
            <p:cNvPr id="48" name="Google Shape;210;p45" descr="Marker with solid fill">
              <a:extLst>
                <a:ext uri="{FF2B5EF4-FFF2-40B4-BE49-F238E27FC236}">
                  <a16:creationId xmlns:a16="http://schemas.microsoft.com/office/drawing/2014/main" id="{C5D0E1F5-4989-0119-3E3A-5566D87BF150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387839" y="4207859"/>
              <a:ext cx="419980" cy="419980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49" name="Google Shape;211;p45">
              <a:extLst>
                <a:ext uri="{FF2B5EF4-FFF2-40B4-BE49-F238E27FC236}">
                  <a16:creationId xmlns:a16="http://schemas.microsoft.com/office/drawing/2014/main" id="{3A19A795-571D-70AA-5306-4F2B3BF38BA9}"/>
                </a:ext>
              </a:extLst>
            </p:cNvPr>
            <p:cNvSpPr txBox="1"/>
            <p:nvPr/>
          </p:nvSpPr>
          <p:spPr>
            <a:xfrm>
              <a:off x="5607763" y="4309716"/>
              <a:ext cx="999036" cy="41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300" b="1" i="0" u="none" strike="noStrike" cap="none" dirty="0">
                  <a:solidFill>
                    <a:srgbClr val="FFFFFF"/>
                  </a:solidFill>
                  <a:latin typeface="+mn-lt"/>
                  <a:ea typeface="Inter"/>
                  <a:cs typeface="Inter"/>
                  <a:sym typeface="Inter"/>
                </a:rPr>
                <a:t>Colombia</a:t>
              </a:r>
              <a:endParaRPr sz="1300" dirty="0">
                <a:latin typeface="+mn-lt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C3197D0-0D9B-6CB5-C0D2-CD553125B381}"/>
              </a:ext>
            </a:extLst>
          </p:cNvPr>
          <p:cNvGrpSpPr/>
          <p:nvPr/>
        </p:nvGrpSpPr>
        <p:grpSpPr>
          <a:xfrm>
            <a:off x="6463062" y="5007073"/>
            <a:ext cx="1275604" cy="516556"/>
            <a:chOff x="5387839" y="4207859"/>
            <a:chExt cx="1275604" cy="516556"/>
          </a:xfrm>
        </p:grpSpPr>
        <p:sp>
          <p:nvSpPr>
            <p:cNvPr id="52" name="Google Shape;211;p45">
              <a:extLst>
                <a:ext uri="{FF2B5EF4-FFF2-40B4-BE49-F238E27FC236}">
                  <a16:creationId xmlns:a16="http://schemas.microsoft.com/office/drawing/2014/main" id="{DA77C2F0-20FE-F0FD-0AAF-06F1095B7DA8}"/>
                </a:ext>
              </a:extLst>
            </p:cNvPr>
            <p:cNvSpPr txBox="1"/>
            <p:nvPr/>
          </p:nvSpPr>
          <p:spPr>
            <a:xfrm>
              <a:off x="5664407" y="4309716"/>
              <a:ext cx="999036" cy="41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300" b="1" i="0" u="none" strike="noStrike" cap="none" dirty="0">
                  <a:solidFill>
                    <a:srgbClr val="FFFFFF"/>
                  </a:solidFill>
                  <a:latin typeface="+mn-lt"/>
                  <a:ea typeface="Inter"/>
                  <a:cs typeface="Inter"/>
                  <a:sym typeface="Inter"/>
                </a:rPr>
                <a:t>Brazil</a:t>
              </a:r>
              <a:endParaRPr sz="1300" dirty="0">
                <a:latin typeface="+mn-lt"/>
              </a:endParaRPr>
            </a:p>
          </p:txBody>
        </p:sp>
        <p:pic>
          <p:nvPicPr>
            <p:cNvPr id="51" name="Google Shape;210;p45" descr="Marker with solid fill">
              <a:extLst>
                <a:ext uri="{FF2B5EF4-FFF2-40B4-BE49-F238E27FC236}">
                  <a16:creationId xmlns:a16="http://schemas.microsoft.com/office/drawing/2014/main" id="{C6ECF321-7DDD-E13B-644A-B427639E85C2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387839" y="4207859"/>
              <a:ext cx="419980" cy="419980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A843490-91DA-DA10-5C27-25B3882BE377}"/>
              </a:ext>
            </a:extLst>
          </p:cNvPr>
          <p:cNvGrpSpPr/>
          <p:nvPr/>
        </p:nvGrpSpPr>
        <p:grpSpPr>
          <a:xfrm>
            <a:off x="6820037" y="3273229"/>
            <a:ext cx="1041810" cy="522567"/>
            <a:chOff x="4766009" y="4207859"/>
            <a:chExt cx="1041810" cy="522567"/>
          </a:xfrm>
        </p:grpSpPr>
        <p:pic>
          <p:nvPicPr>
            <p:cNvPr id="54" name="Google Shape;210;p45" descr="Marker with solid fill">
              <a:extLst>
                <a:ext uri="{FF2B5EF4-FFF2-40B4-BE49-F238E27FC236}">
                  <a16:creationId xmlns:a16="http://schemas.microsoft.com/office/drawing/2014/main" id="{ACF83C2B-ABF9-1D9F-FFA1-29F296D97D51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387839" y="4207859"/>
              <a:ext cx="419980" cy="419980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55" name="Google Shape;211;p45">
              <a:extLst>
                <a:ext uri="{FF2B5EF4-FFF2-40B4-BE49-F238E27FC236}">
                  <a16:creationId xmlns:a16="http://schemas.microsoft.com/office/drawing/2014/main" id="{19555D23-46AC-ED82-E35A-DCF3A8805D24}"/>
                </a:ext>
              </a:extLst>
            </p:cNvPr>
            <p:cNvSpPr txBox="1"/>
            <p:nvPr/>
          </p:nvSpPr>
          <p:spPr>
            <a:xfrm>
              <a:off x="4766009" y="4315727"/>
              <a:ext cx="774000" cy="41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300" b="1" i="0" u="none" strike="noStrike" cap="none" dirty="0">
                  <a:solidFill>
                    <a:srgbClr val="FFFFFF"/>
                  </a:solidFill>
                  <a:latin typeface="+mn-lt"/>
                  <a:ea typeface="Inter"/>
                  <a:cs typeface="Inter"/>
                  <a:sym typeface="Inter"/>
                </a:rPr>
                <a:t>UK</a:t>
              </a:r>
              <a:endParaRPr sz="1300" dirty="0">
                <a:latin typeface="+mn-lt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391828C-44BC-4BD4-E416-779C1936D477}"/>
              </a:ext>
            </a:extLst>
          </p:cNvPr>
          <p:cNvGrpSpPr/>
          <p:nvPr/>
        </p:nvGrpSpPr>
        <p:grpSpPr>
          <a:xfrm>
            <a:off x="7073132" y="3533782"/>
            <a:ext cx="1041810" cy="522567"/>
            <a:chOff x="4766009" y="4207859"/>
            <a:chExt cx="1041810" cy="522567"/>
          </a:xfrm>
        </p:grpSpPr>
        <p:pic>
          <p:nvPicPr>
            <p:cNvPr id="57" name="Google Shape;210;p45" descr="Marker with solid fill">
              <a:extLst>
                <a:ext uri="{FF2B5EF4-FFF2-40B4-BE49-F238E27FC236}">
                  <a16:creationId xmlns:a16="http://schemas.microsoft.com/office/drawing/2014/main" id="{11C812ED-E487-5684-45CF-2126855EAC90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387839" y="4207859"/>
              <a:ext cx="419980" cy="419980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58" name="Google Shape;211;p45">
              <a:extLst>
                <a:ext uri="{FF2B5EF4-FFF2-40B4-BE49-F238E27FC236}">
                  <a16:creationId xmlns:a16="http://schemas.microsoft.com/office/drawing/2014/main" id="{B61AFA65-F181-80DE-66CC-8B936E6EF681}"/>
                </a:ext>
              </a:extLst>
            </p:cNvPr>
            <p:cNvSpPr txBox="1"/>
            <p:nvPr/>
          </p:nvSpPr>
          <p:spPr>
            <a:xfrm>
              <a:off x="4766009" y="4315727"/>
              <a:ext cx="774000" cy="41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300" b="1" i="0" u="none" strike="noStrike" cap="none" dirty="0">
                  <a:solidFill>
                    <a:srgbClr val="FFFFFF"/>
                  </a:solidFill>
                  <a:latin typeface="+mn-lt"/>
                  <a:ea typeface="Inter"/>
                  <a:cs typeface="Inter"/>
                  <a:sym typeface="Inter"/>
                </a:rPr>
                <a:t>France</a:t>
              </a:r>
              <a:endParaRPr sz="1300" dirty="0">
                <a:latin typeface="+mn-lt"/>
              </a:endParaRP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F294CE3-BF35-E526-B997-A9902CC38207}"/>
              </a:ext>
            </a:extLst>
          </p:cNvPr>
          <p:cNvGrpSpPr/>
          <p:nvPr/>
        </p:nvGrpSpPr>
        <p:grpSpPr>
          <a:xfrm>
            <a:off x="7226431" y="3970157"/>
            <a:ext cx="1041810" cy="522567"/>
            <a:chOff x="4766009" y="4207859"/>
            <a:chExt cx="1041810" cy="522567"/>
          </a:xfrm>
        </p:grpSpPr>
        <p:pic>
          <p:nvPicPr>
            <p:cNvPr id="60" name="Google Shape;210;p45" descr="Marker with solid fill">
              <a:extLst>
                <a:ext uri="{FF2B5EF4-FFF2-40B4-BE49-F238E27FC236}">
                  <a16:creationId xmlns:a16="http://schemas.microsoft.com/office/drawing/2014/main" id="{6CC75FD4-B01C-BAFC-44AE-A8F7879A45FF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387839" y="4207859"/>
              <a:ext cx="419980" cy="419980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61" name="Google Shape;211;p45">
              <a:extLst>
                <a:ext uri="{FF2B5EF4-FFF2-40B4-BE49-F238E27FC236}">
                  <a16:creationId xmlns:a16="http://schemas.microsoft.com/office/drawing/2014/main" id="{FCA06F78-F66C-ED5E-681B-C72CC94D0815}"/>
                </a:ext>
              </a:extLst>
            </p:cNvPr>
            <p:cNvSpPr txBox="1"/>
            <p:nvPr/>
          </p:nvSpPr>
          <p:spPr>
            <a:xfrm>
              <a:off x="4766009" y="4315727"/>
              <a:ext cx="774000" cy="41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algn="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300" b="1" i="0" u="none" strike="noStrike" cap="none" dirty="0">
                  <a:solidFill>
                    <a:srgbClr val="FFFFFF"/>
                  </a:solidFill>
                  <a:latin typeface="+mn-lt"/>
                  <a:ea typeface="Inter"/>
                  <a:cs typeface="Inter"/>
                  <a:sym typeface="Inter"/>
                </a:rPr>
                <a:t>Tunisia</a:t>
              </a:r>
              <a:endParaRPr sz="1300" dirty="0">
                <a:latin typeface="+mn-lt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2A0FE41-1844-54C5-8E0B-E126CEF4673B}"/>
              </a:ext>
            </a:extLst>
          </p:cNvPr>
          <p:cNvGrpSpPr/>
          <p:nvPr/>
        </p:nvGrpSpPr>
        <p:grpSpPr>
          <a:xfrm>
            <a:off x="8159176" y="5273449"/>
            <a:ext cx="1567414" cy="522567"/>
            <a:chOff x="5387839" y="4207859"/>
            <a:chExt cx="1567414" cy="522567"/>
          </a:xfrm>
        </p:grpSpPr>
        <p:pic>
          <p:nvPicPr>
            <p:cNvPr id="63" name="Google Shape;210;p45" descr="Marker with solid fill">
              <a:extLst>
                <a:ext uri="{FF2B5EF4-FFF2-40B4-BE49-F238E27FC236}">
                  <a16:creationId xmlns:a16="http://schemas.microsoft.com/office/drawing/2014/main" id="{5EE42893-81F5-5329-4A81-F0D0DBFD7217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387839" y="4207859"/>
              <a:ext cx="419980" cy="419980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1024" name="Google Shape;211;p45">
              <a:extLst>
                <a:ext uri="{FF2B5EF4-FFF2-40B4-BE49-F238E27FC236}">
                  <a16:creationId xmlns:a16="http://schemas.microsoft.com/office/drawing/2014/main" id="{26042BAC-10D7-11E4-7829-3ED6A3559B8F}"/>
                </a:ext>
              </a:extLst>
            </p:cNvPr>
            <p:cNvSpPr txBox="1"/>
            <p:nvPr/>
          </p:nvSpPr>
          <p:spPr>
            <a:xfrm>
              <a:off x="5645001" y="4315727"/>
              <a:ext cx="1310252" cy="41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300" b="1" i="0" u="none" strike="noStrike" cap="none" dirty="0">
                  <a:solidFill>
                    <a:srgbClr val="FFFFFF"/>
                  </a:solidFill>
                  <a:latin typeface="+mn-lt"/>
                  <a:ea typeface="Inter"/>
                  <a:cs typeface="Inter"/>
                  <a:sym typeface="Inter"/>
                </a:rPr>
                <a:t>South Africa</a:t>
              </a:r>
              <a:endParaRPr sz="1300" dirty="0">
                <a:latin typeface="+mn-lt"/>
              </a:endParaRPr>
            </a:p>
          </p:txBody>
        </p:sp>
      </p:grpSp>
      <p:grpSp>
        <p:nvGrpSpPr>
          <p:cNvPr id="1031" name="Group 1030">
            <a:extLst>
              <a:ext uri="{FF2B5EF4-FFF2-40B4-BE49-F238E27FC236}">
                <a16:creationId xmlns:a16="http://schemas.microsoft.com/office/drawing/2014/main" id="{038FF9E2-2AC3-DFCB-1E66-8E57177BDF12}"/>
              </a:ext>
            </a:extLst>
          </p:cNvPr>
          <p:cNvGrpSpPr/>
          <p:nvPr/>
        </p:nvGrpSpPr>
        <p:grpSpPr>
          <a:xfrm>
            <a:off x="8201726" y="3359250"/>
            <a:ext cx="1567414" cy="522567"/>
            <a:chOff x="5387839" y="4207859"/>
            <a:chExt cx="1567414" cy="522567"/>
          </a:xfrm>
        </p:grpSpPr>
        <p:pic>
          <p:nvPicPr>
            <p:cNvPr id="1033" name="Google Shape;210;p45" descr="Marker with solid fill">
              <a:extLst>
                <a:ext uri="{FF2B5EF4-FFF2-40B4-BE49-F238E27FC236}">
                  <a16:creationId xmlns:a16="http://schemas.microsoft.com/office/drawing/2014/main" id="{189108EF-1096-024C-F921-64B8E1858BCF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387839" y="4207859"/>
              <a:ext cx="419980" cy="419980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1034" name="Google Shape;211;p45">
              <a:extLst>
                <a:ext uri="{FF2B5EF4-FFF2-40B4-BE49-F238E27FC236}">
                  <a16:creationId xmlns:a16="http://schemas.microsoft.com/office/drawing/2014/main" id="{BF42C55C-EE18-18F2-5413-00E4742CF3BC}"/>
                </a:ext>
              </a:extLst>
            </p:cNvPr>
            <p:cNvSpPr txBox="1"/>
            <p:nvPr/>
          </p:nvSpPr>
          <p:spPr>
            <a:xfrm>
              <a:off x="5645001" y="4315727"/>
              <a:ext cx="1310252" cy="41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300" b="1" i="0" u="none" strike="noStrike" cap="none" dirty="0">
                  <a:solidFill>
                    <a:srgbClr val="FFFFFF"/>
                  </a:solidFill>
                  <a:latin typeface="+mn-lt"/>
                  <a:ea typeface="Inter"/>
                  <a:cs typeface="Inter"/>
                  <a:sym typeface="Inter"/>
                </a:rPr>
                <a:t>Germany</a:t>
              </a:r>
              <a:endParaRPr sz="1300" dirty="0">
                <a:latin typeface="+mn-lt"/>
              </a:endParaRPr>
            </a:p>
          </p:txBody>
        </p:sp>
      </p:grp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A371A3F3-087E-F9CD-2955-6AE827285015}"/>
              </a:ext>
            </a:extLst>
          </p:cNvPr>
          <p:cNvGrpSpPr/>
          <p:nvPr/>
        </p:nvGrpSpPr>
        <p:grpSpPr>
          <a:xfrm>
            <a:off x="8033142" y="2893934"/>
            <a:ext cx="1316562" cy="724804"/>
            <a:chOff x="5387839" y="3903035"/>
            <a:chExt cx="1316562" cy="724804"/>
          </a:xfrm>
        </p:grpSpPr>
        <p:pic>
          <p:nvPicPr>
            <p:cNvPr id="1027" name="Google Shape;210;p45" descr="Marker with solid fill">
              <a:extLst>
                <a:ext uri="{FF2B5EF4-FFF2-40B4-BE49-F238E27FC236}">
                  <a16:creationId xmlns:a16="http://schemas.microsoft.com/office/drawing/2014/main" id="{33426A7F-367A-306A-3C72-FBE30FB4FB25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387839" y="4207859"/>
              <a:ext cx="419980" cy="419980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1029" name="Google Shape;211;p45">
              <a:extLst>
                <a:ext uri="{FF2B5EF4-FFF2-40B4-BE49-F238E27FC236}">
                  <a16:creationId xmlns:a16="http://schemas.microsoft.com/office/drawing/2014/main" id="{2B7BF1E5-C32C-05B4-A0A0-81D7B50C6036}"/>
                </a:ext>
              </a:extLst>
            </p:cNvPr>
            <p:cNvSpPr txBox="1"/>
            <p:nvPr/>
          </p:nvSpPr>
          <p:spPr>
            <a:xfrm>
              <a:off x="5394149" y="3903035"/>
              <a:ext cx="1310252" cy="41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300" b="1" i="0" u="none" strike="noStrike" cap="none" dirty="0">
                  <a:solidFill>
                    <a:srgbClr val="FFFFFF"/>
                  </a:solidFill>
                  <a:latin typeface="+mn-lt"/>
                  <a:ea typeface="Inter"/>
                  <a:cs typeface="Inter"/>
                  <a:sym typeface="Inter"/>
                </a:rPr>
                <a:t>Netherlands</a:t>
              </a:r>
              <a:endParaRPr sz="1300" dirty="0">
                <a:latin typeface="+mn-lt"/>
              </a:endParaRPr>
            </a:p>
          </p:txBody>
        </p:sp>
      </p:grp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FCB64678-1A4C-911C-5BD8-E3BC36BF954C}"/>
              </a:ext>
            </a:extLst>
          </p:cNvPr>
          <p:cNvGrpSpPr/>
          <p:nvPr/>
        </p:nvGrpSpPr>
        <p:grpSpPr>
          <a:xfrm>
            <a:off x="9083396" y="3971212"/>
            <a:ext cx="1567414" cy="522567"/>
            <a:chOff x="5387839" y="4207859"/>
            <a:chExt cx="1567414" cy="522567"/>
          </a:xfrm>
        </p:grpSpPr>
        <p:pic>
          <p:nvPicPr>
            <p:cNvPr id="1036" name="Google Shape;210;p45" descr="Marker with solid fill">
              <a:extLst>
                <a:ext uri="{FF2B5EF4-FFF2-40B4-BE49-F238E27FC236}">
                  <a16:creationId xmlns:a16="http://schemas.microsoft.com/office/drawing/2014/main" id="{BBC1D795-A0E1-95FB-3DBB-A8FFF071575F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387839" y="4207859"/>
              <a:ext cx="419980" cy="419980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1037" name="Google Shape;211;p45">
              <a:extLst>
                <a:ext uri="{FF2B5EF4-FFF2-40B4-BE49-F238E27FC236}">
                  <a16:creationId xmlns:a16="http://schemas.microsoft.com/office/drawing/2014/main" id="{FAF348DB-7DA9-2D74-5FC1-246744DBAE7E}"/>
                </a:ext>
              </a:extLst>
            </p:cNvPr>
            <p:cNvSpPr txBox="1"/>
            <p:nvPr/>
          </p:nvSpPr>
          <p:spPr>
            <a:xfrm>
              <a:off x="5645001" y="4315727"/>
              <a:ext cx="1310252" cy="41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300" b="1" i="0" u="none" strike="noStrike" cap="none" dirty="0">
                  <a:solidFill>
                    <a:srgbClr val="FFFFFF"/>
                  </a:solidFill>
                  <a:latin typeface="+mn-lt"/>
                  <a:ea typeface="Inter"/>
                  <a:cs typeface="Inter"/>
                  <a:sym typeface="Inter"/>
                </a:rPr>
                <a:t>Pakistan</a:t>
              </a:r>
              <a:endParaRPr sz="1300" dirty="0">
                <a:latin typeface="+mn-lt"/>
              </a:endParaRPr>
            </a:p>
          </p:txBody>
        </p:sp>
      </p:grp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4091226A-B708-2621-2490-4B74B3924934}"/>
              </a:ext>
            </a:extLst>
          </p:cNvPr>
          <p:cNvGrpSpPr/>
          <p:nvPr/>
        </p:nvGrpSpPr>
        <p:grpSpPr>
          <a:xfrm>
            <a:off x="10554564" y="3732493"/>
            <a:ext cx="950422" cy="522567"/>
            <a:chOff x="5387839" y="4207859"/>
            <a:chExt cx="950422" cy="522567"/>
          </a:xfrm>
        </p:grpSpPr>
        <p:pic>
          <p:nvPicPr>
            <p:cNvPr id="1039" name="Google Shape;210;p45" descr="Marker with solid fill">
              <a:extLst>
                <a:ext uri="{FF2B5EF4-FFF2-40B4-BE49-F238E27FC236}">
                  <a16:creationId xmlns:a16="http://schemas.microsoft.com/office/drawing/2014/main" id="{695FAFFD-582C-D2C6-BC86-61ACE730117F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387839" y="4207859"/>
              <a:ext cx="419980" cy="419980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1040" name="Google Shape;211;p45">
              <a:extLst>
                <a:ext uri="{FF2B5EF4-FFF2-40B4-BE49-F238E27FC236}">
                  <a16:creationId xmlns:a16="http://schemas.microsoft.com/office/drawing/2014/main" id="{6FAE446D-8C48-997E-1C3D-E63121A1D2CF}"/>
                </a:ext>
              </a:extLst>
            </p:cNvPr>
            <p:cNvSpPr txBox="1"/>
            <p:nvPr/>
          </p:nvSpPr>
          <p:spPr>
            <a:xfrm>
              <a:off x="5645001" y="4315727"/>
              <a:ext cx="693260" cy="41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300" b="1" i="0" u="none" strike="noStrike" cap="none" dirty="0">
                  <a:solidFill>
                    <a:srgbClr val="FFFFFF"/>
                  </a:solidFill>
                  <a:latin typeface="+mn-lt"/>
                  <a:ea typeface="Inter"/>
                  <a:cs typeface="Inter"/>
                  <a:sym typeface="Inter"/>
                </a:rPr>
                <a:t>Japan</a:t>
              </a:r>
              <a:endParaRPr sz="1300" dirty="0">
                <a:latin typeface="+mn-lt"/>
              </a:endParaRPr>
            </a:p>
          </p:txBody>
        </p:sp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AAD52D58-A3B1-A2C4-36DF-5B5DB2BF26CC}"/>
              </a:ext>
            </a:extLst>
          </p:cNvPr>
          <p:cNvGrpSpPr/>
          <p:nvPr/>
        </p:nvGrpSpPr>
        <p:grpSpPr>
          <a:xfrm>
            <a:off x="8887003" y="4568269"/>
            <a:ext cx="1310252" cy="522567"/>
            <a:chOff x="4584949" y="4207859"/>
            <a:chExt cx="1310252" cy="522567"/>
          </a:xfrm>
        </p:grpSpPr>
        <p:pic>
          <p:nvPicPr>
            <p:cNvPr id="1042" name="Google Shape;210;p45" descr="Marker with solid fill">
              <a:extLst>
                <a:ext uri="{FF2B5EF4-FFF2-40B4-BE49-F238E27FC236}">
                  <a16:creationId xmlns:a16="http://schemas.microsoft.com/office/drawing/2014/main" id="{56E88250-0D14-769B-A017-AA5030D29B68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387839" y="4207859"/>
              <a:ext cx="419980" cy="419980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1043" name="Google Shape;211;p45">
              <a:extLst>
                <a:ext uri="{FF2B5EF4-FFF2-40B4-BE49-F238E27FC236}">
                  <a16:creationId xmlns:a16="http://schemas.microsoft.com/office/drawing/2014/main" id="{73EDBEC7-1B39-A387-92D3-673DC5AA2FE1}"/>
                </a:ext>
              </a:extLst>
            </p:cNvPr>
            <p:cNvSpPr txBox="1"/>
            <p:nvPr/>
          </p:nvSpPr>
          <p:spPr>
            <a:xfrm>
              <a:off x="4584949" y="4315727"/>
              <a:ext cx="1310252" cy="41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300" b="1" i="0" u="none" strike="noStrike" cap="none" dirty="0">
                  <a:solidFill>
                    <a:srgbClr val="FFFFFF"/>
                  </a:solidFill>
                  <a:latin typeface="+mn-lt"/>
                  <a:ea typeface="Inter"/>
                  <a:cs typeface="Inter"/>
                  <a:sym typeface="Inter"/>
                </a:rPr>
                <a:t>Singapore</a:t>
              </a:r>
              <a:endParaRPr sz="1300" dirty="0">
                <a:latin typeface="+mn-lt"/>
              </a:endParaRPr>
            </a:p>
          </p:txBody>
        </p:sp>
      </p:grp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4B4BC106-A98D-F2E3-363C-417FB6B3C12F}"/>
              </a:ext>
            </a:extLst>
          </p:cNvPr>
          <p:cNvGrpSpPr/>
          <p:nvPr/>
        </p:nvGrpSpPr>
        <p:grpSpPr>
          <a:xfrm>
            <a:off x="9954372" y="4840366"/>
            <a:ext cx="1567414" cy="522567"/>
            <a:chOff x="5387839" y="4207859"/>
            <a:chExt cx="1567414" cy="522567"/>
          </a:xfrm>
        </p:grpSpPr>
        <p:pic>
          <p:nvPicPr>
            <p:cNvPr id="1045" name="Google Shape;210;p45" descr="Marker with solid fill">
              <a:extLst>
                <a:ext uri="{FF2B5EF4-FFF2-40B4-BE49-F238E27FC236}">
                  <a16:creationId xmlns:a16="http://schemas.microsoft.com/office/drawing/2014/main" id="{063F4FAD-9CF7-8CC5-7DF4-4010F4DE241A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387839" y="4207859"/>
              <a:ext cx="419980" cy="419980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1046" name="Google Shape;211;p45">
              <a:extLst>
                <a:ext uri="{FF2B5EF4-FFF2-40B4-BE49-F238E27FC236}">
                  <a16:creationId xmlns:a16="http://schemas.microsoft.com/office/drawing/2014/main" id="{16B802F4-7118-2ADD-F1DE-70AD1212B784}"/>
                </a:ext>
              </a:extLst>
            </p:cNvPr>
            <p:cNvSpPr txBox="1"/>
            <p:nvPr/>
          </p:nvSpPr>
          <p:spPr>
            <a:xfrm>
              <a:off x="5645001" y="4315727"/>
              <a:ext cx="1310252" cy="41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300" b="1" i="0" u="none" strike="noStrike" cap="none" dirty="0">
                  <a:solidFill>
                    <a:srgbClr val="FFFFFF"/>
                  </a:solidFill>
                  <a:latin typeface="+mn-lt"/>
                  <a:ea typeface="Inter"/>
                  <a:cs typeface="Inter"/>
                  <a:sym typeface="Inter"/>
                </a:rPr>
                <a:t>Indonesia</a:t>
              </a:r>
              <a:endParaRPr sz="1300" dirty="0">
                <a:latin typeface="+mn-lt"/>
              </a:endParaRPr>
            </a:p>
          </p:txBody>
        </p:sp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F8D0A9B1-984C-D5F0-59B1-49798A2DC4DE}"/>
              </a:ext>
            </a:extLst>
          </p:cNvPr>
          <p:cNvGrpSpPr/>
          <p:nvPr/>
        </p:nvGrpSpPr>
        <p:grpSpPr>
          <a:xfrm>
            <a:off x="10705605" y="5305147"/>
            <a:ext cx="1154565" cy="522567"/>
            <a:chOff x="5387839" y="4207859"/>
            <a:chExt cx="1154565" cy="522567"/>
          </a:xfrm>
        </p:grpSpPr>
        <p:pic>
          <p:nvPicPr>
            <p:cNvPr id="1048" name="Google Shape;210;p45" descr="Marker with solid fill">
              <a:extLst>
                <a:ext uri="{FF2B5EF4-FFF2-40B4-BE49-F238E27FC236}">
                  <a16:creationId xmlns:a16="http://schemas.microsoft.com/office/drawing/2014/main" id="{5871E386-7C6A-836E-5FD7-422AB920FD23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387839" y="4207859"/>
              <a:ext cx="419980" cy="419980"/>
            </a:xfrm>
            <a:prstGeom prst="rect">
              <a:avLst/>
            </a:prstGeom>
            <a:noFill/>
            <a:ln>
              <a:noFill/>
            </a:ln>
            <a:effectLst>
              <a:outerShdw blurRad="50800" dist="50800" dir="5400000" algn="ctr" rotWithShape="0">
                <a:srgbClr val="000000">
                  <a:alpha val="20000"/>
                </a:srgbClr>
              </a:outerShdw>
            </a:effectLst>
          </p:spPr>
        </p:pic>
        <p:sp>
          <p:nvSpPr>
            <p:cNvPr id="1049" name="Google Shape;211;p45">
              <a:extLst>
                <a:ext uri="{FF2B5EF4-FFF2-40B4-BE49-F238E27FC236}">
                  <a16:creationId xmlns:a16="http://schemas.microsoft.com/office/drawing/2014/main" id="{DB0D3601-D802-EB8B-13E9-5CD41712C8F1}"/>
                </a:ext>
              </a:extLst>
            </p:cNvPr>
            <p:cNvSpPr txBox="1"/>
            <p:nvPr/>
          </p:nvSpPr>
          <p:spPr>
            <a:xfrm>
              <a:off x="5645001" y="4315727"/>
              <a:ext cx="897403" cy="4146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marR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lang="en" sz="1300" b="1" i="0" u="none" strike="noStrike" cap="none" dirty="0">
                  <a:solidFill>
                    <a:srgbClr val="FFFFFF"/>
                  </a:solidFill>
                  <a:latin typeface="+mn-lt"/>
                  <a:ea typeface="Inter"/>
                  <a:cs typeface="Inter"/>
                  <a:sym typeface="Inter"/>
                </a:rPr>
                <a:t>Australia</a:t>
              </a:r>
              <a:endParaRPr sz="1300" dirty="0"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BA61F5E8-812F-C7A6-0BE8-DA906F8B9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7">
            <a:extLst>
              <a:ext uri="{FF2B5EF4-FFF2-40B4-BE49-F238E27FC236}">
                <a16:creationId xmlns:a16="http://schemas.microsoft.com/office/drawing/2014/main" id="{6DB1DC78-A751-A953-4D11-F20DD52EED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663" y="448995"/>
            <a:ext cx="10316296" cy="1266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3600" spc="-150" dirty="0">
                <a:solidFill>
                  <a:schemeClr val="dk2"/>
                </a:solidFill>
              </a:rPr>
              <a:t>Digital Transformation is a Huge &amp; Complex Undertaking for Operators</a:t>
            </a:r>
            <a:endParaRPr sz="3600" spc="-150" dirty="0">
              <a:solidFill>
                <a:schemeClr val="dk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1F9DE-20E9-0FCA-0D7F-3DDA6922275A}"/>
              </a:ext>
            </a:extLst>
          </p:cNvPr>
          <p:cNvSpPr txBox="1"/>
          <p:nvPr/>
        </p:nvSpPr>
        <p:spPr>
          <a:xfrm>
            <a:off x="494663" y="1723602"/>
            <a:ext cx="11202674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tx1"/>
                </a:solidFill>
                <a:latin typeface="+mn-lt"/>
                <a:ea typeface="Inter"/>
                <a:cs typeface="Inter"/>
                <a:sym typeface="Inter"/>
              </a:rPr>
              <a:t>Over 70% of internally-led digital transformation projects fall short of their objectives.</a:t>
            </a:r>
            <a:r>
              <a:rPr lang="en-GB" sz="1600" b="1" baseline="30000" dirty="0">
                <a:solidFill>
                  <a:schemeClr val="accent3"/>
                </a:solidFill>
                <a:latin typeface="+mn-lt"/>
                <a:ea typeface="Inter"/>
                <a:cs typeface="Inter"/>
                <a:sym typeface="Inter"/>
              </a:rPr>
              <a:t>1</a:t>
            </a:r>
            <a:r>
              <a:rPr lang="en-GB" sz="1600" dirty="0">
                <a:solidFill>
                  <a:schemeClr val="tx1"/>
                </a:solidFill>
                <a:latin typeface="+mn-lt"/>
                <a:ea typeface="Inter Light"/>
                <a:cs typeface="Inter Light"/>
                <a:sym typeface="Inter Light"/>
              </a:rPr>
              <a:t> These projects, spanning 2-4 years, strain businesses’ resources and budgets, as new systems are managed alongside legacy ones. Success requires not just technological upgrades, but business transformation, backed by a compelling business case to enhance customer value, growth and operational efficiency.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3DB456-A599-32D8-CB3F-E67F432740DB}"/>
              </a:ext>
            </a:extLst>
          </p:cNvPr>
          <p:cNvGrpSpPr/>
          <p:nvPr/>
        </p:nvGrpSpPr>
        <p:grpSpPr>
          <a:xfrm>
            <a:off x="606904" y="3212538"/>
            <a:ext cx="3528126" cy="2613727"/>
            <a:chOff x="606904" y="3317734"/>
            <a:chExt cx="3528126" cy="26137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6D73898-FA6D-C308-2545-1EE8A3E048E5}"/>
                </a:ext>
              </a:extLst>
            </p:cNvPr>
            <p:cNvSpPr/>
            <p:nvPr/>
          </p:nvSpPr>
          <p:spPr>
            <a:xfrm>
              <a:off x="606904" y="3317734"/>
              <a:ext cx="3528126" cy="26137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61871" dist="38100" dir="7731266" sx="101880" sy="101880" algn="tl" rotWithShape="0">
                <a:prstClr val="black">
                  <a:alpha val="8286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558059-937E-66DD-9DC3-A90FE419B34A}"/>
                </a:ext>
              </a:extLst>
            </p:cNvPr>
            <p:cNvSpPr txBox="1"/>
            <p:nvPr/>
          </p:nvSpPr>
          <p:spPr>
            <a:xfrm>
              <a:off x="1500036" y="3579246"/>
              <a:ext cx="125386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tx2"/>
                  </a:solidFill>
                </a:rPr>
                <a:t>Legacy</a:t>
              </a:r>
            </a:p>
            <a:p>
              <a:r>
                <a:rPr lang="en-US" sz="2200" b="1" dirty="0">
                  <a:solidFill>
                    <a:schemeClr val="tx2"/>
                  </a:solidFill>
                </a:rPr>
                <a:t>Mindset</a:t>
              </a:r>
            </a:p>
          </p:txBody>
        </p:sp>
        <p:sp>
          <p:nvSpPr>
            <p:cNvPr id="18" name="Google Shape;244;p46">
              <a:extLst>
                <a:ext uri="{FF2B5EF4-FFF2-40B4-BE49-F238E27FC236}">
                  <a16:creationId xmlns:a16="http://schemas.microsoft.com/office/drawing/2014/main" id="{F24F9479-79CC-858A-61F6-C44243562773}"/>
                </a:ext>
              </a:extLst>
            </p:cNvPr>
            <p:cNvSpPr txBox="1"/>
            <p:nvPr/>
          </p:nvSpPr>
          <p:spPr>
            <a:xfrm>
              <a:off x="852673" y="4353199"/>
              <a:ext cx="3031503" cy="11756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chemeClr val="tx1"/>
                  </a:solidFill>
                  <a:latin typeface="+mn-lt"/>
                  <a:ea typeface="Inter Light"/>
                  <a:cs typeface="Inter Light"/>
                  <a:sym typeface="Inter Light"/>
                </a:rPr>
                <a:t>Evolving into a digital operator requires a </a:t>
              </a:r>
              <a:r>
                <a:rPr lang="en" b="1" dirty="0">
                  <a:solidFill>
                    <a:schemeClr val="tx1"/>
                  </a:solidFill>
                  <a:latin typeface="+mn-lt"/>
                  <a:ea typeface="Inter"/>
                  <a:cs typeface="Inter"/>
                  <a:sym typeface="Inter"/>
                </a:rPr>
                <a:t>fundamental change in organizational mindsets, skill-sets, systems and processes</a:t>
              </a:r>
              <a:endParaRPr b="1" dirty="0">
                <a:solidFill>
                  <a:schemeClr val="tx1"/>
                </a:solidFill>
                <a:latin typeface="+mn-lt"/>
                <a:ea typeface="Inter"/>
                <a:cs typeface="Inter"/>
                <a:sym typeface="Inter"/>
              </a:endParaRPr>
            </a:p>
          </p:txBody>
        </p:sp>
        <p:pic>
          <p:nvPicPr>
            <p:cNvPr id="3074" name="Picture 2" descr="Growth mindset - Free user icons">
              <a:extLst>
                <a:ext uri="{FF2B5EF4-FFF2-40B4-BE49-F238E27FC236}">
                  <a16:creationId xmlns:a16="http://schemas.microsoft.com/office/drawing/2014/main" id="{A2D29812-356E-5A79-3BBE-FEE5104AD6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2673" y="3638318"/>
              <a:ext cx="577632" cy="577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9F6CF30-B6C3-9C7F-5831-89869AE44902}"/>
              </a:ext>
            </a:extLst>
          </p:cNvPr>
          <p:cNvGrpSpPr/>
          <p:nvPr/>
        </p:nvGrpSpPr>
        <p:grpSpPr>
          <a:xfrm>
            <a:off x="4348431" y="3212537"/>
            <a:ext cx="3528126" cy="2613728"/>
            <a:chOff x="606904" y="3317734"/>
            <a:chExt cx="3528126" cy="261372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44FEA36-4A47-33A7-4F70-04C457ED6F34}"/>
                </a:ext>
              </a:extLst>
            </p:cNvPr>
            <p:cNvSpPr/>
            <p:nvPr/>
          </p:nvSpPr>
          <p:spPr>
            <a:xfrm>
              <a:off x="606904" y="3317734"/>
              <a:ext cx="3528126" cy="26137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61871" dist="38100" dir="7731266" sx="101880" sy="101880" algn="tl" rotWithShape="0">
                <a:prstClr val="black">
                  <a:alpha val="8286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7ACFB4F-4E0A-1C7E-5922-514A6759D6EC}"/>
                </a:ext>
              </a:extLst>
            </p:cNvPr>
            <p:cNvSpPr txBox="1"/>
            <p:nvPr/>
          </p:nvSpPr>
          <p:spPr>
            <a:xfrm>
              <a:off x="1629508" y="3579246"/>
              <a:ext cx="188064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tx2"/>
                  </a:solidFill>
                </a:rPr>
                <a:t>Weak</a:t>
              </a:r>
            </a:p>
            <a:p>
              <a:r>
                <a:rPr lang="en-US" sz="2200" b="1" dirty="0">
                  <a:solidFill>
                    <a:schemeClr val="tx2"/>
                  </a:solidFill>
                </a:rPr>
                <a:t>Engagement</a:t>
              </a:r>
            </a:p>
          </p:txBody>
        </p:sp>
        <p:sp>
          <p:nvSpPr>
            <p:cNvPr id="23" name="Google Shape;244;p46">
              <a:extLst>
                <a:ext uri="{FF2B5EF4-FFF2-40B4-BE49-F238E27FC236}">
                  <a16:creationId xmlns:a16="http://schemas.microsoft.com/office/drawing/2014/main" id="{92973D78-2288-7D4D-7DB4-C3405863AE96}"/>
                </a:ext>
              </a:extLst>
            </p:cNvPr>
            <p:cNvSpPr txBox="1"/>
            <p:nvPr/>
          </p:nvSpPr>
          <p:spPr>
            <a:xfrm>
              <a:off x="852673" y="4353199"/>
              <a:ext cx="3031503" cy="142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dirty="0">
                  <a:solidFill>
                    <a:schemeClr val="tx1"/>
                  </a:solidFill>
                  <a:latin typeface="+mn-lt"/>
                  <a:ea typeface="Inter Light"/>
                  <a:cs typeface="Inter Light"/>
                  <a:sym typeface="Inter Light"/>
                </a:rPr>
                <a:t>Fostering loyalty and a deeper connection with customers requires a </a:t>
              </a:r>
              <a:r>
                <a:rPr lang="en-GB" b="1" dirty="0">
                  <a:solidFill>
                    <a:schemeClr val="tx1"/>
                  </a:solidFill>
                  <a:latin typeface="+mn-lt"/>
                  <a:ea typeface="Inter"/>
                  <a:cs typeface="Inter"/>
                  <a:sym typeface="Inter"/>
                </a:rPr>
                <a:t>redesign of the customer experience</a:t>
              </a:r>
              <a:r>
                <a:rPr lang="en-GB" dirty="0">
                  <a:solidFill>
                    <a:schemeClr val="tx1"/>
                  </a:solidFill>
                  <a:latin typeface="+mn-lt"/>
                  <a:ea typeface="Inter Light"/>
                  <a:cs typeface="Inter Light"/>
                  <a:sym typeface="Inter Light"/>
                </a:rPr>
                <a:t> across digital and physical touchpoints</a:t>
              </a:r>
              <a:endParaRPr lang="en-GB" b="1" dirty="0">
                <a:solidFill>
                  <a:schemeClr val="tx1"/>
                </a:solidFill>
                <a:latin typeface="+mn-lt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BB5B6E2-ED79-C434-26F7-8013AE1DCA64}"/>
              </a:ext>
            </a:extLst>
          </p:cNvPr>
          <p:cNvGrpSpPr/>
          <p:nvPr/>
        </p:nvGrpSpPr>
        <p:grpSpPr>
          <a:xfrm>
            <a:off x="8089958" y="3212536"/>
            <a:ext cx="3528126" cy="2613729"/>
            <a:chOff x="606904" y="3317734"/>
            <a:chExt cx="3528126" cy="2613729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7DBF7B3-8291-8D25-34B3-E88F9F78A96F}"/>
                </a:ext>
              </a:extLst>
            </p:cNvPr>
            <p:cNvSpPr/>
            <p:nvPr/>
          </p:nvSpPr>
          <p:spPr>
            <a:xfrm>
              <a:off x="606904" y="3317734"/>
              <a:ext cx="3528126" cy="26137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361871" dist="38100" dir="7731266" sx="101880" sy="101880" algn="tl" rotWithShape="0">
                <a:prstClr val="black">
                  <a:alpha val="8286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B1ACFB-C08C-AFC9-DD22-239A6DAFCCA7}"/>
                </a:ext>
              </a:extLst>
            </p:cNvPr>
            <p:cNvSpPr txBox="1"/>
            <p:nvPr/>
          </p:nvSpPr>
          <p:spPr>
            <a:xfrm>
              <a:off x="1451484" y="3579246"/>
              <a:ext cx="169469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>
                  <a:solidFill>
                    <a:schemeClr val="tx2"/>
                  </a:solidFill>
                </a:rPr>
                <a:t>Lackluster</a:t>
              </a:r>
            </a:p>
            <a:p>
              <a:r>
                <a:rPr lang="en-US" sz="2200" b="1" dirty="0">
                  <a:solidFill>
                    <a:schemeClr val="tx2"/>
                  </a:solidFill>
                </a:rPr>
                <a:t>Innovation </a:t>
              </a:r>
            </a:p>
          </p:txBody>
        </p:sp>
        <p:sp>
          <p:nvSpPr>
            <p:cNvPr id="28" name="Google Shape;244;p46">
              <a:extLst>
                <a:ext uri="{FF2B5EF4-FFF2-40B4-BE49-F238E27FC236}">
                  <a16:creationId xmlns:a16="http://schemas.microsoft.com/office/drawing/2014/main" id="{905A1986-2394-B2A6-5A67-1F692D933AD5}"/>
                </a:ext>
              </a:extLst>
            </p:cNvPr>
            <p:cNvSpPr txBox="1"/>
            <p:nvPr/>
          </p:nvSpPr>
          <p:spPr>
            <a:xfrm>
              <a:off x="852673" y="4353199"/>
              <a:ext cx="3031503" cy="14234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dirty="0">
                  <a:solidFill>
                    <a:schemeClr val="tx1"/>
                  </a:solidFill>
                  <a:latin typeface="+mn-lt"/>
                  <a:ea typeface="Inter Light"/>
                  <a:cs typeface="Inter Light"/>
                  <a:sym typeface="Inter Light"/>
                </a:rPr>
                <a:t>With telco and digital boundaries blurring, digital telcos need to </a:t>
              </a:r>
              <a:r>
                <a:rPr lang="en-GB" sz="1400" b="1" dirty="0">
                  <a:solidFill>
                    <a:schemeClr val="tx1"/>
                  </a:solidFill>
                  <a:latin typeface="+mn-lt"/>
                  <a:ea typeface="Inter"/>
                  <a:cs typeface="Inter"/>
                  <a:sym typeface="Inter"/>
                </a:rPr>
                <a:t>re-invent</a:t>
              </a:r>
              <a:r>
                <a:rPr lang="en-GB" sz="1400" dirty="0">
                  <a:solidFill>
                    <a:schemeClr val="tx1"/>
                  </a:solidFill>
                  <a:latin typeface="+mn-lt"/>
                  <a:ea typeface="Inter Light"/>
                  <a:cs typeface="Inter Light"/>
                  <a:sym typeface="Inter Light"/>
                </a:rPr>
                <a:t> </a:t>
              </a:r>
              <a:r>
                <a:rPr lang="en-GB" sz="1400" b="1" dirty="0">
                  <a:solidFill>
                    <a:schemeClr val="tx1"/>
                  </a:solidFill>
                  <a:latin typeface="+mn-lt"/>
                  <a:ea typeface="Inter"/>
                  <a:cs typeface="Inter"/>
                  <a:sym typeface="Inter"/>
                </a:rPr>
                <a:t>business models and build strong ecosystems </a:t>
              </a:r>
              <a:r>
                <a:rPr lang="en-GB" sz="1400" dirty="0">
                  <a:solidFill>
                    <a:schemeClr val="tx1"/>
                  </a:solidFill>
                  <a:latin typeface="+mn-lt"/>
                  <a:ea typeface="Inter Light"/>
                  <a:cs typeface="Inter Light"/>
                  <a:sym typeface="Inter Light"/>
                </a:rPr>
                <a:t>to differentiate themselves</a:t>
              </a:r>
              <a:endParaRPr lang="en-GB" sz="900" b="1" dirty="0">
                <a:solidFill>
                  <a:schemeClr val="tx1"/>
                </a:solidFill>
                <a:latin typeface="+mn-lt"/>
                <a:ea typeface="Inter"/>
                <a:cs typeface="Inter"/>
                <a:sym typeface="Inter"/>
              </a:endParaRPr>
            </a:p>
          </p:txBody>
        </p:sp>
      </p:grpSp>
      <p:pic>
        <p:nvPicPr>
          <p:cNvPr id="3076" name="Picture 4" descr="Weakness - Free miscellaneous icons">
            <a:extLst>
              <a:ext uri="{FF2B5EF4-FFF2-40B4-BE49-F238E27FC236}">
                <a16:creationId xmlns:a16="http://schemas.microsoft.com/office/drawing/2014/main" id="{EC2E92B9-8ADF-3E10-6B0B-94020E3A6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580" y="3533120"/>
            <a:ext cx="608562" cy="6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6" descr="Bad idea - Free technology icons">
            <a:extLst>
              <a:ext uri="{FF2B5EF4-FFF2-40B4-BE49-F238E27FC236}">
                <a16:creationId xmlns:a16="http://schemas.microsoft.com/office/drawing/2014/main" id="{DB4BDA46-BA59-3E65-C93C-D1D0497A9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645" y="3498251"/>
            <a:ext cx="647369" cy="64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0809E719-233B-F801-E9A9-C7CA298B709F}"/>
              </a:ext>
            </a:extLst>
          </p:cNvPr>
          <p:cNvSpPr txBox="1"/>
          <p:nvPr/>
        </p:nvSpPr>
        <p:spPr>
          <a:xfrm>
            <a:off x="494663" y="6055409"/>
            <a:ext cx="1417376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accent3"/>
                </a:solidFill>
                <a:latin typeface="+mn-lt"/>
                <a:ea typeface="Inter Light"/>
                <a:cs typeface="Inter Light"/>
                <a:sym typeface="Inter Light"/>
              </a:rPr>
              <a:t>1. Source: BCG study</a:t>
            </a:r>
            <a:endParaRPr lang="en-US" sz="1000" dirty="0">
              <a:solidFill>
                <a:schemeClr val="accent3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5077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>
          <a:extLst>
            <a:ext uri="{FF2B5EF4-FFF2-40B4-BE49-F238E27FC236}">
              <a16:creationId xmlns:a16="http://schemas.microsoft.com/office/drawing/2014/main" id="{5F61947C-6993-8AA4-0118-250CA882C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Premium Vector | A colored design icon of graphic design">
            <a:extLst>
              <a:ext uri="{FF2B5EF4-FFF2-40B4-BE49-F238E27FC236}">
                <a16:creationId xmlns:a16="http://schemas.microsoft.com/office/drawing/2014/main" id="{9E5A7377-C310-644C-67E1-FF772BDBC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485" y="2932344"/>
            <a:ext cx="879005" cy="87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7" name="Google Shape;347;p17">
            <a:extLst>
              <a:ext uri="{FF2B5EF4-FFF2-40B4-BE49-F238E27FC236}">
                <a16:creationId xmlns:a16="http://schemas.microsoft.com/office/drawing/2014/main" id="{CC37F360-9BB4-612D-E95A-E5B98ADC3D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4663" y="448995"/>
            <a:ext cx="5088841" cy="73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</a:pPr>
            <a:r>
              <a:rPr lang="en-US" sz="3600" spc="-150" dirty="0">
                <a:solidFill>
                  <a:schemeClr val="dk2"/>
                </a:solidFill>
              </a:rPr>
              <a:t>The Circles Proposition</a:t>
            </a:r>
            <a:endParaRPr sz="3600" spc="-150" dirty="0">
              <a:solidFill>
                <a:schemeClr val="dk2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6E2FE4A-1C2D-3A0F-AB00-FABC574927E4}"/>
              </a:ext>
            </a:extLst>
          </p:cNvPr>
          <p:cNvGrpSpPr/>
          <p:nvPr/>
        </p:nvGrpSpPr>
        <p:grpSpPr>
          <a:xfrm>
            <a:off x="606904" y="1319001"/>
            <a:ext cx="3528126" cy="4782393"/>
            <a:chOff x="606904" y="1254265"/>
            <a:chExt cx="3528126" cy="4782393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9D4D79B-086A-C457-C92D-754F0E7DF246}"/>
                </a:ext>
              </a:extLst>
            </p:cNvPr>
            <p:cNvGrpSpPr/>
            <p:nvPr/>
          </p:nvGrpSpPr>
          <p:grpSpPr>
            <a:xfrm>
              <a:off x="606904" y="1254265"/>
              <a:ext cx="3528126" cy="4782393"/>
              <a:chOff x="606904" y="3317733"/>
              <a:chExt cx="3528126" cy="4782393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0BDBEF6-B35E-0DC2-5D64-0C7A39B33DA7}"/>
                  </a:ext>
                </a:extLst>
              </p:cNvPr>
              <p:cNvSpPr/>
              <p:nvPr/>
            </p:nvSpPr>
            <p:spPr>
              <a:xfrm>
                <a:off x="606904" y="3317733"/>
                <a:ext cx="3528126" cy="4782393"/>
              </a:xfrm>
              <a:prstGeom prst="rect">
                <a:avLst/>
              </a:prstGeom>
              <a:gradFill>
                <a:gsLst>
                  <a:gs pos="0">
                    <a:schemeClr val="dk2"/>
                  </a:gs>
                  <a:gs pos="75000">
                    <a:schemeClr val="dk1"/>
                  </a:gs>
                  <a:gs pos="100000">
                    <a:schemeClr val="dk1"/>
                  </a:gs>
                </a:gsLst>
                <a:path path="circle">
                  <a:fillToRect l="100000" t="100000"/>
                </a:path>
              </a:gradFill>
              <a:ln>
                <a:noFill/>
              </a:ln>
              <a:effectLst>
                <a:outerShdw blurRad="361871" dist="38100" dir="7731266" sx="101880" sy="101880" algn="tl" rotWithShape="0">
                  <a:prstClr val="black">
                    <a:alpha val="8286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/>
                  </a:solidFill>
                  <a:highlight>
                    <a:srgbClr val="00FF00"/>
                  </a:highlight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3B5DE7-C212-C551-0A8C-FBD0EE29F6FE}"/>
                  </a:ext>
                </a:extLst>
              </p:cNvPr>
              <p:cNvSpPr txBox="1"/>
              <p:nvPr/>
            </p:nvSpPr>
            <p:spPr>
              <a:xfrm>
                <a:off x="820306" y="6438174"/>
                <a:ext cx="3177159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200" b="1" spc="-100" dirty="0">
                    <a:solidFill>
                      <a:schemeClr val="bg1"/>
                    </a:solidFill>
                    <a:latin typeface="+mj-lt"/>
                    <a:ea typeface="Inter Black"/>
                    <a:cs typeface="Inter Black"/>
                    <a:sym typeface="Inter Black"/>
                  </a:rPr>
                  <a:t>Circles delivers </a:t>
                </a:r>
                <a:r>
                  <a:rPr lang="en-GB" sz="2200" b="1" spc="-100" dirty="0">
                    <a:solidFill>
                      <a:schemeClr val="accent1"/>
                    </a:solidFill>
                    <a:latin typeface="+mj-lt"/>
                    <a:ea typeface="Inter Black"/>
                    <a:cs typeface="Inter Black"/>
                    <a:sym typeface="Inter Black"/>
                  </a:rPr>
                  <a:t>innovative and scalable solutions</a:t>
                </a:r>
                <a:r>
                  <a:rPr lang="en-GB" sz="2200" b="1" spc="-100" dirty="0">
                    <a:solidFill>
                      <a:schemeClr val="bg1"/>
                    </a:solidFill>
                    <a:latin typeface="+mj-lt"/>
                    <a:ea typeface="Inter Black"/>
                    <a:cs typeface="Inter Black"/>
                    <a:sym typeface="Inter Black"/>
                  </a:rPr>
                  <a:t> for our partners worldwide</a:t>
                </a:r>
              </a:p>
            </p:txBody>
          </p:sp>
        </p:grpSp>
        <p:pic>
          <p:nvPicPr>
            <p:cNvPr id="4" name="Google Shape;218;p4" descr="A person holding a phone&#10;&#10;Description automatically generated">
              <a:extLst>
                <a:ext uri="{FF2B5EF4-FFF2-40B4-BE49-F238E27FC236}">
                  <a16:creationId xmlns:a16="http://schemas.microsoft.com/office/drawing/2014/main" id="{906ED4E7-47C1-B3D9-F3C6-05AB5A116BFC}"/>
                </a:ext>
              </a:extLst>
            </p:cNvPr>
            <p:cNvPicPr preferRelativeResize="0">
              <a:picLocks/>
            </p:cNvPicPr>
            <p:nvPr/>
          </p:nvPicPr>
          <p:blipFill rotWithShape="1">
            <a:blip r:embed="rId4">
              <a:alphaModFix/>
            </a:blip>
            <a:srcRect l="55819" t="21780" b="13557"/>
            <a:stretch/>
          </p:blipFill>
          <p:spPr>
            <a:xfrm>
              <a:off x="606904" y="1254265"/>
              <a:ext cx="3528126" cy="29050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C64C7EF-5594-FCB9-7D04-3E09AF37CCBB}"/>
              </a:ext>
            </a:extLst>
          </p:cNvPr>
          <p:cNvGrpSpPr/>
          <p:nvPr/>
        </p:nvGrpSpPr>
        <p:grpSpPr>
          <a:xfrm>
            <a:off x="4681073" y="1246173"/>
            <a:ext cx="6904023" cy="1198385"/>
            <a:chOff x="4826730" y="1246173"/>
            <a:chExt cx="6904023" cy="119838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A0BB634-93FC-1AD8-3798-5295A77160EB}"/>
                </a:ext>
              </a:extLst>
            </p:cNvPr>
            <p:cNvGrpSpPr/>
            <p:nvPr/>
          </p:nvGrpSpPr>
          <p:grpSpPr>
            <a:xfrm>
              <a:off x="6096000" y="1246173"/>
              <a:ext cx="5634753" cy="1198385"/>
              <a:chOff x="5316467" y="1246173"/>
              <a:chExt cx="5634753" cy="119838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3C89309-B02F-803D-0F0E-45821EB4DB9D}"/>
                  </a:ext>
                </a:extLst>
              </p:cNvPr>
              <p:cNvSpPr txBox="1"/>
              <p:nvPr/>
            </p:nvSpPr>
            <p:spPr>
              <a:xfrm>
                <a:off x="5316467" y="1246173"/>
                <a:ext cx="3323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200" b="1" spc="-100" dirty="0">
                    <a:solidFill>
                      <a:schemeClr val="tx1"/>
                    </a:solidFill>
                    <a:latin typeface="+mj-lt"/>
                    <a:ea typeface="Inter"/>
                    <a:cs typeface="Inter"/>
                    <a:sym typeface="Inter"/>
                  </a:rPr>
                  <a:t>Best-in-Class Capabilities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2F90B8-CA02-3FAA-34C2-AF7DA0306781}"/>
                  </a:ext>
                </a:extLst>
              </p:cNvPr>
              <p:cNvSpPr txBox="1"/>
              <p:nvPr/>
            </p:nvSpPr>
            <p:spPr>
              <a:xfrm>
                <a:off x="5316468" y="1705894"/>
                <a:ext cx="563475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+mn-lt"/>
                    <a:ea typeface="Inter Light"/>
                    <a:cs typeface="Inter Light"/>
                    <a:sym typeface="Inter Light"/>
                  </a:rPr>
                  <a:t>We equip our partners and their teams with strategic and operational expertise and know-how in critical strategic and operational functions</a:t>
                </a:r>
                <a:r>
                  <a:rPr lang="en-GB" sz="1400" baseline="30000" dirty="0">
                    <a:solidFill>
                      <a:schemeClr val="accent3"/>
                    </a:solidFill>
                    <a:latin typeface="+mn-lt"/>
                    <a:ea typeface="Inter Light"/>
                    <a:cs typeface="Inter Light"/>
                    <a:sym typeface="Inter Light"/>
                  </a:rPr>
                  <a:t>1</a:t>
                </a:r>
                <a:r>
                  <a:rPr lang="en-GB" sz="1400" dirty="0">
                    <a:solidFill>
                      <a:schemeClr val="tx1"/>
                    </a:solidFill>
                    <a:latin typeface="+mn-lt"/>
                    <a:ea typeface="Inter Light"/>
                    <a:cs typeface="Inter Light"/>
                    <a:sym typeface="Inter Light"/>
                  </a:rPr>
                  <a:t> across the business.</a:t>
                </a:r>
              </a:p>
            </p:txBody>
          </p:sp>
        </p:grp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0AA1B187-98B7-BCAE-1414-1B9EDBCE6735}"/>
                </a:ext>
              </a:extLst>
            </p:cNvPr>
            <p:cNvSpPr/>
            <p:nvPr/>
          </p:nvSpPr>
          <p:spPr>
            <a:xfrm>
              <a:off x="4826730" y="1319001"/>
              <a:ext cx="1125557" cy="11255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22" name="Picture 2" descr="Capability - Free business and finance icons">
              <a:extLst>
                <a:ext uri="{FF2B5EF4-FFF2-40B4-BE49-F238E27FC236}">
                  <a16:creationId xmlns:a16="http://schemas.microsoft.com/office/drawing/2014/main" id="{3BB71AAF-6916-934B-2D6D-01D6E293AE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0725" y="1512996"/>
              <a:ext cx="737567" cy="7375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2C5979B-4567-3399-FB8A-9081933CB9E6}"/>
              </a:ext>
            </a:extLst>
          </p:cNvPr>
          <p:cNvGrpSpPr/>
          <p:nvPr/>
        </p:nvGrpSpPr>
        <p:grpSpPr>
          <a:xfrm>
            <a:off x="4681073" y="2763429"/>
            <a:ext cx="6904023" cy="1276355"/>
            <a:chOff x="4826730" y="1246173"/>
            <a:chExt cx="6904023" cy="1276355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AA0E505-AB59-AEFD-4414-25F919AD7234}"/>
                </a:ext>
              </a:extLst>
            </p:cNvPr>
            <p:cNvGrpSpPr/>
            <p:nvPr/>
          </p:nvGrpSpPr>
          <p:grpSpPr>
            <a:xfrm>
              <a:off x="6096000" y="1246173"/>
              <a:ext cx="5634753" cy="1276355"/>
              <a:chOff x="5316467" y="1246173"/>
              <a:chExt cx="5634753" cy="1276355"/>
            </a:xfrm>
          </p:grpSpPr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6B612C1-4729-E473-607A-F9A40D644A18}"/>
                  </a:ext>
                </a:extLst>
              </p:cNvPr>
              <p:cNvSpPr txBox="1"/>
              <p:nvPr/>
            </p:nvSpPr>
            <p:spPr>
              <a:xfrm>
                <a:off x="5316467" y="1246173"/>
                <a:ext cx="335700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200" b="1" spc="-100" dirty="0">
                    <a:solidFill>
                      <a:schemeClr val="tx1"/>
                    </a:solidFill>
                    <a:latin typeface="+mj-lt"/>
                    <a:ea typeface="Inter"/>
                    <a:cs typeface="Inter"/>
                    <a:sym typeface="Inter"/>
                  </a:rPr>
                  <a:t>Customer-Centric Design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5E7FC4A6-CDD0-2875-4DBF-E65DC91F04B8}"/>
                  </a:ext>
                </a:extLst>
              </p:cNvPr>
              <p:cNvSpPr txBox="1"/>
              <p:nvPr/>
            </p:nvSpPr>
            <p:spPr>
              <a:xfrm>
                <a:off x="5316468" y="1705894"/>
                <a:ext cx="5634752" cy="816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0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dirty="0">
                    <a:solidFill>
                      <a:schemeClr val="tx1"/>
                    </a:solidFill>
                    <a:latin typeface="+mn-lt"/>
                    <a:ea typeface="Inter Light"/>
                    <a:cs typeface="Inter Light"/>
                    <a:sym typeface="Inter Light"/>
                  </a:rPr>
                  <a:t>We empower our partners to achieve long-term success by re-designing the world-class ‘phygital’ consumer experience, drawing from our experience as a global digital operator.</a:t>
                </a:r>
              </a:p>
            </p:txBody>
          </p: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BDF333D-F2B9-C8C4-8362-9229AA720E3A}"/>
                </a:ext>
              </a:extLst>
            </p:cNvPr>
            <p:cNvSpPr/>
            <p:nvPr/>
          </p:nvSpPr>
          <p:spPr>
            <a:xfrm>
              <a:off x="4826730" y="1319001"/>
              <a:ext cx="1125557" cy="1125557"/>
            </a:xfrm>
            <a:prstGeom prst="ellipse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E09C17-8C4F-E540-51E4-DD2D67C3426A}"/>
              </a:ext>
            </a:extLst>
          </p:cNvPr>
          <p:cNvGrpSpPr/>
          <p:nvPr/>
        </p:nvGrpSpPr>
        <p:grpSpPr>
          <a:xfrm>
            <a:off x="4681073" y="4353513"/>
            <a:ext cx="6904023" cy="1276355"/>
            <a:chOff x="4826730" y="1246173"/>
            <a:chExt cx="6904023" cy="1276355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0767AB5-ADDB-FD6B-DC67-C4911A9891DA}"/>
                </a:ext>
              </a:extLst>
            </p:cNvPr>
            <p:cNvGrpSpPr/>
            <p:nvPr/>
          </p:nvGrpSpPr>
          <p:grpSpPr>
            <a:xfrm>
              <a:off x="6096000" y="1246173"/>
              <a:ext cx="5634753" cy="1276355"/>
              <a:chOff x="5316467" y="1246173"/>
              <a:chExt cx="5634753" cy="1276355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FB282A2-5B75-5301-6A60-7E5E017F199E}"/>
                  </a:ext>
                </a:extLst>
              </p:cNvPr>
              <p:cNvSpPr txBox="1"/>
              <p:nvPr/>
            </p:nvSpPr>
            <p:spPr>
              <a:xfrm>
                <a:off x="5316467" y="1246173"/>
                <a:ext cx="3345788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200" b="1" spc="-100" dirty="0">
                    <a:solidFill>
                      <a:schemeClr val="tx1"/>
                    </a:solidFill>
                    <a:latin typeface="+mj-lt"/>
                    <a:ea typeface="Inter"/>
                    <a:cs typeface="Inter"/>
                    <a:sym typeface="Inter"/>
                  </a:rPr>
                  <a:t>Transformative Solutions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AD4B918-28F5-1BB2-924A-2A313FB3FF73}"/>
                  </a:ext>
                </a:extLst>
              </p:cNvPr>
              <p:cNvSpPr txBox="1"/>
              <p:nvPr/>
            </p:nvSpPr>
            <p:spPr>
              <a:xfrm>
                <a:off x="5316468" y="1705894"/>
                <a:ext cx="5634752" cy="8166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dirty="0">
                    <a:solidFill>
                      <a:schemeClr val="tx1"/>
                    </a:solidFill>
                    <a:latin typeface="+mn-lt"/>
                    <a:ea typeface="Inter Light"/>
                    <a:cs typeface="Inter Light"/>
                    <a:sym typeface="Inter Light"/>
                  </a:rPr>
                  <a:t>We re-imagine business models and commercial processes, capitalizing on new technologies and partnerships to drive organizational change and enable sustainable business growth.</a:t>
                </a:r>
                <a:endParaRPr lang="en-GB" sz="1400" b="1" dirty="0">
                  <a:solidFill>
                    <a:schemeClr val="tx1"/>
                  </a:solidFill>
                  <a:latin typeface="+mn-lt"/>
                  <a:ea typeface="Inter"/>
                  <a:cs typeface="Inter"/>
                  <a:sym typeface="Inter"/>
                </a:endParaRPr>
              </a:p>
            </p:txBody>
          </p:sp>
        </p:grp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3BB666F-4992-CDB1-C2A8-753C44A6BF77}"/>
                </a:ext>
              </a:extLst>
            </p:cNvPr>
            <p:cNvSpPr/>
            <p:nvPr/>
          </p:nvSpPr>
          <p:spPr>
            <a:xfrm>
              <a:off x="4826730" y="1319001"/>
              <a:ext cx="1125557" cy="1125557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126" name="Picture 6" descr="Solution - Free electronics icons">
            <a:extLst>
              <a:ext uri="{FF2B5EF4-FFF2-40B4-BE49-F238E27FC236}">
                <a16:creationId xmlns:a16="http://schemas.microsoft.com/office/drawing/2014/main" id="{9A390325-FE52-0837-AF91-98B8AAD74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4671" y="4574358"/>
            <a:ext cx="864819" cy="86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2302912-366C-B89D-0139-BB660F1EB2D2}"/>
              </a:ext>
            </a:extLst>
          </p:cNvPr>
          <p:cNvSpPr txBox="1"/>
          <p:nvPr/>
        </p:nvSpPr>
        <p:spPr>
          <a:xfrm>
            <a:off x="4681073" y="5847106"/>
            <a:ext cx="6971780" cy="2542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dirty="0">
                <a:solidFill>
                  <a:schemeClr val="accent3"/>
                </a:solidFill>
                <a:latin typeface="+mn-lt"/>
                <a:ea typeface="Inter Light"/>
                <a:cs typeface="Inter Light"/>
                <a:sym typeface="Inter Light"/>
              </a:rPr>
              <a:t>1. Including, but not limited to, business strategy, digital marketing, customer value management, NPS, and partnerships</a:t>
            </a:r>
          </a:p>
        </p:txBody>
      </p:sp>
    </p:spTree>
    <p:extLst>
      <p:ext uri="{BB962C8B-B14F-4D97-AF65-F5344CB8AC3E}">
        <p14:creationId xmlns:p14="http://schemas.microsoft.com/office/powerpoint/2010/main" val="1260254398"/>
      </p:ext>
    </p:extLst>
  </p:cSld>
  <p:clrMapOvr>
    <a:masterClrMapping/>
  </p:clrMapOvr>
</p:sld>
</file>

<file path=ppt/theme/theme1.xml><?xml version="1.0" encoding="utf-8"?>
<a:theme xmlns:a="http://schemas.openxmlformats.org/drawingml/2006/main" name="Delo_covers">
  <a:themeElements>
    <a:clrScheme name="Circles palette 1">
      <a:dk1>
        <a:srgbClr val="000000"/>
      </a:dk1>
      <a:lt1>
        <a:srgbClr val="FFFFFF"/>
      </a:lt1>
      <a:dk2>
        <a:srgbClr val="1A4BB8"/>
      </a:dk2>
      <a:lt2>
        <a:srgbClr val="4D83DB"/>
      </a:lt2>
      <a:accent1>
        <a:srgbClr val="00F2A1"/>
      </a:accent1>
      <a:accent2>
        <a:srgbClr val="8027FF"/>
      </a:accent2>
      <a:accent3>
        <a:srgbClr val="787878"/>
      </a:accent3>
      <a:accent4>
        <a:srgbClr val="B3B3B3"/>
      </a:accent4>
      <a:accent5>
        <a:srgbClr val="D2D2D2"/>
      </a:accent5>
      <a:accent6>
        <a:srgbClr val="EBEBEB"/>
      </a:accent6>
      <a:hlink>
        <a:srgbClr val="6B1FD8"/>
      </a:hlink>
      <a:folHlink>
        <a:srgbClr val="2828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359</Words>
  <Application>Microsoft Macintosh PowerPoint</Application>
  <PresentationFormat>Widescreen</PresentationFormat>
  <Paragraphs>45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Delo_covers</vt:lpstr>
      <vt:lpstr>PowerPoint Presentation</vt:lpstr>
      <vt:lpstr>Who We Are</vt:lpstr>
      <vt:lpstr>Digital Transformation is a Huge &amp; Complex Undertaking for Operators</vt:lpstr>
      <vt:lpstr>The Circles Proposition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bamboonzle@outlook.com</dc:creator>
  <cp:lastModifiedBy>Ahmed, Kashif jamal</cp:lastModifiedBy>
  <cp:revision>178</cp:revision>
  <dcterms:created xsi:type="dcterms:W3CDTF">2023-11-11T09:02:06Z</dcterms:created>
  <dcterms:modified xsi:type="dcterms:W3CDTF">2025-01-08T17:19:38Z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31f0267-8575-4fc2-99cc-f6b7f9934be9_Enabled">
    <vt:lpwstr>true</vt:lpwstr>
  </property>
  <property fmtid="{D5CDD505-2E9C-101B-9397-08002B2CF9AE}" pid="3" name="MSIP_Label_831f0267-8575-4fc2-99cc-f6b7f9934be9_SetDate">
    <vt:lpwstr>2025-01-08T15:16:53Z</vt:lpwstr>
  </property>
  <property fmtid="{D5CDD505-2E9C-101B-9397-08002B2CF9AE}" pid="4" name="MSIP_Label_831f0267-8575-4fc2-99cc-f6b7f9934be9_Method">
    <vt:lpwstr>Standard</vt:lpwstr>
  </property>
  <property fmtid="{D5CDD505-2E9C-101B-9397-08002B2CF9AE}" pid="5" name="MSIP_Label_831f0267-8575-4fc2-99cc-f6b7f9934be9_Name">
    <vt:lpwstr>831f0267-8575-4fc2-99cc-f6b7f9934be9</vt:lpwstr>
  </property>
  <property fmtid="{D5CDD505-2E9C-101B-9397-08002B2CF9AE}" pid="6" name="MSIP_Label_831f0267-8575-4fc2-99cc-f6b7f9934be9_SiteId">
    <vt:lpwstr>8f3e36ea-8039-4b40-81a7-7dc0599e8645</vt:lpwstr>
  </property>
  <property fmtid="{D5CDD505-2E9C-101B-9397-08002B2CF9AE}" pid="7" name="MSIP_Label_831f0267-8575-4fc2-99cc-f6b7f9934be9_ActionId">
    <vt:lpwstr>16a234a1-d345-4b30-8664-6d318ee455d1</vt:lpwstr>
  </property>
  <property fmtid="{D5CDD505-2E9C-101B-9397-08002B2CF9AE}" pid="8" name="MSIP_Label_831f0267-8575-4fc2-99cc-f6b7f9934be9_ContentBits">
    <vt:lpwstr>0</vt:lpwstr>
  </property>
</Properties>
</file>