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9" r:id="rId13"/>
    <p:sldId id="271" r:id="rId14"/>
    <p:sldId id="270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5EE3-5C19-4B5C-8F23-8254B7A5A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EB17B-B12F-424F-A480-DF4E274FD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7335D-A8EC-4ED9-8ACB-7640A569074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wais Ahmad\AppData\Local\Microsoft\Windows\INetCache\IE\DRIJHB15\1200px-Bismillah_Calligraphy_34.svg[1].png">
            <a:extLst>
              <a:ext uri="{FF2B5EF4-FFF2-40B4-BE49-F238E27FC236}">
                <a16:creationId xmlns:a16="http://schemas.microsoft.com/office/drawing/2014/main" id="{BEF83B3D-FB2E-4983-9D27-E343EA3A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125"/>
                    </a14:imgEffect>
                    <a14:imgEffect>
                      <a14:saturation sa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94" y="853301"/>
            <a:ext cx="5807308" cy="449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4C63D8-E515-4216-AE42-153BED544E93}"/>
              </a:ext>
            </a:extLst>
          </p:cNvPr>
          <p:cNvSpPr txBox="1"/>
          <p:nvPr/>
        </p:nvSpPr>
        <p:spPr>
          <a:xfrm>
            <a:off x="3047806" y="5518625"/>
            <a:ext cx="858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In the name of Allah, the most beneficent, the most merciful.</a:t>
            </a:r>
          </a:p>
        </p:txBody>
      </p:sp>
    </p:spTree>
    <p:extLst>
      <p:ext uri="{BB962C8B-B14F-4D97-AF65-F5344CB8AC3E}">
        <p14:creationId xmlns:p14="http://schemas.microsoft.com/office/powerpoint/2010/main" val="206901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3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DAB4CACB-F040-42C8-BAB4-EF293B16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C5C6B7-B038-40DE-9BBF-E219006E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BCD6488-6A94-4486-9EC5-91E9BCEA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" y="511968"/>
            <a:ext cx="11220450" cy="58840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0BFC886D-AC9B-4F7F-8EE4-51C4B39F28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87"/>
          <a:stretch/>
        </p:blipFill>
        <p:spPr>
          <a:xfrm>
            <a:off x="611189" y="2124983"/>
            <a:ext cx="5484811" cy="2698944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85567AA-B8FD-487A-92D9-09C0220908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07"/>
          <a:stretch/>
        </p:blipFill>
        <p:spPr>
          <a:xfrm>
            <a:off x="6039627" y="2276668"/>
            <a:ext cx="5574343" cy="233265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C82F602-8DEC-4503-A8EE-78C40239C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265B23B4-5D6A-496F-97E0-5820A423E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4E85294-3619-433F-B8F6-901CAA9F7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46" name="Rounded Rectangle 27">
              <a:extLst>
                <a:ext uri="{FF2B5EF4-FFF2-40B4-BE49-F238E27FC236}">
                  <a16:creationId xmlns:a16="http://schemas.microsoft.com/office/drawing/2014/main" id="{3EC93FD1-54A1-4342-8790-272BCD99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7" name="Picture 39">
              <a:extLst>
                <a:ext uri="{FF2B5EF4-FFF2-40B4-BE49-F238E27FC236}">
                  <a16:creationId xmlns:a16="http://schemas.microsoft.com/office/drawing/2014/main" id="{AABD94D8-A1A4-4079-BDB1-30122D3F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49" name="Title 1">
            <a:extLst>
              <a:ext uri="{FF2B5EF4-FFF2-40B4-BE49-F238E27FC236}">
                <a16:creationId xmlns:a16="http://schemas.microsoft.com/office/drawing/2014/main" id="{15457550-62FA-4D53-B9E5-EF558378BAA8}"/>
              </a:ext>
            </a:extLst>
          </p:cNvPr>
          <p:cNvSpPr txBox="1">
            <a:spLocks/>
          </p:cNvSpPr>
          <p:nvPr/>
        </p:nvSpPr>
        <p:spPr>
          <a:xfrm>
            <a:off x="197843" y="1360434"/>
            <a:ext cx="3040307" cy="5002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i="1" u="sng" dirty="0">
                <a:solidFill>
                  <a:schemeClr val="tx1"/>
                </a:solidFill>
                <a:latin typeface="Amasis MT Pro Light" panose="020B0604020202020204" pitchFamily="18" charset="0"/>
              </a:rPr>
              <a:t>Calculations</a:t>
            </a:r>
            <a:r>
              <a:rPr lang="en-US" b="1" i="1" dirty="0">
                <a:solidFill>
                  <a:schemeClr val="tx1"/>
                </a:solidFill>
                <a:latin typeface="Amasis MT Pro Light" panose="020B0604020202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802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7D90ECA-B4A5-4D28-8C0E-AF0FEB1DC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82" r="-1" b="16702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55" name="Group 45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56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7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5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F781-5238-4096-AA41-B25EC224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two-bar linkage shown is supported by a pin and bracket at B and a collar at D that slides freely on a vertical rod. Determine the force P required to maintain the equilibrium of the linkage.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A01C5D-347D-45B5-B41D-C3E8F502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94" y="2561676"/>
            <a:ext cx="5209081" cy="3528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96755-372A-4628-B04A-DD8B6CB67486}"/>
              </a:ext>
            </a:extLst>
          </p:cNvPr>
          <p:cNvSpPr txBox="1"/>
          <p:nvPr/>
        </p:nvSpPr>
        <p:spPr>
          <a:xfrm>
            <a:off x="4923639" y="777762"/>
            <a:ext cx="2344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masis MT Pro Black" panose="020B0604020202020204" pitchFamily="18" charset="0"/>
              </a:rPr>
              <a:t>NUMERICAL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41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30" name="Rectangle 15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5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ABD3BCEF-62AC-4289-B69D-8C41DA8F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161" y="522514"/>
            <a:ext cx="11719246" cy="58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00C08F2-E97F-4E9B-8ACD-2CB454E4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381" y="888137"/>
            <a:ext cx="5763237" cy="2675086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8DBA0F-301C-44DC-A0AD-FD702D09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16" y="3869792"/>
            <a:ext cx="10878779" cy="23138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223BB-782E-4FBE-9C91-6489A4F166DE}"/>
              </a:ext>
            </a:extLst>
          </p:cNvPr>
          <p:cNvCxnSpPr>
            <a:cxnSpLocks/>
          </p:cNvCxnSpPr>
          <p:nvPr/>
        </p:nvCxnSpPr>
        <p:spPr>
          <a:xfrm flipH="1">
            <a:off x="1333850" y="2424418"/>
            <a:ext cx="18805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22E01-6A92-4484-AC21-DDD9E5FC4273}"/>
              </a:ext>
            </a:extLst>
          </p:cNvPr>
          <p:cNvCxnSpPr>
            <a:cxnSpLocks/>
          </p:cNvCxnSpPr>
          <p:nvPr/>
        </p:nvCxnSpPr>
        <p:spPr>
          <a:xfrm>
            <a:off x="8977618" y="2424418"/>
            <a:ext cx="18805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8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D75FD42-C156-41A4-B68A-6C71A47E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04A7BF-21E3-4BDF-9BE8-BEC32066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CC83515-F0DF-43DA-90EF-4539A2E053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347"/>
          <a:stretch/>
        </p:blipFill>
        <p:spPr>
          <a:xfrm>
            <a:off x="628034" y="673313"/>
            <a:ext cx="10901284" cy="556746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180162-DDE5-43C8-B0DC-645F4CA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0" name="Rounded Rectangle 21">
              <a:extLst>
                <a:ext uri="{FF2B5EF4-FFF2-40B4-BE49-F238E27FC236}">
                  <a16:creationId xmlns:a16="http://schemas.microsoft.com/office/drawing/2014/main" id="{16C9EE30-D91E-4DE1-8EEC-6A3AD1DD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8E1E1CD-6653-4129-A465-3CFB3A1CC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5424F715-2587-4418-AB8A-9B4218F34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F8A0F16-00E1-4B0A-9B6E-8906A111B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406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F1D295-120F-46B0-B01E-A4EA4800BABB}"/>
              </a:ext>
            </a:extLst>
          </p:cNvPr>
          <p:cNvSpPr/>
          <p:nvPr/>
        </p:nvSpPr>
        <p:spPr>
          <a:xfrm>
            <a:off x="-75500" y="0"/>
            <a:ext cx="1234020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BCC394-0CD7-4C85-A3FB-A07FD54017A2}"/>
              </a:ext>
            </a:extLst>
          </p:cNvPr>
          <p:cNvSpPr txBox="1">
            <a:spLocks/>
          </p:cNvSpPr>
          <p:nvPr/>
        </p:nvSpPr>
        <p:spPr>
          <a:xfrm>
            <a:off x="1143516" y="1567748"/>
            <a:ext cx="9465254" cy="184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tx1"/>
              </a:solidFill>
              <a:latin typeface="Poppins" pitchFamily="2" charset="0"/>
              <a:cs typeface="Poppi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5575A-0749-478D-B007-C992D9D0CDB1}"/>
              </a:ext>
            </a:extLst>
          </p:cNvPr>
          <p:cNvSpPr txBox="1"/>
          <p:nvPr/>
        </p:nvSpPr>
        <p:spPr>
          <a:xfrm>
            <a:off x="4290181" y="2638826"/>
            <a:ext cx="3777085" cy="84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oppins" pitchFamily="2" charset="0"/>
                <a:cs typeface="Poppins" pitchFamily="2" charset="0"/>
              </a:rPr>
              <a:t>Thank You</a:t>
            </a:r>
          </a:p>
        </p:txBody>
      </p:sp>
      <p:pic>
        <p:nvPicPr>
          <p:cNvPr id="10" name="Picture 5" descr="C:\Users\Awais Ahmad\AppData\Local\Microsoft\Windows\INetCache\IE\1FVNXTDX\Team-Free-Download-PNG[1].png">
            <a:extLst>
              <a:ext uri="{FF2B5EF4-FFF2-40B4-BE49-F238E27FC236}">
                <a16:creationId xmlns:a16="http://schemas.microsoft.com/office/drawing/2014/main" id="{D751E93F-326A-4D87-9165-65FFFFA1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71" y="3629443"/>
            <a:ext cx="3685718" cy="34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9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1754473-61B7-4F50-B1F2-AD3CB068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23" y="-635000"/>
            <a:ext cx="12331817" cy="749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F86BA-504C-4E44-A194-6E860FE9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Castellar" panose="020A0402060406010301" pitchFamily="18" charset="0"/>
              </a:rPr>
              <a:t>MMT-II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A7EC-9EA9-40A1-85A5-12501A11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875" y="3139892"/>
            <a:ext cx="9277521" cy="286422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Ammad</a:t>
            </a:r>
            <a:r>
              <a:rPr lang="en-US" sz="3200" b="1" dirty="0">
                <a:solidFill>
                  <a:schemeClr val="bg1"/>
                </a:solidFill>
              </a:rPr>
              <a:t> Ejaz                          19-ME-153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M. Waleed                              19-ME-154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Saghar</a:t>
            </a:r>
            <a:r>
              <a:rPr lang="en-US" sz="3200" b="1" dirty="0">
                <a:solidFill>
                  <a:schemeClr val="bg1"/>
                </a:solidFill>
              </a:rPr>
              <a:t> Ali Rabbani               19-ME-181</a:t>
            </a:r>
          </a:p>
          <a:p>
            <a:r>
              <a:rPr lang="en-US" sz="3200" b="1" dirty="0" err="1">
                <a:solidFill>
                  <a:schemeClr val="bg1"/>
                </a:solidFill>
              </a:rPr>
              <a:t>Haris</a:t>
            </a:r>
            <a:r>
              <a:rPr lang="en-US" sz="3200" b="1" dirty="0">
                <a:solidFill>
                  <a:schemeClr val="bg1"/>
                </a:solidFill>
              </a:rPr>
              <a:t> Ejaz                              19-ME-191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Abdul Rehman                       19-ME-193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8BF831-8A8A-4516-9C34-A35817F42686}"/>
              </a:ext>
            </a:extLst>
          </p:cNvPr>
          <p:cNvSpPr txBox="1">
            <a:spLocks/>
          </p:cNvSpPr>
          <p:nvPr/>
        </p:nvSpPr>
        <p:spPr>
          <a:xfrm>
            <a:off x="1087076" y="205732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  <a:latin typeface="Amasis MT Pro Light" panose="020B06040202020202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2115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CD65-312D-4774-B805-61D7885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rinciple of Virtual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4429-F24B-438D-90C3-69A756D1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principle of virtual work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states that in equilibrium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 work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the forces applied to a system is zero. Newton's laws state that at equilibrium the applied forces are equal and opposite to the reaction, or constraint forces. This means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 work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the constraint forces must be zero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k&#10;• Displacement of force times the quantity of force in the&#10;direction of displacement gives a scalar value called work...">
            <a:extLst>
              <a:ext uri="{FF2B5EF4-FFF2-40B4-BE49-F238E27FC236}">
                <a16:creationId xmlns:a16="http://schemas.microsoft.com/office/drawing/2014/main" id="{08E2FC56-C116-4205-B732-5FD38BDB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64706" cy="680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1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752E-E0C7-4F0E-9DC2-E92B6DDD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Virtual Work (PVW)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6C32F-42A2-4925-BD3D-1C06F6DC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If a particle is in equilibrium under the action of a number of forces, the total work done by the forces for a small arbitrary displacement of the particle is zero.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If a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particle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 is in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equilibrium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, the total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virtual work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 of forces acting on the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particle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 is zero for any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virtual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 displacement. since </a:t>
            </a:r>
            <a:r>
              <a:rPr lang="en-US" b="1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work</a:t>
            </a:r>
            <a:r>
              <a:rPr lang="en-US" b="0" i="0" dirty="0">
                <a:solidFill>
                  <a:srgbClr val="202124"/>
                </a:solidFill>
                <a:effectLst/>
                <a:latin typeface="Angsana New" panose="020B0502040204020203" pitchFamily="18" charset="-34"/>
                <a:cs typeface="Angsana New" panose="020B0502040204020203" pitchFamily="18" charset="-34"/>
              </a:rPr>
              <a:t> done by internal forces (equal, opposite, and collinear) cancels each other.</a:t>
            </a:r>
            <a:endParaRPr lang="en-US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3039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VW for deformable bodies&#10;• If a virtual displacement of Δ is applied, all particles do&#10;not necessarily displace to the am...">
            <a:extLst>
              <a:ext uri="{FF2B5EF4-FFF2-40B4-BE49-F238E27FC236}">
                <a16:creationId xmlns:a16="http://schemas.microsoft.com/office/drawing/2014/main" id="{5B06C62D-04C6-44D6-952C-5D1F18593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6116"/>
          <a:stretch/>
        </p:blipFill>
        <p:spPr bwMode="auto">
          <a:xfrm>
            <a:off x="-38743" y="-1786"/>
            <a:ext cx="12275976" cy="690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76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3EC-51D3-4B6B-8B94-DE23E6CC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04AD-C1BC-42EE-9906-774C8A84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virtual work has been produced by actual forces in equilibrium moving through imposed virtual displacements.</a:t>
            </a:r>
          </a:p>
          <a:p>
            <a:r>
              <a:rPr lang="en-US" dirty="0"/>
              <a:t>Base on PVW, we can alternatively assume a set of virtual forces in equilibrium moving through actual displacements.</a:t>
            </a:r>
          </a:p>
          <a:p>
            <a:r>
              <a:rPr lang="en-US" dirty="0"/>
              <a:t>Application of this principle, gives a very powerful method to analyze indeterminate structures.</a:t>
            </a:r>
          </a:p>
        </p:txBody>
      </p:sp>
    </p:spTree>
    <p:extLst>
      <p:ext uri="{BB962C8B-B14F-4D97-AF65-F5344CB8AC3E}">
        <p14:creationId xmlns:p14="http://schemas.microsoft.com/office/powerpoint/2010/main" val="8249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D413-31B0-41F4-8566-67BAB7E4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23409"/>
            <a:ext cx="9601196" cy="1303867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Amasis MT Pro Black" panose="020B0604020202020204" pitchFamily="18" charset="0"/>
              </a:rPr>
              <a:t>NUMERICAL</a:t>
            </a:r>
            <a:br>
              <a:rPr lang="en-US" sz="2400" dirty="0"/>
            </a:br>
            <a:r>
              <a:rPr lang="en-US" sz="2400" dirty="0"/>
              <a:t>Rod AB is attached to a block at A that can slide freely in the vertical slot shown. Neglecting the effect of friction and the weights of the rods, determine the value of θ corresponding to equilibrium.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9C353F-5E54-41BF-A3B4-4B2574C35BE8}"/>
              </a:ext>
            </a:extLst>
          </p:cNvPr>
          <p:cNvCxnSpPr>
            <a:cxnSpLocks/>
          </p:cNvCxnSpPr>
          <p:nvPr/>
        </p:nvCxnSpPr>
        <p:spPr>
          <a:xfrm>
            <a:off x="1359017" y="2424418"/>
            <a:ext cx="21979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8E7277-B90C-4CE3-A115-421EBA963FA4}"/>
              </a:ext>
            </a:extLst>
          </p:cNvPr>
          <p:cNvCxnSpPr>
            <a:cxnSpLocks/>
          </p:cNvCxnSpPr>
          <p:nvPr/>
        </p:nvCxnSpPr>
        <p:spPr>
          <a:xfrm flipH="1">
            <a:off x="7470215" y="2424418"/>
            <a:ext cx="3326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C6CC0ACA-D531-48AA-AA9B-0D948FB86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7"/>
          <a:stretch/>
        </p:blipFill>
        <p:spPr>
          <a:xfrm>
            <a:off x="3556932" y="2298552"/>
            <a:ext cx="3913283" cy="38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9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86748A-9F38-4481-BF5B-CF103D9CC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698" y="666795"/>
            <a:ext cx="6324604" cy="55244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F8B338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42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320</Words>
  <Application>Microsoft Office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Amasis MT Pro Black</vt:lpstr>
      <vt:lpstr>Amasis MT Pro Light</vt:lpstr>
      <vt:lpstr>Angsana New</vt:lpstr>
      <vt:lpstr>Arial</vt:lpstr>
      <vt:lpstr>Arial</vt:lpstr>
      <vt:lpstr>Castellar</vt:lpstr>
      <vt:lpstr>Garamond</vt:lpstr>
      <vt:lpstr>Poppins</vt:lpstr>
      <vt:lpstr>Organic</vt:lpstr>
      <vt:lpstr>PowerPoint Presentation</vt:lpstr>
      <vt:lpstr>MMT-II Presentation</vt:lpstr>
      <vt:lpstr>Principle of Virtual Work</vt:lpstr>
      <vt:lpstr>PowerPoint Presentation</vt:lpstr>
      <vt:lpstr>Principle of Virtual Work (PVW)</vt:lpstr>
      <vt:lpstr>PowerPoint Presentation</vt:lpstr>
      <vt:lpstr>Note:</vt:lpstr>
      <vt:lpstr>NUMERICAL Rod AB is attached to a block at A that can slide freely in the vertical slot shown. Neglecting the effect of friction and the weights of the rods, determine the value of θ corresponding to equilibrium.</vt:lpstr>
      <vt:lpstr>PowerPoint Presentation</vt:lpstr>
      <vt:lpstr>PowerPoint Presentation</vt:lpstr>
      <vt:lpstr>PowerPoint Presentation</vt:lpstr>
      <vt:lpstr>The two-bar linkage shown is supported by a pin and bracket at B and a collar at D that slides freely on a vertical rod. Determine the force P required to maintain the equilibrium of the linkage.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SAGHAR ALI RABBANI</dc:creator>
  <cp:lastModifiedBy>SAGHAR ALI RABBANI</cp:lastModifiedBy>
  <cp:revision>11</cp:revision>
  <dcterms:created xsi:type="dcterms:W3CDTF">2021-06-05T14:55:10Z</dcterms:created>
  <dcterms:modified xsi:type="dcterms:W3CDTF">2021-06-05T17:40:24Z</dcterms:modified>
</cp:coreProperties>
</file>